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7" r:id="rId3"/>
    <p:sldId id="316" r:id="rId4"/>
    <p:sldId id="321" r:id="rId5"/>
    <p:sldId id="322" r:id="rId6"/>
    <p:sldId id="323" r:id="rId7"/>
    <p:sldId id="330" r:id="rId8"/>
    <p:sldId id="319" r:id="rId9"/>
    <p:sldId id="331" r:id="rId10"/>
    <p:sldId id="332" r:id="rId11"/>
    <p:sldId id="318" r:id="rId12"/>
    <p:sldId id="329" r:id="rId13"/>
    <p:sldId id="325" r:id="rId14"/>
    <p:sldId id="326" r:id="rId15"/>
    <p:sldId id="313" r:id="rId16"/>
  </p:sldIdLst>
  <p:sldSz cx="24396700" cy="13716000"/>
  <p:notesSz cx="6808788" cy="99409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ова Ольга Ивановна" initials="КОИ" lastIdx="1" clrIdx="0">
    <p:extLst>
      <p:ext uri="{19B8F6BF-5375-455C-9EA6-DF929625EA0E}">
        <p15:presenceInfo xmlns:p15="http://schemas.microsoft.com/office/powerpoint/2012/main" userId="S-1-5-21-873868826-1121876851-2869906792-43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5CE"/>
    <a:srgbClr val="108AC9"/>
    <a:srgbClr val="299D37"/>
    <a:srgbClr val="25353F"/>
    <a:srgbClr val="A3A3A3"/>
    <a:srgbClr val="43617D"/>
    <a:srgbClr val="FFFFFF"/>
    <a:srgbClr val="EAF1FA"/>
    <a:srgbClr val="E8F1FC"/>
    <a:srgbClr val="62B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6" autoAdjust="0"/>
    <p:restoredTop sz="87227" autoAdjust="0"/>
  </p:normalViewPr>
  <p:slideViewPr>
    <p:cSldViewPr>
      <p:cViewPr varScale="1">
        <p:scale>
          <a:sx n="51" d="100"/>
          <a:sy n="51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37E72-43B5-4FB3-985E-0B22F0A880A7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81D348-9435-400C-B663-1220BB21379B}">
      <dgm:prSet phldrT="[Текст]" custT="1"/>
      <dgm:spPr/>
      <dgm:t>
        <a:bodyPr/>
        <a:lstStyle/>
        <a:p>
          <a:r>
            <a:rPr lang="ru-RU" sz="3500" b="1" dirty="0" smtClean="0">
              <a:latin typeface="Arial Narrow" panose="020B0606020202030204" pitchFamily="34" charset="0"/>
            </a:rPr>
            <a:t>Сокращение трудозатрат субъектов закупочного процесса</a:t>
          </a:r>
          <a:endParaRPr lang="ru-RU" sz="3500" b="1" dirty="0">
            <a:latin typeface="Arial Narrow" panose="020B0606020202030204" pitchFamily="34" charset="0"/>
          </a:endParaRPr>
        </a:p>
      </dgm:t>
    </dgm:pt>
    <dgm:pt modelId="{BEC958C9-AED1-4F96-9796-7E23A2CA6F99}" type="parTrans" cxnId="{75FEC9F2-4A86-4E1F-A53E-304A6DD7F6D0}">
      <dgm:prSet/>
      <dgm:spPr/>
      <dgm:t>
        <a:bodyPr/>
        <a:lstStyle/>
        <a:p>
          <a:endParaRPr lang="ru-RU"/>
        </a:p>
      </dgm:t>
    </dgm:pt>
    <dgm:pt modelId="{0A296B2F-609A-42A3-90CE-9F47F814179D}" type="sibTrans" cxnId="{75FEC9F2-4A86-4E1F-A53E-304A6DD7F6D0}">
      <dgm:prSet/>
      <dgm:spPr/>
      <dgm:t>
        <a:bodyPr/>
        <a:lstStyle/>
        <a:p>
          <a:endParaRPr lang="ru-RU"/>
        </a:p>
      </dgm:t>
    </dgm:pt>
    <dgm:pt modelId="{BD86C22E-BCD5-4A71-B4A8-4D1087E129EE}">
      <dgm:prSet phldrT="[Текст]" custT="1"/>
      <dgm:spPr/>
      <dgm:t>
        <a:bodyPr/>
        <a:lstStyle/>
        <a:p>
          <a:r>
            <a:rPr lang="ru-RU" sz="3500" b="1" dirty="0" smtClean="0">
              <a:latin typeface="Arial Narrow" panose="020B0606020202030204" pitchFamily="34" charset="0"/>
            </a:rPr>
            <a:t>Единообразие объектов закупок и типовая документация</a:t>
          </a:r>
          <a:endParaRPr lang="ru-RU" sz="3500" b="1" dirty="0">
            <a:latin typeface="Arial Narrow" panose="020B0606020202030204" pitchFamily="34" charset="0"/>
          </a:endParaRPr>
        </a:p>
      </dgm:t>
    </dgm:pt>
    <dgm:pt modelId="{4E2F79CE-A9AD-4D64-803D-C501CF6DC39A}" type="parTrans" cxnId="{D32DD893-22F9-4356-8292-145329C28AE2}">
      <dgm:prSet/>
      <dgm:spPr/>
      <dgm:t>
        <a:bodyPr/>
        <a:lstStyle/>
        <a:p>
          <a:endParaRPr lang="ru-RU"/>
        </a:p>
      </dgm:t>
    </dgm:pt>
    <dgm:pt modelId="{ED70F64E-06E3-49C3-9559-98BF1781D8B5}" type="sibTrans" cxnId="{D32DD893-22F9-4356-8292-145329C28AE2}">
      <dgm:prSet/>
      <dgm:spPr/>
      <dgm:t>
        <a:bodyPr/>
        <a:lstStyle/>
        <a:p>
          <a:endParaRPr lang="ru-RU"/>
        </a:p>
      </dgm:t>
    </dgm:pt>
    <dgm:pt modelId="{6EDC737D-C783-40E5-BC6A-CA1855D36B0D}">
      <dgm:prSet phldrT="[Текст]" custT="1"/>
      <dgm:spPr/>
      <dgm:t>
        <a:bodyPr/>
        <a:lstStyle/>
        <a:p>
          <a:r>
            <a:rPr lang="ru-RU" sz="3500" b="1" dirty="0" smtClean="0">
              <a:latin typeface="Arial Narrow" panose="020B0606020202030204" pitchFamily="34" charset="0"/>
            </a:rPr>
            <a:t>Своевременность поставок по разумной цене</a:t>
          </a:r>
          <a:endParaRPr lang="ru-RU" sz="3500" b="1" dirty="0">
            <a:latin typeface="Arial Narrow" panose="020B0606020202030204" pitchFamily="34" charset="0"/>
          </a:endParaRPr>
        </a:p>
      </dgm:t>
    </dgm:pt>
    <dgm:pt modelId="{FE882F94-5B0F-41DD-80DD-42F74A08CA3D}" type="parTrans" cxnId="{37EBA542-2566-4526-A3D3-399AB168F1BA}">
      <dgm:prSet/>
      <dgm:spPr/>
      <dgm:t>
        <a:bodyPr/>
        <a:lstStyle/>
        <a:p>
          <a:endParaRPr lang="ru-RU"/>
        </a:p>
      </dgm:t>
    </dgm:pt>
    <dgm:pt modelId="{D83B2E3C-B5D2-4D4B-B886-229D7D8EFB72}" type="sibTrans" cxnId="{37EBA542-2566-4526-A3D3-399AB168F1BA}">
      <dgm:prSet/>
      <dgm:spPr/>
      <dgm:t>
        <a:bodyPr/>
        <a:lstStyle/>
        <a:p>
          <a:endParaRPr lang="ru-RU"/>
        </a:p>
      </dgm:t>
    </dgm:pt>
    <dgm:pt modelId="{0F4FC587-C4F1-4458-9099-6A8CEA6B5E83}">
      <dgm:prSet phldrT="[Текст]"/>
      <dgm:spPr>
        <a:solidFill>
          <a:schemeClr val="bg1"/>
        </a:solidFill>
      </dgm:spPr>
      <dgm:t>
        <a:bodyPr/>
        <a:lstStyle/>
        <a:p>
          <a:r>
            <a:rPr lang="ru-RU" u="sng" dirty="0" smtClean="0"/>
            <a:t>ЗАД</a:t>
          </a:r>
          <a:r>
            <a:rPr lang="ru-RU" b="1" u="sng" dirty="0" smtClean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rPr>
            <a:t>ЗАДАЧИ</a:t>
          </a:r>
          <a:r>
            <a:rPr lang="ru-RU" u="sng" dirty="0" smtClean="0"/>
            <a:t>АЧИ</a:t>
          </a:r>
          <a:endParaRPr lang="ru-RU" u="sng" dirty="0"/>
        </a:p>
      </dgm:t>
    </dgm:pt>
    <dgm:pt modelId="{23BFB975-0763-4542-B4F1-666058328984}" type="sibTrans" cxnId="{C7FA3B84-1142-4740-BEED-48E5D2DA896C}">
      <dgm:prSet/>
      <dgm:spPr/>
      <dgm:t>
        <a:bodyPr/>
        <a:lstStyle/>
        <a:p>
          <a:endParaRPr lang="ru-RU"/>
        </a:p>
      </dgm:t>
    </dgm:pt>
    <dgm:pt modelId="{61343E19-A178-4A50-947C-1C6FBA775563}" type="parTrans" cxnId="{C7FA3B84-1142-4740-BEED-48E5D2DA896C}">
      <dgm:prSet/>
      <dgm:spPr/>
      <dgm:t>
        <a:bodyPr/>
        <a:lstStyle/>
        <a:p>
          <a:endParaRPr lang="ru-RU"/>
        </a:p>
      </dgm:t>
    </dgm:pt>
    <dgm:pt modelId="{9F926377-B94A-4805-B13E-8E15A1B94183}">
      <dgm:prSet custT="1"/>
      <dgm:spPr/>
      <dgm:t>
        <a:bodyPr/>
        <a:lstStyle/>
        <a:p>
          <a:r>
            <a:rPr lang="ru-RU" sz="3500" b="1" dirty="0" smtClean="0">
              <a:latin typeface="Arial Narrow" panose="020B0606020202030204" pitchFamily="34" charset="0"/>
            </a:rPr>
            <a:t>Прозрачность процедур и открытые данные</a:t>
          </a:r>
          <a:endParaRPr lang="ru-RU" sz="3500" b="1" dirty="0">
            <a:latin typeface="Arial Narrow" panose="020B0606020202030204" pitchFamily="34" charset="0"/>
          </a:endParaRPr>
        </a:p>
      </dgm:t>
    </dgm:pt>
    <dgm:pt modelId="{F5882481-DD45-46BF-BD67-236012B80B22}" type="parTrans" cxnId="{EBE55C8D-7787-4A6B-98B2-B2AE071FE47E}">
      <dgm:prSet/>
      <dgm:spPr/>
      <dgm:t>
        <a:bodyPr/>
        <a:lstStyle/>
        <a:p>
          <a:endParaRPr lang="ru-RU"/>
        </a:p>
      </dgm:t>
    </dgm:pt>
    <dgm:pt modelId="{FBA22A02-D385-49F2-8DD1-558B8B136CFA}" type="sibTrans" cxnId="{EBE55C8D-7787-4A6B-98B2-B2AE071FE47E}">
      <dgm:prSet/>
      <dgm:spPr/>
      <dgm:t>
        <a:bodyPr/>
        <a:lstStyle/>
        <a:p>
          <a:endParaRPr lang="ru-RU"/>
        </a:p>
      </dgm:t>
    </dgm:pt>
    <dgm:pt modelId="{E85EEF15-B26B-4CA0-8205-8CEF497342FE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u="sng" dirty="0" smtClean="0">
              <a:solidFill>
                <a:srgbClr val="2895CE"/>
              </a:solidFill>
              <a:latin typeface="Arial Narrow" panose="020B0606020202030204" pitchFamily="34" charset="0"/>
              <a:ea typeface="Arial"/>
              <a:cs typeface="Arial"/>
            </a:rPr>
            <a:t>СЕРВИСЫ</a:t>
          </a:r>
          <a:endParaRPr lang="ru-RU" u="sng" dirty="0">
            <a:solidFill>
              <a:srgbClr val="2895CE"/>
            </a:solidFill>
          </a:endParaRPr>
        </a:p>
      </dgm:t>
    </dgm:pt>
    <dgm:pt modelId="{8853C2D5-5082-403D-B5F9-8DCB27F05527}" type="parTrans" cxnId="{AA08E630-2063-402F-A827-77114599291D}">
      <dgm:prSet/>
      <dgm:spPr/>
      <dgm:t>
        <a:bodyPr/>
        <a:lstStyle/>
        <a:p>
          <a:endParaRPr lang="ru-RU"/>
        </a:p>
      </dgm:t>
    </dgm:pt>
    <dgm:pt modelId="{D3E68CFF-A587-44DD-A697-3BA2EC280883}" type="sibTrans" cxnId="{AA08E630-2063-402F-A827-77114599291D}">
      <dgm:prSet/>
      <dgm:spPr/>
      <dgm:t>
        <a:bodyPr/>
        <a:lstStyle/>
        <a:p>
          <a:endParaRPr lang="ru-RU"/>
        </a:p>
      </dgm:t>
    </dgm:pt>
    <dgm:pt modelId="{938029B1-7AC0-4763-AE41-CB17916F408D}" type="pres">
      <dgm:prSet presAssocID="{96437E72-43B5-4FB3-985E-0B22F0A880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8BF2C8-3E64-44CD-A041-3D37858CC25E}" type="pres">
      <dgm:prSet presAssocID="{0F4FC587-C4F1-4458-9099-6A8CEA6B5E83}" presName="hierRoot1" presStyleCnt="0">
        <dgm:presLayoutVars>
          <dgm:hierBranch val="init"/>
        </dgm:presLayoutVars>
      </dgm:prSet>
      <dgm:spPr/>
    </dgm:pt>
    <dgm:pt modelId="{EBE1AAED-BB2E-41E7-844F-D98A8023B5A6}" type="pres">
      <dgm:prSet presAssocID="{0F4FC587-C4F1-4458-9099-6A8CEA6B5E83}" presName="rootComposite1" presStyleCnt="0"/>
      <dgm:spPr/>
    </dgm:pt>
    <dgm:pt modelId="{BC09EF54-F7A9-48AE-8A30-56F30D89E086}" type="pres">
      <dgm:prSet presAssocID="{0F4FC587-C4F1-4458-9099-6A8CEA6B5E83}" presName="rootText1" presStyleLbl="node0" presStyleIdx="0" presStyleCnt="2" custScaleY="2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68525-C648-44A3-8D56-309A77732084}" type="pres">
      <dgm:prSet presAssocID="{0F4FC587-C4F1-4458-9099-6A8CEA6B5E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C51A98-13F7-4B93-9B66-C320B53F3F37}" type="pres">
      <dgm:prSet presAssocID="{0F4FC587-C4F1-4458-9099-6A8CEA6B5E83}" presName="hierChild2" presStyleCnt="0"/>
      <dgm:spPr/>
    </dgm:pt>
    <dgm:pt modelId="{95383F94-BE45-4493-89F1-D67131500475}" type="pres">
      <dgm:prSet presAssocID="{BEC958C9-AED1-4F96-9796-7E23A2CA6F9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15C8E65-A175-408C-BC4B-B8509E3D2186}" type="pres">
      <dgm:prSet presAssocID="{CE81D348-9435-400C-B663-1220BB21379B}" presName="hierRoot2" presStyleCnt="0">
        <dgm:presLayoutVars>
          <dgm:hierBranch val="init"/>
        </dgm:presLayoutVars>
      </dgm:prSet>
      <dgm:spPr/>
    </dgm:pt>
    <dgm:pt modelId="{88811B2F-F7B7-4ACC-8ADE-F530375AD9C6}" type="pres">
      <dgm:prSet presAssocID="{CE81D348-9435-400C-B663-1220BB21379B}" presName="rootComposite" presStyleCnt="0"/>
      <dgm:spPr/>
    </dgm:pt>
    <dgm:pt modelId="{2DDAAEC9-0BBB-4091-94F9-A9915E057295}" type="pres">
      <dgm:prSet presAssocID="{CE81D348-9435-400C-B663-1220BB21379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4D8DC4-0A8A-4209-9FD9-F0AC736682CA}" type="pres">
      <dgm:prSet presAssocID="{CE81D348-9435-400C-B663-1220BB21379B}" presName="rootConnector" presStyleLbl="node2" presStyleIdx="0" presStyleCnt="4"/>
      <dgm:spPr/>
      <dgm:t>
        <a:bodyPr/>
        <a:lstStyle/>
        <a:p>
          <a:endParaRPr lang="ru-RU"/>
        </a:p>
      </dgm:t>
    </dgm:pt>
    <dgm:pt modelId="{D90F3970-4D33-4F16-A68E-79DA6F9D4E3F}" type="pres">
      <dgm:prSet presAssocID="{CE81D348-9435-400C-B663-1220BB21379B}" presName="hierChild4" presStyleCnt="0"/>
      <dgm:spPr/>
    </dgm:pt>
    <dgm:pt modelId="{B78A6942-45F4-48D3-856B-4AFE7AE27FBD}" type="pres">
      <dgm:prSet presAssocID="{CE81D348-9435-400C-B663-1220BB21379B}" presName="hierChild5" presStyleCnt="0"/>
      <dgm:spPr/>
    </dgm:pt>
    <dgm:pt modelId="{B5BD859E-3278-4E78-BC65-6E6F650EF90F}" type="pres">
      <dgm:prSet presAssocID="{4E2F79CE-A9AD-4D64-803D-C501CF6DC39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842C5EA-2902-469C-A186-AEE0827386FE}" type="pres">
      <dgm:prSet presAssocID="{BD86C22E-BCD5-4A71-B4A8-4D1087E129EE}" presName="hierRoot2" presStyleCnt="0">
        <dgm:presLayoutVars>
          <dgm:hierBranch val="init"/>
        </dgm:presLayoutVars>
      </dgm:prSet>
      <dgm:spPr/>
    </dgm:pt>
    <dgm:pt modelId="{0F73508A-8DF1-476A-9293-17C5A07CA980}" type="pres">
      <dgm:prSet presAssocID="{BD86C22E-BCD5-4A71-B4A8-4D1087E129EE}" presName="rootComposite" presStyleCnt="0"/>
      <dgm:spPr/>
    </dgm:pt>
    <dgm:pt modelId="{89BFC53B-0787-4BE6-904D-A83D2897E14D}" type="pres">
      <dgm:prSet presAssocID="{BD86C22E-BCD5-4A71-B4A8-4D1087E129E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574C7-773D-4FF4-9B07-A9BF0B6F3CFA}" type="pres">
      <dgm:prSet presAssocID="{BD86C22E-BCD5-4A71-B4A8-4D1087E129EE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8122DA-685D-424F-ABAA-DC0CAB53E6B7}" type="pres">
      <dgm:prSet presAssocID="{BD86C22E-BCD5-4A71-B4A8-4D1087E129EE}" presName="hierChild4" presStyleCnt="0"/>
      <dgm:spPr/>
    </dgm:pt>
    <dgm:pt modelId="{175337E2-775A-417D-9D4F-8EE826665BC7}" type="pres">
      <dgm:prSet presAssocID="{BD86C22E-BCD5-4A71-B4A8-4D1087E129EE}" presName="hierChild5" presStyleCnt="0"/>
      <dgm:spPr/>
    </dgm:pt>
    <dgm:pt modelId="{9932F007-5477-4831-A3FF-CAEFBDBC8E18}" type="pres">
      <dgm:prSet presAssocID="{FE882F94-5B0F-41DD-80DD-42F74A08CA3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CA5E279-F3D8-4280-8EF9-6CD9F69CA118}" type="pres">
      <dgm:prSet presAssocID="{6EDC737D-C783-40E5-BC6A-CA1855D36B0D}" presName="hierRoot2" presStyleCnt="0">
        <dgm:presLayoutVars>
          <dgm:hierBranch val="init"/>
        </dgm:presLayoutVars>
      </dgm:prSet>
      <dgm:spPr/>
    </dgm:pt>
    <dgm:pt modelId="{FDCD6834-3B99-4DDD-9608-F862FAB30AFE}" type="pres">
      <dgm:prSet presAssocID="{6EDC737D-C783-40E5-BC6A-CA1855D36B0D}" presName="rootComposite" presStyleCnt="0"/>
      <dgm:spPr/>
    </dgm:pt>
    <dgm:pt modelId="{87E43336-50AE-4063-AE2B-E923BC885E7E}" type="pres">
      <dgm:prSet presAssocID="{6EDC737D-C783-40E5-BC6A-CA1855D36B0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40131-CB9C-47B1-BB1C-F046AB91A755}" type="pres">
      <dgm:prSet presAssocID="{6EDC737D-C783-40E5-BC6A-CA1855D36B0D}" presName="rootConnector" presStyleLbl="node2" presStyleIdx="2" presStyleCnt="4"/>
      <dgm:spPr/>
      <dgm:t>
        <a:bodyPr/>
        <a:lstStyle/>
        <a:p>
          <a:endParaRPr lang="ru-RU"/>
        </a:p>
      </dgm:t>
    </dgm:pt>
    <dgm:pt modelId="{1B848D67-FAA7-4FF4-BA79-1435EC077DD8}" type="pres">
      <dgm:prSet presAssocID="{6EDC737D-C783-40E5-BC6A-CA1855D36B0D}" presName="hierChild4" presStyleCnt="0"/>
      <dgm:spPr/>
    </dgm:pt>
    <dgm:pt modelId="{67429ED0-FB8E-4CCB-BF1D-3510CF3E327C}" type="pres">
      <dgm:prSet presAssocID="{6EDC737D-C783-40E5-BC6A-CA1855D36B0D}" presName="hierChild5" presStyleCnt="0"/>
      <dgm:spPr/>
    </dgm:pt>
    <dgm:pt modelId="{33513630-CD51-4132-AF88-FF009E1BC701}" type="pres">
      <dgm:prSet presAssocID="{F5882481-DD45-46BF-BD67-236012B80B22}" presName="Name37" presStyleLbl="parChTrans1D2" presStyleIdx="3" presStyleCnt="4"/>
      <dgm:spPr/>
      <dgm:t>
        <a:bodyPr/>
        <a:lstStyle/>
        <a:p>
          <a:endParaRPr lang="ru-RU"/>
        </a:p>
      </dgm:t>
    </dgm:pt>
    <dgm:pt modelId="{AC64AC16-4E81-41E8-847E-6C1B536B4396}" type="pres">
      <dgm:prSet presAssocID="{9F926377-B94A-4805-B13E-8E15A1B94183}" presName="hierRoot2" presStyleCnt="0">
        <dgm:presLayoutVars>
          <dgm:hierBranch val="init"/>
        </dgm:presLayoutVars>
      </dgm:prSet>
      <dgm:spPr/>
    </dgm:pt>
    <dgm:pt modelId="{1A02D035-AD52-4D50-91F8-DB3658CBE2CD}" type="pres">
      <dgm:prSet presAssocID="{9F926377-B94A-4805-B13E-8E15A1B94183}" presName="rootComposite" presStyleCnt="0"/>
      <dgm:spPr/>
    </dgm:pt>
    <dgm:pt modelId="{0D9F14EB-2AF9-4C53-B8E8-C6F0EE982100}" type="pres">
      <dgm:prSet presAssocID="{9F926377-B94A-4805-B13E-8E15A1B9418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5B73BC-617D-4897-8BF8-845D80F88D41}" type="pres">
      <dgm:prSet presAssocID="{9F926377-B94A-4805-B13E-8E15A1B94183}" presName="rootConnector" presStyleLbl="node2" presStyleIdx="3" presStyleCnt="4"/>
      <dgm:spPr/>
      <dgm:t>
        <a:bodyPr/>
        <a:lstStyle/>
        <a:p>
          <a:endParaRPr lang="ru-RU"/>
        </a:p>
      </dgm:t>
    </dgm:pt>
    <dgm:pt modelId="{E08037A5-CC37-4AAB-A231-58D49C97B226}" type="pres">
      <dgm:prSet presAssocID="{9F926377-B94A-4805-B13E-8E15A1B94183}" presName="hierChild4" presStyleCnt="0"/>
      <dgm:spPr/>
    </dgm:pt>
    <dgm:pt modelId="{E23A2FE4-85DC-446D-9C8A-44D777B1EAEF}" type="pres">
      <dgm:prSet presAssocID="{9F926377-B94A-4805-B13E-8E15A1B94183}" presName="hierChild5" presStyleCnt="0"/>
      <dgm:spPr/>
    </dgm:pt>
    <dgm:pt modelId="{F57A396E-DD13-47F3-AD81-9753CA94D4D2}" type="pres">
      <dgm:prSet presAssocID="{0F4FC587-C4F1-4458-9099-6A8CEA6B5E83}" presName="hierChild3" presStyleCnt="0"/>
      <dgm:spPr/>
    </dgm:pt>
    <dgm:pt modelId="{EA051790-F37A-413C-B39B-203C29604EC6}" type="pres">
      <dgm:prSet presAssocID="{E85EEF15-B26B-4CA0-8205-8CEF497342FE}" presName="hierRoot1" presStyleCnt="0">
        <dgm:presLayoutVars>
          <dgm:hierBranch val="init"/>
        </dgm:presLayoutVars>
      </dgm:prSet>
      <dgm:spPr/>
    </dgm:pt>
    <dgm:pt modelId="{685F8CBD-2F0F-4101-8E99-3F0814A5C6DC}" type="pres">
      <dgm:prSet presAssocID="{E85EEF15-B26B-4CA0-8205-8CEF497342FE}" presName="rootComposite1" presStyleCnt="0"/>
      <dgm:spPr/>
    </dgm:pt>
    <dgm:pt modelId="{F6F6494F-0213-4284-8FB5-DFF12BEFC7B9}" type="pres">
      <dgm:prSet presAssocID="{E85EEF15-B26B-4CA0-8205-8CEF497342FE}" presName="rootText1" presStyleLbl="node0" presStyleIdx="1" presStyleCnt="2" custScaleY="27868" custLinFactX="-19757" custLinFactY="9852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BCB49-0B9D-43A2-BA4E-5D48BF6413D2}" type="pres">
      <dgm:prSet presAssocID="{E85EEF15-B26B-4CA0-8205-8CEF497342F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BC4B26-0075-49B2-A5FD-DE85E45AA722}" type="pres">
      <dgm:prSet presAssocID="{E85EEF15-B26B-4CA0-8205-8CEF497342FE}" presName="hierChild2" presStyleCnt="0"/>
      <dgm:spPr/>
    </dgm:pt>
    <dgm:pt modelId="{915E40E2-8BCD-46F2-8091-D7DB3F0FB1D3}" type="pres">
      <dgm:prSet presAssocID="{E85EEF15-B26B-4CA0-8205-8CEF497342FE}" presName="hierChild3" presStyleCnt="0"/>
      <dgm:spPr/>
    </dgm:pt>
  </dgm:ptLst>
  <dgm:cxnLst>
    <dgm:cxn modelId="{D32DD893-22F9-4356-8292-145329C28AE2}" srcId="{0F4FC587-C4F1-4458-9099-6A8CEA6B5E83}" destId="{BD86C22E-BCD5-4A71-B4A8-4D1087E129EE}" srcOrd="1" destOrd="0" parTransId="{4E2F79CE-A9AD-4D64-803D-C501CF6DC39A}" sibTransId="{ED70F64E-06E3-49C3-9559-98BF1781D8B5}"/>
    <dgm:cxn modelId="{AA08E630-2063-402F-A827-77114599291D}" srcId="{96437E72-43B5-4FB3-985E-0B22F0A880A7}" destId="{E85EEF15-B26B-4CA0-8205-8CEF497342FE}" srcOrd="1" destOrd="0" parTransId="{8853C2D5-5082-403D-B5F9-8DCB27F05527}" sibTransId="{D3E68CFF-A587-44DD-A697-3BA2EC280883}"/>
    <dgm:cxn modelId="{8C102B07-7322-482A-ADE6-240FAA9EBFAF}" type="presOf" srcId="{6EDC737D-C783-40E5-BC6A-CA1855D36B0D}" destId="{87E43336-50AE-4063-AE2B-E923BC885E7E}" srcOrd="0" destOrd="0" presId="urn:microsoft.com/office/officeart/2005/8/layout/orgChart1"/>
    <dgm:cxn modelId="{EF6819AC-73EE-4267-887A-C25A598C5338}" type="presOf" srcId="{9F926377-B94A-4805-B13E-8E15A1B94183}" destId="{D95B73BC-617D-4897-8BF8-845D80F88D41}" srcOrd="1" destOrd="0" presId="urn:microsoft.com/office/officeart/2005/8/layout/orgChart1"/>
    <dgm:cxn modelId="{6D615B47-1A5F-4352-93E1-F7D35E98C5F1}" type="presOf" srcId="{4E2F79CE-A9AD-4D64-803D-C501CF6DC39A}" destId="{B5BD859E-3278-4E78-BC65-6E6F650EF90F}" srcOrd="0" destOrd="0" presId="urn:microsoft.com/office/officeart/2005/8/layout/orgChart1"/>
    <dgm:cxn modelId="{5E4092A6-4AE8-416A-80A1-7048321589B8}" type="presOf" srcId="{0F4FC587-C4F1-4458-9099-6A8CEA6B5E83}" destId="{EC468525-C648-44A3-8D56-309A77732084}" srcOrd="1" destOrd="0" presId="urn:microsoft.com/office/officeart/2005/8/layout/orgChart1"/>
    <dgm:cxn modelId="{EBE55C8D-7787-4A6B-98B2-B2AE071FE47E}" srcId="{0F4FC587-C4F1-4458-9099-6A8CEA6B5E83}" destId="{9F926377-B94A-4805-B13E-8E15A1B94183}" srcOrd="3" destOrd="0" parTransId="{F5882481-DD45-46BF-BD67-236012B80B22}" sibTransId="{FBA22A02-D385-49F2-8DD1-558B8B136CFA}"/>
    <dgm:cxn modelId="{DB5EFFDA-57A6-4917-AA5D-50E5644BF45E}" type="presOf" srcId="{E85EEF15-B26B-4CA0-8205-8CEF497342FE}" destId="{01BBCB49-0B9D-43A2-BA4E-5D48BF6413D2}" srcOrd="1" destOrd="0" presId="urn:microsoft.com/office/officeart/2005/8/layout/orgChart1"/>
    <dgm:cxn modelId="{75FEC9F2-4A86-4E1F-A53E-304A6DD7F6D0}" srcId="{0F4FC587-C4F1-4458-9099-6A8CEA6B5E83}" destId="{CE81D348-9435-400C-B663-1220BB21379B}" srcOrd="0" destOrd="0" parTransId="{BEC958C9-AED1-4F96-9796-7E23A2CA6F99}" sibTransId="{0A296B2F-609A-42A3-90CE-9F47F814179D}"/>
    <dgm:cxn modelId="{BB6DE447-A872-4213-B901-F6487BB84970}" type="presOf" srcId="{9F926377-B94A-4805-B13E-8E15A1B94183}" destId="{0D9F14EB-2AF9-4C53-B8E8-C6F0EE982100}" srcOrd="0" destOrd="0" presId="urn:microsoft.com/office/officeart/2005/8/layout/orgChart1"/>
    <dgm:cxn modelId="{3E61E1B2-8B1F-4794-A864-C54B3B687C01}" type="presOf" srcId="{CE81D348-9435-400C-B663-1220BB21379B}" destId="{434D8DC4-0A8A-4209-9FD9-F0AC736682CA}" srcOrd="1" destOrd="0" presId="urn:microsoft.com/office/officeart/2005/8/layout/orgChart1"/>
    <dgm:cxn modelId="{B3933052-665A-495A-8203-E0E83D9D3B63}" type="presOf" srcId="{F5882481-DD45-46BF-BD67-236012B80B22}" destId="{33513630-CD51-4132-AF88-FF009E1BC701}" srcOrd="0" destOrd="0" presId="urn:microsoft.com/office/officeart/2005/8/layout/orgChart1"/>
    <dgm:cxn modelId="{06EE7D01-2664-4223-B246-B0F162039799}" type="presOf" srcId="{FE882F94-5B0F-41DD-80DD-42F74A08CA3D}" destId="{9932F007-5477-4831-A3FF-CAEFBDBC8E18}" srcOrd="0" destOrd="0" presId="urn:microsoft.com/office/officeart/2005/8/layout/orgChart1"/>
    <dgm:cxn modelId="{B475B7CB-3530-4D8B-A297-49B526160B76}" type="presOf" srcId="{0F4FC587-C4F1-4458-9099-6A8CEA6B5E83}" destId="{BC09EF54-F7A9-48AE-8A30-56F30D89E086}" srcOrd="0" destOrd="0" presId="urn:microsoft.com/office/officeart/2005/8/layout/orgChart1"/>
    <dgm:cxn modelId="{37EBA542-2566-4526-A3D3-399AB168F1BA}" srcId="{0F4FC587-C4F1-4458-9099-6A8CEA6B5E83}" destId="{6EDC737D-C783-40E5-BC6A-CA1855D36B0D}" srcOrd="2" destOrd="0" parTransId="{FE882F94-5B0F-41DD-80DD-42F74A08CA3D}" sibTransId="{D83B2E3C-B5D2-4D4B-B886-229D7D8EFB72}"/>
    <dgm:cxn modelId="{C7FA3B84-1142-4740-BEED-48E5D2DA896C}" srcId="{96437E72-43B5-4FB3-985E-0B22F0A880A7}" destId="{0F4FC587-C4F1-4458-9099-6A8CEA6B5E83}" srcOrd="0" destOrd="0" parTransId="{61343E19-A178-4A50-947C-1C6FBA775563}" sibTransId="{23BFB975-0763-4542-B4F1-666058328984}"/>
    <dgm:cxn modelId="{852F95CB-50D5-4C65-A6C0-0B647CB73905}" type="presOf" srcId="{BEC958C9-AED1-4F96-9796-7E23A2CA6F99}" destId="{95383F94-BE45-4493-89F1-D67131500475}" srcOrd="0" destOrd="0" presId="urn:microsoft.com/office/officeart/2005/8/layout/orgChart1"/>
    <dgm:cxn modelId="{3C550508-DADC-45D5-B2F1-E39C18471D42}" type="presOf" srcId="{CE81D348-9435-400C-B663-1220BB21379B}" destId="{2DDAAEC9-0BBB-4091-94F9-A9915E057295}" srcOrd="0" destOrd="0" presId="urn:microsoft.com/office/officeart/2005/8/layout/orgChart1"/>
    <dgm:cxn modelId="{A8026AE9-3975-410C-8408-0F8C28993D6D}" type="presOf" srcId="{6EDC737D-C783-40E5-BC6A-CA1855D36B0D}" destId="{E8340131-CB9C-47B1-BB1C-F046AB91A755}" srcOrd="1" destOrd="0" presId="urn:microsoft.com/office/officeart/2005/8/layout/orgChart1"/>
    <dgm:cxn modelId="{36DA9FE5-380B-4BDD-B5B3-6E29CD49B6F9}" type="presOf" srcId="{E85EEF15-B26B-4CA0-8205-8CEF497342FE}" destId="{F6F6494F-0213-4284-8FB5-DFF12BEFC7B9}" srcOrd="0" destOrd="0" presId="urn:microsoft.com/office/officeart/2005/8/layout/orgChart1"/>
    <dgm:cxn modelId="{541D2149-99BF-424E-87CC-2C1729D68945}" type="presOf" srcId="{96437E72-43B5-4FB3-985E-0B22F0A880A7}" destId="{938029B1-7AC0-4763-AE41-CB17916F408D}" srcOrd="0" destOrd="0" presId="urn:microsoft.com/office/officeart/2005/8/layout/orgChart1"/>
    <dgm:cxn modelId="{6DA0A1B9-4DD9-4E18-8380-37DE6C18F655}" type="presOf" srcId="{BD86C22E-BCD5-4A71-B4A8-4D1087E129EE}" destId="{89BFC53B-0787-4BE6-904D-A83D2897E14D}" srcOrd="0" destOrd="0" presId="urn:microsoft.com/office/officeart/2005/8/layout/orgChart1"/>
    <dgm:cxn modelId="{4333EFA2-83EA-4767-8EF5-5F3E7CC6A910}" type="presOf" srcId="{BD86C22E-BCD5-4A71-B4A8-4D1087E129EE}" destId="{4D6574C7-773D-4FF4-9B07-A9BF0B6F3CFA}" srcOrd="1" destOrd="0" presId="urn:microsoft.com/office/officeart/2005/8/layout/orgChart1"/>
    <dgm:cxn modelId="{94B4198D-2B72-49E8-B759-BE79D6DD3D1B}" type="presParOf" srcId="{938029B1-7AC0-4763-AE41-CB17916F408D}" destId="{008BF2C8-3E64-44CD-A041-3D37858CC25E}" srcOrd="0" destOrd="0" presId="urn:microsoft.com/office/officeart/2005/8/layout/orgChart1"/>
    <dgm:cxn modelId="{2AEBBC37-9E95-4F48-977E-4A3A28D13B72}" type="presParOf" srcId="{008BF2C8-3E64-44CD-A041-3D37858CC25E}" destId="{EBE1AAED-BB2E-41E7-844F-D98A8023B5A6}" srcOrd="0" destOrd="0" presId="urn:microsoft.com/office/officeart/2005/8/layout/orgChart1"/>
    <dgm:cxn modelId="{19859BDD-C140-4F39-858E-AAE646B10B83}" type="presParOf" srcId="{EBE1AAED-BB2E-41E7-844F-D98A8023B5A6}" destId="{BC09EF54-F7A9-48AE-8A30-56F30D89E086}" srcOrd="0" destOrd="0" presId="urn:microsoft.com/office/officeart/2005/8/layout/orgChart1"/>
    <dgm:cxn modelId="{E1E9559B-D857-46C3-AEFD-F22236154D7D}" type="presParOf" srcId="{EBE1AAED-BB2E-41E7-844F-D98A8023B5A6}" destId="{EC468525-C648-44A3-8D56-309A77732084}" srcOrd="1" destOrd="0" presId="urn:microsoft.com/office/officeart/2005/8/layout/orgChart1"/>
    <dgm:cxn modelId="{21E76A39-FC27-4F2E-A6C7-E9B18EF6252D}" type="presParOf" srcId="{008BF2C8-3E64-44CD-A041-3D37858CC25E}" destId="{8AC51A98-13F7-4B93-9B66-C320B53F3F37}" srcOrd="1" destOrd="0" presId="urn:microsoft.com/office/officeart/2005/8/layout/orgChart1"/>
    <dgm:cxn modelId="{55916D17-81C6-40D8-BD0E-14B5E1A4A15A}" type="presParOf" srcId="{8AC51A98-13F7-4B93-9B66-C320B53F3F37}" destId="{95383F94-BE45-4493-89F1-D67131500475}" srcOrd="0" destOrd="0" presId="urn:microsoft.com/office/officeart/2005/8/layout/orgChart1"/>
    <dgm:cxn modelId="{9325027B-8FCF-417D-8A25-C98C683D16FA}" type="presParOf" srcId="{8AC51A98-13F7-4B93-9B66-C320B53F3F37}" destId="{815C8E65-A175-408C-BC4B-B8509E3D2186}" srcOrd="1" destOrd="0" presId="urn:microsoft.com/office/officeart/2005/8/layout/orgChart1"/>
    <dgm:cxn modelId="{FE98D300-0E13-4CCC-BABD-38ECD35CB340}" type="presParOf" srcId="{815C8E65-A175-408C-BC4B-B8509E3D2186}" destId="{88811B2F-F7B7-4ACC-8ADE-F530375AD9C6}" srcOrd="0" destOrd="0" presId="urn:microsoft.com/office/officeart/2005/8/layout/orgChart1"/>
    <dgm:cxn modelId="{BAD0E110-B3E5-4D0D-8CF2-0456F02301C8}" type="presParOf" srcId="{88811B2F-F7B7-4ACC-8ADE-F530375AD9C6}" destId="{2DDAAEC9-0BBB-4091-94F9-A9915E057295}" srcOrd="0" destOrd="0" presId="urn:microsoft.com/office/officeart/2005/8/layout/orgChart1"/>
    <dgm:cxn modelId="{4B184BF5-5C32-4378-AFB6-EFA60102C372}" type="presParOf" srcId="{88811B2F-F7B7-4ACC-8ADE-F530375AD9C6}" destId="{434D8DC4-0A8A-4209-9FD9-F0AC736682CA}" srcOrd="1" destOrd="0" presId="urn:microsoft.com/office/officeart/2005/8/layout/orgChart1"/>
    <dgm:cxn modelId="{6A1FDD02-3B88-4B67-BB50-5A355186FCDA}" type="presParOf" srcId="{815C8E65-A175-408C-BC4B-B8509E3D2186}" destId="{D90F3970-4D33-4F16-A68E-79DA6F9D4E3F}" srcOrd="1" destOrd="0" presId="urn:microsoft.com/office/officeart/2005/8/layout/orgChart1"/>
    <dgm:cxn modelId="{94147D90-02FE-408A-A091-CDA3A0069495}" type="presParOf" srcId="{815C8E65-A175-408C-BC4B-B8509E3D2186}" destId="{B78A6942-45F4-48D3-856B-4AFE7AE27FBD}" srcOrd="2" destOrd="0" presId="urn:microsoft.com/office/officeart/2005/8/layout/orgChart1"/>
    <dgm:cxn modelId="{639C82CF-3946-45CA-8C62-3AE8BF6DA3FA}" type="presParOf" srcId="{8AC51A98-13F7-4B93-9B66-C320B53F3F37}" destId="{B5BD859E-3278-4E78-BC65-6E6F650EF90F}" srcOrd="2" destOrd="0" presId="urn:microsoft.com/office/officeart/2005/8/layout/orgChart1"/>
    <dgm:cxn modelId="{F28F08A8-289D-410C-BE6E-1D9556764040}" type="presParOf" srcId="{8AC51A98-13F7-4B93-9B66-C320B53F3F37}" destId="{8842C5EA-2902-469C-A186-AEE0827386FE}" srcOrd="3" destOrd="0" presId="urn:microsoft.com/office/officeart/2005/8/layout/orgChart1"/>
    <dgm:cxn modelId="{1134FE73-E503-43AE-999E-699B79AE2739}" type="presParOf" srcId="{8842C5EA-2902-469C-A186-AEE0827386FE}" destId="{0F73508A-8DF1-476A-9293-17C5A07CA980}" srcOrd="0" destOrd="0" presId="urn:microsoft.com/office/officeart/2005/8/layout/orgChart1"/>
    <dgm:cxn modelId="{77F51299-3DB6-4A10-AB10-07209C165BEE}" type="presParOf" srcId="{0F73508A-8DF1-476A-9293-17C5A07CA980}" destId="{89BFC53B-0787-4BE6-904D-A83D2897E14D}" srcOrd="0" destOrd="0" presId="urn:microsoft.com/office/officeart/2005/8/layout/orgChart1"/>
    <dgm:cxn modelId="{BCFBD6C3-BB26-4635-B52B-4B5E4663399D}" type="presParOf" srcId="{0F73508A-8DF1-476A-9293-17C5A07CA980}" destId="{4D6574C7-773D-4FF4-9B07-A9BF0B6F3CFA}" srcOrd="1" destOrd="0" presId="urn:microsoft.com/office/officeart/2005/8/layout/orgChart1"/>
    <dgm:cxn modelId="{AB8C6EF9-739C-4CD2-A382-CFB171EB44FA}" type="presParOf" srcId="{8842C5EA-2902-469C-A186-AEE0827386FE}" destId="{0B8122DA-685D-424F-ABAA-DC0CAB53E6B7}" srcOrd="1" destOrd="0" presId="urn:microsoft.com/office/officeart/2005/8/layout/orgChart1"/>
    <dgm:cxn modelId="{8136E75D-CC98-44BA-A19D-855E2BB86E8F}" type="presParOf" srcId="{8842C5EA-2902-469C-A186-AEE0827386FE}" destId="{175337E2-775A-417D-9D4F-8EE826665BC7}" srcOrd="2" destOrd="0" presId="urn:microsoft.com/office/officeart/2005/8/layout/orgChart1"/>
    <dgm:cxn modelId="{5AFE16AB-B73C-4E70-B018-8F9A5A23D937}" type="presParOf" srcId="{8AC51A98-13F7-4B93-9B66-C320B53F3F37}" destId="{9932F007-5477-4831-A3FF-CAEFBDBC8E18}" srcOrd="4" destOrd="0" presId="urn:microsoft.com/office/officeart/2005/8/layout/orgChart1"/>
    <dgm:cxn modelId="{966840E2-0917-4CD9-9F94-3CA5055EF985}" type="presParOf" srcId="{8AC51A98-13F7-4B93-9B66-C320B53F3F37}" destId="{4CA5E279-F3D8-4280-8EF9-6CD9F69CA118}" srcOrd="5" destOrd="0" presId="urn:microsoft.com/office/officeart/2005/8/layout/orgChart1"/>
    <dgm:cxn modelId="{7077A96C-0CED-43F6-BC54-518C00F0153D}" type="presParOf" srcId="{4CA5E279-F3D8-4280-8EF9-6CD9F69CA118}" destId="{FDCD6834-3B99-4DDD-9608-F862FAB30AFE}" srcOrd="0" destOrd="0" presId="urn:microsoft.com/office/officeart/2005/8/layout/orgChart1"/>
    <dgm:cxn modelId="{DED1AD4E-0754-4338-A754-D920F394F7E8}" type="presParOf" srcId="{FDCD6834-3B99-4DDD-9608-F862FAB30AFE}" destId="{87E43336-50AE-4063-AE2B-E923BC885E7E}" srcOrd="0" destOrd="0" presId="urn:microsoft.com/office/officeart/2005/8/layout/orgChart1"/>
    <dgm:cxn modelId="{BA08EA7B-F63F-4020-BFFB-9E0D6D5BF88D}" type="presParOf" srcId="{FDCD6834-3B99-4DDD-9608-F862FAB30AFE}" destId="{E8340131-CB9C-47B1-BB1C-F046AB91A755}" srcOrd="1" destOrd="0" presId="urn:microsoft.com/office/officeart/2005/8/layout/orgChart1"/>
    <dgm:cxn modelId="{F59B95CE-E1BD-4B52-AA0F-C4E95FFA0383}" type="presParOf" srcId="{4CA5E279-F3D8-4280-8EF9-6CD9F69CA118}" destId="{1B848D67-FAA7-4FF4-BA79-1435EC077DD8}" srcOrd="1" destOrd="0" presId="urn:microsoft.com/office/officeart/2005/8/layout/orgChart1"/>
    <dgm:cxn modelId="{DE36871F-BB5D-4962-B413-02D6C3AF5A93}" type="presParOf" srcId="{4CA5E279-F3D8-4280-8EF9-6CD9F69CA118}" destId="{67429ED0-FB8E-4CCB-BF1D-3510CF3E327C}" srcOrd="2" destOrd="0" presId="urn:microsoft.com/office/officeart/2005/8/layout/orgChart1"/>
    <dgm:cxn modelId="{1DF43FE9-6F7B-4341-9C4D-9198B8D9B0D5}" type="presParOf" srcId="{8AC51A98-13F7-4B93-9B66-C320B53F3F37}" destId="{33513630-CD51-4132-AF88-FF009E1BC701}" srcOrd="6" destOrd="0" presId="urn:microsoft.com/office/officeart/2005/8/layout/orgChart1"/>
    <dgm:cxn modelId="{F4061CCB-2F24-4596-9D7B-1BE2B679AEB7}" type="presParOf" srcId="{8AC51A98-13F7-4B93-9B66-C320B53F3F37}" destId="{AC64AC16-4E81-41E8-847E-6C1B536B4396}" srcOrd="7" destOrd="0" presId="urn:microsoft.com/office/officeart/2005/8/layout/orgChart1"/>
    <dgm:cxn modelId="{D15407F0-4384-435D-9CC3-D849AB1537B5}" type="presParOf" srcId="{AC64AC16-4E81-41E8-847E-6C1B536B4396}" destId="{1A02D035-AD52-4D50-91F8-DB3658CBE2CD}" srcOrd="0" destOrd="0" presId="urn:microsoft.com/office/officeart/2005/8/layout/orgChart1"/>
    <dgm:cxn modelId="{3FBD531B-56D8-4AF4-B14E-693F6BBDEC70}" type="presParOf" srcId="{1A02D035-AD52-4D50-91F8-DB3658CBE2CD}" destId="{0D9F14EB-2AF9-4C53-B8E8-C6F0EE982100}" srcOrd="0" destOrd="0" presId="urn:microsoft.com/office/officeart/2005/8/layout/orgChart1"/>
    <dgm:cxn modelId="{714335C5-447C-457A-8D92-BCC19C8751B7}" type="presParOf" srcId="{1A02D035-AD52-4D50-91F8-DB3658CBE2CD}" destId="{D95B73BC-617D-4897-8BF8-845D80F88D41}" srcOrd="1" destOrd="0" presId="urn:microsoft.com/office/officeart/2005/8/layout/orgChart1"/>
    <dgm:cxn modelId="{063C318A-7737-4656-8B35-0F1CEC8B0148}" type="presParOf" srcId="{AC64AC16-4E81-41E8-847E-6C1B536B4396}" destId="{E08037A5-CC37-4AAB-A231-58D49C97B226}" srcOrd="1" destOrd="0" presId="urn:microsoft.com/office/officeart/2005/8/layout/orgChart1"/>
    <dgm:cxn modelId="{88DA6E91-C42F-4707-BB79-75468DD82BC2}" type="presParOf" srcId="{AC64AC16-4E81-41E8-847E-6C1B536B4396}" destId="{E23A2FE4-85DC-446D-9C8A-44D777B1EAEF}" srcOrd="2" destOrd="0" presId="urn:microsoft.com/office/officeart/2005/8/layout/orgChart1"/>
    <dgm:cxn modelId="{C78E92DF-EAE7-44EE-9A97-89C4173C46F8}" type="presParOf" srcId="{008BF2C8-3E64-44CD-A041-3D37858CC25E}" destId="{F57A396E-DD13-47F3-AD81-9753CA94D4D2}" srcOrd="2" destOrd="0" presId="urn:microsoft.com/office/officeart/2005/8/layout/orgChart1"/>
    <dgm:cxn modelId="{2C5922C8-0A1D-41F4-BD0C-83E2B7482DBD}" type="presParOf" srcId="{938029B1-7AC0-4763-AE41-CB17916F408D}" destId="{EA051790-F37A-413C-B39B-203C29604EC6}" srcOrd="1" destOrd="0" presId="urn:microsoft.com/office/officeart/2005/8/layout/orgChart1"/>
    <dgm:cxn modelId="{9641DF71-E233-43A2-97D3-A1674D403280}" type="presParOf" srcId="{EA051790-F37A-413C-B39B-203C29604EC6}" destId="{685F8CBD-2F0F-4101-8E99-3F0814A5C6DC}" srcOrd="0" destOrd="0" presId="urn:microsoft.com/office/officeart/2005/8/layout/orgChart1"/>
    <dgm:cxn modelId="{15394E7C-033A-445D-9D81-218DDA19AFE4}" type="presParOf" srcId="{685F8CBD-2F0F-4101-8E99-3F0814A5C6DC}" destId="{F6F6494F-0213-4284-8FB5-DFF12BEFC7B9}" srcOrd="0" destOrd="0" presId="urn:microsoft.com/office/officeart/2005/8/layout/orgChart1"/>
    <dgm:cxn modelId="{E7FE121F-ABB6-45C2-9B6C-208F1F79C095}" type="presParOf" srcId="{685F8CBD-2F0F-4101-8E99-3F0814A5C6DC}" destId="{01BBCB49-0B9D-43A2-BA4E-5D48BF6413D2}" srcOrd="1" destOrd="0" presId="urn:microsoft.com/office/officeart/2005/8/layout/orgChart1"/>
    <dgm:cxn modelId="{74CCC245-B387-4CD1-8248-CDA1B5E5F9CE}" type="presParOf" srcId="{EA051790-F37A-413C-B39B-203C29604EC6}" destId="{C9BC4B26-0075-49B2-A5FD-DE85E45AA722}" srcOrd="1" destOrd="0" presId="urn:microsoft.com/office/officeart/2005/8/layout/orgChart1"/>
    <dgm:cxn modelId="{07D45C28-9810-4CAC-A526-002F38D07D7C}" type="presParOf" srcId="{EA051790-F37A-413C-B39B-203C29604EC6}" destId="{915E40E2-8BCD-46F2-8091-D7DB3F0FB1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A6AF-3131-443F-80C4-5A218585D978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1A02-9F62-42C4-AC2A-C7C5254D2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1EEB-56A7-4A65-97E0-827B86283A89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4EAC-1F14-4184-9326-8A57958F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6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6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7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2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8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6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4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7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0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2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7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477-EDFA-43F2-9CEF-1E2BF6C3A75D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A98E-4C39-4CEF-AA30-4092379B1EA2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D5CC-4516-4A80-AE9D-DF4577930D45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F20-95EF-4580-856D-C1713A1F333F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9B18-022D-4B2F-8E3B-0690EA6C7A6C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855B-8666-408F-8AEA-EA290BC1FD26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12C9-5B79-4BFB-81B7-F8EB80B2C9CF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CFF1-5A53-47C0-9CFE-9B551D5F0F03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01F-C5AE-4F2C-A4C1-93248B728E4D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27FE-3F8A-42BB-ADA5-9EC9938140A3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6613-DAB9-4911-BCA7-838535423969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C926-9564-43BC-8D98-723AE76E9EC8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ikirillova@cz.permkrai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consultantplus://offline/ref=EA56398B40A5DFECD8624B044DC8D2940FEF0110BED7F9546B9A25B18F720DEF1C2EB9F3FD8184A43839635B1AA09B46F434A31C51CC3Ap1Q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EA56398B40A5DFECD8624B044DC8D2940FEF0110BED7F9546B9A25B18F720DEF1C2EB9F3FD8184A43839635B1AA09B46F434A31C51CC3Ap1Q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th1"/>
          <p:cNvSpPr/>
          <p:nvPr/>
        </p:nvSpPr>
        <p:spPr>
          <a:xfrm>
            <a:off x="749078" y="2296033"/>
            <a:ext cx="22352000" cy="14504"/>
          </a:xfrm>
          <a:custGeom>
            <a:avLst/>
            <a:gdLst/>
            <a:ahLst/>
            <a:cxnLst/>
            <a:rect l="l" t="t" r="r" b="b"/>
            <a:pathLst>
              <a:path w="22352000" h="14504">
                <a:moveTo>
                  <a:pt x="0" y="14504"/>
                </a:moveTo>
                <a:lnTo>
                  <a:pt x="22352000" y="14504"/>
                </a:lnTo>
                <a:lnTo>
                  <a:pt x="22352000" y="0"/>
                </a:lnTo>
                <a:lnTo>
                  <a:pt x="0" y="0"/>
                </a:lnTo>
                <a:lnTo>
                  <a:pt x="0" y="14504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0" cap="sq">
            <a:solidFill>
              <a:srgbClr val="231F2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Path2"/>
          <p:cNvSpPr/>
          <p:nvPr/>
        </p:nvSpPr>
        <p:spPr>
          <a:xfrm>
            <a:off x="1016000" y="10145498"/>
            <a:ext cx="22352000" cy="14502"/>
          </a:xfrm>
          <a:custGeom>
            <a:avLst/>
            <a:gdLst/>
            <a:ahLst/>
            <a:cxnLst/>
            <a:rect l="l" t="t" r="r" b="b"/>
            <a:pathLst>
              <a:path w="22352000" h="14502">
                <a:moveTo>
                  <a:pt x="0" y="14503"/>
                </a:moveTo>
                <a:lnTo>
                  <a:pt x="22352000" y="14503"/>
                </a:lnTo>
                <a:lnTo>
                  <a:pt x="22352000" y="0"/>
                </a:lnTo>
                <a:lnTo>
                  <a:pt x="0" y="0"/>
                </a:lnTo>
                <a:lnTo>
                  <a:pt x="0" y="14503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0" cap="sq">
            <a:solidFill>
              <a:srgbClr val="231F2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1047801" y="3076228"/>
            <a:ext cx="22053277" cy="7443128"/>
          </a:xfrm>
          <a:prstGeom prst="rect">
            <a:avLst/>
          </a:prstGeom>
        </p:spPr>
        <p:txBody>
          <a:bodyPr wrap="square" lIns="0" tIns="0" rIns="0" rtlCol="0" anchor="ctr">
            <a:spAutoFit/>
          </a:bodyPr>
          <a:lstStyle/>
          <a:p>
            <a:pPr algn="l">
              <a:lnSpc>
                <a:spcPts val="0"/>
              </a:lnSpc>
            </a:pPr>
            <a:endParaRPr dirty="0">
              <a:latin typeface="Arial Narrow" panose="020B0606020202030204" pitchFamily="34" charset="0"/>
            </a:endParaRPr>
          </a:p>
          <a:p>
            <a:pPr indent="20866">
              <a:lnSpc>
                <a:spcPts val="13645"/>
              </a:lnSpc>
            </a:pPr>
            <a:endParaRPr lang="ru-RU" sz="1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indent="20866" algn="ctr"/>
            <a:r>
              <a:rPr lang="ru-RU" sz="1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ПЕРМСКИЙ КРАЙ</a:t>
            </a:r>
            <a:r>
              <a:rPr lang="ru-RU" sz="1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–</a:t>
            </a:r>
          </a:p>
          <a:p>
            <a:pPr indent="20866" algn="ctr"/>
            <a:r>
              <a:rPr lang="ru-RU" sz="77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цифровые решения эффективного управления закупками</a:t>
            </a:r>
            <a:r>
              <a:rPr lang="ru-RU" sz="95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sz="95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altLang="zh-CN" sz="100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1016000" y="11574894"/>
            <a:ext cx="11902430" cy="698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>
              <a:latin typeface="Arial Narrow" panose="020B0606020202030204" pitchFamily="34" charset="0"/>
            </a:endParaRPr>
          </a:p>
          <a:p>
            <a:pPr algn="l" rtl="0">
              <a:lnSpc>
                <a:spcPts val="5517"/>
              </a:lnSpc>
            </a:pPr>
            <a:r>
              <a:rPr lang="en-US" altLang="zh-CN" sz="4300" b="1" dirty="0" smtClean="0">
                <a:latin typeface="Arial Narrow" panose="020B0606020202030204" pitchFamily="34" charset="0"/>
                <a:ea typeface="Arial"/>
                <a:cs typeface="Arial"/>
              </a:rPr>
              <a:t>Докладчик</a:t>
            </a:r>
            <a:r>
              <a:rPr lang="en-US" altLang="zh-CN" sz="4300" b="1" dirty="0">
                <a:latin typeface="Arial Narrow" panose="020B0606020202030204" pitchFamily="34" charset="0"/>
                <a:ea typeface="Arial"/>
                <a:cs typeface="Arial"/>
              </a:rPr>
              <a:t>: </a:t>
            </a:r>
            <a:r>
              <a:rPr lang="ru-RU" altLang="zh-CN" sz="4300" b="1" dirty="0" smtClean="0">
                <a:latin typeface="Arial Narrow" panose="020B0606020202030204" pitchFamily="34" charset="0"/>
                <a:ea typeface="Arial"/>
                <a:cs typeface="Arial"/>
              </a:rPr>
              <a:t>Кириллова Ольга Ивановна</a:t>
            </a:r>
            <a:endParaRPr lang="en-US" altLang="zh-CN" sz="4300" dirty="0"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1014288" y="12474624"/>
            <a:ext cx="16080606" cy="4694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b="1" dirty="0">
              <a:latin typeface="Arial Narrow" panose="020B0606020202030204" pitchFamily="34" charset="0"/>
            </a:endParaRPr>
          </a:p>
          <a:p>
            <a:pPr algn="l" rtl="0">
              <a:lnSpc>
                <a:spcPts val="3343"/>
              </a:lnSpc>
            </a:pPr>
            <a:r>
              <a:rPr lang="ru-RU" altLang="zh-CN" sz="2700" b="1" dirty="0" smtClean="0">
                <a:solidFill>
                  <a:srgbClr val="6D6E70"/>
                </a:solidFill>
                <a:latin typeface="Arial Narrow" panose="020B0606020202030204" pitchFamily="34" charset="0"/>
                <a:ea typeface="Arial"/>
                <a:cs typeface="Arial"/>
              </a:rPr>
              <a:t>Государственное казенное учреждение Пермского края «Центр организации закупок» </a:t>
            </a:r>
            <a:endParaRPr lang="en-US" altLang="zh-CN" sz="2700" b="1" dirty="0"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8" name="Text Box8"/>
          <p:cNvSpPr txBox="1"/>
          <p:nvPr/>
        </p:nvSpPr>
        <p:spPr>
          <a:xfrm>
            <a:off x="21128978" y="12341600"/>
            <a:ext cx="2528690" cy="5463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>
              <a:latin typeface="Arial Narrow" panose="020B0606020202030204" pitchFamily="34" charset="0"/>
            </a:endParaRPr>
          </a:p>
          <a:p>
            <a:pPr algn="ctr" rtl="0">
              <a:lnSpc>
                <a:spcPts val="3917"/>
              </a:lnSpc>
            </a:pPr>
            <a:r>
              <a:rPr lang="ru-RU" altLang="zh-CN" sz="3300" b="1" dirty="0" smtClean="0">
                <a:latin typeface="Arial Narrow" panose="020B0606020202030204" pitchFamily="34" charset="0"/>
                <a:ea typeface="Arial"/>
                <a:cs typeface="Arial"/>
              </a:rPr>
              <a:t>2022</a:t>
            </a:r>
            <a:endParaRPr lang="en-US" altLang="zh-CN" sz="3300" dirty="0"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446" y="-25011"/>
            <a:ext cx="936104" cy="1394979"/>
          </a:xfrm>
          <a:prstGeom prst="rect">
            <a:avLst/>
          </a:prstGeom>
        </p:spPr>
      </p:pic>
      <p:pic>
        <p:nvPicPr>
          <p:cNvPr id="11" name="Объект 15" descr="C:\Users\oikirillova\Desktop\ГБУ ЦОЗ\Фирменный стиль\COZ_Icon_PNG_JPG-20200703T044506Z-001\COZ_Icon_PNG_JPG\COZ_Icon_Original_Color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51309" r="49973" b="24319"/>
          <a:stretch/>
        </p:blipFill>
        <p:spPr bwMode="auto">
          <a:xfrm>
            <a:off x="15366702" y="6991351"/>
            <a:ext cx="520998" cy="59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49078" y="2177480"/>
            <a:ext cx="22352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70" y="2856757"/>
            <a:ext cx="968674" cy="1816264"/>
          </a:xfrm>
          <a:prstGeom prst="rect">
            <a:avLst/>
          </a:prstGeom>
        </p:spPr>
      </p:pic>
      <p:pic>
        <p:nvPicPr>
          <p:cNvPr id="13" name="Объект 15" descr="C:\Users\oikirillova\Desktop\ГБУ ЦОЗ\Фирменный стиль\COZ_Icon_PNG_JPG-20200703T044506Z-001\COZ_Icon_PNG_JPG\COZ_Icon_Original_Color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51309" r="49973" b="24319"/>
          <a:stretch/>
        </p:blipFill>
        <p:spPr bwMode="auto">
          <a:xfrm>
            <a:off x="16169481" y="6991351"/>
            <a:ext cx="565373" cy="59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АРМ РУКОВОДИТЕЛЯ</a:t>
            </a:r>
            <a:endParaRPr lang="en-US" altLang="zh-CN" sz="4400" b="1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1160223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9</a:t>
            </a:r>
          </a:p>
          <a:p>
            <a:pPr marL="15368">
              <a:spcBef>
                <a:spcPts val="151"/>
              </a:spcBef>
            </a:pPr>
            <a:endParaRPr lang="ru-RU" sz="2360" b="1" dirty="0" smtClean="0">
              <a:solidFill>
                <a:srgbClr val="999999"/>
              </a:solidFill>
              <a:latin typeface="Arial Narrow" panose="020B0606020202030204" pitchFamily="34" charset="0"/>
              <a:cs typeface="Arial"/>
            </a:endParaRP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405" y="-1583"/>
            <a:ext cx="971550" cy="144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26" y="2537520"/>
            <a:ext cx="21631069" cy="879137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397150" y="9234264"/>
            <a:ext cx="10513168" cy="64807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66244" y="9957545"/>
            <a:ext cx="10544074" cy="56646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66244" y="10602416"/>
            <a:ext cx="10544074" cy="577024"/>
          </a:xfrm>
          <a:prstGeom prst="rect">
            <a:avLst/>
          </a:prstGeom>
          <a:noFill/>
          <a:ln w="76200">
            <a:solidFill>
              <a:srgbClr val="108AC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96730" y="11661168"/>
            <a:ext cx="1072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9D37"/>
                </a:solidFill>
                <a:latin typeface="Arial Narrow" panose="020B0606020202030204" pitchFamily="34" charset="0"/>
              </a:rPr>
              <a:t>Рейтинг Заказчика - доступен всем заказчикам (в рамках субъекта/в рамках МО)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Рейтинг ГРБС - доступен заказчикам, указанным в шапке профиля, с признаком ГРБС (в карточке организации)</a:t>
            </a:r>
          </a:p>
          <a:p>
            <a:r>
              <a:rPr lang="ru-RU" b="1" dirty="0" smtClean="0">
                <a:solidFill>
                  <a:srgbClr val="2895CE"/>
                </a:solidFill>
                <a:latin typeface="Arial Narrow" panose="020B0606020202030204" pitchFamily="34" charset="0"/>
              </a:rPr>
              <a:t>Рейтинг Муниципалитета – доступен муниципальным заказчикам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030998" y="2550146"/>
            <a:ext cx="1008112" cy="48996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111118" y="2550146"/>
            <a:ext cx="638052" cy="48996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821178" y="2550146"/>
            <a:ext cx="1378172" cy="489967"/>
          </a:xfrm>
          <a:prstGeom prst="rect">
            <a:avLst/>
          </a:prstGeom>
          <a:noFill/>
          <a:ln w="76200">
            <a:solidFill>
              <a:srgbClr val="108AC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08AC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58590" y="10706137"/>
            <a:ext cx="5040560" cy="70788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Можно посмотреть детализацию по любому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 показателей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5"/>
          <a:stretch>
            <a:fillRect/>
          </a:stretch>
        </p:blipFill>
        <p:spPr>
          <a:xfrm>
            <a:off x="14358590" y="12474624"/>
            <a:ext cx="504056" cy="398470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7328" y="11466512"/>
            <a:ext cx="383310" cy="354008"/>
          </a:xfrm>
          <a:prstGeom prst="rect">
            <a:avLst/>
          </a:prstGeom>
        </p:spPr>
      </p:pic>
      <p:sp>
        <p:nvSpPr>
          <p:cNvPr id="40" name="Text Box668"/>
          <p:cNvSpPr txBox="1"/>
          <p:nvPr/>
        </p:nvSpPr>
        <p:spPr>
          <a:xfrm>
            <a:off x="15006662" y="12552664"/>
            <a:ext cx="4824536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2000" b="1" dirty="0" smtClean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 Описание блока и его показателей</a:t>
            </a:r>
            <a:endParaRPr lang="en-US" altLang="zh-CN" sz="2000" b="1" dirty="0">
              <a:solidFill>
                <a:srgbClr val="25353F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328" y="11980220"/>
            <a:ext cx="383310" cy="34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 Box668"/>
          <p:cNvSpPr txBox="1"/>
          <p:nvPr/>
        </p:nvSpPr>
        <p:spPr>
          <a:xfrm>
            <a:off x="15006662" y="11970568"/>
            <a:ext cx="4824536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2000" b="1" dirty="0" smtClean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 Экспорт данных в </a:t>
            </a:r>
            <a:r>
              <a:rPr lang="en-US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Excel</a:t>
            </a:r>
            <a:endParaRPr lang="en-US" altLang="zh-CN" sz="2000" b="1" dirty="0">
              <a:solidFill>
                <a:srgbClr val="25353F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43" name="Text Box668"/>
          <p:cNvSpPr txBox="1"/>
          <p:nvPr/>
        </p:nvSpPr>
        <p:spPr>
          <a:xfrm>
            <a:off x="15020351" y="11466512"/>
            <a:ext cx="4824536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2000" b="1" dirty="0" smtClean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 Детализация данных в блоке</a:t>
            </a:r>
            <a:endParaRPr lang="en-US" altLang="zh-CN" sz="2000" b="1" dirty="0">
              <a:solidFill>
                <a:srgbClr val="25353F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8718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5000" dirty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5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Единый закупочный стандарт по закону № 223-ФЗ в </a:t>
            </a:r>
            <a:r>
              <a:rPr lang="ru-RU" altLang="zh-CN" sz="50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РИС ЗАКУПКИ ПК</a:t>
            </a:r>
            <a:endParaRPr lang="en-US" altLang="zh-CN" sz="5000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253134" y="10728478"/>
            <a:ext cx="21843700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215574" y="12873383"/>
            <a:ext cx="378054" cy="382574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10</a:t>
            </a: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405" y="-1583"/>
            <a:ext cx="971550" cy="1447800"/>
          </a:xfrm>
          <a:prstGeom prst="rect">
            <a:avLst/>
          </a:prstGeom>
        </p:spPr>
      </p:pic>
      <p:pic>
        <p:nvPicPr>
          <p:cNvPr id="5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4876" y="4193704"/>
            <a:ext cx="11881320" cy="5688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2006" y="6539245"/>
            <a:ext cx="65527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ЕДИНЫЕ ПРАВИЛА ОСУЩЕСТВЛЕНИЯ ЗАКУПОК ПО </a:t>
            </a:r>
            <a:r>
              <a:rPr lang="ru-RU" sz="31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223-ФЗ </a:t>
            </a:r>
            <a:r>
              <a:rPr lang="ru-RU" sz="33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– </a:t>
            </a:r>
          </a:p>
          <a:p>
            <a:pPr algn="ctr"/>
            <a:r>
              <a:rPr lang="ru-RU" sz="22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применение Типового положения о закупках</a:t>
            </a:r>
            <a:endParaRPr lang="ru-RU" sz="22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1806802" y="4803162"/>
            <a:ext cx="4338116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Использование единого каталога товаров, работ, услуг, </a:t>
            </a:r>
            <a:r>
              <a:rPr sz="2500" b="1" dirty="0" err="1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их</a:t>
            </a: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dirty="0" err="1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характеристик</a:t>
            </a: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 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1915165" y="7484393"/>
            <a:ext cx="4338116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3705" algn="r">
              <a:spcBef>
                <a:spcPts val="100"/>
              </a:spcBef>
            </a:pP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Расчет и экспертиза начальных (максимальных)</a:t>
            </a:r>
            <a:b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</a:b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цен договоров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53" name="object 23"/>
          <p:cNvSpPr txBox="1"/>
          <p:nvPr/>
        </p:nvSpPr>
        <p:spPr>
          <a:xfrm>
            <a:off x="9876092" y="3308255"/>
            <a:ext cx="457250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500" b="1" dirty="0" smtClean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Межведомственный контроль закупок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8306154" y="4803162"/>
            <a:ext cx="365404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Ограничение оснований закупок у единственного поставщика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61" name="object 23"/>
          <p:cNvSpPr txBox="1"/>
          <p:nvPr/>
        </p:nvSpPr>
        <p:spPr>
          <a:xfrm>
            <a:off x="18692365" y="7484393"/>
            <a:ext cx="365404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500" b="1" dirty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Закрытый перечень способов определения поставщика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62" name="Рисунок 61" descr="https://cdn2.vectorstock.com/i/1000x1000/72/76/analytics-icon-graph-and-magnifier-symbol-in-flat-vector-948727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" b="7623"/>
          <a:stretch/>
        </p:blipFill>
        <p:spPr bwMode="auto">
          <a:xfrm>
            <a:off x="1154895" y="11034464"/>
            <a:ext cx="628458" cy="587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154895" y="12110368"/>
            <a:ext cx="22014902" cy="648578"/>
          </a:xfrm>
          <a:prstGeom prst="rect">
            <a:avLst/>
          </a:prstGeom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500" b="1" u="sng" dirty="0">
              <a:solidFill>
                <a:srgbClr val="2895CE"/>
              </a:solidFill>
              <a:latin typeface="Arial Narrow" panose="020B0606020202030204" pitchFamily="34" charset="0"/>
            </a:endParaRPr>
          </a:p>
          <a:p>
            <a:r>
              <a:rPr lang="ru-RU" sz="2500" b="1" u="sng" dirty="0">
                <a:solidFill>
                  <a:srgbClr val="2895CE"/>
                </a:solidFill>
                <a:latin typeface="Arial Narrow" panose="020B0606020202030204" pitchFamily="34" charset="0"/>
              </a:rPr>
              <a:t>	</a:t>
            </a:r>
            <a:r>
              <a:rPr lang="ru-RU" sz="2500" b="1" u="sng" dirty="0" smtClean="0">
                <a:solidFill>
                  <a:srgbClr val="2895CE"/>
                </a:solidFill>
                <a:latin typeface="Arial Narrow" panose="020B0606020202030204" pitchFamily="34" charset="0"/>
              </a:rPr>
              <a:t>ЦЕЛЕВОЙ ОРИЕНТИР и ЭФФЕКТ ОТ ВНЕДРЕНИЯ:</a:t>
            </a:r>
            <a:endParaRPr lang="ru-RU" sz="1000" b="1" u="sng" dirty="0" smtClean="0">
              <a:solidFill>
                <a:srgbClr val="2895CE"/>
              </a:solidFill>
              <a:latin typeface="Arial Narrow" panose="020B0606020202030204" pitchFamily="34" charset="0"/>
            </a:endParaRPr>
          </a:p>
          <a:p>
            <a:endParaRPr lang="ru-RU" sz="2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Внедрение единого закупочного стандарта для государственных и муниципальных заказчиков </a:t>
            </a: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Пермского </a:t>
            </a: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края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Полный </a:t>
            </a: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цикл закупки в РИС ЗАКУПКИ ПК с 2023 года: планирование, осуществление закупок, исполнение </a:t>
            </a: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договоров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Уменьшение количества неконкурентных закупок и увеличение количества поставщиков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Детальный мониторинг закупок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500" b="1" dirty="0">
              <a:solidFill>
                <a:srgbClr val="2895CE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 Box361"/>
          <p:cNvSpPr txBox="1"/>
          <p:nvPr/>
        </p:nvSpPr>
        <p:spPr>
          <a:xfrm>
            <a:off x="1806802" y="2105472"/>
            <a:ext cx="21506056" cy="6617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000" dirty="0">
              <a:latin typeface="Arial Narrow" panose="020B0606020202030204" pitchFamily="34" charset="0"/>
            </a:endParaRPr>
          </a:p>
          <a:p>
            <a:pPr algn="l" rtl="0">
              <a:lnSpc>
                <a:spcPts val="4750"/>
              </a:lnSpc>
            </a:pPr>
            <a:r>
              <a:rPr lang="ru-RU" altLang="zh-CN" sz="30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Основная цель автоматизации закупок по 223-ФЗ – </a:t>
            </a:r>
            <a:r>
              <a:rPr lang="ru-RU" altLang="zh-C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повышение эффективности прозрачности закупок заказчиков Пермского края</a:t>
            </a:r>
            <a:endParaRPr lang="en-US" altLang="zh-CN" sz="3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66" name="Group296"/>
          <p:cNvGrpSpPr/>
          <p:nvPr/>
        </p:nvGrpSpPr>
        <p:grpSpPr>
          <a:xfrm>
            <a:off x="1056724" y="2177480"/>
            <a:ext cx="556450" cy="502765"/>
            <a:chOff x="2811727" y="4009734"/>
            <a:chExt cx="328101" cy="300326"/>
          </a:xfrm>
        </p:grpSpPr>
        <p:sp>
          <p:nvSpPr>
            <p:cNvPr id="67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68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sp>
        <p:nvSpPr>
          <p:cNvPr id="69" name="object 23"/>
          <p:cNvSpPr txBox="1"/>
          <p:nvPr/>
        </p:nvSpPr>
        <p:spPr>
          <a:xfrm>
            <a:off x="9633248" y="10005021"/>
            <a:ext cx="518457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2500" b="1" dirty="0" smtClean="0">
                <a:solidFill>
                  <a:srgbClr val="42607C"/>
                </a:solidFill>
                <a:latin typeface="Arial Narrow" panose="020B0606020202030204" pitchFamily="34" charset="0"/>
                <a:cs typeface="Courier New"/>
              </a:rPr>
              <a:t>Применение типовых технических заданий, типовых договоров</a:t>
            </a:r>
            <a:endParaRPr sz="2500" b="1" dirty="0">
              <a:solidFill>
                <a:srgbClr val="42607C"/>
              </a:solidFill>
              <a:latin typeface="Arial Narrow" panose="020B060602020203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502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МЕТОДИЧЕСКОЕ ОБЕСПЕЧЕНИЕ ДЕЯТЕЛЬНОСТИ ЗАКАЗЧИКОВ</a:t>
            </a:r>
            <a:endParaRPr lang="en-US" altLang="zh-CN" sz="44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107874" y="12365321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071558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11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405" y="-1583"/>
            <a:ext cx="971550" cy="1447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153" b="2419"/>
          <a:stretch/>
        </p:blipFill>
        <p:spPr>
          <a:xfrm>
            <a:off x="1104600" y="1961456"/>
            <a:ext cx="22208258" cy="100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8"/>
          <p:cNvSpPr txBox="1"/>
          <p:nvPr/>
        </p:nvSpPr>
        <p:spPr>
          <a:xfrm>
            <a:off x="25256884" y="19185948"/>
            <a:ext cx="446528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12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1026" name="Picture 2" descr="https://catherineasquithgallery.com/uploads/posts/2021-02/1613684289_15-p-fon-dlya-prezentatsii-informatsionnie-tekh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6" y="2206130"/>
            <a:ext cx="21411652" cy="97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 Box17"/>
          <p:cNvSpPr txBox="1"/>
          <p:nvPr/>
        </p:nvSpPr>
        <p:spPr>
          <a:xfrm>
            <a:off x="1056724" y="556528"/>
            <a:ext cx="22319387" cy="8547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ЭФФЕКТЫ ОТ ЦИФРОВИЗАЦИИ</a:t>
            </a:r>
            <a:endParaRPr lang="en-US" altLang="zh-CN" sz="4400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104600" y="11898560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56" name="Text Box361"/>
          <p:cNvSpPr txBox="1"/>
          <p:nvPr/>
        </p:nvSpPr>
        <p:spPr>
          <a:xfrm>
            <a:off x="2189238" y="2249488"/>
            <a:ext cx="21506056" cy="12773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Экономия бюджетных средств за счет долгосрочного планирования, контроля своевременного освоения бюджетных средств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7" name="Group296"/>
          <p:cNvGrpSpPr/>
          <p:nvPr/>
        </p:nvGrpSpPr>
        <p:grpSpPr>
          <a:xfrm>
            <a:off x="1037110" y="2322787"/>
            <a:ext cx="556450" cy="502765"/>
            <a:chOff x="2811727" y="4009734"/>
            <a:chExt cx="328101" cy="300326"/>
          </a:xfrm>
        </p:grpSpPr>
        <p:sp>
          <p:nvSpPr>
            <p:cNvPr id="58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59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Text Box361"/>
          <p:cNvSpPr txBox="1"/>
          <p:nvPr/>
        </p:nvSpPr>
        <p:spPr>
          <a:xfrm>
            <a:off x="2189238" y="3708455"/>
            <a:ext cx="21506056" cy="12773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Оперативная и достоверная аналитическая информация для принятия управленческих решений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3" name="Text Box361"/>
          <p:cNvSpPr txBox="1"/>
          <p:nvPr/>
        </p:nvSpPr>
        <p:spPr>
          <a:xfrm>
            <a:off x="2211634" y="5116096"/>
            <a:ext cx="21506056" cy="6617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Сокращение трудозатрат на выполнение типовых операций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4" name="Text Box361"/>
          <p:cNvSpPr txBox="1"/>
          <p:nvPr/>
        </p:nvSpPr>
        <p:spPr>
          <a:xfrm>
            <a:off x="2211634" y="9541103"/>
            <a:ext cx="21506056" cy="12773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Единые правила работы, общая методическая поддержка заказчиков регионального</a:t>
            </a:r>
            <a:b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</a:b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и муниципального уровней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5" name="Text Box361"/>
          <p:cNvSpPr txBox="1"/>
          <p:nvPr/>
        </p:nvSpPr>
        <p:spPr>
          <a:xfrm>
            <a:off x="2211634" y="6052200"/>
            <a:ext cx="21506056" cy="6617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Предварительный контроль и информирование участников процессов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6" name="Text Box361"/>
          <p:cNvSpPr txBox="1"/>
          <p:nvPr/>
        </p:nvSpPr>
        <p:spPr>
          <a:xfrm>
            <a:off x="2211634" y="6988304"/>
            <a:ext cx="21506056" cy="6617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Единообразие учета расходов, доходов и имущества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7" name="Text Box361"/>
          <p:cNvSpPr txBox="1"/>
          <p:nvPr/>
        </p:nvSpPr>
        <p:spPr>
          <a:xfrm>
            <a:off x="2211634" y="7956927"/>
            <a:ext cx="21506056" cy="12773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Ликвидация кредиторской задолженности. Предотвращение образования просроченной кредиторской задолженности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8" name="Text Box361"/>
          <p:cNvSpPr txBox="1"/>
          <p:nvPr/>
        </p:nvSpPr>
        <p:spPr>
          <a:xfrm>
            <a:off x="2189238" y="11092760"/>
            <a:ext cx="21506056" cy="6617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rtl="0">
              <a:lnSpc>
                <a:spcPts val="4750"/>
              </a:lnSpc>
            </a:pPr>
            <a:r>
              <a:rPr lang="ru-RU" altLang="zh-CN" sz="4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</a:rPr>
              <a:t>Ведение единых справочников для формирования отчетности  </a:t>
            </a:r>
            <a:endParaRPr lang="en-US" altLang="zh-CN" sz="44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19" name="Group296"/>
          <p:cNvGrpSpPr/>
          <p:nvPr/>
        </p:nvGrpSpPr>
        <p:grpSpPr>
          <a:xfrm>
            <a:off x="1037110" y="3771861"/>
            <a:ext cx="556450" cy="502765"/>
            <a:chOff x="2811727" y="4009734"/>
            <a:chExt cx="328101" cy="300326"/>
          </a:xfrm>
        </p:grpSpPr>
        <p:sp>
          <p:nvSpPr>
            <p:cNvPr id="20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21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Group296"/>
          <p:cNvGrpSpPr/>
          <p:nvPr/>
        </p:nvGrpSpPr>
        <p:grpSpPr>
          <a:xfrm>
            <a:off x="1028579" y="5131099"/>
            <a:ext cx="556450" cy="502765"/>
            <a:chOff x="2811727" y="4009734"/>
            <a:chExt cx="328101" cy="300326"/>
          </a:xfrm>
        </p:grpSpPr>
        <p:sp>
          <p:nvSpPr>
            <p:cNvPr id="23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24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5" name="Group296"/>
          <p:cNvGrpSpPr/>
          <p:nvPr/>
        </p:nvGrpSpPr>
        <p:grpSpPr>
          <a:xfrm>
            <a:off x="1046571" y="7036372"/>
            <a:ext cx="556450" cy="502765"/>
            <a:chOff x="2811727" y="4009734"/>
            <a:chExt cx="328101" cy="300326"/>
          </a:xfrm>
        </p:grpSpPr>
        <p:sp>
          <p:nvSpPr>
            <p:cNvPr id="36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37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8" name="Group296"/>
          <p:cNvGrpSpPr/>
          <p:nvPr/>
        </p:nvGrpSpPr>
        <p:grpSpPr>
          <a:xfrm>
            <a:off x="1037110" y="6084157"/>
            <a:ext cx="556450" cy="502765"/>
            <a:chOff x="2811727" y="4009734"/>
            <a:chExt cx="328101" cy="300326"/>
          </a:xfrm>
        </p:grpSpPr>
        <p:sp>
          <p:nvSpPr>
            <p:cNvPr id="39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40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1" name="Group296"/>
          <p:cNvGrpSpPr/>
          <p:nvPr/>
        </p:nvGrpSpPr>
        <p:grpSpPr>
          <a:xfrm>
            <a:off x="1042651" y="9618329"/>
            <a:ext cx="556450" cy="502765"/>
            <a:chOff x="2811727" y="4009734"/>
            <a:chExt cx="328101" cy="300326"/>
          </a:xfrm>
        </p:grpSpPr>
        <p:sp>
          <p:nvSpPr>
            <p:cNvPr id="4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4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4" name="Group296"/>
          <p:cNvGrpSpPr/>
          <p:nvPr/>
        </p:nvGrpSpPr>
        <p:grpSpPr>
          <a:xfrm>
            <a:off x="1050571" y="8007327"/>
            <a:ext cx="556450" cy="502765"/>
            <a:chOff x="2811727" y="4009734"/>
            <a:chExt cx="328101" cy="300326"/>
          </a:xfrm>
        </p:grpSpPr>
        <p:sp>
          <p:nvSpPr>
            <p:cNvPr id="45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46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7" name="Group296"/>
          <p:cNvGrpSpPr/>
          <p:nvPr/>
        </p:nvGrpSpPr>
        <p:grpSpPr>
          <a:xfrm>
            <a:off x="1051508" y="11017160"/>
            <a:ext cx="556450" cy="502765"/>
            <a:chOff x="2811727" y="4009734"/>
            <a:chExt cx="328101" cy="300326"/>
          </a:xfrm>
        </p:grpSpPr>
        <p:sp>
          <p:nvSpPr>
            <p:cNvPr id="48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49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6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264382"/>
            <a:ext cx="22319387" cy="14003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ПРЕДЛОЖЕНИЯ ПО ОЦЕНКЕ Региональных информационных систем в сфере закупок 																						</a:t>
            </a:r>
            <a:r>
              <a:rPr lang="ru-RU" altLang="zh-CN" sz="4400" b="1" dirty="0" smtClean="0">
                <a:solidFill>
                  <a:srgbClr val="299D37"/>
                </a:solidFill>
                <a:latin typeface="Arial Narrow" panose="020B0606020202030204" pitchFamily="34" charset="0"/>
                <a:ea typeface="Arial"/>
                <a:cs typeface="Arial"/>
              </a:rPr>
              <a:t>Ассоциации РОСТ </a:t>
            </a:r>
            <a:endParaRPr lang="en-US" altLang="zh-CN" sz="4400" dirty="0">
              <a:solidFill>
                <a:srgbClr val="299D37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37110" y="2825552"/>
            <a:ext cx="22275748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12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6" name="Text Box361"/>
          <p:cNvSpPr txBox="1"/>
          <p:nvPr/>
        </p:nvSpPr>
        <p:spPr>
          <a:xfrm>
            <a:off x="1806802" y="2249488"/>
            <a:ext cx="21506056" cy="6098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600" dirty="0">
              <a:latin typeface="Arial Narrow" panose="020B0606020202030204" pitchFamily="34" charset="0"/>
            </a:endParaRPr>
          </a:p>
          <a:p>
            <a:pPr algn="l" rtl="0">
              <a:lnSpc>
                <a:spcPts val="4750"/>
              </a:lnSpc>
            </a:pPr>
            <a:r>
              <a:rPr lang="ru-RU" altLang="zh-CN" sz="3600" b="1" u="sng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Цель </a:t>
            </a:r>
            <a:r>
              <a:rPr lang="ru-RU" altLang="zh-CN" sz="36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– повышение эффективности функционирования региональных информационных систем в сфере закупок   </a:t>
            </a:r>
            <a:endParaRPr lang="en-US" altLang="zh-CN" sz="36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7" name="Group296"/>
          <p:cNvGrpSpPr/>
          <p:nvPr/>
        </p:nvGrpSpPr>
        <p:grpSpPr>
          <a:xfrm>
            <a:off x="1056724" y="2284654"/>
            <a:ext cx="556450" cy="502765"/>
            <a:chOff x="2811727" y="4009734"/>
            <a:chExt cx="328101" cy="300326"/>
          </a:xfrm>
        </p:grpSpPr>
        <p:sp>
          <p:nvSpPr>
            <p:cNvPr id="58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59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98091"/>
              </p:ext>
            </p:extLst>
          </p:nvPr>
        </p:nvGraphicFramePr>
        <p:xfrm>
          <a:off x="1037110" y="3495928"/>
          <a:ext cx="22186974" cy="8006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/>
                <a:gridCol w="2110685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25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 Narrow" panose="020B0606020202030204" pitchFamily="34" charset="0"/>
                        </a:rPr>
                        <a:t>Наименование показателя оценки РИС</a:t>
                      </a:r>
                      <a:endParaRPr lang="ru-RU" sz="3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360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Полный охват региональных и муниципальных заказчиков субъекта, осуществляющих закупки</a:t>
                      </a:r>
                      <a:b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</a:br>
                      <a:r>
                        <a:rPr lang="ru-RU" sz="3600" b="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 соответствии с 44-ФЗ с использованием РИС</a:t>
                      </a:r>
                      <a:endParaRPr lang="ru-RU" sz="3600" b="0" cap="none" spc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691480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Наличие</a:t>
                      </a:r>
                      <a:r>
                        <a:rPr lang="ru-RU" sz="3600" b="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интеграции РИС с финансовой информационной системой, контроль лимитов на всех этапах закупки</a:t>
                      </a:r>
                      <a:endParaRPr lang="ru-RU" sz="3600" b="0" cap="none" spc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Наличие интеграции РИС с электронными магазинами «малых» закупок (рейтинг</a:t>
                      </a:r>
                      <a:r>
                        <a:rPr lang="ru-RU" sz="3600" b="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по количеству электронных магазинов</a:t>
                      </a:r>
                      <a: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)</a:t>
                      </a:r>
                      <a:endParaRPr lang="ru-RU" sz="3600" b="0" cap="none" spc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по предоставлению преимуществ и применению НПА по национальному режиму в соответствии с требованиями 44-ФЗ</a:t>
                      </a:r>
                      <a:endParaRPr lang="ru-RU" sz="3600" b="0" kern="1200" cap="none" spc="0" baseline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Обеспечение</a:t>
                      </a:r>
                      <a:r>
                        <a:rPr lang="ru-RU" sz="3600" b="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формирования типовых шаблонов документов в РИС</a:t>
                      </a:r>
                      <a:endParaRPr lang="ru-RU" sz="3600" b="0" cap="none" spc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по установлению требований к размерам обеспечений (заявки, исполнения контракта, гарантийных обязательств) при планировании и осуществлении закупок и заключении контрактов</a:t>
                      </a:r>
                      <a:endParaRPr lang="ru-RU" sz="3600" b="0" kern="1200" cap="none" spc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обоснования НМЦК (рейтинг по </a:t>
                      </a:r>
                      <a:r>
                        <a:rPr lang="ru-RU" sz="3600" b="0" kern="1200" cap="none" spc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количеству </a:t>
                      </a:r>
                      <a:r>
                        <a:rPr lang="ru-RU" sz="3600" b="0" kern="1200" cap="none" spc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реализованных методов</a:t>
                      </a:r>
                      <a:r>
                        <a:rPr lang="ru-RU" sz="3600" b="0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3600" b="0" kern="1200" cap="none" spc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/>
                      <a:r>
                        <a:rPr lang="ru-RU" sz="3600" b="0" cap="none" spc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3600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Планирование</a:t>
                      </a:r>
                      <a:r>
                        <a:rPr lang="ru-RU" sz="3600" b="0" i="0" cap="none" spc="0" baseline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и осуществление закупок в соответствии с 223-ФЗ в РИС</a:t>
                      </a:r>
                      <a:endParaRPr lang="ru-RU" sz="3600" b="0" kern="1200" cap="none" spc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66102" y="11828084"/>
            <a:ext cx="13346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Предложения до </a:t>
            </a:r>
            <a:r>
              <a:rPr lang="ru-RU" sz="44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10.08.2022</a:t>
            </a:r>
          </a:p>
          <a:p>
            <a:pPr algn="r"/>
            <a:r>
              <a:rPr lang="en-US" sz="4400" b="1" u="sng" dirty="0" smtClean="0">
                <a:solidFill>
                  <a:srgbClr val="108AC9"/>
                </a:solidFill>
                <a:latin typeface="Arial Narrow" panose="020B0606020202030204" pitchFamily="34" charset="0"/>
                <a:hlinkClick r:id="rId3"/>
              </a:rPr>
              <a:t>oikirillova@cz.permkrai.ru</a:t>
            </a:r>
            <a:r>
              <a:rPr lang="en-US" sz="4400" b="1" u="sng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 </a:t>
            </a:r>
            <a:endParaRPr lang="ru-RU" sz="4400" b="1" u="sng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th660"/>
          <p:cNvSpPr/>
          <p:nvPr/>
        </p:nvSpPr>
        <p:spPr>
          <a:xfrm>
            <a:off x="1042207" y="659115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207" y="4553744"/>
            <a:ext cx="22275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     </a:t>
            </a:r>
            <a:r>
              <a:rPr lang="ru-RU" sz="96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СПАСИБО за ВНИМАНИЕ</a:t>
            </a:r>
            <a:endParaRPr lang="ru-RU" sz="96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13" name="Рисунок 12" descr="https://www.wemontreal.com/wp-content/uploads/2018/07/ordinateu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r="5406"/>
          <a:stretch/>
        </p:blipFill>
        <p:spPr bwMode="auto">
          <a:xfrm>
            <a:off x="9299228" y="7556408"/>
            <a:ext cx="6139482" cy="5050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5312" y="8526015"/>
            <a:ext cx="46273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3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3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Цифровизация</a:t>
            </a:r>
            <a:r>
              <a:rPr lang="ru-RU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закупок</a:t>
            </a:r>
          </a:p>
          <a:p>
            <a:pPr algn="ctr"/>
            <a:r>
              <a:rPr lang="ru-RU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 год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58" y="-1584"/>
            <a:ext cx="2046597" cy="304983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494" y="8331726"/>
            <a:ext cx="442949" cy="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 smtClean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ВЗАИМОДЕЙСТВИЕ ИНФОРМАЦИОННЫХ СИСТЕМ</a:t>
            </a:r>
            <a:endParaRPr lang="en-US" altLang="zh-CN" sz="44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563440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2</a:t>
            </a:r>
            <a:endParaRPr lang="ru-RU" sz="2360" b="1" dirty="0" smtClean="0">
              <a:solidFill>
                <a:srgbClr val="999999"/>
              </a:solidFill>
              <a:latin typeface="Arial Narrow" panose="020B0606020202030204" pitchFamily="34" charset="0"/>
              <a:cs typeface="Arial"/>
            </a:endParaRP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62" name="Text Box361"/>
          <p:cNvSpPr txBox="1"/>
          <p:nvPr/>
        </p:nvSpPr>
        <p:spPr>
          <a:xfrm>
            <a:off x="1785678" y="1932168"/>
            <a:ext cx="11088889" cy="10208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500" dirty="0"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5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Централизованная инфраструктура информационных систем финансового-экономического блока </a:t>
            </a:r>
            <a:endParaRPr lang="en-US" altLang="zh-CN" sz="35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63" name="Group296"/>
          <p:cNvGrpSpPr/>
          <p:nvPr/>
        </p:nvGrpSpPr>
        <p:grpSpPr>
          <a:xfrm>
            <a:off x="1056724" y="1932168"/>
            <a:ext cx="556450" cy="502765"/>
            <a:chOff x="2811727" y="4009734"/>
            <a:chExt cx="328101" cy="300326"/>
          </a:xfrm>
        </p:grpSpPr>
        <p:sp>
          <p:nvSpPr>
            <p:cNvPr id="64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65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  <p:sp>
        <p:nvSpPr>
          <p:cNvPr id="12" name="Path11"/>
          <p:cNvSpPr/>
          <p:nvPr/>
        </p:nvSpPr>
        <p:spPr>
          <a:xfrm rot="5400000">
            <a:off x="7541816" y="7419883"/>
            <a:ext cx="11233249" cy="624036"/>
          </a:xfrm>
          <a:custGeom>
            <a:avLst/>
            <a:gdLst/>
            <a:ahLst/>
            <a:cxnLst/>
            <a:rect l="l" t="t" r="r" b="b"/>
            <a:pathLst>
              <a:path w="22374948" h="25400">
                <a:moveTo>
                  <a:pt x="12700" y="12700"/>
                </a:moveTo>
                <a:lnTo>
                  <a:pt x="22362248" y="12700"/>
                </a:lnTo>
              </a:path>
            </a:pathLst>
          </a:custGeom>
          <a:solidFill>
            <a:srgbClr val="F79646">
              <a:alpha val="0"/>
            </a:srgbClr>
          </a:solidFill>
          <a:ln w="28575" cap="sq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23135" y="4913784"/>
            <a:ext cx="9687539" cy="8115395"/>
          </a:xfrm>
          <a:prstGeom prst="rect">
            <a:avLst/>
          </a:prstGeom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Arial Narrow" panose="020B0606020202030204" pitchFamily="34" charset="0"/>
              </a:rPr>
              <a:t>Информационное и технологическое </a:t>
            </a:r>
            <a:r>
              <a:rPr lang="ru-RU" sz="2500" b="1" dirty="0" smtClean="0">
                <a:latin typeface="Arial Narrow" panose="020B0606020202030204" pitchFamily="34" charset="0"/>
              </a:rPr>
              <a:t>взаимодействие </a:t>
            </a:r>
            <a:r>
              <a:rPr lang="ru-RU" sz="25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РИС</a:t>
            </a:r>
            <a:r>
              <a:rPr lang="ru-RU" sz="2500" b="1" dirty="0" smtClean="0">
                <a:latin typeface="Arial Narrow" panose="020B0606020202030204" pitchFamily="34" charset="0"/>
              </a:rPr>
              <a:t> </a:t>
            </a:r>
            <a:r>
              <a:rPr lang="ru-RU" sz="25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ЗАКУПКИ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ПК</a:t>
            </a:r>
            <a:r>
              <a:rPr lang="ru-RU" sz="2500" b="1" dirty="0">
                <a:latin typeface="Arial Narrow" panose="020B0606020202030204" pitchFamily="34" charset="0"/>
              </a:rPr>
              <a:t> с внешними </a:t>
            </a:r>
            <a:r>
              <a:rPr lang="ru-RU" sz="2500" b="1" dirty="0" smtClean="0">
                <a:latin typeface="Arial Narrow" panose="020B0606020202030204" pitchFamily="34" charset="0"/>
              </a:rPr>
              <a:t>ИС </a:t>
            </a:r>
            <a:r>
              <a:rPr lang="ru-RU" sz="2500" b="1" dirty="0">
                <a:latin typeface="Arial Narrow" panose="020B0606020202030204" pitchFamily="34" charset="0"/>
              </a:rPr>
              <a:t>осуществляется </a:t>
            </a:r>
            <a:r>
              <a:rPr lang="ru-RU" sz="2500" b="1" dirty="0" smtClean="0">
                <a:latin typeface="Arial Narrow" panose="020B0606020202030204" pitchFamily="34" charset="0"/>
              </a:rPr>
              <a:t>путем их </a:t>
            </a:r>
            <a:r>
              <a:rPr lang="ru-RU" sz="2500" b="1" dirty="0">
                <a:latin typeface="Arial Narrow" panose="020B0606020202030204" pitchFamily="34" charset="0"/>
              </a:rPr>
              <a:t>интеграции посредством программной и технологической инфраструктуры, обеспечивающей обмен </a:t>
            </a:r>
            <a:r>
              <a:rPr lang="ru-RU" sz="2500" b="1" dirty="0" smtClean="0">
                <a:latin typeface="Arial Narrow" panose="020B0606020202030204" pitchFamily="34" charset="0"/>
              </a:rPr>
              <a:t>информацией между системами:</a:t>
            </a:r>
          </a:p>
          <a:p>
            <a:pPr algn="ctr"/>
            <a:endParaRPr lang="ru-RU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Единая Информационная Система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РИС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МКР ПК;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АЦК-Финансы, АЦК-Планирование;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ЕИС УФХД ПК;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Сервис аутентификации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авторизации пользователей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РСАА;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Краевая система открытого правительства ЕКАС ОП;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проверки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контрагентов «Репутация»;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Подсистема формирования адресной инвестиционной программы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АИП ПК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управления инцидентами СУИ;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Электронные магазины малых закупок (3);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Единое хранилище данных ЕХД;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Подсистема плана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информационно-коммуникационных технологий ИКТ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управления деятельностью некоммерческой организации «Фонд капитального ремонта общего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имущества в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многоквартирных домах в Пермском крае АИС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ФКР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6637" y="6159986"/>
            <a:ext cx="4101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РИС ЗАКУПКИ ПК</a:t>
            </a:r>
            <a:endParaRPr lang="ru-RU" sz="3500" b="1" u="sng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542" y="4036559"/>
            <a:ext cx="4101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РИС МКР ПК</a:t>
            </a:r>
            <a:endParaRPr lang="ru-RU" sz="45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623135" y="2706648"/>
            <a:ext cx="95797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Региональная информационная система комплексного мониторинга развития Пермского края (РИС МКР ПК)</a:t>
            </a:r>
          </a:p>
          <a:p>
            <a:pPr algn="ctr"/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имеет интеграцию с информационными системами ФОИВ</a:t>
            </a:r>
            <a:b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 отраслевыми информационными системами</a:t>
            </a:r>
          </a:p>
          <a:p>
            <a:pPr algn="ctr"/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500" u="sng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Path326"/>
          <p:cNvSpPr/>
          <p:nvPr/>
        </p:nvSpPr>
        <p:spPr>
          <a:xfrm>
            <a:off x="13422486" y="2835298"/>
            <a:ext cx="299417" cy="204401"/>
          </a:xfrm>
          <a:custGeom>
            <a:avLst/>
            <a:gdLst/>
            <a:ahLst/>
            <a:cxnLst/>
            <a:rect l="l" t="t" r="r" b="b"/>
            <a:pathLst>
              <a:path w="255039" h="177064">
                <a:moveTo>
                  <a:pt x="255038" y="17152"/>
                </a:moveTo>
                <a:lnTo>
                  <a:pt x="71277" y="177064"/>
                </a:lnTo>
                <a:lnTo>
                  <a:pt x="0" y="113241"/>
                </a:lnTo>
                <a:lnTo>
                  <a:pt x="15162" y="96310"/>
                </a:lnTo>
                <a:lnTo>
                  <a:pt x="71499" y="146772"/>
                </a:lnTo>
                <a:lnTo>
                  <a:pt x="240129" y="-1"/>
                </a:lnTo>
                <a:cubicBezTo>
                  <a:pt x="245088" y="5717"/>
                  <a:pt x="250079" y="11434"/>
                  <a:pt x="255038" y="17152"/>
                </a:cubicBezTo>
              </a:path>
            </a:pathLst>
          </a:custGeom>
          <a:solidFill>
            <a:srgbClr val="108AC9">
              <a:alpha val="100000"/>
            </a:srgbClr>
          </a:solidFill>
          <a:ln w="0" cap="sq">
            <a:solidFill>
              <a:srgbClr val="108AC9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46" name="Path326"/>
          <p:cNvSpPr/>
          <p:nvPr/>
        </p:nvSpPr>
        <p:spPr>
          <a:xfrm>
            <a:off x="13365652" y="5057960"/>
            <a:ext cx="299417" cy="204401"/>
          </a:xfrm>
          <a:custGeom>
            <a:avLst/>
            <a:gdLst/>
            <a:ahLst/>
            <a:cxnLst/>
            <a:rect l="l" t="t" r="r" b="b"/>
            <a:pathLst>
              <a:path w="255039" h="177064">
                <a:moveTo>
                  <a:pt x="255038" y="17152"/>
                </a:moveTo>
                <a:lnTo>
                  <a:pt x="71277" y="177064"/>
                </a:lnTo>
                <a:lnTo>
                  <a:pt x="0" y="113241"/>
                </a:lnTo>
                <a:lnTo>
                  <a:pt x="15162" y="96310"/>
                </a:lnTo>
                <a:lnTo>
                  <a:pt x="71499" y="146772"/>
                </a:lnTo>
                <a:lnTo>
                  <a:pt x="240129" y="-1"/>
                </a:lnTo>
                <a:cubicBezTo>
                  <a:pt x="245088" y="5717"/>
                  <a:pt x="250079" y="11434"/>
                  <a:pt x="255038" y="17152"/>
                </a:cubicBezTo>
              </a:path>
            </a:pathLst>
          </a:custGeom>
          <a:solidFill>
            <a:srgbClr val="108AC9">
              <a:alpha val="100000"/>
            </a:srgbClr>
          </a:solidFill>
          <a:ln w="0" cap="sq">
            <a:solidFill>
              <a:srgbClr val="108AC9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47" name="Path311"/>
          <p:cNvSpPr/>
          <p:nvPr/>
        </p:nvSpPr>
        <p:spPr>
          <a:xfrm flipV="1">
            <a:off x="14019416" y="4730728"/>
            <a:ext cx="8638157" cy="125556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53975" cap="sq">
            <a:solidFill>
              <a:srgbClr val="FF0000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664"/>
          <a:stretch/>
        </p:blipFill>
        <p:spPr>
          <a:xfrm>
            <a:off x="1189137" y="2937499"/>
            <a:ext cx="11504609" cy="10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8547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 smtClean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ЗАКУПКИ товаров, работ, услуг - </a:t>
            </a:r>
            <a:r>
              <a:rPr lang="ru-RU" altLang="zh-CN" sz="4400" b="1" dirty="0" smtClean="0">
                <a:solidFill>
                  <a:srgbClr val="2895CE"/>
                </a:solidFill>
                <a:latin typeface="Arial Narrow" panose="020B0606020202030204" pitchFamily="34" charset="0"/>
                <a:ea typeface="Arial"/>
                <a:cs typeface="Arial"/>
              </a:rPr>
              <a:t>РИС ЗАКУПКИ ПК</a:t>
            </a:r>
            <a:endParaRPr lang="en-US" altLang="zh-CN" sz="4400" dirty="0">
              <a:solidFill>
                <a:srgbClr val="2895CE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77967" y="12902666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3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0" name="Text Box361"/>
          <p:cNvSpPr txBox="1"/>
          <p:nvPr/>
        </p:nvSpPr>
        <p:spPr>
          <a:xfrm>
            <a:off x="1023214" y="2465512"/>
            <a:ext cx="22289644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3800"/>
              </a:lnSpc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ЦЕЛЬ – ЭФФЕКТИВНОСТЬ РЕГИОНАЛЬНЫХ и МУНИЦИПАЛЬНЫХ ЗАКУПОК 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1" name="Group296"/>
          <p:cNvGrpSpPr/>
          <p:nvPr/>
        </p:nvGrpSpPr>
        <p:grpSpPr>
          <a:xfrm>
            <a:off x="3557390" y="2393504"/>
            <a:ext cx="504056" cy="413464"/>
            <a:chOff x="2811727" y="4009734"/>
            <a:chExt cx="328101" cy="300326"/>
          </a:xfrm>
        </p:grpSpPr>
        <p:sp>
          <p:nvSpPr>
            <p:cNvPr id="5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5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834501"/>
              </p:ext>
            </p:extLst>
          </p:nvPr>
        </p:nvGraphicFramePr>
        <p:xfrm>
          <a:off x="1325142" y="2969568"/>
          <a:ext cx="21818424" cy="594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6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3134" y="9162256"/>
            <a:ext cx="504056" cy="533544"/>
          </a:xfrm>
          <a:prstGeom prst="rect">
            <a:avLst/>
          </a:prstGeom>
        </p:spPr>
      </p:pic>
      <p:sp>
        <p:nvSpPr>
          <p:cNvPr id="13" name="Text Box361"/>
          <p:cNvSpPr txBox="1"/>
          <p:nvPr/>
        </p:nvSpPr>
        <p:spPr>
          <a:xfrm>
            <a:off x="2045222" y="9162256"/>
            <a:ext cx="10297144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Автоматизация осуществления закупок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4" name="Text Box361"/>
          <p:cNvSpPr txBox="1"/>
          <p:nvPr/>
        </p:nvSpPr>
        <p:spPr>
          <a:xfrm>
            <a:off x="2045222" y="9882336"/>
            <a:ext cx="10297144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Контроль своевременности осуществления закупок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15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3134" y="9882336"/>
            <a:ext cx="504056" cy="488679"/>
          </a:xfrm>
          <a:prstGeom prst="rect">
            <a:avLst/>
          </a:prstGeom>
        </p:spPr>
      </p:pic>
      <p:sp>
        <p:nvSpPr>
          <p:cNvPr id="16" name="Text Box361"/>
          <p:cNvSpPr txBox="1"/>
          <p:nvPr/>
        </p:nvSpPr>
        <p:spPr>
          <a:xfrm>
            <a:off x="2045222" y="10510742"/>
            <a:ext cx="10297144" cy="10208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Интеграция с финансовой системой на этапе планирования, осуществления закупок, заключения и исполнения контрактов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8" name="Text Box361"/>
          <p:cNvSpPr txBox="1"/>
          <p:nvPr/>
        </p:nvSpPr>
        <p:spPr>
          <a:xfrm>
            <a:off x="2064620" y="11581040"/>
            <a:ext cx="10297144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Формирование типовых документов в один клик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9" name="object 41"/>
          <p:cNvSpPr/>
          <p:nvPr/>
        </p:nvSpPr>
        <p:spPr>
          <a:xfrm>
            <a:off x="1149976" y="10674040"/>
            <a:ext cx="679222" cy="576448"/>
          </a:xfrm>
          <a:custGeom>
            <a:avLst/>
            <a:gdLst/>
            <a:ahLst/>
            <a:cxnLst/>
            <a:rect l="l" t="t" r="r" b="b"/>
            <a:pathLst>
              <a:path w="298450" h="298450">
                <a:moveTo>
                  <a:pt x="106464" y="104482"/>
                </a:moveTo>
                <a:lnTo>
                  <a:pt x="103835" y="101904"/>
                </a:lnTo>
                <a:lnTo>
                  <a:pt x="100660" y="101904"/>
                </a:lnTo>
                <a:lnTo>
                  <a:pt x="97434" y="101904"/>
                </a:lnTo>
                <a:lnTo>
                  <a:pt x="94805" y="104482"/>
                </a:lnTo>
                <a:lnTo>
                  <a:pt x="94805" y="110934"/>
                </a:lnTo>
                <a:lnTo>
                  <a:pt x="97434" y="113512"/>
                </a:lnTo>
                <a:lnTo>
                  <a:pt x="103835" y="113512"/>
                </a:lnTo>
                <a:lnTo>
                  <a:pt x="106464" y="110934"/>
                </a:lnTo>
                <a:lnTo>
                  <a:pt x="106464" y="104482"/>
                </a:lnTo>
                <a:close/>
              </a:path>
              <a:path w="298450" h="298450">
                <a:moveTo>
                  <a:pt x="123825" y="230098"/>
                </a:moveTo>
                <a:lnTo>
                  <a:pt x="121246" y="227520"/>
                </a:lnTo>
                <a:lnTo>
                  <a:pt x="118021" y="227520"/>
                </a:lnTo>
                <a:lnTo>
                  <a:pt x="114795" y="227520"/>
                </a:lnTo>
                <a:lnTo>
                  <a:pt x="112166" y="230098"/>
                </a:lnTo>
                <a:lnTo>
                  <a:pt x="112166" y="236537"/>
                </a:lnTo>
                <a:lnTo>
                  <a:pt x="114795" y="239166"/>
                </a:lnTo>
                <a:lnTo>
                  <a:pt x="121246" y="239166"/>
                </a:lnTo>
                <a:lnTo>
                  <a:pt x="123825" y="236537"/>
                </a:lnTo>
                <a:lnTo>
                  <a:pt x="123825" y="230098"/>
                </a:lnTo>
                <a:close/>
              </a:path>
              <a:path w="298450" h="298450">
                <a:moveTo>
                  <a:pt x="239166" y="244335"/>
                </a:moveTo>
                <a:lnTo>
                  <a:pt x="236537" y="241706"/>
                </a:lnTo>
                <a:lnTo>
                  <a:pt x="233311" y="241706"/>
                </a:lnTo>
                <a:lnTo>
                  <a:pt x="230085" y="241706"/>
                </a:lnTo>
                <a:lnTo>
                  <a:pt x="227507" y="244335"/>
                </a:lnTo>
                <a:lnTo>
                  <a:pt x="227507" y="250736"/>
                </a:lnTo>
                <a:lnTo>
                  <a:pt x="230085" y="253365"/>
                </a:lnTo>
                <a:lnTo>
                  <a:pt x="236537" y="253365"/>
                </a:lnTo>
                <a:lnTo>
                  <a:pt x="239166" y="250736"/>
                </a:lnTo>
                <a:lnTo>
                  <a:pt x="239166" y="244335"/>
                </a:lnTo>
                <a:close/>
              </a:path>
              <a:path w="298450" h="298450">
                <a:moveTo>
                  <a:pt x="239166" y="95897"/>
                </a:moveTo>
                <a:lnTo>
                  <a:pt x="236537" y="93319"/>
                </a:lnTo>
                <a:lnTo>
                  <a:pt x="233311" y="93319"/>
                </a:lnTo>
                <a:lnTo>
                  <a:pt x="230085" y="93319"/>
                </a:lnTo>
                <a:lnTo>
                  <a:pt x="227507" y="95897"/>
                </a:lnTo>
                <a:lnTo>
                  <a:pt x="227507" y="102349"/>
                </a:lnTo>
                <a:lnTo>
                  <a:pt x="230085" y="104927"/>
                </a:lnTo>
                <a:lnTo>
                  <a:pt x="236537" y="104927"/>
                </a:lnTo>
                <a:lnTo>
                  <a:pt x="239166" y="102349"/>
                </a:lnTo>
                <a:lnTo>
                  <a:pt x="239166" y="95897"/>
                </a:lnTo>
                <a:close/>
              </a:path>
              <a:path w="298450" h="298450">
                <a:moveTo>
                  <a:pt x="298297" y="38011"/>
                </a:moveTo>
                <a:lnTo>
                  <a:pt x="295668" y="35420"/>
                </a:lnTo>
                <a:lnTo>
                  <a:pt x="286639" y="35420"/>
                </a:lnTo>
                <a:lnTo>
                  <a:pt x="286639" y="47078"/>
                </a:lnTo>
                <a:lnTo>
                  <a:pt x="286639" y="93319"/>
                </a:lnTo>
                <a:lnTo>
                  <a:pt x="252018" y="93319"/>
                </a:lnTo>
                <a:lnTo>
                  <a:pt x="249389" y="95897"/>
                </a:lnTo>
                <a:lnTo>
                  <a:pt x="249389" y="102349"/>
                </a:lnTo>
                <a:lnTo>
                  <a:pt x="252018" y="104978"/>
                </a:lnTo>
                <a:lnTo>
                  <a:pt x="286639" y="104978"/>
                </a:lnTo>
                <a:lnTo>
                  <a:pt x="286639" y="161036"/>
                </a:lnTo>
                <a:lnTo>
                  <a:pt x="286639" y="172694"/>
                </a:lnTo>
                <a:lnTo>
                  <a:pt x="286639" y="241706"/>
                </a:lnTo>
                <a:lnTo>
                  <a:pt x="252018" y="241706"/>
                </a:lnTo>
                <a:lnTo>
                  <a:pt x="249389" y="244335"/>
                </a:lnTo>
                <a:lnTo>
                  <a:pt x="249389" y="250736"/>
                </a:lnTo>
                <a:lnTo>
                  <a:pt x="252018" y="253365"/>
                </a:lnTo>
                <a:lnTo>
                  <a:pt x="286639" y="253365"/>
                </a:lnTo>
                <a:lnTo>
                  <a:pt x="286639" y="286651"/>
                </a:lnTo>
                <a:lnTo>
                  <a:pt x="172694" y="286651"/>
                </a:lnTo>
                <a:lnTo>
                  <a:pt x="172694" y="259905"/>
                </a:lnTo>
                <a:lnTo>
                  <a:pt x="183616" y="256908"/>
                </a:lnTo>
                <a:lnTo>
                  <a:pt x="192493" y="250291"/>
                </a:lnTo>
                <a:lnTo>
                  <a:pt x="198437" y="240919"/>
                </a:lnTo>
                <a:lnTo>
                  <a:pt x="200621" y="229641"/>
                </a:lnTo>
                <a:lnTo>
                  <a:pt x="198437" y="218401"/>
                </a:lnTo>
                <a:lnTo>
                  <a:pt x="192493" y="209054"/>
                </a:lnTo>
                <a:lnTo>
                  <a:pt x="188963" y="206438"/>
                </a:lnTo>
                <a:lnTo>
                  <a:pt x="188963" y="229641"/>
                </a:lnTo>
                <a:lnTo>
                  <a:pt x="187490" y="236931"/>
                </a:lnTo>
                <a:lnTo>
                  <a:pt x="183476" y="242874"/>
                </a:lnTo>
                <a:lnTo>
                  <a:pt x="177546" y="246888"/>
                </a:lnTo>
                <a:lnTo>
                  <a:pt x="170307" y="248348"/>
                </a:lnTo>
                <a:lnTo>
                  <a:pt x="163614" y="248348"/>
                </a:lnTo>
                <a:lnTo>
                  <a:pt x="161036" y="250926"/>
                </a:lnTo>
                <a:lnTo>
                  <a:pt x="161036" y="286651"/>
                </a:lnTo>
                <a:lnTo>
                  <a:pt x="123825" y="286651"/>
                </a:lnTo>
                <a:lnTo>
                  <a:pt x="123825" y="252018"/>
                </a:lnTo>
                <a:lnTo>
                  <a:pt x="121246" y="249389"/>
                </a:lnTo>
                <a:lnTo>
                  <a:pt x="114795" y="249389"/>
                </a:lnTo>
                <a:lnTo>
                  <a:pt x="112166" y="252018"/>
                </a:lnTo>
                <a:lnTo>
                  <a:pt x="112166" y="286651"/>
                </a:lnTo>
                <a:lnTo>
                  <a:pt x="47078" y="286651"/>
                </a:lnTo>
                <a:lnTo>
                  <a:pt x="47078" y="261747"/>
                </a:lnTo>
                <a:lnTo>
                  <a:pt x="54076" y="261747"/>
                </a:lnTo>
                <a:lnTo>
                  <a:pt x="66548" y="259232"/>
                </a:lnTo>
                <a:lnTo>
                  <a:pt x="76758" y="252349"/>
                </a:lnTo>
                <a:lnTo>
                  <a:pt x="83642" y="242138"/>
                </a:lnTo>
                <a:lnTo>
                  <a:pt x="86169" y="229641"/>
                </a:lnTo>
                <a:lnTo>
                  <a:pt x="83642" y="217170"/>
                </a:lnTo>
                <a:lnTo>
                  <a:pt x="76758" y="206959"/>
                </a:lnTo>
                <a:lnTo>
                  <a:pt x="66548" y="200075"/>
                </a:lnTo>
                <a:lnTo>
                  <a:pt x="54076" y="197548"/>
                </a:lnTo>
                <a:lnTo>
                  <a:pt x="47078" y="197548"/>
                </a:lnTo>
                <a:lnTo>
                  <a:pt x="47078" y="172694"/>
                </a:lnTo>
                <a:lnTo>
                  <a:pt x="161036" y="172694"/>
                </a:lnTo>
                <a:lnTo>
                  <a:pt x="161036" y="208368"/>
                </a:lnTo>
                <a:lnTo>
                  <a:pt x="163614" y="210997"/>
                </a:lnTo>
                <a:lnTo>
                  <a:pt x="170307" y="210997"/>
                </a:lnTo>
                <a:lnTo>
                  <a:pt x="177546" y="212471"/>
                </a:lnTo>
                <a:lnTo>
                  <a:pt x="183476" y="216471"/>
                </a:lnTo>
                <a:lnTo>
                  <a:pt x="187490" y="222402"/>
                </a:lnTo>
                <a:lnTo>
                  <a:pt x="188963" y="229641"/>
                </a:lnTo>
                <a:lnTo>
                  <a:pt x="188963" y="206438"/>
                </a:lnTo>
                <a:lnTo>
                  <a:pt x="183616" y="202450"/>
                </a:lnTo>
                <a:lnTo>
                  <a:pt x="172694" y="199440"/>
                </a:lnTo>
                <a:lnTo>
                  <a:pt x="172694" y="172694"/>
                </a:lnTo>
                <a:lnTo>
                  <a:pt x="199326" y="172694"/>
                </a:lnTo>
                <a:lnTo>
                  <a:pt x="199326" y="185547"/>
                </a:lnTo>
                <a:lnTo>
                  <a:pt x="201701" y="197345"/>
                </a:lnTo>
                <a:lnTo>
                  <a:pt x="208216" y="206997"/>
                </a:lnTo>
                <a:lnTo>
                  <a:pt x="217843" y="213512"/>
                </a:lnTo>
                <a:lnTo>
                  <a:pt x="229641" y="215900"/>
                </a:lnTo>
                <a:lnTo>
                  <a:pt x="241427" y="213512"/>
                </a:lnTo>
                <a:lnTo>
                  <a:pt x="251091" y="206997"/>
                </a:lnTo>
                <a:lnTo>
                  <a:pt x="252945" y="204241"/>
                </a:lnTo>
                <a:lnTo>
                  <a:pt x="257606" y="197345"/>
                </a:lnTo>
                <a:lnTo>
                  <a:pt x="260007" y="185547"/>
                </a:lnTo>
                <a:lnTo>
                  <a:pt x="260007" y="172694"/>
                </a:lnTo>
                <a:lnTo>
                  <a:pt x="286639" y="172694"/>
                </a:lnTo>
                <a:lnTo>
                  <a:pt x="286639" y="161036"/>
                </a:lnTo>
                <a:lnTo>
                  <a:pt x="250926" y="161036"/>
                </a:lnTo>
                <a:lnTo>
                  <a:pt x="248348" y="163614"/>
                </a:lnTo>
                <a:lnTo>
                  <a:pt x="248348" y="185547"/>
                </a:lnTo>
                <a:lnTo>
                  <a:pt x="246875" y="192824"/>
                </a:lnTo>
                <a:lnTo>
                  <a:pt x="242862" y="198767"/>
                </a:lnTo>
                <a:lnTo>
                  <a:pt x="236918" y="202780"/>
                </a:lnTo>
                <a:lnTo>
                  <a:pt x="229641" y="204241"/>
                </a:lnTo>
                <a:lnTo>
                  <a:pt x="222389" y="202780"/>
                </a:lnTo>
                <a:lnTo>
                  <a:pt x="216458" y="198767"/>
                </a:lnTo>
                <a:lnTo>
                  <a:pt x="212445" y="192824"/>
                </a:lnTo>
                <a:lnTo>
                  <a:pt x="210985" y="185547"/>
                </a:lnTo>
                <a:lnTo>
                  <a:pt x="210985" y="172694"/>
                </a:lnTo>
                <a:lnTo>
                  <a:pt x="210985" y="163614"/>
                </a:lnTo>
                <a:lnTo>
                  <a:pt x="208356" y="161036"/>
                </a:lnTo>
                <a:lnTo>
                  <a:pt x="172694" y="161036"/>
                </a:lnTo>
                <a:lnTo>
                  <a:pt x="172694" y="134391"/>
                </a:lnTo>
                <a:lnTo>
                  <a:pt x="177749" y="134391"/>
                </a:lnTo>
                <a:lnTo>
                  <a:pt x="189534" y="132003"/>
                </a:lnTo>
                <a:lnTo>
                  <a:pt x="199174" y="125488"/>
                </a:lnTo>
                <a:lnTo>
                  <a:pt x="205676" y="115836"/>
                </a:lnTo>
                <a:lnTo>
                  <a:pt x="208051" y="104038"/>
                </a:lnTo>
                <a:lnTo>
                  <a:pt x="205676" y="92252"/>
                </a:lnTo>
                <a:lnTo>
                  <a:pt x="199174" y="82613"/>
                </a:lnTo>
                <a:lnTo>
                  <a:pt x="196405" y="80746"/>
                </a:lnTo>
                <a:lnTo>
                  <a:pt x="196405" y="104038"/>
                </a:lnTo>
                <a:lnTo>
                  <a:pt x="194932" y="111315"/>
                </a:lnTo>
                <a:lnTo>
                  <a:pt x="190919" y="117259"/>
                </a:lnTo>
                <a:lnTo>
                  <a:pt x="184988" y="121285"/>
                </a:lnTo>
                <a:lnTo>
                  <a:pt x="177749" y="122745"/>
                </a:lnTo>
                <a:lnTo>
                  <a:pt x="163614" y="122745"/>
                </a:lnTo>
                <a:lnTo>
                  <a:pt x="161036" y="125323"/>
                </a:lnTo>
                <a:lnTo>
                  <a:pt x="161036" y="161036"/>
                </a:lnTo>
                <a:lnTo>
                  <a:pt x="106464" y="161036"/>
                </a:lnTo>
                <a:lnTo>
                  <a:pt x="106464" y="126415"/>
                </a:lnTo>
                <a:lnTo>
                  <a:pt x="103886" y="123786"/>
                </a:lnTo>
                <a:lnTo>
                  <a:pt x="97434" y="123786"/>
                </a:lnTo>
                <a:lnTo>
                  <a:pt x="94805" y="126415"/>
                </a:lnTo>
                <a:lnTo>
                  <a:pt x="94805" y="161036"/>
                </a:lnTo>
                <a:lnTo>
                  <a:pt x="47078" y="161036"/>
                </a:lnTo>
                <a:lnTo>
                  <a:pt x="47078" y="125323"/>
                </a:lnTo>
                <a:lnTo>
                  <a:pt x="44450" y="122745"/>
                </a:lnTo>
                <a:lnTo>
                  <a:pt x="30365" y="122745"/>
                </a:lnTo>
                <a:lnTo>
                  <a:pt x="23075" y="121285"/>
                </a:lnTo>
                <a:lnTo>
                  <a:pt x="17132" y="117259"/>
                </a:lnTo>
                <a:lnTo>
                  <a:pt x="13119" y="111315"/>
                </a:lnTo>
                <a:lnTo>
                  <a:pt x="11658" y="104038"/>
                </a:lnTo>
                <a:lnTo>
                  <a:pt x="13119" y="96799"/>
                </a:lnTo>
                <a:lnTo>
                  <a:pt x="17132" y="90868"/>
                </a:lnTo>
                <a:lnTo>
                  <a:pt x="23075" y="86855"/>
                </a:lnTo>
                <a:lnTo>
                  <a:pt x="30365" y="85382"/>
                </a:lnTo>
                <a:lnTo>
                  <a:pt x="44450" y="85382"/>
                </a:lnTo>
                <a:lnTo>
                  <a:pt x="47078" y="82753"/>
                </a:lnTo>
                <a:lnTo>
                  <a:pt x="47078" y="47078"/>
                </a:lnTo>
                <a:lnTo>
                  <a:pt x="82753" y="47078"/>
                </a:lnTo>
                <a:lnTo>
                  <a:pt x="85382" y="44450"/>
                </a:lnTo>
                <a:lnTo>
                  <a:pt x="85382" y="30365"/>
                </a:lnTo>
                <a:lnTo>
                  <a:pt x="86842" y="23101"/>
                </a:lnTo>
                <a:lnTo>
                  <a:pt x="90855" y="17145"/>
                </a:lnTo>
                <a:lnTo>
                  <a:pt x="96774" y="13131"/>
                </a:lnTo>
                <a:lnTo>
                  <a:pt x="104025" y="11658"/>
                </a:lnTo>
                <a:lnTo>
                  <a:pt x="111302" y="13131"/>
                </a:lnTo>
                <a:lnTo>
                  <a:pt x="117246" y="17145"/>
                </a:lnTo>
                <a:lnTo>
                  <a:pt x="121259" y="23101"/>
                </a:lnTo>
                <a:lnTo>
                  <a:pt x="122732" y="30365"/>
                </a:lnTo>
                <a:lnTo>
                  <a:pt x="122732" y="44450"/>
                </a:lnTo>
                <a:lnTo>
                  <a:pt x="125310" y="47078"/>
                </a:lnTo>
                <a:lnTo>
                  <a:pt x="161036" y="47078"/>
                </a:lnTo>
                <a:lnTo>
                  <a:pt x="161036" y="82753"/>
                </a:lnTo>
                <a:lnTo>
                  <a:pt x="163614" y="85382"/>
                </a:lnTo>
                <a:lnTo>
                  <a:pt x="177749" y="85382"/>
                </a:lnTo>
                <a:lnTo>
                  <a:pt x="184988" y="86855"/>
                </a:lnTo>
                <a:lnTo>
                  <a:pt x="190919" y="90868"/>
                </a:lnTo>
                <a:lnTo>
                  <a:pt x="194932" y="96799"/>
                </a:lnTo>
                <a:lnTo>
                  <a:pt x="196405" y="104038"/>
                </a:lnTo>
                <a:lnTo>
                  <a:pt x="196405" y="80746"/>
                </a:lnTo>
                <a:lnTo>
                  <a:pt x="189534" y="76111"/>
                </a:lnTo>
                <a:lnTo>
                  <a:pt x="177749" y="73723"/>
                </a:lnTo>
                <a:lnTo>
                  <a:pt x="172694" y="73723"/>
                </a:lnTo>
                <a:lnTo>
                  <a:pt x="172694" y="47078"/>
                </a:lnTo>
                <a:lnTo>
                  <a:pt x="208356" y="47078"/>
                </a:lnTo>
                <a:lnTo>
                  <a:pt x="210985" y="44450"/>
                </a:lnTo>
                <a:lnTo>
                  <a:pt x="211010" y="38011"/>
                </a:lnTo>
                <a:lnTo>
                  <a:pt x="211531" y="35420"/>
                </a:lnTo>
                <a:lnTo>
                  <a:pt x="212445" y="30911"/>
                </a:lnTo>
                <a:lnTo>
                  <a:pt x="216458" y="24980"/>
                </a:lnTo>
                <a:lnTo>
                  <a:pt x="222389" y="20980"/>
                </a:lnTo>
                <a:lnTo>
                  <a:pt x="229641" y="19507"/>
                </a:lnTo>
                <a:lnTo>
                  <a:pt x="236918" y="20980"/>
                </a:lnTo>
                <a:lnTo>
                  <a:pt x="242862" y="24980"/>
                </a:lnTo>
                <a:lnTo>
                  <a:pt x="246875" y="30911"/>
                </a:lnTo>
                <a:lnTo>
                  <a:pt x="248310" y="38011"/>
                </a:lnTo>
                <a:lnTo>
                  <a:pt x="248348" y="44450"/>
                </a:lnTo>
                <a:lnTo>
                  <a:pt x="250926" y="47078"/>
                </a:lnTo>
                <a:lnTo>
                  <a:pt x="286639" y="47078"/>
                </a:lnTo>
                <a:lnTo>
                  <a:pt x="286639" y="35420"/>
                </a:lnTo>
                <a:lnTo>
                  <a:pt x="259854" y="35420"/>
                </a:lnTo>
                <a:lnTo>
                  <a:pt x="256768" y="24612"/>
                </a:lnTo>
                <a:lnTo>
                  <a:pt x="252920" y="19507"/>
                </a:lnTo>
                <a:lnTo>
                  <a:pt x="250151" y="15862"/>
                </a:lnTo>
                <a:lnTo>
                  <a:pt x="240842" y="9994"/>
                </a:lnTo>
                <a:lnTo>
                  <a:pt x="229641" y="7848"/>
                </a:lnTo>
                <a:lnTo>
                  <a:pt x="218465" y="9994"/>
                </a:lnTo>
                <a:lnTo>
                  <a:pt x="209156" y="15862"/>
                </a:lnTo>
                <a:lnTo>
                  <a:pt x="202526" y="24612"/>
                </a:lnTo>
                <a:lnTo>
                  <a:pt x="199428" y="35420"/>
                </a:lnTo>
                <a:lnTo>
                  <a:pt x="134391" y="35420"/>
                </a:lnTo>
                <a:lnTo>
                  <a:pt x="134391" y="30365"/>
                </a:lnTo>
                <a:lnTo>
                  <a:pt x="131991" y="18580"/>
                </a:lnTo>
                <a:lnTo>
                  <a:pt x="127330" y="11658"/>
                </a:lnTo>
                <a:lnTo>
                  <a:pt x="125476" y="8915"/>
                </a:lnTo>
                <a:lnTo>
                  <a:pt x="115824" y="2400"/>
                </a:lnTo>
                <a:lnTo>
                  <a:pt x="104025" y="0"/>
                </a:lnTo>
                <a:lnTo>
                  <a:pt x="92240" y="2400"/>
                </a:lnTo>
                <a:lnTo>
                  <a:pt x="82600" y="8915"/>
                </a:lnTo>
                <a:lnTo>
                  <a:pt x="76098" y="18580"/>
                </a:lnTo>
                <a:lnTo>
                  <a:pt x="73723" y="30365"/>
                </a:lnTo>
                <a:lnTo>
                  <a:pt x="73723" y="35420"/>
                </a:lnTo>
                <a:lnTo>
                  <a:pt x="37998" y="35420"/>
                </a:lnTo>
                <a:lnTo>
                  <a:pt x="35420" y="38011"/>
                </a:lnTo>
                <a:lnTo>
                  <a:pt x="35420" y="73723"/>
                </a:lnTo>
                <a:lnTo>
                  <a:pt x="30365" y="73723"/>
                </a:lnTo>
                <a:lnTo>
                  <a:pt x="18554" y="76111"/>
                </a:lnTo>
                <a:lnTo>
                  <a:pt x="8902" y="82613"/>
                </a:lnTo>
                <a:lnTo>
                  <a:pt x="2387" y="92252"/>
                </a:lnTo>
                <a:lnTo>
                  <a:pt x="0" y="104038"/>
                </a:lnTo>
                <a:lnTo>
                  <a:pt x="2387" y="115836"/>
                </a:lnTo>
                <a:lnTo>
                  <a:pt x="8902" y="125488"/>
                </a:lnTo>
                <a:lnTo>
                  <a:pt x="18554" y="132003"/>
                </a:lnTo>
                <a:lnTo>
                  <a:pt x="30365" y="134391"/>
                </a:lnTo>
                <a:lnTo>
                  <a:pt x="35420" y="134391"/>
                </a:lnTo>
                <a:lnTo>
                  <a:pt x="35420" y="206578"/>
                </a:lnTo>
                <a:lnTo>
                  <a:pt x="37998" y="209207"/>
                </a:lnTo>
                <a:lnTo>
                  <a:pt x="54076" y="209207"/>
                </a:lnTo>
                <a:lnTo>
                  <a:pt x="62014" y="210820"/>
                </a:lnTo>
                <a:lnTo>
                  <a:pt x="68516" y="215214"/>
                </a:lnTo>
                <a:lnTo>
                  <a:pt x="72898" y="221703"/>
                </a:lnTo>
                <a:lnTo>
                  <a:pt x="74510" y="229641"/>
                </a:lnTo>
                <a:lnTo>
                  <a:pt x="72898" y="237629"/>
                </a:lnTo>
                <a:lnTo>
                  <a:pt x="68516" y="244144"/>
                </a:lnTo>
                <a:lnTo>
                  <a:pt x="62014" y="248539"/>
                </a:lnTo>
                <a:lnTo>
                  <a:pt x="54076" y="250139"/>
                </a:lnTo>
                <a:lnTo>
                  <a:pt x="37998" y="250139"/>
                </a:lnTo>
                <a:lnTo>
                  <a:pt x="35420" y="252717"/>
                </a:lnTo>
                <a:lnTo>
                  <a:pt x="35420" y="295681"/>
                </a:lnTo>
                <a:lnTo>
                  <a:pt x="37998" y="298310"/>
                </a:lnTo>
                <a:lnTo>
                  <a:pt x="295668" y="298310"/>
                </a:lnTo>
                <a:lnTo>
                  <a:pt x="298297" y="295681"/>
                </a:lnTo>
                <a:lnTo>
                  <a:pt x="298297" y="286651"/>
                </a:lnTo>
                <a:lnTo>
                  <a:pt x="298297" y="172694"/>
                </a:lnTo>
                <a:lnTo>
                  <a:pt x="298297" y="38011"/>
                </a:lnTo>
                <a:close/>
              </a:path>
            </a:pathLst>
          </a:custGeom>
          <a:solidFill>
            <a:srgbClr val="10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5142" y="11389889"/>
            <a:ext cx="432048" cy="633303"/>
          </a:xfrm>
          <a:prstGeom prst="rect">
            <a:avLst/>
          </a:prstGeom>
        </p:spPr>
      </p:pic>
      <p:sp>
        <p:nvSpPr>
          <p:cNvPr id="21" name="Text Box361"/>
          <p:cNvSpPr txBox="1"/>
          <p:nvPr/>
        </p:nvSpPr>
        <p:spPr>
          <a:xfrm>
            <a:off x="2064620" y="12101839"/>
            <a:ext cx="10297144" cy="10208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Единообразие объектов закупок на основе Каталога товаров, работ, услуг Пермского края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22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53134" y="12186592"/>
            <a:ext cx="576063" cy="646964"/>
          </a:xfrm>
          <a:prstGeom prst="rect">
            <a:avLst/>
          </a:prstGeom>
        </p:spPr>
      </p:pic>
      <p:sp>
        <p:nvSpPr>
          <p:cNvPr id="23" name="Text Box361"/>
          <p:cNvSpPr txBox="1"/>
          <p:nvPr/>
        </p:nvSpPr>
        <p:spPr>
          <a:xfrm>
            <a:off x="14604106" y="11950361"/>
            <a:ext cx="8801497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Верхнеуровневая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 и детальная аналитика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4" name="Text Box361"/>
          <p:cNvSpPr txBox="1"/>
          <p:nvPr/>
        </p:nvSpPr>
        <p:spPr>
          <a:xfrm>
            <a:off x="14574614" y="9738320"/>
            <a:ext cx="8801497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Мониторинг цен, предельные цены, тарифы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5" name="Text Box361"/>
          <p:cNvSpPr txBox="1"/>
          <p:nvPr/>
        </p:nvSpPr>
        <p:spPr>
          <a:xfrm>
            <a:off x="14574614" y="10317164"/>
            <a:ext cx="8801497" cy="10208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Проведение совместных закупок, в том числе межмуниципальных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6" name="Text Box361"/>
          <p:cNvSpPr txBox="1"/>
          <p:nvPr/>
        </p:nvSpPr>
        <p:spPr>
          <a:xfrm>
            <a:off x="14604106" y="11383321"/>
            <a:ext cx="8801497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Магазины «малых» закупок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7" name="Text Box361"/>
          <p:cNvSpPr txBox="1"/>
          <p:nvPr/>
        </p:nvSpPr>
        <p:spPr>
          <a:xfrm>
            <a:off x="14593861" y="12491878"/>
            <a:ext cx="8801497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Техническая и методическая поддержка пользователей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8" name="Text Box361"/>
          <p:cNvSpPr txBox="1"/>
          <p:nvPr/>
        </p:nvSpPr>
        <p:spPr>
          <a:xfrm>
            <a:off x="14574614" y="9240072"/>
            <a:ext cx="8801497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Экспертиза НМЦК, межведомственное согласование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29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82526" y="11862189"/>
            <a:ext cx="504056" cy="468419"/>
          </a:xfrm>
          <a:prstGeom prst="rect">
            <a:avLst/>
          </a:prstGeom>
        </p:spPr>
      </p:pic>
      <p:grpSp>
        <p:nvGrpSpPr>
          <p:cNvPr id="30" name="object 45"/>
          <p:cNvGrpSpPr/>
          <p:nvPr/>
        </p:nvGrpSpPr>
        <p:grpSpPr>
          <a:xfrm>
            <a:off x="13782526" y="12437567"/>
            <a:ext cx="595243" cy="613121"/>
            <a:chOff x="5926835" y="6261392"/>
            <a:chExt cx="326390" cy="326390"/>
          </a:xfrm>
        </p:grpSpPr>
        <p:sp>
          <p:nvSpPr>
            <p:cNvPr id="31" name="object 46"/>
            <p:cNvSpPr/>
            <p:nvPr/>
          </p:nvSpPr>
          <p:spPr>
            <a:xfrm>
              <a:off x="6138964" y="6293993"/>
              <a:ext cx="65405" cy="98425"/>
            </a:xfrm>
            <a:custGeom>
              <a:avLst/>
              <a:gdLst/>
              <a:ahLst/>
              <a:cxnLst/>
              <a:rect l="l" t="t" r="r" b="b"/>
              <a:pathLst>
                <a:path w="65404" h="98425">
                  <a:moveTo>
                    <a:pt x="38595" y="90728"/>
                  </a:moveTo>
                  <a:lnTo>
                    <a:pt x="36512" y="88595"/>
                  </a:lnTo>
                  <a:lnTo>
                    <a:pt x="34328" y="86614"/>
                  </a:lnTo>
                  <a:lnTo>
                    <a:pt x="30949" y="86614"/>
                  </a:lnTo>
                  <a:lnTo>
                    <a:pt x="28765" y="88595"/>
                  </a:lnTo>
                  <a:lnTo>
                    <a:pt x="26631" y="90728"/>
                  </a:lnTo>
                  <a:lnTo>
                    <a:pt x="26682" y="94208"/>
                  </a:lnTo>
                  <a:lnTo>
                    <a:pt x="30899" y="98425"/>
                  </a:lnTo>
                  <a:lnTo>
                    <a:pt x="34328" y="98425"/>
                  </a:lnTo>
                  <a:lnTo>
                    <a:pt x="36461" y="96291"/>
                  </a:lnTo>
                  <a:lnTo>
                    <a:pt x="38595" y="94208"/>
                  </a:lnTo>
                  <a:lnTo>
                    <a:pt x="38595" y="90728"/>
                  </a:lnTo>
                  <a:close/>
                </a:path>
                <a:path w="65404" h="98425">
                  <a:moveTo>
                    <a:pt x="65138" y="29908"/>
                  </a:moveTo>
                  <a:lnTo>
                    <a:pt x="61849" y="18135"/>
                  </a:lnTo>
                  <a:lnTo>
                    <a:pt x="54724" y="8648"/>
                  </a:lnTo>
                  <a:lnTo>
                    <a:pt x="44678" y="2324"/>
                  </a:lnTo>
                  <a:lnTo>
                    <a:pt x="32639" y="0"/>
                  </a:lnTo>
                  <a:lnTo>
                    <a:pt x="19939" y="2590"/>
                  </a:lnTo>
                  <a:lnTo>
                    <a:pt x="9563" y="9588"/>
                  </a:lnTo>
                  <a:lnTo>
                    <a:pt x="2565" y="19951"/>
                  </a:lnTo>
                  <a:lnTo>
                    <a:pt x="0" y="32639"/>
                  </a:lnTo>
                  <a:lnTo>
                    <a:pt x="0" y="35661"/>
                  </a:lnTo>
                  <a:lnTo>
                    <a:pt x="2425" y="38100"/>
                  </a:lnTo>
                  <a:lnTo>
                    <a:pt x="8432" y="38100"/>
                  </a:lnTo>
                  <a:lnTo>
                    <a:pt x="10858" y="35661"/>
                  </a:lnTo>
                  <a:lnTo>
                    <a:pt x="10858" y="32639"/>
                  </a:lnTo>
                  <a:lnTo>
                    <a:pt x="12573" y="24180"/>
                  </a:lnTo>
                  <a:lnTo>
                    <a:pt x="17246" y="17284"/>
                  </a:lnTo>
                  <a:lnTo>
                    <a:pt x="24168" y="12623"/>
                  </a:lnTo>
                  <a:lnTo>
                    <a:pt x="32639" y="10909"/>
                  </a:lnTo>
                  <a:lnTo>
                    <a:pt x="41097" y="12623"/>
                  </a:lnTo>
                  <a:lnTo>
                    <a:pt x="47993" y="17284"/>
                  </a:lnTo>
                  <a:lnTo>
                    <a:pt x="52654" y="24180"/>
                  </a:lnTo>
                  <a:lnTo>
                    <a:pt x="54368" y="32639"/>
                  </a:lnTo>
                  <a:lnTo>
                    <a:pt x="52654" y="41109"/>
                  </a:lnTo>
                  <a:lnTo>
                    <a:pt x="47993" y="48031"/>
                  </a:lnTo>
                  <a:lnTo>
                    <a:pt x="41097" y="52705"/>
                  </a:lnTo>
                  <a:lnTo>
                    <a:pt x="32639" y="54419"/>
                  </a:lnTo>
                  <a:lnTo>
                    <a:pt x="29616" y="54419"/>
                  </a:lnTo>
                  <a:lnTo>
                    <a:pt x="27178" y="56845"/>
                  </a:lnTo>
                  <a:lnTo>
                    <a:pt x="27178" y="73812"/>
                  </a:lnTo>
                  <a:lnTo>
                    <a:pt x="29616" y="76250"/>
                  </a:lnTo>
                  <a:lnTo>
                    <a:pt x="35623" y="76250"/>
                  </a:lnTo>
                  <a:lnTo>
                    <a:pt x="38049" y="73812"/>
                  </a:lnTo>
                  <a:lnTo>
                    <a:pt x="38049" y="64833"/>
                  </a:lnTo>
                  <a:lnTo>
                    <a:pt x="49555" y="60566"/>
                  </a:lnTo>
                  <a:lnTo>
                    <a:pt x="58407" y="52666"/>
                  </a:lnTo>
                  <a:lnTo>
                    <a:pt x="63868" y="42113"/>
                  </a:lnTo>
                  <a:lnTo>
                    <a:pt x="65138" y="29908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7"/>
            <p:cNvSpPr/>
            <p:nvPr/>
          </p:nvSpPr>
          <p:spPr>
            <a:xfrm>
              <a:off x="5926835" y="6261392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90">
                  <a:moveTo>
                    <a:pt x="185654" y="43865"/>
                  </a:moveTo>
                  <a:lnTo>
                    <a:pt x="172491" y="43865"/>
                  </a:lnTo>
                  <a:lnTo>
                    <a:pt x="185434" y="25642"/>
                  </a:lnTo>
                  <a:lnTo>
                    <a:pt x="202504" y="11826"/>
                  </a:lnTo>
                  <a:lnTo>
                    <a:pt x="222636" y="3064"/>
                  </a:lnTo>
                  <a:lnTo>
                    <a:pt x="244767" y="0"/>
                  </a:lnTo>
                  <a:lnTo>
                    <a:pt x="272088" y="4681"/>
                  </a:lnTo>
                  <a:lnTo>
                    <a:pt x="283215" y="10871"/>
                  </a:lnTo>
                  <a:lnTo>
                    <a:pt x="241985" y="10871"/>
                  </a:lnTo>
                  <a:lnTo>
                    <a:pt x="218015" y="16070"/>
                  </a:lnTo>
                  <a:lnTo>
                    <a:pt x="197773" y="28708"/>
                  </a:lnTo>
                  <a:lnTo>
                    <a:pt x="185654" y="43865"/>
                  </a:lnTo>
                  <a:close/>
                </a:path>
                <a:path w="326389" h="326390">
                  <a:moveTo>
                    <a:pt x="258951" y="181279"/>
                  </a:moveTo>
                  <a:lnTo>
                    <a:pt x="245071" y="181279"/>
                  </a:lnTo>
                  <a:lnTo>
                    <a:pt x="272199" y="147345"/>
                  </a:lnTo>
                  <a:lnTo>
                    <a:pt x="272694" y="146697"/>
                  </a:lnTo>
                  <a:lnTo>
                    <a:pt x="273392" y="146151"/>
                  </a:lnTo>
                  <a:lnTo>
                    <a:pt x="274192" y="145808"/>
                  </a:lnTo>
                  <a:lnTo>
                    <a:pt x="294395" y="131896"/>
                  </a:lnTo>
                  <a:lnTo>
                    <a:pt x="308313" y="112521"/>
                  </a:lnTo>
                  <a:lnTo>
                    <a:pt x="315003" y="89623"/>
                  </a:lnTo>
                  <a:lnTo>
                    <a:pt x="313524" y="65138"/>
                  </a:lnTo>
                  <a:lnTo>
                    <a:pt x="303786" y="42621"/>
                  </a:lnTo>
                  <a:lnTo>
                    <a:pt x="287470" y="25203"/>
                  </a:lnTo>
                  <a:lnTo>
                    <a:pt x="266297" y="14185"/>
                  </a:lnTo>
                  <a:lnTo>
                    <a:pt x="241985" y="10871"/>
                  </a:lnTo>
                  <a:lnTo>
                    <a:pt x="283215" y="10871"/>
                  </a:lnTo>
                  <a:lnTo>
                    <a:pt x="295681" y="17805"/>
                  </a:lnTo>
                  <a:lnTo>
                    <a:pt x="313711" y="37901"/>
                  </a:lnTo>
                  <a:lnTo>
                    <a:pt x="324345" y="63500"/>
                  </a:lnTo>
                  <a:lnTo>
                    <a:pt x="325770" y="91206"/>
                  </a:lnTo>
                  <a:lnTo>
                    <a:pt x="318155" y="117111"/>
                  </a:lnTo>
                  <a:lnTo>
                    <a:pt x="302522" y="139118"/>
                  </a:lnTo>
                  <a:lnTo>
                    <a:pt x="279895" y="155130"/>
                  </a:lnTo>
                  <a:lnTo>
                    <a:pt x="258951" y="181279"/>
                  </a:lnTo>
                  <a:close/>
                </a:path>
                <a:path w="326389" h="326390">
                  <a:moveTo>
                    <a:pt x="247751" y="326339"/>
                  </a:moveTo>
                  <a:lnTo>
                    <a:pt x="2425" y="326339"/>
                  </a:lnTo>
                  <a:lnTo>
                    <a:pt x="0" y="323900"/>
                  </a:lnTo>
                  <a:lnTo>
                    <a:pt x="0" y="298907"/>
                  </a:lnTo>
                  <a:lnTo>
                    <a:pt x="1508" y="287735"/>
                  </a:lnTo>
                  <a:lnTo>
                    <a:pt x="5708" y="277474"/>
                  </a:lnTo>
                  <a:lnTo>
                    <a:pt x="12337" y="268601"/>
                  </a:lnTo>
                  <a:lnTo>
                    <a:pt x="21132" y="261594"/>
                  </a:lnTo>
                  <a:lnTo>
                    <a:pt x="81559" y="225336"/>
                  </a:lnTo>
                  <a:lnTo>
                    <a:pt x="81597" y="208419"/>
                  </a:lnTo>
                  <a:lnTo>
                    <a:pt x="65582" y="172453"/>
                  </a:lnTo>
                  <a:lnTo>
                    <a:pt x="64096" y="169722"/>
                  </a:lnTo>
                  <a:lnTo>
                    <a:pt x="62001" y="167538"/>
                  </a:lnTo>
                  <a:lnTo>
                    <a:pt x="57150" y="162674"/>
                  </a:lnTo>
                  <a:lnTo>
                    <a:pt x="54419" y="156070"/>
                  </a:lnTo>
                  <a:lnTo>
                    <a:pt x="54419" y="125920"/>
                  </a:lnTo>
                  <a:lnTo>
                    <a:pt x="55359" y="121945"/>
                  </a:lnTo>
                  <a:lnTo>
                    <a:pt x="57150" y="118376"/>
                  </a:lnTo>
                  <a:lnTo>
                    <a:pt x="58191" y="116141"/>
                  </a:lnTo>
                  <a:lnTo>
                    <a:pt x="59283" y="114058"/>
                  </a:lnTo>
                  <a:lnTo>
                    <a:pt x="59829" y="111721"/>
                  </a:lnTo>
                  <a:lnTo>
                    <a:pt x="59829" y="81559"/>
                  </a:lnTo>
                  <a:lnTo>
                    <a:pt x="63698" y="62531"/>
                  </a:lnTo>
                  <a:lnTo>
                    <a:pt x="74188" y="46978"/>
                  </a:lnTo>
                  <a:lnTo>
                    <a:pt x="89738" y="36476"/>
                  </a:lnTo>
                  <a:lnTo>
                    <a:pt x="108788" y="32600"/>
                  </a:lnTo>
                  <a:lnTo>
                    <a:pt x="141427" y="32600"/>
                  </a:lnTo>
                  <a:lnTo>
                    <a:pt x="149847" y="33362"/>
                  </a:lnTo>
                  <a:lnTo>
                    <a:pt x="157945" y="35533"/>
                  </a:lnTo>
                  <a:lnTo>
                    <a:pt x="165549" y="39053"/>
                  </a:lnTo>
                  <a:lnTo>
                    <a:pt x="171978" y="43510"/>
                  </a:lnTo>
                  <a:lnTo>
                    <a:pt x="108788" y="43510"/>
                  </a:lnTo>
                  <a:lnTo>
                    <a:pt x="93970" y="46505"/>
                  </a:lnTo>
                  <a:lnTo>
                    <a:pt x="81876" y="54667"/>
                  </a:lnTo>
                  <a:lnTo>
                    <a:pt x="73726" y="66763"/>
                  </a:lnTo>
                  <a:lnTo>
                    <a:pt x="70738" y="81559"/>
                  </a:lnTo>
                  <a:lnTo>
                    <a:pt x="70738" y="113360"/>
                  </a:lnTo>
                  <a:lnTo>
                    <a:pt x="69852" y="117111"/>
                  </a:lnTo>
                  <a:lnTo>
                    <a:pt x="69772" y="117387"/>
                  </a:lnTo>
                  <a:lnTo>
                    <a:pt x="67957" y="120954"/>
                  </a:lnTo>
                  <a:lnTo>
                    <a:pt x="66916" y="123139"/>
                  </a:lnTo>
                  <a:lnTo>
                    <a:pt x="65824" y="125221"/>
                  </a:lnTo>
                  <a:lnTo>
                    <a:pt x="65277" y="127546"/>
                  </a:lnTo>
                  <a:lnTo>
                    <a:pt x="65277" y="153200"/>
                  </a:lnTo>
                  <a:lnTo>
                    <a:pt x="66865" y="157022"/>
                  </a:lnTo>
                  <a:lnTo>
                    <a:pt x="69646" y="159842"/>
                  </a:lnTo>
                  <a:lnTo>
                    <a:pt x="73317" y="163512"/>
                  </a:lnTo>
                  <a:lnTo>
                    <a:pt x="75793" y="168186"/>
                  </a:lnTo>
                  <a:lnTo>
                    <a:pt x="91719" y="203898"/>
                  </a:lnTo>
                  <a:lnTo>
                    <a:pt x="92468" y="206133"/>
                  </a:lnTo>
                  <a:lnTo>
                    <a:pt x="92468" y="224840"/>
                  </a:lnTo>
                  <a:lnTo>
                    <a:pt x="114909" y="234454"/>
                  </a:lnTo>
                  <a:lnTo>
                    <a:pt x="87401" y="234454"/>
                  </a:lnTo>
                  <a:lnTo>
                    <a:pt x="87210" y="234657"/>
                  </a:lnTo>
                  <a:lnTo>
                    <a:pt x="72529" y="243484"/>
                  </a:lnTo>
                  <a:lnTo>
                    <a:pt x="88646" y="252272"/>
                  </a:lnTo>
                  <a:lnTo>
                    <a:pt x="57886" y="252272"/>
                  </a:lnTo>
                  <a:lnTo>
                    <a:pt x="26733" y="270916"/>
                  </a:lnTo>
                  <a:lnTo>
                    <a:pt x="20090" y="276147"/>
                  </a:lnTo>
                  <a:lnTo>
                    <a:pt x="15092" y="282828"/>
                  </a:lnTo>
                  <a:lnTo>
                    <a:pt x="11972" y="290518"/>
                  </a:lnTo>
                  <a:lnTo>
                    <a:pt x="10909" y="298907"/>
                  </a:lnTo>
                  <a:lnTo>
                    <a:pt x="10909" y="315417"/>
                  </a:lnTo>
                  <a:lnTo>
                    <a:pt x="250177" y="315417"/>
                  </a:lnTo>
                  <a:lnTo>
                    <a:pt x="250177" y="323900"/>
                  </a:lnTo>
                  <a:lnTo>
                    <a:pt x="247751" y="326339"/>
                  </a:lnTo>
                  <a:close/>
                </a:path>
                <a:path w="326389" h="326390">
                  <a:moveTo>
                    <a:pt x="152728" y="238823"/>
                  </a:moveTo>
                  <a:lnTo>
                    <a:pt x="125107" y="238823"/>
                  </a:lnTo>
                  <a:lnTo>
                    <a:pt x="157759" y="224840"/>
                  </a:lnTo>
                  <a:lnTo>
                    <a:pt x="157759" y="206133"/>
                  </a:lnTo>
                  <a:lnTo>
                    <a:pt x="158445" y="203949"/>
                  </a:lnTo>
                  <a:lnTo>
                    <a:pt x="159826" y="202069"/>
                  </a:lnTo>
                  <a:lnTo>
                    <a:pt x="164355" y="195444"/>
                  </a:lnTo>
                  <a:lnTo>
                    <a:pt x="168139" y="188404"/>
                  </a:lnTo>
                  <a:lnTo>
                    <a:pt x="171155" y="181002"/>
                  </a:lnTo>
                  <a:lnTo>
                    <a:pt x="173380" y="173291"/>
                  </a:lnTo>
                  <a:lnTo>
                    <a:pt x="174371" y="168236"/>
                  </a:lnTo>
                  <a:lnTo>
                    <a:pt x="176898" y="163512"/>
                  </a:lnTo>
                  <a:lnTo>
                    <a:pt x="183349" y="157022"/>
                  </a:lnTo>
                  <a:lnTo>
                    <a:pt x="184937" y="153200"/>
                  </a:lnTo>
                  <a:lnTo>
                    <a:pt x="184937" y="136880"/>
                  </a:lnTo>
                  <a:lnTo>
                    <a:pt x="172115" y="118638"/>
                  </a:lnTo>
                  <a:lnTo>
                    <a:pt x="164847" y="97986"/>
                  </a:lnTo>
                  <a:lnTo>
                    <a:pt x="163382" y="76144"/>
                  </a:lnTo>
                  <a:lnTo>
                    <a:pt x="167970" y="54330"/>
                  </a:lnTo>
                  <a:lnTo>
                    <a:pt x="162229" y="49709"/>
                  </a:lnTo>
                  <a:lnTo>
                    <a:pt x="155765" y="46315"/>
                  </a:lnTo>
                  <a:lnTo>
                    <a:pt x="148767" y="44223"/>
                  </a:lnTo>
                  <a:lnTo>
                    <a:pt x="141427" y="43510"/>
                  </a:lnTo>
                  <a:lnTo>
                    <a:pt x="171978" y="43510"/>
                  </a:lnTo>
                  <a:lnTo>
                    <a:pt x="172491" y="43865"/>
                  </a:lnTo>
                  <a:lnTo>
                    <a:pt x="185654" y="43865"/>
                  </a:lnTo>
                  <a:lnTo>
                    <a:pt x="182871" y="47347"/>
                  </a:lnTo>
                  <a:lnTo>
                    <a:pt x="174917" y="70548"/>
                  </a:lnTo>
                  <a:lnTo>
                    <a:pt x="175379" y="95072"/>
                  </a:lnTo>
                  <a:lnTo>
                    <a:pt x="183854" y="117387"/>
                  </a:lnTo>
                  <a:lnTo>
                    <a:pt x="199259" y="135619"/>
                  </a:lnTo>
                  <a:lnTo>
                    <a:pt x="218354" y="146646"/>
                  </a:lnTo>
                  <a:lnTo>
                    <a:pt x="195808" y="146646"/>
                  </a:lnTo>
                  <a:lnTo>
                    <a:pt x="195808" y="156070"/>
                  </a:lnTo>
                  <a:lnTo>
                    <a:pt x="193078" y="162674"/>
                  </a:lnTo>
                  <a:lnTo>
                    <a:pt x="187531" y="168236"/>
                  </a:lnTo>
                  <a:lnTo>
                    <a:pt x="186080" y="169722"/>
                  </a:lnTo>
                  <a:lnTo>
                    <a:pt x="184645" y="172453"/>
                  </a:lnTo>
                  <a:lnTo>
                    <a:pt x="184048" y="175425"/>
                  </a:lnTo>
                  <a:lnTo>
                    <a:pt x="181532" y="184276"/>
                  </a:lnTo>
                  <a:lnTo>
                    <a:pt x="178100" y="192781"/>
                  </a:lnTo>
                  <a:lnTo>
                    <a:pt x="173784" y="200869"/>
                  </a:lnTo>
                  <a:lnTo>
                    <a:pt x="168652" y="208419"/>
                  </a:lnTo>
                  <a:lnTo>
                    <a:pt x="168617" y="225336"/>
                  </a:lnTo>
                  <a:lnTo>
                    <a:pt x="183912" y="234505"/>
                  </a:lnTo>
                  <a:lnTo>
                    <a:pt x="162813" y="234505"/>
                  </a:lnTo>
                  <a:lnTo>
                    <a:pt x="152728" y="238823"/>
                  </a:lnTo>
                  <a:close/>
                </a:path>
                <a:path w="326389" h="326390">
                  <a:moveTo>
                    <a:pt x="246405" y="195770"/>
                  </a:moveTo>
                  <a:lnTo>
                    <a:pt x="244576" y="195770"/>
                  </a:lnTo>
                  <a:lnTo>
                    <a:pt x="242887" y="195719"/>
                  </a:lnTo>
                  <a:lnTo>
                    <a:pt x="241300" y="194868"/>
                  </a:lnTo>
                  <a:lnTo>
                    <a:pt x="215150" y="157518"/>
                  </a:lnTo>
                  <a:lnTo>
                    <a:pt x="208203" y="154787"/>
                  </a:lnTo>
                  <a:lnTo>
                    <a:pt x="201701" y="151117"/>
                  </a:lnTo>
                  <a:lnTo>
                    <a:pt x="195808" y="146646"/>
                  </a:lnTo>
                  <a:lnTo>
                    <a:pt x="218354" y="146646"/>
                  </a:lnTo>
                  <a:lnTo>
                    <a:pt x="220510" y="147891"/>
                  </a:lnTo>
                  <a:lnTo>
                    <a:pt x="221551" y="148285"/>
                  </a:lnTo>
                  <a:lnTo>
                    <a:pt x="222440" y="148983"/>
                  </a:lnTo>
                  <a:lnTo>
                    <a:pt x="223088" y="149872"/>
                  </a:lnTo>
                  <a:lnTo>
                    <a:pt x="245071" y="181279"/>
                  </a:lnTo>
                  <a:lnTo>
                    <a:pt x="258951" y="181279"/>
                  </a:lnTo>
                  <a:lnTo>
                    <a:pt x="248983" y="193725"/>
                  </a:lnTo>
                  <a:lnTo>
                    <a:pt x="247992" y="195021"/>
                  </a:lnTo>
                  <a:lnTo>
                    <a:pt x="246405" y="195770"/>
                  </a:lnTo>
                  <a:close/>
                </a:path>
                <a:path w="326389" h="326390">
                  <a:moveTo>
                    <a:pt x="117763" y="259765"/>
                  </a:moveTo>
                  <a:lnTo>
                    <a:pt x="102387" y="259765"/>
                  </a:lnTo>
                  <a:lnTo>
                    <a:pt x="115582" y="246570"/>
                  </a:lnTo>
                  <a:lnTo>
                    <a:pt x="87401" y="234454"/>
                  </a:lnTo>
                  <a:lnTo>
                    <a:pt x="114909" y="234454"/>
                  </a:lnTo>
                  <a:lnTo>
                    <a:pt x="125107" y="238823"/>
                  </a:lnTo>
                  <a:lnTo>
                    <a:pt x="152728" y="238823"/>
                  </a:lnTo>
                  <a:lnTo>
                    <a:pt x="134632" y="246570"/>
                  </a:lnTo>
                  <a:lnTo>
                    <a:pt x="140474" y="252412"/>
                  </a:lnTo>
                  <a:lnTo>
                    <a:pt x="125107" y="252412"/>
                  </a:lnTo>
                  <a:lnTo>
                    <a:pt x="117763" y="259765"/>
                  </a:lnTo>
                  <a:close/>
                </a:path>
                <a:path w="326389" h="326390">
                  <a:moveTo>
                    <a:pt x="170594" y="259765"/>
                  </a:moveTo>
                  <a:lnTo>
                    <a:pt x="147827" y="259765"/>
                  </a:lnTo>
                  <a:lnTo>
                    <a:pt x="177698" y="243484"/>
                  </a:lnTo>
                  <a:lnTo>
                    <a:pt x="162966" y="234607"/>
                  </a:lnTo>
                  <a:lnTo>
                    <a:pt x="162813" y="234505"/>
                  </a:lnTo>
                  <a:lnTo>
                    <a:pt x="183912" y="234505"/>
                  </a:lnTo>
                  <a:lnTo>
                    <a:pt x="213546" y="252272"/>
                  </a:lnTo>
                  <a:lnTo>
                    <a:pt x="192328" y="252272"/>
                  </a:lnTo>
                  <a:lnTo>
                    <a:pt x="190287" y="255841"/>
                  </a:lnTo>
                  <a:lnTo>
                    <a:pt x="177800" y="255841"/>
                  </a:lnTo>
                  <a:lnTo>
                    <a:pt x="170594" y="259765"/>
                  </a:lnTo>
                  <a:close/>
                </a:path>
                <a:path w="326389" h="326390">
                  <a:moveTo>
                    <a:pt x="111226" y="315417"/>
                  </a:moveTo>
                  <a:lnTo>
                    <a:pt x="93954" y="315417"/>
                  </a:lnTo>
                  <a:lnTo>
                    <a:pt x="57886" y="252272"/>
                  </a:lnTo>
                  <a:lnTo>
                    <a:pt x="88646" y="252272"/>
                  </a:lnTo>
                  <a:lnTo>
                    <a:pt x="95190" y="255841"/>
                  </a:lnTo>
                  <a:lnTo>
                    <a:pt x="72428" y="255841"/>
                  </a:lnTo>
                  <a:lnTo>
                    <a:pt x="102336" y="308127"/>
                  </a:lnTo>
                  <a:lnTo>
                    <a:pt x="113953" y="308127"/>
                  </a:lnTo>
                  <a:lnTo>
                    <a:pt x="111226" y="315417"/>
                  </a:lnTo>
                  <a:close/>
                </a:path>
                <a:path w="326389" h="326390">
                  <a:moveTo>
                    <a:pt x="250177" y="315417"/>
                  </a:moveTo>
                  <a:lnTo>
                    <a:pt x="239306" y="315417"/>
                  </a:lnTo>
                  <a:lnTo>
                    <a:pt x="239306" y="298907"/>
                  </a:lnTo>
                  <a:lnTo>
                    <a:pt x="238237" y="290518"/>
                  </a:lnTo>
                  <a:lnTo>
                    <a:pt x="235099" y="282806"/>
                  </a:lnTo>
                  <a:lnTo>
                    <a:pt x="230108" y="276147"/>
                  </a:lnTo>
                  <a:lnTo>
                    <a:pt x="223481" y="270916"/>
                  </a:lnTo>
                  <a:lnTo>
                    <a:pt x="192328" y="252272"/>
                  </a:lnTo>
                  <a:lnTo>
                    <a:pt x="213546" y="252272"/>
                  </a:lnTo>
                  <a:lnTo>
                    <a:pt x="244508" y="277474"/>
                  </a:lnTo>
                  <a:lnTo>
                    <a:pt x="250177" y="298907"/>
                  </a:lnTo>
                  <a:lnTo>
                    <a:pt x="250177" y="315417"/>
                  </a:lnTo>
                  <a:close/>
                </a:path>
                <a:path w="326389" h="326390">
                  <a:moveTo>
                    <a:pt x="141400" y="271919"/>
                  </a:moveTo>
                  <a:lnTo>
                    <a:pt x="127838" y="271919"/>
                  </a:lnTo>
                  <a:lnTo>
                    <a:pt x="135026" y="262343"/>
                  </a:lnTo>
                  <a:lnTo>
                    <a:pt x="125107" y="252412"/>
                  </a:lnTo>
                  <a:lnTo>
                    <a:pt x="140474" y="252412"/>
                  </a:lnTo>
                  <a:lnTo>
                    <a:pt x="147827" y="259765"/>
                  </a:lnTo>
                  <a:lnTo>
                    <a:pt x="170594" y="259765"/>
                  </a:lnTo>
                  <a:lnTo>
                    <a:pt x="151658" y="270078"/>
                  </a:lnTo>
                  <a:lnTo>
                    <a:pt x="142773" y="270078"/>
                  </a:lnTo>
                  <a:lnTo>
                    <a:pt x="141400" y="271919"/>
                  </a:lnTo>
                  <a:close/>
                </a:path>
                <a:path w="326389" h="326390">
                  <a:moveTo>
                    <a:pt x="104775" y="271919"/>
                  </a:moveTo>
                  <a:lnTo>
                    <a:pt x="102438" y="271919"/>
                  </a:lnTo>
                  <a:lnTo>
                    <a:pt x="101549" y="271716"/>
                  </a:lnTo>
                  <a:lnTo>
                    <a:pt x="72428" y="255841"/>
                  </a:lnTo>
                  <a:lnTo>
                    <a:pt x="95190" y="255841"/>
                  </a:lnTo>
                  <a:lnTo>
                    <a:pt x="102387" y="259765"/>
                  </a:lnTo>
                  <a:lnTo>
                    <a:pt x="117763" y="259765"/>
                  </a:lnTo>
                  <a:lnTo>
                    <a:pt x="115188" y="262343"/>
                  </a:lnTo>
                  <a:lnTo>
                    <a:pt x="120994" y="270078"/>
                  </a:lnTo>
                  <a:lnTo>
                    <a:pt x="107454" y="270078"/>
                  </a:lnTo>
                  <a:lnTo>
                    <a:pt x="106159" y="271373"/>
                  </a:lnTo>
                  <a:lnTo>
                    <a:pt x="104775" y="271919"/>
                  </a:lnTo>
                  <a:close/>
                </a:path>
                <a:path w="326389" h="326390">
                  <a:moveTo>
                    <a:pt x="160379" y="308127"/>
                  </a:moveTo>
                  <a:lnTo>
                    <a:pt x="147878" y="308127"/>
                  </a:lnTo>
                  <a:lnTo>
                    <a:pt x="177800" y="255841"/>
                  </a:lnTo>
                  <a:lnTo>
                    <a:pt x="190287" y="255841"/>
                  </a:lnTo>
                  <a:lnTo>
                    <a:pt x="160379" y="308127"/>
                  </a:lnTo>
                  <a:close/>
                </a:path>
                <a:path w="326389" h="326390">
                  <a:moveTo>
                    <a:pt x="113953" y="308127"/>
                  </a:moveTo>
                  <a:lnTo>
                    <a:pt x="102336" y="308127"/>
                  </a:lnTo>
                  <a:lnTo>
                    <a:pt x="113550" y="278269"/>
                  </a:lnTo>
                  <a:lnTo>
                    <a:pt x="107454" y="270078"/>
                  </a:lnTo>
                  <a:lnTo>
                    <a:pt x="120994" y="270078"/>
                  </a:lnTo>
                  <a:lnTo>
                    <a:pt x="122377" y="271919"/>
                  </a:lnTo>
                  <a:lnTo>
                    <a:pt x="141400" y="271919"/>
                  </a:lnTo>
                  <a:lnTo>
                    <a:pt x="136664" y="278269"/>
                  </a:lnTo>
                  <a:lnTo>
                    <a:pt x="138377" y="282828"/>
                  </a:lnTo>
                  <a:lnTo>
                    <a:pt x="123418" y="282828"/>
                  </a:lnTo>
                  <a:lnTo>
                    <a:pt x="113953" y="308127"/>
                  </a:lnTo>
                  <a:close/>
                </a:path>
                <a:path w="326389" h="326390">
                  <a:moveTo>
                    <a:pt x="147332" y="272414"/>
                  </a:moveTo>
                  <a:lnTo>
                    <a:pt x="144703" y="272059"/>
                  </a:lnTo>
                  <a:lnTo>
                    <a:pt x="142773" y="270078"/>
                  </a:lnTo>
                  <a:lnTo>
                    <a:pt x="151658" y="270078"/>
                  </a:lnTo>
                  <a:lnTo>
                    <a:pt x="147332" y="272414"/>
                  </a:lnTo>
                  <a:close/>
                </a:path>
                <a:path w="326389" h="326390">
                  <a:moveTo>
                    <a:pt x="156210" y="315417"/>
                  </a:moveTo>
                  <a:lnTo>
                    <a:pt x="139001" y="315417"/>
                  </a:lnTo>
                  <a:lnTo>
                    <a:pt x="126796" y="282828"/>
                  </a:lnTo>
                  <a:lnTo>
                    <a:pt x="138377" y="282828"/>
                  </a:lnTo>
                  <a:lnTo>
                    <a:pt x="147878" y="308127"/>
                  </a:lnTo>
                  <a:lnTo>
                    <a:pt x="160379" y="308127"/>
                  </a:lnTo>
                  <a:lnTo>
                    <a:pt x="156210" y="315417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28"/>
          <p:cNvGrpSpPr/>
          <p:nvPr/>
        </p:nvGrpSpPr>
        <p:grpSpPr>
          <a:xfrm>
            <a:off x="13710518" y="9378280"/>
            <a:ext cx="739259" cy="794605"/>
            <a:chOff x="5951445" y="5005184"/>
            <a:chExt cx="277495" cy="278765"/>
          </a:xfrm>
        </p:grpSpPr>
        <p:sp>
          <p:nvSpPr>
            <p:cNvPr id="34" name="object 29"/>
            <p:cNvSpPr/>
            <p:nvPr/>
          </p:nvSpPr>
          <p:spPr>
            <a:xfrm>
              <a:off x="5951445" y="5005184"/>
              <a:ext cx="277495" cy="278765"/>
            </a:xfrm>
            <a:custGeom>
              <a:avLst/>
              <a:gdLst/>
              <a:ahLst/>
              <a:cxnLst/>
              <a:rect l="l" t="t" r="r" b="b"/>
              <a:pathLst>
                <a:path w="277495" h="278764">
                  <a:moveTo>
                    <a:pt x="118331" y="167436"/>
                  </a:moveTo>
                  <a:lnTo>
                    <a:pt x="102631" y="167436"/>
                  </a:lnTo>
                  <a:lnTo>
                    <a:pt x="120449" y="149580"/>
                  </a:lnTo>
                  <a:lnTo>
                    <a:pt x="110886" y="136771"/>
                  </a:lnTo>
                  <a:lnTo>
                    <a:pt x="103689" y="122348"/>
                  </a:lnTo>
                  <a:lnTo>
                    <a:pt x="99154" y="106596"/>
                  </a:lnTo>
                  <a:lnTo>
                    <a:pt x="97577" y="89801"/>
                  </a:lnTo>
                  <a:lnTo>
                    <a:pt x="104645" y="54880"/>
                  </a:lnTo>
                  <a:lnTo>
                    <a:pt x="123907" y="26331"/>
                  </a:lnTo>
                  <a:lnTo>
                    <a:pt x="152451" y="7068"/>
                  </a:lnTo>
                  <a:lnTo>
                    <a:pt x="187366" y="0"/>
                  </a:lnTo>
                  <a:lnTo>
                    <a:pt x="222279" y="7068"/>
                  </a:lnTo>
                  <a:lnTo>
                    <a:pt x="228269" y="11112"/>
                  </a:lnTo>
                  <a:lnTo>
                    <a:pt x="187366" y="11112"/>
                  </a:lnTo>
                  <a:lnTo>
                    <a:pt x="156760" y="17303"/>
                  </a:lnTo>
                  <a:lnTo>
                    <a:pt x="131749" y="34178"/>
                  </a:lnTo>
                  <a:lnTo>
                    <a:pt x="114878" y="59193"/>
                  </a:lnTo>
                  <a:lnTo>
                    <a:pt x="108689" y="89801"/>
                  </a:lnTo>
                  <a:lnTo>
                    <a:pt x="114878" y="120386"/>
                  </a:lnTo>
                  <a:lnTo>
                    <a:pt x="131749" y="145399"/>
                  </a:lnTo>
                  <a:lnTo>
                    <a:pt x="149552" y="157416"/>
                  </a:lnTo>
                  <a:lnTo>
                    <a:pt x="128387" y="157416"/>
                  </a:lnTo>
                  <a:lnTo>
                    <a:pt x="118331" y="167436"/>
                  </a:lnTo>
                  <a:close/>
                </a:path>
                <a:path w="277495" h="278764">
                  <a:moveTo>
                    <a:pt x="228212" y="168478"/>
                  </a:moveTo>
                  <a:lnTo>
                    <a:pt x="187366" y="168478"/>
                  </a:lnTo>
                  <a:lnTo>
                    <a:pt x="217951" y="162282"/>
                  </a:lnTo>
                  <a:lnTo>
                    <a:pt x="242963" y="145399"/>
                  </a:lnTo>
                  <a:lnTo>
                    <a:pt x="259846" y="120386"/>
                  </a:lnTo>
                  <a:lnTo>
                    <a:pt x="266042" y="89801"/>
                  </a:lnTo>
                  <a:lnTo>
                    <a:pt x="259846" y="59193"/>
                  </a:lnTo>
                  <a:lnTo>
                    <a:pt x="242963" y="34178"/>
                  </a:lnTo>
                  <a:lnTo>
                    <a:pt x="217951" y="17303"/>
                  </a:lnTo>
                  <a:lnTo>
                    <a:pt x="187366" y="11112"/>
                  </a:lnTo>
                  <a:lnTo>
                    <a:pt x="228269" y="11112"/>
                  </a:lnTo>
                  <a:lnTo>
                    <a:pt x="250810" y="26331"/>
                  </a:lnTo>
                  <a:lnTo>
                    <a:pt x="270056" y="54880"/>
                  </a:lnTo>
                  <a:lnTo>
                    <a:pt x="277117" y="89801"/>
                  </a:lnTo>
                  <a:lnTo>
                    <a:pt x="270056" y="124708"/>
                  </a:lnTo>
                  <a:lnTo>
                    <a:pt x="250810" y="153235"/>
                  </a:lnTo>
                  <a:lnTo>
                    <a:pt x="228212" y="168478"/>
                  </a:lnTo>
                  <a:close/>
                </a:path>
                <a:path w="277495" h="278764">
                  <a:moveTo>
                    <a:pt x="28921" y="278358"/>
                  </a:moveTo>
                  <a:lnTo>
                    <a:pt x="17110" y="278358"/>
                  </a:lnTo>
                  <a:lnTo>
                    <a:pt x="11255" y="276136"/>
                  </a:lnTo>
                  <a:lnTo>
                    <a:pt x="6734" y="271614"/>
                  </a:lnTo>
                  <a:lnTo>
                    <a:pt x="1683" y="264027"/>
                  </a:lnTo>
                  <a:lnTo>
                    <a:pt x="0" y="255365"/>
                  </a:lnTo>
                  <a:lnTo>
                    <a:pt x="1683" y="246693"/>
                  </a:lnTo>
                  <a:lnTo>
                    <a:pt x="6734" y="239077"/>
                  </a:lnTo>
                  <a:lnTo>
                    <a:pt x="86617" y="159207"/>
                  </a:lnTo>
                  <a:lnTo>
                    <a:pt x="88788" y="157073"/>
                  </a:lnTo>
                  <a:lnTo>
                    <a:pt x="92319" y="157073"/>
                  </a:lnTo>
                  <a:lnTo>
                    <a:pt x="102631" y="167436"/>
                  </a:lnTo>
                  <a:lnTo>
                    <a:pt x="118331" y="167436"/>
                  </a:lnTo>
                  <a:lnTo>
                    <a:pt x="114750" y="171005"/>
                  </a:lnTo>
                  <a:lnTo>
                    <a:pt x="90528" y="171005"/>
                  </a:lnTo>
                  <a:lnTo>
                    <a:pt x="9959" y="251574"/>
                  </a:lnTo>
                  <a:lnTo>
                    <a:pt x="9959" y="259168"/>
                  </a:lnTo>
                  <a:lnTo>
                    <a:pt x="19243" y="268439"/>
                  </a:lnTo>
                  <a:lnTo>
                    <a:pt x="42461" y="268439"/>
                  </a:lnTo>
                  <a:lnTo>
                    <a:pt x="39284" y="271614"/>
                  </a:lnTo>
                  <a:lnTo>
                    <a:pt x="34813" y="276136"/>
                  </a:lnTo>
                  <a:lnTo>
                    <a:pt x="28921" y="278358"/>
                  </a:lnTo>
                  <a:close/>
                </a:path>
                <a:path w="277495" h="278764">
                  <a:moveTo>
                    <a:pt x="187366" y="179539"/>
                  </a:moveTo>
                  <a:lnTo>
                    <a:pt x="170848" y="178022"/>
                  </a:lnTo>
                  <a:lnTo>
                    <a:pt x="155328" y="173650"/>
                  </a:lnTo>
                  <a:lnTo>
                    <a:pt x="141083" y="166691"/>
                  </a:lnTo>
                  <a:lnTo>
                    <a:pt x="128387" y="157416"/>
                  </a:lnTo>
                  <a:lnTo>
                    <a:pt x="149552" y="157416"/>
                  </a:lnTo>
                  <a:lnTo>
                    <a:pt x="156760" y="162282"/>
                  </a:lnTo>
                  <a:lnTo>
                    <a:pt x="187366" y="168478"/>
                  </a:lnTo>
                  <a:lnTo>
                    <a:pt x="228212" y="168478"/>
                  </a:lnTo>
                  <a:lnTo>
                    <a:pt x="222279" y="172479"/>
                  </a:lnTo>
                  <a:lnTo>
                    <a:pt x="187366" y="179539"/>
                  </a:lnTo>
                  <a:close/>
                </a:path>
                <a:path w="277495" h="278764">
                  <a:moveTo>
                    <a:pt x="42461" y="268439"/>
                  </a:moveTo>
                  <a:lnTo>
                    <a:pt x="26787" y="268439"/>
                  </a:lnTo>
                  <a:lnTo>
                    <a:pt x="107394" y="187871"/>
                  </a:lnTo>
                  <a:lnTo>
                    <a:pt x="90528" y="171005"/>
                  </a:lnTo>
                  <a:lnTo>
                    <a:pt x="114750" y="171005"/>
                  </a:lnTo>
                  <a:lnTo>
                    <a:pt x="110467" y="175272"/>
                  </a:lnTo>
                  <a:lnTo>
                    <a:pt x="121338" y="186093"/>
                  </a:lnTo>
                  <a:lnTo>
                    <a:pt x="121338" y="189611"/>
                  </a:lnTo>
                  <a:lnTo>
                    <a:pt x="42461" y="268439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2835" y="5044186"/>
              <a:ext cx="124218" cy="107403"/>
            </a:xfrm>
            <a:prstGeom prst="rect">
              <a:avLst/>
            </a:prstGeom>
          </p:spPr>
        </p:pic>
      </p:grpSp>
      <p:grpSp>
        <p:nvGrpSpPr>
          <p:cNvPr id="36" name="object 42"/>
          <p:cNvGrpSpPr/>
          <p:nvPr/>
        </p:nvGrpSpPr>
        <p:grpSpPr>
          <a:xfrm>
            <a:off x="13710518" y="10386392"/>
            <a:ext cx="720080" cy="638727"/>
            <a:chOff x="5938583" y="5426278"/>
            <a:chExt cx="302895" cy="294640"/>
          </a:xfrm>
        </p:grpSpPr>
        <p:sp>
          <p:nvSpPr>
            <p:cNvPr id="37" name="object 43"/>
            <p:cNvSpPr/>
            <p:nvPr/>
          </p:nvSpPr>
          <p:spPr>
            <a:xfrm>
              <a:off x="5956351" y="5426277"/>
              <a:ext cx="257810" cy="254635"/>
            </a:xfrm>
            <a:custGeom>
              <a:avLst/>
              <a:gdLst/>
              <a:ahLst/>
              <a:cxnLst/>
              <a:rect l="l" t="t" r="r" b="b"/>
              <a:pathLst>
                <a:path w="257810" h="254635">
                  <a:moveTo>
                    <a:pt x="192087" y="70637"/>
                  </a:moveTo>
                  <a:lnTo>
                    <a:pt x="162471" y="42418"/>
                  </a:lnTo>
                  <a:lnTo>
                    <a:pt x="156819" y="38290"/>
                  </a:lnTo>
                  <a:lnTo>
                    <a:pt x="153644" y="38785"/>
                  </a:lnTo>
                  <a:lnTo>
                    <a:pt x="150418" y="43357"/>
                  </a:lnTo>
                  <a:lnTo>
                    <a:pt x="151015" y="46482"/>
                  </a:lnTo>
                  <a:lnTo>
                    <a:pt x="156171" y="50330"/>
                  </a:lnTo>
                  <a:lnTo>
                    <a:pt x="163449" y="56184"/>
                  </a:lnTo>
                  <a:lnTo>
                    <a:pt x="172935" y="64731"/>
                  </a:lnTo>
                  <a:lnTo>
                    <a:pt x="182562" y="75006"/>
                  </a:lnTo>
                  <a:lnTo>
                    <a:pt x="183553" y="76200"/>
                  </a:lnTo>
                  <a:lnTo>
                    <a:pt x="185039" y="76784"/>
                  </a:lnTo>
                  <a:lnTo>
                    <a:pt x="186486" y="76784"/>
                  </a:lnTo>
                  <a:lnTo>
                    <a:pt x="187566" y="76784"/>
                  </a:lnTo>
                  <a:lnTo>
                    <a:pt x="188760" y="76390"/>
                  </a:lnTo>
                  <a:lnTo>
                    <a:pt x="191782" y="73863"/>
                  </a:lnTo>
                  <a:lnTo>
                    <a:pt x="192087" y="70637"/>
                  </a:lnTo>
                  <a:close/>
                </a:path>
                <a:path w="257810" h="254635">
                  <a:moveTo>
                    <a:pt x="204139" y="84086"/>
                  </a:moveTo>
                  <a:lnTo>
                    <a:pt x="201853" y="81851"/>
                  </a:lnTo>
                  <a:lnTo>
                    <a:pt x="196253" y="81851"/>
                  </a:lnTo>
                  <a:lnTo>
                    <a:pt x="193967" y="84086"/>
                  </a:lnTo>
                  <a:lnTo>
                    <a:pt x="193967" y="89687"/>
                  </a:lnTo>
                  <a:lnTo>
                    <a:pt x="196253" y="91922"/>
                  </a:lnTo>
                  <a:lnTo>
                    <a:pt x="199034" y="91922"/>
                  </a:lnTo>
                  <a:lnTo>
                    <a:pt x="201853" y="91922"/>
                  </a:lnTo>
                  <a:lnTo>
                    <a:pt x="204139" y="89687"/>
                  </a:lnTo>
                  <a:lnTo>
                    <a:pt x="204139" y="84086"/>
                  </a:lnTo>
                  <a:close/>
                </a:path>
                <a:path w="257810" h="254635">
                  <a:moveTo>
                    <a:pt x="257276" y="105168"/>
                  </a:moveTo>
                  <a:lnTo>
                    <a:pt x="253161" y="101053"/>
                  </a:lnTo>
                  <a:lnTo>
                    <a:pt x="249288" y="97231"/>
                  </a:lnTo>
                  <a:lnTo>
                    <a:pt x="247040" y="96291"/>
                  </a:lnTo>
                  <a:lnTo>
                    <a:pt x="246164" y="95923"/>
                  </a:lnTo>
                  <a:lnTo>
                    <a:pt x="246164" y="108343"/>
                  </a:lnTo>
                  <a:lnTo>
                    <a:pt x="245757" y="111213"/>
                  </a:lnTo>
                  <a:lnTo>
                    <a:pt x="204038" y="152946"/>
                  </a:lnTo>
                  <a:lnTo>
                    <a:pt x="202603" y="153581"/>
                  </a:lnTo>
                  <a:lnTo>
                    <a:pt x="200571" y="153581"/>
                  </a:lnTo>
                  <a:lnTo>
                    <a:pt x="199580" y="153441"/>
                  </a:lnTo>
                  <a:lnTo>
                    <a:pt x="197345" y="151206"/>
                  </a:lnTo>
                  <a:lnTo>
                    <a:pt x="197688" y="148323"/>
                  </a:lnTo>
                  <a:lnTo>
                    <a:pt x="199682" y="146392"/>
                  </a:lnTo>
                  <a:lnTo>
                    <a:pt x="207937" y="138112"/>
                  </a:lnTo>
                  <a:lnTo>
                    <a:pt x="236880" y="109131"/>
                  </a:lnTo>
                  <a:lnTo>
                    <a:pt x="238366" y="107696"/>
                  </a:lnTo>
                  <a:lnTo>
                    <a:pt x="239407" y="106553"/>
                  </a:lnTo>
                  <a:lnTo>
                    <a:pt x="240906" y="105956"/>
                  </a:lnTo>
                  <a:lnTo>
                    <a:pt x="242938" y="105956"/>
                  </a:lnTo>
                  <a:lnTo>
                    <a:pt x="243928" y="106108"/>
                  </a:lnTo>
                  <a:lnTo>
                    <a:pt x="246164" y="108343"/>
                  </a:lnTo>
                  <a:lnTo>
                    <a:pt x="246164" y="95923"/>
                  </a:lnTo>
                  <a:lnTo>
                    <a:pt x="245960" y="95834"/>
                  </a:lnTo>
                  <a:lnTo>
                    <a:pt x="241096" y="95834"/>
                  </a:lnTo>
                  <a:lnTo>
                    <a:pt x="240004" y="95986"/>
                  </a:lnTo>
                  <a:lnTo>
                    <a:pt x="238861" y="96291"/>
                  </a:lnTo>
                  <a:lnTo>
                    <a:pt x="238671" y="95834"/>
                  </a:lnTo>
                  <a:lnTo>
                    <a:pt x="238417" y="95389"/>
                  </a:lnTo>
                  <a:lnTo>
                    <a:pt x="238074" y="94996"/>
                  </a:lnTo>
                  <a:lnTo>
                    <a:pt x="235216" y="91033"/>
                  </a:lnTo>
                  <a:lnTo>
                    <a:pt x="229984" y="84239"/>
                  </a:lnTo>
                  <a:lnTo>
                    <a:pt x="229984" y="101790"/>
                  </a:lnTo>
                  <a:lnTo>
                    <a:pt x="229743" y="101993"/>
                  </a:lnTo>
                  <a:lnTo>
                    <a:pt x="193967" y="137756"/>
                  </a:lnTo>
                  <a:lnTo>
                    <a:pt x="193878" y="137909"/>
                  </a:lnTo>
                  <a:lnTo>
                    <a:pt x="193421" y="138112"/>
                  </a:lnTo>
                  <a:lnTo>
                    <a:pt x="192582" y="138112"/>
                  </a:lnTo>
                  <a:lnTo>
                    <a:pt x="192239" y="137960"/>
                  </a:lnTo>
                  <a:lnTo>
                    <a:pt x="190068" y="136588"/>
                  </a:lnTo>
                  <a:lnTo>
                    <a:pt x="184442" y="132803"/>
                  </a:lnTo>
                  <a:lnTo>
                    <a:pt x="182435" y="131356"/>
                  </a:lnTo>
                  <a:lnTo>
                    <a:pt x="181965" y="131013"/>
                  </a:lnTo>
                  <a:lnTo>
                    <a:pt x="175895" y="126606"/>
                  </a:lnTo>
                  <a:lnTo>
                    <a:pt x="165696" y="118414"/>
                  </a:lnTo>
                  <a:lnTo>
                    <a:pt x="164947" y="116827"/>
                  </a:lnTo>
                  <a:lnTo>
                    <a:pt x="164007" y="115341"/>
                  </a:lnTo>
                  <a:lnTo>
                    <a:pt x="157111" y="108445"/>
                  </a:lnTo>
                  <a:lnTo>
                    <a:pt x="157111" y="125704"/>
                  </a:lnTo>
                  <a:lnTo>
                    <a:pt x="156667" y="127190"/>
                  </a:lnTo>
                  <a:lnTo>
                    <a:pt x="152844" y="131013"/>
                  </a:lnTo>
                  <a:lnTo>
                    <a:pt x="149428" y="131013"/>
                  </a:lnTo>
                  <a:lnTo>
                    <a:pt x="137642" y="119202"/>
                  </a:lnTo>
                  <a:lnTo>
                    <a:pt x="136474" y="118033"/>
                  </a:lnTo>
                  <a:lnTo>
                    <a:pt x="136474" y="132308"/>
                  </a:lnTo>
                  <a:lnTo>
                    <a:pt x="44945" y="228498"/>
                  </a:lnTo>
                  <a:lnTo>
                    <a:pt x="44653" y="228193"/>
                  </a:lnTo>
                  <a:lnTo>
                    <a:pt x="44450" y="227799"/>
                  </a:lnTo>
                  <a:lnTo>
                    <a:pt x="38989" y="222377"/>
                  </a:lnTo>
                  <a:lnTo>
                    <a:pt x="38989" y="236626"/>
                  </a:lnTo>
                  <a:lnTo>
                    <a:pt x="38989" y="239801"/>
                  </a:lnTo>
                  <a:lnTo>
                    <a:pt x="37058" y="241795"/>
                  </a:lnTo>
                  <a:lnTo>
                    <a:pt x="36169" y="242633"/>
                  </a:lnTo>
                  <a:lnTo>
                    <a:pt x="34226" y="244525"/>
                  </a:lnTo>
                  <a:lnTo>
                    <a:pt x="30911" y="244525"/>
                  </a:lnTo>
                  <a:lnTo>
                    <a:pt x="13042" y="226656"/>
                  </a:lnTo>
                  <a:lnTo>
                    <a:pt x="11010" y="224675"/>
                  </a:lnTo>
                  <a:lnTo>
                    <a:pt x="11010" y="221500"/>
                  </a:lnTo>
                  <a:lnTo>
                    <a:pt x="13042" y="219519"/>
                  </a:lnTo>
                  <a:lnTo>
                    <a:pt x="13893" y="218617"/>
                  </a:lnTo>
                  <a:lnTo>
                    <a:pt x="14833" y="217728"/>
                  </a:lnTo>
                  <a:lnTo>
                    <a:pt x="16078" y="217182"/>
                  </a:lnTo>
                  <a:lnTo>
                    <a:pt x="18796" y="217182"/>
                  </a:lnTo>
                  <a:lnTo>
                    <a:pt x="20040" y="217728"/>
                  </a:lnTo>
                  <a:lnTo>
                    <a:pt x="20980" y="218617"/>
                  </a:lnTo>
                  <a:lnTo>
                    <a:pt x="37058" y="234645"/>
                  </a:lnTo>
                  <a:lnTo>
                    <a:pt x="38989" y="236626"/>
                  </a:lnTo>
                  <a:lnTo>
                    <a:pt x="38989" y="222377"/>
                  </a:lnTo>
                  <a:lnTo>
                    <a:pt x="33782" y="217182"/>
                  </a:lnTo>
                  <a:lnTo>
                    <a:pt x="27228" y="210642"/>
                  </a:lnTo>
                  <a:lnTo>
                    <a:pt x="123380" y="119202"/>
                  </a:lnTo>
                  <a:lnTo>
                    <a:pt x="136474" y="132308"/>
                  </a:lnTo>
                  <a:lnTo>
                    <a:pt x="136474" y="118033"/>
                  </a:lnTo>
                  <a:lnTo>
                    <a:pt x="126555" y="108089"/>
                  </a:lnTo>
                  <a:lnTo>
                    <a:pt x="124523" y="106159"/>
                  </a:lnTo>
                  <a:lnTo>
                    <a:pt x="124523" y="102933"/>
                  </a:lnTo>
                  <a:lnTo>
                    <a:pt x="126441" y="101053"/>
                  </a:lnTo>
                  <a:lnTo>
                    <a:pt x="128333" y="99161"/>
                  </a:lnTo>
                  <a:lnTo>
                    <a:pt x="129578" y="98615"/>
                  </a:lnTo>
                  <a:lnTo>
                    <a:pt x="131318" y="98615"/>
                  </a:lnTo>
                  <a:lnTo>
                    <a:pt x="132003" y="98717"/>
                  </a:lnTo>
                  <a:lnTo>
                    <a:pt x="136131" y="103682"/>
                  </a:lnTo>
                  <a:lnTo>
                    <a:pt x="140589" y="108686"/>
                  </a:lnTo>
                  <a:lnTo>
                    <a:pt x="145008" y="113157"/>
                  </a:lnTo>
                  <a:lnTo>
                    <a:pt x="149021" y="117170"/>
                  </a:lnTo>
                  <a:lnTo>
                    <a:pt x="153098" y="120891"/>
                  </a:lnTo>
                  <a:lnTo>
                    <a:pt x="157010" y="124269"/>
                  </a:lnTo>
                  <a:lnTo>
                    <a:pt x="157111" y="125704"/>
                  </a:lnTo>
                  <a:lnTo>
                    <a:pt x="157111" y="108445"/>
                  </a:lnTo>
                  <a:lnTo>
                    <a:pt x="147281" y="98615"/>
                  </a:lnTo>
                  <a:lnTo>
                    <a:pt x="140589" y="91922"/>
                  </a:lnTo>
                  <a:lnTo>
                    <a:pt x="139395" y="91033"/>
                  </a:lnTo>
                  <a:lnTo>
                    <a:pt x="138112" y="90385"/>
                  </a:lnTo>
                  <a:lnTo>
                    <a:pt x="130175" y="80302"/>
                  </a:lnTo>
                  <a:lnTo>
                    <a:pt x="123748" y="71602"/>
                  </a:lnTo>
                  <a:lnTo>
                    <a:pt x="120789" y="67411"/>
                  </a:lnTo>
                  <a:lnTo>
                    <a:pt x="119418" y="65455"/>
                  </a:lnTo>
                  <a:lnTo>
                    <a:pt x="117576" y="62750"/>
                  </a:lnTo>
                  <a:lnTo>
                    <a:pt x="117627" y="61912"/>
                  </a:lnTo>
                  <a:lnTo>
                    <a:pt x="117919" y="61658"/>
                  </a:lnTo>
                  <a:lnTo>
                    <a:pt x="121831" y="57734"/>
                  </a:lnTo>
                  <a:lnTo>
                    <a:pt x="153644" y="25895"/>
                  </a:lnTo>
                  <a:lnTo>
                    <a:pt x="154038" y="25692"/>
                  </a:lnTo>
                  <a:lnTo>
                    <a:pt x="154686" y="25692"/>
                  </a:lnTo>
                  <a:lnTo>
                    <a:pt x="154825" y="25793"/>
                  </a:lnTo>
                  <a:lnTo>
                    <a:pt x="195503" y="60172"/>
                  </a:lnTo>
                  <a:lnTo>
                    <a:pt x="227190" y="97091"/>
                  </a:lnTo>
                  <a:lnTo>
                    <a:pt x="229984" y="101790"/>
                  </a:lnTo>
                  <a:lnTo>
                    <a:pt x="229984" y="84239"/>
                  </a:lnTo>
                  <a:lnTo>
                    <a:pt x="202603" y="53022"/>
                  </a:lnTo>
                  <a:lnTo>
                    <a:pt x="171488" y="25692"/>
                  </a:lnTo>
                  <a:lnTo>
                    <a:pt x="159842" y="17056"/>
                  </a:lnTo>
                  <a:lnTo>
                    <a:pt x="159397" y="16814"/>
                  </a:lnTo>
                  <a:lnTo>
                    <a:pt x="160464" y="12496"/>
                  </a:lnTo>
                  <a:lnTo>
                    <a:pt x="160451" y="11849"/>
                  </a:lnTo>
                  <a:lnTo>
                    <a:pt x="160045" y="10109"/>
                  </a:lnTo>
                  <a:lnTo>
                    <a:pt x="159397" y="7289"/>
                  </a:lnTo>
                  <a:lnTo>
                    <a:pt x="155917" y="3860"/>
                  </a:lnTo>
                  <a:lnTo>
                    <a:pt x="153492" y="1384"/>
                  </a:lnTo>
                  <a:lnTo>
                    <a:pt x="150317" y="88"/>
                  </a:lnTo>
                  <a:lnTo>
                    <a:pt x="150317" y="12496"/>
                  </a:lnTo>
                  <a:lnTo>
                    <a:pt x="149923" y="15379"/>
                  </a:lnTo>
                  <a:lnTo>
                    <a:pt x="110782" y="54521"/>
                  </a:lnTo>
                  <a:lnTo>
                    <a:pt x="109283" y="56007"/>
                  </a:lnTo>
                  <a:lnTo>
                    <a:pt x="108191" y="57099"/>
                  </a:lnTo>
                  <a:lnTo>
                    <a:pt x="106756" y="57734"/>
                  </a:lnTo>
                  <a:lnTo>
                    <a:pt x="104724" y="57734"/>
                  </a:lnTo>
                  <a:lnTo>
                    <a:pt x="103784" y="57594"/>
                  </a:lnTo>
                  <a:lnTo>
                    <a:pt x="102984" y="56845"/>
                  </a:lnTo>
                  <a:lnTo>
                    <a:pt x="101549" y="55359"/>
                  </a:lnTo>
                  <a:lnTo>
                    <a:pt x="101841" y="52476"/>
                  </a:lnTo>
                  <a:lnTo>
                    <a:pt x="103835" y="50546"/>
                  </a:lnTo>
                  <a:lnTo>
                    <a:pt x="142532" y="11849"/>
                  </a:lnTo>
                  <a:lnTo>
                    <a:pt x="143611" y="10706"/>
                  </a:lnTo>
                  <a:lnTo>
                    <a:pt x="145008" y="10109"/>
                  </a:lnTo>
                  <a:lnTo>
                    <a:pt x="147091" y="10109"/>
                  </a:lnTo>
                  <a:lnTo>
                    <a:pt x="148082" y="10261"/>
                  </a:lnTo>
                  <a:lnTo>
                    <a:pt x="150317" y="12496"/>
                  </a:lnTo>
                  <a:lnTo>
                    <a:pt x="150317" y="88"/>
                  </a:lnTo>
                  <a:lnTo>
                    <a:pt x="150114" y="0"/>
                  </a:lnTo>
                  <a:lnTo>
                    <a:pt x="142430" y="0"/>
                  </a:lnTo>
                  <a:lnTo>
                    <a:pt x="138353" y="1727"/>
                  </a:lnTo>
                  <a:lnTo>
                    <a:pt x="90779" y="49301"/>
                  </a:lnTo>
                  <a:lnTo>
                    <a:pt x="90385" y="58534"/>
                  </a:lnTo>
                  <a:lnTo>
                    <a:pt x="95846" y="63995"/>
                  </a:lnTo>
                  <a:lnTo>
                    <a:pt x="98374" y="66471"/>
                  </a:lnTo>
                  <a:lnTo>
                    <a:pt x="101701" y="67805"/>
                  </a:lnTo>
                  <a:lnTo>
                    <a:pt x="106514" y="67805"/>
                  </a:lnTo>
                  <a:lnTo>
                    <a:pt x="107607" y="67665"/>
                  </a:lnTo>
                  <a:lnTo>
                    <a:pt x="108686" y="67411"/>
                  </a:lnTo>
                  <a:lnTo>
                    <a:pt x="108940" y="67856"/>
                  </a:lnTo>
                  <a:lnTo>
                    <a:pt x="109093" y="68262"/>
                  </a:lnTo>
                  <a:lnTo>
                    <a:pt x="109385" y="68656"/>
                  </a:lnTo>
                  <a:lnTo>
                    <a:pt x="110756" y="70662"/>
                  </a:lnTo>
                  <a:lnTo>
                    <a:pt x="113995" y="75285"/>
                  </a:lnTo>
                  <a:lnTo>
                    <a:pt x="118783" y="81902"/>
                  </a:lnTo>
                  <a:lnTo>
                    <a:pt x="124815" y="89839"/>
                  </a:lnTo>
                  <a:lnTo>
                    <a:pt x="123126" y="90576"/>
                  </a:lnTo>
                  <a:lnTo>
                    <a:pt x="121589" y="91617"/>
                  </a:lnTo>
                  <a:lnTo>
                    <a:pt x="120256" y="92964"/>
                  </a:lnTo>
                  <a:lnTo>
                    <a:pt x="119405" y="93853"/>
                  </a:lnTo>
                  <a:lnTo>
                    <a:pt x="114592" y="98615"/>
                  </a:lnTo>
                  <a:lnTo>
                    <a:pt x="113868" y="105168"/>
                  </a:lnTo>
                  <a:lnTo>
                    <a:pt x="113944" y="106159"/>
                  </a:lnTo>
                  <a:lnTo>
                    <a:pt x="116725" y="111569"/>
                  </a:lnTo>
                  <a:lnTo>
                    <a:pt x="16421" y="206870"/>
                  </a:lnTo>
                  <a:lnTo>
                    <a:pt x="16217" y="207162"/>
                  </a:lnTo>
                  <a:lnTo>
                    <a:pt x="12649" y="207467"/>
                  </a:lnTo>
                  <a:lnTo>
                    <a:pt x="9271" y="208953"/>
                  </a:lnTo>
                  <a:lnTo>
                    <a:pt x="5905" y="212369"/>
                  </a:lnTo>
                  <a:lnTo>
                    <a:pt x="0" y="218274"/>
                  </a:lnTo>
                  <a:lnTo>
                    <a:pt x="0" y="227901"/>
                  </a:lnTo>
                  <a:lnTo>
                    <a:pt x="21882" y="249783"/>
                  </a:lnTo>
                  <a:lnTo>
                    <a:pt x="24701" y="252653"/>
                  </a:lnTo>
                  <a:lnTo>
                    <a:pt x="28524" y="254190"/>
                  </a:lnTo>
                  <a:lnTo>
                    <a:pt x="36664" y="254190"/>
                  </a:lnTo>
                  <a:lnTo>
                    <a:pt x="40436" y="252653"/>
                  </a:lnTo>
                  <a:lnTo>
                    <a:pt x="43256" y="249783"/>
                  </a:lnTo>
                  <a:lnTo>
                    <a:pt x="44145" y="248932"/>
                  </a:lnTo>
                  <a:lnTo>
                    <a:pt x="46786" y="246303"/>
                  </a:lnTo>
                  <a:lnTo>
                    <a:pt x="47510" y="244525"/>
                  </a:lnTo>
                  <a:lnTo>
                    <a:pt x="48171" y="242938"/>
                  </a:lnTo>
                  <a:lnTo>
                    <a:pt x="48463" y="239509"/>
                  </a:lnTo>
                  <a:lnTo>
                    <a:pt x="48615" y="239356"/>
                  </a:lnTo>
                  <a:lnTo>
                    <a:pt x="48768" y="239255"/>
                  </a:lnTo>
                  <a:lnTo>
                    <a:pt x="58978" y="228498"/>
                  </a:lnTo>
                  <a:lnTo>
                    <a:pt x="144068" y="138950"/>
                  </a:lnTo>
                  <a:lnTo>
                    <a:pt x="146202" y="140093"/>
                  </a:lnTo>
                  <a:lnTo>
                    <a:pt x="148628" y="140690"/>
                  </a:lnTo>
                  <a:lnTo>
                    <a:pt x="155181" y="140690"/>
                  </a:lnTo>
                  <a:lnTo>
                    <a:pt x="158953" y="139153"/>
                  </a:lnTo>
                  <a:lnTo>
                    <a:pt x="159143" y="138950"/>
                  </a:lnTo>
                  <a:lnTo>
                    <a:pt x="163906" y="134188"/>
                  </a:lnTo>
                  <a:lnTo>
                    <a:pt x="164795" y="132803"/>
                  </a:lnTo>
                  <a:lnTo>
                    <a:pt x="165544" y="131356"/>
                  </a:lnTo>
                  <a:lnTo>
                    <a:pt x="173850" y="137680"/>
                  </a:lnTo>
                  <a:lnTo>
                    <a:pt x="180568" y="142417"/>
                  </a:lnTo>
                  <a:lnTo>
                    <a:pt x="185140" y="145440"/>
                  </a:lnTo>
                  <a:lnTo>
                    <a:pt x="187071" y="146634"/>
                  </a:lnTo>
                  <a:lnTo>
                    <a:pt x="187477" y="146837"/>
                  </a:lnTo>
                  <a:lnTo>
                    <a:pt x="187820" y="147040"/>
                  </a:lnTo>
                  <a:lnTo>
                    <a:pt x="188214" y="147180"/>
                  </a:lnTo>
                  <a:lnTo>
                    <a:pt x="187223" y="151701"/>
                  </a:lnTo>
                  <a:lnTo>
                    <a:pt x="188366" y="156464"/>
                  </a:lnTo>
                  <a:lnTo>
                    <a:pt x="191693" y="159842"/>
                  </a:lnTo>
                  <a:lnTo>
                    <a:pt x="194221" y="162318"/>
                  </a:lnTo>
                  <a:lnTo>
                    <a:pt x="197548" y="163652"/>
                  </a:lnTo>
                  <a:lnTo>
                    <a:pt x="205282" y="163652"/>
                  </a:lnTo>
                  <a:lnTo>
                    <a:pt x="209296" y="161975"/>
                  </a:lnTo>
                  <a:lnTo>
                    <a:pt x="212229" y="158991"/>
                  </a:lnTo>
                  <a:lnTo>
                    <a:pt x="217639" y="153581"/>
                  </a:lnTo>
                  <a:lnTo>
                    <a:pt x="256870" y="114388"/>
                  </a:lnTo>
                  <a:lnTo>
                    <a:pt x="257238" y="105956"/>
                  </a:lnTo>
                  <a:lnTo>
                    <a:pt x="257276" y="105168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4"/>
            <p:cNvSpPr/>
            <p:nvPr/>
          </p:nvSpPr>
          <p:spPr>
            <a:xfrm>
              <a:off x="5938583" y="5715888"/>
              <a:ext cx="302895" cy="0"/>
            </a:xfrm>
            <a:custGeom>
              <a:avLst/>
              <a:gdLst/>
              <a:ahLst/>
              <a:cxnLst/>
              <a:rect l="l" t="t" r="r" b="b"/>
              <a:pathLst>
                <a:path w="302895">
                  <a:moveTo>
                    <a:pt x="0" y="0"/>
                  </a:moveTo>
                  <a:lnTo>
                    <a:pt x="302869" y="0"/>
                  </a:lnTo>
                </a:path>
              </a:pathLst>
            </a:custGeom>
            <a:ln w="8989">
              <a:solidFill>
                <a:srgbClr val="1089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2"/>
          <p:cNvSpPr/>
          <p:nvPr/>
        </p:nvSpPr>
        <p:spPr>
          <a:xfrm>
            <a:off x="13782526" y="11322028"/>
            <a:ext cx="553971" cy="360508"/>
          </a:xfrm>
          <a:custGeom>
            <a:avLst/>
            <a:gdLst/>
            <a:ahLst/>
            <a:cxnLst/>
            <a:rect l="l" t="t" r="r" b="b"/>
            <a:pathLst>
              <a:path w="287654" h="217170">
                <a:moveTo>
                  <a:pt x="205968" y="24155"/>
                </a:moveTo>
                <a:lnTo>
                  <a:pt x="203390" y="21577"/>
                </a:lnTo>
                <a:lnTo>
                  <a:pt x="200266" y="21577"/>
                </a:lnTo>
                <a:lnTo>
                  <a:pt x="30708" y="21577"/>
                </a:lnTo>
                <a:lnTo>
                  <a:pt x="28168" y="24155"/>
                </a:lnTo>
                <a:lnTo>
                  <a:pt x="28168" y="30505"/>
                </a:lnTo>
                <a:lnTo>
                  <a:pt x="30708" y="33032"/>
                </a:lnTo>
                <a:lnTo>
                  <a:pt x="203390" y="33032"/>
                </a:lnTo>
                <a:lnTo>
                  <a:pt x="205968" y="30505"/>
                </a:lnTo>
                <a:lnTo>
                  <a:pt x="205968" y="24155"/>
                </a:lnTo>
                <a:close/>
              </a:path>
              <a:path w="287654" h="217170">
                <a:moveTo>
                  <a:pt x="241198" y="24155"/>
                </a:moveTo>
                <a:lnTo>
                  <a:pt x="238620" y="21577"/>
                </a:lnTo>
                <a:lnTo>
                  <a:pt x="235445" y="21577"/>
                </a:lnTo>
                <a:lnTo>
                  <a:pt x="225069" y="21577"/>
                </a:lnTo>
                <a:lnTo>
                  <a:pt x="222542" y="24155"/>
                </a:lnTo>
                <a:lnTo>
                  <a:pt x="222542" y="30505"/>
                </a:lnTo>
                <a:lnTo>
                  <a:pt x="225069" y="33032"/>
                </a:lnTo>
                <a:lnTo>
                  <a:pt x="238620" y="33032"/>
                </a:lnTo>
                <a:lnTo>
                  <a:pt x="241198" y="30505"/>
                </a:lnTo>
                <a:lnTo>
                  <a:pt x="241198" y="24155"/>
                </a:lnTo>
                <a:close/>
              </a:path>
              <a:path w="287654" h="217170">
                <a:moveTo>
                  <a:pt x="247599" y="120599"/>
                </a:moveTo>
                <a:lnTo>
                  <a:pt x="240106" y="113106"/>
                </a:lnTo>
                <a:lnTo>
                  <a:pt x="236181" y="113106"/>
                </a:lnTo>
                <a:lnTo>
                  <a:pt x="236181" y="126949"/>
                </a:lnTo>
                <a:lnTo>
                  <a:pt x="236181" y="132753"/>
                </a:lnTo>
                <a:lnTo>
                  <a:pt x="233807" y="135077"/>
                </a:lnTo>
                <a:lnTo>
                  <a:pt x="228003" y="135077"/>
                </a:lnTo>
                <a:lnTo>
                  <a:pt x="225615" y="132753"/>
                </a:lnTo>
                <a:lnTo>
                  <a:pt x="225615" y="126949"/>
                </a:lnTo>
                <a:lnTo>
                  <a:pt x="228003" y="124561"/>
                </a:lnTo>
                <a:lnTo>
                  <a:pt x="233807" y="124561"/>
                </a:lnTo>
                <a:lnTo>
                  <a:pt x="236181" y="126949"/>
                </a:lnTo>
                <a:lnTo>
                  <a:pt x="236181" y="113106"/>
                </a:lnTo>
                <a:lnTo>
                  <a:pt x="221703" y="113106"/>
                </a:lnTo>
                <a:lnTo>
                  <a:pt x="214210" y="120599"/>
                </a:lnTo>
                <a:lnTo>
                  <a:pt x="214210" y="139052"/>
                </a:lnTo>
                <a:lnTo>
                  <a:pt x="221703" y="146545"/>
                </a:lnTo>
                <a:lnTo>
                  <a:pt x="240106" y="146545"/>
                </a:lnTo>
                <a:lnTo>
                  <a:pt x="247599" y="139052"/>
                </a:lnTo>
                <a:lnTo>
                  <a:pt x="247599" y="135077"/>
                </a:lnTo>
                <a:lnTo>
                  <a:pt x="247599" y="124561"/>
                </a:lnTo>
                <a:lnTo>
                  <a:pt x="247599" y="120599"/>
                </a:lnTo>
                <a:close/>
              </a:path>
              <a:path w="287654" h="217170">
                <a:moveTo>
                  <a:pt x="287185" y="95491"/>
                </a:moveTo>
                <a:lnTo>
                  <a:pt x="284607" y="92913"/>
                </a:lnTo>
                <a:lnTo>
                  <a:pt x="275729" y="92913"/>
                </a:lnTo>
                <a:lnTo>
                  <a:pt x="275729" y="104368"/>
                </a:lnTo>
                <a:lnTo>
                  <a:pt x="275729" y="155321"/>
                </a:lnTo>
                <a:lnTo>
                  <a:pt x="229489" y="155321"/>
                </a:lnTo>
                <a:lnTo>
                  <a:pt x="219583" y="153314"/>
                </a:lnTo>
                <a:lnTo>
                  <a:pt x="211467" y="147840"/>
                </a:lnTo>
                <a:lnTo>
                  <a:pt x="205994" y="139738"/>
                </a:lnTo>
                <a:lnTo>
                  <a:pt x="203987" y="129819"/>
                </a:lnTo>
                <a:lnTo>
                  <a:pt x="205994" y="119926"/>
                </a:lnTo>
                <a:lnTo>
                  <a:pt x="211467" y="111836"/>
                </a:lnTo>
                <a:lnTo>
                  <a:pt x="219583" y="106375"/>
                </a:lnTo>
                <a:lnTo>
                  <a:pt x="229489" y="104368"/>
                </a:lnTo>
                <a:lnTo>
                  <a:pt x="275729" y="104368"/>
                </a:lnTo>
                <a:lnTo>
                  <a:pt x="275729" y="92913"/>
                </a:lnTo>
                <a:lnTo>
                  <a:pt x="273443" y="92913"/>
                </a:lnTo>
                <a:lnTo>
                  <a:pt x="273443" y="50050"/>
                </a:lnTo>
                <a:lnTo>
                  <a:pt x="273443" y="43853"/>
                </a:lnTo>
                <a:lnTo>
                  <a:pt x="273443" y="21082"/>
                </a:lnTo>
                <a:lnTo>
                  <a:pt x="271780" y="12903"/>
                </a:lnTo>
                <a:lnTo>
                  <a:pt x="270764" y="11404"/>
                </a:lnTo>
                <a:lnTo>
                  <a:pt x="267246" y="6197"/>
                </a:lnTo>
                <a:lnTo>
                  <a:pt x="261988" y="2654"/>
                </a:lnTo>
                <a:lnTo>
                  <a:pt x="261988" y="15773"/>
                </a:lnTo>
                <a:lnTo>
                  <a:pt x="261988" y="43853"/>
                </a:lnTo>
                <a:lnTo>
                  <a:pt x="261988" y="55308"/>
                </a:lnTo>
                <a:lnTo>
                  <a:pt x="261988" y="92913"/>
                </a:lnTo>
                <a:lnTo>
                  <a:pt x="229489" y="92913"/>
                </a:lnTo>
                <a:lnTo>
                  <a:pt x="215112" y="95821"/>
                </a:lnTo>
                <a:lnTo>
                  <a:pt x="203390" y="103746"/>
                </a:lnTo>
                <a:lnTo>
                  <a:pt x="195478" y="115481"/>
                </a:lnTo>
                <a:lnTo>
                  <a:pt x="192582" y="129819"/>
                </a:lnTo>
                <a:lnTo>
                  <a:pt x="195478" y="144183"/>
                </a:lnTo>
                <a:lnTo>
                  <a:pt x="203390" y="155917"/>
                </a:lnTo>
                <a:lnTo>
                  <a:pt x="215112" y="163842"/>
                </a:lnTo>
                <a:lnTo>
                  <a:pt x="229489" y="166738"/>
                </a:lnTo>
                <a:lnTo>
                  <a:pt x="261988" y="166738"/>
                </a:lnTo>
                <a:lnTo>
                  <a:pt x="261988" y="205676"/>
                </a:lnTo>
                <a:lnTo>
                  <a:pt x="33528" y="205676"/>
                </a:lnTo>
                <a:lnTo>
                  <a:pt x="24942" y="203936"/>
                </a:lnTo>
                <a:lnTo>
                  <a:pt x="17932" y="199199"/>
                </a:lnTo>
                <a:lnTo>
                  <a:pt x="13182" y="192163"/>
                </a:lnTo>
                <a:lnTo>
                  <a:pt x="11455" y="183553"/>
                </a:lnTo>
                <a:lnTo>
                  <a:pt x="11455" y="50050"/>
                </a:lnTo>
                <a:lnTo>
                  <a:pt x="15963" y="53327"/>
                </a:lnTo>
                <a:lnTo>
                  <a:pt x="21628" y="55308"/>
                </a:lnTo>
                <a:lnTo>
                  <a:pt x="261988" y="55308"/>
                </a:lnTo>
                <a:lnTo>
                  <a:pt x="261988" y="43853"/>
                </a:lnTo>
                <a:lnTo>
                  <a:pt x="18694" y="43853"/>
                </a:lnTo>
                <a:lnTo>
                  <a:pt x="11455" y="36601"/>
                </a:lnTo>
                <a:lnTo>
                  <a:pt x="11455" y="18694"/>
                </a:lnTo>
                <a:lnTo>
                  <a:pt x="18694" y="11404"/>
                </a:lnTo>
                <a:lnTo>
                  <a:pt x="257670" y="11404"/>
                </a:lnTo>
                <a:lnTo>
                  <a:pt x="261988" y="15773"/>
                </a:lnTo>
                <a:lnTo>
                  <a:pt x="261988" y="2654"/>
                </a:lnTo>
                <a:lnTo>
                  <a:pt x="260527" y="1663"/>
                </a:lnTo>
                <a:lnTo>
                  <a:pt x="252310" y="0"/>
                </a:lnTo>
                <a:lnTo>
                  <a:pt x="27673" y="0"/>
                </a:lnTo>
                <a:lnTo>
                  <a:pt x="16903" y="2184"/>
                </a:lnTo>
                <a:lnTo>
                  <a:pt x="8102" y="8102"/>
                </a:lnTo>
                <a:lnTo>
                  <a:pt x="2171" y="16891"/>
                </a:lnTo>
                <a:lnTo>
                  <a:pt x="0" y="27622"/>
                </a:lnTo>
                <a:lnTo>
                  <a:pt x="0" y="183553"/>
                </a:lnTo>
                <a:lnTo>
                  <a:pt x="2628" y="196608"/>
                </a:lnTo>
                <a:lnTo>
                  <a:pt x="9817" y="207264"/>
                </a:lnTo>
                <a:lnTo>
                  <a:pt x="20472" y="214452"/>
                </a:lnTo>
                <a:lnTo>
                  <a:pt x="33528" y="217081"/>
                </a:lnTo>
                <a:lnTo>
                  <a:pt x="270865" y="217081"/>
                </a:lnTo>
                <a:lnTo>
                  <a:pt x="273443" y="214503"/>
                </a:lnTo>
                <a:lnTo>
                  <a:pt x="273443" y="205676"/>
                </a:lnTo>
                <a:lnTo>
                  <a:pt x="273443" y="166738"/>
                </a:lnTo>
                <a:lnTo>
                  <a:pt x="284607" y="166738"/>
                </a:lnTo>
                <a:lnTo>
                  <a:pt x="287185" y="164198"/>
                </a:lnTo>
                <a:lnTo>
                  <a:pt x="287185" y="155321"/>
                </a:lnTo>
                <a:lnTo>
                  <a:pt x="287185" y="104368"/>
                </a:lnTo>
                <a:lnTo>
                  <a:pt x="287185" y="95491"/>
                </a:lnTo>
                <a:close/>
              </a:path>
            </a:pathLst>
          </a:custGeom>
          <a:solidFill>
            <a:srgbClr val="10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-2153" y="2004788"/>
            <a:ext cx="679223" cy="3701084"/>
          </a:xfrm>
          <a:prstGeom prst="rect">
            <a:avLst/>
          </a:prstGeom>
          <a:solidFill>
            <a:srgbClr val="108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000" b="1" dirty="0" smtClean="0">
                <a:latin typeface="Arial Narrow" panose="020B0606020202030204" pitchFamily="34" charset="0"/>
              </a:rPr>
              <a:t>РИС ЗАКУПКИ ПК</a:t>
            </a:r>
            <a:endParaRPr lang="ru-RU" sz="30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05872"/>
            <a:ext cx="461046" cy="26642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8370168"/>
            <a:ext cx="461046" cy="2664296"/>
          </a:xfrm>
          <a:prstGeom prst="rect">
            <a:avLst/>
          </a:prstGeom>
          <a:solidFill>
            <a:srgbClr val="299D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034464"/>
            <a:ext cx="461046" cy="2664296"/>
          </a:xfrm>
          <a:prstGeom prst="rect">
            <a:avLst/>
          </a:prstGeom>
          <a:solidFill>
            <a:srgbClr val="A3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 smtClean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ПЛАНИРОВАИНИЕ И ИСПОЛНЕНИЕ БЮДЖЕТА - </a:t>
            </a:r>
            <a:r>
              <a:rPr lang="ru-RU" altLang="zh-CN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"/>
                <a:cs typeface="Arial"/>
              </a:rPr>
              <a:t>АЦК</a:t>
            </a:r>
            <a:endParaRPr lang="en-US" altLang="zh-CN" sz="4400" dirty="0">
              <a:solidFill>
                <a:srgbClr val="2895CE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77967" y="12902666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4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0" name="Text Box361"/>
          <p:cNvSpPr txBox="1"/>
          <p:nvPr/>
        </p:nvSpPr>
        <p:spPr>
          <a:xfrm>
            <a:off x="1023214" y="2465512"/>
            <a:ext cx="22289644" cy="10208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0"/>
              </a:lnSpc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3800"/>
              </a:lnSpc>
            </a:pPr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ЦЕЛЬ – ИНФОРМАЦИОННОЕ СОПРОВОЖДЕНИЕ НА ЭТАПАХ ПЛАНИРОВАНИЯ И ИСПОЛНЕНИЯ БЮДЖЕТА</a:t>
            </a:r>
          </a:p>
          <a:p>
            <a:pPr algn="ctr">
              <a:lnSpc>
                <a:spcPts val="3800"/>
              </a:lnSpc>
            </a:pPr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endParaRPr lang="en-US" altLang="zh-CN" sz="3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1" name="Group296"/>
          <p:cNvGrpSpPr/>
          <p:nvPr/>
        </p:nvGrpSpPr>
        <p:grpSpPr>
          <a:xfrm>
            <a:off x="968726" y="2436027"/>
            <a:ext cx="504056" cy="413464"/>
            <a:chOff x="2811727" y="4009734"/>
            <a:chExt cx="328101" cy="300326"/>
          </a:xfrm>
        </p:grpSpPr>
        <p:sp>
          <p:nvSpPr>
            <p:cNvPr id="5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5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79" y="2033464"/>
            <a:ext cx="435868" cy="2836988"/>
          </a:xfrm>
          <a:prstGeom prst="rect">
            <a:avLst/>
          </a:prstGeom>
          <a:solidFill>
            <a:srgbClr val="108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870452"/>
            <a:ext cx="677070" cy="349971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200" b="1" dirty="0" smtClean="0">
                <a:latin typeface="Arial Narrow" panose="020B0606020202030204" pitchFamily="34" charset="0"/>
              </a:rPr>
              <a:t>Планирование и финансы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370168"/>
            <a:ext cx="461046" cy="2664296"/>
          </a:xfrm>
          <a:prstGeom prst="rect">
            <a:avLst/>
          </a:prstGeom>
          <a:solidFill>
            <a:srgbClr val="299D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034464"/>
            <a:ext cx="461046" cy="2664296"/>
          </a:xfrm>
          <a:prstGeom prst="rect">
            <a:avLst/>
          </a:prstGeom>
          <a:solidFill>
            <a:srgbClr val="A3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94797" y="4193704"/>
            <a:ext cx="12904476" cy="7295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latin typeface="Arial Narrow" panose="020B0606020202030204" pitchFamily="34" charset="0"/>
              </a:rPr>
              <a:t>РИС ЗАКУПКИ ПК</a:t>
            </a:r>
            <a:endParaRPr lang="ru-RU" sz="5000" b="1" dirty="0">
              <a:latin typeface="Arial Narrow" panose="020B0606020202030204" pitchFamily="34" charset="0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1468913" y="9543342"/>
            <a:ext cx="8494077" cy="3150371"/>
          </a:xfrm>
          <a:custGeom>
            <a:avLst/>
            <a:gdLst/>
            <a:ahLst/>
            <a:cxnLst/>
            <a:rect l="l" t="t" r="r" b="b"/>
            <a:pathLst>
              <a:path w="3885565" h="1612265">
                <a:moveTo>
                  <a:pt x="3721150" y="1611820"/>
                </a:moveTo>
                <a:lnTo>
                  <a:pt x="163868" y="1611820"/>
                </a:lnTo>
                <a:lnTo>
                  <a:pt x="120310" y="1605969"/>
                </a:lnTo>
                <a:lnTo>
                  <a:pt x="81167" y="1589457"/>
                </a:lnTo>
                <a:lnTo>
                  <a:pt x="48001" y="1563844"/>
                </a:lnTo>
                <a:lnTo>
                  <a:pt x="22375" y="1530691"/>
                </a:lnTo>
                <a:lnTo>
                  <a:pt x="5854" y="1491557"/>
                </a:lnTo>
                <a:lnTo>
                  <a:pt x="0" y="1448003"/>
                </a:lnTo>
                <a:lnTo>
                  <a:pt x="0" y="163868"/>
                </a:lnTo>
                <a:lnTo>
                  <a:pt x="5854" y="120310"/>
                </a:lnTo>
                <a:lnTo>
                  <a:pt x="22375" y="81167"/>
                </a:lnTo>
                <a:lnTo>
                  <a:pt x="48001" y="48001"/>
                </a:lnTo>
                <a:lnTo>
                  <a:pt x="81167" y="22375"/>
                </a:lnTo>
                <a:lnTo>
                  <a:pt x="120310" y="5854"/>
                </a:lnTo>
                <a:lnTo>
                  <a:pt x="163868" y="0"/>
                </a:lnTo>
                <a:lnTo>
                  <a:pt x="3721150" y="0"/>
                </a:lnTo>
                <a:lnTo>
                  <a:pt x="3764707" y="5854"/>
                </a:lnTo>
                <a:lnTo>
                  <a:pt x="3803848" y="22375"/>
                </a:lnTo>
                <a:lnTo>
                  <a:pt x="3837011" y="48001"/>
                </a:lnTo>
                <a:lnTo>
                  <a:pt x="3862633" y="81167"/>
                </a:lnTo>
                <a:lnTo>
                  <a:pt x="3879152" y="120310"/>
                </a:lnTo>
                <a:lnTo>
                  <a:pt x="3885006" y="163868"/>
                </a:lnTo>
                <a:lnTo>
                  <a:pt x="3885006" y="1448003"/>
                </a:lnTo>
                <a:lnTo>
                  <a:pt x="3879152" y="1491557"/>
                </a:lnTo>
                <a:lnTo>
                  <a:pt x="3862633" y="1530691"/>
                </a:lnTo>
                <a:lnTo>
                  <a:pt x="3837011" y="1563844"/>
                </a:lnTo>
                <a:lnTo>
                  <a:pt x="3803848" y="1589457"/>
                </a:lnTo>
                <a:lnTo>
                  <a:pt x="3764707" y="1605969"/>
                </a:lnTo>
                <a:lnTo>
                  <a:pt x="3721150" y="16118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14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33"/>
          <p:cNvGrpSpPr/>
          <p:nvPr/>
        </p:nvGrpSpPr>
        <p:grpSpPr>
          <a:xfrm>
            <a:off x="16795505" y="8781368"/>
            <a:ext cx="4536259" cy="1898726"/>
            <a:chOff x="292100" y="4559300"/>
            <a:chExt cx="1724051" cy="863600"/>
          </a:xfrm>
        </p:grpSpPr>
        <p:pic>
          <p:nvPicPr>
            <p:cNvPr id="25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100" y="4559300"/>
              <a:ext cx="1724051" cy="863600"/>
            </a:xfrm>
            <a:prstGeom prst="rect">
              <a:avLst/>
            </a:prstGeom>
          </p:spPr>
        </p:pic>
        <p:sp>
          <p:nvSpPr>
            <p:cNvPr id="26" name="object 35"/>
            <p:cNvSpPr/>
            <p:nvPr/>
          </p:nvSpPr>
          <p:spPr>
            <a:xfrm>
              <a:off x="545478" y="4850212"/>
              <a:ext cx="1217295" cy="280237"/>
            </a:xfrm>
            <a:custGeom>
              <a:avLst/>
              <a:gdLst/>
              <a:ahLst/>
              <a:cxnLst/>
              <a:rect l="l" t="t" r="r" b="b"/>
              <a:pathLst>
                <a:path w="1217295" h="361950">
                  <a:moveTo>
                    <a:pt x="1076172" y="361708"/>
                  </a:moveTo>
                  <a:lnTo>
                    <a:pt x="140500" y="361708"/>
                  </a:lnTo>
                  <a:lnTo>
                    <a:pt x="96090" y="354546"/>
                  </a:lnTo>
                  <a:lnTo>
                    <a:pt x="57522" y="334600"/>
                  </a:lnTo>
                  <a:lnTo>
                    <a:pt x="27108" y="304186"/>
                  </a:lnTo>
                  <a:lnTo>
                    <a:pt x="7162" y="265617"/>
                  </a:lnTo>
                  <a:lnTo>
                    <a:pt x="0" y="221208"/>
                  </a:lnTo>
                  <a:lnTo>
                    <a:pt x="0" y="140500"/>
                  </a:lnTo>
                  <a:lnTo>
                    <a:pt x="7162" y="96090"/>
                  </a:lnTo>
                  <a:lnTo>
                    <a:pt x="27108" y="57522"/>
                  </a:lnTo>
                  <a:lnTo>
                    <a:pt x="57522" y="27108"/>
                  </a:lnTo>
                  <a:lnTo>
                    <a:pt x="96090" y="7162"/>
                  </a:lnTo>
                  <a:lnTo>
                    <a:pt x="140500" y="0"/>
                  </a:lnTo>
                  <a:lnTo>
                    <a:pt x="1076172" y="0"/>
                  </a:lnTo>
                  <a:lnTo>
                    <a:pt x="1120581" y="7162"/>
                  </a:lnTo>
                  <a:lnTo>
                    <a:pt x="1159150" y="27108"/>
                  </a:lnTo>
                  <a:lnTo>
                    <a:pt x="1189564" y="57522"/>
                  </a:lnTo>
                  <a:lnTo>
                    <a:pt x="1209510" y="96090"/>
                  </a:lnTo>
                  <a:lnTo>
                    <a:pt x="1216672" y="140500"/>
                  </a:lnTo>
                  <a:lnTo>
                    <a:pt x="1216672" y="221208"/>
                  </a:lnTo>
                  <a:lnTo>
                    <a:pt x="1209510" y="265617"/>
                  </a:lnTo>
                  <a:lnTo>
                    <a:pt x="1189564" y="304186"/>
                  </a:lnTo>
                  <a:lnTo>
                    <a:pt x="1159150" y="334600"/>
                  </a:lnTo>
                  <a:lnTo>
                    <a:pt x="1120581" y="354546"/>
                  </a:lnTo>
                  <a:lnTo>
                    <a:pt x="1076172" y="36170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3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АЦК-ФИНАНСЫ</a:t>
              </a:r>
              <a:endParaRPr sz="3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65111" y="10356509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Сводная бюджетная роспись /бюджетные росписи ГРС , РС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Доведение предельных объемов финансирования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Учет бюджетных и денежных обязательств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Аналитическая отчетность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Интеграция с ГИСГМП, ГИСЖКХ, Электронным бюджетом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35" name="object 10"/>
          <p:cNvSpPr/>
          <p:nvPr/>
        </p:nvSpPr>
        <p:spPr>
          <a:xfrm>
            <a:off x="14358590" y="9519306"/>
            <a:ext cx="8914489" cy="3174407"/>
          </a:xfrm>
          <a:custGeom>
            <a:avLst/>
            <a:gdLst/>
            <a:ahLst/>
            <a:cxnLst/>
            <a:rect l="l" t="t" r="r" b="b"/>
            <a:pathLst>
              <a:path w="3885565" h="1612265">
                <a:moveTo>
                  <a:pt x="3721150" y="1611820"/>
                </a:moveTo>
                <a:lnTo>
                  <a:pt x="163868" y="1611820"/>
                </a:lnTo>
                <a:lnTo>
                  <a:pt x="120310" y="1605969"/>
                </a:lnTo>
                <a:lnTo>
                  <a:pt x="81167" y="1589457"/>
                </a:lnTo>
                <a:lnTo>
                  <a:pt x="48001" y="1563844"/>
                </a:lnTo>
                <a:lnTo>
                  <a:pt x="22375" y="1530691"/>
                </a:lnTo>
                <a:lnTo>
                  <a:pt x="5854" y="1491557"/>
                </a:lnTo>
                <a:lnTo>
                  <a:pt x="0" y="1448003"/>
                </a:lnTo>
                <a:lnTo>
                  <a:pt x="0" y="163868"/>
                </a:lnTo>
                <a:lnTo>
                  <a:pt x="5854" y="120310"/>
                </a:lnTo>
                <a:lnTo>
                  <a:pt x="22375" y="81167"/>
                </a:lnTo>
                <a:lnTo>
                  <a:pt x="48001" y="48001"/>
                </a:lnTo>
                <a:lnTo>
                  <a:pt x="81167" y="22375"/>
                </a:lnTo>
                <a:lnTo>
                  <a:pt x="120310" y="5854"/>
                </a:lnTo>
                <a:lnTo>
                  <a:pt x="163868" y="0"/>
                </a:lnTo>
                <a:lnTo>
                  <a:pt x="3721150" y="0"/>
                </a:lnTo>
                <a:lnTo>
                  <a:pt x="3764707" y="5854"/>
                </a:lnTo>
                <a:lnTo>
                  <a:pt x="3803848" y="22375"/>
                </a:lnTo>
                <a:lnTo>
                  <a:pt x="3837011" y="48001"/>
                </a:lnTo>
                <a:lnTo>
                  <a:pt x="3862633" y="81167"/>
                </a:lnTo>
                <a:lnTo>
                  <a:pt x="3879152" y="120310"/>
                </a:lnTo>
                <a:lnTo>
                  <a:pt x="3885006" y="163868"/>
                </a:lnTo>
                <a:lnTo>
                  <a:pt x="3885006" y="1448003"/>
                </a:lnTo>
                <a:lnTo>
                  <a:pt x="3879152" y="1491557"/>
                </a:lnTo>
                <a:lnTo>
                  <a:pt x="3862633" y="1530691"/>
                </a:lnTo>
                <a:lnTo>
                  <a:pt x="3837011" y="1563844"/>
                </a:lnTo>
                <a:lnTo>
                  <a:pt x="3803848" y="1589457"/>
                </a:lnTo>
                <a:lnTo>
                  <a:pt x="3764707" y="1605969"/>
                </a:lnTo>
                <a:lnTo>
                  <a:pt x="3721150" y="16118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14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3"/>
          <p:cNvGrpSpPr/>
          <p:nvPr/>
        </p:nvGrpSpPr>
        <p:grpSpPr>
          <a:xfrm>
            <a:off x="3102562" y="8809918"/>
            <a:ext cx="4536259" cy="1898726"/>
            <a:chOff x="292100" y="4559300"/>
            <a:chExt cx="1724051" cy="863600"/>
          </a:xfrm>
        </p:grpSpPr>
        <p:pic>
          <p:nvPicPr>
            <p:cNvPr id="37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100" y="4559300"/>
              <a:ext cx="1724051" cy="863600"/>
            </a:xfrm>
            <a:prstGeom prst="rect">
              <a:avLst/>
            </a:prstGeom>
          </p:spPr>
        </p:pic>
        <p:sp>
          <p:nvSpPr>
            <p:cNvPr id="38" name="object 35"/>
            <p:cNvSpPr/>
            <p:nvPr/>
          </p:nvSpPr>
          <p:spPr>
            <a:xfrm>
              <a:off x="545478" y="4850212"/>
              <a:ext cx="1217295" cy="280237"/>
            </a:xfrm>
            <a:custGeom>
              <a:avLst/>
              <a:gdLst/>
              <a:ahLst/>
              <a:cxnLst/>
              <a:rect l="l" t="t" r="r" b="b"/>
              <a:pathLst>
                <a:path w="1217295" h="361950">
                  <a:moveTo>
                    <a:pt x="1076172" y="361708"/>
                  </a:moveTo>
                  <a:lnTo>
                    <a:pt x="140500" y="361708"/>
                  </a:lnTo>
                  <a:lnTo>
                    <a:pt x="96090" y="354546"/>
                  </a:lnTo>
                  <a:lnTo>
                    <a:pt x="57522" y="334600"/>
                  </a:lnTo>
                  <a:lnTo>
                    <a:pt x="27108" y="304186"/>
                  </a:lnTo>
                  <a:lnTo>
                    <a:pt x="7162" y="265617"/>
                  </a:lnTo>
                  <a:lnTo>
                    <a:pt x="0" y="221208"/>
                  </a:lnTo>
                  <a:lnTo>
                    <a:pt x="0" y="140500"/>
                  </a:lnTo>
                  <a:lnTo>
                    <a:pt x="7162" y="96090"/>
                  </a:lnTo>
                  <a:lnTo>
                    <a:pt x="27108" y="57522"/>
                  </a:lnTo>
                  <a:lnTo>
                    <a:pt x="57522" y="27108"/>
                  </a:lnTo>
                  <a:lnTo>
                    <a:pt x="96090" y="7162"/>
                  </a:lnTo>
                  <a:lnTo>
                    <a:pt x="140500" y="0"/>
                  </a:lnTo>
                  <a:lnTo>
                    <a:pt x="1076172" y="0"/>
                  </a:lnTo>
                  <a:lnTo>
                    <a:pt x="1120581" y="7162"/>
                  </a:lnTo>
                  <a:lnTo>
                    <a:pt x="1159150" y="27108"/>
                  </a:lnTo>
                  <a:lnTo>
                    <a:pt x="1189564" y="57522"/>
                  </a:lnTo>
                  <a:lnTo>
                    <a:pt x="1209510" y="96090"/>
                  </a:lnTo>
                  <a:lnTo>
                    <a:pt x="1216672" y="140500"/>
                  </a:lnTo>
                  <a:lnTo>
                    <a:pt x="1216672" y="221208"/>
                  </a:lnTo>
                  <a:lnTo>
                    <a:pt x="1209510" y="265617"/>
                  </a:lnTo>
                  <a:lnTo>
                    <a:pt x="1189564" y="304186"/>
                  </a:lnTo>
                  <a:lnTo>
                    <a:pt x="1159150" y="334600"/>
                  </a:lnTo>
                  <a:lnTo>
                    <a:pt x="1120581" y="354546"/>
                  </a:lnTo>
                  <a:lnTo>
                    <a:pt x="1076172" y="36170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3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АЦК-ФИНАНСЫ</a:t>
              </a:r>
              <a:endParaRPr sz="3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718630" y="10159273"/>
            <a:ext cx="77048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Структурирование и централизация первичной информации  при подготовке проекта бюджета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Расчет плановых показателей по расходам/доходам/источникам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Контроль сформированного проекта бюджета требованиям законодательства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Аналитическая отчетность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Формирование ПФХД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41" name="object 35"/>
          <p:cNvSpPr/>
          <p:nvPr/>
        </p:nvSpPr>
        <p:spPr>
          <a:xfrm>
            <a:off x="17140764" y="9449522"/>
            <a:ext cx="3770554" cy="616134"/>
          </a:xfrm>
          <a:custGeom>
            <a:avLst/>
            <a:gdLst/>
            <a:ahLst/>
            <a:cxnLst/>
            <a:rect l="l" t="t" r="r" b="b"/>
            <a:pathLst>
              <a:path w="1217295" h="361950">
                <a:moveTo>
                  <a:pt x="1076172" y="361708"/>
                </a:moveTo>
                <a:lnTo>
                  <a:pt x="140500" y="361708"/>
                </a:lnTo>
                <a:lnTo>
                  <a:pt x="96090" y="354546"/>
                </a:lnTo>
                <a:lnTo>
                  <a:pt x="57522" y="334600"/>
                </a:lnTo>
                <a:lnTo>
                  <a:pt x="27108" y="304186"/>
                </a:lnTo>
                <a:lnTo>
                  <a:pt x="7162" y="265617"/>
                </a:lnTo>
                <a:lnTo>
                  <a:pt x="0" y="221208"/>
                </a:lnTo>
                <a:lnTo>
                  <a:pt x="0" y="140500"/>
                </a:lnTo>
                <a:lnTo>
                  <a:pt x="7162" y="96090"/>
                </a:lnTo>
                <a:lnTo>
                  <a:pt x="27108" y="57522"/>
                </a:lnTo>
                <a:lnTo>
                  <a:pt x="57522" y="27108"/>
                </a:lnTo>
                <a:lnTo>
                  <a:pt x="96090" y="7162"/>
                </a:lnTo>
                <a:lnTo>
                  <a:pt x="140500" y="0"/>
                </a:lnTo>
                <a:lnTo>
                  <a:pt x="1076172" y="0"/>
                </a:lnTo>
                <a:lnTo>
                  <a:pt x="1120581" y="7162"/>
                </a:lnTo>
                <a:lnTo>
                  <a:pt x="1159150" y="27108"/>
                </a:lnTo>
                <a:lnTo>
                  <a:pt x="1189564" y="57522"/>
                </a:lnTo>
                <a:lnTo>
                  <a:pt x="1209510" y="96090"/>
                </a:lnTo>
                <a:lnTo>
                  <a:pt x="1216672" y="140500"/>
                </a:lnTo>
                <a:lnTo>
                  <a:pt x="1216672" y="221208"/>
                </a:lnTo>
                <a:lnTo>
                  <a:pt x="1209510" y="265617"/>
                </a:lnTo>
                <a:lnTo>
                  <a:pt x="1189564" y="304186"/>
                </a:lnTo>
                <a:lnTo>
                  <a:pt x="1159150" y="334600"/>
                </a:lnTo>
                <a:lnTo>
                  <a:pt x="1120581" y="354546"/>
                </a:lnTo>
                <a:lnTo>
                  <a:pt x="1076172" y="3617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АЦК-ПЛАНИРОВАНИЕ</a:t>
            </a:r>
            <a:endParaRPr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 Box668"/>
          <p:cNvSpPr txBox="1"/>
          <p:nvPr/>
        </p:nvSpPr>
        <p:spPr>
          <a:xfrm>
            <a:off x="2705061" y="3090059"/>
            <a:ext cx="20970848" cy="9694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sz="3000" b="1" dirty="0">
                <a:latin typeface="Arial Narrow" panose="020B0606020202030204" pitchFamily="34" charset="0"/>
              </a:rPr>
              <a:t>Подсистема</a:t>
            </a:r>
            <a:r>
              <a:rPr lang="ru-RU" sz="3000" b="1" dirty="0" smtClean="0">
                <a:latin typeface="Arial Narrow" panose="020B0606020202030204" pitchFamily="34" charset="0"/>
              </a:rPr>
              <a:t> </a:t>
            </a:r>
            <a:r>
              <a:rPr lang="ru-RU" sz="3000" b="1" dirty="0" smtClean="0">
                <a:latin typeface="Arial Narrow" panose="020B0606020202030204" pitchFamily="34" charset="0"/>
                <a:hlinkClick r:id="rId5"/>
              </a:rPr>
              <a:t>«Финансирование» </a:t>
            </a:r>
            <a:r>
              <a:rPr lang="ru-RU" sz="3000" b="1" dirty="0">
                <a:latin typeface="Arial Narrow" panose="020B0606020202030204" pitchFamily="34" charset="0"/>
              </a:rPr>
              <a:t>предназначена для работы с информацией об имеющихся у Заказчика (у подведомственных заказчиков – для ГРБС) источниках финансирования закупок</a:t>
            </a:r>
            <a:endParaRPr lang="ru-RU" sz="3000" b="1" dirty="0">
              <a:latin typeface="Arial Narrow" panose="020B0606020202030204" pitchFamily="34" charset="0"/>
              <a:hlinkClick r:id="rId5"/>
            </a:endParaRPr>
          </a:p>
        </p:txBody>
      </p:sp>
      <p:sp>
        <p:nvSpPr>
          <p:cNvPr id="46" name="Path582"/>
          <p:cNvSpPr/>
          <p:nvPr/>
        </p:nvSpPr>
        <p:spPr>
          <a:xfrm>
            <a:off x="1356522" y="3176652"/>
            <a:ext cx="836721" cy="646787"/>
          </a:xfrm>
          <a:custGeom>
            <a:avLst/>
            <a:gdLst/>
            <a:ahLst/>
            <a:cxnLst/>
            <a:rect l="l" t="t" r="r" b="b"/>
            <a:pathLst>
              <a:path w="682358" h="614146">
                <a:moveTo>
                  <a:pt x="625539" y="307315"/>
                </a:moveTo>
                <a:lnTo>
                  <a:pt x="625539" y="252870"/>
                </a:lnTo>
                <a:cubicBezTo>
                  <a:pt x="639039" y="248158"/>
                  <a:pt x="650570" y="242951"/>
                  <a:pt x="659625" y="237261"/>
                </a:cubicBezTo>
                <a:lnTo>
                  <a:pt x="659625" y="284290"/>
                </a:lnTo>
                <a:cubicBezTo>
                  <a:pt x="659625" y="290690"/>
                  <a:pt x="647624" y="299021"/>
                  <a:pt x="625539" y="307315"/>
                </a:cubicBezTo>
                <a:moveTo>
                  <a:pt x="625387" y="455828"/>
                </a:moveTo>
                <a:cubicBezTo>
                  <a:pt x="624154" y="463538"/>
                  <a:pt x="606679" y="473748"/>
                  <a:pt x="575627" y="483350"/>
                </a:cubicBezTo>
                <a:cubicBezTo>
                  <a:pt x="535279" y="495744"/>
                  <a:pt x="472326" y="507162"/>
                  <a:pt x="392609" y="510692"/>
                </a:cubicBezTo>
                <a:cubicBezTo>
                  <a:pt x="388468" y="510857"/>
                  <a:pt x="384480" y="511048"/>
                  <a:pt x="380200" y="511124"/>
                </a:cubicBezTo>
                <a:cubicBezTo>
                  <a:pt x="376810" y="511289"/>
                  <a:pt x="373405" y="511378"/>
                  <a:pt x="370027" y="511480"/>
                </a:cubicBezTo>
                <a:cubicBezTo>
                  <a:pt x="360528" y="511721"/>
                  <a:pt x="351028" y="511797"/>
                  <a:pt x="341161" y="511797"/>
                </a:cubicBezTo>
                <a:cubicBezTo>
                  <a:pt x="331357" y="511797"/>
                  <a:pt x="321678" y="511721"/>
                  <a:pt x="312331" y="511454"/>
                </a:cubicBezTo>
                <a:cubicBezTo>
                  <a:pt x="308941" y="511378"/>
                  <a:pt x="305563" y="511251"/>
                  <a:pt x="302158" y="511124"/>
                </a:cubicBezTo>
                <a:cubicBezTo>
                  <a:pt x="297878" y="511035"/>
                  <a:pt x="293866" y="510845"/>
                  <a:pt x="289751" y="510680"/>
                </a:cubicBezTo>
                <a:cubicBezTo>
                  <a:pt x="209919" y="507162"/>
                  <a:pt x="146938" y="495744"/>
                  <a:pt x="106705" y="483336"/>
                </a:cubicBezTo>
                <a:cubicBezTo>
                  <a:pt x="76619" y="474002"/>
                  <a:pt x="59283" y="464172"/>
                  <a:pt x="57138" y="456552"/>
                </a:cubicBezTo>
                <a:cubicBezTo>
                  <a:pt x="60528" y="457733"/>
                  <a:pt x="64060" y="458889"/>
                  <a:pt x="67539" y="459981"/>
                </a:cubicBezTo>
                <a:lnTo>
                  <a:pt x="68631" y="460324"/>
                </a:lnTo>
                <a:cubicBezTo>
                  <a:pt x="71743" y="461277"/>
                  <a:pt x="74943" y="462191"/>
                  <a:pt x="78181" y="463106"/>
                </a:cubicBezTo>
                <a:lnTo>
                  <a:pt x="81826" y="464096"/>
                </a:lnTo>
                <a:cubicBezTo>
                  <a:pt x="83693" y="464591"/>
                  <a:pt x="85522" y="465010"/>
                  <a:pt x="87401" y="465531"/>
                </a:cubicBezTo>
                <a:cubicBezTo>
                  <a:pt x="128817" y="476123"/>
                  <a:pt x="181648" y="483641"/>
                  <a:pt x="238773" y="487032"/>
                </a:cubicBezTo>
                <a:lnTo>
                  <a:pt x="238773" y="487045"/>
                </a:lnTo>
                <a:lnTo>
                  <a:pt x="238773" y="487032"/>
                </a:lnTo>
                <a:cubicBezTo>
                  <a:pt x="256439" y="488049"/>
                  <a:pt x="274396" y="488709"/>
                  <a:pt x="292658" y="488938"/>
                </a:cubicBezTo>
                <a:cubicBezTo>
                  <a:pt x="297421" y="489039"/>
                  <a:pt x="302349" y="489077"/>
                  <a:pt x="307087" y="489077"/>
                </a:cubicBezTo>
                <a:cubicBezTo>
                  <a:pt x="313234" y="489077"/>
                  <a:pt x="319684" y="489001"/>
                  <a:pt x="326123" y="488874"/>
                </a:cubicBezTo>
                <a:cubicBezTo>
                  <a:pt x="342861" y="488632"/>
                  <a:pt x="359118" y="488023"/>
                  <a:pt x="375286" y="487045"/>
                </a:cubicBezTo>
                <a:lnTo>
                  <a:pt x="375286" y="487070"/>
                </a:lnTo>
                <a:lnTo>
                  <a:pt x="375438" y="487032"/>
                </a:lnTo>
                <a:cubicBezTo>
                  <a:pt x="394919" y="485864"/>
                  <a:pt x="413817" y="484200"/>
                  <a:pt x="431927" y="482105"/>
                </a:cubicBezTo>
                <a:lnTo>
                  <a:pt x="432054" y="482143"/>
                </a:lnTo>
                <a:lnTo>
                  <a:pt x="432854" y="482003"/>
                </a:lnTo>
                <a:cubicBezTo>
                  <a:pt x="453137" y="479666"/>
                  <a:pt x="472148" y="476796"/>
                  <a:pt x="489953" y="473456"/>
                </a:cubicBezTo>
                <a:cubicBezTo>
                  <a:pt x="493637" y="472745"/>
                  <a:pt x="497193" y="472059"/>
                  <a:pt x="500875" y="471412"/>
                </a:cubicBezTo>
                <a:lnTo>
                  <a:pt x="503149" y="470865"/>
                </a:lnTo>
                <a:cubicBezTo>
                  <a:pt x="536803" y="463994"/>
                  <a:pt x="565798" y="455066"/>
                  <a:pt x="585775" y="443992"/>
                </a:cubicBezTo>
                <a:lnTo>
                  <a:pt x="589014" y="442189"/>
                </a:lnTo>
                <a:lnTo>
                  <a:pt x="592658" y="439915"/>
                </a:lnTo>
                <a:lnTo>
                  <a:pt x="595897" y="437807"/>
                </a:lnTo>
                <a:cubicBezTo>
                  <a:pt x="618477" y="445821"/>
                  <a:pt x="624612" y="452958"/>
                  <a:pt x="625387" y="455828"/>
                </a:cubicBezTo>
                <a:moveTo>
                  <a:pt x="591313" y="557543"/>
                </a:moveTo>
                <a:lnTo>
                  <a:pt x="591313" y="503098"/>
                </a:lnTo>
                <a:cubicBezTo>
                  <a:pt x="604774" y="498348"/>
                  <a:pt x="616293" y="493166"/>
                  <a:pt x="625539" y="487414"/>
                </a:cubicBezTo>
                <a:lnTo>
                  <a:pt x="625539" y="534505"/>
                </a:lnTo>
                <a:cubicBezTo>
                  <a:pt x="625539" y="540918"/>
                  <a:pt x="613575" y="549224"/>
                  <a:pt x="591313" y="557543"/>
                </a:cubicBezTo>
                <a:moveTo>
                  <a:pt x="56832" y="534518"/>
                </a:moveTo>
                <a:lnTo>
                  <a:pt x="56832" y="487414"/>
                </a:lnTo>
                <a:cubicBezTo>
                  <a:pt x="65887" y="493166"/>
                  <a:pt x="77406" y="498335"/>
                  <a:pt x="90932" y="503098"/>
                </a:cubicBezTo>
                <a:lnTo>
                  <a:pt x="90932" y="557543"/>
                </a:lnTo>
                <a:cubicBezTo>
                  <a:pt x="68796" y="549249"/>
                  <a:pt x="56832" y="540931"/>
                  <a:pt x="56832" y="534518"/>
                </a:cubicBezTo>
                <a:moveTo>
                  <a:pt x="22733" y="409398"/>
                </a:moveTo>
                <a:lnTo>
                  <a:pt x="22733" y="362331"/>
                </a:lnTo>
                <a:cubicBezTo>
                  <a:pt x="31789" y="368046"/>
                  <a:pt x="43307" y="373266"/>
                  <a:pt x="56832" y="378003"/>
                </a:cubicBezTo>
                <a:lnTo>
                  <a:pt x="56832" y="432194"/>
                </a:lnTo>
                <a:lnTo>
                  <a:pt x="50381" y="429692"/>
                </a:lnTo>
                <a:lnTo>
                  <a:pt x="50203" y="429819"/>
                </a:lnTo>
                <a:cubicBezTo>
                  <a:pt x="32232" y="422428"/>
                  <a:pt x="22733" y="415112"/>
                  <a:pt x="22733" y="409398"/>
                </a:cubicBezTo>
                <a:moveTo>
                  <a:pt x="77851" y="305206"/>
                </a:moveTo>
                <a:lnTo>
                  <a:pt x="78296" y="305727"/>
                </a:lnTo>
                <a:cubicBezTo>
                  <a:pt x="93993" y="321463"/>
                  <a:pt x="126225" y="333832"/>
                  <a:pt x="166294" y="343014"/>
                </a:cubicBezTo>
                <a:lnTo>
                  <a:pt x="169190" y="343674"/>
                </a:lnTo>
                <a:cubicBezTo>
                  <a:pt x="172135" y="344335"/>
                  <a:pt x="175044" y="344983"/>
                  <a:pt x="178118" y="345592"/>
                </a:cubicBezTo>
                <a:cubicBezTo>
                  <a:pt x="214961" y="353441"/>
                  <a:pt x="259042" y="359131"/>
                  <a:pt x="306946" y="361924"/>
                </a:cubicBezTo>
                <a:lnTo>
                  <a:pt x="306946" y="361962"/>
                </a:lnTo>
                <a:lnTo>
                  <a:pt x="307087" y="361924"/>
                </a:lnTo>
                <a:cubicBezTo>
                  <a:pt x="322441" y="362826"/>
                  <a:pt x="338277" y="363448"/>
                  <a:pt x="354240" y="363741"/>
                </a:cubicBezTo>
                <a:cubicBezTo>
                  <a:pt x="361442" y="363918"/>
                  <a:pt x="368351" y="363957"/>
                  <a:pt x="375286" y="363957"/>
                </a:cubicBezTo>
                <a:cubicBezTo>
                  <a:pt x="383108" y="363957"/>
                  <a:pt x="391237" y="363918"/>
                  <a:pt x="399377" y="363690"/>
                </a:cubicBezTo>
                <a:cubicBezTo>
                  <a:pt x="414262" y="363360"/>
                  <a:pt x="428828" y="362750"/>
                  <a:pt x="443281" y="361924"/>
                </a:cubicBezTo>
                <a:lnTo>
                  <a:pt x="443433" y="361988"/>
                </a:lnTo>
                <a:lnTo>
                  <a:pt x="443739" y="361899"/>
                </a:lnTo>
                <a:cubicBezTo>
                  <a:pt x="491820" y="359054"/>
                  <a:pt x="536944" y="353340"/>
                  <a:pt x="575018" y="345084"/>
                </a:cubicBezTo>
                <a:cubicBezTo>
                  <a:pt x="566916" y="349403"/>
                  <a:pt x="555510" y="353873"/>
                  <a:pt x="541413" y="358229"/>
                </a:cubicBezTo>
                <a:cubicBezTo>
                  <a:pt x="499021" y="371361"/>
                  <a:pt x="431140" y="383312"/>
                  <a:pt x="344856" y="386093"/>
                </a:cubicBezTo>
                <a:cubicBezTo>
                  <a:pt x="342418" y="386169"/>
                  <a:pt x="339801" y="386283"/>
                  <a:pt x="337198" y="386321"/>
                </a:cubicBezTo>
                <a:cubicBezTo>
                  <a:pt x="334442" y="386385"/>
                  <a:pt x="331636" y="386423"/>
                  <a:pt x="328740" y="386473"/>
                </a:cubicBezTo>
                <a:cubicBezTo>
                  <a:pt x="321678" y="386614"/>
                  <a:pt x="314452" y="386728"/>
                  <a:pt x="307087" y="386728"/>
                </a:cubicBezTo>
                <a:cubicBezTo>
                  <a:pt x="297104" y="386728"/>
                  <a:pt x="287592" y="386576"/>
                  <a:pt x="278231" y="386321"/>
                </a:cubicBezTo>
                <a:cubicBezTo>
                  <a:pt x="274662" y="386308"/>
                  <a:pt x="271311" y="386156"/>
                  <a:pt x="267957" y="386055"/>
                </a:cubicBezTo>
                <a:cubicBezTo>
                  <a:pt x="263779" y="385928"/>
                  <a:pt x="259626" y="385725"/>
                  <a:pt x="255651" y="385597"/>
                </a:cubicBezTo>
                <a:cubicBezTo>
                  <a:pt x="175831" y="382029"/>
                  <a:pt x="112852" y="370662"/>
                  <a:pt x="72644" y="358204"/>
                </a:cubicBezTo>
                <a:cubicBezTo>
                  <a:pt x="41326" y="348590"/>
                  <a:pt x="23813" y="338290"/>
                  <a:pt x="22885" y="330556"/>
                </a:cubicBezTo>
                <a:cubicBezTo>
                  <a:pt x="24118" y="326263"/>
                  <a:pt x="35624" y="315582"/>
                  <a:pt x="77851" y="305206"/>
                </a:cubicBezTo>
                <a:moveTo>
                  <a:pt x="22733" y="147815"/>
                </a:moveTo>
                <a:lnTo>
                  <a:pt x="22733" y="100736"/>
                </a:lnTo>
                <a:cubicBezTo>
                  <a:pt x="31789" y="106452"/>
                  <a:pt x="43307" y="111671"/>
                  <a:pt x="56832" y="116370"/>
                </a:cubicBezTo>
                <a:lnTo>
                  <a:pt x="56832" y="170828"/>
                </a:lnTo>
                <a:cubicBezTo>
                  <a:pt x="34722" y="162547"/>
                  <a:pt x="22733" y="154216"/>
                  <a:pt x="22733" y="147815"/>
                </a:cubicBezTo>
                <a:moveTo>
                  <a:pt x="307087" y="22771"/>
                </a:moveTo>
                <a:cubicBezTo>
                  <a:pt x="494564" y="22771"/>
                  <a:pt x="589420" y="52311"/>
                  <a:pt x="591134" y="69215"/>
                </a:cubicBezTo>
                <a:cubicBezTo>
                  <a:pt x="589762" y="76924"/>
                  <a:pt x="572415" y="87084"/>
                  <a:pt x="541413" y="96621"/>
                </a:cubicBezTo>
                <a:cubicBezTo>
                  <a:pt x="501142" y="109068"/>
                  <a:pt x="438226" y="120447"/>
                  <a:pt x="358406" y="124016"/>
                </a:cubicBezTo>
                <a:cubicBezTo>
                  <a:pt x="354355" y="124130"/>
                  <a:pt x="350228" y="124320"/>
                  <a:pt x="346087" y="124460"/>
                </a:cubicBezTo>
                <a:cubicBezTo>
                  <a:pt x="342697" y="124575"/>
                  <a:pt x="339331" y="124663"/>
                  <a:pt x="335814" y="124752"/>
                </a:cubicBezTo>
                <a:cubicBezTo>
                  <a:pt x="326467" y="124993"/>
                  <a:pt x="316891" y="125120"/>
                  <a:pt x="307087" y="125120"/>
                </a:cubicBezTo>
                <a:cubicBezTo>
                  <a:pt x="297104" y="125120"/>
                  <a:pt x="287592" y="124993"/>
                  <a:pt x="278231" y="124752"/>
                </a:cubicBezTo>
                <a:cubicBezTo>
                  <a:pt x="274662" y="124676"/>
                  <a:pt x="271311" y="124575"/>
                  <a:pt x="267957" y="124460"/>
                </a:cubicBezTo>
                <a:cubicBezTo>
                  <a:pt x="263779" y="124333"/>
                  <a:pt x="259626" y="124130"/>
                  <a:pt x="255651" y="124016"/>
                </a:cubicBezTo>
                <a:cubicBezTo>
                  <a:pt x="175831" y="120447"/>
                  <a:pt x="112852" y="109068"/>
                  <a:pt x="72644" y="96621"/>
                </a:cubicBezTo>
                <a:cubicBezTo>
                  <a:pt x="41618" y="87084"/>
                  <a:pt x="24257" y="76924"/>
                  <a:pt x="22885" y="69215"/>
                </a:cubicBezTo>
                <a:cubicBezTo>
                  <a:pt x="24561" y="52311"/>
                  <a:pt x="119481" y="22771"/>
                  <a:pt x="307087" y="22771"/>
                </a:cubicBezTo>
                <a:moveTo>
                  <a:pt x="659485" y="205486"/>
                </a:moveTo>
                <a:cubicBezTo>
                  <a:pt x="658394" y="213195"/>
                  <a:pt x="640893" y="223482"/>
                  <a:pt x="609727" y="233146"/>
                </a:cubicBezTo>
                <a:cubicBezTo>
                  <a:pt x="569519" y="245580"/>
                  <a:pt x="506540" y="256959"/>
                  <a:pt x="426707" y="260464"/>
                </a:cubicBezTo>
                <a:cubicBezTo>
                  <a:pt x="422542" y="260642"/>
                  <a:pt x="418579" y="260820"/>
                  <a:pt x="414413" y="260934"/>
                </a:cubicBezTo>
                <a:cubicBezTo>
                  <a:pt x="411011" y="261061"/>
                  <a:pt x="407518" y="261150"/>
                  <a:pt x="404113" y="261252"/>
                </a:cubicBezTo>
                <a:cubicBezTo>
                  <a:pt x="394615" y="261468"/>
                  <a:pt x="385063" y="261582"/>
                  <a:pt x="375286" y="261582"/>
                </a:cubicBezTo>
                <a:cubicBezTo>
                  <a:pt x="365443" y="261582"/>
                  <a:pt x="355918" y="261468"/>
                  <a:pt x="346405" y="261252"/>
                </a:cubicBezTo>
                <a:cubicBezTo>
                  <a:pt x="343052" y="261150"/>
                  <a:pt x="339649" y="261023"/>
                  <a:pt x="336093" y="260934"/>
                </a:cubicBezTo>
                <a:cubicBezTo>
                  <a:pt x="331978" y="260820"/>
                  <a:pt x="327991" y="260642"/>
                  <a:pt x="323850" y="260464"/>
                </a:cubicBezTo>
                <a:cubicBezTo>
                  <a:pt x="243954" y="256946"/>
                  <a:pt x="181039" y="245580"/>
                  <a:pt x="140830" y="233121"/>
                </a:cubicBezTo>
                <a:cubicBezTo>
                  <a:pt x="109792" y="223545"/>
                  <a:pt x="92418" y="213347"/>
                  <a:pt x="91046" y="205677"/>
                </a:cubicBezTo>
                <a:lnTo>
                  <a:pt x="91236" y="204991"/>
                </a:lnTo>
                <a:lnTo>
                  <a:pt x="93663" y="205549"/>
                </a:lnTo>
                <a:cubicBezTo>
                  <a:pt x="98095" y="206578"/>
                  <a:pt x="102743" y="207620"/>
                  <a:pt x="107328" y="208585"/>
                </a:cubicBezTo>
                <a:cubicBezTo>
                  <a:pt x="129908" y="213475"/>
                  <a:pt x="154953" y="217436"/>
                  <a:pt x="181648" y="220510"/>
                </a:cubicBezTo>
                <a:lnTo>
                  <a:pt x="181941" y="220549"/>
                </a:lnTo>
                <a:cubicBezTo>
                  <a:pt x="200076" y="222593"/>
                  <a:pt x="218974" y="224231"/>
                  <a:pt x="238303" y="225387"/>
                </a:cubicBezTo>
                <a:lnTo>
                  <a:pt x="238773" y="225463"/>
                </a:lnTo>
                <a:lnTo>
                  <a:pt x="239064" y="225413"/>
                </a:lnTo>
                <a:cubicBezTo>
                  <a:pt x="252895" y="226251"/>
                  <a:pt x="266991" y="226847"/>
                  <a:pt x="281305" y="227152"/>
                </a:cubicBezTo>
                <a:cubicBezTo>
                  <a:pt x="290018" y="227381"/>
                  <a:pt x="298653" y="227482"/>
                  <a:pt x="307087" y="227482"/>
                </a:cubicBezTo>
                <a:cubicBezTo>
                  <a:pt x="312941" y="227482"/>
                  <a:pt x="319088" y="227419"/>
                  <a:pt x="325374" y="227305"/>
                </a:cubicBezTo>
                <a:cubicBezTo>
                  <a:pt x="407963" y="226022"/>
                  <a:pt x="484581" y="216179"/>
                  <a:pt x="537871" y="200952"/>
                </a:cubicBezTo>
                <a:cubicBezTo>
                  <a:pt x="540334" y="200266"/>
                  <a:pt x="542658" y="199555"/>
                  <a:pt x="545071" y="198869"/>
                </a:cubicBezTo>
                <a:cubicBezTo>
                  <a:pt x="546469" y="198386"/>
                  <a:pt x="548018" y="197980"/>
                  <a:pt x="549390" y="197548"/>
                </a:cubicBezTo>
                <a:cubicBezTo>
                  <a:pt x="553517" y="196215"/>
                  <a:pt x="557364" y="194856"/>
                  <a:pt x="561214" y="193446"/>
                </a:cubicBezTo>
                <a:lnTo>
                  <a:pt x="563194" y="192684"/>
                </a:lnTo>
                <a:cubicBezTo>
                  <a:pt x="566407" y="191478"/>
                  <a:pt x="569519" y="190221"/>
                  <a:pt x="572415" y="188925"/>
                </a:cubicBezTo>
                <a:lnTo>
                  <a:pt x="575018" y="187808"/>
                </a:lnTo>
                <a:cubicBezTo>
                  <a:pt x="578104" y="186398"/>
                  <a:pt x="581152" y="184924"/>
                  <a:pt x="584085" y="183438"/>
                </a:cubicBezTo>
                <a:lnTo>
                  <a:pt x="587603" y="181369"/>
                </a:lnTo>
                <a:lnTo>
                  <a:pt x="591617" y="179032"/>
                </a:lnTo>
                <a:lnTo>
                  <a:pt x="593903" y="177660"/>
                </a:lnTo>
                <a:cubicBezTo>
                  <a:pt x="644728" y="188671"/>
                  <a:pt x="658240" y="200787"/>
                  <a:pt x="659485" y="205486"/>
                </a:cubicBezTo>
                <a:moveTo>
                  <a:pt x="597751" y="316141"/>
                </a:moveTo>
                <a:cubicBezTo>
                  <a:pt x="592062" y="317741"/>
                  <a:pt x="586105" y="319201"/>
                  <a:pt x="579920" y="320637"/>
                </a:cubicBezTo>
                <a:cubicBezTo>
                  <a:pt x="577190" y="321323"/>
                  <a:pt x="574256" y="321958"/>
                  <a:pt x="571322" y="322631"/>
                </a:cubicBezTo>
                <a:lnTo>
                  <a:pt x="568579" y="323164"/>
                </a:lnTo>
                <a:lnTo>
                  <a:pt x="568579" y="267678"/>
                </a:lnTo>
                <a:cubicBezTo>
                  <a:pt x="580695" y="265303"/>
                  <a:pt x="592062" y="262699"/>
                  <a:pt x="602831" y="259817"/>
                </a:cubicBezTo>
                <a:lnTo>
                  <a:pt x="602831" y="314757"/>
                </a:lnTo>
                <a:cubicBezTo>
                  <a:pt x="601129" y="315227"/>
                  <a:pt x="599439" y="315696"/>
                  <a:pt x="597751" y="316141"/>
                </a:cubicBezTo>
                <a:moveTo>
                  <a:pt x="467855" y="337477"/>
                </a:moveTo>
                <a:cubicBezTo>
                  <a:pt x="463575" y="337807"/>
                  <a:pt x="459232" y="338062"/>
                  <a:pt x="454952" y="338341"/>
                </a:cubicBezTo>
                <a:lnTo>
                  <a:pt x="454952" y="281749"/>
                </a:lnTo>
                <a:cubicBezTo>
                  <a:pt x="466471" y="281000"/>
                  <a:pt x="477838" y="280073"/>
                  <a:pt x="489026" y="278981"/>
                </a:cubicBezTo>
                <a:lnTo>
                  <a:pt x="489026" y="335394"/>
                </a:lnTo>
                <a:cubicBezTo>
                  <a:pt x="482448" y="336106"/>
                  <a:pt x="475819" y="336791"/>
                  <a:pt x="469088" y="337363"/>
                </a:cubicBezTo>
                <a:lnTo>
                  <a:pt x="467855" y="337477"/>
                </a:lnTo>
                <a:close/>
                <a:moveTo>
                  <a:pt x="544779" y="327761"/>
                </a:moveTo>
                <a:cubicBezTo>
                  <a:pt x="539852" y="328650"/>
                  <a:pt x="534784" y="329476"/>
                  <a:pt x="529565" y="330276"/>
                </a:cubicBezTo>
                <a:cubicBezTo>
                  <a:pt x="526669" y="330695"/>
                  <a:pt x="523584" y="331165"/>
                  <a:pt x="520497" y="331597"/>
                </a:cubicBezTo>
                <a:cubicBezTo>
                  <a:pt x="517753" y="331991"/>
                  <a:pt x="514668" y="332359"/>
                  <a:pt x="511759" y="332715"/>
                </a:cubicBezTo>
                <a:lnTo>
                  <a:pt x="511759" y="276530"/>
                </a:lnTo>
                <a:cubicBezTo>
                  <a:pt x="523456" y="275095"/>
                  <a:pt x="534963" y="273507"/>
                  <a:pt x="545858" y="271742"/>
                </a:cubicBezTo>
                <a:lnTo>
                  <a:pt x="545858" y="327558"/>
                </a:lnTo>
                <a:lnTo>
                  <a:pt x="544779" y="327761"/>
                </a:lnTo>
                <a:close/>
                <a:moveTo>
                  <a:pt x="397827" y="284111"/>
                </a:moveTo>
                <a:cubicBezTo>
                  <a:pt x="409360" y="283921"/>
                  <a:pt x="420712" y="283540"/>
                  <a:pt x="432054" y="283032"/>
                </a:cubicBezTo>
                <a:lnTo>
                  <a:pt x="432054" y="339763"/>
                </a:lnTo>
                <a:cubicBezTo>
                  <a:pt x="417207" y="340499"/>
                  <a:pt x="401968" y="340919"/>
                  <a:pt x="386614" y="341071"/>
                </a:cubicBezTo>
                <a:lnTo>
                  <a:pt x="386614" y="284290"/>
                </a:lnTo>
                <a:cubicBezTo>
                  <a:pt x="389713" y="284276"/>
                  <a:pt x="392951" y="284214"/>
                  <a:pt x="395999" y="284150"/>
                </a:cubicBezTo>
                <a:lnTo>
                  <a:pt x="397827" y="284111"/>
                </a:lnTo>
                <a:close/>
                <a:moveTo>
                  <a:pt x="124968" y="252870"/>
                </a:moveTo>
                <a:lnTo>
                  <a:pt x="124968" y="306895"/>
                </a:lnTo>
                <a:cubicBezTo>
                  <a:pt x="107189" y="299974"/>
                  <a:pt x="95669" y="292926"/>
                  <a:pt x="91833" y="286652"/>
                </a:cubicBezTo>
                <a:lnTo>
                  <a:pt x="91046" y="285382"/>
                </a:lnTo>
                <a:lnTo>
                  <a:pt x="90932" y="284315"/>
                </a:lnTo>
                <a:lnTo>
                  <a:pt x="90932" y="237261"/>
                </a:lnTo>
                <a:cubicBezTo>
                  <a:pt x="99988" y="242939"/>
                  <a:pt x="111494" y="248133"/>
                  <a:pt x="124968" y="252870"/>
                </a:cubicBezTo>
                <a:moveTo>
                  <a:pt x="181941" y="267665"/>
                </a:moveTo>
                <a:lnTo>
                  <a:pt x="181941" y="323076"/>
                </a:lnTo>
                <a:cubicBezTo>
                  <a:pt x="169368" y="320421"/>
                  <a:pt x="158014" y="317538"/>
                  <a:pt x="147879" y="314566"/>
                </a:cubicBezTo>
                <a:lnTo>
                  <a:pt x="147879" y="259804"/>
                </a:lnTo>
                <a:cubicBezTo>
                  <a:pt x="158459" y="262674"/>
                  <a:pt x="169838" y="265303"/>
                  <a:pt x="181941" y="267665"/>
                </a:cubicBezTo>
                <a:moveTo>
                  <a:pt x="217729" y="329768"/>
                </a:moveTo>
                <a:cubicBezTo>
                  <a:pt x="213119" y="329044"/>
                  <a:pt x="208978" y="328257"/>
                  <a:pt x="204660" y="327495"/>
                </a:cubicBezTo>
                <a:lnTo>
                  <a:pt x="204660" y="271742"/>
                </a:lnTo>
                <a:cubicBezTo>
                  <a:pt x="215722" y="273533"/>
                  <a:pt x="227101" y="275107"/>
                  <a:pt x="238773" y="276530"/>
                </a:cubicBezTo>
                <a:lnTo>
                  <a:pt x="238773" y="332791"/>
                </a:lnTo>
                <a:cubicBezTo>
                  <a:pt x="231839" y="331915"/>
                  <a:pt x="224943" y="330898"/>
                  <a:pt x="218503" y="329908"/>
                </a:cubicBezTo>
                <a:lnTo>
                  <a:pt x="217729" y="329768"/>
                </a:lnTo>
                <a:close/>
                <a:moveTo>
                  <a:pt x="292812" y="338277"/>
                </a:moveTo>
                <a:cubicBezTo>
                  <a:pt x="291288" y="338138"/>
                  <a:pt x="289751" y="338010"/>
                  <a:pt x="288189" y="337921"/>
                </a:cubicBezTo>
                <a:cubicBezTo>
                  <a:pt x="281000" y="337350"/>
                  <a:pt x="273774" y="336715"/>
                  <a:pt x="266866" y="336029"/>
                </a:cubicBezTo>
                <a:cubicBezTo>
                  <a:pt x="265481" y="335852"/>
                  <a:pt x="263970" y="335750"/>
                  <a:pt x="262434" y="335559"/>
                </a:cubicBezTo>
                <a:lnTo>
                  <a:pt x="261507" y="335470"/>
                </a:lnTo>
                <a:lnTo>
                  <a:pt x="261507" y="278981"/>
                </a:lnTo>
                <a:cubicBezTo>
                  <a:pt x="272720" y="280073"/>
                  <a:pt x="284062" y="281000"/>
                  <a:pt x="295566" y="281749"/>
                </a:cubicBezTo>
                <a:lnTo>
                  <a:pt x="295566" y="338404"/>
                </a:lnTo>
                <a:lnTo>
                  <a:pt x="292812" y="338277"/>
                </a:lnTo>
                <a:close/>
                <a:moveTo>
                  <a:pt x="170611" y="140030"/>
                </a:moveTo>
                <a:lnTo>
                  <a:pt x="170611" y="196266"/>
                </a:lnTo>
                <a:cubicBezTo>
                  <a:pt x="168300" y="195949"/>
                  <a:pt x="165988" y="195707"/>
                  <a:pt x="163691" y="195415"/>
                </a:cubicBezTo>
                <a:cubicBezTo>
                  <a:pt x="162294" y="195187"/>
                  <a:pt x="160922" y="195021"/>
                  <a:pt x="159398" y="194780"/>
                </a:cubicBezTo>
                <a:cubicBezTo>
                  <a:pt x="152946" y="193815"/>
                  <a:pt x="146495" y="192811"/>
                  <a:pt x="140196" y="191795"/>
                </a:cubicBezTo>
                <a:lnTo>
                  <a:pt x="136347" y="191122"/>
                </a:lnTo>
                <a:lnTo>
                  <a:pt x="136347" y="135268"/>
                </a:lnTo>
                <a:cubicBezTo>
                  <a:pt x="147410" y="137020"/>
                  <a:pt x="158801" y="138658"/>
                  <a:pt x="170611" y="140030"/>
                </a:cubicBezTo>
                <a:moveTo>
                  <a:pt x="193345" y="198933"/>
                </a:moveTo>
                <a:lnTo>
                  <a:pt x="193345" y="142519"/>
                </a:lnTo>
                <a:cubicBezTo>
                  <a:pt x="204521" y="143599"/>
                  <a:pt x="215888" y="144500"/>
                  <a:pt x="227381" y="145250"/>
                </a:cubicBezTo>
                <a:lnTo>
                  <a:pt x="227381" y="201892"/>
                </a:lnTo>
                <a:cubicBezTo>
                  <a:pt x="215888" y="201041"/>
                  <a:pt x="204369" y="200139"/>
                  <a:pt x="193345" y="198933"/>
                </a:cubicBezTo>
                <a:moveTo>
                  <a:pt x="420712" y="142519"/>
                </a:moveTo>
                <a:lnTo>
                  <a:pt x="420712" y="198895"/>
                </a:lnTo>
                <a:cubicBezTo>
                  <a:pt x="409829" y="200101"/>
                  <a:pt x="398463" y="201092"/>
                  <a:pt x="386614" y="201943"/>
                </a:cubicBezTo>
                <a:lnTo>
                  <a:pt x="386614" y="145250"/>
                </a:lnTo>
                <a:cubicBezTo>
                  <a:pt x="398145" y="144500"/>
                  <a:pt x="409524" y="143599"/>
                  <a:pt x="420712" y="142519"/>
                </a:cubicBezTo>
                <a:moveTo>
                  <a:pt x="500405" y="186639"/>
                </a:moveTo>
                <a:lnTo>
                  <a:pt x="500405" y="131191"/>
                </a:lnTo>
                <a:cubicBezTo>
                  <a:pt x="512547" y="128829"/>
                  <a:pt x="523900" y="126200"/>
                  <a:pt x="534493" y="123368"/>
                </a:cubicBezTo>
                <a:lnTo>
                  <a:pt x="534493" y="178168"/>
                </a:lnTo>
                <a:cubicBezTo>
                  <a:pt x="524345" y="181128"/>
                  <a:pt x="512838" y="183959"/>
                  <a:pt x="500405" y="186639"/>
                </a:cubicBezTo>
                <a:moveTo>
                  <a:pt x="443433" y="196266"/>
                </a:moveTo>
                <a:lnTo>
                  <a:pt x="443433" y="140030"/>
                </a:lnTo>
                <a:cubicBezTo>
                  <a:pt x="455257" y="138633"/>
                  <a:pt x="466573" y="137020"/>
                  <a:pt x="477686" y="135255"/>
                </a:cubicBezTo>
                <a:lnTo>
                  <a:pt x="477686" y="190995"/>
                </a:lnTo>
                <a:cubicBezTo>
                  <a:pt x="466776" y="192913"/>
                  <a:pt x="455588" y="194666"/>
                  <a:pt x="443433" y="196266"/>
                </a:cubicBezTo>
                <a:moveTo>
                  <a:pt x="588708" y="153353"/>
                </a:moveTo>
                <a:lnTo>
                  <a:pt x="588366" y="153302"/>
                </a:lnTo>
                <a:lnTo>
                  <a:pt x="584239" y="156502"/>
                </a:lnTo>
                <a:cubicBezTo>
                  <a:pt x="578244" y="161175"/>
                  <a:pt x="569037" y="165926"/>
                  <a:pt x="557213" y="170497"/>
                </a:cubicBezTo>
                <a:lnTo>
                  <a:pt x="557213" y="116370"/>
                </a:lnTo>
                <a:cubicBezTo>
                  <a:pt x="570751" y="111671"/>
                  <a:pt x="582270" y="106452"/>
                  <a:pt x="591313" y="100736"/>
                </a:cubicBezTo>
                <a:lnTo>
                  <a:pt x="591313" y="147777"/>
                </a:lnTo>
                <a:cubicBezTo>
                  <a:pt x="591313" y="149530"/>
                  <a:pt x="590538" y="151397"/>
                  <a:pt x="588708" y="153353"/>
                </a:cubicBezTo>
                <a:moveTo>
                  <a:pt x="329654" y="147638"/>
                </a:moveTo>
                <a:cubicBezTo>
                  <a:pt x="341033" y="147434"/>
                  <a:pt x="352552" y="147066"/>
                  <a:pt x="363906" y="146545"/>
                </a:cubicBezTo>
                <a:lnTo>
                  <a:pt x="363906" y="203314"/>
                </a:lnTo>
                <a:cubicBezTo>
                  <a:pt x="361911" y="203378"/>
                  <a:pt x="360071" y="203518"/>
                  <a:pt x="358203" y="203594"/>
                </a:cubicBezTo>
                <a:lnTo>
                  <a:pt x="357606" y="203644"/>
                </a:lnTo>
                <a:cubicBezTo>
                  <a:pt x="350101" y="204000"/>
                  <a:pt x="342252" y="204229"/>
                  <a:pt x="334442" y="204406"/>
                </a:cubicBezTo>
                <a:lnTo>
                  <a:pt x="330746" y="204495"/>
                </a:lnTo>
                <a:cubicBezTo>
                  <a:pt x="326568" y="204610"/>
                  <a:pt x="322441" y="204610"/>
                  <a:pt x="318439" y="204635"/>
                </a:cubicBezTo>
                <a:lnTo>
                  <a:pt x="318439" y="147803"/>
                </a:lnTo>
                <a:cubicBezTo>
                  <a:pt x="321526" y="147765"/>
                  <a:pt x="324574" y="147727"/>
                  <a:pt x="327813" y="147689"/>
                </a:cubicBezTo>
                <a:lnTo>
                  <a:pt x="329654" y="147638"/>
                </a:lnTo>
                <a:close/>
                <a:moveTo>
                  <a:pt x="286183" y="147689"/>
                </a:moveTo>
                <a:cubicBezTo>
                  <a:pt x="289421" y="147727"/>
                  <a:pt x="292506" y="147765"/>
                  <a:pt x="295566" y="147803"/>
                </a:cubicBezTo>
                <a:lnTo>
                  <a:pt x="295566" y="204635"/>
                </a:lnTo>
                <a:cubicBezTo>
                  <a:pt x="280391" y="204445"/>
                  <a:pt x="265164" y="204038"/>
                  <a:pt x="250126" y="203314"/>
                </a:cubicBezTo>
                <a:lnTo>
                  <a:pt x="250126" y="146558"/>
                </a:lnTo>
                <a:cubicBezTo>
                  <a:pt x="261507" y="147091"/>
                  <a:pt x="273011" y="147460"/>
                  <a:pt x="284531" y="147689"/>
                </a:cubicBezTo>
                <a:lnTo>
                  <a:pt x="286183" y="147689"/>
                </a:lnTo>
                <a:close/>
                <a:moveTo>
                  <a:pt x="79527" y="178295"/>
                </a:moveTo>
                <a:lnTo>
                  <a:pt x="79527" y="123368"/>
                </a:lnTo>
                <a:cubicBezTo>
                  <a:pt x="90145" y="126200"/>
                  <a:pt x="101664" y="128829"/>
                  <a:pt x="113627" y="131191"/>
                </a:cubicBezTo>
                <a:lnTo>
                  <a:pt x="113627" y="186728"/>
                </a:lnTo>
                <a:cubicBezTo>
                  <a:pt x="112255" y="186410"/>
                  <a:pt x="110871" y="186106"/>
                  <a:pt x="109486" y="185827"/>
                </a:cubicBezTo>
                <a:cubicBezTo>
                  <a:pt x="103493" y="184493"/>
                  <a:pt x="97498" y="183121"/>
                  <a:pt x="91833" y="181623"/>
                </a:cubicBezTo>
                <a:cubicBezTo>
                  <a:pt x="87540" y="180518"/>
                  <a:pt x="83553" y="179413"/>
                  <a:pt x="79527" y="178295"/>
                </a:cubicBezTo>
                <a:moveTo>
                  <a:pt x="344856" y="340855"/>
                </a:moveTo>
                <a:cubicBezTo>
                  <a:pt x="336271" y="340627"/>
                  <a:pt x="327991" y="340258"/>
                  <a:pt x="319684" y="339865"/>
                </a:cubicBezTo>
                <a:lnTo>
                  <a:pt x="318439" y="339814"/>
                </a:lnTo>
                <a:lnTo>
                  <a:pt x="318439" y="283032"/>
                </a:lnTo>
                <a:cubicBezTo>
                  <a:pt x="329819" y="283578"/>
                  <a:pt x="341161" y="283959"/>
                  <a:pt x="352704" y="284111"/>
                </a:cubicBezTo>
                <a:lnTo>
                  <a:pt x="354558" y="284150"/>
                </a:lnTo>
                <a:cubicBezTo>
                  <a:pt x="357606" y="284214"/>
                  <a:pt x="360680" y="284276"/>
                  <a:pt x="363906" y="284290"/>
                </a:cubicBezTo>
                <a:lnTo>
                  <a:pt x="363906" y="341084"/>
                </a:lnTo>
                <a:cubicBezTo>
                  <a:pt x="358406" y="341008"/>
                  <a:pt x="352704" y="340982"/>
                  <a:pt x="347332" y="340919"/>
                </a:cubicBezTo>
                <a:lnTo>
                  <a:pt x="344856" y="340855"/>
                </a:lnTo>
                <a:close/>
                <a:moveTo>
                  <a:pt x="500405" y="392747"/>
                </a:moveTo>
                <a:cubicBezTo>
                  <a:pt x="512547" y="390411"/>
                  <a:pt x="523900" y="387769"/>
                  <a:pt x="534493" y="384925"/>
                </a:cubicBezTo>
                <a:lnTo>
                  <a:pt x="534493" y="439865"/>
                </a:lnTo>
                <a:cubicBezTo>
                  <a:pt x="524345" y="442773"/>
                  <a:pt x="512990" y="445618"/>
                  <a:pt x="500405" y="448297"/>
                </a:cubicBezTo>
                <a:lnTo>
                  <a:pt x="500405" y="392747"/>
                </a:lnTo>
                <a:close/>
                <a:moveTo>
                  <a:pt x="443433" y="457886"/>
                </a:moveTo>
                <a:lnTo>
                  <a:pt x="443433" y="401663"/>
                </a:lnTo>
                <a:cubicBezTo>
                  <a:pt x="455257" y="400241"/>
                  <a:pt x="466573" y="398590"/>
                  <a:pt x="477686" y="396849"/>
                </a:cubicBezTo>
                <a:lnTo>
                  <a:pt x="477686" y="452692"/>
                </a:lnTo>
                <a:cubicBezTo>
                  <a:pt x="466928" y="454571"/>
                  <a:pt x="455588" y="456311"/>
                  <a:pt x="443433" y="457886"/>
                </a:cubicBezTo>
                <a:moveTo>
                  <a:pt x="394170" y="463029"/>
                </a:moveTo>
                <a:cubicBezTo>
                  <a:pt x="391706" y="463182"/>
                  <a:pt x="389217" y="463410"/>
                  <a:pt x="386614" y="463576"/>
                </a:cubicBezTo>
                <a:lnTo>
                  <a:pt x="386614" y="406832"/>
                </a:lnTo>
                <a:cubicBezTo>
                  <a:pt x="398145" y="406133"/>
                  <a:pt x="409524" y="405181"/>
                  <a:pt x="420712" y="404101"/>
                </a:cubicBezTo>
                <a:lnTo>
                  <a:pt x="420712" y="460540"/>
                </a:lnTo>
                <a:cubicBezTo>
                  <a:pt x="413817" y="461302"/>
                  <a:pt x="406591" y="462000"/>
                  <a:pt x="399211" y="462597"/>
                </a:cubicBezTo>
                <a:cubicBezTo>
                  <a:pt x="397497" y="462762"/>
                  <a:pt x="395846" y="462890"/>
                  <a:pt x="394170" y="463029"/>
                </a:cubicBezTo>
                <a:moveTo>
                  <a:pt x="170611" y="401663"/>
                </a:moveTo>
                <a:lnTo>
                  <a:pt x="170611" y="457886"/>
                </a:lnTo>
                <a:cubicBezTo>
                  <a:pt x="158459" y="456311"/>
                  <a:pt x="147104" y="454571"/>
                  <a:pt x="136347" y="452692"/>
                </a:cubicBezTo>
                <a:lnTo>
                  <a:pt x="136347" y="396849"/>
                </a:lnTo>
                <a:cubicBezTo>
                  <a:pt x="147410" y="398590"/>
                  <a:pt x="158801" y="400241"/>
                  <a:pt x="170611" y="401663"/>
                </a:cubicBezTo>
                <a:moveTo>
                  <a:pt x="199161" y="461175"/>
                </a:moveTo>
                <a:lnTo>
                  <a:pt x="195771" y="460819"/>
                </a:lnTo>
                <a:lnTo>
                  <a:pt x="193345" y="460540"/>
                </a:lnTo>
                <a:lnTo>
                  <a:pt x="193345" y="404114"/>
                </a:lnTo>
                <a:cubicBezTo>
                  <a:pt x="204521" y="405181"/>
                  <a:pt x="215888" y="406133"/>
                  <a:pt x="227381" y="406832"/>
                </a:cubicBezTo>
                <a:lnTo>
                  <a:pt x="227381" y="463538"/>
                </a:lnTo>
                <a:cubicBezTo>
                  <a:pt x="217894" y="462864"/>
                  <a:pt x="208356" y="462076"/>
                  <a:pt x="199161" y="461175"/>
                </a:cubicBezTo>
                <a:moveTo>
                  <a:pt x="227381" y="529196"/>
                </a:moveTo>
                <a:cubicBezTo>
                  <a:pt x="238621" y="530276"/>
                  <a:pt x="249986" y="531190"/>
                  <a:pt x="261507" y="531965"/>
                </a:cubicBezTo>
                <a:lnTo>
                  <a:pt x="261507" y="588683"/>
                </a:lnTo>
                <a:cubicBezTo>
                  <a:pt x="249682" y="587845"/>
                  <a:pt x="238303" y="586854"/>
                  <a:pt x="227381" y="585686"/>
                </a:cubicBezTo>
                <a:lnTo>
                  <a:pt x="227381" y="529196"/>
                </a:lnTo>
                <a:close/>
                <a:moveTo>
                  <a:pt x="170611" y="521945"/>
                </a:moveTo>
                <a:cubicBezTo>
                  <a:pt x="181484" y="523748"/>
                  <a:pt x="193002" y="525335"/>
                  <a:pt x="204660" y="526758"/>
                </a:cubicBezTo>
                <a:lnTo>
                  <a:pt x="204660" y="583006"/>
                </a:lnTo>
                <a:cubicBezTo>
                  <a:pt x="192709" y="581444"/>
                  <a:pt x="181190" y="579666"/>
                  <a:pt x="170611" y="577774"/>
                </a:cubicBezTo>
                <a:lnTo>
                  <a:pt x="170611" y="521945"/>
                </a:lnTo>
                <a:close/>
                <a:moveTo>
                  <a:pt x="147879" y="517881"/>
                </a:moveTo>
                <a:lnTo>
                  <a:pt x="147879" y="573418"/>
                </a:lnTo>
                <a:cubicBezTo>
                  <a:pt x="135280" y="570700"/>
                  <a:pt x="123761" y="567931"/>
                  <a:pt x="113627" y="564959"/>
                </a:cubicBezTo>
                <a:lnTo>
                  <a:pt x="113627" y="510007"/>
                </a:lnTo>
                <a:cubicBezTo>
                  <a:pt x="124371" y="512902"/>
                  <a:pt x="135764" y="515556"/>
                  <a:pt x="147879" y="517881"/>
                </a:cubicBezTo>
                <a:moveTo>
                  <a:pt x="534493" y="517881"/>
                </a:moveTo>
                <a:cubicBezTo>
                  <a:pt x="546609" y="515556"/>
                  <a:pt x="558012" y="512902"/>
                  <a:pt x="568579" y="510007"/>
                </a:cubicBezTo>
                <a:lnTo>
                  <a:pt x="568579" y="564959"/>
                </a:lnTo>
                <a:cubicBezTo>
                  <a:pt x="558457" y="567931"/>
                  <a:pt x="547078" y="570700"/>
                  <a:pt x="534493" y="573418"/>
                </a:cubicBezTo>
                <a:lnTo>
                  <a:pt x="534493" y="517881"/>
                </a:lnTo>
                <a:close/>
                <a:moveTo>
                  <a:pt x="477686" y="526758"/>
                </a:moveTo>
                <a:cubicBezTo>
                  <a:pt x="489344" y="525335"/>
                  <a:pt x="500723" y="523735"/>
                  <a:pt x="511759" y="521945"/>
                </a:cubicBezTo>
                <a:lnTo>
                  <a:pt x="511759" y="577774"/>
                </a:lnTo>
                <a:cubicBezTo>
                  <a:pt x="501014" y="579666"/>
                  <a:pt x="489623" y="581444"/>
                  <a:pt x="477686" y="582994"/>
                </a:cubicBezTo>
                <a:lnTo>
                  <a:pt x="477686" y="526758"/>
                </a:lnTo>
                <a:close/>
                <a:moveTo>
                  <a:pt x="454952" y="529196"/>
                </a:moveTo>
                <a:lnTo>
                  <a:pt x="454952" y="585660"/>
                </a:lnTo>
                <a:cubicBezTo>
                  <a:pt x="443878" y="586842"/>
                  <a:pt x="432563" y="587845"/>
                  <a:pt x="420712" y="588658"/>
                </a:cubicBezTo>
                <a:lnTo>
                  <a:pt x="420712" y="531952"/>
                </a:lnTo>
                <a:cubicBezTo>
                  <a:pt x="432233" y="531190"/>
                  <a:pt x="443739" y="530276"/>
                  <a:pt x="454952" y="529196"/>
                </a:cubicBezTo>
                <a:moveTo>
                  <a:pt x="363765" y="534340"/>
                </a:moveTo>
                <a:cubicBezTo>
                  <a:pt x="375095" y="534111"/>
                  <a:pt x="386614" y="533781"/>
                  <a:pt x="398018" y="533261"/>
                </a:cubicBezTo>
                <a:lnTo>
                  <a:pt x="398018" y="590042"/>
                </a:lnTo>
                <a:cubicBezTo>
                  <a:pt x="383414" y="590753"/>
                  <a:pt x="368199" y="591185"/>
                  <a:pt x="352552" y="591376"/>
                </a:cubicBezTo>
                <a:lnTo>
                  <a:pt x="352552" y="534505"/>
                </a:lnTo>
                <a:cubicBezTo>
                  <a:pt x="355600" y="534480"/>
                  <a:pt x="358851" y="534429"/>
                  <a:pt x="361911" y="534365"/>
                </a:cubicBezTo>
                <a:lnTo>
                  <a:pt x="363765" y="534340"/>
                </a:lnTo>
                <a:close/>
                <a:moveTo>
                  <a:pt x="320460" y="534391"/>
                </a:moveTo>
                <a:cubicBezTo>
                  <a:pt x="323532" y="534429"/>
                  <a:pt x="326568" y="534480"/>
                  <a:pt x="329819" y="534505"/>
                </a:cubicBezTo>
                <a:lnTo>
                  <a:pt x="329819" y="591376"/>
                </a:lnTo>
                <a:cubicBezTo>
                  <a:pt x="314007" y="591210"/>
                  <a:pt x="298971" y="590766"/>
                  <a:pt x="284238" y="590055"/>
                </a:cubicBezTo>
                <a:lnTo>
                  <a:pt x="284238" y="533261"/>
                </a:lnTo>
                <a:cubicBezTo>
                  <a:pt x="295745" y="533794"/>
                  <a:pt x="307087" y="534136"/>
                  <a:pt x="318593" y="534340"/>
                </a:cubicBezTo>
                <a:lnTo>
                  <a:pt x="320460" y="534391"/>
                </a:lnTo>
                <a:close/>
                <a:moveTo>
                  <a:pt x="80620" y="440157"/>
                </a:moveTo>
                <a:lnTo>
                  <a:pt x="79527" y="439877"/>
                </a:lnTo>
                <a:lnTo>
                  <a:pt x="79527" y="384925"/>
                </a:lnTo>
                <a:cubicBezTo>
                  <a:pt x="90145" y="387782"/>
                  <a:pt x="101664" y="390411"/>
                  <a:pt x="113627" y="392773"/>
                </a:cubicBezTo>
                <a:lnTo>
                  <a:pt x="113627" y="448335"/>
                </a:lnTo>
                <a:cubicBezTo>
                  <a:pt x="103188" y="446088"/>
                  <a:pt x="93663" y="443764"/>
                  <a:pt x="84759" y="441351"/>
                </a:cubicBezTo>
                <a:cubicBezTo>
                  <a:pt x="83376" y="440969"/>
                  <a:pt x="82017" y="440589"/>
                  <a:pt x="80620" y="440157"/>
                </a:cubicBezTo>
                <a:moveTo>
                  <a:pt x="286068" y="466103"/>
                </a:moveTo>
                <a:cubicBezTo>
                  <a:pt x="280836" y="466039"/>
                  <a:pt x="275768" y="465912"/>
                  <a:pt x="270560" y="465734"/>
                </a:cubicBezTo>
                <a:lnTo>
                  <a:pt x="268554" y="465658"/>
                </a:lnTo>
                <a:cubicBezTo>
                  <a:pt x="262434" y="465493"/>
                  <a:pt x="256287" y="465213"/>
                  <a:pt x="250126" y="464947"/>
                </a:cubicBezTo>
                <a:lnTo>
                  <a:pt x="250126" y="408127"/>
                </a:lnTo>
                <a:cubicBezTo>
                  <a:pt x="261507" y="408712"/>
                  <a:pt x="273011" y="409042"/>
                  <a:pt x="284531" y="409245"/>
                </a:cubicBezTo>
                <a:lnTo>
                  <a:pt x="286183" y="409283"/>
                </a:lnTo>
                <a:cubicBezTo>
                  <a:pt x="289421" y="409359"/>
                  <a:pt x="292506" y="409359"/>
                  <a:pt x="295566" y="409398"/>
                </a:cubicBezTo>
                <a:lnTo>
                  <a:pt x="295566" y="466293"/>
                </a:lnTo>
                <a:cubicBezTo>
                  <a:pt x="293446" y="466230"/>
                  <a:pt x="291288" y="466230"/>
                  <a:pt x="288976" y="466204"/>
                </a:cubicBezTo>
                <a:lnTo>
                  <a:pt x="286068" y="466103"/>
                </a:lnTo>
                <a:close/>
                <a:moveTo>
                  <a:pt x="335814" y="465963"/>
                </a:moveTo>
                <a:cubicBezTo>
                  <a:pt x="334150" y="466013"/>
                  <a:pt x="332423" y="466039"/>
                  <a:pt x="330746" y="466065"/>
                </a:cubicBezTo>
                <a:cubicBezTo>
                  <a:pt x="326771" y="466154"/>
                  <a:pt x="322605" y="466166"/>
                  <a:pt x="318439" y="466230"/>
                </a:cubicBezTo>
                <a:lnTo>
                  <a:pt x="318439" y="409398"/>
                </a:lnTo>
                <a:cubicBezTo>
                  <a:pt x="321526" y="409359"/>
                  <a:pt x="324574" y="409346"/>
                  <a:pt x="327813" y="409283"/>
                </a:cubicBezTo>
                <a:lnTo>
                  <a:pt x="329654" y="409219"/>
                </a:lnTo>
                <a:cubicBezTo>
                  <a:pt x="341033" y="409004"/>
                  <a:pt x="352552" y="408686"/>
                  <a:pt x="363906" y="408101"/>
                </a:cubicBezTo>
                <a:lnTo>
                  <a:pt x="363906" y="464947"/>
                </a:lnTo>
                <a:cubicBezTo>
                  <a:pt x="361442" y="465010"/>
                  <a:pt x="359003" y="465138"/>
                  <a:pt x="356527" y="465265"/>
                </a:cubicBezTo>
                <a:cubicBezTo>
                  <a:pt x="349796" y="465557"/>
                  <a:pt x="342861" y="465772"/>
                  <a:pt x="335814" y="465963"/>
                </a:cubicBezTo>
                <a:moveTo>
                  <a:pt x="590055" y="413118"/>
                </a:moveTo>
                <a:lnTo>
                  <a:pt x="586220" y="416496"/>
                </a:lnTo>
                <a:cubicBezTo>
                  <a:pt x="580250" y="421767"/>
                  <a:pt x="570243" y="427089"/>
                  <a:pt x="557213" y="432194"/>
                </a:cubicBezTo>
                <a:lnTo>
                  <a:pt x="557213" y="378003"/>
                </a:lnTo>
                <a:cubicBezTo>
                  <a:pt x="570751" y="373278"/>
                  <a:pt x="582270" y="368059"/>
                  <a:pt x="591313" y="362331"/>
                </a:cubicBezTo>
                <a:lnTo>
                  <a:pt x="591313" y="409398"/>
                </a:lnTo>
                <a:lnTo>
                  <a:pt x="590055" y="413118"/>
                </a:lnTo>
                <a:close/>
                <a:moveTo>
                  <a:pt x="682180" y="204724"/>
                </a:moveTo>
                <a:cubicBezTo>
                  <a:pt x="681126" y="185280"/>
                  <a:pt x="657924" y="170078"/>
                  <a:pt x="611733" y="158471"/>
                </a:cubicBezTo>
                <a:cubicBezTo>
                  <a:pt x="613271" y="155067"/>
                  <a:pt x="614020" y="151523"/>
                  <a:pt x="614159" y="147815"/>
                </a:cubicBezTo>
                <a:lnTo>
                  <a:pt x="614159" y="68263"/>
                </a:lnTo>
                <a:lnTo>
                  <a:pt x="613868" y="68263"/>
                </a:lnTo>
                <a:cubicBezTo>
                  <a:pt x="609879" y="1981"/>
                  <a:pt x="338277" y="0"/>
                  <a:pt x="307087" y="0"/>
                </a:cubicBezTo>
                <a:cubicBezTo>
                  <a:pt x="275768" y="0"/>
                  <a:pt x="4141" y="1981"/>
                  <a:pt x="178" y="68263"/>
                </a:cubicBezTo>
                <a:lnTo>
                  <a:pt x="0" y="68263"/>
                </a:lnTo>
                <a:lnTo>
                  <a:pt x="0" y="69723"/>
                </a:lnTo>
                <a:lnTo>
                  <a:pt x="0" y="147853"/>
                </a:lnTo>
                <a:cubicBezTo>
                  <a:pt x="0" y="169469"/>
                  <a:pt x="27939" y="186386"/>
                  <a:pt x="69405" y="198958"/>
                </a:cubicBezTo>
                <a:cubicBezTo>
                  <a:pt x="68796" y="200851"/>
                  <a:pt x="68504" y="202768"/>
                  <a:pt x="68351" y="204724"/>
                </a:cubicBezTo>
                <a:lnTo>
                  <a:pt x="68199" y="204724"/>
                </a:lnTo>
                <a:lnTo>
                  <a:pt x="68199" y="206222"/>
                </a:lnTo>
                <a:lnTo>
                  <a:pt x="68199" y="284214"/>
                </a:lnTo>
                <a:cubicBezTo>
                  <a:pt x="23521" y="295719"/>
                  <a:pt x="1232" y="310718"/>
                  <a:pt x="0" y="329844"/>
                </a:cubicBezTo>
                <a:lnTo>
                  <a:pt x="0" y="331318"/>
                </a:lnTo>
                <a:lnTo>
                  <a:pt x="0" y="409422"/>
                </a:lnTo>
                <a:cubicBezTo>
                  <a:pt x="0" y="424497"/>
                  <a:pt x="13539" y="437249"/>
                  <a:pt x="35776" y="447878"/>
                </a:cubicBezTo>
                <a:cubicBezTo>
                  <a:pt x="34849" y="450202"/>
                  <a:pt x="34404" y="452565"/>
                  <a:pt x="34252" y="454964"/>
                </a:cubicBezTo>
                <a:lnTo>
                  <a:pt x="34113" y="454964"/>
                </a:lnTo>
                <a:lnTo>
                  <a:pt x="34113" y="456464"/>
                </a:lnTo>
                <a:lnTo>
                  <a:pt x="34113" y="534568"/>
                </a:lnTo>
                <a:cubicBezTo>
                  <a:pt x="34113" y="572427"/>
                  <a:pt x="119304" y="595897"/>
                  <a:pt x="214071" y="606844"/>
                </a:cubicBezTo>
                <a:lnTo>
                  <a:pt x="216040" y="607276"/>
                </a:lnTo>
                <a:lnTo>
                  <a:pt x="216663" y="607123"/>
                </a:lnTo>
                <a:cubicBezTo>
                  <a:pt x="234925" y="609206"/>
                  <a:pt x="253530" y="610806"/>
                  <a:pt x="271793" y="611950"/>
                </a:cubicBezTo>
                <a:lnTo>
                  <a:pt x="272847" y="612153"/>
                </a:lnTo>
                <a:lnTo>
                  <a:pt x="273469" y="612063"/>
                </a:lnTo>
                <a:cubicBezTo>
                  <a:pt x="296799" y="613461"/>
                  <a:pt x="319684" y="614146"/>
                  <a:pt x="341161" y="614146"/>
                </a:cubicBezTo>
                <a:cubicBezTo>
                  <a:pt x="362534" y="614146"/>
                  <a:pt x="385559" y="613461"/>
                  <a:pt x="408736" y="612063"/>
                </a:cubicBezTo>
                <a:lnTo>
                  <a:pt x="409360" y="612153"/>
                </a:lnTo>
                <a:lnTo>
                  <a:pt x="410578" y="611937"/>
                </a:lnTo>
                <a:cubicBezTo>
                  <a:pt x="428828" y="610806"/>
                  <a:pt x="447408" y="609206"/>
                  <a:pt x="465696" y="607098"/>
                </a:cubicBezTo>
                <a:lnTo>
                  <a:pt x="466319" y="607251"/>
                </a:lnTo>
                <a:lnTo>
                  <a:pt x="468313" y="606819"/>
                </a:lnTo>
                <a:cubicBezTo>
                  <a:pt x="562890" y="595858"/>
                  <a:pt x="648119" y="572376"/>
                  <a:pt x="648272" y="534518"/>
                </a:cubicBezTo>
                <a:lnTo>
                  <a:pt x="648272" y="454952"/>
                </a:lnTo>
                <a:lnTo>
                  <a:pt x="648119" y="454952"/>
                </a:lnTo>
                <a:cubicBezTo>
                  <a:pt x="647179" y="441020"/>
                  <a:pt x="635343" y="429361"/>
                  <a:pt x="611860" y="419646"/>
                </a:cubicBezTo>
                <a:cubicBezTo>
                  <a:pt x="613271" y="416382"/>
                  <a:pt x="614159" y="412953"/>
                  <a:pt x="614159" y="409398"/>
                </a:cubicBezTo>
                <a:lnTo>
                  <a:pt x="614159" y="335115"/>
                </a:lnTo>
                <a:cubicBezTo>
                  <a:pt x="654862" y="322517"/>
                  <a:pt x="682358" y="305715"/>
                  <a:pt x="682358" y="284315"/>
                </a:cubicBezTo>
                <a:lnTo>
                  <a:pt x="682358" y="204724"/>
                </a:lnTo>
                <a:lnTo>
                  <a:pt x="682180" y="204724"/>
                </a:lnTo>
                <a:close/>
              </a:path>
            </a:pathLst>
          </a:custGeom>
          <a:solidFill>
            <a:srgbClr val="108AC9">
              <a:alpha val="100000"/>
            </a:srgbClr>
          </a:solidFill>
          <a:ln w="0" cap="sq">
            <a:solidFill>
              <a:srgbClr val="108AC9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11" y="5129808"/>
            <a:ext cx="4676798" cy="414057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Штриховая стрелка вправо 59"/>
          <p:cNvSpPr/>
          <p:nvPr/>
        </p:nvSpPr>
        <p:spPr>
          <a:xfrm rot="10800000">
            <a:off x="12084297" y="6343385"/>
            <a:ext cx="1712300" cy="33470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авая фигурная скобка 60"/>
          <p:cNvSpPr/>
          <p:nvPr/>
        </p:nvSpPr>
        <p:spPr>
          <a:xfrm>
            <a:off x="11410862" y="5798402"/>
            <a:ext cx="426466" cy="1336418"/>
          </a:xfrm>
          <a:prstGeom prst="rightBrace">
            <a:avLst>
              <a:gd name="adj1" fmla="val 8333"/>
              <a:gd name="adj2" fmla="val 534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/>
          <p:nvPr/>
        </p:nvPicPr>
        <p:blipFill rotWithShape="1">
          <a:blip r:embed="rId7"/>
          <a:srcRect l="31748" t="11117" r="40833" b="68643"/>
          <a:stretch/>
        </p:blipFill>
        <p:spPr bwMode="auto">
          <a:xfrm>
            <a:off x="13977128" y="5694659"/>
            <a:ext cx="367240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Штриховая стрелка вправо 62"/>
          <p:cNvSpPr/>
          <p:nvPr/>
        </p:nvSpPr>
        <p:spPr>
          <a:xfrm rot="10800000">
            <a:off x="12082161" y="7294978"/>
            <a:ext cx="1712300" cy="399035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/>
          <p:nvPr/>
        </p:nvPicPr>
        <p:blipFill rotWithShape="1">
          <a:blip r:embed="rId8"/>
          <a:srcRect l="33334" t="31876" r="32974" b="50402"/>
          <a:stretch/>
        </p:blipFill>
        <p:spPr bwMode="auto">
          <a:xfrm>
            <a:off x="15721020" y="7025809"/>
            <a:ext cx="3024336" cy="983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Штриховая стрелка вправо 64"/>
          <p:cNvSpPr/>
          <p:nvPr/>
        </p:nvSpPr>
        <p:spPr>
          <a:xfrm rot="10800000">
            <a:off x="12106997" y="8411757"/>
            <a:ext cx="1712300" cy="35456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авая фигурная скобка 65"/>
          <p:cNvSpPr/>
          <p:nvPr/>
        </p:nvSpPr>
        <p:spPr>
          <a:xfrm>
            <a:off x="11441807" y="7853104"/>
            <a:ext cx="426466" cy="1336418"/>
          </a:xfrm>
          <a:prstGeom prst="rightBrace">
            <a:avLst>
              <a:gd name="adj1" fmla="val 8333"/>
              <a:gd name="adj2" fmla="val 534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https://im0-tub-ru.yandex.net/i?id=f09a377966ea10f2fba249522c7fd536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529" y="7907228"/>
            <a:ext cx="1765497" cy="11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668"/>
          <p:cNvSpPr txBox="1"/>
          <p:nvPr/>
        </p:nvSpPr>
        <p:spPr>
          <a:xfrm>
            <a:off x="12029057" y="5309938"/>
            <a:ext cx="18315309" cy="3847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</a:rPr>
              <a:t>Данные об источниках финансирования поступают:</a:t>
            </a:r>
            <a:endParaRPr lang="ru-RU" sz="2200" b="1" dirty="0">
              <a:latin typeface="Arial Narrow" panose="020B0606020202030204" pitchFamily="34" charset="0"/>
              <a:hlinkClick r:id="rId5"/>
            </a:endParaRPr>
          </a:p>
        </p:txBody>
      </p:sp>
      <p:grpSp>
        <p:nvGrpSpPr>
          <p:cNvPr id="69" name="object 23"/>
          <p:cNvGrpSpPr/>
          <p:nvPr/>
        </p:nvGrpSpPr>
        <p:grpSpPr>
          <a:xfrm>
            <a:off x="1252596" y="3955651"/>
            <a:ext cx="3888970" cy="2208559"/>
            <a:chOff x="2679700" y="1968500"/>
            <a:chExt cx="1876425" cy="1041400"/>
          </a:xfrm>
        </p:grpSpPr>
        <p:pic>
          <p:nvPicPr>
            <p:cNvPr id="70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9700" y="1968500"/>
              <a:ext cx="1876132" cy="1041146"/>
            </a:xfrm>
            <a:prstGeom prst="rect">
              <a:avLst/>
            </a:prstGeom>
          </p:spPr>
        </p:pic>
        <p:sp>
          <p:nvSpPr>
            <p:cNvPr id="71" name="object 25"/>
            <p:cNvSpPr/>
            <p:nvPr/>
          </p:nvSpPr>
          <p:spPr>
            <a:xfrm>
              <a:off x="2933750" y="2181123"/>
              <a:ext cx="1370330" cy="537210"/>
            </a:xfrm>
            <a:custGeom>
              <a:avLst/>
              <a:gdLst/>
              <a:ahLst/>
              <a:cxnLst/>
              <a:rect l="l" t="t" r="r" b="b"/>
              <a:pathLst>
                <a:path w="1370329" h="537210">
                  <a:moveTo>
                    <a:pt x="1253083" y="536625"/>
                  </a:moveTo>
                  <a:lnTo>
                    <a:pt x="116636" y="536625"/>
                  </a:lnTo>
                  <a:lnTo>
                    <a:pt x="71221" y="527465"/>
                  </a:lnTo>
                  <a:lnTo>
                    <a:pt x="34148" y="502483"/>
                  </a:lnTo>
                  <a:lnTo>
                    <a:pt x="9160" y="465425"/>
                  </a:lnTo>
                  <a:lnTo>
                    <a:pt x="0" y="420039"/>
                  </a:lnTo>
                  <a:lnTo>
                    <a:pt x="0" y="116636"/>
                  </a:lnTo>
                  <a:lnTo>
                    <a:pt x="9160" y="71242"/>
                  </a:lnTo>
                  <a:lnTo>
                    <a:pt x="34148" y="34167"/>
                  </a:lnTo>
                  <a:lnTo>
                    <a:pt x="71221" y="9168"/>
                  </a:lnTo>
                  <a:lnTo>
                    <a:pt x="116636" y="0"/>
                  </a:lnTo>
                  <a:lnTo>
                    <a:pt x="1253083" y="0"/>
                  </a:lnTo>
                  <a:lnTo>
                    <a:pt x="1298470" y="9168"/>
                  </a:lnTo>
                  <a:lnTo>
                    <a:pt x="1335541" y="34167"/>
                  </a:lnTo>
                  <a:lnTo>
                    <a:pt x="1360539" y="71242"/>
                  </a:lnTo>
                  <a:lnTo>
                    <a:pt x="1369707" y="116636"/>
                  </a:lnTo>
                  <a:lnTo>
                    <a:pt x="1369707" y="420039"/>
                  </a:lnTo>
                  <a:lnTo>
                    <a:pt x="1360539" y="465425"/>
                  </a:lnTo>
                  <a:lnTo>
                    <a:pt x="1335541" y="502483"/>
                  </a:lnTo>
                  <a:lnTo>
                    <a:pt x="1298470" y="527465"/>
                  </a:lnTo>
                  <a:lnTo>
                    <a:pt x="1253083" y="536625"/>
                  </a:lnTo>
                  <a:close/>
                </a:path>
              </a:pathLst>
            </a:custGeom>
            <a:solidFill>
              <a:srgbClr val="98989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26"/>
          <p:cNvSpPr txBox="1"/>
          <p:nvPr/>
        </p:nvSpPr>
        <p:spPr>
          <a:xfrm>
            <a:off x="1851093" y="4496087"/>
            <a:ext cx="2502937" cy="960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5915" algn="r">
              <a:lnSpc>
                <a:spcPct val="137000"/>
              </a:lnSpc>
              <a:spcBef>
                <a:spcPts val="90"/>
              </a:spcBef>
            </a:pPr>
            <a:r>
              <a:rPr sz="1500" b="1" spc="-2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Классификация</a:t>
            </a:r>
            <a:r>
              <a:rPr sz="1500" b="1" spc="35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Arial Narrow" panose="020B0606020202030204" pitchFamily="34" charset="0"/>
                <a:cs typeface="Verdana"/>
              </a:rPr>
              <a:t>•</a:t>
            </a:r>
            <a:r>
              <a:rPr sz="1500" b="1" spc="-20" dirty="0">
                <a:solidFill>
                  <a:srgbClr val="FFFFFF"/>
                </a:solidFill>
                <a:latin typeface="Arial Narrow" panose="020B0606020202030204" pitchFamily="34" charset="0"/>
                <a:cs typeface="Verdana"/>
              </a:rPr>
              <a:t> </a:t>
            </a:r>
            <a:r>
              <a:rPr sz="1500" b="1" spc="-2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Бюджетные</a:t>
            </a:r>
            <a:r>
              <a:rPr sz="1500" b="1" spc="35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заявки</a:t>
            </a:r>
            <a:r>
              <a:rPr sz="1500" b="1" spc="-10" dirty="0">
                <a:solidFill>
                  <a:srgbClr val="FFFFFF"/>
                </a:solidFill>
                <a:latin typeface="Arial Narrow" panose="020B0606020202030204" pitchFamily="34" charset="0"/>
                <a:cs typeface="Verdana"/>
              </a:rPr>
              <a:t>• </a:t>
            </a:r>
            <a:r>
              <a:rPr sz="1500" b="1" spc="-2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Информация</a:t>
            </a:r>
            <a:r>
              <a:rPr sz="1500" b="1" spc="4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500" b="1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об</a:t>
            </a:r>
            <a:r>
              <a:rPr sz="1500" b="1" spc="45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500" b="1" spc="-4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оплате</a:t>
            </a:r>
            <a:r>
              <a:rPr sz="1500" b="1" spc="-40" dirty="0">
                <a:solidFill>
                  <a:srgbClr val="FFFFFF"/>
                </a:solidFill>
                <a:latin typeface="Arial Narrow" panose="020B0606020202030204" pitchFamily="34" charset="0"/>
                <a:cs typeface="Verdana"/>
              </a:rPr>
              <a:t>•</a:t>
            </a:r>
            <a:endParaRPr sz="1500" dirty="0">
              <a:latin typeface="Arial Narrow" panose="020B0606020202030204" pitchFamily="34" charset="0"/>
              <a:cs typeface="Verdana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4619192" y="4496087"/>
            <a:ext cx="1513907" cy="633722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object 28"/>
          <p:cNvGrpSpPr/>
          <p:nvPr/>
        </p:nvGrpSpPr>
        <p:grpSpPr>
          <a:xfrm>
            <a:off x="20158203" y="4404199"/>
            <a:ext cx="3897289" cy="1958396"/>
            <a:chOff x="6137567" y="1968500"/>
            <a:chExt cx="1876132" cy="1041146"/>
          </a:xfrm>
        </p:grpSpPr>
        <p:pic>
          <p:nvPicPr>
            <p:cNvPr id="76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7567" y="1968500"/>
              <a:ext cx="1876132" cy="1041146"/>
            </a:xfrm>
            <a:prstGeom prst="rect">
              <a:avLst/>
            </a:prstGeom>
          </p:spPr>
        </p:pic>
        <p:sp>
          <p:nvSpPr>
            <p:cNvPr id="77" name="object 30"/>
            <p:cNvSpPr/>
            <p:nvPr/>
          </p:nvSpPr>
          <p:spPr>
            <a:xfrm>
              <a:off x="6389090" y="2097081"/>
              <a:ext cx="1370330" cy="621252"/>
            </a:xfrm>
            <a:custGeom>
              <a:avLst/>
              <a:gdLst/>
              <a:ahLst/>
              <a:cxnLst/>
              <a:rect l="l" t="t" r="r" b="b"/>
              <a:pathLst>
                <a:path w="1370329" h="537210">
                  <a:moveTo>
                    <a:pt x="1253134" y="536625"/>
                  </a:moveTo>
                  <a:lnTo>
                    <a:pt x="116636" y="536625"/>
                  </a:lnTo>
                  <a:lnTo>
                    <a:pt x="71242" y="527465"/>
                  </a:lnTo>
                  <a:lnTo>
                    <a:pt x="34167" y="502483"/>
                  </a:lnTo>
                  <a:lnTo>
                    <a:pt x="9168" y="465425"/>
                  </a:lnTo>
                  <a:lnTo>
                    <a:pt x="0" y="420039"/>
                  </a:lnTo>
                  <a:lnTo>
                    <a:pt x="0" y="116636"/>
                  </a:lnTo>
                  <a:lnTo>
                    <a:pt x="9168" y="71242"/>
                  </a:lnTo>
                  <a:lnTo>
                    <a:pt x="34167" y="34167"/>
                  </a:lnTo>
                  <a:lnTo>
                    <a:pt x="71242" y="9168"/>
                  </a:lnTo>
                  <a:lnTo>
                    <a:pt x="116636" y="0"/>
                  </a:lnTo>
                  <a:lnTo>
                    <a:pt x="1253134" y="0"/>
                  </a:lnTo>
                  <a:lnTo>
                    <a:pt x="1298515" y="9168"/>
                  </a:lnTo>
                  <a:lnTo>
                    <a:pt x="1335573" y="34167"/>
                  </a:lnTo>
                  <a:lnTo>
                    <a:pt x="1360558" y="71242"/>
                  </a:lnTo>
                  <a:lnTo>
                    <a:pt x="1369720" y="116636"/>
                  </a:lnTo>
                  <a:lnTo>
                    <a:pt x="1369720" y="420039"/>
                  </a:lnTo>
                  <a:lnTo>
                    <a:pt x="1360558" y="465425"/>
                  </a:lnTo>
                  <a:lnTo>
                    <a:pt x="1335573" y="502483"/>
                  </a:lnTo>
                  <a:lnTo>
                    <a:pt x="1298515" y="527465"/>
                  </a:lnTo>
                  <a:lnTo>
                    <a:pt x="1253134" y="536625"/>
                  </a:lnTo>
                  <a:close/>
                </a:path>
              </a:pathLst>
            </a:custGeom>
            <a:solidFill>
              <a:srgbClr val="98989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31"/>
          <p:cNvSpPr txBox="1"/>
          <p:nvPr/>
        </p:nvSpPr>
        <p:spPr>
          <a:xfrm>
            <a:off x="20945182" y="4775807"/>
            <a:ext cx="2787562" cy="85279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86995" indent="-7493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Char char="•"/>
              <a:tabLst>
                <a:tab pos="87630" algn="l"/>
              </a:tabLst>
            </a:pPr>
            <a:r>
              <a:rPr sz="1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Классификация</a:t>
            </a:r>
            <a:endParaRPr sz="1500" dirty="0">
              <a:latin typeface="Arial Narrow" panose="020B0606020202030204" pitchFamily="34" charset="0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355"/>
              </a:spcBef>
              <a:buClr>
                <a:srgbClr val="FFFFFF"/>
              </a:buClr>
              <a:buChar char="•"/>
              <a:tabLst>
                <a:tab pos="87630" algn="l"/>
              </a:tabLst>
            </a:pPr>
            <a:r>
              <a:rPr sz="1500" b="1" spc="-2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Бюджетные</a:t>
            </a:r>
            <a:r>
              <a:rPr sz="1500" b="1" spc="35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заявки</a:t>
            </a:r>
            <a:endParaRPr sz="1500" dirty="0">
              <a:latin typeface="Arial Narrow" panose="020B0606020202030204" pitchFamily="34" charset="0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355"/>
              </a:spcBef>
              <a:buClr>
                <a:srgbClr val="FFFFFF"/>
              </a:buClr>
              <a:buChar char="•"/>
              <a:tabLst>
                <a:tab pos="87630" algn="l"/>
              </a:tabLst>
            </a:pPr>
            <a:r>
              <a:rPr sz="1500" b="1" spc="-2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ПФХД</a:t>
            </a:r>
            <a:endParaRPr sz="1500" dirty="0">
              <a:latin typeface="Arial Narrow" panose="020B0606020202030204" pitchFamily="34" charset="0"/>
              <a:cs typeface="Calibri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19160971" y="4646060"/>
            <a:ext cx="1461463" cy="363814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851093" y="6185471"/>
            <a:ext cx="4382405" cy="28057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Сведения из плана-графика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Сведения из извещения, проекта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Информация, включаемая в реестр контрактов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Заявка на закупку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Договор и сведения обо обязательствах и договоре БУ/АУ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6194797" y="4976218"/>
            <a:ext cx="38701" cy="435817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90"/>
          <p:cNvSpPr/>
          <p:nvPr/>
        </p:nvSpPr>
        <p:spPr>
          <a:xfrm>
            <a:off x="19099272" y="6089682"/>
            <a:ext cx="4382405" cy="28057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Проект плана-графика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Обобщенные сведения о планируемых к закупке товарах, работах, услуг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19050793" y="4993022"/>
            <a:ext cx="38701" cy="435817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37110" y="347834"/>
            <a:ext cx="22319387" cy="12772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altLang="zh-CN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УПРАВЛЕНИЕ ФИНАНСОВО-ХОЗЯЙСТВЕННОЙ ДЕЯТЕЛЬНОСТЬЮ – </a:t>
            </a:r>
            <a:endParaRPr lang="ru-RU" altLang="zh-CN" sz="4000" b="1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r>
              <a:rPr lang="ru-RU" altLang="zh-CN" sz="40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/>
                <a:cs typeface="Arial"/>
              </a:rPr>
              <a:t>ЕИС УФХД (Облачная бухгалтерия)</a:t>
            </a: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77967" y="12902666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5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0" name="Text Box361"/>
          <p:cNvSpPr txBox="1"/>
          <p:nvPr/>
        </p:nvSpPr>
        <p:spPr>
          <a:xfrm>
            <a:off x="1023214" y="2249488"/>
            <a:ext cx="22289644" cy="121571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/>
            <a:r>
              <a:rPr lang="ru-RU" sz="3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/>
                <a:cs typeface="Arial"/>
              </a:rPr>
              <a:t>ЦЕЛЬ</a:t>
            </a:r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 – </a:t>
            </a:r>
          </a:p>
          <a:p>
            <a:pPr algn="ctr"/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ОБЕСПЕЧЕНИЕ ПРЗРАЧНОСТИ И ОТКРЫТОСТИ ИСПОЛНЕНИЯ БЮДЖЕТА</a:t>
            </a:r>
            <a:endParaRPr lang="en-US" altLang="zh-CN" sz="3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1" name="Group296"/>
          <p:cNvGrpSpPr/>
          <p:nvPr/>
        </p:nvGrpSpPr>
        <p:grpSpPr>
          <a:xfrm>
            <a:off x="10787839" y="2324787"/>
            <a:ext cx="504056" cy="413464"/>
            <a:chOff x="2811727" y="4009734"/>
            <a:chExt cx="328101" cy="300326"/>
          </a:xfrm>
        </p:grpSpPr>
        <p:sp>
          <p:nvSpPr>
            <p:cNvPr id="5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5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79" y="2033464"/>
            <a:ext cx="435868" cy="2836988"/>
          </a:xfrm>
          <a:prstGeom prst="rect">
            <a:avLst/>
          </a:prstGeom>
          <a:solidFill>
            <a:srgbClr val="108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870452"/>
            <a:ext cx="461046" cy="306766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7938120"/>
            <a:ext cx="749078" cy="3096344"/>
          </a:xfrm>
          <a:prstGeom prst="rect">
            <a:avLst/>
          </a:prstGeom>
          <a:solidFill>
            <a:srgbClr val="299D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500" b="1" dirty="0" smtClean="0">
                <a:latin typeface="Arial Narrow" panose="020B0606020202030204" pitchFamily="34" charset="0"/>
              </a:rPr>
              <a:t>ЕИС УФХД</a:t>
            </a:r>
            <a:endParaRPr lang="ru-RU" sz="25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034464"/>
            <a:ext cx="461046" cy="2664296"/>
          </a:xfrm>
          <a:prstGeom prst="rect">
            <a:avLst/>
          </a:prstGeom>
          <a:solidFill>
            <a:srgbClr val="A3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885982" y="7210166"/>
            <a:ext cx="7416826" cy="655946"/>
            <a:chOff x="8328968" y="5286557"/>
            <a:chExt cx="5621352" cy="65594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328968" y="5286557"/>
              <a:ext cx="5621352" cy="655946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613962" y="5286557"/>
              <a:ext cx="4707527" cy="655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b="1" u="sng" kern="1200" dirty="0" smtClean="0">
                  <a:solidFill>
                    <a:srgbClr val="2895CE"/>
                  </a:solidFill>
                  <a:latin typeface="Arial Narrow" panose="020B0606020202030204" pitchFamily="34" charset="0"/>
                  <a:ea typeface="Arial"/>
                  <a:cs typeface="Arial"/>
                </a:rPr>
                <a:t>ФУНКЦИОНАЛ СЕРВИСА</a:t>
              </a:r>
              <a:endParaRPr lang="ru-RU" sz="4300" u="sng" kern="1200" dirty="0">
                <a:solidFill>
                  <a:srgbClr val="2895CE"/>
                </a:solidFill>
              </a:endParaRPr>
            </a:p>
          </p:txBody>
        </p:sp>
      </p:grpSp>
      <p:grpSp>
        <p:nvGrpSpPr>
          <p:cNvPr id="19" name="object 5"/>
          <p:cNvGrpSpPr/>
          <p:nvPr/>
        </p:nvGrpSpPr>
        <p:grpSpPr>
          <a:xfrm>
            <a:off x="2261246" y="8370169"/>
            <a:ext cx="19802199" cy="4392487"/>
            <a:chOff x="1353413" y="4635207"/>
            <a:chExt cx="7407275" cy="1883410"/>
          </a:xfrm>
        </p:grpSpPr>
        <p:pic>
          <p:nvPicPr>
            <p:cNvPr id="2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3413" y="5148383"/>
              <a:ext cx="2497785" cy="976105"/>
            </a:xfrm>
            <a:prstGeom prst="rect">
              <a:avLst/>
            </a:prstGeom>
          </p:spPr>
        </p:pic>
        <p:sp>
          <p:nvSpPr>
            <p:cNvPr id="21" name="object 7"/>
            <p:cNvSpPr/>
            <p:nvPr/>
          </p:nvSpPr>
          <p:spPr>
            <a:xfrm>
              <a:off x="1580705" y="5337619"/>
              <a:ext cx="2044064" cy="518795"/>
            </a:xfrm>
            <a:custGeom>
              <a:avLst/>
              <a:gdLst/>
              <a:ahLst/>
              <a:cxnLst/>
              <a:rect l="l" t="t" r="r" b="b"/>
              <a:pathLst>
                <a:path w="2044064" h="518795">
                  <a:moveTo>
                    <a:pt x="1960460" y="518223"/>
                  </a:moveTo>
                  <a:lnTo>
                    <a:pt x="83540" y="518223"/>
                  </a:lnTo>
                  <a:lnTo>
                    <a:pt x="51043" y="511651"/>
                  </a:lnTo>
                  <a:lnTo>
                    <a:pt x="24487" y="493736"/>
                  </a:lnTo>
                  <a:lnTo>
                    <a:pt x="6572" y="467179"/>
                  </a:lnTo>
                  <a:lnTo>
                    <a:pt x="0" y="434682"/>
                  </a:lnTo>
                  <a:lnTo>
                    <a:pt x="0" y="83540"/>
                  </a:lnTo>
                  <a:lnTo>
                    <a:pt x="6572" y="51022"/>
                  </a:lnTo>
                  <a:lnTo>
                    <a:pt x="24487" y="24468"/>
                  </a:lnTo>
                  <a:lnTo>
                    <a:pt x="51043" y="6564"/>
                  </a:lnTo>
                  <a:lnTo>
                    <a:pt x="83540" y="0"/>
                  </a:lnTo>
                  <a:lnTo>
                    <a:pt x="1960460" y="0"/>
                  </a:lnTo>
                  <a:lnTo>
                    <a:pt x="1992957" y="6564"/>
                  </a:lnTo>
                  <a:lnTo>
                    <a:pt x="2019514" y="24468"/>
                  </a:lnTo>
                  <a:lnTo>
                    <a:pt x="2037429" y="51022"/>
                  </a:lnTo>
                  <a:lnTo>
                    <a:pt x="2044001" y="83540"/>
                  </a:lnTo>
                  <a:lnTo>
                    <a:pt x="2044001" y="434682"/>
                  </a:lnTo>
                  <a:lnTo>
                    <a:pt x="2037429" y="467179"/>
                  </a:lnTo>
                  <a:lnTo>
                    <a:pt x="2019514" y="493736"/>
                  </a:lnTo>
                  <a:lnTo>
                    <a:pt x="1992957" y="511651"/>
                  </a:lnTo>
                  <a:lnTo>
                    <a:pt x="1960460" y="518223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sp>
          <p:nvSpPr>
            <p:cNvPr id="22" name="object 8"/>
            <p:cNvSpPr/>
            <p:nvPr/>
          </p:nvSpPr>
          <p:spPr>
            <a:xfrm>
              <a:off x="3645598" y="6074917"/>
              <a:ext cx="348615" cy="443230"/>
            </a:xfrm>
            <a:custGeom>
              <a:avLst/>
              <a:gdLst/>
              <a:ahLst/>
              <a:cxnLst/>
              <a:rect l="l" t="t" r="r" b="b"/>
              <a:pathLst>
                <a:path w="348614" h="443229">
                  <a:moveTo>
                    <a:pt x="137807" y="324891"/>
                  </a:moveTo>
                  <a:lnTo>
                    <a:pt x="133438" y="320179"/>
                  </a:lnTo>
                  <a:lnTo>
                    <a:pt x="129527" y="316014"/>
                  </a:lnTo>
                  <a:lnTo>
                    <a:pt x="122923" y="315810"/>
                  </a:lnTo>
                  <a:lnTo>
                    <a:pt x="118706" y="319684"/>
                  </a:lnTo>
                  <a:lnTo>
                    <a:pt x="84924" y="351828"/>
                  </a:lnTo>
                  <a:lnTo>
                    <a:pt x="66725" y="332879"/>
                  </a:lnTo>
                  <a:lnTo>
                    <a:pt x="60172" y="332676"/>
                  </a:lnTo>
                  <a:lnTo>
                    <a:pt x="55905" y="336550"/>
                  </a:lnTo>
                  <a:lnTo>
                    <a:pt x="51841" y="340817"/>
                  </a:lnTo>
                  <a:lnTo>
                    <a:pt x="51841" y="347560"/>
                  </a:lnTo>
                  <a:lnTo>
                    <a:pt x="77533" y="374002"/>
                  </a:lnTo>
                  <a:lnTo>
                    <a:pt x="79425" y="376085"/>
                  </a:lnTo>
                  <a:lnTo>
                    <a:pt x="82105" y="377228"/>
                  </a:lnTo>
                  <a:lnTo>
                    <a:pt x="87706" y="377126"/>
                  </a:lnTo>
                  <a:lnTo>
                    <a:pt x="90385" y="375983"/>
                  </a:lnTo>
                  <a:lnTo>
                    <a:pt x="92316" y="374002"/>
                  </a:lnTo>
                  <a:lnTo>
                    <a:pt x="133438" y="334962"/>
                  </a:lnTo>
                  <a:lnTo>
                    <a:pt x="137566" y="331241"/>
                  </a:lnTo>
                  <a:lnTo>
                    <a:pt x="137807" y="324891"/>
                  </a:lnTo>
                  <a:close/>
                </a:path>
                <a:path w="348614" h="443229">
                  <a:moveTo>
                    <a:pt x="137807" y="240499"/>
                  </a:moveTo>
                  <a:lnTo>
                    <a:pt x="133438" y="235788"/>
                  </a:lnTo>
                  <a:lnTo>
                    <a:pt x="129527" y="231622"/>
                  </a:lnTo>
                  <a:lnTo>
                    <a:pt x="122923" y="231381"/>
                  </a:lnTo>
                  <a:lnTo>
                    <a:pt x="118706" y="235242"/>
                  </a:lnTo>
                  <a:lnTo>
                    <a:pt x="84924" y="267436"/>
                  </a:lnTo>
                  <a:lnTo>
                    <a:pt x="66725" y="248488"/>
                  </a:lnTo>
                  <a:lnTo>
                    <a:pt x="60172" y="248297"/>
                  </a:lnTo>
                  <a:lnTo>
                    <a:pt x="55905" y="252158"/>
                  </a:lnTo>
                  <a:lnTo>
                    <a:pt x="51841" y="256425"/>
                  </a:lnTo>
                  <a:lnTo>
                    <a:pt x="51841" y="263169"/>
                  </a:lnTo>
                  <a:lnTo>
                    <a:pt x="77533" y="289623"/>
                  </a:lnTo>
                  <a:lnTo>
                    <a:pt x="79425" y="291706"/>
                  </a:lnTo>
                  <a:lnTo>
                    <a:pt x="82105" y="292836"/>
                  </a:lnTo>
                  <a:lnTo>
                    <a:pt x="87706" y="292747"/>
                  </a:lnTo>
                  <a:lnTo>
                    <a:pt x="90385" y="291604"/>
                  </a:lnTo>
                  <a:lnTo>
                    <a:pt x="92316" y="289623"/>
                  </a:lnTo>
                  <a:lnTo>
                    <a:pt x="133438" y="250571"/>
                  </a:lnTo>
                  <a:lnTo>
                    <a:pt x="137566" y="246799"/>
                  </a:lnTo>
                  <a:lnTo>
                    <a:pt x="137807" y="240499"/>
                  </a:lnTo>
                  <a:close/>
                </a:path>
                <a:path w="348614" h="443229">
                  <a:moveTo>
                    <a:pt x="137807" y="156070"/>
                  </a:moveTo>
                  <a:lnTo>
                    <a:pt x="133438" y="151409"/>
                  </a:lnTo>
                  <a:lnTo>
                    <a:pt x="129527" y="147243"/>
                  </a:lnTo>
                  <a:lnTo>
                    <a:pt x="122923" y="146989"/>
                  </a:lnTo>
                  <a:lnTo>
                    <a:pt x="118706" y="150863"/>
                  </a:lnTo>
                  <a:lnTo>
                    <a:pt x="84924" y="183057"/>
                  </a:lnTo>
                  <a:lnTo>
                    <a:pt x="66725" y="164109"/>
                  </a:lnTo>
                  <a:lnTo>
                    <a:pt x="60172" y="163855"/>
                  </a:lnTo>
                  <a:lnTo>
                    <a:pt x="55905" y="167779"/>
                  </a:lnTo>
                  <a:lnTo>
                    <a:pt x="51841" y="172046"/>
                  </a:lnTo>
                  <a:lnTo>
                    <a:pt x="51841" y="178739"/>
                  </a:lnTo>
                  <a:lnTo>
                    <a:pt x="55905" y="183057"/>
                  </a:lnTo>
                  <a:lnTo>
                    <a:pt x="79425" y="207264"/>
                  </a:lnTo>
                  <a:lnTo>
                    <a:pt x="82105" y="208457"/>
                  </a:lnTo>
                  <a:lnTo>
                    <a:pt x="87706" y="208305"/>
                  </a:lnTo>
                  <a:lnTo>
                    <a:pt x="90385" y="207213"/>
                  </a:lnTo>
                  <a:lnTo>
                    <a:pt x="92316" y="205232"/>
                  </a:lnTo>
                  <a:lnTo>
                    <a:pt x="133438" y="166192"/>
                  </a:lnTo>
                  <a:lnTo>
                    <a:pt x="137566" y="162420"/>
                  </a:lnTo>
                  <a:lnTo>
                    <a:pt x="137807" y="156070"/>
                  </a:lnTo>
                  <a:close/>
                </a:path>
                <a:path w="348614" h="443229">
                  <a:moveTo>
                    <a:pt x="295414" y="347611"/>
                  </a:moveTo>
                  <a:lnTo>
                    <a:pt x="290703" y="342900"/>
                  </a:lnTo>
                  <a:lnTo>
                    <a:pt x="284848" y="342900"/>
                  </a:lnTo>
                  <a:lnTo>
                    <a:pt x="157708" y="342900"/>
                  </a:lnTo>
                  <a:lnTo>
                    <a:pt x="152996" y="347611"/>
                  </a:lnTo>
                  <a:lnTo>
                    <a:pt x="152996" y="359270"/>
                  </a:lnTo>
                  <a:lnTo>
                    <a:pt x="157708" y="363982"/>
                  </a:lnTo>
                  <a:lnTo>
                    <a:pt x="290703" y="363982"/>
                  </a:lnTo>
                  <a:lnTo>
                    <a:pt x="295414" y="359270"/>
                  </a:lnTo>
                  <a:lnTo>
                    <a:pt x="295414" y="347611"/>
                  </a:lnTo>
                  <a:close/>
                </a:path>
                <a:path w="348614" h="443229">
                  <a:moveTo>
                    <a:pt x="295414" y="263220"/>
                  </a:moveTo>
                  <a:lnTo>
                    <a:pt x="290703" y="258457"/>
                  </a:lnTo>
                  <a:lnTo>
                    <a:pt x="284848" y="258457"/>
                  </a:lnTo>
                  <a:lnTo>
                    <a:pt x="157708" y="258457"/>
                  </a:lnTo>
                  <a:lnTo>
                    <a:pt x="152996" y="263220"/>
                  </a:lnTo>
                  <a:lnTo>
                    <a:pt x="152996" y="274828"/>
                  </a:lnTo>
                  <a:lnTo>
                    <a:pt x="157708" y="279590"/>
                  </a:lnTo>
                  <a:lnTo>
                    <a:pt x="290703" y="279590"/>
                  </a:lnTo>
                  <a:lnTo>
                    <a:pt x="295414" y="274828"/>
                  </a:lnTo>
                  <a:lnTo>
                    <a:pt x="295414" y="263220"/>
                  </a:lnTo>
                  <a:close/>
                </a:path>
                <a:path w="348614" h="443229">
                  <a:moveTo>
                    <a:pt x="295414" y="178790"/>
                  </a:moveTo>
                  <a:lnTo>
                    <a:pt x="290703" y="174078"/>
                  </a:lnTo>
                  <a:lnTo>
                    <a:pt x="284848" y="174078"/>
                  </a:lnTo>
                  <a:lnTo>
                    <a:pt x="157708" y="174078"/>
                  </a:lnTo>
                  <a:lnTo>
                    <a:pt x="152996" y="178790"/>
                  </a:lnTo>
                  <a:lnTo>
                    <a:pt x="152996" y="190449"/>
                  </a:lnTo>
                  <a:lnTo>
                    <a:pt x="157708" y="195160"/>
                  </a:lnTo>
                  <a:lnTo>
                    <a:pt x="290703" y="195160"/>
                  </a:lnTo>
                  <a:lnTo>
                    <a:pt x="295414" y="190449"/>
                  </a:lnTo>
                  <a:lnTo>
                    <a:pt x="295414" y="178790"/>
                  </a:lnTo>
                  <a:close/>
                </a:path>
                <a:path w="348614" h="443229">
                  <a:moveTo>
                    <a:pt x="348157" y="100749"/>
                  </a:moveTo>
                  <a:lnTo>
                    <a:pt x="344106" y="84112"/>
                  </a:lnTo>
                  <a:lnTo>
                    <a:pt x="340563" y="79121"/>
                  </a:lnTo>
                  <a:lnTo>
                    <a:pt x="334505" y="70599"/>
                  </a:lnTo>
                  <a:lnTo>
                    <a:pt x="327075" y="65722"/>
                  </a:lnTo>
                  <a:lnTo>
                    <a:pt x="327075" y="100749"/>
                  </a:lnTo>
                  <a:lnTo>
                    <a:pt x="327075" y="403021"/>
                  </a:lnTo>
                  <a:lnTo>
                    <a:pt x="325069" y="410883"/>
                  </a:lnTo>
                  <a:lnTo>
                    <a:pt x="319811" y="416852"/>
                  </a:lnTo>
                  <a:lnTo>
                    <a:pt x="312369" y="420649"/>
                  </a:lnTo>
                  <a:lnTo>
                    <a:pt x="303847" y="421970"/>
                  </a:lnTo>
                  <a:lnTo>
                    <a:pt x="44297" y="421970"/>
                  </a:lnTo>
                  <a:lnTo>
                    <a:pt x="35801" y="420649"/>
                  </a:lnTo>
                  <a:lnTo>
                    <a:pt x="28371" y="416852"/>
                  </a:lnTo>
                  <a:lnTo>
                    <a:pt x="23126" y="410883"/>
                  </a:lnTo>
                  <a:lnTo>
                    <a:pt x="21132" y="403021"/>
                  </a:lnTo>
                  <a:lnTo>
                    <a:pt x="21132" y="100749"/>
                  </a:lnTo>
                  <a:lnTo>
                    <a:pt x="23482" y="92329"/>
                  </a:lnTo>
                  <a:lnTo>
                    <a:pt x="28562" y="85521"/>
                  </a:lnTo>
                  <a:lnTo>
                    <a:pt x="35712" y="80924"/>
                  </a:lnTo>
                  <a:lnTo>
                    <a:pt x="44297" y="79121"/>
                  </a:lnTo>
                  <a:lnTo>
                    <a:pt x="84429" y="79121"/>
                  </a:lnTo>
                  <a:lnTo>
                    <a:pt x="84429" y="106057"/>
                  </a:lnTo>
                  <a:lnTo>
                    <a:pt x="84975" y="111963"/>
                  </a:lnTo>
                  <a:lnTo>
                    <a:pt x="90081" y="116382"/>
                  </a:lnTo>
                  <a:lnTo>
                    <a:pt x="96037" y="116078"/>
                  </a:lnTo>
                  <a:lnTo>
                    <a:pt x="251612" y="116078"/>
                  </a:lnTo>
                  <a:lnTo>
                    <a:pt x="257670" y="116382"/>
                  </a:lnTo>
                  <a:lnTo>
                    <a:pt x="258025" y="116078"/>
                  </a:lnTo>
                  <a:lnTo>
                    <a:pt x="262928" y="112014"/>
                  </a:lnTo>
                  <a:lnTo>
                    <a:pt x="263766" y="106057"/>
                  </a:lnTo>
                  <a:lnTo>
                    <a:pt x="263766" y="94945"/>
                  </a:lnTo>
                  <a:lnTo>
                    <a:pt x="263766" y="79121"/>
                  </a:lnTo>
                  <a:lnTo>
                    <a:pt x="303847" y="79121"/>
                  </a:lnTo>
                  <a:lnTo>
                    <a:pt x="312432" y="80924"/>
                  </a:lnTo>
                  <a:lnTo>
                    <a:pt x="319595" y="85521"/>
                  </a:lnTo>
                  <a:lnTo>
                    <a:pt x="324688" y="92329"/>
                  </a:lnTo>
                  <a:lnTo>
                    <a:pt x="327075" y="100749"/>
                  </a:lnTo>
                  <a:lnTo>
                    <a:pt x="327075" y="65722"/>
                  </a:lnTo>
                  <a:lnTo>
                    <a:pt x="320636" y="61493"/>
                  </a:lnTo>
                  <a:lnTo>
                    <a:pt x="303847" y="58039"/>
                  </a:lnTo>
                  <a:lnTo>
                    <a:pt x="263766" y="58039"/>
                  </a:lnTo>
                  <a:lnTo>
                    <a:pt x="263766" y="34277"/>
                  </a:lnTo>
                  <a:lnTo>
                    <a:pt x="257416" y="31648"/>
                  </a:lnTo>
                  <a:lnTo>
                    <a:pt x="242684" y="31648"/>
                  </a:lnTo>
                  <a:lnTo>
                    <a:pt x="242684" y="52781"/>
                  </a:lnTo>
                  <a:lnTo>
                    <a:pt x="242684" y="94945"/>
                  </a:lnTo>
                  <a:lnTo>
                    <a:pt x="105511" y="94945"/>
                  </a:lnTo>
                  <a:lnTo>
                    <a:pt x="105511" y="79121"/>
                  </a:lnTo>
                  <a:lnTo>
                    <a:pt x="105511" y="52781"/>
                  </a:lnTo>
                  <a:lnTo>
                    <a:pt x="134531" y="52781"/>
                  </a:lnTo>
                  <a:lnTo>
                    <a:pt x="139598" y="52133"/>
                  </a:lnTo>
                  <a:lnTo>
                    <a:pt x="143662" y="48272"/>
                  </a:lnTo>
                  <a:lnTo>
                    <a:pt x="144564" y="43256"/>
                  </a:lnTo>
                  <a:lnTo>
                    <a:pt x="148437" y="33870"/>
                  </a:lnTo>
                  <a:lnTo>
                    <a:pt x="154978" y="26441"/>
                  </a:lnTo>
                  <a:lnTo>
                    <a:pt x="163550" y="21488"/>
                  </a:lnTo>
                  <a:lnTo>
                    <a:pt x="173532" y="19545"/>
                  </a:lnTo>
                  <a:lnTo>
                    <a:pt x="183413" y="21526"/>
                  </a:lnTo>
                  <a:lnTo>
                    <a:pt x="191884" y="26492"/>
                  </a:lnTo>
                  <a:lnTo>
                    <a:pt x="198297" y="33921"/>
                  </a:lnTo>
                  <a:lnTo>
                    <a:pt x="202057" y="43256"/>
                  </a:lnTo>
                  <a:lnTo>
                    <a:pt x="202996" y="48463"/>
                  </a:lnTo>
                  <a:lnTo>
                    <a:pt x="207314" y="52387"/>
                  </a:lnTo>
                  <a:lnTo>
                    <a:pt x="212572" y="52781"/>
                  </a:lnTo>
                  <a:lnTo>
                    <a:pt x="242684" y="52781"/>
                  </a:lnTo>
                  <a:lnTo>
                    <a:pt x="242684" y="31648"/>
                  </a:lnTo>
                  <a:lnTo>
                    <a:pt x="220510" y="31648"/>
                  </a:lnTo>
                  <a:lnTo>
                    <a:pt x="213956" y="19545"/>
                  </a:lnTo>
                  <a:lnTo>
                    <a:pt x="213017" y="17818"/>
                  </a:lnTo>
                  <a:lnTo>
                    <a:pt x="202171" y="7924"/>
                  </a:lnTo>
                  <a:lnTo>
                    <a:pt x="188747" y="1981"/>
                  </a:lnTo>
                  <a:lnTo>
                    <a:pt x="173532" y="0"/>
                  </a:lnTo>
                  <a:lnTo>
                    <a:pt x="158394" y="1866"/>
                  </a:lnTo>
                  <a:lnTo>
                    <a:pt x="144907" y="8178"/>
                  </a:lnTo>
                  <a:lnTo>
                    <a:pt x="133985" y="18313"/>
                  </a:lnTo>
                  <a:lnTo>
                    <a:pt x="126593" y="31648"/>
                  </a:lnTo>
                  <a:lnTo>
                    <a:pt x="90233" y="31648"/>
                  </a:lnTo>
                  <a:lnTo>
                    <a:pt x="84429" y="34277"/>
                  </a:lnTo>
                  <a:lnTo>
                    <a:pt x="84429" y="58039"/>
                  </a:lnTo>
                  <a:lnTo>
                    <a:pt x="44297" y="58039"/>
                  </a:lnTo>
                  <a:lnTo>
                    <a:pt x="27533" y="61493"/>
                  </a:lnTo>
                  <a:lnTo>
                    <a:pt x="13677" y="70599"/>
                  </a:lnTo>
                  <a:lnTo>
                    <a:pt x="4064" y="84112"/>
                  </a:lnTo>
                  <a:lnTo>
                    <a:pt x="0" y="100749"/>
                  </a:lnTo>
                  <a:lnTo>
                    <a:pt x="0" y="403021"/>
                  </a:lnTo>
                  <a:lnTo>
                    <a:pt x="3657" y="419087"/>
                  </a:lnTo>
                  <a:lnTo>
                    <a:pt x="13462" y="431774"/>
                  </a:lnTo>
                  <a:lnTo>
                    <a:pt x="27597" y="440105"/>
                  </a:lnTo>
                  <a:lnTo>
                    <a:pt x="44297" y="443103"/>
                  </a:lnTo>
                  <a:lnTo>
                    <a:pt x="303847" y="443103"/>
                  </a:lnTo>
                  <a:lnTo>
                    <a:pt x="320560" y="440105"/>
                  </a:lnTo>
                  <a:lnTo>
                    <a:pt x="334708" y="431774"/>
                  </a:lnTo>
                  <a:lnTo>
                    <a:pt x="342265" y="421970"/>
                  </a:lnTo>
                  <a:lnTo>
                    <a:pt x="344500" y="419087"/>
                  </a:lnTo>
                  <a:lnTo>
                    <a:pt x="348157" y="403021"/>
                  </a:lnTo>
                  <a:lnTo>
                    <a:pt x="348157" y="100749"/>
                  </a:lnTo>
                  <a:close/>
                </a:path>
              </a:pathLst>
            </a:custGeom>
            <a:solidFill>
              <a:srgbClr val="73D982"/>
            </a:solidFill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sp>
          <p:nvSpPr>
            <p:cNvPr id="23" name="object 9"/>
            <p:cNvSpPr/>
            <p:nvPr/>
          </p:nvSpPr>
          <p:spPr>
            <a:xfrm>
              <a:off x="2602712" y="5897562"/>
              <a:ext cx="973455" cy="410209"/>
            </a:xfrm>
            <a:custGeom>
              <a:avLst/>
              <a:gdLst/>
              <a:ahLst/>
              <a:cxnLst/>
              <a:rect l="l" t="t" r="r" b="b"/>
              <a:pathLst>
                <a:path w="973454" h="410210">
                  <a:moveTo>
                    <a:pt x="972883" y="409867"/>
                  </a:moveTo>
                  <a:lnTo>
                    <a:pt x="167081" y="409867"/>
                  </a:lnTo>
                  <a:lnTo>
                    <a:pt x="122800" y="403871"/>
                  </a:lnTo>
                  <a:lnTo>
                    <a:pt x="82926" y="386968"/>
                  </a:lnTo>
                  <a:lnTo>
                    <a:pt x="49083" y="360783"/>
                  </a:lnTo>
                  <a:lnTo>
                    <a:pt x="22898" y="326940"/>
                  </a:lnTo>
                  <a:lnTo>
                    <a:pt x="5995" y="287066"/>
                  </a:lnTo>
                  <a:lnTo>
                    <a:pt x="0" y="242785"/>
                  </a:lnTo>
                  <a:lnTo>
                    <a:pt x="0" y="0"/>
                  </a:lnTo>
                </a:path>
              </a:pathLst>
            </a:custGeom>
            <a:ln w="16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pic>
          <p:nvPicPr>
            <p:cNvPr id="24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399" y="5879452"/>
              <a:ext cx="136664" cy="84886"/>
            </a:xfrm>
            <a:prstGeom prst="rect">
              <a:avLst/>
            </a:prstGeom>
          </p:spPr>
        </p:pic>
        <p:sp>
          <p:nvSpPr>
            <p:cNvPr id="25" name="object 11"/>
            <p:cNvSpPr/>
            <p:nvPr/>
          </p:nvSpPr>
          <p:spPr>
            <a:xfrm>
              <a:off x="4434776" y="4635207"/>
              <a:ext cx="350520" cy="483234"/>
            </a:xfrm>
            <a:custGeom>
              <a:avLst/>
              <a:gdLst/>
              <a:ahLst/>
              <a:cxnLst/>
              <a:rect l="l" t="t" r="r" b="b"/>
              <a:pathLst>
                <a:path w="350520" h="483235">
                  <a:moveTo>
                    <a:pt x="104724" y="62001"/>
                  </a:moveTo>
                  <a:lnTo>
                    <a:pt x="100418" y="57696"/>
                  </a:lnTo>
                  <a:lnTo>
                    <a:pt x="95110" y="57696"/>
                  </a:lnTo>
                  <a:lnTo>
                    <a:pt x="61861" y="57696"/>
                  </a:lnTo>
                  <a:lnTo>
                    <a:pt x="57594" y="62001"/>
                  </a:lnTo>
                  <a:lnTo>
                    <a:pt x="57594" y="72618"/>
                  </a:lnTo>
                  <a:lnTo>
                    <a:pt x="61861" y="76936"/>
                  </a:lnTo>
                  <a:lnTo>
                    <a:pt x="100418" y="76936"/>
                  </a:lnTo>
                  <a:lnTo>
                    <a:pt x="104724" y="72618"/>
                  </a:lnTo>
                  <a:lnTo>
                    <a:pt x="104724" y="62001"/>
                  </a:lnTo>
                  <a:close/>
                </a:path>
                <a:path w="350520" h="483235">
                  <a:moveTo>
                    <a:pt x="296176" y="103378"/>
                  </a:moveTo>
                  <a:lnTo>
                    <a:pt x="291858" y="99060"/>
                  </a:lnTo>
                  <a:lnTo>
                    <a:pt x="286550" y="99060"/>
                  </a:lnTo>
                  <a:lnTo>
                    <a:pt x="138861" y="99060"/>
                  </a:lnTo>
                  <a:lnTo>
                    <a:pt x="134543" y="103378"/>
                  </a:lnTo>
                  <a:lnTo>
                    <a:pt x="134543" y="113995"/>
                  </a:lnTo>
                  <a:lnTo>
                    <a:pt x="138861" y="118313"/>
                  </a:lnTo>
                  <a:lnTo>
                    <a:pt x="291858" y="118313"/>
                  </a:lnTo>
                  <a:lnTo>
                    <a:pt x="296176" y="113995"/>
                  </a:lnTo>
                  <a:lnTo>
                    <a:pt x="296176" y="103378"/>
                  </a:lnTo>
                  <a:close/>
                </a:path>
                <a:path w="350520" h="483235">
                  <a:moveTo>
                    <a:pt x="296176" y="62001"/>
                  </a:moveTo>
                  <a:lnTo>
                    <a:pt x="291858" y="57696"/>
                  </a:lnTo>
                  <a:lnTo>
                    <a:pt x="286550" y="57696"/>
                  </a:lnTo>
                  <a:lnTo>
                    <a:pt x="197548" y="57696"/>
                  </a:lnTo>
                  <a:lnTo>
                    <a:pt x="193230" y="62001"/>
                  </a:lnTo>
                  <a:lnTo>
                    <a:pt x="193230" y="72618"/>
                  </a:lnTo>
                  <a:lnTo>
                    <a:pt x="197548" y="76936"/>
                  </a:lnTo>
                  <a:lnTo>
                    <a:pt x="291858" y="76936"/>
                  </a:lnTo>
                  <a:lnTo>
                    <a:pt x="296176" y="72618"/>
                  </a:lnTo>
                  <a:lnTo>
                    <a:pt x="296176" y="62001"/>
                  </a:lnTo>
                  <a:close/>
                </a:path>
                <a:path w="350520" h="483235">
                  <a:moveTo>
                    <a:pt x="349948" y="4305"/>
                  </a:moveTo>
                  <a:lnTo>
                    <a:pt x="345630" y="0"/>
                  </a:lnTo>
                  <a:lnTo>
                    <a:pt x="330695" y="0"/>
                  </a:lnTo>
                  <a:lnTo>
                    <a:pt x="330695" y="19240"/>
                  </a:lnTo>
                  <a:lnTo>
                    <a:pt x="330695" y="384467"/>
                  </a:lnTo>
                  <a:lnTo>
                    <a:pt x="317106" y="384467"/>
                  </a:lnTo>
                  <a:lnTo>
                    <a:pt x="317106" y="403720"/>
                  </a:lnTo>
                  <a:lnTo>
                    <a:pt x="270675" y="450151"/>
                  </a:lnTo>
                  <a:lnTo>
                    <a:pt x="270624" y="403669"/>
                  </a:lnTo>
                  <a:lnTo>
                    <a:pt x="317106" y="403720"/>
                  </a:lnTo>
                  <a:lnTo>
                    <a:pt x="317106" y="384467"/>
                  </a:lnTo>
                  <a:lnTo>
                    <a:pt x="258470" y="384416"/>
                  </a:lnTo>
                  <a:lnTo>
                    <a:pt x="255993" y="385406"/>
                  </a:lnTo>
                  <a:lnTo>
                    <a:pt x="254203" y="387248"/>
                  </a:lnTo>
                  <a:lnTo>
                    <a:pt x="252412" y="389026"/>
                  </a:lnTo>
                  <a:lnTo>
                    <a:pt x="251371" y="391515"/>
                  </a:lnTo>
                  <a:lnTo>
                    <a:pt x="251421" y="463740"/>
                  </a:lnTo>
                  <a:lnTo>
                    <a:pt x="19253" y="463740"/>
                  </a:lnTo>
                  <a:lnTo>
                    <a:pt x="19253" y="19240"/>
                  </a:lnTo>
                  <a:lnTo>
                    <a:pt x="330695" y="19240"/>
                  </a:lnTo>
                  <a:lnTo>
                    <a:pt x="330695" y="0"/>
                  </a:lnTo>
                  <a:lnTo>
                    <a:pt x="4318" y="0"/>
                  </a:lnTo>
                  <a:lnTo>
                    <a:pt x="0" y="4305"/>
                  </a:lnTo>
                  <a:lnTo>
                    <a:pt x="0" y="478675"/>
                  </a:lnTo>
                  <a:lnTo>
                    <a:pt x="4318" y="482942"/>
                  </a:lnTo>
                  <a:lnTo>
                    <a:pt x="263626" y="482942"/>
                  </a:lnTo>
                  <a:lnTo>
                    <a:pt x="266065" y="481952"/>
                  </a:lnTo>
                  <a:lnTo>
                    <a:pt x="267893" y="480161"/>
                  </a:lnTo>
                  <a:lnTo>
                    <a:pt x="284302" y="463740"/>
                  </a:lnTo>
                  <a:lnTo>
                    <a:pt x="297878" y="450151"/>
                  </a:lnTo>
                  <a:lnTo>
                    <a:pt x="344335" y="403669"/>
                  </a:lnTo>
                  <a:lnTo>
                    <a:pt x="348907" y="399097"/>
                  </a:lnTo>
                  <a:lnTo>
                    <a:pt x="349948" y="396671"/>
                  </a:lnTo>
                  <a:lnTo>
                    <a:pt x="349948" y="384467"/>
                  </a:lnTo>
                  <a:lnTo>
                    <a:pt x="349948" y="19240"/>
                  </a:lnTo>
                  <a:lnTo>
                    <a:pt x="349948" y="4305"/>
                  </a:lnTo>
                  <a:close/>
                </a:path>
              </a:pathLst>
            </a:custGeom>
            <a:solidFill>
              <a:srgbClr val="0F88C7"/>
            </a:solidFill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pic>
          <p:nvPicPr>
            <p:cNvPr id="26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8014" y="4810277"/>
              <a:ext cx="243433" cy="120294"/>
            </a:xfrm>
            <a:prstGeom prst="rect">
              <a:avLst/>
            </a:prstGeom>
          </p:spPr>
        </p:pic>
        <p:sp>
          <p:nvSpPr>
            <p:cNvPr id="27" name="object 13"/>
            <p:cNvSpPr/>
            <p:nvPr/>
          </p:nvSpPr>
          <p:spPr>
            <a:xfrm>
              <a:off x="2602712" y="4852644"/>
              <a:ext cx="1784985" cy="485140"/>
            </a:xfrm>
            <a:custGeom>
              <a:avLst/>
              <a:gdLst/>
              <a:ahLst/>
              <a:cxnLst/>
              <a:rect l="l" t="t" r="r" b="b"/>
              <a:pathLst>
                <a:path w="1784985" h="485139">
                  <a:moveTo>
                    <a:pt x="0" y="484974"/>
                  </a:moveTo>
                  <a:lnTo>
                    <a:pt x="0" y="167081"/>
                  </a:lnTo>
                  <a:lnTo>
                    <a:pt x="5995" y="122787"/>
                  </a:lnTo>
                  <a:lnTo>
                    <a:pt x="22898" y="82909"/>
                  </a:lnTo>
                  <a:lnTo>
                    <a:pt x="49083" y="49069"/>
                  </a:lnTo>
                  <a:lnTo>
                    <a:pt x="82926" y="22890"/>
                  </a:lnTo>
                  <a:lnTo>
                    <a:pt x="122800" y="5992"/>
                  </a:lnTo>
                  <a:lnTo>
                    <a:pt x="167081" y="0"/>
                  </a:lnTo>
                  <a:lnTo>
                    <a:pt x="1784642" y="0"/>
                  </a:lnTo>
                </a:path>
              </a:pathLst>
            </a:custGeom>
            <a:ln w="16708">
              <a:solidFill>
                <a:srgbClr val="1089C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pic>
          <p:nvPicPr>
            <p:cNvPr id="28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0578" y="4784331"/>
              <a:ext cx="84886" cy="136626"/>
            </a:xfrm>
            <a:prstGeom prst="rect">
              <a:avLst/>
            </a:prstGeom>
          </p:spPr>
        </p:pic>
        <p:pic>
          <p:nvPicPr>
            <p:cNvPr id="29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7600" y="5410199"/>
              <a:ext cx="431800" cy="177800"/>
            </a:xfrm>
            <a:prstGeom prst="rect">
              <a:avLst/>
            </a:prstGeom>
          </p:spPr>
        </p:pic>
        <p:pic>
          <p:nvPicPr>
            <p:cNvPr id="30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6300" y="5587999"/>
              <a:ext cx="914400" cy="241300"/>
            </a:xfrm>
            <a:prstGeom prst="rect">
              <a:avLst/>
            </a:prstGeom>
          </p:spPr>
        </p:pic>
        <p:pic>
          <p:nvPicPr>
            <p:cNvPr id="31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5678" y="5148383"/>
              <a:ext cx="2494877" cy="976105"/>
            </a:xfrm>
            <a:prstGeom prst="rect">
              <a:avLst/>
            </a:prstGeom>
          </p:spPr>
        </p:pic>
        <p:sp>
          <p:nvSpPr>
            <p:cNvPr id="32" name="object 18"/>
            <p:cNvSpPr/>
            <p:nvPr/>
          </p:nvSpPr>
          <p:spPr>
            <a:xfrm>
              <a:off x="6490449" y="5337619"/>
              <a:ext cx="2044064" cy="518795"/>
            </a:xfrm>
            <a:custGeom>
              <a:avLst/>
              <a:gdLst/>
              <a:ahLst/>
              <a:cxnLst/>
              <a:rect l="l" t="t" r="r" b="b"/>
              <a:pathLst>
                <a:path w="2044065" h="518795">
                  <a:moveTo>
                    <a:pt x="1960460" y="518223"/>
                  </a:moveTo>
                  <a:lnTo>
                    <a:pt x="83540" y="518223"/>
                  </a:lnTo>
                  <a:lnTo>
                    <a:pt x="51043" y="511651"/>
                  </a:lnTo>
                  <a:lnTo>
                    <a:pt x="24487" y="493736"/>
                  </a:lnTo>
                  <a:lnTo>
                    <a:pt x="6572" y="467179"/>
                  </a:lnTo>
                  <a:lnTo>
                    <a:pt x="0" y="434682"/>
                  </a:lnTo>
                  <a:lnTo>
                    <a:pt x="0" y="83540"/>
                  </a:lnTo>
                  <a:lnTo>
                    <a:pt x="6572" y="51022"/>
                  </a:lnTo>
                  <a:lnTo>
                    <a:pt x="24487" y="24468"/>
                  </a:lnTo>
                  <a:lnTo>
                    <a:pt x="51043" y="6564"/>
                  </a:lnTo>
                  <a:lnTo>
                    <a:pt x="83540" y="0"/>
                  </a:lnTo>
                  <a:lnTo>
                    <a:pt x="1960460" y="0"/>
                  </a:lnTo>
                  <a:lnTo>
                    <a:pt x="1992957" y="6564"/>
                  </a:lnTo>
                  <a:lnTo>
                    <a:pt x="2019514" y="24468"/>
                  </a:lnTo>
                  <a:lnTo>
                    <a:pt x="2037429" y="51022"/>
                  </a:lnTo>
                  <a:lnTo>
                    <a:pt x="2044001" y="83540"/>
                  </a:lnTo>
                  <a:lnTo>
                    <a:pt x="2044001" y="434682"/>
                  </a:lnTo>
                  <a:lnTo>
                    <a:pt x="2037429" y="467179"/>
                  </a:lnTo>
                  <a:lnTo>
                    <a:pt x="2019514" y="493736"/>
                  </a:lnTo>
                  <a:lnTo>
                    <a:pt x="1992957" y="511651"/>
                  </a:lnTo>
                  <a:lnTo>
                    <a:pt x="1960460" y="518223"/>
                  </a:lnTo>
                  <a:close/>
                </a:path>
              </a:pathLst>
            </a:custGeom>
            <a:solidFill>
              <a:srgbClr val="73D982"/>
            </a:solidFill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sp>
          <p:nvSpPr>
            <p:cNvPr id="33" name="object 19"/>
            <p:cNvSpPr/>
            <p:nvPr/>
          </p:nvSpPr>
          <p:spPr>
            <a:xfrm>
              <a:off x="6577114" y="5855842"/>
              <a:ext cx="944244" cy="440690"/>
            </a:xfrm>
            <a:custGeom>
              <a:avLst/>
              <a:gdLst/>
              <a:ahLst/>
              <a:cxnLst/>
              <a:rect l="l" t="t" r="r" b="b"/>
              <a:pathLst>
                <a:path w="944245" h="440689">
                  <a:moveTo>
                    <a:pt x="944067" y="0"/>
                  </a:moveTo>
                  <a:lnTo>
                    <a:pt x="944067" y="273545"/>
                  </a:lnTo>
                  <a:lnTo>
                    <a:pt x="938074" y="317821"/>
                  </a:lnTo>
                  <a:lnTo>
                    <a:pt x="921176" y="357694"/>
                  </a:lnTo>
                  <a:lnTo>
                    <a:pt x="894995" y="391537"/>
                  </a:lnTo>
                  <a:lnTo>
                    <a:pt x="861154" y="417725"/>
                  </a:lnTo>
                  <a:lnTo>
                    <a:pt x="821272" y="434630"/>
                  </a:lnTo>
                  <a:lnTo>
                    <a:pt x="776973" y="440626"/>
                  </a:lnTo>
                  <a:lnTo>
                    <a:pt x="0" y="440626"/>
                  </a:lnTo>
                </a:path>
              </a:pathLst>
            </a:custGeom>
            <a:ln w="16708">
              <a:solidFill>
                <a:srgbClr val="73D9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pic>
          <p:nvPicPr>
            <p:cNvPr id="34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9003" y="6228105"/>
              <a:ext cx="84886" cy="136677"/>
            </a:xfrm>
            <a:prstGeom prst="rect">
              <a:avLst/>
            </a:prstGeom>
          </p:spPr>
        </p:pic>
        <p:sp>
          <p:nvSpPr>
            <p:cNvPr id="35" name="object 21"/>
            <p:cNvSpPr/>
            <p:nvPr/>
          </p:nvSpPr>
          <p:spPr>
            <a:xfrm>
              <a:off x="5951829" y="4852644"/>
              <a:ext cx="1569720" cy="467359"/>
            </a:xfrm>
            <a:custGeom>
              <a:avLst/>
              <a:gdLst/>
              <a:ahLst/>
              <a:cxnLst/>
              <a:rect l="l" t="t" r="r" b="b"/>
              <a:pathLst>
                <a:path w="1569720" h="467360">
                  <a:moveTo>
                    <a:pt x="1569351" y="466864"/>
                  </a:moveTo>
                  <a:lnTo>
                    <a:pt x="1569351" y="167081"/>
                  </a:lnTo>
                  <a:lnTo>
                    <a:pt x="1563358" y="122787"/>
                  </a:lnTo>
                  <a:lnTo>
                    <a:pt x="1546461" y="82909"/>
                  </a:lnTo>
                  <a:lnTo>
                    <a:pt x="1520280" y="49069"/>
                  </a:lnTo>
                  <a:lnTo>
                    <a:pt x="1486438" y="22890"/>
                  </a:lnTo>
                  <a:lnTo>
                    <a:pt x="1446557" y="5992"/>
                  </a:lnTo>
                  <a:lnTo>
                    <a:pt x="1402257" y="0"/>
                  </a:lnTo>
                  <a:lnTo>
                    <a:pt x="0" y="0"/>
                  </a:lnTo>
                </a:path>
              </a:pathLst>
            </a:custGeom>
            <a:ln w="16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 Narrow" panose="020B0606020202030204" pitchFamily="34" charset="0"/>
              </a:endParaRPr>
            </a:p>
          </p:txBody>
        </p:sp>
        <p:pic>
          <p:nvPicPr>
            <p:cNvPr id="36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52867" y="5252745"/>
              <a:ext cx="136677" cy="84874"/>
            </a:xfrm>
            <a:prstGeom prst="rect">
              <a:avLst/>
            </a:prstGeom>
          </p:spPr>
        </p:pic>
        <p:pic>
          <p:nvPicPr>
            <p:cNvPr id="37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0300" y="4724399"/>
              <a:ext cx="977900" cy="342900"/>
            </a:xfrm>
            <a:prstGeom prst="rect">
              <a:avLst/>
            </a:prstGeom>
          </p:spPr>
        </p:pic>
        <p:pic>
          <p:nvPicPr>
            <p:cNvPr id="38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02500" y="5410199"/>
              <a:ext cx="419100" cy="177800"/>
            </a:xfrm>
            <a:prstGeom prst="rect">
              <a:avLst/>
            </a:prstGeom>
          </p:spPr>
        </p:pic>
        <p:pic>
          <p:nvPicPr>
            <p:cNvPr id="39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3600" y="5587999"/>
              <a:ext cx="596900" cy="241300"/>
            </a:xfrm>
            <a:prstGeom prst="rect">
              <a:avLst/>
            </a:prstGeom>
          </p:spPr>
        </p:pic>
        <p:pic>
          <p:nvPicPr>
            <p:cNvPr id="40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4800" y="6146799"/>
              <a:ext cx="2425700" cy="330200"/>
            </a:xfrm>
            <a:prstGeom prst="rect">
              <a:avLst/>
            </a:prstGeom>
          </p:spPr>
        </p:pic>
      </p:grpSp>
      <p:sp>
        <p:nvSpPr>
          <p:cNvPr id="41" name="object 29"/>
          <p:cNvSpPr txBox="1"/>
          <p:nvPr/>
        </p:nvSpPr>
        <p:spPr>
          <a:xfrm>
            <a:off x="1824459" y="5293469"/>
            <a:ext cx="7344815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500" b="1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Централизованное ведение</a:t>
            </a:r>
            <a:r>
              <a:rPr lang="ru-RU" sz="25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165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и</a:t>
            </a:r>
            <a:r>
              <a:rPr sz="2500" b="1" spc="-475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95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формирование</a:t>
            </a:r>
            <a:r>
              <a:rPr sz="2500" b="1" spc="-47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бухгалтерской</a:t>
            </a:r>
            <a:r>
              <a:rPr sz="2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/- </a:t>
            </a:r>
            <a:r>
              <a:rPr lang="ru-RU" sz="2500" b="1" spc="7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финансовой отчетности</a:t>
            </a:r>
            <a:r>
              <a:rPr sz="25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.</a:t>
            </a:r>
            <a:endParaRPr lang="ru-RU" sz="2500" b="1" spc="-10" dirty="0" smtClean="0">
              <a:solidFill>
                <a:srgbClr val="24343F"/>
              </a:solidFill>
              <a:latin typeface="Arial Narrow" panose="020B0606020202030204" pitchFamily="34" charset="0"/>
              <a:cs typeface="Calibri"/>
            </a:endParaRPr>
          </a:p>
          <a:p>
            <a:pPr marL="12700" algn="ctr">
              <a:spcBef>
                <a:spcPts val="100"/>
              </a:spcBef>
            </a:pPr>
            <a:r>
              <a:rPr lang="ru-RU" sz="2500" b="1" spc="5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Ведение </a:t>
            </a:r>
            <a:r>
              <a:rPr sz="2500" b="1" spc="-45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кадрового</a:t>
            </a:r>
            <a:r>
              <a:rPr sz="2500" b="1" spc="-445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-1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учёта</a:t>
            </a:r>
            <a:endParaRPr sz="2500" dirty="0">
              <a:latin typeface="Arial Narrow" panose="020B0606020202030204" pitchFamily="34" charset="0"/>
              <a:cs typeface="Courier New"/>
            </a:endParaRPr>
          </a:p>
          <a:p>
            <a:pPr marL="12700" algn="ctr"/>
            <a:r>
              <a:rPr sz="2500" b="1" spc="165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и</a:t>
            </a:r>
            <a:r>
              <a:rPr sz="2500" b="1" spc="-395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-3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расчёт</a:t>
            </a:r>
            <a:r>
              <a:rPr sz="2500" b="1" spc="-39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заработной</a:t>
            </a:r>
            <a:r>
              <a:rPr sz="2500" b="1" spc="-395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500" b="1" spc="6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платы</a:t>
            </a:r>
            <a:r>
              <a:rPr sz="2500" b="1" spc="60" dirty="0">
                <a:solidFill>
                  <a:srgbClr val="24343F"/>
                </a:solidFill>
                <a:latin typeface="Arial Narrow" panose="020B0606020202030204" pitchFamily="34" charset="0"/>
                <a:cs typeface="Calibri"/>
              </a:rPr>
              <a:t>.</a:t>
            </a:r>
            <a:endParaRPr sz="25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2" name="object 30"/>
          <p:cNvSpPr txBox="1"/>
          <p:nvPr/>
        </p:nvSpPr>
        <p:spPr>
          <a:xfrm>
            <a:off x="9982890" y="5388173"/>
            <a:ext cx="466373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ctr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Автоматизированный электронный документооборот</a:t>
            </a:r>
          </a:p>
        </p:txBody>
      </p:sp>
      <p:sp>
        <p:nvSpPr>
          <p:cNvPr id="46" name="object 31"/>
          <p:cNvSpPr txBox="1"/>
          <p:nvPr/>
        </p:nvSpPr>
        <p:spPr>
          <a:xfrm>
            <a:off x="17886982" y="5532189"/>
            <a:ext cx="456079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0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Получение дополнительных сведений</a:t>
            </a:r>
            <a:r>
              <a:rPr sz="30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о</a:t>
            </a:r>
            <a:r>
              <a:rPr lang="ru-RU" sz="30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стоимости работ</a:t>
            </a:r>
            <a:br>
              <a:rPr lang="ru-RU" sz="30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</a:br>
            <a:r>
              <a:rPr sz="30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и </a:t>
            </a:r>
            <a:r>
              <a:rPr sz="3000" b="1" spc="-1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услуг в учреждениях</a:t>
            </a:r>
            <a:r>
              <a:rPr sz="3000" b="1" spc="25" dirty="0">
                <a:solidFill>
                  <a:srgbClr val="24343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7" name="object 32"/>
          <p:cNvGrpSpPr/>
          <p:nvPr/>
        </p:nvGrpSpPr>
        <p:grpSpPr>
          <a:xfrm>
            <a:off x="4809960" y="4007572"/>
            <a:ext cx="1195702" cy="1050228"/>
            <a:chOff x="463295" y="2862364"/>
            <a:chExt cx="297815" cy="303530"/>
          </a:xfrm>
        </p:grpSpPr>
        <p:sp>
          <p:nvSpPr>
            <p:cNvPr id="48" name="object 33"/>
            <p:cNvSpPr/>
            <p:nvPr/>
          </p:nvSpPr>
          <p:spPr>
            <a:xfrm>
              <a:off x="463295" y="2862364"/>
              <a:ext cx="297815" cy="303530"/>
            </a:xfrm>
            <a:custGeom>
              <a:avLst/>
              <a:gdLst/>
              <a:ahLst/>
              <a:cxnLst/>
              <a:rect l="l" t="t" r="r" b="b"/>
              <a:pathLst>
                <a:path w="297815" h="303530">
                  <a:moveTo>
                    <a:pt x="226805" y="7988"/>
                  </a:moveTo>
                  <a:lnTo>
                    <a:pt x="160197" y="7988"/>
                  </a:lnTo>
                  <a:lnTo>
                    <a:pt x="223799" y="0"/>
                  </a:lnTo>
                  <a:lnTo>
                    <a:pt x="226021" y="1739"/>
                  </a:lnTo>
                  <a:lnTo>
                    <a:pt x="226805" y="7988"/>
                  </a:lnTo>
                  <a:close/>
                </a:path>
                <a:path w="297815" h="303530">
                  <a:moveTo>
                    <a:pt x="259359" y="303263"/>
                  </a:moveTo>
                  <a:lnTo>
                    <a:pt x="36271" y="303263"/>
                  </a:lnTo>
                  <a:lnTo>
                    <a:pt x="34632" y="302171"/>
                  </a:lnTo>
                  <a:lnTo>
                    <a:pt x="33439" y="299338"/>
                  </a:lnTo>
                  <a:lnTo>
                    <a:pt x="33693" y="298195"/>
                  </a:lnTo>
                  <a:lnTo>
                    <a:pt x="0" y="30162"/>
                  </a:lnTo>
                  <a:lnTo>
                    <a:pt x="1739" y="27927"/>
                  </a:lnTo>
                  <a:lnTo>
                    <a:pt x="4178" y="27584"/>
                  </a:lnTo>
                  <a:lnTo>
                    <a:pt x="69265" y="19392"/>
                  </a:lnTo>
                  <a:lnTo>
                    <a:pt x="70751" y="2324"/>
                  </a:lnTo>
                  <a:lnTo>
                    <a:pt x="72936" y="444"/>
                  </a:lnTo>
                  <a:lnTo>
                    <a:pt x="75361" y="698"/>
                  </a:lnTo>
                  <a:lnTo>
                    <a:pt x="159448" y="7835"/>
                  </a:lnTo>
                  <a:lnTo>
                    <a:pt x="160197" y="7988"/>
                  </a:lnTo>
                  <a:lnTo>
                    <a:pt x="226805" y="7988"/>
                  </a:lnTo>
                  <a:lnTo>
                    <a:pt x="227022" y="9715"/>
                  </a:lnTo>
                  <a:lnTo>
                    <a:pt x="218033" y="9715"/>
                  </a:lnTo>
                  <a:lnTo>
                    <a:pt x="216415" y="9918"/>
                  </a:lnTo>
                  <a:lnTo>
                    <a:pt x="79032" y="9918"/>
                  </a:lnTo>
                  <a:lnTo>
                    <a:pt x="78333" y="18249"/>
                  </a:lnTo>
                  <a:lnTo>
                    <a:pt x="150075" y="18249"/>
                  </a:lnTo>
                  <a:lnTo>
                    <a:pt x="73825" y="27825"/>
                  </a:lnTo>
                  <a:lnTo>
                    <a:pt x="259359" y="27825"/>
                  </a:lnTo>
                  <a:lnTo>
                    <a:pt x="261391" y="29806"/>
                  </a:lnTo>
                  <a:lnTo>
                    <a:pt x="261391" y="32892"/>
                  </a:lnTo>
                  <a:lnTo>
                    <a:pt x="33540" y="32892"/>
                  </a:lnTo>
                  <a:lnTo>
                    <a:pt x="9677" y="35915"/>
                  </a:lnTo>
                  <a:lnTo>
                    <a:pt x="33540" y="225717"/>
                  </a:lnTo>
                  <a:lnTo>
                    <a:pt x="42468" y="225717"/>
                  </a:lnTo>
                  <a:lnTo>
                    <a:pt x="42468" y="294335"/>
                  </a:lnTo>
                  <a:lnTo>
                    <a:pt x="261391" y="294335"/>
                  </a:lnTo>
                  <a:lnTo>
                    <a:pt x="261391" y="301231"/>
                  </a:lnTo>
                  <a:lnTo>
                    <a:pt x="259359" y="303263"/>
                  </a:lnTo>
                  <a:close/>
                </a:path>
                <a:path w="297815" h="303530">
                  <a:moveTo>
                    <a:pt x="229298" y="27825"/>
                  </a:moveTo>
                  <a:lnTo>
                    <a:pt x="220319" y="27825"/>
                  </a:lnTo>
                  <a:lnTo>
                    <a:pt x="218033" y="9715"/>
                  </a:lnTo>
                  <a:lnTo>
                    <a:pt x="227022" y="9715"/>
                  </a:lnTo>
                  <a:lnTo>
                    <a:pt x="227520" y="13690"/>
                  </a:lnTo>
                  <a:lnTo>
                    <a:pt x="294640" y="19392"/>
                  </a:lnTo>
                  <a:lnTo>
                    <a:pt x="295732" y="19989"/>
                  </a:lnTo>
                  <a:lnTo>
                    <a:pt x="296468" y="20878"/>
                  </a:lnTo>
                  <a:lnTo>
                    <a:pt x="297268" y="21780"/>
                  </a:lnTo>
                  <a:lnTo>
                    <a:pt x="297541" y="22720"/>
                  </a:lnTo>
                  <a:lnTo>
                    <a:pt x="228650" y="22720"/>
                  </a:lnTo>
                  <a:lnTo>
                    <a:pt x="229298" y="27825"/>
                  </a:lnTo>
                  <a:close/>
                </a:path>
                <a:path w="297815" h="303530">
                  <a:moveTo>
                    <a:pt x="150075" y="18249"/>
                  </a:moveTo>
                  <a:lnTo>
                    <a:pt x="78333" y="18249"/>
                  </a:lnTo>
                  <a:lnTo>
                    <a:pt x="118071" y="13296"/>
                  </a:lnTo>
                  <a:lnTo>
                    <a:pt x="79032" y="9918"/>
                  </a:lnTo>
                  <a:lnTo>
                    <a:pt x="216415" y="9918"/>
                  </a:lnTo>
                  <a:lnTo>
                    <a:pt x="150075" y="18249"/>
                  </a:lnTo>
                  <a:close/>
                </a:path>
                <a:path w="297815" h="303530">
                  <a:moveTo>
                    <a:pt x="275285" y="284454"/>
                  </a:moveTo>
                  <a:lnTo>
                    <a:pt x="266357" y="284454"/>
                  </a:lnTo>
                  <a:lnTo>
                    <a:pt x="288239" y="27825"/>
                  </a:lnTo>
                  <a:lnTo>
                    <a:pt x="228650" y="22720"/>
                  </a:lnTo>
                  <a:lnTo>
                    <a:pt x="297541" y="22720"/>
                  </a:lnTo>
                  <a:lnTo>
                    <a:pt x="297611" y="22961"/>
                  </a:lnTo>
                  <a:lnTo>
                    <a:pt x="275285" y="284454"/>
                  </a:lnTo>
                  <a:close/>
                </a:path>
                <a:path w="297815" h="303530">
                  <a:moveTo>
                    <a:pt x="42468" y="225717"/>
                  </a:moveTo>
                  <a:lnTo>
                    <a:pt x="33540" y="225717"/>
                  </a:lnTo>
                  <a:lnTo>
                    <a:pt x="33540" y="32892"/>
                  </a:lnTo>
                  <a:lnTo>
                    <a:pt x="261391" y="32892"/>
                  </a:lnTo>
                  <a:lnTo>
                    <a:pt x="261391" y="36753"/>
                  </a:lnTo>
                  <a:lnTo>
                    <a:pt x="42468" y="36753"/>
                  </a:lnTo>
                  <a:lnTo>
                    <a:pt x="42468" y="225717"/>
                  </a:lnTo>
                  <a:close/>
                </a:path>
                <a:path w="297815" h="303530">
                  <a:moveTo>
                    <a:pt x="259359" y="137261"/>
                  </a:moveTo>
                  <a:lnTo>
                    <a:pt x="254457" y="137261"/>
                  </a:lnTo>
                  <a:lnTo>
                    <a:pt x="252463" y="135280"/>
                  </a:lnTo>
                  <a:lnTo>
                    <a:pt x="252463" y="36753"/>
                  </a:lnTo>
                  <a:lnTo>
                    <a:pt x="261391" y="36753"/>
                  </a:lnTo>
                  <a:lnTo>
                    <a:pt x="261391" y="135280"/>
                  </a:lnTo>
                  <a:lnTo>
                    <a:pt x="259359" y="137261"/>
                  </a:lnTo>
                  <a:close/>
                </a:path>
                <a:path w="297815" h="303530">
                  <a:moveTo>
                    <a:pt x="261391" y="294335"/>
                  </a:moveTo>
                  <a:lnTo>
                    <a:pt x="252463" y="294335"/>
                  </a:lnTo>
                  <a:lnTo>
                    <a:pt x="252463" y="151155"/>
                  </a:lnTo>
                  <a:lnTo>
                    <a:pt x="254457" y="149174"/>
                  </a:lnTo>
                  <a:lnTo>
                    <a:pt x="259359" y="149174"/>
                  </a:lnTo>
                  <a:lnTo>
                    <a:pt x="261391" y="151155"/>
                  </a:lnTo>
                  <a:lnTo>
                    <a:pt x="261391" y="284010"/>
                  </a:lnTo>
                  <a:lnTo>
                    <a:pt x="266357" y="284454"/>
                  </a:lnTo>
                  <a:lnTo>
                    <a:pt x="275285" y="284454"/>
                  </a:lnTo>
                  <a:lnTo>
                    <a:pt x="274637" y="292049"/>
                  </a:lnTo>
                  <a:lnTo>
                    <a:pt x="273551" y="292988"/>
                  </a:lnTo>
                  <a:lnTo>
                    <a:pt x="261391" y="292988"/>
                  </a:lnTo>
                  <a:lnTo>
                    <a:pt x="261391" y="294335"/>
                  </a:lnTo>
                  <a:close/>
                </a:path>
                <a:path w="297815" h="303530">
                  <a:moveTo>
                    <a:pt x="272465" y="293928"/>
                  </a:moveTo>
                  <a:lnTo>
                    <a:pt x="270027" y="293687"/>
                  </a:lnTo>
                  <a:lnTo>
                    <a:pt x="261391" y="292988"/>
                  </a:lnTo>
                  <a:lnTo>
                    <a:pt x="273551" y="292988"/>
                  </a:lnTo>
                  <a:lnTo>
                    <a:pt x="272465" y="293928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49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0649" y="2914002"/>
              <a:ext cx="180238" cy="227812"/>
            </a:xfrm>
            <a:prstGeom prst="rect">
              <a:avLst/>
            </a:prstGeom>
          </p:spPr>
        </p:pic>
      </p:grpSp>
      <p:grpSp>
        <p:nvGrpSpPr>
          <p:cNvPr id="54" name="object 35"/>
          <p:cNvGrpSpPr/>
          <p:nvPr/>
        </p:nvGrpSpPr>
        <p:grpSpPr>
          <a:xfrm>
            <a:off x="11503468" y="4110785"/>
            <a:ext cx="1126930" cy="1019023"/>
            <a:chOff x="4405058" y="2868561"/>
            <a:chExt cx="278130" cy="307975"/>
          </a:xfrm>
        </p:grpSpPr>
        <p:sp>
          <p:nvSpPr>
            <p:cNvPr id="55" name="object 36"/>
            <p:cNvSpPr/>
            <p:nvPr/>
          </p:nvSpPr>
          <p:spPr>
            <a:xfrm>
              <a:off x="4405058" y="2868561"/>
              <a:ext cx="228600" cy="307975"/>
            </a:xfrm>
            <a:custGeom>
              <a:avLst/>
              <a:gdLst/>
              <a:ahLst/>
              <a:cxnLst/>
              <a:rect l="l" t="t" r="r" b="b"/>
              <a:pathLst>
                <a:path w="228600" h="307975">
                  <a:moveTo>
                    <a:pt x="29819" y="19850"/>
                  </a:moveTo>
                  <a:lnTo>
                    <a:pt x="19900" y="19850"/>
                  </a:lnTo>
                  <a:lnTo>
                    <a:pt x="19900" y="2235"/>
                  </a:lnTo>
                  <a:lnTo>
                    <a:pt x="22085" y="0"/>
                  </a:lnTo>
                  <a:lnTo>
                    <a:pt x="226123" y="0"/>
                  </a:lnTo>
                  <a:lnTo>
                    <a:pt x="228307" y="2235"/>
                  </a:lnTo>
                  <a:lnTo>
                    <a:pt x="228307" y="9918"/>
                  </a:lnTo>
                  <a:lnTo>
                    <a:pt x="29819" y="9918"/>
                  </a:lnTo>
                  <a:lnTo>
                    <a:pt x="29819" y="19850"/>
                  </a:lnTo>
                  <a:close/>
                </a:path>
                <a:path w="228600" h="307975">
                  <a:moveTo>
                    <a:pt x="228307" y="119113"/>
                  </a:moveTo>
                  <a:lnTo>
                    <a:pt x="218389" y="119113"/>
                  </a:lnTo>
                  <a:lnTo>
                    <a:pt x="218389" y="9918"/>
                  </a:lnTo>
                  <a:lnTo>
                    <a:pt x="228307" y="9918"/>
                  </a:lnTo>
                  <a:lnTo>
                    <a:pt x="228307" y="119113"/>
                  </a:lnTo>
                  <a:close/>
                </a:path>
                <a:path w="228600" h="307975">
                  <a:moveTo>
                    <a:pt x="173736" y="307733"/>
                  </a:moveTo>
                  <a:lnTo>
                    <a:pt x="2235" y="307733"/>
                  </a:lnTo>
                  <a:lnTo>
                    <a:pt x="0" y="305498"/>
                  </a:lnTo>
                  <a:lnTo>
                    <a:pt x="0" y="22072"/>
                  </a:lnTo>
                  <a:lnTo>
                    <a:pt x="2235" y="19850"/>
                  </a:lnTo>
                  <a:lnTo>
                    <a:pt x="165150" y="19850"/>
                  </a:lnTo>
                  <a:lnTo>
                    <a:pt x="166395" y="20434"/>
                  </a:lnTo>
                  <a:lnTo>
                    <a:pt x="167335" y="21336"/>
                  </a:lnTo>
                  <a:lnTo>
                    <a:pt x="175770" y="29768"/>
                  </a:lnTo>
                  <a:lnTo>
                    <a:pt x="9931" y="29768"/>
                  </a:lnTo>
                  <a:lnTo>
                    <a:pt x="9931" y="297802"/>
                  </a:lnTo>
                  <a:lnTo>
                    <a:pt x="173736" y="297802"/>
                  </a:lnTo>
                  <a:lnTo>
                    <a:pt x="173736" y="307733"/>
                  </a:lnTo>
                  <a:close/>
                </a:path>
                <a:path w="228600" h="307975">
                  <a:moveTo>
                    <a:pt x="208470" y="109194"/>
                  </a:moveTo>
                  <a:lnTo>
                    <a:pt x="198539" y="109194"/>
                  </a:lnTo>
                  <a:lnTo>
                    <a:pt x="198539" y="69507"/>
                  </a:lnTo>
                  <a:lnTo>
                    <a:pt x="161036" y="69507"/>
                  </a:lnTo>
                  <a:lnTo>
                    <a:pt x="158851" y="67271"/>
                  </a:lnTo>
                  <a:lnTo>
                    <a:pt x="158851" y="29768"/>
                  </a:lnTo>
                  <a:lnTo>
                    <a:pt x="175770" y="29768"/>
                  </a:lnTo>
                  <a:lnTo>
                    <a:pt x="182821" y="36817"/>
                  </a:lnTo>
                  <a:lnTo>
                    <a:pt x="168782" y="36817"/>
                  </a:lnTo>
                  <a:lnTo>
                    <a:pt x="168782" y="59575"/>
                  </a:lnTo>
                  <a:lnTo>
                    <a:pt x="205586" y="59575"/>
                  </a:lnTo>
                  <a:lnTo>
                    <a:pt x="207924" y="61912"/>
                  </a:lnTo>
                  <a:lnTo>
                    <a:pt x="208470" y="63157"/>
                  </a:lnTo>
                  <a:lnTo>
                    <a:pt x="208470" y="109194"/>
                  </a:lnTo>
                  <a:close/>
                </a:path>
                <a:path w="228600" h="307975">
                  <a:moveTo>
                    <a:pt x="205586" y="59575"/>
                  </a:moveTo>
                  <a:lnTo>
                    <a:pt x="191554" y="59575"/>
                  </a:lnTo>
                  <a:lnTo>
                    <a:pt x="168782" y="36817"/>
                  </a:lnTo>
                  <a:lnTo>
                    <a:pt x="182821" y="36817"/>
                  </a:lnTo>
                  <a:lnTo>
                    <a:pt x="205586" y="59575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24959" y="2947987"/>
              <a:ext cx="258063" cy="228307"/>
            </a:xfrm>
            <a:prstGeom prst="rect">
              <a:avLst/>
            </a:prstGeom>
          </p:spPr>
        </p:pic>
        <p:sp>
          <p:nvSpPr>
            <p:cNvPr id="57" name="object 38"/>
            <p:cNvSpPr/>
            <p:nvPr/>
          </p:nvSpPr>
          <p:spPr>
            <a:xfrm>
              <a:off x="4429912" y="2908249"/>
              <a:ext cx="124460" cy="10160"/>
            </a:xfrm>
            <a:custGeom>
              <a:avLst/>
              <a:gdLst/>
              <a:ahLst/>
              <a:cxnLst/>
              <a:rect l="l" t="t" r="r" b="b"/>
              <a:pathLst>
                <a:path w="124460" h="10160">
                  <a:moveTo>
                    <a:pt x="9918" y="0"/>
                  </a:moveTo>
                  <a:lnTo>
                    <a:pt x="0" y="0"/>
                  </a:lnTo>
                  <a:lnTo>
                    <a:pt x="0" y="9918"/>
                  </a:lnTo>
                  <a:lnTo>
                    <a:pt x="9918" y="9918"/>
                  </a:lnTo>
                  <a:lnTo>
                    <a:pt x="9918" y="0"/>
                  </a:lnTo>
                  <a:close/>
                </a:path>
                <a:path w="124460" h="10160">
                  <a:moveTo>
                    <a:pt x="29768" y="0"/>
                  </a:moveTo>
                  <a:lnTo>
                    <a:pt x="19850" y="0"/>
                  </a:lnTo>
                  <a:lnTo>
                    <a:pt x="19850" y="9918"/>
                  </a:lnTo>
                  <a:lnTo>
                    <a:pt x="29768" y="9918"/>
                  </a:lnTo>
                  <a:lnTo>
                    <a:pt x="29768" y="0"/>
                  </a:lnTo>
                  <a:close/>
                </a:path>
                <a:path w="124460" h="10160">
                  <a:moveTo>
                    <a:pt x="49618" y="0"/>
                  </a:moveTo>
                  <a:lnTo>
                    <a:pt x="39700" y="0"/>
                  </a:lnTo>
                  <a:lnTo>
                    <a:pt x="39700" y="9918"/>
                  </a:lnTo>
                  <a:lnTo>
                    <a:pt x="49618" y="9918"/>
                  </a:lnTo>
                  <a:lnTo>
                    <a:pt x="49618" y="0"/>
                  </a:lnTo>
                  <a:close/>
                </a:path>
                <a:path w="124460" h="10160">
                  <a:moveTo>
                    <a:pt x="124079" y="0"/>
                  </a:moveTo>
                  <a:lnTo>
                    <a:pt x="59537" y="0"/>
                  </a:lnTo>
                  <a:lnTo>
                    <a:pt x="59537" y="9918"/>
                  </a:lnTo>
                  <a:lnTo>
                    <a:pt x="124079" y="9918"/>
                  </a:lnTo>
                  <a:lnTo>
                    <a:pt x="124079" y="0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39"/>
          <p:cNvGrpSpPr/>
          <p:nvPr/>
        </p:nvGrpSpPr>
        <p:grpSpPr>
          <a:xfrm>
            <a:off x="19471158" y="4216285"/>
            <a:ext cx="1078050" cy="1057539"/>
            <a:chOff x="7538542" y="2867520"/>
            <a:chExt cx="309245" cy="309245"/>
          </a:xfrm>
        </p:grpSpPr>
        <p:pic>
          <p:nvPicPr>
            <p:cNvPr id="59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72438" y="3001416"/>
              <a:ext cx="106108" cy="106121"/>
            </a:xfrm>
            <a:prstGeom prst="rect">
              <a:avLst/>
            </a:prstGeom>
          </p:spPr>
        </p:pic>
        <p:sp>
          <p:nvSpPr>
            <p:cNvPr id="60" name="object 41"/>
            <p:cNvSpPr/>
            <p:nvPr/>
          </p:nvSpPr>
          <p:spPr>
            <a:xfrm>
              <a:off x="7538542" y="2867520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5" h="309244">
                  <a:moveTo>
                    <a:pt x="44691" y="90144"/>
                  </a:moveTo>
                  <a:lnTo>
                    <a:pt x="44056" y="88607"/>
                  </a:lnTo>
                  <a:lnTo>
                    <a:pt x="42964" y="87464"/>
                  </a:lnTo>
                  <a:lnTo>
                    <a:pt x="41821" y="86372"/>
                  </a:lnTo>
                  <a:lnTo>
                    <a:pt x="40284" y="85725"/>
                  </a:lnTo>
                  <a:lnTo>
                    <a:pt x="37109" y="85725"/>
                  </a:lnTo>
                  <a:lnTo>
                    <a:pt x="35521" y="86372"/>
                  </a:lnTo>
                  <a:lnTo>
                    <a:pt x="33286" y="88607"/>
                  </a:lnTo>
                  <a:lnTo>
                    <a:pt x="32639" y="90144"/>
                  </a:lnTo>
                  <a:lnTo>
                    <a:pt x="32639" y="93319"/>
                  </a:lnTo>
                  <a:lnTo>
                    <a:pt x="33286" y="94907"/>
                  </a:lnTo>
                  <a:lnTo>
                    <a:pt x="34429" y="95999"/>
                  </a:lnTo>
                  <a:lnTo>
                    <a:pt x="35521" y="97142"/>
                  </a:lnTo>
                  <a:lnTo>
                    <a:pt x="37109" y="97777"/>
                  </a:lnTo>
                  <a:lnTo>
                    <a:pt x="38696" y="97777"/>
                  </a:lnTo>
                  <a:lnTo>
                    <a:pt x="40284" y="97777"/>
                  </a:lnTo>
                  <a:lnTo>
                    <a:pt x="41821" y="97142"/>
                  </a:lnTo>
                  <a:lnTo>
                    <a:pt x="42964" y="95999"/>
                  </a:lnTo>
                  <a:lnTo>
                    <a:pt x="44056" y="94856"/>
                  </a:lnTo>
                  <a:lnTo>
                    <a:pt x="44691" y="93319"/>
                  </a:lnTo>
                  <a:lnTo>
                    <a:pt x="44691" y="90144"/>
                  </a:lnTo>
                  <a:close/>
                </a:path>
                <a:path w="309245" h="309244">
                  <a:moveTo>
                    <a:pt x="95846" y="255638"/>
                  </a:moveTo>
                  <a:lnTo>
                    <a:pt x="93116" y="252958"/>
                  </a:lnTo>
                  <a:lnTo>
                    <a:pt x="89789" y="252958"/>
                  </a:lnTo>
                  <a:lnTo>
                    <a:pt x="35369" y="252958"/>
                  </a:lnTo>
                  <a:lnTo>
                    <a:pt x="32639" y="255638"/>
                  </a:lnTo>
                  <a:lnTo>
                    <a:pt x="32639" y="262331"/>
                  </a:lnTo>
                  <a:lnTo>
                    <a:pt x="35369" y="265010"/>
                  </a:lnTo>
                  <a:lnTo>
                    <a:pt x="93116" y="265010"/>
                  </a:lnTo>
                  <a:lnTo>
                    <a:pt x="95846" y="262331"/>
                  </a:lnTo>
                  <a:lnTo>
                    <a:pt x="95846" y="255638"/>
                  </a:lnTo>
                  <a:close/>
                </a:path>
                <a:path w="309245" h="309244">
                  <a:moveTo>
                    <a:pt x="98971" y="172046"/>
                  </a:moveTo>
                  <a:lnTo>
                    <a:pt x="96291" y="169316"/>
                  </a:lnTo>
                  <a:lnTo>
                    <a:pt x="92964" y="169316"/>
                  </a:lnTo>
                  <a:lnTo>
                    <a:pt x="35369" y="169316"/>
                  </a:lnTo>
                  <a:lnTo>
                    <a:pt x="32639" y="172046"/>
                  </a:lnTo>
                  <a:lnTo>
                    <a:pt x="32639" y="178689"/>
                  </a:lnTo>
                  <a:lnTo>
                    <a:pt x="35369" y="181368"/>
                  </a:lnTo>
                  <a:lnTo>
                    <a:pt x="96291" y="181368"/>
                  </a:lnTo>
                  <a:lnTo>
                    <a:pt x="98971" y="178689"/>
                  </a:lnTo>
                  <a:lnTo>
                    <a:pt x="98971" y="172046"/>
                  </a:lnTo>
                  <a:close/>
                </a:path>
                <a:path w="309245" h="309244">
                  <a:moveTo>
                    <a:pt x="102539" y="130225"/>
                  </a:moveTo>
                  <a:lnTo>
                    <a:pt x="99860" y="127546"/>
                  </a:lnTo>
                  <a:lnTo>
                    <a:pt x="96545" y="127546"/>
                  </a:lnTo>
                  <a:lnTo>
                    <a:pt x="35369" y="127546"/>
                  </a:lnTo>
                  <a:lnTo>
                    <a:pt x="32639" y="130225"/>
                  </a:lnTo>
                  <a:lnTo>
                    <a:pt x="32639" y="136867"/>
                  </a:lnTo>
                  <a:lnTo>
                    <a:pt x="35369" y="139598"/>
                  </a:lnTo>
                  <a:lnTo>
                    <a:pt x="99860" y="139598"/>
                  </a:lnTo>
                  <a:lnTo>
                    <a:pt x="102539" y="136867"/>
                  </a:lnTo>
                  <a:lnTo>
                    <a:pt x="102539" y="130225"/>
                  </a:lnTo>
                  <a:close/>
                </a:path>
                <a:path w="309245" h="309244">
                  <a:moveTo>
                    <a:pt x="120599" y="257429"/>
                  </a:moveTo>
                  <a:lnTo>
                    <a:pt x="119951" y="255841"/>
                  </a:lnTo>
                  <a:lnTo>
                    <a:pt x="117716" y="253606"/>
                  </a:lnTo>
                  <a:lnTo>
                    <a:pt x="116128" y="252958"/>
                  </a:lnTo>
                  <a:lnTo>
                    <a:pt x="114541" y="252958"/>
                  </a:lnTo>
                  <a:lnTo>
                    <a:pt x="113004" y="252958"/>
                  </a:lnTo>
                  <a:lnTo>
                    <a:pt x="111417" y="253606"/>
                  </a:lnTo>
                  <a:lnTo>
                    <a:pt x="110324" y="254749"/>
                  </a:lnTo>
                  <a:lnTo>
                    <a:pt x="109194" y="255841"/>
                  </a:lnTo>
                  <a:lnTo>
                    <a:pt x="108546" y="257429"/>
                  </a:lnTo>
                  <a:lnTo>
                    <a:pt x="108546" y="260553"/>
                  </a:lnTo>
                  <a:lnTo>
                    <a:pt x="109194" y="262140"/>
                  </a:lnTo>
                  <a:lnTo>
                    <a:pt x="110324" y="263232"/>
                  </a:lnTo>
                  <a:lnTo>
                    <a:pt x="111417" y="264363"/>
                  </a:lnTo>
                  <a:lnTo>
                    <a:pt x="113004" y="265010"/>
                  </a:lnTo>
                  <a:lnTo>
                    <a:pt x="116128" y="265010"/>
                  </a:lnTo>
                  <a:lnTo>
                    <a:pt x="117716" y="264363"/>
                  </a:lnTo>
                  <a:lnTo>
                    <a:pt x="119951" y="262140"/>
                  </a:lnTo>
                  <a:lnTo>
                    <a:pt x="120599" y="260553"/>
                  </a:lnTo>
                  <a:lnTo>
                    <a:pt x="120599" y="257429"/>
                  </a:lnTo>
                  <a:close/>
                </a:path>
                <a:path w="309245" h="309244">
                  <a:moveTo>
                    <a:pt x="160388" y="88404"/>
                  </a:moveTo>
                  <a:lnTo>
                    <a:pt x="157708" y="85725"/>
                  </a:lnTo>
                  <a:lnTo>
                    <a:pt x="154381" y="85725"/>
                  </a:lnTo>
                  <a:lnTo>
                    <a:pt x="60921" y="85725"/>
                  </a:lnTo>
                  <a:lnTo>
                    <a:pt x="58191" y="88404"/>
                  </a:lnTo>
                  <a:lnTo>
                    <a:pt x="58191" y="95046"/>
                  </a:lnTo>
                  <a:lnTo>
                    <a:pt x="60921" y="97777"/>
                  </a:lnTo>
                  <a:lnTo>
                    <a:pt x="157708" y="97777"/>
                  </a:lnTo>
                  <a:lnTo>
                    <a:pt x="160388" y="95046"/>
                  </a:lnTo>
                  <a:lnTo>
                    <a:pt x="160388" y="88404"/>
                  </a:lnTo>
                  <a:close/>
                </a:path>
                <a:path w="309245" h="309244">
                  <a:moveTo>
                    <a:pt x="160388" y="46583"/>
                  </a:moveTo>
                  <a:lnTo>
                    <a:pt x="157708" y="43903"/>
                  </a:lnTo>
                  <a:lnTo>
                    <a:pt x="35369" y="43903"/>
                  </a:lnTo>
                  <a:lnTo>
                    <a:pt x="32639" y="46583"/>
                  </a:lnTo>
                  <a:lnTo>
                    <a:pt x="32639" y="53276"/>
                  </a:lnTo>
                  <a:lnTo>
                    <a:pt x="35369" y="55956"/>
                  </a:lnTo>
                  <a:lnTo>
                    <a:pt x="38696" y="55956"/>
                  </a:lnTo>
                  <a:lnTo>
                    <a:pt x="157708" y="55956"/>
                  </a:lnTo>
                  <a:lnTo>
                    <a:pt x="160388" y="53276"/>
                  </a:lnTo>
                  <a:lnTo>
                    <a:pt x="160388" y="46583"/>
                  </a:lnTo>
                  <a:close/>
                </a:path>
                <a:path w="309245" h="309244">
                  <a:moveTo>
                    <a:pt x="214058" y="186931"/>
                  </a:moveTo>
                  <a:lnTo>
                    <a:pt x="211924" y="176390"/>
                  </a:lnTo>
                  <a:lnTo>
                    <a:pt x="206108" y="167767"/>
                  </a:lnTo>
                  <a:lnTo>
                    <a:pt x="197485" y="161937"/>
                  </a:lnTo>
                  <a:lnTo>
                    <a:pt x="186931" y="159791"/>
                  </a:lnTo>
                  <a:lnTo>
                    <a:pt x="183603" y="159791"/>
                  </a:lnTo>
                  <a:lnTo>
                    <a:pt x="180924" y="162521"/>
                  </a:lnTo>
                  <a:lnTo>
                    <a:pt x="180924" y="169164"/>
                  </a:lnTo>
                  <a:lnTo>
                    <a:pt x="183603" y="171894"/>
                  </a:lnTo>
                  <a:lnTo>
                    <a:pt x="195262" y="171894"/>
                  </a:lnTo>
                  <a:lnTo>
                    <a:pt x="202006" y="178638"/>
                  </a:lnTo>
                  <a:lnTo>
                    <a:pt x="202006" y="190296"/>
                  </a:lnTo>
                  <a:lnTo>
                    <a:pt x="204685" y="192976"/>
                  </a:lnTo>
                  <a:lnTo>
                    <a:pt x="211378" y="192976"/>
                  </a:lnTo>
                  <a:lnTo>
                    <a:pt x="214058" y="190296"/>
                  </a:lnTo>
                  <a:lnTo>
                    <a:pt x="214058" y="186931"/>
                  </a:lnTo>
                  <a:close/>
                </a:path>
                <a:path w="309245" h="309244">
                  <a:moveTo>
                    <a:pt x="308749" y="288315"/>
                  </a:moveTo>
                  <a:lnTo>
                    <a:pt x="307251" y="280619"/>
                  </a:lnTo>
                  <a:lnTo>
                    <a:pt x="302768" y="273850"/>
                  </a:lnTo>
                  <a:lnTo>
                    <a:pt x="297510" y="268592"/>
                  </a:lnTo>
                  <a:lnTo>
                    <a:pt x="297510" y="285648"/>
                  </a:lnTo>
                  <a:lnTo>
                    <a:pt x="297510" y="290957"/>
                  </a:lnTo>
                  <a:lnTo>
                    <a:pt x="290957" y="297510"/>
                  </a:lnTo>
                  <a:lnTo>
                    <a:pt x="285648" y="297510"/>
                  </a:lnTo>
                  <a:lnTo>
                    <a:pt x="260692" y="272554"/>
                  </a:lnTo>
                  <a:lnTo>
                    <a:pt x="243027" y="254889"/>
                  </a:lnTo>
                  <a:lnTo>
                    <a:pt x="241439" y="253301"/>
                  </a:lnTo>
                  <a:lnTo>
                    <a:pt x="236093" y="247942"/>
                  </a:lnTo>
                  <a:lnTo>
                    <a:pt x="240461" y="244424"/>
                  </a:lnTo>
                  <a:lnTo>
                    <a:pt x="244424" y="240461"/>
                  </a:lnTo>
                  <a:lnTo>
                    <a:pt x="247942" y="236093"/>
                  </a:lnTo>
                  <a:lnTo>
                    <a:pt x="297510" y="285648"/>
                  </a:lnTo>
                  <a:lnTo>
                    <a:pt x="297510" y="268592"/>
                  </a:lnTo>
                  <a:lnTo>
                    <a:pt x="265010" y="236093"/>
                  </a:lnTo>
                  <a:lnTo>
                    <a:pt x="254889" y="225971"/>
                  </a:lnTo>
                  <a:lnTo>
                    <a:pt x="259321" y="217030"/>
                  </a:lnTo>
                  <a:lnTo>
                    <a:pt x="262585" y="207479"/>
                  </a:lnTo>
                  <a:lnTo>
                    <a:pt x="264617" y="197421"/>
                  </a:lnTo>
                  <a:lnTo>
                    <a:pt x="265315" y="186931"/>
                  </a:lnTo>
                  <a:lnTo>
                    <a:pt x="263804" y="171627"/>
                  </a:lnTo>
                  <a:lnTo>
                    <a:pt x="259499" y="157302"/>
                  </a:lnTo>
                  <a:lnTo>
                    <a:pt x="253250" y="145376"/>
                  </a:lnTo>
                  <a:lnTo>
                    <a:pt x="253250" y="186931"/>
                  </a:lnTo>
                  <a:lnTo>
                    <a:pt x="248018" y="212750"/>
                  </a:lnTo>
                  <a:lnTo>
                    <a:pt x="233794" y="233857"/>
                  </a:lnTo>
                  <a:lnTo>
                    <a:pt x="212712" y="248081"/>
                  </a:lnTo>
                  <a:lnTo>
                    <a:pt x="186931" y="253301"/>
                  </a:lnTo>
                  <a:lnTo>
                    <a:pt x="161137" y="248081"/>
                  </a:lnTo>
                  <a:lnTo>
                    <a:pt x="140042" y="233857"/>
                  </a:lnTo>
                  <a:lnTo>
                    <a:pt x="132727" y="222999"/>
                  </a:lnTo>
                  <a:lnTo>
                    <a:pt x="125818" y="212750"/>
                  </a:lnTo>
                  <a:lnTo>
                    <a:pt x="120599" y="186931"/>
                  </a:lnTo>
                  <a:lnTo>
                    <a:pt x="125818" y="161150"/>
                  </a:lnTo>
                  <a:lnTo>
                    <a:pt x="140042" y="140055"/>
                  </a:lnTo>
                  <a:lnTo>
                    <a:pt x="161137" y="125831"/>
                  </a:lnTo>
                  <a:lnTo>
                    <a:pt x="186931" y="120599"/>
                  </a:lnTo>
                  <a:lnTo>
                    <a:pt x="212712" y="125831"/>
                  </a:lnTo>
                  <a:lnTo>
                    <a:pt x="233794" y="140055"/>
                  </a:lnTo>
                  <a:lnTo>
                    <a:pt x="248018" y="161150"/>
                  </a:lnTo>
                  <a:lnTo>
                    <a:pt x="253250" y="186931"/>
                  </a:lnTo>
                  <a:lnTo>
                    <a:pt x="253250" y="145376"/>
                  </a:lnTo>
                  <a:lnTo>
                    <a:pt x="252666" y="144259"/>
                  </a:lnTo>
                  <a:lnTo>
                    <a:pt x="243586" y="132803"/>
                  </a:lnTo>
                  <a:lnTo>
                    <a:pt x="243586" y="122542"/>
                  </a:lnTo>
                  <a:lnTo>
                    <a:pt x="243586" y="63550"/>
                  </a:lnTo>
                  <a:lnTo>
                    <a:pt x="242989" y="62014"/>
                  </a:lnTo>
                  <a:lnTo>
                    <a:pt x="240055" y="59080"/>
                  </a:lnTo>
                  <a:lnTo>
                    <a:pt x="231521" y="50546"/>
                  </a:lnTo>
                  <a:lnTo>
                    <a:pt x="231521" y="71145"/>
                  </a:lnTo>
                  <a:lnTo>
                    <a:pt x="231521" y="122542"/>
                  </a:lnTo>
                  <a:lnTo>
                    <a:pt x="228244" y="120599"/>
                  </a:lnTo>
                  <a:lnTo>
                    <a:pt x="221538" y="116636"/>
                  </a:lnTo>
                  <a:lnTo>
                    <a:pt x="210693" y="112229"/>
                  </a:lnTo>
                  <a:lnTo>
                    <a:pt x="199097" y="109499"/>
                  </a:lnTo>
                  <a:lnTo>
                    <a:pt x="186931" y="108546"/>
                  </a:lnTo>
                  <a:lnTo>
                    <a:pt x="156438" y="114719"/>
                  </a:lnTo>
                  <a:lnTo>
                    <a:pt x="131521" y="131533"/>
                  </a:lnTo>
                  <a:lnTo>
                    <a:pt x="114706" y="156451"/>
                  </a:lnTo>
                  <a:lnTo>
                    <a:pt x="108546" y="186931"/>
                  </a:lnTo>
                  <a:lnTo>
                    <a:pt x="108546" y="195364"/>
                  </a:lnTo>
                  <a:lnTo>
                    <a:pt x="109880" y="203492"/>
                  </a:lnTo>
                  <a:lnTo>
                    <a:pt x="112369" y="211137"/>
                  </a:lnTo>
                  <a:lnTo>
                    <a:pt x="35369" y="211137"/>
                  </a:lnTo>
                  <a:lnTo>
                    <a:pt x="32639" y="213868"/>
                  </a:lnTo>
                  <a:lnTo>
                    <a:pt x="32639" y="220510"/>
                  </a:lnTo>
                  <a:lnTo>
                    <a:pt x="35369" y="223189"/>
                  </a:lnTo>
                  <a:lnTo>
                    <a:pt x="116230" y="223189"/>
                  </a:lnTo>
                  <a:lnTo>
                    <a:pt x="116827" y="223139"/>
                  </a:lnTo>
                  <a:lnTo>
                    <a:pt x="117322" y="222999"/>
                  </a:lnTo>
                  <a:lnTo>
                    <a:pt x="129451" y="240207"/>
                  </a:lnTo>
                  <a:lnTo>
                    <a:pt x="145681" y="253593"/>
                  </a:lnTo>
                  <a:lnTo>
                    <a:pt x="165138" y="262280"/>
                  </a:lnTo>
                  <a:lnTo>
                    <a:pt x="186931" y="265366"/>
                  </a:lnTo>
                  <a:lnTo>
                    <a:pt x="197396" y="264668"/>
                  </a:lnTo>
                  <a:lnTo>
                    <a:pt x="207454" y="262623"/>
                  </a:lnTo>
                  <a:lnTo>
                    <a:pt x="217004" y="259334"/>
                  </a:lnTo>
                  <a:lnTo>
                    <a:pt x="225971" y="254889"/>
                  </a:lnTo>
                  <a:lnTo>
                    <a:pt x="231521" y="260451"/>
                  </a:lnTo>
                  <a:lnTo>
                    <a:pt x="231521" y="293992"/>
                  </a:lnTo>
                  <a:lnTo>
                    <a:pt x="228841" y="296710"/>
                  </a:lnTo>
                  <a:lnTo>
                    <a:pt x="14732" y="296710"/>
                  </a:lnTo>
                  <a:lnTo>
                    <a:pt x="12052" y="293992"/>
                  </a:lnTo>
                  <a:lnTo>
                    <a:pt x="12052" y="14782"/>
                  </a:lnTo>
                  <a:lnTo>
                    <a:pt x="14732" y="12052"/>
                  </a:lnTo>
                  <a:lnTo>
                    <a:pt x="172440" y="12052"/>
                  </a:lnTo>
                  <a:lnTo>
                    <a:pt x="172440" y="53086"/>
                  </a:lnTo>
                  <a:lnTo>
                    <a:pt x="173863" y="60121"/>
                  </a:lnTo>
                  <a:lnTo>
                    <a:pt x="177749" y="65862"/>
                  </a:lnTo>
                  <a:lnTo>
                    <a:pt x="183515" y="69735"/>
                  </a:lnTo>
                  <a:lnTo>
                    <a:pt x="190550" y="71145"/>
                  </a:lnTo>
                  <a:lnTo>
                    <a:pt x="231521" y="71145"/>
                  </a:lnTo>
                  <a:lnTo>
                    <a:pt x="231521" y="50546"/>
                  </a:lnTo>
                  <a:lnTo>
                    <a:pt x="222999" y="42024"/>
                  </a:lnTo>
                  <a:lnTo>
                    <a:pt x="222999" y="59080"/>
                  </a:lnTo>
                  <a:lnTo>
                    <a:pt x="187223" y="59080"/>
                  </a:lnTo>
                  <a:lnTo>
                    <a:pt x="184492" y="56400"/>
                  </a:lnTo>
                  <a:lnTo>
                    <a:pt x="184492" y="20586"/>
                  </a:lnTo>
                  <a:lnTo>
                    <a:pt x="222999" y="59080"/>
                  </a:lnTo>
                  <a:lnTo>
                    <a:pt x="222999" y="42024"/>
                  </a:lnTo>
                  <a:lnTo>
                    <a:pt x="201561" y="20586"/>
                  </a:lnTo>
                  <a:lnTo>
                    <a:pt x="193027" y="12052"/>
                  </a:lnTo>
                  <a:lnTo>
                    <a:pt x="181571" y="596"/>
                  </a:lnTo>
                  <a:lnTo>
                    <a:pt x="180035" y="0"/>
                  </a:lnTo>
                  <a:lnTo>
                    <a:pt x="18110" y="0"/>
                  </a:lnTo>
                  <a:lnTo>
                    <a:pt x="11074" y="1435"/>
                  </a:lnTo>
                  <a:lnTo>
                    <a:pt x="5308" y="5321"/>
                  </a:lnTo>
                  <a:lnTo>
                    <a:pt x="1422" y="11087"/>
                  </a:lnTo>
                  <a:lnTo>
                    <a:pt x="0" y="18110"/>
                  </a:lnTo>
                  <a:lnTo>
                    <a:pt x="50" y="290957"/>
                  </a:lnTo>
                  <a:lnTo>
                    <a:pt x="1422" y="297700"/>
                  </a:lnTo>
                  <a:lnTo>
                    <a:pt x="5308" y="303466"/>
                  </a:lnTo>
                  <a:lnTo>
                    <a:pt x="11074" y="307352"/>
                  </a:lnTo>
                  <a:lnTo>
                    <a:pt x="18110" y="308775"/>
                  </a:lnTo>
                  <a:lnTo>
                    <a:pt x="225526" y="308775"/>
                  </a:lnTo>
                  <a:lnTo>
                    <a:pt x="243636" y="272554"/>
                  </a:lnTo>
                  <a:lnTo>
                    <a:pt x="277812" y="306730"/>
                  </a:lnTo>
                  <a:lnTo>
                    <a:pt x="283070" y="308775"/>
                  </a:lnTo>
                  <a:lnTo>
                    <a:pt x="293535" y="308775"/>
                  </a:lnTo>
                  <a:lnTo>
                    <a:pt x="298792" y="306730"/>
                  </a:lnTo>
                  <a:lnTo>
                    <a:pt x="302768" y="302768"/>
                  </a:lnTo>
                  <a:lnTo>
                    <a:pt x="306247" y="297510"/>
                  </a:lnTo>
                  <a:lnTo>
                    <a:pt x="307251" y="296011"/>
                  </a:lnTo>
                  <a:lnTo>
                    <a:pt x="308749" y="288315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1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37110" y="347834"/>
            <a:ext cx="22319387" cy="13388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altLang="zh-CN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РЕГИОНАЛЬНАЯ ИНФОРМАЦИОННАЯ СИСТЕМА МОНИТОРИНГА КОМПЛЕКСНОГО РАЗВИТИЯ ПК – </a:t>
            </a:r>
            <a:endParaRPr lang="ru-RU" altLang="zh-CN" sz="4000" b="1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r>
              <a:rPr lang="ru-RU" altLang="zh-CN" sz="4400" b="1" spc="-10" dirty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РИС МКР ПК</a:t>
            </a: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77967" y="12902666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6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0" name="Text Box361"/>
          <p:cNvSpPr txBox="1"/>
          <p:nvPr/>
        </p:nvSpPr>
        <p:spPr>
          <a:xfrm>
            <a:off x="1023214" y="2465512"/>
            <a:ext cx="22289644" cy="1508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/>
                <a:cs typeface="Arial"/>
              </a:rPr>
              <a:t>ЦЕЛЬ</a:t>
            </a:r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 – </a:t>
            </a:r>
          </a:p>
          <a:p>
            <a:pPr algn="ctr"/>
            <a:r>
              <a:rPr lang="ru-R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/>
                <a:cs typeface="Arial"/>
              </a:rPr>
              <a:t>ПРОЗРАЧНОСТЬ, ОБОСНОВАННОСТЬ УПРАВЛЕНЧЕСКИХ РЕШЕНИЙ, ОПЕРАТИВНОСТЬ ИХ ПРИНЯТИЯ </a:t>
            </a:r>
            <a:endParaRPr lang="en-US" altLang="zh-CN" sz="3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51" name="Group296"/>
          <p:cNvGrpSpPr/>
          <p:nvPr/>
        </p:nvGrpSpPr>
        <p:grpSpPr>
          <a:xfrm>
            <a:off x="10751066" y="2730322"/>
            <a:ext cx="504056" cy="413464"/>
            <a:chOff x="2811727" y="4009734"/>
            <a:chExt cx="328101" cy="300326"/>
          </a:xfrm>
        </p:grpSpPr>
        <p:sp>
          <p:nvSpPr>
            <p:cNvPr id="5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  <p:sp>
          <p:nvSpPr>
            <p:cNvPr id="5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79" y="2033464"/>
            <a:ext cx="435868" cy="2836988"/>
          </a:xfrm>
          <a:prstGeom prst="rect">
            <a:avLst/>
          </a:prstGeom>
          <a:solidFill>
            <a:srgbClr val="108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870452"/>
            <a:ext cx="461046" cy="306766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7938120"/>
            <a:ext cx="461046" cy="2438125"/>
          </a:xfrm>
          <a:prstGeom prst="rect">
            <a:avLst/>
          </a:prstGeom>
          <a:solidFill>
            <a:srgbClr val="299D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5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" y="10376245"/>
            <a:ext cx="826999" cy="33225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500" b="1" dirty="0" smtClean="0">
                <a:latin typeface="Arial Narrow" panose="020B0606020202030204" pitchFamily="34" charset="0"/>
              </a:rPr>
              <a:t>РИС МКР ПК</a:t>
            </a:r>
            <a:endParaRPr lang="ru-RU" sz="2500" b="1" dirty="0">
              <a:latin typeface="Arial Narrow" panose="020B0606020202030204" pitchFamily="34" charset="0"/>
            </a:endParaRPr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  <p:sp>
        <p:nvSpPr>
          <p:cNvPr id="61" name="object 29"/>
          <p:cNvSpPr txBox="1"/>
          <p:nvPr/>
        </p:nvSpPr>
        <p:spPr>
          <a:xfrm>
            <a:off x="2809134" y="5846905"/>
            <a:ext cx="5477347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500" b="1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Мониторинг расходов бюджета</a:t>
            </a:r>
            <a:endParaRPr sz="35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2" name="object 30"/>
          <p:cNvSpPr txBox="1"/>
          <p:nvPr/>
        </p:nvSpPr>
        <p:spPr>
          <a:xfrm>
            <a:off x="9895173" y="5895248"/>
            <a:ext cx="466373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Мониторинг исполнения контрактов</a:t>
            </a:r>
            <a:endParaRPr sz="3500" b="1" spc="-10" dirty="0">
              <a:solidFill>
                <a:srgbClr val="24343F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63" name="object 31"/>
          <p:cNvSpPr txBox="1"/>
          <p:nvPr/>
        </p:nvSpPr>
        <p:spPr>
          <a:xfrm>
            <a:off x="17886982" y="5777830"/>
            <a:ext cx="456079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Формирование </a:t>
            </a:r>
            <a:r>
              <a:rPr lang="ru-RU" sz="3500" b="1" spc="-10" dirty="0" err="1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общерегиональной</a:t>
            </a:r>
            <a:r>
              <a:rPr lang="ru-RU" sz="3500" b="1" spc="-10" dirty="0" smtClean="0">
                <a:solidFill>
                  <a:srgbClr val="24343F"/>
                </a:solidFill>
                <a:latin typeface="Arial Narrow" panose="020B0606020202030204" pitchFamily="34" charset="0"/>
                <a:cs typeface="Courier New"/>
              </a:rPr>
              <a:t> НСИ</a:t>
            </a:r>
            <a:endParaRPr sz="3500" dirty="0">
              <a:latin typeface="Calibri"/>
              <a:cs typeface="Calibri"/>
            </a:endParaRPr>
          </a:p>
        </p:txBody>
      </p:sp>
      <p:grpSp>
        <p:nvGrpSpPr>
          <p:cNvPr id="64" name="object 6"/>
          <p:cNvGrpSpPr/>
          <p:nvPr/>
        </p:nvGrpSpPr>
        <p:grpSpPr>
          <a:xfrm>
            <a:off x="5140934" y="4534837"/>
            <a:ext cx="1152760" cy="1167089"/>
            <a:chOff x="454631" y="3058121"/>
            <a:chExt cx="277495" cy="278765"/>
          </a:xfrm>
        </p:grpSpPr>
        <p:sp>
          <p:nvSpPr>
            <p:cNvPr id="65" name="object 7"/>
            <p:cNvSpPr/>
            <p:nvPr/>
          </p:nvSpPr>
          <p:spPr>
            <a:xfrm>
              <a:off x="454631" y="3058121"/>
              <a:ext cx="277495" cy="278765"/>
            </a:xfrm>
            <a:custGeom>
              <a:avLst/>
              <a:gdLst/>
              <a:ahLst/>
              <a:cxnLst/>
              <a:rect l="l" t="t" r="r" b="b"/>
              <a:pathLst>
                <a:path w="277495" h="278764">
                  <a:moveTo>
                    <a:pt x="118354" y="167385"/>
                  </a:moveTo>
                  <a:lnTo>
                    <a:pt x="102682" y="167385"/>
                  </a:lnTo>
                  <a:lnTo>
                    <a:pt x="120488" y="149567"/>
                  </a:lnTo>
                  <a:lnTo>
                    <a:pt x="110900" y="136753"/>
                  </a:lnTo>
                  <a:lnTo>
                    <a:pt x="103687" y="122315"/>
                  </a:lnTo>
                  <a:lnTo>
                    <a:pt x="99144" y="106546"/>
                  </a:lnTo>
                  <a:lnTo>
                    <a:pt x="97564" y="89738"/>
                  </a:lnTo>
                  <a:lnTo>
                    <a:pt x="104632" y="54831"/>
                  </a:lnTo>
                  <a:lnTo>
                    <a:pt x="123896" y="26304"/>
                  </a:lnTo>
                  <a:lnTo>
                    <a:pt x="152444" y="7060"/>
                  </a:lnTo>
                  <a:lnTo>
                    <a:pt x="187366" y="0"/>
                  </a:lnTo>
                  <a:lnTo>
                    <a:pt x="222280" y="7060"/>
                  </a:lnTo>
                  <a:lnTo>
                    <a:pt x="228215" y="11061"/>
                  </a:lnTo>
                  <a:lnTo>
                    <a:pt x="187366" y="11061"/>
                  </a:lnTo>
                  <a:lnTo>
                    <a:pt x="156758" y="17257"/>
                  </a:lnTo>
                  <a:lnTo>
                    <a:pt x="131743" y="34140"/>
                  </a:lnTo>
                  <a:lnTo>
                    <a:pt x="114867" y="59153"/>
                  </a:lnTo>
                  <a:lnTo>
                    <a:pt x="108677" y="89738"/>
                  </a:lnTo>
                  <a:lnTo>
                    <a:pt x="114867" y="120346"/>
                  </a:lnTo>
                  <a:lnTo>
                    <a:pt x="131743" y="145361"/>
                  </a:lnTo>
                  <a:lnTo>
                    <a:pt x="149538" y="157365"/>
                  </a:lnTo>
                  <a:lnTo>
                    <a:pt x="128374" y="157365"/>
                  </a:lnTo>
                  <a:lnTo>
                    <a:pt x="118354" y="167385"/>
                  </a:lnTo>
                  <a:close/>
                </a:path>
                <a:path w="277495" h="278764">
                  <a:moveTo>
                    <a:pt x="228273" y="168427"/>
                  </a:moveTo>
                  <a:lnTo>
                    <a:pt x="187366" y="168427"/>
                  </a:lnTo>
                  <a:lnTo>
                    <a:pt x="217951" y="162236"/>
                  </a:lnTo>
                  <a:lnTo>
                    <a:pt x="242963" y="145361"/>
                  </a:lnTo>
                  <a:lnTo>
                    <a:pt x="259846" y="120346"/>
                  </a:lnTo>
                  <a:lnTo>
                    <a:pt x="266042" y="89738"/>
                  </a:lnTo>
                  <a:lnTo>
                    <a:pt x="259846" y="59153"/>
                  </a:lnTo>
                  <a:lnTo>
                    <a:pt x="242963" y="34140"/>
                  </a:lnTo>
                  <a:lnTo>
                    <a:pt x="217951" y="17257"/>
                  </a:lnTo>
                  <a:lnTo>
                    <a:pt x="187366" y="11061"/>
                  </a:lnTo>
                  <a:lnTo>
                    <a:pt x="228215" y="11061"/>
                  </a:lnTo>
                  <a:lnTo>
                    <a:pt x="250824" y="26304"/>
                  </a:lnTo>
                  <a:lnTo>
                    <a:pt x="270087" y="54831"/>
                  </a:lnTo>
                  <a:lnTo>
                    <a:pt x="277155" y="89738"/>
                  </a:lnTo>
                  <a:lnTo>
                    <a:pt x="270087" y="124659"/>
                  </a:lnTo>
                  <a:lnTo>
                    <a:pt x="250825" y="153208"/>
                  </a:lnTo>
                  <a:lnTo>
                    <a:pt x="228273" y="168427"/>
                  </a:lnTo>
                  <a:close/>
                </a:path>
                <a:path w="277495" h="278764">
                  <a:moveTo>
                    <a:pt x="28908" y="278358"/>
                  </a:moveTo>
                  <a:lnTo>
                    <a:pt x="17148" y="278358"/>
                  </a:lnTo>
                  <a:lnTo>
                    <a:pt x="11255" y="276123"/>
                  </a:lnTo>
                  <a:lnTo>
                    <a:pt x="6734" y="271614"/>
                  </a:lnTo>
                  <a:lnTo>
                    <a:pt x="1683" y="264003"/>
                  </a:lnTo>
                  <a:lnTo>
                    <a:pt x="0" y="255339"/>
                  </a:lnTo>
                  <a:lnTo>
                    <a:pt x="1683" y="246676"/>
                  </a:lnTo>
                  <a:lnTo>
                    <a:pt x="6734" y="239064"/>
                  </a:lnTo>
                  <a:lnTo>
                    <a:pt x="88788" y="157010"/>
                  </a:lnTo>
                  <a:lnTo>
                    <a:pt x="92306" y="157010"/>
                  </a:lnTo>
                  <a:lnTo>
                    <a:pt x="94440" y="159194"/>
                  </a:lnTo>
                  <a:lnTo>
                    <a:pt x="102682" y="167385"/>
                  </a:lnTo>
                  <a:lnTo>
                    <a:pt x="118354" y="167385"/>
                  </a:lnTo>
                  <a:lnTo>
                    <a:pt x="114785" y="170954"/>
                  </a:lnTo>
                  <a:lnTo>
                    <a:pt x="90528" y="170954"/>
                  </a:lnTo>
                  <a:lnTo>
                    <a:pt x="14570" y="246900"/>
                  </a:lnTo>
                  <a:lnTo>
                    <a:pt x="9959" y="251561"/>
                  </a:lnTo>
                  <a:lnTo>
                    <a:pt x="9959" y="259105"/>
                  </a:lnTo>
                  <a:lnTo>
                    <a:pt x="19230" y="268439"/>
                  </a:lnTo>
                  <a:lnTo>
                    <a:pt x="42459" y="268439"/>
                  </a:lnTo>
                  <a:lnTo>
                    <a:pt x="34813" y="276123"/>
                  </a:lnTo>
                  <a:lnTo>
                    <a:pt x="28908" y="278358"/>
                  </a:lnTo>
                  <a:close/>
                </a:path>
                <a:path w="277495" h="278764">
                  <a:moveTo>
                    <a:pt x="187366" y="179539"/>
                  </a:moveTo>
                  <a:lnTo>
                    <a:pt x="170840" y="178012"/>
                  </a:lnTo>
                  <a:lnTo>
                    <a:pt x="155317" y="173620"/>
                  </a:lnTo>
                  <a:lnTo>
                    <a:pt x="141071" y="166643"/>
                  </a:lnTo>
                  <a:lnTo>
                    <a:pt x="128374" y="157365"/>
                  </a:lnTo>
                  <a:lnTo>
                    <a:pt x="149538" y="157365"/>
                  </a:lnTo>
                  <a:lnTo>
                    <a:pt x="156758" y="162236"/>
                  </a:lnTo>
                  <a:lnTo>
                    <a:pt x="187366" y="168427"/>
                  </a:lnTo>
                  <a:lnTo>
                    <a:pt x="228273" y="168427"/>
                  </a:lnTo>
                  <a:lnTo>
                    <a:pt x="222280" y="172471"/>
                  </a:lnTo>
                  <a:lnTo>
                    <a:pt x="187366" y="179539"/>
                  </a:lnTo>
                  <a:close/>
                </a:path>
                <a:path w="277495" h="278764">
                  <a:moveTo>
                    <a:pt x="42459" y="268439"/>
                  </a:moveTo>
                  <a:lnTo>
                    <a:pt x="26825" y="268439"/>
                  </a:lnTo>
                  <a:lnTo>
                    <a:pt x="31435" y="263766"/>
                  </a:lnTo>
                  <a:lnTo>
                    <a:pt x="107394" y="187820"/>
                  </a:lnTo>
                  <a:lnTo>
                    <a:pt x="90528" y="170954"/>
                  </a:lnTo>
                  <a:lnTo>
                    <a:pt x="114785" y="170954"/>
                  </a:lnTo>
                  <a:lnTo>
                    <a:pt x="110518" y="175221"/>
                  </a:lnTo>
                  <a:lnTo>
                    <a:pt x="121338" y="186080"/>
                  </a:lnTo>
                  <a:lnTo>
                    <a:pt x="121338" y="189610"/>
                  </a:lnTo>
                  <a:lnTo>
                    <a:pt x="119154" y="191744"/>
                  </a:lnTo>
                  <a:lnTo>
                    <a:pt x="42459" y="268439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08" y="3097110"/>
              <a:ext cx="124231" cy="107403"/>
            </a:xfrm>
            <a:prstGeom prst="rect">
              <a:avLst/>
            </a:prstGeom>
          </p:spPr>
        </p:pic>
      </p:grpSp>
      <p:pic>
        <p:nvPicPr>
          <p:cNvPr id="67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7731" y="4797376"/>
            <a:ext cx="962108" cy="776881"/>
          </a:xfrm>
          <a:prstGeom prst="rect">
            <a:avLst/>
          </a:prstGeom>
        </p:spPr>
      </p:pic>
      <p:pic>
        <p:nvPicPr>
          <p:cNvPr id="68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87182" y="4631616"/>
            <a:ext cx="844619" cy="1070310"/>
          </a:xfrm>
          <a:prstGeom prst="rect">
            <a:avLst/>
          </a:prstGeom>
        </p:spPr>
      </p:pic>
      <p:grpSp>
        <p:nvGrpSpPr>
          <p:cNvPr id="69" name="object 2"/>
          <p:cNvGrpSpPr/>
          <p:nvPr/>
        </p:nvGrpSpPr>
        <p:grpSpPr>
          <a:xfrm>
            <a:off x="1828577" y="8418611"/>
            <a:ext cx="11837806" cy="4288632"/>
            <a:chOff x="444792" y="4519866"/>
            <a:chExt cx="5672429" cy="1847214"/>
          </a:xfrm>
        </p:grpSpPr>
        <p:pic>
          <p:nvPicPr>
            <p:cNvPr id="70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6983" y="5192966"/>
              <a:ext cx="1550238" cy="493064"/>
            </a:xfrm>
            <a:prstGeom prst="rect">
              <a:avLst/>
            </a:prstGeom>
          </p:spPr>
        </p:pic>
        <p:sp>
          <p:nvSpPr>
            <p:cNvPr id="71" name="object 4"/>
            <p:cNvSpPr/>
            <p:nvPr/>
          </p:nvSpPr>
          <p:spPr>
            <a:xfrm>
              <a:off x="444792" y="4519866"/>
              <a:ext cx="4122420" cy="1847214"/>
            </a:xfrm>
            <a:custGeom>
              <a:avLst/>
              <a:gdLst/>
              <a:ahLst/>
              <a:cxnLst/>
              <a:rect l="l" t="t" r="r" b="b"/>
              <a:pathLst>
                <a:path w="4122420" h="1847214">
                  <a:moveTo>
                    <a:pt x="3955110" y="1847049"/>
                  </a:moveTo>
                  <a:lnTo>
                    <a:pt x="167093" y="1847049"/>
                  </a:lnTo>
                  <a:lnTo>
                    <a:pt x="122812" y="1841053"/>
                  </a:lnTo>
                  <a:lnTo>
                    <a:pt x="82935" y="1824148"/>
                  </a:lnTo>
                  <a:lnTo>
                    <a:pt x="49090" y="1797961"/>
                  </a:lnTo>
                  <a:lnTo>
                    <a:pt x="22901" y="1764117"/>
                  </a:lnTo>
                  <a:lnTo>
                    <a:pt x="5996" y="1724245"/>
                  </a:lnTo>
                  <a:lnTo>
                    <a:pt x="0" y="1679968"/>
                  </a:lnTo>
                  <a:lnTo>
                    <a:pt x="0" y="167081"/>
                  </a:lnTo>
                  <a:lnTo>
                    <a:pt x="5996" y="122800"/>
                  </a:lnTo>
                  <a:lnTo>
                    <a:pt x="22901" y="82926"/>
                  </a:lnTo>
                  <a:lnTo>
                    <a:pt x="49090" y="49083"/>
                  </a:lnTo>
                  <a:lnTo>
                    <a:pt x="82935" y="22898"/>
                  </a:lnTo>
                  <a:lnTo>
                    <a:pt x="122812" y="5995"/>
                  </a:lnTo>
                  <a:lnTo>
                    <a:pt x="167093" y="0"/>
                  </a:lnTo>
                  <a:lnTo>
                    <a:pt x="3955110" y="0"/>
                  </a:lnTo>
                  <a:lnTo>
                    <a:pt x="3999390" y="5995"/>
                  </a:lnTo>
                  <a:lnTo>
                    <a:pt x="4039265" y="22898"/>
                  </a:lnTo>
                  <a:lnTo>
                    <a:pt x="4073107" y="49083"/>
                  </a:lnTo>
                  <a:lnTo>
                    <a:pt x="4099292" y="82926"/>
                  </a:lnTo>
                  <a:lnTo>
                    <a:pt x="4116195" y="122800"/>
                  </a:lnTo>
                  <a:lnTo>
                    <a:pt x="4122191" y="167081"/>
                  </a:lnTo>
                  <a:lnTo>
                    <a:pt x="4122191" y="1679968"/>
                  </a:lnTo>
                  <a:lnTo>
                    <a:pt x="4116195" y="1724245"/>
                  </a:lnTo>
                  <a:lnTo>
                    <a:pt x="4099292" y="1764117"/>
                  </a:lnTo>
                  <a:lnTo>
                    <a:pt x="4073107" y="1797961"/>
                  </a:lnTo>
                  <a:lnTo>
                    <a:pt x="4039265" y="1824148"/>
                  </a:lnTo>
                  <a:lnTo>
                    <a:pt x="3999390" y="1841053"/>
                  </a:lnTo>
                  <a:lnTo>
                    <a:pt x="3955110" y="1847049"/>
                  </a:lnTo>
                  <a:close/>
                </a:path>
              </a:pathLst>
            </a:custGeom>
            <a:solidFill>
              <a:srgbClr val="10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24"/>
          <p:cNvGrpSpPr/>
          <p:nvPr/>
        </p:nvGrpSpPr>
        <p:grpSpPr>
          <a:xfrm>
            <a:off x="5422116" y="9016793"/>
            <a:ext cx="11744786" cy="2965198"/>
            <a:chOff x="2366860" y="4841125"/>
            <a:chExt cx="5391150" cy="1203325"/>
          </a:xfrm>
        </p:grpSpPr>
        <p:pic>
          <p:nvPicPr>
            <p:cNvPr id="7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6860" y="4841125"/>
              <a:ext cx="115392" cy="118325"/>
            </a:xfrm>
            <a:prstGeom prst="rect">
              <a:avLst/>
            </a:prstGeom>
          </p:spPr>
        </p:pic>
        <p:pic>
          <p:nvPicPr>
            <p:cNvPr id="7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2377" y="4858994"/>
              <a:ext cx="115392" cy="118313"/>
            </a:xfrm>
            <a:prstGeom prst="rect">
              <a:avLst/>
            </a:prstGeom>
          </p:spPr>
        </p:pic>
        <p:pic>
          <p:nvPicPr>
            <p:cNvPr id="7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6860" y="5233289"/>
              <a:ext cx="115392" cy="118275"/>
            </a:xfrm>
            <a:prstGeom prst="rect">
              <a:avLst/>
            </a:prstGeom>
          </p:spPr>
        </p:pic>
        <p:pic>
          <p:nvPicPr>
            <p:cNvPr id="7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66860" y="5925693"/>
              <a:ext cx="115392" cy="118313"/>
            </a:xfrm>
            <a:prstGeom prst="rect">
              <a:avLst/>
            </a:prstGeom>
          </p:spPr>
        </p:pic>
        <p:sp>
          <p:nvSpPr>
            <p:cNvPr id="79" name="object 29"/>
            <p:cNvSpPr/>
            <p:nvPr/>
          </p:nvSpPr>
          <p:spPr>
            <a:xfrm>
              <a:off x="4716361" y="5310035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193675" h="266700">
                  <a:moveTo>
                    <a:pt x="57848" y="34239"/>
                  </a:moveTo>
                  <a:lnTo>
                    <a:pt x="55460" y="31851"/>
                  </a:lnTo>
                  <a:lnTo>
                    <a:pt x="52539" y="31851"/>
                  </a:lnTo>
                  <a:lnTo>
                    <a:pt x="34188" y="31851"/>
                  </a:lnTo>
                  <a:lnTo>
                    <a:pt x="31800" y="34239"/>
                  </a:lnTo>
                  <a:lnTo>
                    <a:pt x="31800" y="40093"/>
                  </a:lnTo>
                  <a:lnTo>
                    <a:pt x="34188" y="42519"/>
                  </a:lnTo>
                  <a:lnTo>
                    <a:pt x="55460" y="42519"/>
                  </a:lnTo>
                  <a:lnTo>
                    <a:pt x="57848" y="40093"/>
                  </a:lnTo>
                  <a:lnTo>
                    <a:pt x="57848" y="34239"/>
                  </a:lnTo>
                  <a:close/>
                </a:path>
                <a:path w="193675" h="266700">
                  <a:moveTo>
                    <a:pt x="163563" y="57099"/>
                  </a:moveTo>
                  <a:lnTo>
                    <a:pt x="161188" y="54724"/>
                  </a:lnTo>
                  <a:lnTo>
                    <a:pt x="158254" y="54724"/>
                  </a:lnTo>
                  <a:lnTo>
                    <a:pt x="76695" y="54724"/>
                  </a:lnTo>
                  <a:lnTo>
                    <a:pt x="74320" y="57099"/>
                  </a:lnTo>
                  <a:lnTo>
                    <a:pt x="74320" y="62953"/>
                  </a:lnTo>
                  <a:lnTo>
                    <a:pt x="76695" y="65341"/>
                  </a:lnTo>
                  <a:lnTo>
                    <a:pt x="161188" y="65341"/>
                  </a:lnTo>
                  <a:lnTo>
                    <a:pt x="163563" y="62953"/>
                  </a:lnTo>
                  <a:lnTo>
                    <a:pt x="163563" y="57099"/>
                  </a:lnTo>
                  <a:close/>
                </a:path>
                <a:path w="193675" h="266700">
                  <a:moveTo>
                    <a:pt x="163563" y="34239"/>
                  </a:moveTo>
                  <a:lnTo>
                    <a:pt x="161188" y="31851"/>
                  </a:lnTo>
                  <a:lnTo>
                    <a:pt x="158254" y="31851"/>
                  </a:lnTo>
                  <a:lnTo>
                    <a:pt x="109093" y="31851"/>
                  </a:lnTo>
                  <a:lnTo>
                    <a:pt x="106718" y="34239"/>
                  </a:lnTo>
                  <a:lnTo>
                    <a:pt x="106718" y="40093"/>
                  </a:lnTo>
                  <a:lnTo>
                    <a:pt x="109093" y="42519"/>
                  </a:lnTo>
                  <a:lnTo>
                    <a:pt x="161188" y="42519"/>
                  </a:lnTo>
                  <a:lnTo>
                    <a:pt x="163563" y="40093"/>
                  </a:lnTo>
                  <a:lnTo>
                    <a:pt x="163563" y="34239"/>
                  </a:lnTo>
                  <a:close/>
                </a:path>
                <a:path w="193675" h="266700">
                  <a:moveTo>
                    <a:pt x="193230" y="2387"/>
                  </a:moveTo>
                  <a:lnTo>
                    <a:pt x="190855" y="0"/>
                  </a:lnTo>
                  <a:lnTo>
                    <a:pt x="182613" y="0"/>
                  </a:lnTo>
                  <a:lnTo>
                    <a:pt x="182613" y="10617"/>
                  </a:lnTo>
                  <a:lnTo>
                    <a:pt x="182613" y="212331"/>
                  </a:lnTo>
                  <a:lnTo>
                    <a:pt x="175120" y="212331"/>
                  </a:lnTo>
                  <a:lnTo>
                    <a:pt x="175120" y="222948"/>
                  </a:lnTo>
                  <a:lnTo>
                    <a:pt x="149479" y="248602"/>
                  </a:lnTo>
                  <a:lnTo>
                    <a:pt x="149479" y="222897"/>
                  </a:lnTo>
                  <a:lnTo>
                    <a:pt x="175120" y="222948"/>
                  </a:lnTo>
                  <a:lnTo>
                    <a:pt x="175120" y="212331"/>
                  </a:lnTo>
                  <a:lnTo>
                    <a:pt x="138811" y="216204"/>
                  </a:lnTo>
                  <a:lnTo>
                    <a:pt x="138861" y="256082"/>
                  </a:lnTo>
                  <a:lnTo>
                    <a:pt x="10617" y="256082"/>
                  </a:lnTo>
                  <a:lnTo>
                    <a:pt x="10617" y="10617"/>
                  </a:lnTo>
                  <a:lnTo>
                    <a:pt x="182613" y="10617"/>
                  </a:lnTo>
                  <a:lnTo>
                    <a:pt x="182613" y="0"/>
                  </a:lnTo>
                  <a:lnTo>
                    <a:pt x="2387" y="0"/>
                  </a:lnTo>
                  <a:lnTo>
                    <a:pt x="0" y="2387"/>
                  </a:lnTo>
                  <a:lnTo>
                    <a:pt x="0" y="264325"/>
                  </a:lnTo>
                  <a:lnTo>
                    <a:pt x="2387" y="266700"/>
                  </a:lnTo>
                  <a:lnTo>
                    <a:pt x="145554" y="266700"/>
                  </a:lnTo>
                  <a:lnTo>
                    <a:pt x="146951" y="266153"/>
                  </a:lnTo>
                  <a:lnTo>
                    <a:pt x="157022" y="256082"/>
                  </a:lnTo>
                  <a:lnTo>
                    <a:pt x="164503" y="248602"/>
                  </a:lnTo>
                  <a:lnTo>
                    <a:pt x="190207" y="222897"/>
                  </a:lnTo>
                  <a:lnTo>
                    <a:pt x="192684" y="220421"/>
                  </a:lnTo>
                  <a:lnTo>
                    <a:pt x="193230" y="219024"/>
                  </a:lnTo>
                  <a:lnTo>
                    <a:pt x="193230" y="212331"/>
                  </a:lnTo>
                  <a:lnTo>
                    <a:pt x="193230" y="10617"/>
                  </a:lnTo>
                  <a:lnTo>
                    <a:pt x="193230" y="2387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8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5786" y="5406733"/>
              <a:ext cx="134391" cy="66420"/>
            </a:xfrm>
            <a:prstGeom prst="rect">
              <a:avLst/>
            </a:prstGeom>
          </p:spPr>
        </p:pic>
        <p:sp>
          <p:nvSpPr>
            <p:cNvPr id="81" name="object 31"/>
            <p:cNvSpPr/>
            <p:nvPr/>
          </p:nvSpPr>
          <p:spPr>
            <a:xfrm>
              <a:off x="4969713" y="5310035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193675" h="266700">
                  <a:moveTo>
                    <a:pt x="57848" y="34239"/>
                  </a:moveTo>
                  <a:lnTo>
                    <a:pt x="55473" y="31851"/>
                  </a:lnTo>
                  <a:lnTo>
                    <a:pt x="52489" y="31851"/>
                  </a:lnTo>
                  <a:lnTo>
                    <a:pt x="34188" y="31851"/>
                  </a:lnTo>
                  <a:lnTo>
                    <a:pt x="31800" y="34239"/>
                  </a:lnTo>
                  <a:lnTo>
                    <a:pt x="31800" y="40093"/>
                  </a:lnTo>
                  <a:lnTo>
                    <a:pt x="34188" y="42519"/>
                  </a:lnTo>
                  <a:lnTo>
                    <a:pt x="55473" y="42519"/>
                  </a:lnTo>
                  <a:lnTo>
                    <a:pt x="57848" y="40093"/>
                  </a:lnTo>
                  <a:lnTo>
                    <a:pt x="57848" y="34239"/>
                  </a:lnTo>
                  <a:close/>
                </a:path>
                <a:path w="193675" h="266700">
                  <a:moveTo>
                    <a:pt x="163563" y="57099"/>
                  </a:moveTo>
                  <a:lnTo>
                    <a:pt x="161188" y="54724"/>
                  </a:lnTo>
                  <a:lnTo>
                    <a:pt x="158254" y="54724"/>
                  </a:lnTo>
                  <a:lnTo>
                    <a:pt x="76657" y="54724"/>
                  </a:lnTo>
                  <a:lnTo>
                    <a:pt x="74320" y="57099"/>
                  </a:lnTo>
                  <a:lnTo>
                    <a:pt x="74320" y="62953"/>
                  </a:lnTo>
                  <a:lnTo>
                    <a:pt x="76657" y="65341"/>
                  </a:lnTo>
                  <a:lnTo>
                    <a:pt x="161188" y="65341"/>
                  </a:lnTo>
                  <a:lnTo>
                    <a:pt x="163563" y="62953"/>
                  </a:lnTo>
                  <a:lnTo>
                    <a:pt x="163563" y="57099"/>
                  </a:lnTo>
                  <a:close/>
                </a:path>
                <a:path w="193675" h="266700">
                  <a:moveTo>
                    <a:pt x="163563" y="34239"/>
                  </a:moveTo>
                  <a:lnTo>
                    <a:pt x="161188" y="31851"/>
                  </a:lnTo>
                  <a:lnTo>
                    <a:pt x="158254" y="31851"/>
                  </a:lnTo>
                  <a:lnTo>
                    <a:pt x="109093" y="31851"/>
                  </a:lnTo>
                  <a:lnTo>
                    <a:pt x="106718" y="34239"/>
                  </a:lnTo>
                  <a:lnTo>
                    <a:pt x="106718" y="40093"/>
                  </a:lnTo>
                  <a:lnTo>
                    <a:pt x="109093" y="42519"/>
                  </a:lnTo>
                  <a:lnTo>
                    <a:pt x="161188" y="42519"/>
                  </a:lnTo>
                  <a:lnTo>
                    <a:pt x="163563" y="40093"/>
                  </a:lnTo>
                  <a:lnTo>
                    <a:pt x="163563" y="34239"/>
                  </a:lnTo>
                  <a:close/>
                </a:path>
                <a:path w="193675" h="266700">
                  <a:moveTo>
                    <a:pt x="193230" y="2387"/>
                  </a:moveTo>
                  <a:lnTo>
                    <a:pt x="190855" y="0"/>
                  </a:lnTo>
                  <a:lnTo>
                    <a:pt x="182613" y="0"/>
                  </a:lnTo>
                  <a:lnTo>
                    <a:pt x="182613" y="10617"/>
                  </a:lnTo>
                  <a:lnTo>
                    <a:pt x="182613" y="212331"/>
                  </a:lnTo>
                  <a:lnTo>
                    <a:pt x="175120" y="212331"/>
                  </a:lnTo>
                  <a:lnTo>
                    <a:pt x="175120" y="222948"/>
                  </a:lnTo>
                  <a:lnTo>
                    <a:pt x="149479" y="248602"/>
                  </a:lnTo>
                  <a:lnTo>
                    <a:pt x="149428" y="222897"/>
                  </a:lnTo>
                  <a:lnTo>
                    <a:pt x="175120" y="222948"/>
                  </a:lnTo>
                  <a:lnTo>
                    <a:pt x="175120" y="212331"/>
                  </a:lnTo>
                  <a:lnTo>
                    <a:pt x="138811" y="216204"/>
                  </a:lnTo>
                  <a:lnTo>
                    <a:pt x="138861" y="256082"/>
                  </a:lnTo>
                  <a:lnTo>
                    <a:pt x="10617" y="256082"/>
                  </a:lnTo>
                  <a:lnTo>
                    <a:pt x="10617" y="10617"/>
                  </a:lnTo>
                  <a:lnTo>
                    <a:pt x="182613" y="10617"/>
                  </a:lnTo>
                  <a:lnTo>
                    <a:pt x="182613" y="0"/>
                  </a:lnTo>
                  <a:lnTo>
                    <a:pt x="2387" y="0"/>
                  </a:lnTo>
                  <a:lnTo>
                    <a:pt x="0" y="2387"/>
                  </a:lnTo>
                  <a:lnTo>
                    <a:pt x="0" y="264325"/>
                  </a:lnTo>
                  <a:lnTo>
                    <a:pt x="2387" y="266700"/>
                  </a:lnTo>
                  <a:lnTo>
                    <a:pt x="145554" y="266700"/>
                  </a:lnTo>
                  <a:lnTo>
                    <a:pt x="146951" y="266153"/>
                  </a:lnTo>
                  <a:lnTo>
                    <a:pt x="157022" y="256082"/>
                  </a:lnTo>
                  <a:lnTo>
                    <a:pt x="164503" y="248602"/>
                  </a:lnTo>
                  <a:lnTo>
                    <a:pt x="190207" y="222897"/>
                  </a:lnTo>
                  <a:lnTo>
                    <a:pt x="192684" y="220421"/>
                  </a:lnTo>
                  <a:lnTo>
                    <a:pt x="193230" y="219024"/>
                  </a:lnTo>
                  <a:lnTo>
                    <a:pt x="193230" y="212331"/>
                  </a:lnTo>
                  <a:lnTo>
                    <a:pt x="193230" y="10617"/>
                  </a:lnTo>
                  <a:lnTo>
                    <a:pt x="193230" y="238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8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99088" y="5406733"/>
              <a:ext cx="134442" cy="66420"/>
            </a:xfrm>
            <a:prstGeom prst="rect">
              <a:avLst/>
            </a:prstGeom>
          </p:spPr>
        </p:pic>
        <p:sp>
          <p:nvSpPr>
            <p:cNvPr id="83" name="object 33"/>
            <p:cNvSpPr/>
            <p:nvPr/>
          </p:nvSpPr>
          <p:spPr>
            <a:xfrm>
              <a:off x="5223027" y="5310035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193675" h="266700">
                  <a:moveTo>
                    <a:pt x="57835" y="34239"/>
                  </a:moveTo>
                  <a:lnTo>
                    <a:pt x="55460" y="31851"/>
                  </a:lnTo>
                  <a:lnTo>
                    <a:pt x="52527" y="31851"/>
                  </a:lnTo>
                  <a:lnTo>
                    <a:pt x="34175" y="31851"/>
                  </a:lnTo>
                  <a:lnTo>
                    <a:pt x="31851" y="34239"/>
                  </a:lnTo>
                  <a:lnTo>
                    <a:pt x="31851" y="40093"/>
                  </a:lnTo>
                  <a:lnTo>
                    <a:pt x="34175" y="42519"/>
                  </a:lnTo>
                  <a:lnTo>
                    <a:pt x="55460" y="42519"/>
                  </a:lnTo>
                  <a:lnTo>
                    <a:pt x="57835" y="40093"/>
                  </a:lnTo>
                  <a:lnTo>
                    <a:pt x="57835" y="34239"/>
                  </a:lnTo>
                  <a:close/>
                </a:path>
                <a:path w="193675" h="266700">
                  <a:moveTo>
                    <a:pt x="163614" y="57099"/>
                  </a:moveTo>
                  <a:lnTo>
                    <a:pt x="161226" y="54724"/>
                  </a:lnTo>
                  <a:lnTo>
                    <a:pt x="158305" y="54724"/>
                  </a:lnTo>
                  <a:lnTo>
                    <a:pt x="76695" y="54724"/>
                  </a:lnTo>
                  <a:lnTo>
                    <a:pt x="74307" y="57099"/>
                  </a:lnTo>
                  <a:lnTo>
                    <a:pt x="74307" y="62953"/>
                  </a:lnTo>
                  <a:lnTo>
                    <a:pt x="76695" y="65341"/>
                  </a:lnTo>
                  <a:lnTo>
                    <a:pt x="161226" y="65341"/>
                  </a:lnTo>
                  <a:lnTo>
                    <a:pt x="163614" y="62953"/>
                  </a:lnTo>
                  <a:lnTo>
                    <a:pt x="163614" y="57099"/>
                  </a:lnTo>
                  <a:close/>
                </a:path>
                <a:path w="193675" h="266700">
                  <a:moveTo>
                    <a:pt x="163614" y="34239"/>
                  </a:moveTo>
                  <a:lnTo>
                    <a:pt x="161226" y="31851"/>
                  </a:lnTo>
                  <a:lnTo>
                    <a:pt x="158305" y="31851"/>
                  </a:lnTo>
                  <a:lnTo>
                    <a:pt x="109131" y="31851"/>
                  </a:lnTo>
                  <a:lnTo>
                    <a:pt x="106756" y="34239"/>
                  </a:lnTo>
                  <a:lnTo>
                    <a:pt x="106756" y="40093"/>
                  </a:lnTo>
                  <a:lnTo>
                    <a:pt x="109131" y="42519"/>
                  </a:lnTo>
                  <a:lnTo>
                    <a:pt x="161226" y="42519"/>
                  </a:lnTo>
                  <a:lnTo>
                    <a:pt x="163614" y="40093"/>
                  </a:lnTo>
                  <a:lnTo>
                    <a:pt x="163614" y="34239"/>
                  </a:lnTo>
                  <a:close/>
                </a:path>
                <a:path w="193675" h="266700">
                  <a:moveTo>
                    <a:pt x="193268" y="2387"/>
                  </a:moveTo>
                  <a:lnTo>
                    <a:pt x="190893" y="0"/>
                  </a:lnTo>
                  <a:lnTo>
                    <a:pt x="182664" y="0"/>
                  </a:lnTo>
                  <a:lnTo>
                    <a:pt x="182664" y="10617"/>
                  </a:lnTo>
                  <a:lnTo>
                    <a:pt x="182664" y="212331"/>
                  </a:lnTo>
                  <a:lnTo>
                    <a:pt x="175120" y="212331"/>
                  </a:lnTo>
                  <a:lnTo>
                    <a:pt x="175120" y="222948"/>
                  </a:lnTo>
                  <a:lnTo>
                    <a:pt x="149517" y="248602"/>
                  </a:lnTo>
                  <a:lnTo>
                    <a:pt x="149466" y="222897"/>
                  </a:lnTo>
                  <a:lnTo>
                    <a:pt x="175120" y="222948"/>
                  </a:lnTo>
                  <a:lnTo>
                    <a:pt x="175120" y="212331"/>
                  </a:lnTo>
                  <a:lnTo>
                    <a:pt x="138849" y="216204"/>
                  </a:lnTo>
                  <a:lnTo>
                    <a:pt x="138849" y="256082"/>
                  </a:lnTo>
                  <a:lnTo>
                    <a:pt x="10668" y="256082"/>
                  </a:lnTo>
                  <a:lnTo>
                    <a:pt x="10668" y="10617"/>
                  </a:lnTo>
                  <a:lnTo>
                    <a:pt x="182664" y="10617"/>
                  </a:lnTo>
                  <a:lnTo>
                    <a:pt x="182664" y="0"/>
                  </a:lnTo>
                  <a:lnTo>
                    <a:pt x="2374" y="0"/>
                  </a:lnTo>
                  <a:lnTo>
                    <a:pt x="0" y="2387"/>
                  </a:lnTo>
                  <a:lnTo>
                    <a:pt x="0" y="264325"/>
                  </a:lnTo>
                  <a:lnTo>
                    <a:pt x="2374" y="266700"/>
                  </a:lnTo>
                  <a:lnTo>
                    <a:pt x="145605" y="266700"/>
                  </a:lnTo>
                  <a:lnTo>
                    <a:pt x="146939" y="266153"/>
                  </a:lnTo>
                  <a:lnTo>
                    <a:pt x="157010" y="256082"/>
                  </a:lnTo>
                  <a:lnTo>
                    <a:pt x="164490" y="248602"/>
                  </a:lnTo>
                  <a:lnTo>
                    <a:pt x="190195" y="222897"/>
                  </a:lnTo>
                  <a:lnTo>
                    <a:pt x="192684" y="220421"/>
                  </a:lnTo>
                  <a:lnTo>
                    <a:pt x="193268" y="219024"/>
                  </a:lnTo>
                  <a:lnTo>
                    <a:pt x="193268" y="212331"/>
                  </a:lnTo>
                  <a:lnTo>
                    <a:pt x="193268" y="10617"/>
                  </a:lnTo>
                  <a:lnTo>
                    <a:pt x="193268" y="2387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8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52440" y="5406733"/>
              <a:ext cx="134442" cy="66420"/>
            </a:xfrm>
            <a:prstGeom prst="rect">
              <a:avLst/>
            </a:prstGeom>
          </p:spPr>
        </p:pic>
        <p:sp>
          <p:nvSpPr>
            <p:cNvPr id="85" name="object 35"/>
            <p:cNvSpPr/>
            <p:nvPr/>
          </p:nvSpPr>
          <p:spPr>
            <a:xfrm>
              <a:off x="5476380" y="5310035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193675" h="266700">
                  <a:moveTo>
                    <a:pt x="57848" y="34239"/>
                  </a:moveTo>
                  <a:lnTo>
                    <a:pt x="55460" y="31851"/>
                  </a:lnTo>
                  <a:lnTo>
                    <a:pt x="52539" y="31851"/>
                  </a:lnTo>
                  <a:lnTo>
                    <a:pt x="34175" y="31851"/>
                  </a:lnTo>
                  <a:lnTo>
                    <a:pt x="31800" y="34239"/>
                  </a:lnTo>
                  <a:lnTo>
                    <a:pt x="31800" y="40093"/>
                  </a:lnTo>
                  <a:lnTo>
                    <a:pt x="34175" y="42519"/>
                  </a:lnTo>
                  <a:lnTo>
                    <a:pt x="55460" y="42519"/>
                  </a:lnTo>
                  <a:lnTo>
                    <a:pt x="57848" y="40093"/>
                  </a:lnTo>
                  <a:lnTo>
                    <a:pt x="57848" y="34239"/>
                  </a:lnTo>
                  <a:close/>
                </a:path>
                <a:path w="193675" h="266700">
                  <a:moveTo>
                    <a:pt x="163563" y="57099"/>
                  </a:moveTo>
                  <a:lnTo>
                    <a:pt x="161175" y="54724"/>
                  </a:lnTo>
                  <a:lnTo>
                    <a:pt x="158254" y="54724"/>
                  </a:lnTo>
                  <a:lnTo>
                    <a:pt x="76695" y="54724"/>
                  </a:lnTo>
                  <a:lnTo>
                    <a:pt x="74307" y="57099"/>
                  </a:lnTo>
                  <a:lnTo>
                    <a:pt x="74307" y="62953"/>
                  </a:lnTo>
                  <a:lnTo>
                    <a:pt x="76695" y="65341"/>
                  </a:lnTo>
                  <a:lnTo>
                    <a:pt x="161175" y="65341"/>
                  </a:lnTo>
                  <a:lnTo>
                    <a:pt x="163563" y="62953"/>
                  </a:lnTo>
                  <a:lnTo>
                    <a:pt x="163563" y="57099"/>
                  </a:lnTo>
                  <a:close/>
                </a:path>
                <a:path w="193675" h="266700">
                  <a:moveTo>
                    <a:pt x="163563" y="34239"/>
                  </a:moveTo>
                  <a:lnTo>
                    <a:pt x="161175" y="31851"/>
                  </a:lnTo>
                  <a:lnTo>
                    <a:pt x="158254" y="31851"/>
                  </a:lnTo>
                  <a:lnTo>
                    <a:pt x="109093" y="31851"/>
                  </a:lnTo>
                  <a:lnTo>
                    <a:pt x="106705" y="34239"/>
                  </a:lnTo>
                  <a:lnTo>
                    <a:pt x="106705" y="40093"/>
                  </a:lnTo>
                  <a:lnTo>
                    <a:pt x="109093" y="42519"/>
                  </a:lnTo>
                  <a:lnTo>
                    <a:pt x="161175" y="42519"/>
                  </a:lnTo>
                  <a:lnTo>
                    <a:pt x="163563" y="40093"/>
                  </a:lnTo>
                  <a:lnTo>
                    <a:pt x="163563" y="34239"/>
                  </a:lnTo>
                  <a:close/>
                </a:path>
                <a:path w="193675" h="266700">
                  <a:moveTo>
                    <a:pt x="193281" y="2387"/>
                  </a:moveTo>
                  <a:lnTo>
                    <a:pt x="190893" y="0"/>
                  </a:lnTo>
                  <a:lnTo>
                    <a:pt x="182613" y="0"/>
                  </a:lnTo>
                  <a:lnTo>
                    <a:pt x="182613" y="10617"/>
                  </a:lnTo>
                  <a:lnTo>
                    <a:pt x="182613" y="212331"/>
                  </a:lnTo>
                  <a:lnTo>
                    <a:pt x="175120" y="212331"/>
                  </a:lnTo>
                  <a:lnTo>
                    <a:pt x="175120" y="222948"/>
                  </a:lnTo>
                  <a:lnTo>
                    <a:pt x="149466" y="248602"/>
                  </a:lnTo>
                  <a:lnTo>
                    <a:pt x="149466" y="222897"/>
                  </a:lnTo>
                  <a:lnTo>
                    <a:pt x="175120" y="222948"/>
                  </a:lnTo>
                  <a:lnTo>
                    <a:pt x="175120" y="212331"/>
                  </a:lnTo>
                  <a:lnTo>
                    <a:pt x="138861" y="216204"/>
                  </a:lnTo>
                  <a:lnTo>
                    <a:pt x="138861" y="256082"/>
                  </a:lnTo>
                  <a:lnTo>
                    <a:pt x="10617" y="256082"/>
                  </a:lnTo>
                  <a:lnTo>
                    <a:pt x="10617" y="10617"/>
                  </a:lnTo>
                  <a:lnTo>
                    <a:pt x="182613" y="10617"/>
                  </a:lnTo>
                  <a:lnTo>
                    <a:pt x="182613" y="0"/>
                  </a:lnTo>
                  <a:lnTo>
                    <a:pt x="2374" y="0"/>
                  </a:lnTo>
                  <a:lnTo>
                    <a:pt x="0" y="2387"/>
                  </a:lnTo>
                  <a:lnTo>
                    <a:pt x="0" y="264325"/>
                  </a:lnTo>
                  <a:lnTo>
                    <a:pt x="2374" y="266700"/>
                  </a:lnTo>
                  <a:lnTo>
                    <a:pt x="145605" y="266700"/>
                  </a:lnTo>
                  <a:lnTo>
                    <a:pt x="146939" y="266153"/>
                  </a:lnTo>
                  <a:lnTo>
                    <a:pt x="157010" y="256082"/>
                  </a:lnTo>
                  <a:lnTo>
                    <a:pt x="164490" y="248602"/>
                  </a:lnTo>
                  <a:lnTo>
                    <a:pt x="190195" y="222897"/>
                  </a:lnTo>
                  <a:lnTo>
                    <a:pt x="192684" y="220421"/>
                  </a:lnTo>
                  <a:lnTo>
                    <a:pt x="193281" y="219024"/>
                  </a:lnTo>
                  <a:lnTo>
                    <a:pt x="193281" y="212331"/>
                  </a:lnTo>
                  <a:lnTo>
                    <a:pt x="193281" y="10617"/>
                  </a:lnTo>
                  <a:lnTo>
                    <a:pt x="193281" y="2387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8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05793" y="5406733"/>
              <a:ext cx="134442" cy="66420"/>
            </a:xfrm>
            <a:prstGeom prst="rect">
              <a:avLst/>
            </a:prstGeom>
          </p:spPr>
        </p:pic>
        <p:sp>
          <p:nvSpPr>
            <p:cNvPr id="87" name="object 37"/>
            <p:cNvSpPr/>
            <p:nvPr/>
          </p:nvSpPr>
          <p:spPr>
            <a:xfrm>
              <a:off x="5729732" y="5310035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193675" h="266700">
                  <a:moveTo>
                    <a:pt x="57848" y="34239"/>
                  </a:moveTo>
                  <a:lnTo>
                    <a:pt x="55460" y="31851"/>
                  </a:lnTo>
                  <a:lnTo>
                    <a:pt x="52539" y="31851"/>
                  </a:lnTo>
                  <a:lnTo>
                    <a:pt x="34188" y="31851"/>
                  </a:lnTo>
                  <a:lnTo>
                    <a:pt x="31800" y="34239"/>
                  </a:lnTo>
                  <a:lnTo>
                    <a:pt x="31800" y="40093"/>
                  </a:lnTo>
                  <a:lnTo>
                    <a:pt x="34188" y="42519"/>
                  </a:lnTo>
                  <a:lnTo>
                    <a:pt x="55460" y="42519"/>
                  </a:lnTo>
                  <a:lnTo>
                    <a:pt x="57848" y="40093"/>
                  </a:lnTo>
                  <a:lnTo>
                    <a:pt x="57848" y="34239"/>
                  </a:lnTo>
                  <a:close/>
                </a:path>
                <a:path w="193675" h="266700">
                  <a:moveTo>
                    <a:pt x="163563" y="57099"/>
                  </a:moveTo>
                  <a:lnTo>
                    <a:pt x="161188" y="54724"/>
                  </a:lnTo>
                  <a:lnTo>
                    <a:pt x="158254" y="54724"/>
                  </a:lnTo>
                  <a:lnTo>
                    <a:pt x="76695" y="54724"/>
                  </a:lnTo>
                  <a:lnTo>
                    <a:pt x="74320" y="57099"/>
                  </a:lnTo>
                  <a:lnTo>
                    <a:pt x="74320" y="62953"/>
                  </a:lnTo>
                  <a:lnTo>
                    <a:pt x="76695" y="65341"/>
                  </a:lnTo>
                  <a:lnTo>
                    <a:pt x="161188" y="65341"/>
                  </a:lnTo>
                  <a:lnTo>
                    <a:pt x="163563" y="62953"/>
                  </a:lnTo>
                  <a:lnTo>
                    <a:pt x="163563" y="57099"/>
                  </a:lnTo>
                  <a:close/>
                </a:path>
                <a:path w="193675" h="266700">
                  <a:moveTo>
                    <a:pt x="163563" y="34239"/>
                  </a:moveTo>
                  <a:lnTo>
                    <a:pt x="161188" y="31851"/>
                  </a:lnTo>
                  <a:lnTo>
                    <a:pt x="158254" y="31851"/>
                  </a:lnTo>
                  <a:lnTo>
                    <a:pt x="109093" y="31851"/>
                  </a:lnTo>
                  <a:lnTo>
                    <a:pt x="106705" y="34239"/>
                  </a:lnTo>
                  <a:lnTo>
                    <a:pt x="106705" y="40093"/>
                  </a:lnTo>
                  <a:lnTo>
                    <a:pt x="109093" y="42519"/>
                  </a:lnTo>
                  <a:lnTo>
                    <a:pt x="161188" y="42519"/>
                  </a:lnTo>
                  <a:lnTo>
                    <a:pt x="163563" y="40093"/>
                  </a:lnTo>
                  <a:lnTo>
                    <a:pt x="163563" y="34239"/>
                  </a:lnTo>
                  <a:close/>
                </a:path>
                <a:path w="193675" h="266700">
                  <a:moveTo>
                    <a:pt x="193230" y="2387"/>
                  </a:moveTo>
                  <a:lnTo>
                    <a:pt x="190855" y="0"/>
                  </a:lnTo>
                  <a:lnTo>
                    <a:pt x="182613" y="0"/>
                  </a:lnTo>
                  <a:lnTo>
                    <a:pt x="182613" y="10617"/>
                  </a:lnTo>
                  <a:lnTo>
                    <a:pt x="182613" y="212331"/>
                  </a:lnTo>
                  <a:lnTo>
                    <a:pt x="175120" y="212331"/>
                  </a:lnTo>
                  <a:lnTo>
                    <a:pt x="175120" y="222948"/>
                  </a:lnTo>
                  <a:lnTo>
                    <a:pt x="149479" y="248602"/>
                  </a:lnTo>
                  <a:lnTo>
                    <a:pt x="149479" y="222897"/>
                  </a:lnTo>
                  <a:lnTo>
                    <a:pt x="175120" y="222948"/>
                  </a:lnTo>
                  <a:lnTo>
                    <a:pt x="175120" y="212331"/>
                  </a:lnTo>
                  <a:lnTo>
                    <a:pt x="138811" y="216204"/>
                  </a:lnTo>
                  <a:lnTo>
                    <a:pt x="138861" y="256082"/>
                  </a:lnTo>
                  <a:lnTo>
                    <a:pt x="10617" y="256082"/>
                  </a:lnTo>
                  <a:lnTo>
                    <a:pt x="10617" y="10617"/>
                  </a:lnTo>
                  <a:lnTo>
                    <a:pt x="182613" y="10617"/>
                  </a:lnTo>
                  <a:lnTo>
                    <a:pt x="182613" y="0"/>
                  </a:lnTo>
                  <a:lnTo>
                    <a:pt x="2387" y="0"/>
                  </a:lnTo>
                  <a:lnTo>
                    <a:pt x="0" y="2387"/>
                  </a:lnTo>
                  <a:lnTo>
                    <a:pt x="0" y="264325"/>
                  </a:lnTo>
                  <a:lnTo>
                    <a:pt x="2387" y="266700"/>
                  </a:lnTo>
                  <a:lnTo>
                    <a:pt x="145605" y="266700"/>
                  </a:lnTo>
                  <a:lnTo>
                    <a:pt x="146939" y="266153"/>
                  </a:lnTo>
                  <a:lnTo>
                    <a:pt x="157010" y="256082"/>
                  </a:lnTo>
                  <a:lnTo>
                    <a:pt x="164490" y="248602"/>
                  </a:lnTo>
                  <a:lnTo>
                    <a:pt x="190195" y="222897"/>
                  </a:lnTo>
                  <a:lnTo>
                    <a:pt x="192684" y="220421"/>
                  </a:lnTo>
                  <a:lnTo>
                    <a:pt x="193230" y="219024"/>
                  </a:lnTo>
                  <a:lnTo>
                    <a:pt x="193230" y="212331"/>
                  </a:lnTo>
                  <a:lnTo>
                    <a:pt x="193230" y="10617"/>
                  </a:lnTo>
                  <a:lnTo>
                    <a:pt x="193230" y="2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8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9157" y="5406733"/>
              <a:ext cx="134391" cy="6642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929289" y="9018240"/>
            <a:ext cx="3818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Лимиты финансирования, подлежащие контрактации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33654" y="9954344"/>
            <a:ext cx="4110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Информация о контрактации: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Запланировано;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Опубликовано;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Законтрактовано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03953" y="11637530"/>
            <a:ext cx="38181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Сведения о закупке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85444" y="10146921"/>
            <a:ext cx="3818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РИС ЗАКУПКИ ПК</a:t>
            </a: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3" name="object 16"/>
          <p:cNvSpPr/>
          <p:nvPr/>
        </p:nvSpPr>
        <p:spPr>
          <a:xfrm>
            <a:off x="13990241" y="8418611"/>
            <a:ext cx="9320433" cy="4454772"/>
          </a:xfrm>
          <a:custGeom>
            <a:avLst/>
            <a:gdLst/>
            <a:ahLst/>
            <a:cxnLst/>
            <a:rect l="l" t="t" r="r" b="b"/>
            <a:pathLst>
              <a:path w="4122420" h="1847214">
                <a:moveTo>
                  <a:pt x="3955110" y="1847049"/>
                </a:moveTo>
                <a:lnTo>
                  <a:pt x="167081" y="1847049"/>
                </a:lnTo>
                <a:lnTo>
                  <a:pt x="122804" y="1841053"/>
                </a:lnTo>
                <a:lnTo>
                  <a:pt x="82931" y="1824148"/>
                </a:lnTo>
                <a:lnTo>
                  <a:pt x="49088" y="1797961"/>
                </a:lnTo>
                <a:lnTo>
                  <a:pt x="22901" y="1764117"/>
                </a:lnTo>
                <a:lnTo>
                  <a:pt x="5996" y="1724245"/>
                </a:lnTo>
                <a:lnTo>
                  <a:pt x="0" y="1679968"/>
                </a:lnTo>
                <a:lnTo>
                  <a:pt x="0" y="167081"/>
                </a:lnTo>
                <a:lnTo>
                  <a:pt x="5996" y="122800"/>
                </a:lnTo>
                <a:lnTo>
                  <a:pt x="22901" y="82926"/>
                </a:lnTo>
                <a:lnTo>
                  <a:pt x="49088" y="49083"/>
                </a:lnTo>
                <a:lnTo>
                  <a:pt x="82931" y="22898"/>
                </a:lnTo>
                <a:lnTo>
                  <a:pt x="122804" y="5995"/>
                </a:lnTo>
                <a:lnTo>
                  <a:pt x="167081" y="0"/>
                </a:lnTo>
                <a:lnTo>
                  <a:pt x="3955110" y="0"/>
                </a:lnTo>
                <a:lnTo>
                  <a:pt x="3999386" y="5995"/>
                </a:lnTo>
                <a:lnTo>
                  <a:pt x="4039259" y="22898"/>
                </a:lnTo>
                <a:lnTo>
                  <a:pt x="4073102" y="49083"/>
                </a:lnTo>
                <a:lnTo>
                  <a:pt x="4099290" y="82926"/>
                </a:lnTo>
                <a:lnTo>
                  <a:pt x="4116195" y="122800"/>
                </a:lnTo>
                <a:lnTo>
                  <a:pt x="4122191" y="167081"/>
                </a:lnTo>
                <a:lnTo>
                  <a:pt x="4122191" y="1679968"/>
                </a:lnTo>
                <a:lnTo>
                  <a:pt x="4116195" y="1724245"/>
                </a:lnTo>
                <a:lnTo>
                  <a:pt x="4099290" y="1764117"/>
                </a:lnTo>
                <a:lnTo>
                  <a:pt x="4073102" y="1797961"/>
                </a:lnTo>
                <a:lnTo>
                  <a:pt x="4039259" y="1824148"/>
                </a:lnTo>
                <a:lnTo>
                  <a:pt x="3999386" y="1841053"/>
                </a:lnTo>
                <a:lnTo>
                  <a:pt x="3955110" y="1847049"/>
                </a:lnTo>
                <a:close/>
              </a:path>
            </a:pathLst>
          </a:custGeom>
          <a:solidFill>
            <a:srgbClr val="55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14551480" y="10258747"/>
            <a:ext cx="3818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РИС МКР ПК</a:t>
            </a: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7" name="object 21"/>
          <p:cNvSpPr txBox="1"/>
          <p:nvPr/>
        </p:nvSpPr>
        <p:spPr>
          <a:xfrm>
            <a:off x="17224960" y="9169153"/>
            <a:ext cx="5582856" cy="2975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Выстраивание данных</a:t>
            </a:r>
          </a:p>
          <a:p>
            <a:pPr marL="12700" marR="403225">
              <a:lnSpc>
                <a:spcPct val="103200"/>
              </a:lnSpc>
            </a:pPr>
            <a:r>
              <a:rPr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 закупках в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управленческой классификации в формате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дашбордов</a:t>
            </a:r>
            <a:endParaRPr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7314" indent="-71120">
              <a:lnSpc>
                <a:spcPct val="100000"/>
              </a:lnSpc>
              <a:spcBef>
                <a:spcPts val="705"/>
              </a:spcBef>
              <a:buFont typeface="Arial Unicode MS"/>
              <a:buChar char="•"/>
              <a:tabLst>
                <a:tab pos="107950" algn="l"/>
              </a:tabLst>
            </a:pPr>
            <a:r>
              <a:rPr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адресно-инвестиционная программа</a:t>
            </a:r>
          </a:p>
          <a:p>
            <a:pPr marL="107314" indent="-71120">
              <a:lnSpc>
                <a:spcPct val="100000"/>
              </a:lnSpc>
              <a:spcBef>
                <a:spcPts val="30"/>
              </a:spcBef>
              <a:buFont typeface="Arial Unicode MS"/>
              <a:buChar char="•"/>
              <a:tabLst>
                <a:tab pos="107950" algn="l"/>
              </a:tabLst>
            </a:pPr>
            <a:r>
              <a:rPr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мероприятия развития</a:t>
            </a:r>
          </a:p>
          <a:p>
            <a:pPr marL="107314" indent="-71120">
              <a:lnSpc>
                <a:spcPct val="100000"/>
              </a:lnSpc>
              <a:spcBef>
                <a:spcPts val="35"/>
              </a:spcBef>
              <a:buFont typeface="Arial Unicode MS"/>
              <a:buChar char="•"/>
              <a:tabLst>
                <a:tab pos="107950" algn="l"/>
              </a:tabLst>
            </a:pPr>
            <a:r>
              <a:rPr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меры социальной поддержки</a:t>
            </a:r>
          </a:p>
          <a:p>
            <a:pPr marL="107314" indent="-71120">
              <a:lnSpc>
                <a:spcPct val="100000"/>
              </a:lnSpc>
              <a:spcBef>
                <a:spcPts val="30"/>
              </a:spcBef>
              <a:buFont typeface="Arial Unicode MS"/>
              <a:buChar char="•"/>
              <a:tabLst>
                <a:tab pos="107950" algn="l"/>
              </a:tabLst>
            </a:pPr>
            <a:r>
              <a:rPr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текущие расходы</a:t>
            </a:r>
          </a:p>
          <a:p>
            <a:pPr marL="107314" indent="-71120">
              <a:lnSpc>
                <a:spcPct val="100000"/>
              </a:lnSpc>
              <a:spcBef>
                <a:spcPts val="35"/>
              </a:spcBef>
              <a:buFont typeface="Arial Unicode MS"/>
              <a:buChar char="•"/>
              <a:tabLst>
                <a:tab pos="107950" algn="l"/>
              </a:tabLst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прочие расходы</a:t>
            </a:r>
            <a:endParaRPr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ИСТОРИЯ </a:t>
            </a: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ЦИФРОВИЗАЦИИ СИСТЕМЫ ЗАКУПОК ПЕРМСКОГО КРАЯ</a:t>
            </a:r>
            <a:endParaRPr lang="en-US" altLang="zh-CN" sz="44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037110" y="4705122"/>
            <a:ext cx="22298144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7</a:t>
            </a:r>
            <a:endParaRPr lang="ru-RU" sz="2360" b="1" dirty="0" smtClean="0">
              <a:solidFill>
                <a:srgbClr val="999999"/>
              </a:solidFill>
              <a:latin typeface="Arial Narrow" panose="020B0606020202030204" pitchFamily="34" charset="0"/>
              <a:cs typeface="Arial"/>
            </a:endParaRP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64" y="60506"/>
            <a:ext cx="745010" cy="13968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6560"/>
          <a:stretch/>
        </p:blipFill>
        <p:spPr>
          <a:xfrm>
            <a:off x="18950068" y="6364513"/>
            <a:ext cx="4749901" cy="6894569"/>
          </a:xfrm>
          <a:prstGeom prst="rect">
            <a:avLst/>
          </a:prstGeom>
        </p:spPr>
      </p:pic>
      <p:sp>
        <p:nvSpPr>
          <p:cNvPr id="10" name="Text Box361"/>
          <p:cNvSpPr txBox="1"/>
          <p:nvPr/>
        </p:nvSpPr>
        <p:spPr>
          <a:xfrm>
            <a:off x="2281724" y="2436024"/>
            <a:ext cx="11636808" cy="533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500" dirty="0">
              <a:latin typeface="Arial Narrow" panose="020B0606020202030204" pitchFamily="34" charset="0"/>
            </a:endParaRPr>
          </a:p>
          <a:p>
            <a:pPr algn="just">
              <a:lnSpc>
                <a:spcPts val="3800"/>
              </a:lnSpc>
            </a:pPr>
            <a:r>
              <a:rPr lang="ru-RU" sz="35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История внедрения цифровых решений</a:t>
            </a:r>
            <a:endParaRPr lang="en-US" altLang="zh-CN" sz="35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11" name="Group296"/>
          <p:cNvGrpSpPr/>
          <p:nvPr/>
        </p:nvGrpSpPr>
        <p:grpSpPr>
          <a:xfrm>
            <a:off x="1685182" y="2436223"/>
            <a:ext cx="424037" cy="389329"/>
            <a:chOff x="2811727" y="4009734"/>
            <a:chExt cx="328101" cy="300326"/>
          </a:xfrm>
        </p:grpSpPr>
        <p:sp>
          <p:nvSpPr>
            <p:cNvPr id="1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13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Кольцо 22"/>
          <p:cNvSpPr/>
          <p:nvPr/>
        </p:nvSpPr>
        <p:spPr>
          <a:xfrm>
            <a:off x="5213574" y="4625752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9462046" y="4625752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13782526" y="4643108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18175014" y="4680982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1613173" y="3545632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Централизация исполнения бюджета</a:t>
            </a:r>
            <a:endParaRPr lang="ru-RU" sz="2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нутый угол 38"/>
          <p:cNvSpPr/>
          <p:nvPr/>
        </p:nvSpPr>
        <p:spPr>
          <a:xfrm>
            <a:off x="1591726" y="5324437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Интеграция финансов и закупок (РИС с </a:t>
            </a:r>
            <a:r>
              <a:rPr lang="ru-RU" sz="2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АЦК</a:t>
            </a:r>
            <a:r>
              <a:rPr lang="ru-RU" sz="2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2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17230" y="4841776"/>
            <a:ext cx="21602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декабрь</a:t>
            </a:r>
            <a:r>
              <a:rPr lang="ru-RU" b="1" dirty="0" smtClean="0">
                <a:latin typeface="Arial Narrow" panose="020B0606020202030204" pitchFamily="34" charset="0"/>
              </a:rPr>
              <a:t> 2017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6" name="Загнутый угол 45"/>
          <p:cNvSpPr/>
          <p:nvPr/>
        </p:nvSpPr>
        <p:spPr>
          <a:xfrm>
            <a:off x="6261299" y="3565159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Запуск</a:t>
            </a:r>
            <a:br>
              <a:rPr lang="ru-RU" sz="2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5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РИС ЗАКУПКИ ПК</a:t>
            </a:r>
            <a:endParaRPr lang="ru-RU" sz="25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53734" y="4841776"/>
            <a:ext cx="21602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январь</a:t>
            </a:r>
            <a:r>
              <a:rPr lang="ru-RU" b="1" dirty="0" smtClean="0">
                <a:latin typeface="Arial Narrow" panose="020B0606020202030204" pitchFamily="34" charset="0"/>
              </a:rPr>
              <a:t> 2018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8" name="Загнутый угол 47"/>
          <p:cNvSpPr/>
          <p:nvPr/>
        </p:nvSpPr>
        <p:spPr>
          <a:xfrm>
            <a:off x="10296600" y="3467475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108AC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АРМ Уполномоченного органа, электронная запись на комиссии</a:t>
            </a:r>
            <a:endParaRPr lang="ru-RU" sz="22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>
            <a:off x="6261299" y="5331264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Модуль «Осуществление </a:t>
            </a:r>
            <a:r>
              <a:rPr lang="ru-RU" sz="2000" b="1" dirty="0" err="1" smtClean="0">
                <a:solidFill>
                  <a:srgbClr val="108AC9"/>
                </a:solidFill>
                <a:latin typeface="Arial Narrow" panose="020B0606020202030204" pitchFamily="34" charset="0"/>
              </a:rPr>
              <a:t>госзакупок</a:t>
            </a:r>
            <a:r>
              <a:rPr lang="ru-RU" sz="20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» (полный цикл)</a:t>
            </a:r>
            <a:endParaRPr lang="ru-RU" sz="20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Загнутый угол 49"/>
          <p:cNvSpPr/>
          <p:nvPr/>
        </p:nvSpPr>
        <p:spPr>
          <a:xfrm>
            <a:off x="10296600" y="5331463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Экспертиза НМЦК, автоматическое обоснование НМЦК, ценовые справочники</a:t>
            </a:r>
            <a:endParaRPr lang="ru-RU" sz="20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118230" y="4805772"/>
            <a:ext cx="21602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март– май 2018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3" name="Загнутый угол 52"/>
          <p:cNvSpPr/>
          <p:nvPr/>
        </p:nvSpPr>
        <p:spPr>
          <a:xfrm>
            <a:off x="14709654" y="3467475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Пилот «Облачная бухгалтерия» </a:t>
            </a:r>
            <a:r>
              <a:rPr lang="ru-RU" sz="2400" b="1" dirty="0" smtClean="0">
                <a:solidFill>
                  <a:srgbClr val="299D37"/>
                </a:solidFill>
                <a:latin typeface="Arial Narrow" panose="020B0606020202030204" pitchFamily="34" charset="0"/>
              </a:rPr>
              <a:t>(ЕИС УФХД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24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нутый угол 53"/>
          <p:cNvSpPr/>
          <p:nvPr/>
        </p:nvSpPr>
        <p:spPr>
          <a:xfrm>
            <a:off x="14722428" y="5315481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Совместные закупки</a:t>
            </a:r>
            <a:endParaRPr lang="ru-RU" sz="24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307146" y="4838750"/>
            <a:ext cx="21602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юль – август 2018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6" name="Загнутый угол 55"/>
          <p:cNvSpPr/>
          <p:nvPr/>
        </p:nvSpPr>
        <p:spPr>
          <a:xfrm>
            <a:off x="19409599" y="5324437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Модуль «Типовая документация», предельные цены</a:t>
            </a:r>
            <a:endParaRPr lang="ru-RU" sz="24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Загнутый угол 56"/>
          <p:cNvSpPr/>
          <p:nvPr/>
        </p:nvSpPr>
        <p:spPr>
          <a:xfrm>
            <a:off x="19409599" y="3341854"/>
            <a:ext cx="3520334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Интеграция с электронным магазином «малых» закупок</a:t>
            </a:r>
            <a:endParaRPr lang="ru-RU" sz="24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602722" y="4813055"/>
            <a:ext cx="2647164" cy="31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ентябрь - ноябрь 2018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9" name="Path311"/>
          <p:cNvSpPr/>
          <p:nvPr/>
        </p:nvSpPr>
        <p:spPr>
          <a:xfrm flipV="1">
            <a:off x="1308108" y="8911433"/>
            <a:ext cx="16921880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60" name="Загнутый угол 59"/>
          <p:cNvSpPr/>
          <p:nvPr/>
        </p:nvSpPr>
        <p:spPr>
          <a:xfrm>
            <a:off x="1613173" y="7658003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Подключение муниципальных заказчиков </a:t>
            </a:r>
            <a:r>
              <a:rPr lang="ru-RU" sz="2000" b="1" dirty="0" smtClean="0">
                <a:solidFill>
                  <a:srgbClr val="108AC9"/>
                </a:solidFill>
                <a:latin typeface="Arial Narrow" panose="020B0606020202030204" pitchFamily="34" charset="0"/>
              </a:rPr>
              <a:t>(полный цикл)</a:t>
            </a:r>
            <a:endParaRPr lang="ru-RU" sz="2000" b="1" dirty="0">
              <a:solidFill>
                <a:srgbClr val="108AC9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Загнутый угол 60"/>
          <p:cNvSpPr/>
          <p:nvPr/>
        </p:nvSpPr>
        <p:spPr>
          <a:xfrm>
            <a:off x="1589175" y="9512365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Интеграция с адресной инвестиционной программой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17229" y="9003446"/>
            <a:ext cx="21602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декабрь 2018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3" name="Загнутый угол 62"/>
          <p:cNvSpPr/>
          <p:nvPr/>
        </p:nvSpPr>
        <p:spPr>
          <a:xfrm>
            <a:off x="6365702" y="7666866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Централизация «Облачной бухгалтерии» </a:t>
            </a:r>
            <a:r>
              <a:rPr lang="ru-RU" sz="2000" b="1" dirty="0" smtClean="0">
                <a:solidFill>
                  <a:srgbClr val="299D37"/>
                </a:solidFill>
                <a:latin typeface="Arial Narrow" panose="020B0606020202030204" pitchFamily="34" charset="0"/>
              </a:rPr>
              <a:t>(ЕИС УФХД)</a:t>
            </a:r>
            <a:endParaRPr lang="ru-RU" sz="2000" b="1" dirty="0">
              <a:solidFill>
                <a:srgbClr val="299D37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5213574" y="8893137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Загнутый угол 64"/>
          <p:cNvSpPr/>
          <p:nvPr/>
        </p:nvSpPr>
        <p:spPr>
          <a:xfrm>
            <a:off x="6412868" y="9506602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Электронный документооборот</a:t>
            </a:r>
            <a:endParaRPr lang="ru-RU" sz="2000" b="1" dirty="0">
              <a:solidFill>
                <a:srgbClr val="299D37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53734" y="9003446"/>
            <a:ext cx="2647164" cy="31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январь – март 2019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7" name="Кольцо 66"/>
          <p:cNvSpPr/>
          <p:nvPr/>
        </p:nvSpPr>
        <p:spPr>
          <a:xfrm>
            <a:off x="9852738" y="8837786"/>
            <a:ext cx="720080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Загнутый угол 67"/>
          <p:cNvSpPr/>
          <p:nvPr/>
        </p:nvSpPr>
        <p:spPr>
          <a:xfrm>
            <a:off x="10974213" y="7654369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Интеграция «Облачной бухгалтерии» (</a:t>
            </a:r>
            <a:r>
              <a:rPr lang="ru-RU" sz="2000" b="1" dirty="0" smtClean="0">
                <a:solidFill>
                  <a:srgbClr val="299D37"/>
                </a:solidFill>
                <a:latin typeface="Arial Narrow" panose="020B0606020202030204" pitchFamily="34" charset="0"/>
              </a:rPr>
              <a:t>ЕИС УФХД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b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закупок </a:t>
            </a:r>
            <a:endParaRPr lang="ru-RU" sz="2000" b="1" dirty="0">
              <a:solidFill>
                <a:srgbClr val="299D37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69770" y="8985588"/>
            <a:ext cx="2647164" cy="31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апрель – июнь 2019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0" name="Загнутый угол 69"/>
          <p:cNvSpPr/>
          <p:nvPr/>
        </p:nvSpPr>
        <p:spPr>
          <a:xfrm>
            <a:off x="10974261" y="9479846"/>
            <a:ext cx="3168353" cy="11353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Интеграция с ИКТ и другими отраслевыми системами</a:t>
            </a:r>
            <a:endParaRPr lang="ru-RU" sz="2000" b="1" dirty="0">
              <a:solidFill>
                <a:srgbClr val="299D37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15006662" y="8547630"/>
            <a:ext cx="3528392" cy="12272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азвитие РИС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3" name="Рисунок 72" descr="https://cdn5.vectorstock.com/i/1000x1000/31/44/algorithm-line-icon-concept-algorithm-vector-2286314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14847" r="19827" b="22795"/>
          <a:stretch/>
        </p:blipFill>
        <p:spPr bwMode="auto">
          <a:xfrm>
            <a:off x="15898072" y="7478815"/>
            <a:ext cx="1169045" cy="124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367" y="11006421"/>
            <a:ext cx="13962902" cy="18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 smtClean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АВТОМАТИЗАЦИЯ ПРОЦЕССА ЗАКУПОК В РИС ЗАКУПКИ ПК</a:t>
            </a:r>
            <a:endParaRPr lang="en-US" altLang="zh-CN" sz="44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94" name="Path311"/>
          <p:cNvSpPr/>
          <p:nvPr/>
        </p:nvSpPr>
        <p:spPr>
          <a:xfrm flipV="1">
            <a:off x="14487895" y="11445522"/>
            <a:ext cx="8824963" cy="508062"/>
          </a:xfrm>
          <a:custGeom>
            <a:avLst/>
            <a:gdLst/>
            <a:ahLst/>
            <a:cxnLst/>
            <a:rect l="l" t="t" r="r" b="b"/>
            <a:pathLst>
              <a:path w="22198035" h="35978">
                <a:moveTo>
                  <a:pt x="6350" y="17989"/>
                </a:moveTo>
                <a:lnTo>
                  <a:pt x="22191686" y="17989"/>
                </a:lnTo>
              </a:path>
            </a:pathLst>
          </a:custGeom>
          <a:solidFill>
            <a:srgbClr val="108AC9">
              <a:alpha val="0"/>
            </a:srgbClr>
          </a:solidFill>
          <a:ln w="11595" cap="sq">
            <a:solidFill>
              <a:srgbClr val="108AC9"/>
            </a:solidFill>
            <a:prstDash val="sysDashDot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77139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8</a:t>
            </a: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405" y="-1583"/>
            <a:ext cx="971550" cy="1447800"/>
          </a:xfrm>
          <a:prstGeom prst="rect">
            <a:avLst/>
          </a:prstGeom>
        </p:spPr>
      </p:pic>
      <p:pic>
        <p:nvPicPr>
          <p:cNvPr id="50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3254" y="3185592"/>
            <a:ext cx="10184631" cy="9421883"/>
          </a:xfrm>
          <a:prstGeom prst="rect">
            <a:avLst/>
          </a:prstGeom>
        </p:spPr>
      </p:pic>
      <p:sp>
        <p:nvSpPr>
          <p:cNvPr id="51" name="Path11"/>
          <p:cNvSpPr/>
          <p:nvPr/>
        </p:nvSpPr>
        <p:spPr>
          <a:xfrm rot="5400000">
            <a:off x="8837959" y="7450770"/>
            <a:ext cx="11233249" cy="624036"/>
          </a:xfrm>
          <a:custGeom>
            <a:avLst/>
            <a:gdLst/>
            <a:ahLst/>
            <a:cxnLst/>
            <a:rect l="l" t="t" r="r" b="b"/>
            <a:pathLst>
              <a:path w="22374948" h="25400">
                <a:moveTo>
                  <a:pt x="12700" y="12700"/>
                </a:moveTo>
                <a:lnTo>
                  <a:pt x="22362248" y="12700"/>
                </a:lnTo>
              </a:path>
            </a:pathLst>
          </a:custGeom>
          <a:solidFill>
            <a:srgbClr val="F79646">
              <a:alpha val="0"/>
            </a:srgbClr>
          </a:solidFill>
          <a:ln w="28575" cap="sq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201" y="224948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ПОЛНЫЙ ЦИКЛ ЗАКУПКИ</a:t>
            </a:r>
          </a:p>
          <a:p>
            <a:pPr algn="ctr"/>
            <a:r>
              <a:rPr lang="ru-RU" sz="24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(от планирования до исполнения контракта) </a:t>
            </a:r>
            <a:endParaRPr lang="ru-RU" sz="24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56725" y="3320570"/>
            <a:ext cx="3983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Единый Каталог товаров, работ, услуг Пермского края, единые справочники  </a:t>
            </a:r>
            <a:endParaRPr lang="ru-RU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26117" y="5364058"/>
            <a:ext cx="2331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Мониторинг закупок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216417" y="7933718"/>
            <a:ext cx="2331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Экспертиза НМЦК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55348" y="10198444"/>
            <a:ext cx="2927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Межведомственное согласование</a:t>
            </a:r>
            <a:br>
              <a:rPr lang="ru-RU" sz="22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</a:br>
            <a:r>
              <a:rPr lang="ru-RU" sz="22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и межведомственный контроль</a:t>
            </a:r>
            <a:endParaRPr lang="ru-RU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53534" y="12608004"/>
            <a:ext cx="5059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Стандартизация: формирование типовых форм документов (контракты, ТЗ), использование предельных цен</a:t>
            </a:r>
            <a:endParaRPr lang="ru-RU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574" y="10530408"/>
            <a:ext cx="2679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Информационная и методическая поддержка пользователей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941" y="8049054"/>
            <a:ext cx="23318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Проведение совместных закупок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5659174"/>
            <a:ext cx="26868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Контроль финансового органа, предварительный контроль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23358" y="3058960"/>
            <a:ext cx="2686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3617D"/>
                </a:solidFill>
                <a:latin typeface="Arial Narrow" panose="020B0606020202030204" pitchFamily="34" charset="0"/>
              </a:rPr>
              <a:t>Закупки «малого» объема, электронные магазины</a:t>
            </a: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198" y="2146163"/>
            <a:ext cx="2627168" cy="9488567"/>
          </a:xfrm>
          <a:prstGeom prst="rect">
            <a:avLst/>
          </a:prstGeom>
        </p:spPr>
      </p:pic>
      <p:sp>
        <p:nvSpPr>
          <p:cNvPr id="66" name="object 13"/>
          <p:cNvSpPr txBox="1"/>
          <p:nvPr/>
        </p:nvSpPr>
        <p:spPr>
          <a:xfrm>
            <a:off x="4283145" y="6394753"/>
            <a:ext cx="6419743" cy="189680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1270" algn="ctr">
              <a:lnSpc>
                <a:spcPct val="105900"/>
              </a:lnSpc>
              <a:spcBef>
                <a:spcPts val="35"/>
              </a:spcBef>
            </a:pPr>
            <a:r>
              <a:rPr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Региональная</a:t>
            </a:r>
            <a:r>
              <a:rPr lang="ru-RU"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 информационная с</a:t>
            </a:r>
            <a:r>
              <a:rPr sz="2900" b="1" spc="-1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истема</a:t>
            </a:r>
            <a:r>
              <a:rPr lang="ru-RU"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/>
            </a:r>
            <a:br>
              <a:rPr lang="ru-RU"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</a:br>
            <a:r>
              <a:rPr sz="2900" b="1" spc="55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в</a:t>
            </a:r>
            <a:r>
              <a:rPr sz="2900" b="1" spc="-3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сфере</a:t>
            </a:r>
            <a:r>
              <a:rPr sz="2900" b="1" spc="-310" dirty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закупок</a:t>
            </a:r>
            <a:r>
              <a:rPr sz="290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,</a:t>
            </a:r>
            <a:r>
              <a:rPr sz="2900" b="1" spc="7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работ</a:t>
            </a:r>
            <a:r>
              <a:rPr sz="29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, </a:t>
            </a:r>
            <a:r>
              <a:rPr sz="2900" b="1" dirty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товаров</a:t>
            </a:r>
            <a:r>
              <a:rPr sz="290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,</a:t>
            </a:r>
            <a:r>
              <a:rPr sz="2900" b="1" spc="165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услуг</a:t>
            </a:r>
            <a:r>
              <a:rPr lang="ru-RU" sz="29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 для обеспечения государственных нужд Пермского края</a:t>
            </a:r>
            <a:endParaRPr sz="2900" dirty="0"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0" y="4669018"/>
            <a:ext cx="745010" cy="139689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12301" y="8658200"/>
            <a:ext cx="63900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bject 13"/>
          <p:cNvSpPr txBox="1"/>
          <p:nvPr/>
        </p:nvSpPr>
        <p:spPr>
          <a:xfrm>
            <a:off x="4361887" y="9275073"/>
            <a:ext cx="6419743" cy="46121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1270" algn="ctr">
              <a:lnSpc>
                <a:spcPct val="105900"/>
              </a:lnSpc>
              <a:spcBef>
                <a:spcPts val="35"/>
              </a:spcBef>
            </a:pPr>
            <a:r>
              <a:rPr lang="ru-RU" sz="28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Courier New"/>
              </a:rPr>
              <a:t>УПРАВЛЕНИЕ ЗАКУПКАМИ</a:t>
            </a:r>
            <a:endParaRPr sz="2800" dirty="0"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26286" y="2198239"/>
            <a:ext cx="6387603" cy="1041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ЭФФЕКТЫ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(РЕЗУЛЬТАТЫ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):</a:t>
            </a:r>
          </a:p>
          <a:p>
            <a:pPr algn="ctr"/>
            <a:endParaRPr lang="ru-RU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Единое информационное пространство (региональные и муниципальные заказчики) – 100 % охват субъектов закупочного процесса по 44-ФЗ;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Единые правила процесса закупок на территории всего региона;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Автоматизация закупочного процесса (полный цикл закупки);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Прозрачность и контроль своевременности  (достижение целей нацпроектов и госпрограмм);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Сокращение времени на типовые операции и минимизация нарушений;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Контроль динамики расходования бюджетных средств и исполнения контрактов;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Интеграция  закупочного процесса с бюджетным процессом, а также финансово-хозяйственной деятельностью учреждений (планирование и исполнение бюджета)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43617D"/>
                </a:solidFill>
                <a:latin typeface="Arial Narrow" panose="020B0606020202030204" pitchFamily="34" charset="0"/>
              </a:rPr>
              <a:t>Любая аналитика для принятия управленческих решений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500" b="1" dirty="0">
              <a:solidFill>
                <a:srgbClr val="43617D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5185" y="11939532"/>
            <a:ext cx="1592230" cy="1568814"/>
          </a:xfrm>
          <a:prstGeom prst="rect">
            <a:avLst/>
          </a:prstGeom>
        </p:spPr>
      </p:pic>
      <p:sp>
        <p:nvSpPr>
          <p:cNvPr id="69" name="Text Box668"/>
          <p:cNvSpPr txBox="1"/>
          <p:nvPr/>
        </p:nvSpPr>
        <p:spPr>
          <a:xfrm>
            <a:off x="16747273" y="12003550"/>
            <a:ext cx="6828341" cy="14312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000" b="1" dirty="0" smtClean="0">
              <a:solidFill>
                <a:srgbClr val="2895C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2895CE"/>
                </a:solidFill>
                <a:latin typeface="Arial Narrow" panose="020B0606020202030204" pitchFamily="34" charset="0"/>
              </a:rPr>
              <a:t>2,0 тыс. заказчиков</a:t>
            </a:r>
          </a:p>
          <a:p>
            <a:pPr algn="ctr"/>
            <a:r>
              <a:rPr lang="ru-RU" sz="3000" b="1" dirty="0" smtClean="0">
                <a:solidFill>
                  <a:srgbClr val="2895CE"/>
                </a:solidFill>
                <a:latin typeface="Arial Narrow" panose="020B0606020202030204" pitchFamily="34" charset="0"/>
              </a:rPr>
              <a:t>44 муниципальных образования, 1 субъект</a:t>
            </a:r>
            <a:endParaRPr lang="ru-RU" sz="3000" b="1" dirty="0">
              <a:solidFill>
                <a:srgbClr val="2895C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2895CE"/>
                </a:solidFill>
                <a:latin typeface="Arial Narrow" panose="020B0606020202030204" pitchFamily="34" charset="0"/>
              </a:rPr>
              <a:t> 80,0 тыс. поставщиков</a:t>
            </a:r>
            <a:endParaRPr lang="en-US" altLang="zh-CN" sz="3000" b="1" dirty="0">
              <a:solidFill>
                <a:srgbClr val="2895CE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4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8547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АВТОМАТИЗАЦИЯ ФОРМИРОВАНИЯ ОТЧЕТНОСТИ </a:t>
            </a:r>
            <a:endParaRPr lang="en-US" altLang="zh-CN" sz="4400" b="1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23699969" y="12873383"/>
            <a:ext cx="378054" cy="1160223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9</a:t>
            </a:r>
          </a:p>
          <a:p>
            <a:pPr marL="15368">
              <a:spcBef>
                <a:spcPts val="151"/>
              </a:spcBef>
            </a:pPr>
            <a:endParaRPr lang="ru-RU" sz="2360" b="1" dirty="0" smtClean="0">
              <a:solidFill>
                <a:srgbClr val="999999"/>
              </a:solidFill>
              <a:latin typeface="Arial Narrow" panose="020B0606020202030204" pitchFamily="34" charset="0"/>
              <a:cs typeface="Arial"/>
            </a:endParaRPr>
          </a:p>
          <a:p>
            <a:pPr marL="15368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405" y="-1583"/>
            <a:ext cx="971550" cy="1447800"/>
          </a:xfrm>
          <a:prstGeom prst="rect">
            <a:avLst/>
          </a:prstGeom>
        </p:spPr>
      </p:pic>
      <p:pic>
        <p:nvPicPr>
          <p:cNvPr id="56" name="Рисунок 55"/>
          <p:cNvPicPr/>
          <p:nvPr/>
        </p:nvPicPr>
        <p:blipFill rotWithShape="1">
          <a:blip r:embed="rId4"/>
          <a:srcRect l="16034" t="6841" r="43399" b="84607"/>
          <a:stretch/>
        </p:blipFill>
        <p:spPr bwMode="auto">
          <a:xfrm>
            <a:off x="1037974" y="3394252"/>
            <a:ext cx="11088368" cy="1663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037110" y="5561856"/>
            <a:ext cx="11089232" cy="144016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Автоматизация блока </a:t>
            </a:r>
            <a:r>
              <a:rPr lang="ru-RU" sz="3000" b="1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«Аналитика»</a:t>
            </a:r>
            <a:r>
              <a:rPr lang="ru-RU" sz="3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в РИС Закупки ПК</a:t>
            </a:r>
            <a:r>
              <a:rPr lang="ru-RU" sz="3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endParaRPr lang="en-US" sz="3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в целях формирования отчетности и осуществления мониторинга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7110" y="7506072"/>
            <a:ext cx="11089232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Преимущества</a:t>
            </a:r>
            <a:r>
              <a:rPr lang="ru-RU" sz="3000" u="sng" dirty="0" smtClean="0"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Оперативность получения информации</a:t>
            </a:r>
          </a:p>
          <a:p>
            <a:pPr marL="342900" indent="-342900">
              <a:buAutoNum type="arabicParenR"/>
            </a:pP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Полный охват заказчиков Пермского края и заказчиков муниципальных образований ПК, осуществляющих закупки в рамках Закона № 44-ФЗ</a:t>
            </a:r>
          </a:p>
          <a:p>
            <a:pPr marL="342900" indent="-342900">
              <a:buAutoNum type="arabicParenR"/>
            </a:pP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Аналитика по закупкам в разрезе КБК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357" t="56300" r="83075" b="17101"/>
          <a:stretch/>
        </p:blipFill>
        <p:spPr>
          <a:xfrm>
            <a:off x="17008176" y="3376161"/>
            <a:ext cx="6336704" cy="6507966"/>
          </a:xfrm>
          <a:prstGeom prst="rect">
            <a:avLst/>
          </a:prstGeom>
        </p:spPr>
      </p:pic>
      <p:sp>
        <p:nvSpPr>
          <p:cNvPr id="110" name="Text Box668"/>
          <p:cNvSpPr txBox="1"/>
          <p:nvPr/>
        </p:nvSpPr>
        <p:spPr>
          <a:xfrm>
            <a:off x="2136832" y="10508659"/>
            <a:ext cx="14316524" cy="11233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аналитических формах доступны в зависимости от признака </a:t>
            </a:r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организации (разделение доступа к отчетным формам аналитики):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hlinkClick r:id="rId6"/>
            </a:endParaRPr>
          </a:p>
        </p:txBody>
      </p:sp>
      <p:grpSp>
        <p:nvGrpSpPr>
          <p:cNvPr id="111" name="Group296"/>
          <p:cNvGrpSpPr/>
          <p:nvPr/>
        </p:nvGrpSpPr>
        <p:grpSpPr>
          <a:xfrm>
            <a:off x="1056724" y="10627673"/>
            <a:ext cx="824889" cy="697238"/>
            <a:chOff x="2811727" y="4009734"/>
            <a:chExt cx="328101" cy="300326"/>
          </a:xfrm>
        </p:grpSpPr>
        <p:sp>
          <p:nvSpPr>
            <p:cNvPr id="112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115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Text Box668"/>
          <p:cNvSpPr txBox="1"/>
          <p:nvPr/>
        </p:nvSpPr>
        <p:spPr>
          <a:xfrm>
            <a:off x="-763090" y="12046431"/>
            <a:ext cx="12385376" cy="6309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Заказчик / ГРБС / Уполномоченный орган </a:t>
            </a:r>
            <a:endParaRPr lang="ru-RU" sz="3800" b="1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hlinkClick r:id="rId6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3047736" y="4166852"/>
            <a:ext cx="2967038" cy="331"/>
          </a:xfrm>
          <a:prstGeom prst="straightConnector1">
            <a:avLst/>
          </a:prstGeom>
          <a:ln w="101600">
            <a:prstDash val="solid"/>
            <a:headEnd type="none" w="med" len="med"/>
            <a:tailEnd type="triangl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047570" y="6451950"/>
            <a:ext cx="2967038" cy="331"/>
          </a:xfrm>
          <a:prstGeom prst="straightConnector1">
            <a:avLst/>
          </a:prstGeom>
          <a:ln w="101600">
            <a:prstDash val="solid"/>
            <a:headEnd type="none" w="med" len="med"/>
            <a:tailEnd type="triangl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047570" y="8570230"/>
            <a:ext cx="2967038" cy="331"/>
          </a:xfrm>
          <a:prstGeom prst="straightConnector1">
            <a:avLst/>
          </a:prstGeom>
          <a:ln w="101600">
            <a:prstDash val="solid"/>
            <a:headEnd type="none" w="med" len="med"/>
            <a:tailEnd type="triangl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www.freeiconspng.com/uploads/tree-icon-png-tree-icon-bw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934" y="11155675"/>
            <a:ext cx="627787" cy="6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668"/>
          <p:cNvSpPr txBox="1"/>
          <p:nvPr/>
        </p:nvSpPr>
        <p:spPr>
          <a:xfrm>
            <a:off x="18225981" y="11137084"/>
            <a:ext cx="5205617" cy="8771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«Дерево» - структурированная форма представления данных (данные сгруппированы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ГРБСам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/ муниципалитетам)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hlinkClick r:id="rId6"/>
            </a:endParaRPr>
          </a:p>
        </p:txBody>
      </p:sp>
      <p:pic>
        <p:nvPicPr>
          <p:cNvPr id="20" name="Picture 6" descr="https://www.gvsu.edu/cms4/asset/4E1EDE14-CCD7-E36A-C1461EF14C472362/noun_article_974803_0065a4lakerblue%5b1540395786%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899" y="11992645"/>
            <a:ext cx="537338" cy="5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668"/>
          <p:cNvSpPr txBox="1"/>
          <p:nvPr/>
        </p:nvSpPr>
        <p:spPr>
          <a:xfrm>
            <a:off x="18317650" y="12018476"/>
            <a:ext cx="5473988" cy="6001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«Список» - перечень всех заказчиков, выстроенных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 рейтингу в зависимости от выбранного фильтра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hlinkClick r:id="rId6"/>
            </a:endParaRPr>
          </a:p>
        </p:txBody>
      </p:sp>
      <p:pic>
        <p:nvPicPr>
          <p:cNvPr id="25" name="Рисунок 24" descr="https://cdn5.vectorstock.com/i/1000x1000/31/44/algorithm-line-icon-concept-algorithm-vector-2286314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14847" r="19827" b="22795"/>
          <a:stretch/>
        </p:blipFill>
        <p:spPr bwMode="auto">
          <a:xfrm>
            <a:off x="13946566" y="2602453"/>
            <a:ext cx="1169045" cy="124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8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8AC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</TotalTime>
  <Words>1390</Words>
  <Application>Microsoft Office PowerPoint</Application>
  <PresentationFormat>Произвольный</PresentationFormat>
  <Paragraphs>314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 Unicode MS</vt:lpstr>
      <vt:lpstr>宋体</vt:lpstr>
      <vt:lpstr>Arial</vt:lpstr>
      <vt:lpstr>Arial Narrow</vt:lpstr>
      <vt:lpstr>Calibri</vt:lpstr>
      <vt:lpstr>Courier New</vt:lpstr>
      <vt:lpstr>Verdana</vt:lpstr>
      <vt:lpstr>Wingdings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Кириллова Ольга Ивановна</cp:lastModifiedBy>
  <cp:revision>543</cp:revision>
  <cp:lastPrinted>2019-12-19T13:07:50Z</cp:lastPrinted>
  <dcterms:created xsi:type="dcterms:W3CDTF">2017-10-23T09:06:44Z</dcterms:created>
  <dcterms:modified xsi:type="dcterms:W3CDTF">2022-07-15T08:22:34Z</dcterms:modified>
</cp:coreProperties>
</file>