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12.jpg" ContentType="image/jpg"/>
  <Override PartName="/ppt/media/image113.jpg" ContentType="image/jpg"/>
  <Override PartName="/ppt/media/image117.jpg" ContentType="image/jpg"/>
  <Override PartName="/ppt/media/image1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0" r:id="rId2"/>
  </p:sldMasterIdLst>
  <p:notesMasterIdLst>
    <p:notesMasterId r:id="rId85"/>
  </p:notesMasterIdLst>
  <p:sldIdLst>
    <p:sldId id="856" r:id="rId3"/>
    <p:sldId id="1075" r:id="rId4"/>
    <p:sldId id="1113" r:id="rId5"/>
    <p:sldId id="916" r:id="rId6"/>
    <p:sldId id="917" r:id="rId7"/>
    <p:sldId id="1115" r:id="rId8"/>
    <p:sldId id="1004" r:id="rId9"/>
    <p:sldId id="919" r:id="rId10"/>
    <p:sldId id="1002" r:id="rId11"/>
    <p:sldId id="1047" r:id="rId12"/>
    <p:sldId id="1048" r:id="rId13"/>
    <p:sldId id="1049" r:id="rId14"/>
    <p:sldId id="1050" r:id="rId15"/>
    <p:sldId id="1051" r:id="rId16"/>
    <p:sldId id="1006" r:id="rId17"/>
    <p:sldId id="1008" r:id="rId18"/>
    <p:sldId id="1009" r:id="rId19"/>
    <p:sldId id="1010" r:id="rId20"/>
    <p:sldId id="920" r:id="rId21"/>
    <p:sldId id="1084" r:id="rId22"/>
    <p:sldId id="1085" r:id="rId23"/>
    <p:sldId id="1053" r:id="rId24"/>
    <p:sldId id="1056" r:id="rId25"/>
    <p:sldId id="1059" r:id="rId26"/>
    <p:sldId id="1078" r:id="rId27"/>
    <p:sldId id="1080" r:id="rId28"/>
    <p:sldId id="1079" r:id="rId29"/>
    <p:sldId id="1076" r:id="rId30"/>
    <p:sldId id="1077" r:id="rId31"/>
    <p:sldId id="944" r:id="rId32"/>
    <p:sldId id="1081" r:id="rId33"/>
    <p:sldId id="949" r:id="rId34"/>
    <p:sldId id="1114" r:id="rId35"/>
    <p:sldId id="952" r:id="rId36"/>
    <p:sldId id="1083" r:id="rId37"/>
    <p:sldId id="953" r:id="rId38"/>
    <p:sldId id="1082" r:id="rId39"/>
    <p:sldId id="1066" r:id="rId40"/>
    <p:sldId id="1067" r:id="rId41"/>
    <p:sldId id="1086" r:id="rId42"/>
    <p:sldId id="1087" r:id="rId43"/>
    <p:sldId id="1110" r:id="rId44"/>
    <p:sldId id="1088" r:id="rId45"/>
    <p:sldId id="1089" r:id="rId46"/>
    <p:sldId id="1090" r:id="rId47"/>
    <p:sldId id="1091" r:id="rId48"/>
    <p:sldId id="1092" r:id="rId49"/>
    <p:sldId id="1111" r:id="rId50"/>
    <p:sldId id="1112" r:id="rId51"/>
    <p:sldId id="1070" r:id="rId52"/>
    <p:sldId id="1068" r:id="rId53"/>
    <p:sldId id="1022" r:id="rId54"/>
    <p:sldId id="1031" r:id="rId55"/>
    <p:sldId id="1018" r:id="rId56"/>
    <p:sldId id="1029" r:id="rId57"/>
    <p:sldId id="1116" r:id="rId58"/>
    <p:sldId id="1024" r:id="rId59"/>
    <p:sldId id="957" r:id="rId60"/>
    <p:sldId id="1001" r:id="rId61"/>
    <p:sldId id="1124" r:id="rId62"/>
    <p:sldId id="1125" r:id="rId63"/>
    <p:sldId id="1126" r:id="rId64"/>
    <p:sldId id="1127" r:id="rId65"/>
    <p:sldId id="1128" r:id="rId66"/>
    <p:sldId id="1129" r:id="rId67"/>
    <p:sldId id="1130" r:id="rId68"/>
    <p:sldId id="1117" r:id="rId69"/>
    <p:sldId id="1118" r:id="rId70"/>
    <p:sldId id="1119" r:id="rId71"/>
    <p:sldId id="1120" r:id="rId72"/>
    <p:sldId id="990" r:id="rId73"/>
    <p:sldId id="1131" r:id="rId74"/>
    <p:sldId id="1132" r:id="rId75"/>
    <p:sldId id="1133" r:id="rId76"/>
    <p:sldId id="1134" r:id="rId77"/>
    <p:sldId id="1135" r:id="rId78"/>
    <p:sldId id="1136" r:id="rId79"/>
    <p:sldId id="1137" r:id="rId80"/>
    <p:sldId id="1121" r:id="rId81"/>
    <p:sldId id="1122" r:id="rId82"/>
    <p:sldId id="1071" r:id="rId83"/>
    <p:sldId id="1123" r:id="rId84"/>
  </p:sldIdLst>
  <p:sldSz cx="12192000" cy="6858000"/>
  <p:notesSz cx="6858000" cy="9144000"/>
  <p:embeddedFontLst>
    <p:embeddedFont>
      <p:font typeface="Segoe UI" panose="020B0502040204020203" pitchFamily="34" charset="0"/>
      <p:regular r:id="rId86"/>
      <p:bold r:id="rId87"/>
      <p:italic r:id="rId88"/>
      <p:boldItalic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Microsoft Sans Serif" panose="020B0604020202020204" pitchFamily="34" charset="0"/>
      <p:regular r:id="rId94"/>
    </p:embeddedFont>
    <p:embeddedFont>
      <p:font typeface="Georgia" panose="02040502050405020303" pitchFamily="18" charset="0"/>
      <p:regular r:id="rId95"/>
      <p:bold r:id="rId96"/>
      <p:italic r:id="rId97"/>
      <p:boldItalic r:id="rId98"/>
    </p:embeddedFont>
    <p:embeddedFont>
      <p:font typeface="SB Sans Text" panose="020B0604020202020204" charset="0"/>
      <p:regular r:id="rId99"/>
      <p:bold r:id="rId100"/>
      <p:italic r:id="rId101"/>
      <p:boldItalic r:id="rId102"/>
    </p:embeddedFont>
    <p:embeddedFont>
      <p:font typeface="SB Sans Display" panose="020B0604020202020204" charset="0"/>
      <p:regular r:id="rId103"/>
      <p:bold r:id="rId104"/>
    </p:embeddedFont>
    <p:embeddedFont>
      <p:font typeface="Raleway" panose="020B0604020202020204" charset="0"/>
      <p:regular r:id="rId10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A038"/>
    <a:srgbClr val="1EBA72"/>
    <a:srgbClr val="0AE720"/>
    <a:srgbClr val="A0E720"/>
    <a:srgbClr val="87DF4A"/>
    <a:srgbClr val="2FC06C"/>
    <a:srgbClr val="43D370"/>
    <a:srgbClr val="D6FFDD"/>
    <a:srgbClr val="166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853" autoAdjust="0"/>
  </p:normalViewPr>
  <p:slideViewPr>
    <p:cSldViewPr>
      <p:cViewPr varScale="1">
        <p:scale>
          <a:sx n="65" d="100"/>
          <a:sy n="65" d="100"/>
        </p:scale>
        <p:origin x="81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2.fntdata"/><Relationship Id="rId102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5.fntdata"/><Relationship Id="rId105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8.fntdata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2.fntdata"/><Relationship Id="rId104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3E3236B3-CB3F-2F4C-AC9B-2573EC47D609}" type="datetimeFigureOut">
              <a:rPr lang="ru-RU" smtClean="0"/>
              <a:pPr/>
              <a:t>19.07.2022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B Sans Display" panose="020B0503040504020204" pitchFamily="34" charset="0"/>
              </a:defRPr>
            </a:lvl1pPr>
          </a:lstStyle>
          <a:p>
            <a:fld id="{2DB2F3A3-BCF9-CA47-9A91-EA3EF72C080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05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B Sans Display" panose="020B050304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40445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2ADF0-E670-A84B-A445-9C689798F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089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29D2B-37CA-904C-8C95-C9EF3B82A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98" y="806238"/>
            <a:ext cx="3141025" cy="59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56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69EEB-6FEC-A744-9617-C0A0354B5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2673" r="4970" b="4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ED92F-FAF5-C74E-AF70-45C74112C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7935"/>
            <a:ext cx="2760663" cy="15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5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9B0E-7B4D-4B30-9D18-18A1204D77E0}" type="datetimeFigureOut">
              <a:rPr lang="ru-RU" smtClean="0"/>
              <a:t>19.07.2022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5168-E8D1-47B3-A4C8-7A8FF3A29B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89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4493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0276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448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5698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114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9C0DC-7962-6540-A35D-A19AFAC41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673" r="4970" b="498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9687E6EA-B16B-8443-9428-9E8DF4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rgbClr val="FFFFFF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7223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CE9612-6CA1-1F4F-864D-681A6E5B4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79488" y="2014077"/>
            <a:ext cx="9906000" cy="7073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925286" y="2812577"/>
            <a:ext cx="10269538" cy="1577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8507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22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80" y="2906080"/>
            <a:ext cx="60028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000000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4B2E26E-B756-0F49-A339-D558B49EAE0A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402513" y="0"/>
            <a:ext cx="4789487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526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DEF5D75-D808-AE4F-8EE4-91C36F6D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160" y="1646240"/>
            <a:ext cx="4962832" cy="1325563"/>
          </a:xfrm>
          <a:prstGeom prst="rect">
            <a:avLst/>
          </a:prstGeom>
        </p:spPr>
        <p:txBody>
          <a:bodyPr/>
          <a:lstStyle>
            <a:lvl1pPr algn="r">
              <a:defRPr sz="4000" b="0" i="0">
                <a:solidFill>
                  <a:srgbClr val="000000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4B2E26E-B756-0F49-A339-D558B49EAE0A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89487" cy="68580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15038" y="3637915"/>
            <a:ext cx="5018087" cy="224472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  <a:lvl2pPr marL="457200" indent="0" algn="r">
              <a:buNone/>
              <a:defRPr sz="1600">
                <a:solidFill>
                  <a:srgbClr val="000000"/>
                </a:solidFill>
              </a:defRPr>
            </a:lvl2pPr>
            <a:lvl3pPr marL="914400" indent="0" algn="r">
              <a:buNone/>
              <a:defRPr sz="1600">
                <a:solidFill>
                  <a:srgbClr val="000000"/>
                </a:solidFill>
              </a:defRPr>
            </a:lvl3pPr>
            <a:lvl4pPr marL="1371600" indent="0" algn="r">
              <a:buNone/>
              <a:defRPr sz="1600">
                <a:solidFill>
                  <a:srgbClr val="000000"/>
                </a:solidFill>
              </a:defRPr>
            </a:lvl4pPr>
            <a:lvl5pPr marL="1828800" indent="0" algn="r"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170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3866BA-4737-6B48-8DCD-2D670644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6816725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749177-1451-3C4E-A066-2FB766733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82" y="1226799"/>
            <a:ext cx="8126494" cy="46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28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25F367-92EE-884B-A74A-E9DBB6B4E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>
            <a:off x="6816725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4E6989-C0AC-BF42-B8FD-618FE9E0DB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711770"/>
            <a:ext cx="4135483" cy="56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96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6FEA49-9B77-614B-8BD9-14C9AFBCC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4970" b="2673"/>
          <a:stretch/>
        </p:blipFill>
        <p:spPr>
          <a:xfrm rot="10800000">
            <a:off x="0" y="0"/>
            <a:ext cx="5375276" cy="6858000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99CA3EE8-B2D7-C348-92CB-10D28BB68098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B0718-C0DE-D943-86DA-BBCC92A71494}"/>
              </a:ext>
            </a:extLst>
          </p:cNvPr>
          <p:cNvSpPr txBox="1">
            <a:spLocks/>
          </p:cNvSpPr>
          <p:nvPr userDrawn="1"/>
        </p:nvSpPr>
        <p:spPr>
          <a:xfrm>
            <a:off x="9213348" y="63593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tx1"/>
                </a:solidFill>
                <a:latin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tx1"/>
              </a:solidFill>
              <a:latin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27FC99-E448-7D4F-B5D2-8EAE8A7B4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18" y="806238"/>
            <a:ext cx="3141025" cy="59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28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EECF1E59-1A7D-C94A-9024-5A5BB9BC019F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b="0" i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/>
              <a:t>‹#›</a:t>
            </a:fld>
            <a:endParaRPr lang="ru-RU" b="0" i="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3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03" r:id="rId2"/>
    <p:sldLayoutId id="2147483699" r:id="rId3"/>
    <p:sldLayoutId id="2147483713" r:id="rId4"/>
    <p:sldLayoutId id="2147483666" r:id="rId5"/>
    <p:sldLayoutId id="2147483704" r:id="rId6"/>
    <p:sldLayoutId id="2147483714" r:id="rId7"/>
    <p:sldLayoutId id="2147483717" r:id="rId8"/>
    <p:sldLayoutId id="2147483715" r:id="rId9"/>
    <p:sldLayoutId id="2147483716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B Sans Display Regular" panose="020B05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14" pos="2479" userDrawn="1">
          <p15:clr>
            <a:srgbClr val="F26B43"/>
          </p15:clr>
        </p15:guide>
        <p15:guide id="15" pos="2933" userDrawn="1">
          <p15:clr>
            <a:srgbClr val="F26B43"/>
          </p15:clr>
        </p15:guide>
        <p15:guide id="19" pos="4747" userDrawn="1">
          <p15:clr>
            <a:srgbClr val="F26B43"/>
          </p15:clr>
        </p15:guide>
        <p15:guide id="20" pos="5201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3" orient="horz" pos="436" userDrawn="1">
          <p15:clr>
            <a:srgbClr val="F26B43"/>
          </p15:clr>
        </p15:guide>
        <p15:guide id="24" orient="horz" pos="3884" userDrawn="1">
          <p15:clr>
            <a:srgbClr val="F26B43"/>
          </p15:clr>
        </p15:guide>
        <p15:guide id="27" orient="horz" pos="1706" userDrawn="1">
          <p15:clr>
            <a:srgbClr val="F26B43"/>
          </p15:clr>
        </p15:guide>
        <p15:guide id="28" orient="horz" pos="2614" userDrawn="1">
          <p15:clr>
            <a:srgbClr val="F26B43"/>
          </p15:clr>
        </p15:guide>
        <p15:guide id="34" pos="2026" userDrawn="1">
          <p15:clr>
            <a:srgbClr val="F26B43"/>
          </p15:clr>
        </p15:guide>
        <p15:guide id="37" pos="7242" userDrawn="1">
          <p15:clr>
            <a:srgbClr val="F26B43"/>
          </p15:clr>
        </p15:guide>
        <p15:guide id="39" orient="horz" pos="3521" userDrawn="1">
          <p15:clr>
            <a:srgbClr val="F26B43"/>
          </p15:clr>
        </p15:guide>
        <p15:guide id="41" orient="horz" pos="799" userDrawn="1">
          <p15:clr>
            <a:srgbClr val="F26B43"/>
          </p15:clr>
        </p15:guide>
        <p15:guide id="43" pos="6562" userDrawn="1">
          <p15:clr>
            <a:srgbClr val="F26B43"/>
          </p15:clr>
        </p15:guide>
        <p15:guide id="45" pos="1118" userDrawn="1">
          <p15:clr>
            <a:srgbClr val="F26B43"/>
          </p15:clr>
        </p15:guide>
        <p15:guide id="46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6250" y="651128"/>
            <a:ext cx="11639499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73483" y="6550407"/>
            <a:ext cx="162559" cy="19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CCCCCC"/>
                </a:solidFill>
                <a:latin typeface="Georgia"/>
                <a:cs typeface="Georgia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9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cd1e5c87f151ef5fe7e310adf3a0c7ee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mailto:msyakovlev@sberbank-ast.ru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677F64-B2D2-8A44-99A4-83495C535D11}"/>
              </a:ext>
            </a:extLst>
          </p:cNvPr>
          <p:cNvSpPr txBox="1">
            <a:spLocks/>
          </p:cNvSpPr>
          <p:nvPr/>
        </p:nvSpPr>
        <p:spPr>
          <a:xfrm>
            <a:off x="695325" y="4172459"/>
            <a:ext cx="8280400" cy="552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bg1"/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4964E6CC-3F3F-0346-A10A-0C5B82D143D9}"/>
              </a:ext>
            </a:extLst>
          </p:cNvPr>
          <p:cNvSpPr txBox="1">
            <a:spLocks/>
          </p:cNvSpPr>
          <p:nvPr/>
        </p:nvSpPr>
        <p:spPr>
          <a:xfrm>
            <a:off x="695400" y="2708920"/>
            <a:ext cx="9721850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Сервисы крупнейшего оператора электронных торгов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360" y="4725144"/>
            <a:ext cx="1094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Анюшина Дарья Сергеевна – территориальный директор АО «Сбербанк АСТ» по ЦФО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сервисы: </a:t>
            </a:r>
            <a:r>
              <a:rPr lang="ru-RU" dirty="0"/>
              <a:t>с</a:t>
            </a:r>
            <a:r>
              <a:rPr lang="ru-RU" dirty="0" smtClean="0"/>
              <a:t>обытия </a:t>
            </a:r>
            <a:r>
              <a:rPr lang="ru-RU" dirty="0"/>
              <a:t>на сегодня (карточный вид)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845" y="1512964"/>
            <a:ext cx="6750471" cy="3192852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4462" y="2661153"/>
            <a:ext cx="8261716" cy="4012119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08168" y="1816204"/>
            <a:ext cx="3888432" cy="65578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«События на сегодня» формирование в виде карточек.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930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сервисы: </a:t>
            </a:r>
            <a:r>
              <a:rPr lang="ru-RU" dirty="0"/>
              <a:t>с</a:t>
            </a:r>
            <a:r>
              <a:rPr lang="ru-RU" dirty="0" smtClean="0"/>
              <a:t>обытия </a:t>
            </a:r>
            <a:r>
              <a:rPr lang="ru-RU" dirty="0"/>
              <a:t>на сегодня </a:t>
            </a:r>
            <a:r>
              <a:rPr lang="ru-RU" dirty="0" smtClean="0"/>
              <a:t>(табличный </a:t>
            </a:r>
            <a:r>
              <a:rPr lang="ru-RU" dirty="0"/>
              <a:t>вид)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845" y="1512964"/>
            <a:ext cx="6750471" cy="3192852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08168" y="1816204"/>
            <a:ext cx="3888432" cy="65578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«События на сегодня» формирование в виде таблицы.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16" y="2722748"/>
            <a:ext cx="8361350" cy="389317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842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удобный </a:t>
            </a:r>
            <a:r>
              <a:rPr lang="ru-RU" dirty="0"/>
              <a:t>поиск извещений для Заказчика и УО</a:t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088" y="3948308"/>
            <a:ext cx="5086551" cy="2677953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44" y="1628800"/>
            <a:ext cx="9433048" cy="3240360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472264" y="1874347"/>
            <a:ext cx="3502375" cy="120978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Поиск необходимой процедуры происходит по последним 4 цифрам номера извещения.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231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1110398" cy="603246"/>
          </a:xfrm>
        </p:spPr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/>
              <a:t>т</a:t>
            </a:r>
            <a:r>
              <a:rPr lang="ru-RU" dirty="0" smtClean="0"/>
              <a:t>онкая </a:t>
            </a:r>
            <a:r>
              <a:rPr lang="ru-RU" dirty="0"/>
              <a:t>настройка фильтров в личном кабинете организатора торгов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r="7121"/>
          <a:stretch/>
        </p:blipFill>
        <p:spPr bwMode="auto">
          <a:xfrm>
            <a:off x="407369" y="1456268"/>
            <a:ext cx="6984776" cy="4513482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1957" y="3707504"/>
            <a:ext cx="5477700" cy="2818487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84232" y="1601922"/>
            <a:ext cx="3745425" cy="148678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Начальник отдела может собрать в один фильтр закупки своих сотрудников. Так он сможет заниматься только закупками своего отдела</a:t>
            </a:r>
            <a:r>
              <a:rPr lang="en-US" kern="0" dirty="0">
                <a:solidFill>
                  <a:prstClr val="black"/>
                </a:solidFill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84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1182406" cy="538363"/>
          </a:xfrm>
        </p:spPr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тонкая </a:t>
            </a:r>
            <a:r>
              <a:rPr lang="ru-RU" dirty="0"/>
              <a:t>настройка фильтров в личном кабинете организатора торгов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1480924"/>
            <a:ext cx="7259006" cy="3531041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52183" y="1600761"/>
            <a:ext cx="4249481" cy="1486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Поисковый запрос можно либо сохранить и применить в любой момент, либо применить «по умолчанию» на рабочем месте специалиста.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3358" y="4123164"/>
            <a:ext cx="5008307" cy="2016741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8591" y="3814696"/>
            <a:ext cx="6338313" cy="2866109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62EB4D-644B-9C45-BEC3-638C7FE8D28C}"/>
              </a:ext>
            </a:extLst>
          </p:cNvPr>
          <p:cNvSpPr txBox="1">
            <a:spLocks/>
          </p:cNvSpPr>
          <p:nvPr/>
        </p:nvSpPr>
        <p:spPr>
          <a:xfrm>
            <a:off x="695325" y="2564904"/>
            <a:ext cx="4104531" cy="321811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>
                <a:latin typeface="SB Sans Text Regular"/>
                <a:cs typeface="Times New Roman" panose="02020603050405020304" pitchFamily="18" charset="0"/>
              </a:rPr>
              <a:t>Сервис позволяет искать запрашиваемые закупки или строить аналитические отчеты</a:t>
            </a:r>
            <a:r>
              <a:rPr lang="ru-RU" sz="1600" b="1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SB Sans Text Regular"/>
                <a:cs typeface="Times New Roman" panose="02020603050405020304" pitchFamily="18" charset="0"/>
              </a:rPr>
              <a:t>онлайн.</a:t>
            </a:r>
          </a:p>
          <a:p>
            <a:pPr marL="0" indent="0" algn="just">
              <a:buNone/>
            </a:pPr>
            <a:r>
              <a:rPr lang="ru-RU" sz="1600" dirty="0">
                <a:latin typeface="SB Sans Text Regular"/>
                <a:cs typeface="Times New Roman" panose="02020603050405020304" pitchFamily="18" charset="0"/>
              </a:rPr>
              <a:t>«Умный поиск» формирует максимально подходящий перечень закупок по запросу на основе заданных фильтров (начальная цена, сроки проведения, регион, заказчик, закупки у субъектов малого и среднего предпринимательств и т.д.). </a:t>
            </a:r>
          </a:p>
          <a:p>
            <a:pPr marL="0" indent="0" algn="just">
              <a:buNone/>
            </a:pPr>
            <a:r>
              <a:rPr lang="ru-RU" sz="1600" dirty="0">
                <a:latin typeface="SB Sans Text Regular"/>
                <a:cs typeface="Times New Roman" panose="02020603050405020304" pitchFamily="18" charset="0"/>
              </a:rPr>
              <a:t>Кроме того, можно сохранять  запросы, добавлять в избранное или сразу подписаться и получать актуальную информацию. </a:t>
            </a:r>
          </a:p>
          <a:p>
            <a:pPr marL="0" indent="0" algn="just">
              <a:buNone/>
            </a:pPr>
            <a:r>
              <a:rPr lang="ru-RU" sz="1600" dirty="0">
                <a:latin typeface="SB Sans Text Regular"/>
                <a:cs typeface="Times New Roman" panose="02020603050405020304" pitchFamily="18" charset="0"/>
              </a:rPr>
              <a:t>Интеллектуальный алгоритм сформирует необходимый аналитический отчет по заданным критериям с удобной цветовой визуализаций </a:t>
            </a: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результатов.</a:t>
            </a:r>
            <a:endParaRPr lang="en-US" sz="1600" dirty="0">
              <a:latin typeface="SB Sans Text Regular"/>
              <a:cs typeface="SB Sans Text" panose="020B0503040504020204" pitchFamily="34" charset="0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554850E-8150-8945-91D9-E3A37BF93D02}"/>
              </a:ext>
            </a:extLst>
          </p:cNvPr>
          <p:cNvSpPr txBox="1">
            <a:spLocks/>
          </p:cNvSpPr>
          <p:nvPr/>
        </p:nvSpPr>
        <p:spPr>
          <a:xfrm>
            <a:off x="695325" y="692150"/>
            <a:ext cx="3960813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Интеллектуальный поиск закупок и формирование </a:t>
            </a:r>
            <a:r>
              <a:rPr lang="ru-RU" sz="2800" dirty="0" smtClean="0"/>
              <a:t>отчетов</a:t>
            </a:r>
          </a:p>
          <a:p>
            <a:pPr>
              <a:lnSpc>
                <a:spcPct val="100000"/>
              </a:lnSpc>
            </a:pPr>
            <a:endParaRPr lang="ru-RU" sz="2800" dirty="0"/>
          </a:p>
          <a:p>
            <a:pPr>
              <a:lnSpc>
                <a:spcPct val="100000"/>
              </a:lnSpc>
            </a:pPr>
            <a:r>
              <a:rPr lang="ru-RU" sz="2800" dirty="0"/>
              <a:t/>
            </a:r>
            <a:br>
              <a:rPr lang="ru-RU" sz="2800" dirty="0"/>
            </a:br>
            <a:endParaRPr lang="en-US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928" y="1494581"/>
            <a:ext cx="5940000" cy="3724821"/>
          </a:xfrm>
          <a:prstGeom prst="rect">
            <a:avLst/>
          </a:prstGeom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616" y="6453336"/>
            <a:ext cx="285866" cy="1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приглашение </a:t>
            </a:r>
            <a:r>
              <a:rPr lang="ru-RU" dirty="0"/>
              <a:t>участников</a:t>
            </a:r>
            <a:br>
              <a:rPr lang="ru-RU" dirty="0"/>
            </a:b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844" y="3335941"/>
            <a:ext cx="7155261" cy="3232129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60096" y="3789040"/>
            <a:ext cx="4731278" cy="258532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8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Интеллектуальный алгоритм автоматически формирует список потенциальных участников и дает возможность пригласить участников из списка. Кроме того, можно посмотреть карточку участника, которая показывает, в каких аукционах компания принимала участие, какие контракты были заключены, формируются рекомендации.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8" y="1417946"/>
            <a:ext cx="5663853" cy="1722479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757790" y="1652857"/>
            <a:ext cx="5642534" cy="120032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8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Личном Кабинете заказчика в разделе «Мои извещения» есть возможность направить приглашения к участию в опубликованной закупке аккредитованным на площадке участникам.</a:t>
            </a:r>
          </a:p>
        </p:txBody>
      </p:sp>
    </p:spTree>
    <p:extLst>
      <p:ext uri="{BB962C8B-B14F-4D97-AF65-F5344CB8AC3E}">
        <p14:creationId xmlns:p14="http://schemas.microsoft.com/office/powerpoint/2010/main" val="247606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/>
              <a:t>п</a:t>
            </a:r>
            <a:r>
              <a:rPr lang="ru-RU" dirty="0" smtClean="0"/>
              <a:t>риглашение </a:t>
            </a:r>
            <a:r>
              <a:rPr lang="ru-RU" dirty="0"/>
              <a:t>участников</a:t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543" y="1430169"/>
            <a:ext cx="8840929" cy="4841246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99226" y="4797152"/>
            <a:ext cx="3936492" cy="120032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8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Имеется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функционал для самостоятельного приглашения участников на торги по ИНН, КПП,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Email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1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приглашение </a:t>
            </a:r>
            <a:r>
              <a:rPr lang="ru-RU" dirty="0"/>
              <a:t>участников</a:t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549" y="1452475"/>
            <a:ext cx="8753709" cy="4841246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52184" y="4725144"/>
            <a:ext cx="3986616" cy="9233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8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История приглашений сохраняется в исходящих документах личного кабинета организатора торгов.</a:t>
            </a:r>
          </a:p>
        </p:txBody>
      </p:sp>
    </p:spTree>
    <p:extLst>
      <p:ext uri="{BB962C8B-B14F-4D97-AF65-F5344CB8AC3E}">
        <p14:creationId xmlns:p14="http://schemas.microsoft.com/office/powerpoint/2010/main" val="42017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срок </a:t>
            </a:r>
            <a:r>
              <a:rPr lang="ru-RU" dirty="0"/>
              <a:t>предоставления разъяснений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9" y="1483858"/>
            <a:ext cx="11402979" cy="489177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96200" y="4365104"/>
            <a:ext cx="360732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Личном кабинете организатора торгов, в реестре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«Запросы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на разъяснение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», отображается регламентированный срок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предоставления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разъяснений.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  <a:ea typeface="Yandex Sans Text Office" charset="0"/>
                <a:cs typeface="Times New Roman" panose="02020603050405020304" pitchFamily="18" charset="0"/>
              </a:rPr>
              <a:t>СБЕР А </a:t>
            </a:r>
            <a:r>
              <a:rPr lang="ru-RU" dirty="0">
                <a:latin typeface="+mj-lt"/>
                <a:ea typeface="Yandex Sans Text Office" charset="0"/>
                <a:cs typeface="Times New Roman" panose="02020603050405020304" pitchFamily="18" charset="0"/>
              </a:rPr>
              <a:t>– часть ЭКОСИСТЕМЫ СБЕРБАНКА</a:t>
            </a:r>
            <a:endParaRPr lang="ru-RU" dirty="0">
              <a:latin typeface="+mj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5374820-7DD2-4340-9933-B0F52D5239A6}"/>
              </a:ext>
            </a:extLst>
          </p:cNvPr>
          <p:cNvGrpSpPr/>
          <p:nvPr/>
        </p:nvGrpSpPr>
        <p:grpSpPr>
          <a:xfrm>
            <a:off x="197335" y="3309950"/>
            <a:ext cx="11352992" cy="3011857"/>
            <a:chOff x="197335" y="1219298"/>
            <a:chExt cx="11352992" cy="30118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FE339D-B5AC-437E-91A2-83C2B8752F46}"/>
                </a:ext>
              </a:extLst>
            </p:cNvPr>
            <p:cNvSpPr txBox="1"/>
            <p:nvPr/>
          </p:nvSpPr>
          <p:spPr>
            <a:xfrm>
              <a:off x="197335" y="1219298"/>
              <a:ext cx="9026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28"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Фундамент 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СБЕР А </a:t>
              </a: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платформа 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управления закупками:</a:t>
              </a:r>
              <a:r>
                <a:rPr lang="ru-RU" sz="1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2F88A3D-3957-4FF4-879F-962DB6A8525D}"/>
                </a:ext>
              </a:extLst>
            </p:cNvPr>
            <p:cNvGrpSpPr/>
            <p:nvPr/>
          </p:nvGrpSpPr>
          <p:grpSpPr>
            <a:xfrm>
              <a:off x="582792" y="1611548"/>
              <a:ext cx="10967535" cy="2619607"/>
              <a:chOff x="582792" y="1693902"/>
              <a:chExt cx="10967535" cy="261960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C7F1A0-6FCF-45BC-8840-279E62C01796}"/>
                  </a:ext>
                </a:extLst>
              </p:cNvPr>
              <p:cNvSpPr txBox="1"/>
              <p:nvPr/>
            </p:nvSpPr>
            <p:spPr>
              <a:xfrm>
                <a:off x="603032" y="1693902"/>
                <a:ext cx="14523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Совет заказчиков </a:t>
                </a: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и персональный менеджер</a:t>
                </a:r>
                <a:r>
                  <a:rPr lang="en-US" sz="1400" dirty="0">
                    <a:latin typeface="+mj-lt"/>
                    <a:cs typeface="Times New Roman" panose="02020603050405020304" pitchFamily="18" charset="0"/>
                  </a:rPr>
                  <a:t> </a:t>
                </a:r>
                <a:endParaRPr lang="ru-RU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CBEABE-4E9F-49E4-B585-1B821CB82657}"/>
                  </a:ext>
                </a:extLst>
              </p:cNvPr>
              <p:cNvSpPr txBox="1"/>
              <p:nvPr/>
            </p:nvSpPr>
            <p:spPr>
              <a:xfrm>
                <a:off x="2412176" y="1902364"/>
                <a:ext cx="13203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Подбор поставщиков на торги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DC39B4-5FC6-415B-8B6E-AFDF222F8D29}"/>
                  </a:ext>
                </a:extLst>
              </p:cNvPr>
              <p:cNvSpPr txBox="1"/>
              <p:nvPr/>
            </p:nvSpPr>
            <p:spPr>
              <a:xfrm>
                <a:off x="4126504" y="1909345"/>
                <a:ext cx="13203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Аналитика, шаблоны</a:t>
                </a:r>
              </a:p>
              <a:p>
                <a:pPr algn="ctr" defTabSz="914428">
                  <a:defRPr/>
                </a:pP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и отчеты </a:t>
                </a:r>
                <a:endParaRPr lang="ru-RU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AFBC7-86EC-40ED-9A63-15651384A5B2}"/>
                  </a:ext>
                </a:extLst>
              </p:cNvPr>
              <p:cNvSpPr txBox="1"/>
              <p:nvPr/>
            </p:nvSpPr>
            <p:spPr>
              <a:xfrm>
                <a:off x="582792" y="3406608"/>
                <a:ext cx="14523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Умный поиск </a:t>
                </a:r>
              </a:p>
              <a:p>
                <a:pPr algn="ctr" defTabSz="914428">
                  <a:defRPr/>
                </a:pP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по процедурам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B42B81-F5C2-4530-AB23-39773A528E15}"/>
                  </a:ext>
                </a:extLst>
              </p:cNvPr>
              <p:cNvSpPr txBox="1"/>
              <p:nvPr/>
            </p:nvSpPr>
            <p:spPr>
              <a:xfrm>
                <a:off x="2412175" y="3409322"/>
                <a:ext cx="13203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Аукционный робот </a:t>
                </a:r>
                <a:endParaRPr lang="ru-RU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EFC12E-6B62-4325-ABA6-6DDBEE3A9460}"/>
                  </a:ext>
                </a:extLst>
              </p:cNvPr>
              <p:cNvSpPr txBox="1"/>
              <p:nvPr/>
            </p:nvSpPr>
            <p:spPr>
              <a:xfrm>
                <a:off x="3823012" y="3220902"/>
                <a:ext cx="19330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300" dirty="0">
                    <a:latin typeface="+mj-lt"/>
                    <a:cs typeface="Times New Roman" panose="02020603050405020304" pitchFamily="18" charset="0"/>
                  </a:rPr>
                  <a:t>Проверка </a:t>
                </a:r>
                <a:r>
                  <a:rPr lang="ru-RU" sz="1300" dirty="0" smtClean="0">
                    <a:latin typeface="+mj-lt"/>
                    <a:cs typeface="Times New Roman" panose="02020603050405020304" pitchFamily="18" charset="0"/>
                  </a:rPr>
                  <a:t>контрагентов, обоснование НМЦК, проверка кодов ОКПД 2 </a:t>
                </a:r>
                <a:endParaRPr lang="ru-RU" sz="1300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05DCF2-0B59-427E-A883-45102B9D0CD3}"/>
                  </a:ext>
                </a:extLst>
              </p:cNvPr>
              <p:cNvSpPr txBox="1"/>
              <p:nvPr/>
            </p:nvSpPr>
            <p:spPr>
              <a:xfrm>
                <a:off x="5807968" y="2841698"/>
                <a:ext cx="13203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Финансовые сервисы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0FC86E-9ACD-4DF9-88D9-FA76698F5AC1}"/>
                  </a:ext>
                </a:extLst>
              </p:cNvPr>
              <p:cNvSpPr txBox="1"/>
              <p:nvPr/>
            </p:nvSpPr>
            <p:spPr>
              <a:xfrm>
                <a:off x="5606456" y="3599549"/>
                <a:ext cx="17573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endParaRPr lang="ru-RU" sz="1400" dirty="0">
                  <a:latin typeface="Raleway" panose="020B0503030101060003"/>
                </a:endParaRPr>
              </a:p>
            </p:txBody>
          </p:sp>
          <p:sp>
            <p:nvSpPr>
              <p:cNvPr id="19" name="Левая фигурная скобка 18">
                <a:extLst>
                  <a:ext uri="{FF2B5EF4-FFF2-40B4-BE49-F238E27FC236}">
                    <a16:creationId xmlns:a16="http://schemas.microsoft.com/office/drawing/2014/main" id="{4A833A5C-88F1-4BAF-AF84-8FB34FC4DB01}"/>
                  </a:ext>
                </a:extLst>
              </p:cNvPr>
              <p:cNvSpPr/>
              <p:nvPr/>
            </p:nvSpPr>
            <p:spPr>
              <a:xfrm>
                <a:off x="7151458" y="2375433"/>
                <a:ext cx="392497" cy="1481368"/>
              </a:xfrm>
              <a:prstGeom prst="leftBrace">
                <a:avLst>
                  <a:gd name="adj1" fmla="val 116605"/>
                  <a:gd name="adj2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28">
                  <a:defRPr/>
                </a:pPr>
                <a:endParaRPr lang="ru-RU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189219-2895-4B01-8B70-4AADC156F43D}"/>
                  </a:ext>
                </a:extLst>
              </p:cNvPr>
              <p:cNvSpPr txBox="1"/>
              <p:nvPr/>
            </p:nvSpPr>
            <p:spPr>
              <a:xfrm>
                <a:off x="8160057" y="2481658"/>
                <a:ext cx="33183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>
                    <a:latin typeface="+mj-lt"/>
                    <a:cs typeface="Times New Roman" panose="02020603050405020304" pitchFamily="18" charset="0"/>
                  </a:rPr>
                  <a:t>Специальные счета для обеспечения заявок на участие в торгах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DBDED9-74C9-416E-A152-65B229B59B33}"/>
                  </a:ext>
                </a:extLst>
              </p:cNvPr>
              <p:cNvSpPr txBox="1"/>
              <p:nvPr/>
            </p:nvSpPr>
            <p:spPr>
              <a:xfrm>
                <a:off x="8068482" y="3201738"/>
                <a:ext cx="34818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28">
                  <a:defRPr/>
                </a:pP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Независимые </a:t>
                </a:r>
                <a:r>
                  <a:rPr lang="ru-RU" sz="1400" dirty="0" smtClean="0">
                    <a:latin typeface="+mj-lt"/>
                    <a:cs typeface="Times New Roman" panose="02020603050405020304" pitchFamily="18" charset="0"/>
                  </a:rPr>
                  <a:t>гарантии с пред-одобренным лимитом каждому участнику</a:t>
                </a:r>
                <a:endParaRPr lang="ru-RU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9C5965E-DCCB-43F2-9AFE-9D483A9175F1}"/>
              </a:ext>
            </a:extLst>
          </p:cNvPr>
          <p:cNvGrpSpPr/>
          <p:nvPr/>
        </p:nvGrpSpPr>
        <p:grpSpPr>
          <a:xfrm>
            <a:off x="197337" y="1219300"/>
            <a:ext cx="11204545" cy="1858085"/>
            <a:chOff x="197336" y="4836665"/>
            <a:chExt cx="11204545" cy="18580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7E8BAE-51FE-406C-996C-4161E9AA8D5A}"/>
                </a:ext>
              </a:extLst>
            </p:cNvPr>
            <p:cNvSpPr txBox="1"/>
            <p:nvPr/>
          </p:nvSpPr>
          <p:spPr>
            <a:xfrm>
              <a:off x="390769" y="5309755"/>
              <a:ext cx="11011112" cy="1384995"/>
            </a:xfrm>
            <a:prstGeom prst="rect">
              <a:avLst/>
            </a:prstGeom>
            <a:noFill/>
          </p:spPr>
          <p:txBody>
            <a:bodyPr wrap="square" numCol="3" rtlCol="0">
              <a:spAutoFit/>
            </a:bodyPr>
            <a:lstStyle/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Центр компетенций</a:t>
              </a: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Обучение, конференции 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endParaRPr lang="en-US" sz="1400" dirty="0" smtClean="0">
                <a:latin typeface="+mj-lt"/>
                <a:cs typeface="Times New Roman" panose="02020603050405020304" pitchFamily="18" charset="0"/>
              </a:endParaRP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Финансовые сервисы</a:t>
              </a: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Лимиты на БГ, Спецсчет, Эскроу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endParaRPr lang="ru-RU" sz="1400" dirty="0" smtClean="0">
                <a:latin typeface="+mj-lt"/>
                <a:cs typeface="Times New Roman" panose="02020603050405020304" pitchFamily="18" charset="0"/>
              </a:endParaRP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Спецпроекты</a:t>
              </a: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Пакеты предложений, ЭДО, </a:t>
              </a:r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API</a:t>
              </a:r>
              <a:endParaRPr lang="ru-RU" sz="1400" dirty="0" smtClean="0">
                <a:latin typeface="+mj-lt"/>
                <a:cs typeface="Times New Roman" panose="02020603050405020304" pitchFamily="18" charset="0"/>
              </a:endParaRP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endParaRPr lang="ru-RU" sz="1400" b="1" dirty="0" smtClean="0">
                <a:latin typeface="+mj-lt"/>
                <a:cs typeface="Times New Roman" panose="02020603050405020304" pitchFamily="18" charset="0"/>
              </a:endParaRP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Оповещение</a:t>
              </a: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ru-RU" sz="1400" dirty="0" smtClean="0">
                  <a:latin typeface="+mj-lt"/>
                  <a:cs typeface="Times New Roman" panose="02020603050405020304" pitchFamily="18" charset="0"/>
                </a:rPr>
              </a:b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Календарь событий, нотификация по доступным каналам</a:t>
              </a: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Персонализация</a:t>
              </a:r>
            </a:p>
            <a:p>
              <a:pPr defTabSz="914428">
                <a:defRPr/>
              </a:pP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  Настройка шаблонов документов</a:t>
              </a: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endParaRPr lang="ru-RU" sz="1400" dirty="0" smtClean="0">
                <a:latin typeface="+mj-lt"/>
                <a:cs typeface="Times New Roman" panose="02020603050405020304" pitchFamily="18" charset="0"/>
              </a:endParaRPr>
            </a:p>
            <a:p>
              <a:pPr marL="171456" indent="-171456" defTabSz="914428"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latin typeface="+mj-lt"/>
                  <a:cs typeface="Times New Roman" panose="02020603050405020304" pitchFamily="18" charset="0"/>
                </a:rPr>
                <a:t>Аналитика</a:t>
              </a:r>
            </a:p>
            <a:p>
              <a:pPr defTabSz="914428">
                <a:defRPr/>
              </a:pPr>
              <a:r>
                <a:rPr lang="ru-RU" sz="1400" dirty="0" smtClean="0">
                  <a:latin typeface="+mj-lt"/>
                  <a:cs typeface="Times New Roman" panose="02020603050405020304" pitchFamily="18" charset="0"/>
                </a:rPr>
                <a:t>   Контроль исполнения проектов</a:t>
              </a:r>
              <a:endParaRPr lang="ru-RU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ADBA4A-F327-49F5-BBF2-90FCF2888C48}"/>
                </a:ext>
              </a:extLst>
            </p:cNvPr>
            <p:cNvSpPr txBox="1"/>
            <p:nvPr/>
          </p:nvSpPr>
          <p:spPr>
            <a:xfrm>
              <a:off x="197336" y="4836665"/>
              <a:ext cx="5821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28"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СБЕР А </a:t>
              </a: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экосистема для предпринимателя</a:t>
              </a:r>
              <a:r>
                <a:rPr lang="ru-RU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BA0BCD1-05D6-304A-9770-E7EE042CC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6" y="4656307"/>
            <a:ext cx="516027" cy="5160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6BE192C-B86D-E04A-B6A5-097FC00DA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6" y="6219887"/>
            <a:ext cx="521481" cy="521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FEB73A-F79D-F442-8B5E-F874BB23F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64" y="4656307"/>
            <a:ext cx="490905" cy="4909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D6FBA5-F0B6-4148-ACC3-F958A9CCF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64" y="6210205"/>
            <a:ext cx="531163" cy="531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3F54C1-DA55-0B4C-B96F-AC2779BD4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35" y="4644830"/>
            <a:ext cx="531163" cy="531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D8A9CC-2EAB-4745-BD50-0C39005DE0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56" y="6281662"/>
            <a:ext cx="600720" cy="3876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6A4035-BB19-AA48-8CA7-E0E3D1EB0F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08" y="4491695"/>
            <a:ext cx="521481" cy="521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4C847A7-E0E9-A84E-979D-738D9E4D6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08" y="5219999"/>
            <a:ext cx="452606" cy="5852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22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срок </a:t>
            </a:r>
            <a:r>
              <a:rPr lang="ru-RU" dirty="0"/>
              <a:t>предоставления разъяснений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1341266"/>
            <a:ext cx="11241736" cy="2456344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3569077"/>
            <a:ext cx="11227255" cy="2398053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569438"/>
            <a:ext cx="7161270" cy="1764371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951984" y="5089640"/>
            <a:ext cx="598872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Дополнительное напоминание о регламентированных сроках для ответа на поступивший запрос.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срок </a:t>
            </a:r>
            <a:r>
              <a:rPr lang="ru-RU" dirty="0"/>
              <a:t>предоставления разъяснений</a:t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6" y="5014249"/>
            <a:ext cx="11224358" cy="1300802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18292"/>
            <a:ext cx="11773669" cy="2514763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604320" y="4170494"/>
            <a:ext cx="971929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Событие со сроком ответа на поступивший запрос дополнительно отображается в календаре событий и не будет оставлено сотрудниками Заказчика без внимания.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5" y="1371422"/>
            <a:ext cx="7170566" cy="385777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626594" y="1982223"/>
            <a:ext cx="433856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Личном кабинете заказчика и уполномоченного органа доступен функционал по созданию комиссии по рассмотрению заявок.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12" y="4070734"/>
            <a:ext cx="7124046" cy="260292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921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1204236"/>
            <a:ext cx="8159050" cy="2453363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320136" y="1700808"/>
            <a:ext cx="426319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Есть возможность создания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 сохранения комиссии в реестре комиссии через функционал размещения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протокола.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11" y="4103649"/>
            <a:ext cx="7541447" cy="229715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44617" y="4352531"/>
            <a:ext cx="506408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Данный функционал отобразится, если заказчик начнет вводить новую комиссию в блоке «Название комиссии»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4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5" y="1052736"/>
            <a:ext cx="10539385" cy="4692122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659577" y="5589240"/>
            <a:ext cx="594073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Быстрый поиск позволяет искать необходимую комиссию по наименованию среди ранее созданных комиссий.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1309432"/>
            <a:ext cx="11460969" cy="4927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6672064" y="5085184"/>
            <a:ext cx="533931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SB Sans Text Regular"/>
                <a:cs typeface="Times New Roman" panose="02020603050405020304" pitchFamily="18" charset="0"/>
              </a:rPr>
              <a:t>На форме выбора комиссии по умолчанию установлен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блок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«Единогласное решение» </a:t>
            </a:r>
          </a:p>
          <a:p>
            <a:r>
              <a:rPr lang="ru-RU" dirty="0">
                <a:latin typeface="SB Sans Text Regular"/>
                <a:cs typeface="Times New Roman" panose="02020603050405020304" pitchFamily="18" charset="0"/>
              </a:rPr>
              <a:t>(с возможностью редактирования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).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7" y="1278100"/>
            <a:ext cx="7795801" cy="28028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44" y="3969701"/>
            <a:ext cx="8198805" cy="27025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738468" y="2788373"/>
            <a:ext cx="524241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случае установления единогласного решения на странице рассмотрения заявки достаточно выбрать общее решение комиссии по заявке,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тогда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система автоматически проставит такое решение всем членам комиссии с возможностью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редактирования.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0" y="1340768"/>
            <a:ext cx="11204740" cy="482453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25409" y="4581128"/>
            <a:ext cx="5140481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 умолчанию при выборе комиссии, отображается, что все члены комиссии присутствовали на заседании. Для ситуации, когда кто-то из членов комиссии отсутствует и информация должна быть отображена в печатной форме протокола, была добавлена клавиша «Добавить».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9" y="1274936"/>
            <a:ext cx="11197089" cy="52504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31904" y="5373216"/>
            <a:ext cx="683090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Информация по отсутствующему члену комиссии редактируется в поле «Сведения о присутствии члена комиссии на заседании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реестр комиссий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" y="1149618"/>
            <a:ext cx="10012748" cy="3384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0" y="4622592"/>
            <a:ext cx="5639468" cy="21213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84032" y="5013176"/>
            <a:ext cx="554461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Информация по отсутствующему на комиссии члену комиссии будет отображена в электронной форме протокола и дополнительно в печатной форме протокола.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62EB4D-644B-9C45-BEC3-638C7FE8D28C}"/>
              </a:ext>
            </a:extLst>
          </p:cNvPr>
          <p:cNvSpPr txBox="1">
            <a:spLocks/>
          </p:cNvSpPr>
          <p:nvPr/>
        </p:nvSpPr>
        <p:spPr>
          <a:xfrm>
            <a:off x="695325" y="2564904"/>
            <a:ext cx="4104531" cy="321811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На странице Мои извещения заказчику доступны</a:t>
            </a:r>
            <a:r>
              <a:rPr lang="en-US" sz="1600" dirty="0" smtClean="0">
                <a:latin typeface="SB Sans Text Regular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Календарь событий,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События на сегодня,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Запросы на разъяснения,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Задачи на возобновление процедур,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Полная информация о проводимых закупках.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554850E-8150-8945-91D9-E3A37BF93D02}"/>
              </a:ext>
            </a:extLst>
          </p:cNvPr>
          <p:cNvSpPr txBox="1">
            <a:spLocks/>
          </p:cNvSpPr>
          <p:nvPr/>
        </p:nvSpPr>
        <p:spPr>
          <a:xfrm>
            <a:off x="695325" y="692150"/>
            <a:ext cx="3960813" cy="8644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/>
              <a:t>Работа с закупками на ЭТП</a:t>
            </a:r>
            <a:r>
              <a:rPr lang="en-US" sz="2800" dirty="0"/>
              <a:t>: </a:t>
            </a:r>
            <a:r>
              <a:rPr lang="ru-RU" sz="2800" dirty="0"/>
              <a:t>единая страница управления закупками</a:t>
            </a:r>
            <a:br>
              <a:rPr lang="ru-RU" sz="2800" dirty="0"/>
            </a:br>
            <a:endParaRPr lang="en-US" sz="2800" dirty="0">
              <a:solidFill>
                <a:srgbClr val="21A038"/>
              </a:solidFill>
              <a:latin typeface="SB Sans Display"/>
              <a:cs typeface="SB Sans Display"/>
            </a:endParaRPr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928" y="1484784"/>
            <a:ext cx="5940000" cy="3744416"/>
          </a:xfrm>
          <a:prstGeom prst="rect">
            <a:avLst/>
          </a:prstGeom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616" y="6453336"/>
            <a:ext cx="285866" cy="1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работа с заявками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1260054"/>
            <a:ext cx="11409673" cy="25261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3966918"/>
            <a:ext cx="3291859" cy="11156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524743"/>
            <a:ext cx="3160987" cy="16025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2EC035"/>
            </a:solidFill>
          </a:ln>
          <a:effectLst>
            <a:glow rad="76200">
              <a:srgbClr val="3BBE1C"/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643868" y="5453961"/>
            <a:ext cx="496314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Выгрузка включает в себя</a:t>
            </a:r>
            <a:r>
              <a:rPr lang="en-US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следующую информацию</a:t>
            </a:r>
            <a:r>
              <a:rPr lang="en-US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первые части заявок, вторые части заявок и аккредитационные сведения.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0026" y="3462266"/>
            <a:ext cx="6150145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 карточки извещения возможно выгрузить информацию по заявкам в 1 клик.</a:t>
            </a:r>
            <a:b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зависимости от этапа процедуры формируется архив с заявками участников.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33" y="3501008"/>
            <a:ext cx="7358723" cy="309149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5" y="1261556"/>
            <a:ext cx="4291541" cy="332677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84032" y="1223717"/>
            <a:ext cx="4154736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личном кабинете реализован функционал по выгрузке документов одним архивом (вторые части заявок и аккредитационные сведения, актуальные на дату и время окончания срока подачи заявок на участие в закупке). 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работа с заявками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9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4" y="1610207"/>
            <a:ext cx="10659013" cy="412329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960096" y="4221088"/>
            <a:ext cx="5009048" cy="107721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При формировании протокола «Подведения итогов» переход для проверки в РНП, Р</a:t>
            </a:r>
            <a:r>
              <a:rPr lang="ru-RU" sz="1600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МС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П, РНГ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контрагента</a:t>
            </a:r>
            <a:r>
              <a:rPr lang="ru-RU" sz="1600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,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проверка в СРО -  происходят в один клик.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работа с заявками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7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работа с заявками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522053"/>
            <a:ext cx="9675768" cy="4032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336" y="4149080"/>
            <a:ext cx="11849808" cy="23083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>
                <a:latin typeface="SB Sans Text Regular"/>
              </a:rPr>
              <a:t>Краткий отчет о проверке </a:t>
            </a:r>
            <a:r>
              <a:rPr lang="ru-RU" sz="1600" dirty="0" smtClean="0">
                <a:latin typeface="SB Sans Text Regular"/>
              </a:rPr>
              <a:t>участников</a:t>
            </a:r>
            <a:r>
              <a:rPr lang="en-US" sz="1600" dirty="0" smtClean="0">
                <a:latin typeface="SB Sans Text Regular"/>
              </a:rPr>
              <a:t>:</a:t>
            </a:r>
            <a:br>
              <a:rPr lang="en-US" sz="1600" dirty="0" smtClean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Принадлежность к РНП по Закону №</a:t>
            </a:r>
            <a:r>
              <a:rPr lang="ru-RU" sz="1600" dirty="0" smtClean="0">
                <a:latin typeface="SB Sans Text Regular"/>
              </a:rPr>
              <a:t>44-ФЗ,</a:t>
            </a:r>
            <a:r>
              <a:rPr lang="ru-RU" sz="1600" dirty="0">
                <a:latin typeface="SB Sans Text Regular"/>
              </a:rPr>
              <a:t/>
            </a:r>
            <a:br>
              <a:rPr lang="ru-RU" sz="1600" dirty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Принадлежность учредителей к РНП по Закону №44-ФЗ (в соответствии с выпиской из ЕГРЮЛ</a:t>
            </a:r>
            <a:r>
              <a:rPr lang="ru-RU" sz="1600" dirty="0" smtClean="0">
                <a:latin typeface="SB Sans Text Regular"/>
              </a:rPr>
              <a:t>),</a:t>
            </a:r>
            <a:r>
              <a:rPr lang="ru-RU" sz="1600" dirty="0">
                <a:latin typeface="SB Sans Text Regular"/>
              </a:rPr>
              <a:t/>
            </a:r>
            <a:br>
              <a:rPr lang="ru-RU" sz="1600" dirty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Принадлежность лиц, имеющих право действовать без доверенности от имени организации, к РНП по Закону №44-ФЗ (в соответствии с выпиской из ЕГРЮЛ</a:t>
            </a:r>
            <a:r>
              <a:rPr lang="ru-RU" sz="1600" dirty="0" smtClean="0">
                <a:latin typeface="SB Sans Text Regular"/>
              </a:rPr>
              <a:t>),</a:t>
            </a:r>
            <a:r>
              <a:rPr lang="ru-RU" sz="1600" dirty="0">
                <a:latin typeface="SB Sans Text Regular"/>
              </a:rPr>
              <a:t/>
            </a:r>
            <a:br>
              <a:rPr lang="ru-RU" sz="1600" dirty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Привлечения организации к административной ответственности по статье 19.28 КоАП РФ (на соответствие требованиям п. 7.1 ч.1 ст. 31 Закона №44-ФЗ</a:t>
            </a:r>
            <a:r>
              <a:rPr lang="ru-RU" sz="1600" dirty="0" smtClean="0">
                <a:latin typeface="SB Sans Text Regular"/>
              </a:rPr>
              <a:t>),</a:t>
            </a:r>
            <a:r>
              <a:rPr lang="ru-RU" sz="1600" dirty="0">
                <a:latin typeface="SB Sans Text Regular"/>
              </a:rPr>
              <a:t/>
            </a:r>
            <a:br>
              <a:rPr lang="ru-RU" sz="1600" dirty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</a:t>
            </a:r>
            <a:r>
              <a:rPr lang="ru-RU" sz="1600" dirty="0" smtClean="0">
                <a:latin typeface="SB Sans Text Regular"/>
              </a:rPr>
              <a:t>СМП,</a:t>
            </a:r>
            <a:r>
              <a:rPr lang="ru-RU" sz="1600" dirty="0">
                <a:latin typeface="SB Sans Text Regular"/>
              </a:rPr>
              <a:t/>
            </a:r>
            <a:br>
              <a:rPr lang="ru-RU" sz="1600" dirty="0">
                <a:latin typeface="SB Sans Text Regular"/>
              </a:rPr>
            </a:br>
            <a:r>
              <a:rPr lang="ru-RU" sz="1600" dirty="0">
                <a:latin typeface="SB Sans Text Regular"/>
              </a:rPr>
              <a:t>- Членство в </a:t>
            </a:r>
            <a:r>
              <a:rPr lang="ru-RU" sz="1600" dirty="0" smtClean="0">
                <a:latin typeface="SB Sans Text Regular"/>
              </a:rPr>
              <a:t>СРО.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45" y="3645024"/>
            <a:ext cx="6143556" cy="78570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866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формирование </a:t>
            </a:r>
            <a:r>
              <a:rPr lang="ru-RU" dirty="0"/>
              <a:t>шаблонов по всем способам закупок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844" y="1787377"/>
            <a:ext cx="9685579" cy="3128092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66" y="2132856"/>
            <a:ext cx="6572250" cy="430360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032104" y="5858612"/>
            <a:ext cx="4876769" cy="92333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При формировании протоколов можно воспользоваться печатной формой протокола.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Основные сервисы</a:t>
            </a:r>
            <a:r>
              <a:rPr lang="en-US" dirty="0" smtClean="0">
                <a:latin typeface="+mj-lt"/>
              </a:rPr>
              <a:t>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предварительная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проверка публикуемой информации</a:t>
            </a:r>
            <a:br>
              <a:rPr lang="ru-RU" dirty="0">
                <a:latin typeface="+mj-lt"/>
                <a:cs typeface="Times New Roman" panose="02020603050405020304" pitchFamily="18" charset="0"/>
              </a:rPr>
            </a:b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08" y="2683674"/>
            <a:ext cx="7165099" cy="4174326"/>
          </a:xfrm>
          <a:prstGeom prst="rect">
            <a:avLst/>
          </a:prstGeom>
          <a:noFill/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600056" y="3272705"/>
            <a:ext cx="5343201" cy="2040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Перед публикацией протокола пользователь может воспользоваться предварительным просмотром и проверить публикуемую информацию на наличие ошибок в части указания решения по заявкам и затем разместить протокол, подписав его сертификатом ЭЦП.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672" y="5958239"/>
            <a:ext cx="4465852" cy="546519"/>
          </a:xfrm>
          <a:prstGeom prst="rect">
            <a:avLst/>
          </a:prstGeom>
          <a:noFill/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8" y="1492402"/>
            <a:ext cx="9220847" cy="1216517"/>
          </a:xfrm>
          <a:prstGeom prst="rect">
            <a:avLst/>
          </a:prstGeom>
          <a:noFill/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75" y="3150389"/>
            <a:ext cx="6490634" cy="348959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040216" y="1464342"/>
            <a:ext cx="3855947" cy="175432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В момент заполнения информации по закупке, её можно сохранить в «Черновики» и затем в любой момент продолжить редактирование и размещение.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5" y="1124744"/>
            <a:ext cx="7652287" cy="381642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FFFFFF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ru-RU" dirty="0"/>
              <a:t>Основные сервисы</a:t>
            </a:r>
            <a:r>
              <a:rPr lang="en-US" dirty="0"/>
              <a:t>: </a:t>
            </a:r>
            <a:r>
              <a:rPr lang="ru-RU" dirty="0"/>
              <a:t>работа с черновиками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7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02226" y="521498"/>
            <a:ext cx="10515600" cy="934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FFFFFF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ru-RU" dirty="0"/>
              <a:t>Основные сервисы</a:t>
            </a:r>
            <a:r>
              <a:rPr lang="en-US" dirty="0"/>
              <a:t>: </a:t>
            </a:r>
            <a:r>
              <a:rPr lang="ru-RU" dirty="0"/>
              <a:t>работа с черновиками</a:t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431" y="1196752"/>
            <a:ext cx="4433317" cy="2878954"/>
          </a:xfrm>
          <a:prstGeom prst="rect">
            <a:avLst/>
          </a:prstGeom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4192095"/>
            <a:ext cx="8322197" cy="2451378"/>
          </a:xfrm>
          <a:prstGeom prst="rect">
            <a:avLst/>
          </a:prstGeom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0156" y="1628800"/>
            <a:ext cx="6506484" cy="2367132"/>
          </a:xfrm>
          <a:prstGeom prst="rect">
            <a:avLst/>
          </a:prstGeom>
          <a:ln w="38100">
            <a:solidFill>
              <a:srgbClr val="2EC035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32104" y="3840571"/>
            <a:ext cx="4608070" cy="655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Поиск черновика по последним 4 цифрам номера извещения.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358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/>
              <a:t>журнал интеграции документов с ЭТП в ЕИС и с ЕИС на ЭТП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0" y="1575162"/>
            <a:ext cx="10835562" cy="4632532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807969" y="5129153"/>
            <a:ext cx="6192688" cy="932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Журнал интеграции с ЕИС позволяет организатору торгов проверить статус любого пакета, передаваемого с ЭТП в ЕИС и с ЕИС на </a:t>
            </a: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ЭТП.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902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/>
              <a:t>журнал интеграции документов с ЭТП в ЕИС и с ЕИС на ЭТП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3720957"/>
            <a:ext cx="8088065" cy="300413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3949"/>
          <a:stretch/>
        </p:blipFill>
        <p:spPr>
          <a:xfrm>
            <a:off x="335360" y="1491640"/>
            <a:ext cx="7416824" cy="445764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56040" y="2092537"/>
            <a:ext cx="5560497" cy="1486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Убедиться в интеграции документов можно из раздела «Процедуры» – «Журнал интеграции с ЕИС». Дополнительно ссылка на журнал интеграции размещена на странице управления </a:t>
            </a: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процедурой.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703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Отображение закупок</a:t>
            </a:r>
            <a:r>
              <a:rPr lang="en-US" dirty="0" smtClean="0"/>
              <a:t>: </a:t>
            </a:r>
            <a:r>
              <a:rPr lang="ru-RU" dirty="0" smtClean="0"/>
              <a:t>таблица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9" y="2350065"/>
            <a:ext cx="10662814" cy="433962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50068"/>
            <a:ext cx="6436790" cy="333106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36928" y="4955127"/>
            <a:ext cx="721426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Для изменения формы отображения информации по закупкам можно воспользоваться клавишей «Таблица</a:t>
            </a:r>
            <a:r>
              <a:rPr lang="en-US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Список» и настроить количество процедур на странице от 20 до 100.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34060" y="1340768"/>
            <a:ext cx="2610612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На первом этапе совместного подписания протокола рассмотрения заявок необходимо выбрать членов комиссии и загрузить открытый ключ сертификата каждого члена комиссии.</a:t>
            </a:r>
          </a:p>
          <a:p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Выбор члена комиссии может осуществляться из справочника членов комиссии или путем добавления нового члена комиссии.</a:t>
            </a:r>
          </a:p>
          <a:p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При загрузке сертификата система проверяет сертификат на актуальность. </a:t>
            </a:r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1467864"/>
            <a:ext cx="9288524" cy="4975671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37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498935"/>
            <a:ext cx="7951240" cy="5159113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47" y="3673378"/>
            <a:ext cx="8948812" cy="2652492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5680462" y="5910371"/>
            <a:ext cx="518552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После успешной загрузки сертификата, напротив каждого члена комиссии отобразится соответствующий значок.</a:t>
            </a:r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534060" y="1340768"/>
            <a:ext cx="2610612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Для выбора членов комиссии можно воспользоваться выбором из справочника. </a:t>
            </a:r>
            <a:b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При наличии галочки в поле «Только зарегистрированные представители организатора и заказчика», система отобразит всех пользователей с сертификатом и останется только выбрать необходимых сотрудников.</a:t>
            </a:r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832015"/>
            <a:ext cx="7095436" cy="2913636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7" y="1471936"/>
            <a:ext cx="8118791" cy="2173088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36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764390"/>
            <a:ext cx="9937104" cy="4184890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816080" y="4653136"/>
            <a:ext cx="504056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После выбора комиссии остаётся проставить решение по заявкам и направить протокол на совместное подписание.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1552206"/>
            <a:ext cx="8354759" cy="1012698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" y="2723080"/>
            <a:ext cx="8533659" cy="2027800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3" y="5071372"/>
            <a:ext cx="8949883" cy="1355248"/>
          </a:xfrm>
          <a:prstGeom prst="rect">
            <a:avLst/>
          </a:prstGeom>
          <a:ln w="38100">
            <a:solidFill>
              <a:srgbClr val="2EC035"/>
            </a:solidFill>
          </a:ln>
          <a:effectLst>
            <a:glow rad="63500">
              <a:schemeClr val="accent6"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245600" y="1396673"/>
            <a:ext cx="2719558" cy="501675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После направления протокола на подпись членам комиссии, будет отображено системное сообщение.</a:t>
            </a:r>
          </a:p>
          <a:p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В карточке закупки появится значок протокола серого цвета с всплывающим сообщением о направлении протокола на подпись членам комиссии</a:t>
            </a:r>
            <a:r>
              <a:rPr lang="en-US" sz="1600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На странице Управления закупкой отобразится статус протокола «Протокол на подписи комиссии»</a:t>
            </a: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6" y="3759584"/>
            <a:ext cx="8464801" cy="2909775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53" y="1277830"/>
            <a:ext cx="8137711" cy="3756934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694516" y="4776678"/>
            <a:ext cx="574620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Попадая в реестр, сотрудник комиссии видит все протоколы, которые ему необходимо подписать.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" y="1666409"/>
            <a:ext cx="4395922" cy="1170343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44501" y="2651383"/>
            <a:ext cx="394291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Реестр документов на подписании имеется на странице Мои извещения.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3" y="3542605"/>
            <a:ext cx="10550760" cy="3148511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1484784"/>
            <a:ext cx="9444248" cy="3464802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4052708" y="3484731"/>
            <a:ext cx="759769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После подписания всеми членами комиссии протокола по закупке, ответственный сотрудник может опубликовать протокол. Для публикации подписанного протокола, необходимо зайти в «Панель управления» процедурой.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3432" y="6228020"/>
            <a:ext cx="1110886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Система позволяет разместить протокол либо отозвать протокол и направить новый на подписание.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2" y="1541071"/>
            <a:ext cx="11529313" cy="4774004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327642" y="2426897"/>
            <a:ext cx="672467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Сведения о подписании протокола членами комиссии доступны на форме протокола и далее пользователю остаётся только «Подписать и отправить».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6" y="2023295"/>
            <a:ext cx="10726317" cy="2844548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991544" y="5445068"/>
            <a:ext cx="866889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Для удобства работы с функционалом совместного подписания, на странице «Мои извещения» имеется центр совместного подписания «Протоколы на подписи».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функционал совместного подписания протоколов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9" y="1556792"/>
            <a:ext cx="11628529" cy="2520280"/>
          </a:xfrm>
          <a:prstGeom prst="rect">
            <a:avLst/>
          </a:prstGeom>
          <a:ln w="38100">
            <a:solidFill>
              <a:srgbClr val="2EC035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91344" y="4221088"/>
            <a:ext cx="11737304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Раздел позволяет</a:t>
            </a: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b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оперативно посмотреть членов комиссии по любой процедуре, </a:t>
            </a:r>
            <a:endParaRPr lang="en-US" sz="1600" dirty="0" smtClean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проверить факт подписания протокола каждым членом комиссии</a:t>
            </a: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,</a:t>
            </a:r>
            <a:b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направить дополнительно напоминание о необходимости подписания протокола,</a:t>
            </a:r>
            <a:b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- разместить протокол и направить его в ЕИС (пока протокол не подписан всеми сотрудниками комиссии, клавиша «Разместить протокол» горит оранжевым цветом, а после подписания всеми сотрудниками, клавиша «Разместить протокол» подсвечивается зелёным цветом).</a:t>
            </a:r>
            <a:b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Подробнее</a:t>
            </a:r>
            <a:r>
              <a:rPr lang="en-US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  <a:hlinkClick r:id="rId3"/>
              </a:rPr>
              <a:t>https://rutube.ru/video/cd1e5c87f151ef5fe7e310adf3a0c7ee</a:t>
            </a:r>
            <a:r>
              <a:rPr lang="en-US" sz="1600" dirty="0" smtClean="0"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16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4" y="1577788"/>
            <a:ext cx="11119025" cy="464616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35960" y="1374863"/>
            <a:ext cx="492661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Значение параметра переключения список</a:t>
            </a:r>
            <a:r>
              <a:rPr lang="en-US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таблица сохраняется по умолчанию.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88088" y="5229200"/>
            <a:ext cx="492661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Отображение информации по закупкам в виде таблицы.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Отображение закупок</a:t>
            </a:r>
            <a:r>
              <a:rPr lang="en-US" dirty="0" smtClean="0"/>
              <a:t>: </a:t>
            </a:r>
            <a:r>
              <a:rPr lang="ru-RU" dirty="0" smtClean="0"/>
              <a:t>таблица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0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695400" y="2708920"/>
            <a:ext cx="9721850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Дополнительные сервисы для организаторов торгов</a:t>
            </a:r>
            <a:endParaRPr lang="ru-RU" sz="4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выгрузка </a:t>
            </a:r>
            <a:r>
              <a:rPr lang="ru-RU" dirty="0"/>
              <a:t>информации о закупках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7" y="1554009"/>
            <a:ext cx="8500466" cy="497133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526375" y="4552508"/>
            <a:ext cx="4258257" cy="9327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</a:rPr>
              <a:t>Установка фильтров и выгрузка интересующей информации в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</a:rPr>
              <a:t>Excel,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</a:rPr>
              <a:t>в один клик.</a:t>
            </a:r>
          </a:p>
        </p:txBody>
      </p:sp>
    </p:spTree>
    <p:extLst>
      <p:ext uri="{BB962C8B-B14F-4D97-AF65-F5344CB8AC3E}">
        <p14:creationId xmlns:p14="http://schemas.microsoft.com/office/powerpoint/2010/main" val="3622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отчеты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68760"/>
            <a:ext cx="11305255" cy="518457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584572" y="1996246"/>
            <a:ext cx="3344076" cy="148678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Gill Sans SemiBold"/>
                <a:cs typeface="Times New Roman" panose="02020603050405020304" pitchFamily="18" charset="0"/>
              </a:rPr>
              <a:t>Заказчик самостоятельно выгружает интересующие его сведения и статистику в отношении размещаемых им закупок.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22307" y="5271335"/>
            <a:ext cx="3506341" cy="9327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Вся выгрузка осуществляется в форматах: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Word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, Excel,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PDF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 и др.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82" y="2542471"/>
            <a:ext cx="9347351" cy="383046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322115"/>
            <a:ext cx="9305478" cy="169722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63352" y="3503596"/>
            <a:ext cx="108544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1A038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торги при выгрузке расширенного отчета раскрываются (при нажатии на «+»). Всем региональным организаторам торгов (УО) добавлена возможность выгрузки отчета по закупкам, размещенным другими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организаторами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регионального и муниципального уровней (с помощью фильтра «Организаторы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»).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93" t="6920" r="35" b="31867"/>
          <a:stretch/>
        </p:blipFill>
        <p:spPr>
          <a:xfrm>
            <a:off x="2063552" y="6268765"/>
            <a:ext cx="9433048" cy="256580"/>
          </a:xfrm>
          <a:prstGeom prst="rect">
            <a:avLst/>
          </a:prstGeom>
          <a:ln w="38100">
            <a:solidFill>
              <a:srgbClr val="21A03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отчеты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3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636356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оповещение </a:t>
            </a:r>
            <a:r>
              <a:rPr lang="ru-RU" dirty="0"/>
              <a:t>о подписании контракта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3863131"/>
            <a:ext cx="11420475" cy="23177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algn="just"/>
            <a:r>
              <a:rPr lang="ru-RU" dirty="0">
                <a:latin typeface="SB Sans Text Regular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ункционал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по формированию карточки контракта в статусе «Проект контракта» без возможности осуществления каких-либо действий заказчиком на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площадке.</a:t>
            </a:r>
          </a:p>
          <a:p>
            <a:pPr algn="just"/>
            <a:endParaRPr lang="ru-RU" dirty="0">
              <a:latin typeface="SB Sans Text Regular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Карточка контракта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формируется не в момент направления заказчиком контракта из ЕИС, а после </a:t>
            </a:r>
            <a:r>
              <a:rPr lang="ru-RU" dirty="0" smtClean="0">
                <a:solidFill>
                  <a:schemeClr val="tx1"/>
                </a:solidFill>
                <a:latin typeface="SB Sans Text Regular"/>
                <a:cs typeface="Times New Roman" panose="02020603050405020304" pitchFamily="18" charset="0"/>
              </a:rPr>
              <a:t>получения </a:t>
            </a:r>
            <a:r>
              <a:rPr lang="ru-RU" dirty="0">
                <a:solidFill>
                  <a:schemeClr val="tx1"/>
                </a:solidFill>
                <a:latin typeface="SB Sans Text Regular"/>
                <a:cs typeface="Times New Roman" panose="02020603050405020304" pitchFamily="18" charset="0"/>
              </a:rPr>
              <a:t>от ЕИС уведомления</a:t>
            </a:r>
            <a:r>
              <a:rPr lang="ru-RU" dirty="0">
                <a:solidFill>
                  <a:srgbClr val="FF0000"/>
                </a:solidFill>
                <a:latin typeface="SB Sans Text Regular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об успешном размещении итогового протокола.</a:t>
            </a:r>
          </a:p>
          <a:p>
            <a:pPr algn="just"/>
            <a:r>
              <a:rPr lang="ru-RU" dirty="0">
                <a:latin typeface="SB Sans Text Regular"/>
                <a:cs typeface="Times New Roman" panose="02020603050405020304" pitchFamily="18" charset="0"/>
              </a:rPr>
              <a:t>Новая карточка контракта не содержит номер контракта - номер контракта будет проставляться после направления заказчиком контракта из ЕИС. Карточка контракта будет содержать регламентированный срок направления контракта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заказчиком.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26" y="1445886"/>
            <a:ext cx="10894374" cy="212713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030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603246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информация по контракту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6" y="1184171"/>
            <a:ext cx="4506173" cy="543154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231904" y="1772078"/>
            <a:ext cx="527795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У заказчиков есть возможность скачивания архива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с файлом заключенного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контракта и </a:t>
            </a:r>
            <a:r>
              <a:rPr lang="ru-RU" dirty="0">
                <a:latin typeface="SB Sans Text Regular"/>
                <a:cs typeface="Times New Roman" panose="02020603050405020304" pitchFamily="18" charset="0"/>
              </a:rPr>
              <a:t>паспорта с информацией о подписантах такого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контракта.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77" y="3727851"/>
            <a:ext cx="6475528" cy="1702793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842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603246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информация по контракту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52736"/>
            <a:ext cx="8649798" cy="3662143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852935"/>
            <a:ext cx="6979603" cy="367240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055440" y="5097958"/>
            <a:ext cx="453650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Дополнительно система позволяет пользователю выгрузить подписанный контракт с обеих сторон.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889866" y="4221088"/>
            <a:ext cx="3960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8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603246"/>
          </a:xfrm>
        </p:spPr>
        <p:txBody>
          <a:bodyPr/>
          <a:lstStyle/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/>
              <a:t>ф</a:t>
            </a:r>
            <a:r>
              <a:rPr lang="ru-RU" dirty="0" smtClean="0"/>
              <a:t>ункционал </a:t>
            </a:r>
            <a:r>
              <a:rPr lang="ru-RU" dirty="0"/>
              <a:t>заключения дополнительных соглашений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2" y="1484784"/>
            <a:ext cx="9414866" cy="510267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400256" y="2539186"/>
            <a:ext cx="3636910" cy="259477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Функционал позволяет осуществлять действия по заключению дополнительного соглашения к контракту в электронной форме, а также размещать в личном кабинете заказчика дополнительные соглашения, подписанные вне площадки.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Gill Sans Semi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1515756"/>
            <a:ext cx="10150646" cy="500958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320136" y="3184875"/>
            <a:ext cx="4645022" cy="1754326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cs typeface="Times New Roman" panose="02020603050405020304" pitchFamily="18" charset="0"/>
              </a:rPr>
              <a:t>На площадке реализован функционал по отображению сведений о жалобах, проверках, результатах контроля, опубликованных в ЕИС. Данный функционал отображается внутри «Панели управления» по каждой закупке.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2226" y="521498"/>
            <a:ext cx="10515600" cy="531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FFFFFF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ru-RU" dirty="0" smtClean="0"/>
              <a:t>Дополнительные сервисы</a:t>
            </a:r>
            <a:r>
              <a:rPr lang="en-US" dirty="0" smtClean="0"/>
              <a:t>: </a:t>
            </a:r>
            <a:r>
              <a:rPr lang="ru-RU" dirty="0" smtClean="0"/>
              <a:t>отображение </a:t>
            </a:r>
            <a:r>
              <a:rPr lang="ru-RU" dirty="0"/>
              <a:t>жалоб, проверок, результаты контроля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61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/>
              <a:t>Структурированная форма обращения в службу поддержки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0" y="1541125"/>
            <a:ext cx="9079201" cy="437953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80" y="2651233"/>
            <a:ext cx="4814381" cy="3890630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73601" y="5764869"/>
            <a:ext cx="6896379" cy="932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dirty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Форма обращения доступна из открытой и закрытой части ЭТП. При обращении через личный кабинет ряд полей будет заполнен </a:t>
            </a:r>
            <a:r>
              <a:rPr lang="ru-RU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автоматически.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2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Yandex Sans Text Office" charset="0"/>
                <a:cs typeface="Times New Roman" panose="02020603050405020304" pitchFamily="18" charset="0"/>
              </a:rPr>
              <a:t>Основные сервисы</a:t>
            </a:r>
            <a:r>
              <a:rPr lang="en-US" dirty="0">
                <a:ea typeface="Yandex Sans Text Office" charset="0"/>
                <a:cs typeface="Times New Roman" panose="02020603050405020304" pitchFamily="18" charset="0"/>
              </a:rPr>
              <a:t>: </a:t>
            </a:r>
            <a:r>
              <a:rPr lang="ru-RU" dirty="0">
                <a:ea typeface="Yandex Sans Text Office" charset="0"/>
                <a:cs typeface="Times New Roman" panose="02020603050405020304" pitchFamily="18" charset="0"/>
              </a:rPr>
              <a:t>персональные настройки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3352" y="1357078"/>
            <a:ext cx="3981478" cy="5077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>
              <a:spcBef>
                <a:spcPts val="661"/>
              </a:spcBef>
              <a:buSzPct val="100000"/>
              <a:defRPr/>
            </a:pPr>
            <a:r>
              <a:rPr lang="ru-RU" sz="2000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В личном кабинете уполномоченного органа реализован функционал «Персональные настройки»</a:t>
            </a:r>
            <a:endParaRPr lang="en-US" sz="2000" dirty="0" smtClean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  <a:p>
            <a:pPr>
              <a:spcBef>
                <a:spcPts val="661"/>
              </a:spcBef>
              <a:buSzPct val="100000"/>
              <a:defRPr/>
            </a:pPr>
            <a:r>
              <a:rPr lang="ru-RU" sz="2000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- Возможность скрыть от заказчика первые и вторые части заявок до подведения итогов,</a:t>
            </a:r>
            <a:endParaRPr lang="en-US" sz="2000" dirty="0" smtClean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  <a:p>
            <a:pPr>
              <a:spcBef>
                <a:spcPts val="661"/>
              </a:spcBef>
              <a:buSzPct val="100000"/>
              <a:defRPr/>
            </a:pPr>
            <a:r>
              <a:rPr lang="ru-RU" sz="2000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- Возможность установить автоматическое заполнение полей,</a:t>
            </a:r>
            <a:endParaRPr lang="en-US" sz="2000" dirty="0" smtClean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  <a:p>
            <a:pPr>
              <a:spcBef>
                <a:spcPts val="661"/>
              </a:spcBef>
              <a:buSzPct val="100000"/>
              <a:defRPr/>
            </a:pPr>
            <a:r>
              <a:rPr lang="ru-RU" sz="2000" dirty="0" smtClean="0">
                <a:latin typeface="SB Sans Text Regular"/>
                <a:ea typeface="Gill Sans SemiBold"/>
                <a:cs typeface="Times New Roman" panose="02020603050405020304" pitchFamily="18" charset="0"/>
                <a:sym typeface="Gill Sans SemiBold"/>
              </a:rPr>
              <a:t>- Хранение часто используемых документов и другие настройки… </a:t>
            </a:r>
          </a:p>
          <a:p>
            <a:pPr>
              <a:spcBef>
                <a:spcPts val="661"/>
              </a:spcBef>
              <a:buSzPct val="100000"/>
              <a:defRPr/>
            </a:pPr>
            <a:endParaRPr lang="en-US" sz="2000" dirty="0" smtClean="0">
              <a:latin typeface="SB Sans Text Regular"/>
              <a:ea typeface="Gill Sans SemiBold"/>
              <a:cs typeface="Times New Roman" panose="02020603050405020304" pitchFamily="18" charset="0"/>
              <a:sym typeface="Gill Sans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704" y="1154170"/>
            <a:ext cx="7367752" cy="55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249" y="2216276"/>
            <a:ext cx="8924925" cy="22072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735330">
              <a:lnSpc>
                <a:spcPts val="4750"/>
              </a:lnSpc>
              <a:spcBef>
                <a:spcPts val="705"/>
              </a:spcBef>
            </a:pPr>
            <a:r>
              <a:rPr sz="4400" spc="-10" dirty="0"/>
              <a:t>Обновление</a:t>
            </a:r>
            <a:r>
              <a:rPr sz="4400" spc="50" dirty="0"/>
              <a:t> </a:t>
            </a:r>
            <a:r>
              <a:rPr sz="4400" spc="-40" dirty="0"/>
              <a:t>функционала</a:t>
            </a:r>
            <a:r>
              <a:rPr sz="4400" spc="30" dirty="0"/>
              <a:t> </a:t>
            </a:r>
            <a:r>
              <a:rPr sz="4400" dirty="0"/>
              <a:t>ЭТП </a:t>
            </a:r>
            <a:r>
              <a:rPr sz="4400" spc="-1150" dirty="0"/>
              <a:t> </a:t>
            </a:r>
            <a:r>
              <a:rPr sz="4400" spc="-5" dirty="0"/>
              <a:t>Сбер</a:t>
            </a:r>
            <a:r>
              <a:rPr sz="4400" spc="40" dirty="0"/>
              <a:t> </a:t>
            </a:r>
            <a:r>
              <a:rPr sz="4400" dirty="0"/>
              <a:t>А</a:t>
            </a:r>
            <a:endParaRPr sz="4400"/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sz="2800" spc="-50" dirty="0"/>
              <a:t>Функционал</a:t>
            </a:r>
            <a:r>
              <a:rPr sz="2800" spc="50" dirty="0"/>
              <a:t> </a:t>
            </a:r>
            <a:r>
              <a:rPr sz="2800" spc="-15" dirty="0"/>
              <a:t>единовременного</a:t>
            </a:r>
            <a:r>
              <a:rPr sz="2800" spc="80" dirty="0"/>
              <a:t> </a:t>
            </a:r>
            <a:r>
              <a:rPr sz="2800" spc="-15" dirty="0"/>
              <a:t>подписания</a:t>
            </a:r>
            <a:r>
              <a:rPr sz="2800" spc="40" dirty="0"/>
              <a:t> </a:t>
            </a:r>
            <a:r>
              <a:rPr sz="2800" spc="-25" dirty="0"/>
              <a:t>протокола </a:t>
            </a:r>
            <a:r>
              <a:rPr sz="2800" spc="-725" dirty="0"/>
              <a:t> </a:t>
            </a:r>
            <a:r>
              <a:rPr sz="2800" spc="-20" dirty="0"/>
              <a:t>членами</a:t>
            </a:r>
            <a:r>
              <a:rPr sz="2800" spc="35" dirty="0"/>
              <a:t> </a:t>
            </a:r>
            <a:r>
              <a:rPr sz="2800" spc="-35" dirty="0"/>
              <a:t>комиссии</a:t>
            </a:r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4785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250" y="213817"/>
            <a:ext cx="19221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250" y="651128"/>
            <a:ext cx="10367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Функционал</a:t>
            </a:r>
            <a:r>
              <a:rPr spc="55" dirty="0"/>
              <a:t> </a:t>
            </a:r>
            <a:r>
              <a:rPr spc="-15" dirty="0"/>
              <a:t>единовременного</a:t>
            </a:r>
            <a:r>
              <a:rPr spc="70" dirty="0"/>
              <a:t> </a:t>
            </a:r>
            <a:r>
              <a:rPr spc="-10" dirty="0"/>
              <a:t>подписания</a:t>
            </a:r>
            <a:r>
              <a:rPr spc="25" dirty="0"/>
              <a:t> </a:t>
            </a:r>
            <a:r>
              <a:rPr spc="-25" dirty="0"/>
              <a:t>протокола</a:t>
            </a:r>
            <a:r>
              <a:rPr spc="55" dirty="0"/>
              <a:t> </a:t>
            </a:r>
            <a:r>
              <a:rPr spc="-20" dirty="0"/>
              <a:t>членами</a:t>
            </a:r>
            <a:r>
              <a:rPr spc="30" dirty="0"/>
              <a:t> </a:t>
            </a:r>
            <a:r>
              <a:rPr spc="-30" dirty="0"/>
              <a:t>комиссии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4830" y="149573"/>
            <a:ext cx="351938" cy="3424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406640" y="2546604"/>
            <a:ext cx="4194175" cy="2255520"/>
          </a:xfrm>
          <a:prstGeom prst="rect">
            <a:avLst/>
          </a:prstGeom>
          <a:solidFill>
            <a:srgbClr val="F1F1F1"/>
          </a:solidFill>
          <a:ln w="12192">
            <a:solidFill>
              <a:srgbClr val="A6A6A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активации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функционала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необходимо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перейти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пункт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меню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35255" marR="12700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Личный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кабинет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затем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выбрать </a:t>
            </a:r>
            <a:r>
              <a:rPr kumimoji="0" sz="20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блок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Персональные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настройки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После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активации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функционал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6695" marR="219075" lvl="0" indent="0" algn="ctr" defTabSz="914400" rtl="0" eaLnBrk="1" fontAlgn="auto" latinLnBrk="0" hangingPunct="1">
              <a:lnSpc>
                <a:spcPts val="241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становится доступным для работы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публикации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протоколов.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075" y="1231391"/>
            <a:ext cx="6423660" cy="515567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9942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250" y="213817"/>
            <a:ext cx="19221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250" y="651128"/>
            <a:ext cx="10367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Функционал</a:t>
            </a:r>
            <a:r>
              <a:rPr spc="55" dirty="0"/>
              <a:t> </a:t>
            </a:r>
            <a:r>
              <a:rPr spc="-15" dirty="0"/>
              <a:t>единовременного</a:t>
            </a:r>
            <a:r>
              <a:rPr spc="70" dirty="0"/>
              <a:t> </a:t>
            </a:r>
            <a:r>
              <a:rPr spc="-10" dirty="0"/>
              <a:t>подписания</a:t>
            </a:r>
            <a:r>
              <a:rPr spc="25" dirty="0"/>
              <a:t> </a:t>
            </a:r>
            <a:r>
              <a:rPr spc="-25" dirty="0"/>
              <a:t>протокола</a:t>
            </a:r>
            <a:r>
              <a:rPr spc="55" dirty="0"/>
              <a:t> </a:t>
            </a:r>
            <a:r>
              <a:rPr spc="-20" dirty="0"/>
              <a:t>членами</a:t>
            </a:r>
            <a:r>
              <a:rPr spc="30" dirty="0"/>
              <a:t> </a:t>
            </a:r>
            <a:r>
              <a:rPr spc="-30" dirty="0"/>
              <a:t>комиссии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4830" y="149573"/>
            <a:ext cx="351938" cy="3424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34628" y="1350263"/>
            <a:ext cx="3042285" cy="5334000"/>
          </a:xfrm>
          <a:prstGeom prst="rect">
            <a:avLst/>
          </a:prstGeom>
          <a:solidFill>
            <a:srgbClr val="F1F1F1"/>
          </a:solidFill>
          <a:ln w="12192">
            <a:solidFill>
              <a:srgbClr val="A6A6A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400050" marR="389890" lvl="0" indent="0" algn="ctr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форме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протокола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подведения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055" marR="301625" lvl="0" indent="-1905" algn="ctr" defTabSz="914400" rtl="0" eaLnBrk="1" fontAlgn="auto" latinLnBrk="0" hangingPunct="1">
              <a:lnSpc>
                <a:spcPct val="998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итогов</a:t>
            </a:r>
            <a:r>
              <a:rPr kumimoji="0" sz="20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рассмотрения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заявок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появляется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активная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клавиша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использования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сервиса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названием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50190" marR="24130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Единовременное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подписание</a:t>
            </a:r>
            <a:r>
              <a:rPr kumimoji="0" sz="20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протокола </a:t>
            </a:r>
            <a:r>
              <a:rPr kumimoji="0" sz="2000" b="1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членами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комиссии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Пользователю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остаётся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её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94665" marR="483234" lvl="0" indent="730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активировать для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появления формы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выбора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требуемых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сертификатов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66469" marR="364490" lvl="0" indent="-589915" algn="just" defTabSz="914400" rtl="0" eaLnBrk="1" fontAlgn="auto" latinLnBrk="0" hangingPunct="1">
              <a:lnSpc>
                <a:spcPts val="241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подписания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членами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комиссии.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665" y="1460529"/>
            <a:ext cx="8448230" cy="352850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37895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250" y="213817"/>
            <a:ext cx="19221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250" y="651128"/>
            <a:ext cx="10370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Функционал</a:t>
            </a:r>
            <a:r>
              <a:rPr spc="50" dirty="0"/>
              <a:t> </a:t>
            </a:r>
            <a:r>
              <a:rPr spc="-15" dirty="0"/>
              <a:t>единовременного</a:t>
            </a:r>
            <a:r>
              <a:rPr spc="70" dirty="0"/>
              <a:t> </a:t>
            </a:r>
            <a:r>
              <a:rPr spc="-10" dirty="0"/>
              <a:t>подписания</a:t>
            </a:r>
            <a:r>
              <a:rPr spc="40" dirty="0"/>
              <a:t> </a:t>
            </a:r>
            <a:r>
              <a:rPr spc="-25" dirty="0"/>
              <a:t>протокола</a:t>
            </a:r>
            <a:r>
              <a:rPr spc="55" dirty="0"/>
              <a:t> </a:t>
            </a:r>
            <a:r>
              <a:rPr spc="-20" dirty="0"/>
              <a:t>членами</a:t>
            </a:r>
            <a:r>
              <a:rPr spc="40" dirty="0"/>
              <a:t> </a:t>
            </a:r>
            <a:r>
              <a:rPr spc="-35" dirty="0"/>
              <a:t>комиссии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4830" y="149573"/>
            <a:ext cx="351938" cy="3424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991" y="1370075"/>
            <a:ext cx="8517636" cy="41940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964168" y="1370075"/>
            <a:ext cx="3150235" cy="2872740"/>
          </a:xfrm>
          <a:prstGeom prst="rect">
            <a:avLst/>
          </a:prstGeom>
          <a:solidFill>
            <a:srgbClr val="F1F1F1"/>
          </a:solidFill>
          <a:ln w="12192">
            <a:solidFill>
              <a:srgbClr val="A6A6A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295275" marR="287020" lvl="0" indent="118745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Необходимо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выбрать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нужные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сертификаты,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затем</a:t>
            </a:r>
            <a:r>
              <a:rPr kumimoji="0" sz="2000" b="0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нажать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клавишу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Продолжить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Подписать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опубликовать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».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будет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всеми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6565" marR="447040" lvl="0" indent="0" algn="ctr" defTabSz="914400" rtl="0" eaLnBrk="1" fontAlgn="auto" latinLnBrk="0" hangingPunct="1">
              <a:lnSpc>
                <a:spcPts val="241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членами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комиссии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размещен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ЭТП.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41580" y="4608576"/>
            <a:ext cx="6927850" cy="2056130"/>
            <a:chOff x="4941580" y="4608576"/>
            <a:chExt cx="6927850" cy="20561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1580" y="5874258"/>
              <a:ext cx="6927331" cy="7901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64723" y="4614672"/>
              <a:ext cx="425450" cy="1381125"/>
            </a:xfrm>
            <a:custGeom>
              <a:avLst/>
              <a:gdLst/>
              <a:ahLst/>
              <a:cxnLst/>
              <a:rect l="l" t="t" r="r" b="b"/>
              <a:pathLst>
                <a:path w="425450" h="1381125">
                  <a:moveTo>
                    <a:pt x="318897" y="0"/>
                  </a:moveTo>
                  <a:lnTo>
                    <a:pt x="106299" y="0"/>
                  </a:lnTo>
                  <a:lnTo>
                    <a:pt x="106299" y="1168145"/>
                  </a:lnTo>
                  <a:lnTo>
                    <a:pt x="0" y="1168145"/>
                  </a:lnTo>
                  <a:lnTo>
                    <a:pt x="212598" y="1380743"/>
                  </a:lnTo>
                  <a:lnTo>
                    <a:pt x="425196" y="1168145"/>
                  </a:lnTo>
                  <a:lnTo>
                    <a:pt x="318897" y="1168145"/>
                  </a:lnTo>
                  <a:lnTo>
                    <a:pt x="31889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364723" y="4614672"/>
              <a:ext cx="425450" cy="1381125"/>
            </a:xfrm>
            <a:custGeom>
              <a:avLst/>
              <a:gdLst/>
              <a:ahLst/>
              <a:cxnLst/>
              <a:rect l="l" t="t" r="r" b="b"/>
              <a:pathLst>
                <a:path w="425450" h="1381125">
                  <a:moveTo>
                    <a:pt x="0" y="1168145"/>
                  </a:moveTo>
                  <a:lnTo>
                    <a:pt x="106299" y="1168145"/>
                  </a:lnTo>
                  <a:lnTo>
                    <a:pt x="106299" y="0"/>
                  </a:lnTo>
                  <a:lnTo>
                    <a:pt x="318897" y="0"/>
                  </a:lnTo>
                  <a:lnTo>
                    <a:pt x="318897" y="1168145"/>
                  </a:lnTo>
                  <a:lnTo>
                    <a:pt x="425196" y="1168145"/>
                  </a:lnTo>
                  <a:lnTo>
                    <a:pt x="212598" y="1380743"/>
                  </a:lnTo>
                  <a:lnTo>
                    <a:pt x="0" y="1168145"/>
                  </a:lnTo>
                  <a:close/>
                </a:path>
              </a:pathLst>
            </a:custGeom>
            <a:ln w="12192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4859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249" y="2216276"/>
            <a:ext cx="9150985" cy="22072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961390">
              <a:lnSpc>
                <a:spcPts val="4750"/>
              </a:lnSpc>
              <a:spcBef>
                <a:spcPts val="705"/>
              </a:spcBef>
            </a:pPr>
            <a:r>
              <a:rPr sz="4400" spc="-10" dirty="0"/>
              <a:t>Обновление</a:t>
            </a:r>
            <a:r>
              <a:rPr sz="4400" spc="50" dirty="0"/>
              <a:t> </a:t>
            </a:r>
            <a:r>
              <a:rPr sz="4400" spc="-40" dirty="0"/>
              <a:t>функционала</a:t>
            </a:r>
            <a:r>
              <a:rPr sz="4400" spc="30" dirty="0"/>
              <a:t> </a:t>
            </a:r>
            <a:r>
              <a:rPr sz="4400" dirty="0"/>
              <a:t>ЭТП </a:t>
            </a:r>
            <a:r>
              <a:rPr sz="4400" spc="-1150" dirty="0"/>
              <a:t> </a:t>
            </a:r>
            <a:r>
              <a:rPr sz="4400" spc="-5" dirty="0"/>
              <a:t>Сбер</a:t>
            </a:r>
            <a:r>
              <a:rPr sz="4400" spc="40" dirty="0"/>
              <a:t> </a:t>
            </a:r>
            <a:r>
              <a:rPr sz="4400" dirty="0"/>
              <a:t>А</a:t>
            </a:r>
            <a:endParaRPr sz="4400"/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sz="2800" spc="-50" dirty="0"/>
              <a:t>Функционал</a:t>
            </a:r>
            <a:r>
              <a:rPr sz="2800" spc="45" dirty="0"/>
              <a:t> </a:t>
            </a:r>
            <a:r>
              <a:rPr sz="2800" spc="-15" dirty="0"/>
              <a:t>подписания</a:t>
            </a:r>
            <a:r>
              <a:rPr sz="2800" spc="35" dirty="0"/>
              <a:t> </a:t>
            </a:r>
            <a:r>
              <a:rPr sz="2800" spc="-40" dirty="0"/>
              <a:t>нескольких</a:t>
            </a:r>
            <a:r>
              <a:rPr sz="2800" spc="35" dirty="0"/>
              <a:t> </a:t>
            </a:r>
            <a:r>
              <a:rPr sz="2800" spc="-25" dirty="0"/>
              <a:t>протоколов</a:t>
            </a:r>
            <a:r>
              <a:rPr sz="2800" spc="50" dirty="0"/>
              <a:t> </a:t>
            </a:r>
            <a:r>
              <a:rPr sz="2800" spc="-30" dirty="0"/>
              <a:t>одним </a:t>
            </a:r>
            <a:r>
              <a:rPr sz="2800" spc="-725" dirty="0"/>
              <a:t> </a:t>
            </a:r>
            <a:r>
              <a:rPr sz="2800" spc="-30" dirty="0"/>
              <a:t>сотрудником</a:t>
            </a:r>
            <a:r>
              <a:rPr sz="2800" spc="40" dirty="0"/>
              <a:t> </a:t>
            </a:r>
            <a:r>
              <a:rPr sz="2800" spc="-15" dirty="0"/>
              <a:t>(одновременно)</a:t>
            </a:r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298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250" y="213817"/>
            <a:ext cx="19221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Функционал</a:t>
            </a:r>
            <a:r>
              <a:rPr spc="50" dirty="0"/>
              <a:t> </a:t>
            </a:r>
            <a:r>
              <a:rPr spc="-10" dirty="0"/>
              <a:t>подписания</a:t>
            </a:r>
            <a:r>
              <a:rPr spc="20" dirty="0"/>
              <a:t> </a:t>
            </a:r>
            <a:r>
              <a:rPr spc="-35" dirty="0"/>
              <a:t>нескольких</a:t>
            </a:r>
            <a:r>
              <a:rPr spc="40" dirty="0"/>
              <a:t> </a:t>
            </a:r>
            <a:r>
              <a:rPr spc="-25" dirty="0"/>
              <a:t>протоколов</a:t>
            </a:r>
            <a:r>
              <a:rPr spc="65" dirty="0"/>
              <a:t> </a:t>
            </a:r>
            <a:r>
              <a:rPr spc="-25" dirty="0"/>
              <a:t>одним</a:t>
            </a:r>
            <a:r>
              <a:rPr spc="10" dirty="0"/>
              <a:t> </a:t>
            </a:r>
            <a:r>
              <a:rPr spc="-25" dirty="0"/>
              <a:t>сотрудником </a:t>
            </a:r>
            <a:r>
              <a:rPr spc="-625" dirty="0"/>
              <a:t> </a:t>
            </a:r>
            <a:r>
              <a:rPr spc="-15" dirty="0"/>
              <a:t>(одновременно)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4830" y="149573"/>
            <a:ext cx="351938" cy="3424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688580" y="2345435"/>
            <a:ext cx="3655060" cy="3180715"/>
          </a:xfrm>
          <a:prstGeom prst="rect">
            <a:avLst/>
          </a:prstGeom>
          <a:solidFill>
            <a:srgbClr val="F1F1F1"/>
          </a:solidFill>
          <a:ln w="12192">
            <a:solidFill>
              <a:srgbClr val="A6A6A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При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использовании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7510" marR="38735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функционала совместного </a:t>
            </a:r>
            <a:r>
              <a:rPr kumimoji="0" sz="20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подписания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протоколов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подписания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протоколов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каждым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сотрудником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0650" marR="110489" lvl="0" indent="14160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(самостоятельно)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в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системе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предусмотрена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возможность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выбора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нескольких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протоколов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для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одновременного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445" marR="0" lvl="0" indent="0" algn="ct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подписания.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595" y="1478280"/>
            <a:ext cx="6847332" cy="42674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7695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250" y="213817"/>
            <a:ext cx="19221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Функционал</a:t>
            </a:r>
            <a:r>
              <a:rPr spc="50" dirty="0"/>
              <a:t> </a:t>
            </a:r>
            <a:r>
              <a:rPr spc="-10" dirty="0"/>
              <a:t>подписания</a:t>
            </a:r>
            <a:r>
              <a:rPr spc="20" dirty="0"/>
              <a:t> </a:t>
            </a:r>
            <a:r>
              <a:rPr spc="-35" dirty="0"/>
              <a:t>нескольких</a:t>
            </a:r>
            <a:r>
              <a:rPr spc="40" dirty="0"/>
              <a:t> </a:t>
            </a:r>
            <a:r>
              <a:rPr spc="-25" dirty="0"/>
              <a:t>протоколов</a:t>
            </a:r>
            <a:r>
              <a:rPr spc="65" dirty="0"/>
              <a:t> </a:t>
            </a:r>
            <a:r>
              <a:rPr spc="-25" dirty="0"/>
              <a:t>одним</a:t>
            </a:r>
            <a:r>
              <a:rPr spc="10" dirty="0"/>
              <a:t> </a:t>
            </a:r>
            <a:r>
              <a:rPr spc="-25" dirty="0"/>
              <a:t>сотрудником </a:t>
            </a:r>
            <a:r>
              <a:rPr spc="-625" dirty="0"/>
              <a:t> </a:t>
            </a:r>
            <a:r>
              <a:rPr spc="-15" dirty="0"/>
              <a:t>(одновременно)</a:t>
            </a:r>
          </a:p>
        </p:txBody>
      </p:sp>
      <p:sp>
        <p:nvSpPr>
          <p:cNvPr id="4" name="object 4"/>
          <p:cNvSpPr/>
          <p:nvPr/>
        </p:nvSpPr>
        <p:spPr>
          <a:xfrm>
            <a:off x="227838" y="1107186"/>
            <a:ext cx="11738610" cy="0"/>
          </a:xfrm>
          <a:custGeom>
            <a:avLst/>
            <a:gdLst/>
            <a:ahLst/>
            <a:cxnLst/>
            <a:rect l="l" t="t" r="r" b="b"/>
            <a:pathLst>
              <a:path w="11738610">
                <a:moveTo>
                  <a:pt x="11738356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4830" y="149573"/>
            <a:ext cx="351938" cy="34245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7075" y="1567608"/>
            <a:ext cx="11596370" cy="5248275"/>
            <a:chOff x="227075" y="1567608"/>
            <a:chExt cx="11596370" cy="52482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1567608"/>
              <a:ext cx="6449024" cy="33938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4" y="2855974"/>
              <a:ext cx="5847588" cy="39593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21523" y="1755648"/>
            <a:ext cx="3655060" cy="1026160"/>
          </a:xfrm>
          <a:prstGeom prst="rect">
            <a:avLst/>
          </a:prstGeom>
          <a:solidFill>
            <a:srgbClr val="F1F1F1"/>
          </a:solidFill>
          <a:ln w="12192">
            <a:solidFill>
              <a:srgbClr val="A6A6A6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Выбрав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необходимые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протоколы,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остаётся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только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445" marR="0" lvl="0" indent="0" algn="ct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нажать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клавишу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Подписать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».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Georgia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2436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b="19790"/>
          <a:stretch/>
        </p:blipFill>
        <p:spPr>
          <a:xfrm>
            <a:off x="10032438" y="0"/>
            <a:ext cx="11611999" cy="691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19" y="3810337"/>
            <a:ext cx="2646878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4771" y="1"/>
            <a:ext cx="1908023" cy="508728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733" dirty="0">
                <a:latin typeface="SB Sans Display"/>
              </a:rPr>
              <a:t>Электронный университет </a:t>
            </a:r>
          </a:p>
          <a:p>
            <a:r>
              <a:rPr lang="ru-RU" sz="3733" dirty="0">
                <a:latin typeface="SB Sans Display"/>
              </a:rPr>
              <a:t>АО «Сбербанк – АСТ»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8" y="1098139"/>
            <a:ext cx="8685457" cy="471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71798" y="6159697"/>
            <a:ext cx="6528725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7" b="1" dirty="0">
                <a:latin typeface="SB Sans Display"/>
              </a:rPr>
              <a:t>Телеграмм канал</a:t>
            </a:r>
            <a:r>
              <a:rPr lang="en-US" sz="2267" b="1" dirty="0">
                <a:latin typeface="SB Sans Display"/>
              </a:rPr>
              <a:t>: https://t.me/sber_a_study</a:t>
            </a:r>
            <a:endParaRPr lang="ru-RU" sz="2267" b="1" dirty="0">
              <a:latin typeface="SB Sans Display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1798" y="382600"/>
            <a:ext cx="6598601" cy="441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67" b="1" dirty="0">
                <a:latin typeface="SB Sans Display"/>
              </a:rPr>
              <a:t>Сайт</a:t>
            </a:r>
            <a:r>
              <a:rPr lang="en-US" sz="2267" b="1" dirty="0">
                <a:latin typeface="SB Sans Display"/>
              </a:rPr>
              <a:t>: </a:t>
            </a:r>
            <a:r>
              <a:rPr lang="ru-RU" sz="2267" b="1" dirty="0">
                <a:latin typeface="SB Sans Display"/>
              </a:rPr>
              <a:t>https://univer.sberbank-ast.ru/mkc-sber/</a:t>
            </a:r>
          </a:p>
        </p:txBody>
      </p:sp>
    </p:spTree>
    <p:extLst>
      <p:ext uri="{BB962C8B-B14F-4D97-AF65-F5344CB8AC3E}">
        <p14:creationId xmlns:p14="http://schemas.microsoft.com/office/powerpoint/2010/main" val="22364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 b="20887"/>
          <a:stretch/>
        </p:blipFill>
        <p:spPr>
          <a:xfrm>
            <a:off x="-9264086" y="-103235"/>
            <a:ext cx="11773276" cy="700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8340" y="3723997"/>
            <a:ext cx="2646878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1</a:t>
            </a:r>
            <a:endParaRPr lang="ru-RU" sz="16000" b="1" dirty="0">
              <a:gradFill>
                <a:gsLst>
                  <a:gs pos="25000">
                    <a:srgbClr val="FAED00"/>
                  </a:gs>
                  <a:gs pos="50000">
                    <a:srgbClr val="00D900"/>
                  </a:gs>
                  <a:gs pos="70000">
                    <a:srgbClr val="42E3B4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96396" y="120115"/>
            <a:ext cx="1908023" cy="508856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733" dirty="0">
                <a:latin typeface="SB Sans Display"/>
              </a:rPr>
              <a:t>Электронный университет </a:t>
            </a:r>
          </a:p>
          <a:p>
            <a:r>
              <a:rPr lang="ru-RU" sz="3733" dirty="0">
                <a:latin typeface="SB Sans Display"/>
              </a:rPr>
              <a:t>АО «Сбербанк – АСТ»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98" y="1028733"/>
            <a:ext cx="2958165" cy="4704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2" y="1028733"/>
            <a:ext cx="4824492" cy="4704523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327915" y="3053892"/>
            <a:ext cx="528056" cy="768085"/>
          </a:xfrm>
          <a:prstGeom prst="rightArrow">
            <a:avLst/>
          </a:prstGeom>
          <a:solidFill>
            <a:srgbClr val="A0E7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8774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b="19790"/>
          <a:stretch/>
        </p:blipFill>
        <p:spPr>
          <a:xfrm>
            <a:off x="10032438" y="0"/>
            <a:ext cx="11611999" cy="691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19" y="3810337"/>
            <a:ext cx="2646878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2</a:t>
            </a:r>
            <a:endParaRPr lang="ru-RU" sz="16000" b="1" dirty="0">
              <a:gradFill>
                <a:gsLst>
                  <a:gs pos="25000">
                    <a:srgbClr val="FAED00"/>
                  </a:gs>
                  <a:gs pos="50000">
                    <a:srgbClr val="00D900"/>
                  </a:gs>
                  <a:gs pos="70000">
                    <a:srgbClr val="42E3B4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4771" y="1"/>
            <a:ext cx="759119" cy="508728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733" dirty="0">
                <a:latin typeface="SB Sans Display"/>
              </a:rPr>
              <a:t>База знаний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97" y="113149"/>
            <a:ext cx="6148959" cy="1779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52395" y="6004916"/>
            <a:ext cx="5135893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7" b="1" dirty="0">
                <a:latin typeface="SB Sans Display"/>
              </a:rPr>
              <a:t>Сайт ЭТП</a:t>
            </a:r>
            <a:r>
              <a:rPr lang="en-US" sz="2267" b="1" dirty="0">
                <a:latin typeface="SB Sans Display"/>
              </a:rPr>
              <a:t>: https://sberbank-ast.ru/</a:t>
            </a:r>
            <a:endParaRPr lang="ru-RU" sz="2267" b="1" dirty="0">
              <a:latin typeface="SB Sans Displ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95" y="1316766"/>
            <a:ext cx="9072331" cy="4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6" y="2458019"/>
            <a:ext cx="10986114" cy="245047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75920" y="4725144"/>
            <a:ext cx="636677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Отображение информации по закупкам в виде карточек.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 smtClean="0"/>
              <a:t>Отображение закупок</a:t>
            </a:r>
            <a:r>
              <a:rPr lang="en-US" dirty="0" smtClean="0"/>
              <a:t>: </a:t>
            </a:r>
            <a:r>
              <a:rPr lang="ru-RU" dirty="0" smtClean="0"/>
              <a:t>карточка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4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 b="20887"/>
          <a:stretch/>
        </p:blipFill>
        <p:spPr>
          <a:xfrm>
            <a:off x="-9264086" y="-103235"/>
            <a:ext cx="11773276" cy="700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8340" y="3723997"/>
            <a:ext cx="2646878" cy="25853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696397" y="120115"/>
            <a:ext cx="759119" cy="508856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733" dirty="0">
                <a:latin typeface="SB Sans Display"/>
              </a:rPr>
              <a:t>База знаний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55478"/>
            <a:ext cx="5280587" cy="4598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70" y="2472450"/>
            <a:ext cx="3278415" cy="1564357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5711957" y="2870586"/>
            <a:ext cx="528056" cy="768085"/>
          </a:xfrm>
          <a:prstGeom prst="rightArrow">
            <a:avLst/>
          </a:prstGeom>
          <a:solidFill>
            <a:srgbClr val="A0E7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3552395" y="6004916"/>
            <a:ext cx="5135893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7" b="1" dirty="0">
                <a:latin typeface="SB Sans Display"/>
              </a:rPr>
              <a:t>Сайт ЭТП</a:t>
            </a:r>
            <a:r>
              <a:rPr lang="en-US" sz="2267" b="1" dirty="0">
                <a:latin typeface="SB Sans Display"/>
              </a:rPr>
              <a:t>: https://sberbank-ast.ru/</a:t>
            </a:r>
            <a:endParaRPr lang="ru-RU" sz="2267" b="1" dirty="0">
              <a:latin typeface="SB San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2425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603246"/>
          </a:xfrm>
        </p:spPr>
        <p:txBody>
          <a:bodyPr/>
          <a:lstStyle/>
          <a:p>
            <a:r>
              <a:rPr lang="ru-RU" dirty="0" smtClean="0"/>
              <a:t>Телеграмм канал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1263920"/>
            <a:ext cx="8484243" cy="4641255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98" y="1263920"/>
            <a:ext cx="3172660" cy="5103069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56040" y="1996891"/>
            <a:ext cx="5524841" cy="932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Изменения законодательства, часто обсуждаемые темы закупок, новый функционал на площадке АО «Сбербанк-АСТ».</a:t>
            </a:r>
            <a:endParaRPr lang="ru-RU" dirty="0">
              <a:latin typeface="SB Sans Text Regular"/>
              <a:ea typeface="Gill Sans Semi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j-lt"/>
                <a:ea typeface="Yandex Sans Text Office" charset="0"/>
                <a:cs typeface="Times New Roman" panose="02020603050405020304" pitchFamily="18" charset="0"/>
              </a:rPr>
              <a:t>Аналитические сервисы: расчет НМЦК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3" y="1196753"/>
            <a:ext cx="7771530" cy="446449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008" y="3789040"/>
            <a:ext cx="4398015" cy="2802088"/>
          </a:xfrm>
          <a:prstGeom prst="rect">
            <a:avLst/>
          </a:prstGeom>
          <a:ln w="38100">
            <a:solidFill>
              <a:srgbClr val="21A038"/>
            </a:solidFill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40016" y="2110277"/>
            <a:ext cx="5684498" cy="1499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Позволяет формировать, обосновывать и контролировать начальную (максимальную) цену  товара для закупки. </a:t>
            </a:r>
          </a:p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Основное </a:t>
            </a: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назначение –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подбор контрактов для обоснования НМЦК</a:t>
            </a:r>
            <a:r>
              <a:rPr lang="en-US" spc="20" dirty="0">
                <a:latin typeface="SB Sans Text Regular"/>
                <a:cs typeface="Times New Roman" panose="02020603050405020304" pitchFamily="18" charset="0"/>
              </a:rPr>
              <a:t>.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Аналитические сервисы: расчет НМЦК</a:t>
            </a:r>
            <a:br>
              <a:rPr lang="ru-RU" dirty="0"/>
            </a:br>
            <a:endParaRPr lang="ru-RU" dirty="0"/>
          </a:p>
        </p:txBody>
      </p:sp>
      <p:sp>
        <p:nvSpPr>
          <p:cNvPr id="4" name="object 5"/>
          <p:cNvSpPr txBox="1"/>
          <p:nvPr/>
        </p:nvSpPr>
        <p:spPr>
          <a:xfrm>
            <a:off x="332736" y="1257409"/>
            <a:ext cx="3914140" cy="32179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spc="-7" dirty="0">
                <a:latin typeface="SB Sans Text Regular"/>
                <a:cs typeface="Times New Roman" panose="02020603050405020304" pitchFamily="18" charset="0"/>
              </a:rPr>
              <a:t>Сервис </a:t>
            </a:r>
            <a:r>
              <a:rPr sz="1600" spc="7" dirty="0">
                <a:latin typeface="SB Sans Text Regular"/>
                <a:cs typeface="Times New Roman" panose="02020603050405020304" pitchFamily="18" charset="0"/>
              </a:rPr>
              <a:t>для </a:t>
            </a:r>
            <a:r>
              <a:rPr sz="1600" spc="13" dirty="0">
                <a:latin typeface="SB Sans Text Regular"/>
                <a:cs typeface="Times New Roman" panose="02020603050405020304" pitchFamily="18" charset="0"/>
              </a:rPr>
              <a:t>обоснования</a:t>
            </a:r>
            <a:r>
              <a:rPr sz="1600" spc="-152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13" dirty="0">
                <a:latin typeface="SB Sans Text Regular"/>
                <a:cs typeface="Times New Roman" panose="02020603050405020304" pitchFamily="18" charset="0"/>
              </a:rPr>
              <a:t>НМЦК.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/>
            <a:r>
              <a:rPr sz="1600" dirty="0">
                <a:latin typeface="SB Sans Text Regular"/>
                <a:cs typeface="Times New Roman" panose="02020603050405020304" pitchFamily="18" charset="0"/>
              </a:rPr>
              <a:t>Создан </a:t>
            </a:r>
            <a:r>
              <a:rPr sz="1600" spc="60" dirty="0">
                <a:latin typeface="SB Sans Text Regular"/>
                <a:cs typeface="Times New Roman" panose="02020603050405020304" pitchFamily="18" charset="0"/>
              </a:rPr>
              <a:t>в </a:t>
            </a:r>
            <a:r>
              <a:rPr sz="1600" spc="20" dirty="0">
                <a:latin typeface="SB Sans Text Regular"/>
                <a:cs typeface="Times New Roman" panose="02020603050405020304" pitchFamily="18" charset="0"/>
              </a:rPr>
              <a:t>соответствии </a:t>
            </a:r>
            <a:r>
              <a:rPr sz="1600" spc="33" dirty="0">
                <a:latin typeface="SB Sans Text Regular"/>
                <a:cs typeface="Times New Roman" panose="02020603050405020304" pitchFamily="18" charset="0"/>
              </a:rPr>
              <a:t>с</a:t>
            </a:r>
            <a:r>
              <a:rPr sz="1600" spc="-272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33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Приказом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/>
            <a:r>
              <a:rPr sz="1600" spc="40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Минэкономразвития </a:t>
            </a:r>
            <a:r>
              <a:rPr sz="1600" spc="-20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РФ </a:t>
            </a:r>
            <a:r>
              <a:rPr sz="1600" spc="27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от </a:t>
            </a:r>
            <a:r>
              <a:rPr sz="1600" spc="-7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02.10.2013</a:t>
            </a:r>
            <a:r>
              <a:rPr sz="1600" spc="-227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20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г.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 marR="38944" indent="-847">
              <a:spcBef>
                <a:spcPts val="7"/>
              </a:spcBef>
            </a:pPr>
            <a:r>
              <a:rPr sz="1600" spc="-400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dirty="0">
                <a:uFill>
                  <a:solidFill>
                    <a:srgbClr val="0096A7"/>
                  </a:solidFill>
                </a:uFill>
                <a:latin typeface="SB Sans Text Regular"/>
                <a:cs typeface="Times New Roman" panose="02020603050405020304" pitchFamily="18" charset="0"/>
              </a:rPr>
              <a:t>№567</a:t>
            </a:r>
            <a:r>
              <a:rPr sz="1600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-80" dirty="0">
                <a:latin typeface="SB Sans Text Regular"/>
                <a:cs typeface="Times New Roman" panose="02020603050405020304" pitchFamily="18" charset="0"/>
              </a:rPr>
              <a:t>«Об </a:t>
            </a:r>
            <a:r>
              <a:rPr sz="1600" spc="20" dirty="0">
                <a:latin typeface="SB Sans Text Regular"/>
                <a:cs typeface="Times New Roman" panose="02020603050405020304" pitchFamily="18" charset="0"/>
              </a:rPr>
              <a:t>утверждении </a:t>
            </a:r>
            <a:r>
              <a:rPr sz="1600" spc="27" dirty="0">
                <a:latin typeface="SB Sans Text Regular"/>
                <a:cs typeface="Times New Roman" panose="02020603050405020304" pitchFamily="18" charset="0"/>
              </a:rPr>
              <a:t>методических  </a:t>
            </a:r>
            <a:r>
              <a:rPr sz="1600" spc="20" dirty="0">
                <a:latin typeface="SB Sans Text Regular"/>
                <a:cs typeface="Times New Roman" panose="02020603050405020304" pitchFamily="18" charset="0"/>
              </a:rPr>
              <a:t>рекомендаций </a:t>
            </a:r>
            <a:r>
              <a:rPr sz="1600" spc="33" dirty="0">
                <a:latin typeface="SB Sans Text Regular"/>
                <a:cs typeface="Times New Roman" panose="02020603050405020304" pitchFamily="18" charset="0"/>
              </a:rPr>
              <a:t>по </a:t>
            </a:r>
            <a:r>
              <a:rPr sz="1600" spc="27" dirty="0">
                <a:latin typeface="SB Sans Text Regular"/>
                <a:cs typeface="Times New Roman" panose="02020603050405020304" pitchFamily="18" charset="0"/>
              </a:rPr>
              <a:t>применению</a:t>
            </a:r>
            <a:r>
              <a:rPr sz="1600" spc="-280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27" dirty="0">
                <a:latin typeface="SB Sans Text Regular"/>
                <a:cs typeface="Times New Roman" panose="02020603050405020304" pitchFamily="18" charset="0"/>
              </a:rPr>
              <a:t>методов  </a:t>
            </a:r>
            <a:r>
              <a:rPr sz="1600" dirty="0">
                <a:latin typeface="SB Sans Text Regular"/>
                <a:cs typeface="Times New Roman" panose="02020603050405020304" pitchFamily="18" charset="0"/>
              </a:rPr>
              <a:t>определения </a:t>
            </a:r>
            <a:r>
              <a:rPr sz="1600" spc="27" dirty="0">
                <a:latin typeface="SB Sans Text Regular"/>
                <a:cs typeface="Times New Roman" panose="02020603050405020304" pitchFamily="18" charset="0"/>
              </a:rPr>
              <a:t>НМЦК</a:t>
            </a:r>
            <a:r>
              <a:rPr sz="1600" spc="-107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-60" dirty="0">
                <a:latin typeface="SB Sans Text Regular"/>
                <a:cs typeface="Times New Roman" panose="02020603050405020304" pitchFamily="18" charset="0"/>
              </a:rPr>
              <a:t>&lt;…&gt;».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 marR="320031">
              <a:spcBef>
                <a:spcPts val="7"/>
              </a:spcBef>
            </a:pPr>
            <a:r>
              <a:rPr sz="1600" b="1" spc="-60" dirty="0">
                <a:latin typeface="SB Sans Text Regular"/>
                <a:cs typeface="Times New Roman" panose="02020603050405020304" pitchFamily="18" charset="0"/>
              </a:rPr>
              <a:t>Выгода: </a:t>
            </a:r>
            <a:r>
              <a:rPr sz="1600" b="1" spc="-33" dirty="0">
                <a:latin typeface="SB Sans Text Regular"/>
                <a:cs typeface="Times New Roman" panose="02020603050405020304" pitchFamily="18" charset="0"/>
              </a:rPr>
              <a:t>экономия </a:t>
            </a:r>
            <a:r>
              <a:rPr sz="1600" b="1" spc="-47" dirty="0">
                <a:latin typeface="SB Sans Text Regular"/>
                <a:cs typeface="Times New Roman" panose="02020603050405020304" pitchFamily="18" charset="0"/>
              </a:rPr>
              <a:t>времени </a:t>
            </a:r>
            <a:r>
              <a:rPr sz="1600" b="1" spc="-53" dirty="0">
                <a:latin typeface="SB Sans Text Regular"/>
                <a:cs typeface="Times New Roman" panose="02020603050405020304" pitchFamily="18" charset="0"/>
              </a:rPr>
              <a:t>на  </a:t>
            </a:r>
            <a:r>
              <a:rPr sz="1600" b="1" spc="-73" dirty="0">
                <a:latin typeface="SB Sans Text Regular"/>
                <a:cs typeface="Times New Roman" panose="02020603050405020304" pitchFamily="18" charset="0"/>
              </a:rPr>
              <a:t>обосновании </a:t>
            </a:r>
            <a:r>
              <a:rPr sz="1600" b="1" spc="20" dirty="0">
                <a:latin typeface="SB Sans Text Regular"/>
                <a:cs typeface="Times New Roman" panose="02020603050405020304" pitchFamily="18" charset="0"/>
              </a:rPr>
              <a:t>НМЦК, </a:t>
            </a:r>
            <a:r>
              <a:rPr sz="1600" b="1" spc="-20" dirty="0">
                <a:latin typeface="SB Sans Text Regular"/>
                <a:cs typeface="Times New Roman" panose="02020603050405020304" pitchFamily="18" charset="0"/>
              </a:rPr>
              <a:t>снижение</a:t>
            </a:r>
            <a:r>
              <a:rPr sz="1600" b="1" spc="-293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b="1" spc="-33" dirty="0">
                <a:latin typeface="SB Sans Text Regular"/>
                <a:cs typeface="Times New Roman" panose="02020603050405020304" pitchFamily="18" charset="0"/>
              </a:rPr>
              <a:t>риска  </a:t>
            </a:r>
            <a:r>
              <a:rPr sz="1600" b="1" spc="-53" dirty="0">
                <a:latin typeface="SB Sans Text Regular"/>
                <a:cs typeface="Times New Roman" panose="02020603050405020304" pitchFamily="18" charset="0"/>
              </a:rPr>
              <a:t>нарушения</a:t>
            </a:r>
            <a:r>
              <a:rPr sz="1600" b="1" spc="-100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b="1" spc="-33" dirty="0">
                <a:latin typeface="SB Sans Text Regular"/>
                <a:cs typeface="Times New Roman" panose="02020603050405020304" pitchFamily="18" charset="0"/>
              </a:rPr>
              <a:t>законодательства.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spcBef>
                <a:spcPts val="7"/>
              </a:spcBef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/>
            <a:r>
              <a:rPr sz="1600" b="1" spc="-33" dirty="0">
                <a:latin typeface="SB Sans Text Regular"/>
                <a:cs typeface="Times New Roman" panose="02020603050405020304" pitchFamily="18" charset="0"/>
              </a:rPr>
              <a:t>Возможности: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308347" y="4545405"/>
            <a:ext cx="3593253" cy="1714141"/>
          </a:xfrm>
          <a:prstGeom prst="rect">
            <a:avLst/>
          </a:prstGeom>
        </p:spPr>
        <p:txBody>
          <a:bodyPr vert="horz" wrap="square" lIns="0" tIns="135463" rIns="0" bIns="0" rtlCol="0">
            <a:spAutoFit/>
          </a:bodyPr>
          <a:lstStyle/>
          <a:p>
            <a:pPr marL="246374" indent="-229441">
              <a:spcBef>
                <a:spcPts val="1067"/>
              </a:spcBef>
              <a:buChar char="•"/>
              <a:tabLst>
                <a:tab pos="247220" algn="l"/>
              </a:tabLst>
            </a:pPr>
            <a:r>
              <a:rPr sz="1600" spc="20" dirty="0">
                <a:latin typeface="SB Sans Text Regular"/>
                <a:cs typeface="Times New Roman" panose="02020603050405020304" pitchFamily="18" charset="0"/>
              </a:rPr>
              <a:t>Контроль </a:t>
            </a:r>
            <a:r>
              <a:rPr sz="1600" spc="13" dirty="0">
                <a:latin typeface="SB Sans Text Regular"/>
                <a:cs typeface="Times New Roman" panose="02020603050405020304" pitchFamily="18" charset="0"/>
              </a:rPr>
              <a:t>обоснования</a:t>
            </a:r>
            <a:r>
              <a:rPr sz="1600" spc="-113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dirty="0">
                <a:latin typeface="SB Sans Text Regular"/>
                <a:cs typeface="Times New Roman" panose="02020603050405020304" pitchFamily="18" charset="0"/>
              </a:rPr>
              <a:t>НМЦК;</a:t>
            </a:r>
          </a:p>
          <a:p>
            <a:pPr marL="246374" indent="-229441">
              <a:spcBef>
                <a:spcPts val="933"/>
              </a:spcBef>
              <a:buChar char="•"/>
              <a:tabLst>
                <a:tab pos="247220" algn="l"/>
              </a:tabLst>
            </a:pPr>
            <a:r>
              <a:rPr sz="1600" spc="47" dirty="0">
                <a:latin typeface="SB Sans Text Regular"/>
                <a:cs typeface="Times New Roman" panose="02020603050405020304" pitchFamily="18" charset="0"/>
              </a:rPr>
              <a:t>Динамика контрактов </a:t>
            </a:r>
            <a:r>
              <a:rPr sz="1600" spc="33" dirty="0">
                <a:latin typeface="SB Sans Text Regular"/>
                <a:cs typeface="Times New Roman" panose="02020603050405020304" pitchFamily="18" charset="0"/>
              </a:rPr>
              <a:t>по</a:t>
            </a:r>
            <a:r>
              <a:rPr sz="1600" spc="-280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dirty="0">
                <a:latin typeface="SB Sans Text Regular"/>
                <a:cs typeface="Times New Roman" panose="02020603050405020304" pitchFamily="18" charset="0"/>
              </a:rPr>
              <a:t>товарам;</a:t>
            </a:r>
          </a:p>
          <a:p>
            <a:pPr marL="246374" indent="-229441">
              <a:spcBef>
                <a:spcPts val="927"/>
              </a:spcBef>
              <a:buChar char="•"/>
              <a:tabLst>
                <a:tab pos="247220" algn="l"/>
              </a:tabLst>
            </a:pPr>
            <a:r>
              <a:rPr sz="1600" spc="13" dirty="0">
                <a:latin typeface="SB Sans Text Regular"/>
                <a:cs typeface="Times New Roman" panose="02020603050405020304" pitchFamily="18" charset="0"/>
              </a:rPr>
              <a:t>Классификатор</a:t>
            </a:r>
            <a:r>
              <a:rPr sz="1600" spc="-47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-53" dirty="0">
                <a:latin typeface="SB Sans Text Regular"/>
                <a:cs typeface="Times New Roman" panose="02020603050405020304" pitchFamily="18" charset="0"/>
              </a:rPr>
              <a:t>ТРУ;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246374" indent="-229441">
              <a:spcBef>
                <a:spcPts val="940"/>
              </a:spcBef>
              <a:buChar char="•"/>
              <a:tabLst>
                <a:tab pos="247220" algn="l"/>
              </a:tabLst>
            </a:pPr>
            <a:r>
              <a:rPr sz="1600" spc="33" dirty="0">
                <a:latin typeface="SB Sans Text Regular"/>
                <a:cs typeface="Times New Roman" panose="02020603050405020304" pitchFamily="18" charset="0"/>
              </a:rPr>
              <a:t>Возможность</a:t>
            </a:r>
            <a:r>
              <a:rPr sz="1600" spc="-47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53" dirty="0">
                <a:latin typeface="SB Sans Text Regular"/>
                <a:cs typeface="Times New Roman" panose="02020603050405020304" pitchFamily="18" charset="0"/>
              </a:rPr>
              <a:t>выгрузки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246374">
              <a:spcBef>
                <a:spcPts val="7"/>
              </a:spcBef>
            </a:pPr>
            <a:r>
              <a:rPr sz="1600" spc="20" dirty="0">
                <a:latin typeface="SB Sans Text Regular"/>
                <a:cs typeface="Times New Roman" panose="02020603050405020304" pitchFamily="18" charset="0"/>
              </a:rPr>
              <a:t>аналитических</a:t>
            </a:r>
            <a:r>
              <a:rPr sz="1600" spc="-80" dirty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sz="1600" spc="33" dirty="0">
                <a:latin typeface="SB Sans Text Regular"/>
                <a:cs typeface="Times New Roman" panose="02020603050405020304" pitchFamily="18" charset="0"/>
              </a:rPr>
              <a:t>справок.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67" y="1252622"/>
            <a:ext cx="7575474" cy="435186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256972" y="3861048"/>
            <a:ext cx="5684498" cy="2671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Метод сопоставимых рыночных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цен,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Расчет средневзвешенной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цены,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Тарифный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метод,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Поиск по МНН (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международное непатентованное </a:t>
            </a: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наименование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),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Выбор лекарственной формы и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дозировки,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Корректировка цены с учетом НДС и оптовой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надбавки,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302683" indent="-285750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Возможность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выгрузки.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869160"/>
            <a:ext cx="6011124" cy="1872208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8" y="1196752"/>
            <a:ext cx="7704588" cy="348233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24192" y="3495741"/>
            <a:ext cx="4008164" cy="655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Выгрузка в</a:t>
            </a:r>
            <a:r>
              <a:rPr lang="en-US" dirty="0" smtClean="0">
                <a:latin typeface="SB Sans Text Regular"/>
                <a:cs typeface="Times New Roman" panose="02020603050405020304" pitchFamily="18" charset="0"/>
              </a:rPr>
              <a:t> Excel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и </a:t>
            </a:r>
            <a:r>
              <a:rPr lang="en-US" dirty="0" smtClean="0">
                <a:latin typeface="SB Sans Text Regular"/>
                <a:cs typeface="Times New Roman" panose="02020603050405020304" pitchFamily="18" charset="0"/>
              </a:rPr>
              <a:t>Doc </a:t>
            </a:r>
            <a:r>
              <a:rPr lang="ru-RU" dirty="0" smtClean="0">
                <a:latin typeface="SB Sans Text Regular"/>
                <a:cs typeface="Times New Roman" panose="02020603050405020304" pitchFamily="18" charset="0"/>
              </a:rPr>
              <a:t>для удобства применения в работе. 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76" y="1700808"/>
            <a:ext cx="4462482" cy="146895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18" y="4454889"/>
            <a:ext cx="4583640" cy="154780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934770"/>
          </a:xfrm>
        </p:spPr>
        <p:txBody>
          <a:bodyPr/>
          <a:lstStyle/>
          <a:p>
            <a:r>
              <a:rPr lang="ru-RU" dirty="0"/>
              <a:t>Аналитические сервисы: расчет НМЦК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4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/>
              <a:t>Аналитические сервисы: </a:t>
            </a:r>
            <a:r>
              <a:rPr lang="ru-RU" dirty="0" smtClean="0"/>
              <a:t>проверка контрагента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24153"/>
            <a:ext cx="8133715" cy="4553709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996953"/>
            <a:ext cx="7496928" cy="373850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058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4" y="1632918"/>
            <a:ext cx="4494693" cy="3968349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20" y="4831185"/>
            <a:ext cx="5277308" cy="184626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9294722" y="2204864"/>
            <a:ext cx="2761287" cy="17637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Система позволяет выполнить выгрузку «Досье кратко» и «Экспресс-проверка» в удобных форматах </a:t>
            </a:r>
            <a:r>
              <a:rPr lang="en-US" spc="20" dirty="0" smtClean="0">
                <a:latin typeface="SB Sans Text Regular"/>
                <a:cs typeface="Times New Roman" panose="02020603050405020304" pitchFamily="18" charset="0"/>
              </a:rPr>
              <a:t>PDF 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и </a:t>
            </a:r>
            <a:r>
              <a:rPr lang="en-US" spc="20" dirty="0" smtClean="0">
                <a:latin typeface="SB Sans Text Regular"/>
                <a:cs typeface="Times New Roman" panose="02020603050405020304" pitchFamily="18" charset="0"/>
              </a:rPr>
              <a:t>Word</a:t>
            </a:r>
            <a:r>
              <a:rPr lang="ru-RU" spc="20" dirty="0" smtClean="0">
                <a:latin typeface="SB Sans Text Regular"/>
                <a:cs typeface="Times New Roman" panose="02020603050405020304" pitchFamily="18" charset="0"/>
              </a:rPr>
              <a:t>.</a:t>
            </a:r>
            <a:endParaRPr lang="ru-RU" dirty="0">
              <a:latin typeface="SB Sans Text Regular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2226" y="521498"/>
            <a:ext cx="10515600" cy="531238"/>
          </a:xfrm>
        </p:spPr>
        <p:txBody>
          <a:bodyPr/>
          <a:lstStyle/>
          <a:p>
            <a:r>
              <a:rPr lang="ru-RU" dirty="0"/>
              <a:t>Аналитические сервисы: </a:t>
            </a:r>
            <a:r>
              <a:rPr lang="ru-RU" dirty="0" smtClean="0"/>
              <a:t>проверка контрагента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96" y="1312252"/>
            <a:ext cx="3440269" cy="334088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691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j-lt"/>
                <a:ea typeface="Yandex Sans Text Office" charset="0"/>
                <a:cs typeface="Times New Roman" panose="02020603050405020304" pitchFamily="18" charset="0"/>
              </a:rPr>
              <a:t>Аналитические сервисы: </a:t>
            </a:r>
            <a:r>
              <a:rPr lang="ru-RU" dirty="0" smtClean="0">
                <a:latin typeface="+mj-lt"/>
                <a:ea typeface="Yandex Sans Text Office" charset="0"/>
                <a:cs typeface="Times New Roman" panose="02020603050405020304" pitchFamily="18" charset="0"/>
              </a:rPr>
              <a:t>проверка кодов ОКПД 2</a:t>
            </a:r>
            <a:endParaRPr lang="ru-RU" dirty="0">
              <a:latin typeface="+mj-lt"/>
              <a:ea typeface="Yandex Sans Text Office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4" y="1196753"/>
            <a:ext cx="8553904" cy="552588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312024" y="4314899"/>
            <a:ext cx="5684498" cy="2066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0803" tIns="50402" rIns="100803" bIns="50402">
            <a:spAutoFit/>
          </a:bodyPr>
          <a:lstStyle/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Позволяет </a:t>
            </a:r>
            <a:r>
              <a:rPr lang="ru-RU" dirty="0"/>
              <a:t>определить, к какому коду ОКПД 2 относится предмет закупки.</a:t>
            </a:r>
          </a:p>
          <a:p>
            <a:pPr marL="16933">
              <a:spcBef>
                <a:spcPts val="133"/>
              </a:spcBef>
              <a:tabLst>
                <a:tab pos="247220" algn="l"/>
              </a:tabLst>
            </a:pP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  <a:p>
            <a:pPr marL="16933">
              <a:spcBef>
                <a:spcPts val="133"/>
              </a:spcBef>
              <a:tabLst>
                <a:tab pos="247220" algn="l"/>
              </a:tabLst>
            </a:pPr>
            <a:r>
              <a:rPr lang="ru-RU" spc="20" dirty="0">
                <a:latin typeface="SB Sans Text Regular"/>
                <a:cs typeface="Times New Roman" panose="02020603050405020304" pitchFamily="18" charset="0"/>
              </a:rPr>
              <a:t>Основное назначение – </a:t>
            </a:r>
            <a:r>
              <a:rPr lang="ru-RU" dirty="0"/>
              <a:t>покажет полный перечень НПА, устанавливающих запреты, ограничения, специальные преимущества в отношении закупаемых товаров, работ или </a:t>
            </a:r>
            <a:r>
              <a:rPr lang="ru-RU" dirty="0" smtClean="0"/>
              <a:t>услуг.</a:t>
            </a:r>
            <a:endParaRPr lang="ru-RU" spc="20" dirty="0">
              <a:latin typeface="SB Sans Text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Аналитические сервисы: </a:t>
            </a:r>
            <a:r>
              <a:rPr lang="ru-RU" dirty="0">
                <a:ea typeface="Yandex Sans Text Office" charset="0"/>
                <a:cs typeface="Times New Roman" panose="02020603050405020304" pitchFamily="18" charset="0"/>
              </a:rPr>
              <a:t>проверка кодов ОКПД 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object 5"/>
          <p:cNvSpPr txBox="1"/>
          <p:nvPr/>
        </p:nvSpPr>
        <p:spPr>
          <a:xfrm>
            <a:off x="332736" y="1257409"/>
            <a:ext cx="3914140" cy="34641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spc="-7" dirty="0">
                <a:latin typeface="SB Sans Text Regular"/>
                <a:cs typeface="Times New Roman" panose="02020603050405020304" pitchFamily="18" charset="0"/>
              </a:rPr>
              <a:t>Сервис </a:t>
            </a:r>
            <a:r>
              <a:rPr lang="ru-RU" sz="1600" spc="7" dirty="0" smtClean="0">
                <a:latin typeface="SB Sans Text Regular"/>
                <a:cs typeface="Times New Roman" panose="02020603050405020304" pitchFamily="18" charset="0"/>
              </a:rPr>
              <a:t>для проверки кодов ОКПД 2</a:t>
            </a:r>
            <a:r>
              <a:rPr sz="1600" spc="13" dirty="0" smtClean="0">
                <a:latin typeface="SB Sans Text Regular"/>
                <a:cs typeface="Times New Roman" panose="02020603050405020304" pitchFamily="18" charset="0"/>
              </a:rPr>
              <a:t>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/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Дополнительно сервис покажет</a:t>
            </a:r>
            <a:r>
              <a:rPr lang="en-US" sz="1600" dirty="0" smtClean="0">
                <a:latin typeface="SB Sans Text Regular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latin typeface="SB Sans Text Regular"/>
                <a:cs typeface="Times New Roman" panose="02020603050405020304" pitchFamily="18" charset="0"/>
              </a:rPr>
              <a:t> связные позиции КТРУ, особенности закупок по коду, ранее исполненные контракты, технические задания, подуровни кода и статистику применения кода.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 marR="320031">
              <a:spcBef>
                <a:spcPts val="7"/>
              </a:spcBef>
            </a:pPr>
            <a:r>
              <a:rPr sz="1600" b="1" spc="-60" dirty="0">
                <a:latin typeface="SB Sans Text Regular"/>
                <a:cs typeface="Times New Roman" panose="02020603050405020304" pitchFamily="18" charset="0"/>
              </a:rPr>
              <a:t>Выгода: </a:t>
            </a:r>
            <a:r>
              <a:rPr lang="ru-RU" sz="1600" dirty="0"/>
              <a:t>Поможет заказчику при формировании </a:t>
            </a:r>
            <a:r>
              <a:rPr lang="ru-RU" sz="1600" dirty="0" smtClean="0"/>
              <a:t>закупки</a:t>
            </a:r>
            <a:r>
              <a:rPr sz="1600" b="1" spc="-33" dirty="0" smtClean="0">
                <a:latin typeface="SB Sans Text Regular"/>
                <a:cs typeface="Times New Roman" panose="02020603050405020304" pitchFamily="18" charset="0"/>
              </a:rPr>
              <a:t>.</a:t>
            </a:r>
            <a:r>
              <a:rPr lang="ru-RU" sz="1600" b="1" spc="-33" dirty="0" smtClean="0">
                <a:latin typeface="SB Sans Text Regular"/>
                <a:cs typeface="Times New Roman" panose="02020603050405020304" pitchFamily="18" charset="0"/>
              </a:rPr>
              <a:t> </a:t>
            </a:r>
            <a:r>
              <a:rPr lang="ru-RU" sz="1600" dirty="0" smtClean="0"/>
              <a:t>Позволит </a:t>
            </a:r>
            <a:r>
              <a:rPr lang="ru-RU" sz="1600" dirty="0"/>
              <a:t>минимизировать риски обжалования при проведении </a:t>
            </a:r>
            <a:r>
              <a:rPr lang="ru-RU" sz="1600" dirty="0" smtClean="0"/>
              <a:t>закупки.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>
              <a:spcBef>
                <a:spcPts val="7"/>
              </a:spcBef>
            </a:pP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16933"/>
            <a:r>
              <a:rPr sz="1600" b="1" spc="-33" dirty="0" smtClean="0">
                <a:latin typeface="SB Sans Text Regular"/>
                <a:cs typeface="Times New Roman" panose="02020603050405020304" pitchFamily="18" charset="0"/>
              </a:rPr>
              <a:t>Возможности</a:t>
            </a:r>
            <a:r>
              <a:rPr lang="ru-RU" sz="1600" b="1" spc="-33" dirty="0" smtClean="0">
                <a:latin typeface="SB Sans Text Regular"/>
                <a:cs typeface="Times New Roman" panose="02020603050405020304" pitchFamily="18" charset="0"/>
              </a:rPr>
              <a:t> поиска</a:t>
            </a:r>
            <a:r>
              <a:rPr sz="1600" b="1" spc="-33" dirty="0" smtClean="0">
                <a:latin typeface="SB Sans Text Regular"/>
                <a:cs typeface="Times New Roman" panose="02020603050405020304" pitchFamily="18" charset="0"/>
              </a:rPr>
              <a:t>: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308347" y="4545405"/>
            <a:ext cx="3593253" cy="1493568"/>
          </a:xfrm>
          <a:prstGeom prst="rect">
            <a:avLst/>
          </a:prstGeom>
        </p:spPr>
        <p:txBody>
          <a:bodyPr vert="horz" wrap="square" lIns="0" tIns="135463" rIns="0" bIns="0" rtlCol="0">
            <a:spAutoFit/>
          </a:bodyPr>
          <a:lstStyle/>
          <a:p>
            <a:pPr marL="246374" indent="-229441">
              <a:spcBef>
                <a:spcPts val="1067"/>
              </a:spcBef>
              <a:buFontTx/>
              <a:buChar char="•"/>
              <a:tabLst>
                <a:tab pos="247220" algn="l"/>
              </a:tabLst>
            </a:pPr>
            <a:endParaRPr lang="en-US" sz="1600" dirty="0" smtClean="0"/>
          </a:p>
          <a:p>
            <a:pPr marL="246374" indent="-229441">
              <a:spcBef>
                <a:spcPts val="1067"/>
              </a:spcBef>
              <a:buFontTx/>
              <a:buChar char="•"/>
              <a:tabLst>
                <a:tab pos="247220" algn="l"/>
              </a:tabLst>
            </a:pPr>
            <a:r>
              <a:rPr lang="ru-RU" sz="1600" dirty="0" smtClean="0"/>
              <a:t>По коду</a:t>
            </a:r>
            <a:r>
              <a:rPr sz="1600" dirty="0" smtClean="0">
                <a:latin typeface="SB Sans Text Regular"/>
                <a:cs typeface="Times New Roman" panose="02020603050405020304" pitchFamily="18" charset="0"/>
              </a:rPr>
              <a:t>;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246374" indent="-229441">
              <a:spcBef>
                <a:spcPts val="933"/>
              </a:spcBef>
              <a:buFontTx/>
              <a:buChar char="•"/>
              <a:tabLst>
                <a:tab pos="247220" algn="l"/>
              </a:tabLst>
            </a:pPr>
            <a:r>
              <a:rPr lang="ru-RU" sz="1600" dirty="0"/>
              <a:t>По </a:t>
            </a:r>
            <a:r>
              <a:rPr lang="ru-RU" sz="1600" dirty="0" smtClean="0"/>
              <a:t>названию</a:t>
            </a:r>
            <a:r>
              <a:rPr sz="1600" dirty="0" smtClean="0">
                <a:latin typeface="SB Sans Text Regular"/>
                <a:cs typeface="Times New Roman" panose="02020603050405020304" pitchFamily="18" charset="0"/>
              </a:rPr>
              <a:t>;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  <a:p>
            <a:pPr marL="246374" indent="-229441">
              <a:spcBef>
                <a:spcPts val="927"/>
              </a:spcBef>
              <a:buFontTx/>
              <a:buChar char="•"/>
              <a:tabLst>
                <a:tab pos="247220" algn="l"/>
              </a:tabLst>
            </a:pPr>
            <a:r>
              <a:rPr lang="ru-RU" sz="1600" dirty="0"/>
              <a:t>По ключевому </a:t>
            </a:r>
            <a:r>
              <a:rPr lang="ru-RU" sz="1600" dirty="0" smtClean="0"/>
              <a:t>слову.</a:t>
            </a:r>
            <a:endParaRPr sz="1600" dirty="0">
              <a:latin typeface="SB Sans Text Regular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35" y="1213224"/>
            <a:ext cx="7692421" cy="5096096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886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2" r="21610" b="23011"/>
          <a:stretch/>
        </p:blipFill>
        <p:spPr>
          <a:xfrm>
            <a:off x="1871531" y="0"/>
            <a:ext cx="103204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1910" y="138310"/>
            <a:ext cx="768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779" y="794899"/>
            <a:ext cx="89917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dirty="0" err="1">
                <a:latin typeface="SB Sans Display"/>
              </a:rPr>
              <a:t>Произведенов.РФ</a:t>
            </a:r>
            <a:endParaRPr lang="ru-RU" sz="3733" dirty="0">
              <a:latin typeface="SB Sans Display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72" y="1796819"/>
            <a:ext cx="8886165" cy="4443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072" y="6309320"/>
            <a:ext cx="6123269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7" b="1" dirty="0">
                <a:latin typeface="SB Sans Display"/>
              </a:rPr>
              <a:t>Адрес сайта</a:t>
            </a:r>
            <a:r>
              <a:rPr lang="en-US" sz="2267" b="1" dirty="0">
                <a:latin typeface="SB Sans Display"/>
              </a:rPr>
              <a:t>: https://</a:t>
            </a:r>
            <a:r>
              <a:rPr lang="ru-RU" sz="2267" b="1" dirty="0" err="1">
                <a:latin typeface="SB Sans Display"/>
              </a:rPr>
              <a:t>произведенов.рф</a:t>
            </a:r>
            <a:endParaRPr lang="ru-RU" sz="2267" b="1" dirty="0">
              <a:latin typeface="SB San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3321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сервисы</a:t>
            </a:r>
            <a:r>
              <a:rPr lang="en-US" dirty="0" smtClean="0"/>
              <a:t>: </a:t>
            </a:r>
            <a:r>
              <a:rPr lang="ru-RU" dirty="0" smtClean="0"/>
              <a:t>динамический </a:t>
            </a:r>
            <a:r>
              <a:rPr lang="ru-RU" dirty="0"/>
              <a:t>индикатор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0" y="1268760"/>
            <a:ext cx="10275678" cy="4646487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600056" y="5157192"/>
            <a:ext cx="499288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рганизатор </a:t>
            </a:r>
            <a:r>
              <a:rPr lang="ru-RU" dirty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торгов в карточке закупки видит время до наступления самого </a:t>
            </a:r>
            <a:r>
              <a:rPr lang="ru-RU" dirty="0" smtClean="0"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события.</a:t>
            </a:r>
            <a:endParaRPr lang="ru-RU" dirty="0">
              <a:latin typeface="SB Sans Text Regular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2" r="21610" b="23011"/>
          <a:stretch/>
        </p:blipFill>
        <p:spPr>
          <a:xfrm rot="10800000">
            <a:off x="-48681" y="0"/>
            <a:ext cx="103204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12491" y="138310"/>
            <a:ext cx="768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0" b="1" dirty="0">
                <a:gradFill>
                  <a:gsLst>
                    <a:gs pos="25000">
                      <a:srgbClr val="FAED00"/>
                    </a:gs>
                    <a:gs pos="50000">
                      <a:srgbClr val="00D900"/>
                    </a:gs>
                    <a:gs pos="70000">
                      <a:srgbClr val="42E3B4"/>
                    </a:gs>
                  </a:gsLst>
                  <a:path path="circle">
                    <a:fillToRect l="100000" t="100000"/>
                  </a:path>
                </a:gra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8779" y="794899"/>
            <a:ext cx="89917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dirty="0" err="1">
                <a:latin typeface="SB Sans Display"/>
              </a:rPr>
              <a:t>Произведенов.РФ</a:t>
            </a:r>
            <a:endParaRPr lang="ru-RU" sz="3733" dirty="0">
              <a:latin typeface="SB Sans Displa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350" y="1700808"/>
            <a:ext cx="9697077" cy="4072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SB Sans Display"/>
              </a:rPr>
              <a:t>Цели</a:t>
            </a:r>
            <a:r>
              <a:rPr lang="en-US" sz="2400" b="1" dirty="0">
                <a:solidFill>
                  <a:schemeClr val="bg1"/>
                </a:solidFill>
                <a:latin typeface="SB Sans Display"/>
              </a:rPr>
              <a:t>: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933" dirty="0">
                <a:solidFill>
                  <a:schemeClr val="bg1"/>
                </a:solidFill>
                <a:latin typeface="SB Sans Display"/>
              </a:rPr>
              <a:t>Информирование рынка о наличии потребности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933" dirty="0">
                <a:solidFill>
                  <a:schemeClr val="bg1"/>
                </a:solidFill>
                <a:latin typeface="SB Sans Display"/>
              </a:rPr>
              <a:t>Сокращение временных издержек по поиску отечественных аналогов за счёт автоматизации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933" dirty="0">
                <a:solidFill>
                  <a:schemeClr val="bg1"/>
                </a:solidFill>
                <a:latin typeface="SB Sans Display"/>
              </a:rPr>
              <a:t>Развитие производственной инфраструктуры и специалистов внутри страны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933" dirty="0">
                <a:solidFill>
                  <a:schemeClr val="bg1"/>
                </a:solidFill>
                <a:latin typeface="SB Sans Display"/>
              </a:rPr>
              <a:t>реализует национальную стратегию </a:t>
            </a:r>
            <a:r>
              <a:rPr lang="ru-RU" sz="2933" dirty="0" err="1">
                <a:solidFill>
                  <a:schemeClr val="bg1"/>
                </a:solidFill>
                <a:latin typeface="SB Sans Display"/>
              </a:rPr>
              <a:t>импортозамещения</a:t>
            </a:r>
            <a:endParaRPr lang="ru-RU" sz="2933" dirty="0">
              <a:solidFill>
                <a:schemeClr val="bg1"/>
              </a:solidFill>
              <a:latin typeface="SB Sans Display"/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933" dirty="0">
                <a:solidFill>
                  <a:schemeClr val="bg1"/>
                </a:solidFill>
                <a:latin typeface="SB Sans Display"/>
              </a:rPr>
              <a:t>новые рынки сбыта для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21383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1415480" y="1700808"/>
            <a:ext cx="13177464" cy="14401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Региональный представитель </a:t>
            </a:r>
          </a:p>
          <a:p>
            <a:pPr>
              <a:lnSpc>
                <a:spcPct val="100000"/>
              </a:lnSpc>
            </a:pPr>
            <a:r>
              <a:rPr lang="ru-RU" sz="40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АО «Сбербанк-АСТ» по Липецкой области</a:t>
            </a:r>
            <a:endParaRPr lang="ru-RU" sz="40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Яковлев Михаил Сергеевич</a:t>
            </a:r>
          </a:p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  <a:hlinkClick r:id="rId2"/>
              </a:rPr>
              <a:t>msyakovlev@sberbank-ast.ru</a:t>
            </a:r>
            <a:endParaRPr lang="ru-RU" sz="4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+7 915 557 </a:t>
            </a: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68 88</a:t>
            </a:r>
          </a:p>
          <a:p>
            <a:pPr>
              <a:lnSpc>
                <a:spcPct val="100000"/>
              </a:lnSpc>
            </a:pPr>
            <a:endParaRPr lang="ru-RU" sz="4000" dirty="0" smtClean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lnSpc>
                <a:spcPct val="100000"/>
              </a:lnSpc>
            </a:pPr>
            <a:endParaRPr lang="ru-RU" sz="4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7E084A6F-DF65-C941-9ADC-38C1390BA397}"/>
              </a:ext>
            </a:extLst>
          </p:cNvPr>
          <p:cNvSpPr txBox="1">
            <a:spLocks/>
          </p:cNvSpPr>
          <p:nvPr/>
        </p:nvSpPr>
        <p:spPr>
          <a:xfrm>
            <a:off x="695400" y="2708920"/>
            <a:ext cx="9721850" cy="11521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</a:t>
            </a:r>
            <a:r>
              <a:rPr lang="ru-RU" dirty="0"/>
              <a:t>сервисы</a:t>
            </a:r>
            <a:r>
              <a:rPr lang="en-US" dirty="0"/>
              <a:t>: </a:t>
            </a:r>
            <a:r>
              <a:rPr lang="ru-RU" dirty="0" smtClean="0"/>
              <a:t>подсветка событий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35983"/>
            <a:ext cx="10717497" cy="2365861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026010"/>
            <a:ext cx="10710456" cy="2442934"/>
          </a:xfrm>
          <a:prstGeom prst="rect">
            <a:avLst/>
          </a:prstGeom>
          <a:ln w="38100">
            <a:solidFill>
              <a:srgbClr val="21A038"/>
            </a:solidFill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6168009" y="2869096"/>
            <a:ext cx="5040559" cy="23083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9050">
            <a:solidFill>
              <a:sysClr val="window" lastClr="FFFFFF">
                <a:lumMod val="6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Подсветка событий по закупке</a:t>
            </a:r>
            <a:r>
              <a:rPr lang="en-US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ru-RU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зелёный, оранжевый, красный.</a:t>
            </a:r>
            <a:br>
              <a:rPr lang="ru-RU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kern="0" dirty="0" smtClean="0">
                <a:solidFill>
                  <a:prstClr val="black"/>
                </a:solidFill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Оранжевый цвет у события сигнализирует пользователю о последнем дне для выполнения действий по закупке, а завтра оно будет просрочено и станет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красного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Regular"/>
                <a:ea typeface="Segoe UI" panose="020B0502040204020203" pitchFamily="34" charset="0"/>
                <a:cs typeface="Times New Roman" panose="02020603050405020304" pitchFamily="18" charset="0"/>
              </a:rPr>
              <a:t> цвета.</a:t>
            </a:r>
          </a:p>
        </p:txBody>
      </p:sp>
    </p:spTree>
    <p:extLst>
      <p:ext uri="{BB962C8B-B14F-4D97-AF65-F5344CB8AC3E}">
        <p14:creationId xmlns:p14="http://schemas.microsoft.com/office/powerpoint/2010/main" val="36443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Ruler">
      <a:dk1>
        <a:srgbClr val="000000"/>
      </a:dk1>
      <a:lt1>
        <a:srgbClr val="FFFFFF"/>
      </a:lt1>
      <a:dk2>
        <a:srgbClr val="343E46"/>
      </a:dk2>
      <a:lt2>
        <a:srgbClr val="F7F9FF"/>
      </a:lt2>
      <a:accent1>
        <a:srgbClr val="20A038"/>
      </a:accent1>
      <a:accent2>
        <a:srgbClr val="41E3B3"/>
      </a:accent2>
      <a:accent3>
        <a:srgbClr val="1F6963"/>
      </a:accent3>
      <a:accent4>
        <a:srgbClr val="117D89"/>
      </a:accent4>
      <a:accent5>
        <a:srgbClr val="208468"/>
      </a:accent5>
      <a:accent6>
        <a:srgbClr val="20A099"/>
      </a:accent6>
      <a:hlink>
        <a:srgbClr val="0563C1"/>
      </a:hlink>
      <a:folHlink>
        <a:srgbClr val="954F72"/>
      </a:folHlink>
    </a:clrScheme>
    <a:fontScheme name="Другая 1">
      <a:majorFont>
        <a:latin typeface="SB Sans Display"/>
        <a:ea typeface=""/>
        <a:cs typeface=""/>
      </a:majorFont>
      <a:minorFont>
        <a:latin typeface="SB Sans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25917</TotalTime>
  <Words>2428</Words>
  <Application>Microsoft Office PowerPoint</Application>
  <PresentationFormat>Широкоэкранный</PresentationFormat>
  <Paragraphs>299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82</vt:i4>
      </vt:variant>
    </vt:vector>
  </HeadingPairs>
  <TitlesOfParts>
    <vt:vector size="98" baseType="lpstr">
      <vt:lpstr>Segoe UI</vt:lpstr>
      <vt:lpstr>Gill Sans SemiBold</vt:lpstr>
      <vt:lpstr>Calibri</vt:lpstr>
      <vt:lpstr>Wingdings</vt:lpstr>
      <vt:lpstr>Microsoft Sans Serif</vt:lpstr>
      <vt:lpstr>Arial</vt:lpstr>
      <vt:lpstr>SB Sans Text Regular</vt:lpstr>
      <vt:lpstr>Georgia</vt:lpstr>
      <vt:lpstr>Times New Roman</vt:lpstr>
      <vt:lpstr>SB Sans Text</vt:lpstr>
      <vt:lpstr>SB Sans Display</vt:lpstr>
      <vt:lpstr>Yandex Sans Text Office</vt:lpstr>
      <vt:lpstr>Raleway</vt:lpstr>
      <vt:lpstr>SB Sans Display Regular</vt:lpstr>
      <vt:lpstr>Тема Office</vt:lpstr>
      <vt:lpstr>Office Theme</vt:lpstr>
      <vt:lpstr>Презентация PowerPoint</vt:lpstr>
      <vt:lpstr>СБЕР А – часть ЭКОСИСТЕМЫ СБЕРБАНКА</vt:lpstr>
      <vt:lpstr>Презентация PowerPoint</vt:lpstr>
      <vt:lpstr>Отображение закупок: таблица</vt:lpstr>
      <vt:lpstr>Отображение закупок: таблица</vt:lpstr>
      <vt:lpstr>Основные сервисы: персональные настройки</vt:lpstr>
      <vt:lpstr>Отображение закупок: карточка</vt:lpstr>
      <vt:lpstr>Основные сервисы: динамический индикатор </vt:lpstr>
      <vt:lpstr>Основные сервисы: подсветка событий </vt:lpstr>
      <vt:lpstr>Основные сервисы: события на сегодня (карточный вид) </vt:lpstr>
      <vt:lpstr>Основные сервисы: события на сегодня (табличный вид) </vt:lpstr>
      <vt:lpstr>Основные сервисы: удобный поиск извещений для Заказчика и УО </vt:lpstr>
      <vt:lpstr>Основные сервисы: тонкая настройка фильтров в личном кабинете организатора торгов </vt:lpstr>
      <vt:lpstr>Основные сервисы: тонкая настройка фильтров в личном кабинете организатора торгов </vt:lpstr>
      <vt:lpstr>Презентация PowerPoint</vt:lpstr>
      <vt:lpstr>Основные сервисы: приглашение участников </vt:lpstr>
      <vt:lpstr>Основные сервисы: приглашение участников </vt:lpstr>
      <vt:lpstr>Основные сервисы: приглашение участников </vt:lpstr>
      <vt:lpstr>Основные сервисы: срок предоставления разъяснений </vt:lpstr>
      <vt:lpstr>Основные сервисы: срок предоставления разъяснений </vt:lpstr>
      <vt:lpstr>Основные сервисы: срок предоставления разъяснений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реестр комиссий  </vt:lpstr>
      <vt:lpstr>Основные сервисы: работа с заявками </vt:lpstr>
      <vt:lpstr>Основные сервисы: работа с заявками </vt:lpstr>
      <vt:lpstr>Основные сервисы: работа с заявками </vt:lpstr>
      <vt:lpstr>Основные сервисы: работа с заявками </vt:lpstr>
      <vt:lpstr>Основные сервисы: формирование шаблонов по всем способам закупок </vt:lpstr>
      <vt:lpstr>Основные сервисы: предварительная проверка публикуемой информации  </vt:lpstr>
      <vt:lpstr>Презентация PowerPoint</vt:lpstr>
      <vt:lpstr>Презентация PowerPoint</vt:lpstr>
      <vt:lpstr>Основные сервисы: журнал интеграции документов с ЭТП в ЕИС и с ЕИС на ЭТП  </vt:lpstr>
      <vt:lpstr>Основные сервисы: журнал интеграции документов с ЭТП в ЕИС и с ЕИС на ЭТП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Основные сервисы: функционал совместного подписания протоколов  </vt:lpstr>
      <vt:lpstr>Презентация PowerPoint</vt:lpstr>
      <vt:lpstr>Дополнительные сервисы: выгрузка информации о закупках </vt:lpstr>
      <vt:lpstr>Дополнительные сервисы: отчеты </vt:lpstr>
      <vt:lpstr>Дополнительные сервисы: отчеты </vt:lpstr>
      <vt:lpstr>Дополнительные сервисы: оповещение о подписании контракта </vt:lpstr>
      <vt:lpstr>Дополнительные сервисы: информация по контракту</vt:lpstr>
      <vt:lpstr>Дополнительные сервисы: информация по контракту</vt:lpstr>
      <vt:lpstr>Дополнительные сервисы: функционал заключения дополнительных соглашений </vt:lpstr>
      <vt:lpstr>Презентация PowerPoint</vt:lpstr>
      <vt:lpstr>Структурированная форма обращения в службу поддержки   </vt:lpstr>
      <vt:lpstr>Обновление функционала ЭТП  Сбер А Функционал единовременного подписания протокола  членами комиссии</vt:lpstr>
      <vt:lpstr>Функционал единовременного подписания протокола членами комиссии</vt:lpstr>
      <vt:lpstr>Функционал единовременного подписания протокола членами комиссии</vt:lpstr>
      <vt:lpstr>Функционал единовременного подписания протокола членами комиссии</vt:lpstr>
      <vt:lpstr>Обновление функционала ЭТП  Сбер А Функционал подписания нескольких протоколов одним  сотрудником (одновременно)</vt:lpstr>
      <vt:lpstr>Функционал подписания нескольких протоколов одним сотрудником  (одновременно)</vt:lpstr>
      <vt:lpstr>Функционал подписания нескольких протоколов одним сотрудником  (одновременно)</vt:lpstr>
      <vt:lpstr>Презентация PowerPoint</vt:lpstr>
      <vt:lpstr>Презентация PowerPoint</vt:lpstr>
      <vt:lpstr>Презентация PowerPoint</vt:lpstr>
      <vt:lpstr>Презентация PowerPoint</vt:lpstr>
      <vt:lpstr>Телеграмм канал </vt:lpstr>
      <vt:lpstr>Аналитические сервисы: расчет НМЦК</vt:lpstr>
      <vt:lpstr>Аналитические сервисы: расчет НМЦК </vt:lpstr>
      <vt:lpstr>Аналитические сервисы: расчет НМЦК </vt:lpstr>
      <vt:lpstr>Аналитические сервисы: проверка контрагента</vt:lpstr>
      <vt:lpstr>Аналитические сервисы: проверка контрагента</vt:lpstr>
      <vt:lpstr>Аналитические сервисы: проверка кодов ОКПД 2</vt:lpstr>
      <vt:lpstr>Аналитические сервисы: проверка кодов ОКПД 2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Архетипы</dc:title>
  <dc:subject/>
  <dc:creator>Сергей Рысев</dc:creator>
  <cp:keywords/>
  <dc:description/>
  <cp:lastModifiedBy>user</cp:lastModifiedBy>
  <cp:revision>1120</cp:revision>
  <cp:lastPrinted>2020-09-04T15:14:03Z</cp:lastPrinted>
  <dcterms:created xsi:type="dcterms:W3CDTF">2020-06-19T07:58:09Z</dcterms:created>
  <dcterms:modified xsi:type="dcterms:W3CDTF">2022-07-19T10:20:49Z</dcterms:modified>
  <cp:category/>
</cp:coreProperties>
</file>