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41" r:id="rId2"/>
    <p:sldId id="831" r:id="rId3"/>
    <p:sldId id="832" r:id="rId4"/>
    <p:sldId id="833" r:id="rId5"/>
    <p:sldId id="835" r:id="rId6"/>
    <p:sldId id="342" r:id="rId7"/>
  </p:sldIdLst>
  <p:sldSz cx="12192000" cy="6858000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451" y="0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9CBE8323-0AFE-45E7-8D90-F77CF008848F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9" y="4786314"/>
            <a:ext cx="5443537" cy="3914775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626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451" y="9445626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6D9CBE6B-AE64-493B-B232-BEE8CD8AB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207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21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96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90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901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6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6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58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gradFill>
          <a:gsLst>
            <a:gs pos="32000">
              <a:schemeClr val="accent2">
                <a:lumMod val="40000"/>
                <a:lumOff val="60000"/>
                <a:alpha val="55000"/>
              </a:schemeClr>
            </a:gs>
            <a:gs pos="56000">
              <a:schemeClr val="accent3">
                <a:lumMod val="20000"/>
                <a:lumOff val="80000"/>
                <a:alpha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 userDrawn="1"/>
        </p:nvSpPr>
        <p:spPr>
          <a:xfrm>
            <a:off x="7543800" y="-58723"/>
            <a:ext cx="4648200" cy="6979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-67112" y="-58723"/>
            <a:ext cx="7610912" cy="69796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583" l="5280" r="100000">
                        <a14:foregroundMark x1="5760" y1="88472" x2="99520" y2="88194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0" b="10713"/>
          <a:stretch/>
        </p:blipFill>
        <p:spPr bwMode="auto">
          <a:xfrm>
            <a:off x="7543800" y="722085"/>
            <a:ext cx="4648200" cy="5413829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/>
          <p:cNvGrpSpPr/>
          <p:nvPr userDrawn="1"/>
        </p:nvGrpSpPr>
        <p:grpSpPr>
          <a:xfrm>
            <a:off x="161758" y="227804"/>
            <a:ext cx="1800392" cy="641622"/>
            <a:chOff x="327025" y="198438"/>
            <a:chExt cx="1317878" cy="504825"/>
          </a:xfrm>
        </p:grpSpPr>
        <p:pic>
          <p:nvPicPr>
            <p:cNvPr id="10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4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рямоугольник 1"/>
            <p:cNvSpPr>
              <a:spLocks noChangeArrowheads="1"/>
            </p:cNvSpPr>
            <p:nvPr userDrawn="1"/>
          </p:nvSpPr>
          <p:spPr bwMode="auto">
            <a:xfrm>
              <a:off x="811466" y="240235"/>
              <a:ext cx="833437" cy="460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600" b="1" dirty="0">
                  <a:solidFill>
                    <a:schemeClr val="bg1"/>
                  </a:solidFill>
                </a:rPr>
                <a:t>Липецкая </a:t>
              </a:r>
            </a:p>
            <a:p>
              <a:r>
                <a:rPr lang="ru-RU" altLang="ru-RU" sz="1600" b="1" dirty="0">
                  <a:solidFill>
                    <a:schemeClr val="bg1"/>
                  </a:solidFill>
                </a:rPr>
                <a:t>область</a:t>
              </a:r>
            </a:p>
          </p:txBody>
        </p:sp>
        <p:pic>
          <p:nvPicPr>
            <p:cNvPr id="17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6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31" y="202804"/>
              <a:ext cx="426037" cy="496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20740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bg>
      <p:bgPr>
        <a:gradFill>
          <a:gsLst>
            <a:gs pos="32000">
              <a:schemeClr val="accent2">
                <a:lumMod val="40000"/>
                <a:lumOff val="60000"/>
                <a:alpha val="55000"/>
              </a:schemeClr>
            </a:gs>
            <a:gs pos="56000">
              <a:schemeClr val="accent3">
                <a:lumMod val="20000"/>
                <a:lumOff val="80000"/>
                <a:alpha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583" l="5280" r="100000">
                        <a14:foregroundMark x1="5760" y1="88472" x2="99520" y2="88194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0" b="10713"/>
          <a:stretch/>
        </p:blipFill>
        <p:spPr bwMode="auto">
          <a:xfrm>
            <a:off x="3014654" y="0"/>
            <a:ext cx="6192393" cy="685800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Группа 10"/>
          <p:cNvGrpSpPr/>
          <p:nvPr userDrawn="1"/>
        </p:nvGrpSpPr>
        <p:grpSpPr>
          <a:xfrm>
            <a:off x="161758" y="227804"/>
            <a:ext cx="1800392" cy="641622"/>
            <a:chOff x="327025" y="198438"/>
            <a:chExt cx="1317878" cy="504825"/>
          </a:xfrm>
        </p:grpSpPr>
        <p:pic>
          <p:nvPicPr>
            <p:cNvPr id="12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31" y="207169"/>
              <a:ext cx="426037" cy="496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Прямоугольник 1"/>
            <p:cNvSpPr>
              <a:spLocks noChangeArrowheads="1"/>
            </p:cNvSpPr>
            <p:nvPr userDrawn="1"/>
          </p:nvSpPr>
          <p:spPr bwMode="auto">
            <a:xfrm>
              <a:off x="811466" y="240235"/>
              <a:ext cx="833437" cy="460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600" b="1" dirty="0">
                  <a:solidFill>
                    <a:prstClr val="white">
                      <a:lumMod val="95000"/>
                    </a:prstClr>
                  </a:solidFill>
                </a:rPr>
                <a:t>Липецкая </a:t>
              </a:r>
            </a:p>
            <a:p>
              <a:r>
                <a:rPr lang="ru-RU" altLang="ru-RU" sz="1600" b="1" dirty="0">
                  <a:solidFill>
                    <a:prstClr val="white">
                      <a:lumMod val="95000"/>
                    </a:prstClr>
                  </a:solidFill>
                </a:rPr>
                <a:t>область</a:t>
              </a:r>
            </a:p>
          </p:txBody>
        </p:sp>
      </p:grpSp>
      <p:sp>
        <p:nvSpPr>
          <p:cNvPr id="10" name="Parallelogram 16"/>
          <p:cNvSpPr/>
          <p:nvPr userDrawn="1"/>
        </p:nvSpPr>
        <p:spPr>
          <a:xfrm>
            <a:off x="6879221" y="1955800"/>
            <a:ext cx="9688093" cy="7228114"/>
          </a:xfrm>
          <a:prstGeom prst="parallelogram">
            <a:avLst>
              <a:gd name="adj" fmla="val 8854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Parallelogram 16"/>
          <p:cNvSpPr/>
          <p:nvPr userDrawn="1"/>
        </p:nvSpPr>
        <p:spPr>
          <a:xfrm>
            <a:off x="-4517022" y="-2223407"/>
            <a:ext cx="9688093" cy="7228114"/>
          </a:xfrm>
          <a:prstGeom prst="parallelogram">
            <a:avLst>
              <a:gd name="adj" fmla="val 8854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2" name="Группа 21"/>
          <p:cNvGrpSpPr/>
          <p:nvPr userDrawn="1"/>
        </p:nvGrpSpPr>
        <p:grpSpPr>
          <a:xfrm>
            <a:off x="161757" y="227803"/>
            <a:ext cx="2610017" cy="1000921"/>
            <a:chOff x="327025" y="198438"/>
            <a:chExt cx="1317878" cy="504825"/>
          </a:xfrm>
        </p:grpSpPr>
        <p:pic>
          <p:nvPicPr>
            <p:cNvPr id="23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31" y="207169"/>
              <a:ext cx="426037" cy="496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Прямоугольник 1"/>
            <p:cNvSpPr>
              <a:spLocks noChangeArrowheads="1"/>
            </p:cNvSpPr>
            <p:nvPr userDrawn="1"/>
          </p:nvSpPr>
          <p:spPr bwMode="auto">
            <a:xfrm>
              <a:off x="811466" y="276700"/>
              <a:ext cx="833437" cy="357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2000" b="1" dirty="0">
                  <a:ln>
                    <a:solidFill>
                      <a:prstClr val="white">
                        <a:lumMod val="75000"/>
                      </a:prstClr>
                    </a:solidFill>
                  </a:ln>
                  <a:solidFill>
                    <a:prstClr val="white">
                      <a:lumMod val="95000"/>
                    </a:prstClr>
                  </a:solidFill>
                </a:rPr>
                <a:t>Липецкая </a:t>
              </a:r>
            </a:p>
            <a:p>
              <a:r>
                <a:rPr lang="ru-RU" altLang="ru-RU" sz="2000" b="1" dirty="0">
                  <a:ln>
                    <a:solidFill>
                      <a:prstClr val="white">
                        <a:lumMod val="75000"/>
                      </a:prstClr>
                    </a:solidFill>
                  </a:ln>
                  <a:solidFill>
                    <a:prstClr val="white">
                      <a:lumMod val="95000"/>
                    </a:prstClr>
                  </a:solidFill>
                </a:rPr>
                <a:t>область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9683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917700" y="228601"/>
            <a:ext cx="10020300" cy="588961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7303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8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2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61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3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9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9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8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9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782B7-19BF-4724-A353-06B2864F49CD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486954" y="1914965"/>
            <a:ext cx="8396043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600" b="1" dirty="0">
                <a:solidFill>
                  <a:schemeClr val="bg1"/>
                </a:solidFill>
              </a:rPr>
              <a:t>Реализация регионального проекта «Входной контроль за качеством продуктов питания, поставляемых в учреждения социальной сферы» 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2051872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7BE5B94-C49D-4590-B65D-9E54CA0914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20" y="1194687"/>
            <a:ext cx="3486842" cy="409737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EC8D6EE-96CC-429B-968E-886B2F92EB6B}"/>
              </a:ext>
            </a:extLst>
          </p:cNvPr>
          <p:cNvSpPr/>
          <p:nvPr/>
        </p:nvSpPr>
        <p:spPr>
          <a:xfrm>
            <a:off x="3907094" y="1194687"/>
            <a:ext cx="8284906" cy="29344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800100" indent="-34290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тысяч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лабораторных исследований год</a:t>
            </a:r>
          </a:p>
          <a:p>
            <a:pPr marL="800100" indent="-34290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аттестованных специалистов </a:t>
            </a:r>
          </a:p>
          <a:p>
            <a:pPr marL="800100" indent="-34290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Отбор продуктов в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646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учреждений социальной сферы</a:t>
            </a:r>
          </a:p>
          <a:p>
            <a:pPr marL="800100" indent="-34290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единиц современного лабораторного оборудования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9A8B42-A912-44CD-A856-F497D00FF043}"/>
              </a:ext>
            </a:extLst>
          </p:cNvPr>
          <p:cNvSpPr txBox="1"/>
          <p:nvPr/>
        </p:nvSpPr>
        <p:spPr>
          <a:xfrm>
            <a:off x="3907094" y="4129145"/>
            <a:ext cx="8284905" cy="21754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Эффекты: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доли недоброкачественной продукции с 20 до 2,6%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одного случая массового отравления потребителей общественных услуг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792CA7-805B-4CEF-AF6A-7F2B3E4D8878}"/>
              </a:ext>
            </a:extLst>
          </p:cNvPr>
          <p:cNvSpPr txBox="1"/>
          <p:nvPr/>
        </p:nvSpPr>
        <p:spPr>
          <a:xfrm>
            <a:off x="1215128" y="261000"/>
            <a:ext cx="11591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ВХОДНОГО КОНТРОЛЯ ПИЩЕВОЙ ПРОДУКЦИИ 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УЧРЕЖДЕНИЯХ СОЦИАЛЬНОЙ СФЕРЫ</a:t>
            </a:r>
          </a:p>
        </p:txBody>
      </p:sp>
    </p:spTree>
    <p:extLst>
      <p:ext uri="{BB962C8B-B14F-4D97-AF65-F5344CB8AC3E}">
        <p14:creationId xmlns:p14="http://schemas.microsoft.com/office/powerpoint/2010/main" val="417459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E2870AD1-9C58-4929-918D-A3A93F589FD8}"/>
              </a:ext>
            </a:extLst>
          </p:cNvPr>
          <p:cNvSpPr txBox="1"/>
          <p:nvPr/>
        </p:nvSpPr>
        <p:spPr>
          <a:xfrm>
            <a:off x="1096256" y="178916"/>
            <a:ext cx="11591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ДЕЙСТВУЮЩАЯ МОДЕЛЬ ВЗАИМОДЕЙСТВИЯ УЧАСТНИКОВ ПРИЕМКИ ПИЩЕВОЙ ПРОДУКЦИИ 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УЧРЕЖДЕНИЯХ СОЦИАЛЬНОЙ СФЕРЫ</a:t>
            </a: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A877C69-21DE-4BA6-BBC6-C18930F31990}"/>
              </a:ext>
            </a:extLst>
          </p:cNvPr>
          <p:cNvGrpSpPr/>
          <p:nvPr/>
        </p:nvGrpSpPr>
        <p:grpSpPr>
          <a:xfrm>
            <a:off x="-149684" y="887133"/>
            <a:ext cx="8793851" cy="5430288"/>
            <a:chOff x="1399549" y="1057142"/>
            <a:chExt cx="9029730" cy="5430288"/>
          </a:xfrm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C62E6EDF-7A80-4BE3-BF25-C279D66E22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5118" t="40900" r="37006" b="46500"/>
            <a:stretch/>
          </p:blipFill>
          <p:spPr>
            <a:xfrm>
              <a:off x="8358266" y="5085184"/>
              <a:ext cx="1555584" cy="1161780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ED7F6438-2FAE-40F1-A777-1DAACE78475F}"/>
                </a:ext>
              </a:extLst>
            </p:cNvPr>
            <p:cNvPicPr/>
            <p:nvPr/>
          </p:nvPicPr>
          <p:blipFill rotWithShape="1">
            <a:blip r:embed="rId4"/>
            <a:srcRect l="21222" t="20068" r="42919" b="27708"/>
            <a:stretch/>
          </p:blipFill>
          <p:spPr bwMode="auto">
            <a:xfrm rot="21387315">
              <a:off x="8528239" y="5366763"/>
              <a:ext cx="752945" cy="55614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6C9C050C-304D-4CBB-9EB7-3475EF4CD581}"/>
                </a:ext>
              </a:extLst>
            </p:cNvPr>
            <p:cNvPicPr/>
            <p:nvPr/>
          </p:nvPicPr>
          <p:blipFill rotWithShape="1">
            <a:blip r:embed="rId5"/>
            <a:srcRect l="18600" t="13682" r="40609" b="19727"/>
            <a:stretch/>
          </p:blipFill>
          <p:spPr bwMode="auto">
            <a:xfrm>
              <a:off x="4594371" y="4255459"/>
              <a:ext cx="1605485" cy="13246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1" name="Скругленный прямоугольник 2">
              <a:extLst>
                <a:ext uri="{FF2B5EF4-FFF2-40B4-BE49-F238E27FC236}">
                  <a16:creationId xmlns:a16="http://schemas.microsoft.com/office/drawing/2014/main" id="{91B61CA5-12AC-40FF-8246-B37FAEF46756}"/>
                </a:ext>
              </a:extLst>
            </p:cNvPr>
            <p:cNvSpPr/>
            <p:nvPr/>
          </p:nvSpPr>
          <p:spPr>
            <a:xfrm>
              <a:off x="8080199" y="4642660"/>
              <a:ext cx="1985508" cy="1670283"/>
            </a:xfrm>
            <a:prstGeom prst="round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CC6BFA-0265-4EA1-9227-671E355A368E}"/>
                </a:ext>
              </a:extLst>
            </p:cNvPr>
            <p:cNvSpPr txBox="1"/>
            <p:nvPr/>
          </p:nvSpPr>
          <p:spPr>
            <a:xfrm>
              <a:off x="8522230" y="4637125"/>
              <a:ext cx="14675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5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ПОСТАВЩИК </a:t>
              </a:r>
            </a:p>
            <a:p>
              <a:r>
                <a:rPr lang="ru-RU" sz="1400" b="1" dirty="0">
                  <a:solidFill>
                    <a:schemeClr val="accent5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ПРОДУКТОВ</a:t>
              </a:r>
            </a:p>
          </p:txBody>
        </p:sp>
        <p:sp>
          <p:nvSpPr>
            <p:cNvPr id="33" name="Скругленный прямоугольник 4">
              <a:extLst>
                <a:ext uri="{FF2B5EF4-FFF2-40B4-BE49-F238E27FC236}">
                  <a16:creationId xmlns:a16="http://schemas.microsoft.com/office/drawing/2014/main" id="{9B916492-7A3C-4203-AE43-0D9852FC9AF2}"/>
                </a:ext>
              </a:extLst>
            </p:cNvPr>
            <p:cNvSpPr/>
            <p:nvPr/>
          </p:nvSpPr>
          <p:spPr>
            <a:xfrm>
              <a:off x="4423523" y="3892283"/>
              <a:ext cx="1935835" cy="1772792"/>
            </a:xfrm>
            <a:prstGeom prst="round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A6DB771-8DE0-425B-8055-A03F6AECB2D2}"/>
                </a:ext>
              </a:extLst>
            </p:cNvPr>
            <p:cNvSpPr txBox="1"/>
            <p:nvPr/>
          </p:nvSpPr>
          <p:spPr>
            <a:xfrm>
              <a:off x="4849315" y="3901288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accent3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ЗАКАЗЧИК </a:t>
              </a:r>
            </a:p>
          </p:txBody>
        </p:sp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D7589ACF-5F3E-4BC4-B7C3-6ADC21A1AC1C}"/>
                </a:ext>
              </a:extLst>
            </p:cNvPr>
            <p:cNvPicPr/>
            <p:nvPr/>
          </p:nvPicPr>
          <p:blipFill rotWithShape="1">
            <a:blip r:embed="rId6"/>
            <a:srcRect l="33608" t="15508" r="44201" b="20639"/>
            <a:stretch/>
          </p:blipFill>
          <p:spPr bwMode="auto">
            <a:xfrm>
              <a:off x="2059706" y="3200837"/>
              <a:ext cx="764870" cy="84078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5F69A1CE-8D04-4324-A8FB-6F4E4DE43DB3}"/>
                </a:ext>
              </a:extLst>
            </p:cNvPr>
            <p:cNvPicPr/>
            <p:nvPr/>
          </p:nvPicPr>
          <p:blipFill rotWithShape="1">
            <a:blip r:embed="rId7"/>
            <a:srcRect l="23089" t="15050" r="47298" b="20092"/>
            <a:stretch/>
          </p:blipFill>
          <p:spPr bwMode="auto">
            <a:xfrm>
              <a:off x="4189892" y="1438774"/>
              <a:ext cx="1061939" cy="100811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7" name="Скругленный прямоугольник 37">
              <a:extLst>
                <a:ext uri="{FF2B5EF4-FFF2-40B4-BE49-F238E27FC236}">
                  <a16:creationId xmlns:a16="http://schemas.microsoft.com/office/drawing/2014/main" id="{8CDD1151-8D0B-4278-836D-84A4E6BDB8D0}"/>
                </a:ext>
              </a:extLst>
            </p:cNvPr>
            <p:cNvSpPr/>
            <p:nvPr/>
          </p:nvSpPr>
          <p:spPr>
            <a:xfrm>
              <a:off x="1678720" y="2728350"/>
              <a:ext cx="1442883" cy="1401300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8">
              <a:extLst>
                <a:ext uri="{FF2B5EF4-FFF2-40B4-BE49-F238E27FC236}">
                  <a16:creationId xmlns:a16="http://schemas.microsoft.com/office/drawing/2014/main" id="{D80C48C8-1A9F-439E-8B94-5FD5AE560094}"/>
                </a:ext>
              </a:extLst>
            </p:cNvPr>
            <p:cNvSpPr/>
            <p:nvPr/>
          </p:nvSpPr>
          <p:spPr>
            <a:xfrm>
              <a:off x="3806966" y="1057142"/>
              <a:ext cx="1875471" cy="1445507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44792C-70A0-4BB7-BDC9-8B49D66DE279}"/>
                </a:ext>
              </a:extLst>
            </p:cNvPr>
            <p:cNvSpPr txBox="1"/>
            <p:nvPr/>
          </p:nvSpPr>
          <p:spPr>
            <a:xfrm>
              <a:off x="1399549" y="2707478"/>
              <a:ext cx="20162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ВЕТВРАЧ </a:t>
              </a:r>
            </a:p>
            <a:p>
              <a:pPr algn="ctr"/>
              <a:r>
                <a:rPr lang="ru-RU" sz="1400" b="1" dirty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РАЙОННОЙ СББЖ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336C665-A6C3-4D8E-B49B-94FACFC0B851}"/>
                </a:ext>
              </a:extLst>
            </p:cNvPr>
            <p:cNvSpPr txBox="1"/>
            <p:nvPr/>
          </p:nvSpPr>
          <p:spPr>
            <a:xfrm>
              <a:off x="3763192" y="1147971"/>
              <a:ext cx="19847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ОБЛВЕТЛАБОРАТОРИЯ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6D14B05-E54E-450F-B4E0-E452CC41E835}"/>
                </a:ext>
              </a:extLst>
            </p:cNvPr>
            <p:cNvSpPr txBox="1"/>
            <p:nvPr/>
          </p:nvSpPr>
          <p:spPr>
            <a:xfrm>
              <a:off x="6569932" y="1199307"/>
              <a:ext cx="118901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b="1" dirty="0">
                  <a:solidFill>
                    <a:schemeClr val="accent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РОСПОТРЕБНАДЗОР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BB446A6-FD28-4D4F-8D52-00BE34E658C4}"/>
                </a:ext>
              </a:extLst>
            </p:cNvPr>
            <p:cNvSpPr txBox="1"/>
            <p:nvPr/>
          </p:nvSpPr>
          <p:spPr>
            <a:xfrm>
              <a:off x="7761848" y="1228721"/>
              <a:ext cx="885230" cy="217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b="1" dirty="0">
                  <a:solidFill>
                    <a:schemeClr val="accent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ПРОКУРАТУРА</a:t>
              </a:r>
            </a:p>
          </p:txBody>
        </p:sp>
        <p:sp>
          <p:nvSpPr>
            <p:cNvPr id="43" name="Скругленный прямоугольник 47">
              <a:extLst>
                <a:ext uri="{FF2B5EF4-FFF2-40B4-BE49-F238E27FC236}">
                  <a16:creationId xmlns:a16="http://schemas.microsoft.com/office/drawing/2014/main" id="{F070E65D-7FC0-4997-9699-B4BB6F3F60CD}"/>
                </a:ext>
              </a:extLst>
            </p:cNvPr>
            <p:cNvSpPr/>
            <p:nvPr/>
          </p:nvSpPr>
          <p:spPr>
            <a:xfrm>
              <a:off x="6628004" y="1164011"/>
              <a:ext cx="979898" cy="994489"/>
            </a:xfrm>
            <a:prstGeom prst="round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5945B525-8010-4F73-B2E6-FD7AEC9B5AA9}"/>
                </a:ext>
              </a:extLst>
            </p:cNvPr>
            <p:cNvPicPr/>
            <p:nvPr/>
          </p:nvPicPr>
          <p:blipFill rotWithShape="1">
            <a:blip r:embed="rId8"/>
            <a:srcRect l="24243" t="22348" r="47024" b="26340"/>
            <a:stretch/>
          </p:blipFill>
          <p:spPr bwMode="auto">
            <a:xfrm>
              <a:off x="7743742" y="1475981"/>
              <a:ext cx="812274" cy="61586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84F3AEB6-E64A-4CA3-8706-655C8CAE9C9D}"/>
                </a:ext>
              </a:extLst>
            </p:cNvPr>
            <p:cNvPicPr/>
            <p:nvPr/>
          </p:nvPicPr>
          <p:blipFill rotWithShape="1">
            <a:blip r:embed="rId9"/>
            <a:srcRect l="29247" t="28278" r="55104" b="40023"/>
            <a:stretch/>
          </p:blipFill>
          <p:spPr bwMode="auto">
            <a:xfrm>
              <a:off x="6785877" y="1406108"/>
              <a:ext cx="664151" cy="67010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6" name="Выгнутая вправо стрелка 5">
              <a:extLst>
                <a:ext uri="{FF2B5EF4-FFF2-40B4-BE49-F238E27FC236}">
                  <a16:creationId xmlns:a16="http://schemas.microsoft.com/office/drawing/2014/main" id="{93DB303B-FB25-434D-929F-61EDBF0F8A14}"/>
                </a:ext>
              </a:extLst>
            </p:cNvPr>
            <p:cNvSpPr/>
            <p:nvPr/>
          </p:nvSpPr>
          <p:spPr>
            <a:xfrm rot="6190488">
              <a:off x="6632088" y="5180513"/>
              <a:ext cx="624047" cy="1989788"/>
            </a:xfrm>
            <a:prstGeom prst="curvedLeftArrow">
              <a:avLst>
                <a:gd name="adj1" fmla="val 25000"/>
                <a:gd name="adj2" fmla="val 47943"/>
                <a:gd name="adj3" fmla="val 25000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76C6A0A-BA72-4A9B-AC59-B224C3E5A08C}"/>
                </a:ext>
              </a:extLst>
            </p:cNvPr>
            <p:cNvSpPr txBox="1"/>
            <p:nvPr/>
          </p:nvSpPr>
          <p:spPr>
            <a:xfrm>
              <a:off x="6476924" y="5834456"/>
              <a:ext cx="1297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accent1">
                      <a:lumMod val="75000"/>
                    </a:schemeClr>
                  </a:solidFill>
                </a:rPr>
                <a:t>Поставка продуктов</a:t>
              </a:r>
            </a:p>
          </p:txBody>
        </p:sp>
        <p:sp>
          <p:nvSpPr>
            <p:cNvPr id="48" name="Выгнутая вправо стрелка 51">
              <a:extLst>
                <a:ext uri="{FF2B5EF4-FFF2-40B4-BE49-F238E27FC236}">
                  <a16:creationId xmlns:a16="http://schemas.microsoft.com/office/drawing/2014/main" id="{45FE0D96-0D23-4359-A6B0-7BDCBEEF11E7}"/>
                </a:ext>
              </a:extLst>
            </p:cNvPr>
            <p:cNvSpPr/>
            <p:nvPr/>
          </p:nvSpPr>
          <p:spPr>
            <a:xfrm rot="6752843">
              <a:off x="2680408" y="3798311"/>
              <a:ext cx="568149" cy="1993577"/>
            </a:xfrm>
            <a:prstGeom prst="curvedLeftArrow">
              <a:avLst>
                <a:gd name="adj1" fmla="val 22248"/>
                <a:gd name="adj2" fmla="val 64436"/>
                <a:gd name="adj3" fmla="val 39064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2EBA4FA-6FE1-460F-8F46-748ED55A3273}"/>
                </a:ext>
              </a:extLst>
            </p:cNvPr>
            <p:cNvSpPr txBox="1"/>
            <p:nvPr/>
          </p:nvSpPr>
          <p:spPr>
            <a:xfrm>
              <a:off x="2615710" y="4500001"/>
              <a:ext cx="1297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accent1">
                      <a:lumMod val="75000"/>
                    </a:schemeClr>
                  </a:solidFill>
                </a:rPr>
                <a:t>Отбор </a:t>
              </a:r>
            </a:p>
            <a:p>
              <a:pPr algn="ctr"/>
              <a:r>
                <a:rPr lang="ru-RU" sz="1400" b="1" dirty="0">
                  <a:solidFill>
                    <a:schemeClr val="accent1">
                      <a:lumMod val="75000"/>
                    </a:schemeClr>
                  </a:solidFill>
                </a:rPr>
                <a:t>проб</a:t>
              </a:r>
            </a:p>
          </p:txBody>
        </p:sp>
        <p:sp>
          <p:nvSpPr>
            <p:cNvPr id="50" name="Выгнутая вправо стрелка 55">
              <a:extLst>
                <a:ext uri="{FF2B5EF4-FFF2-40B4-BE49-F238E27FC236}">
                  <a16:creationId xmlns:a16="http://schemas.microsoft.com/office/drawing/2014/main" id="{F3B18030-E869-4788-B346-318723E7F87F}"/>
                </a:ext>
              </a:extLst>
            </p:cNvPr>
            <p:cNvSpPr/>
            <p:nvPr/>
          </p:nvSpPr>
          <p:spPr>
            <a:xfrm rot="14789132">
              <a:off x="2847208" y="1310228"/>
              <a:ext cx="443710" cy="1566387"/>
            </a:xfrm>
            <a:prstGeom prst="curvedLeftArrow">
              <a:avLst>
                <a:gd name="adj1" fmla="val 23259"/>
                <a:gd name="adj2" fmla="val 86716"/>
                <a:gd name="adj3" fmla="val 58042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E0AA66-4117-4D0D-AF1B-4690D8369343}"/>
                </a:ext>
              </a:extLst>
            </p:cNvPr>
            <p:cNvSpPr txBox="1"/>
            <p:nvPr/>
          </p:nvSpPr>
          <p:spPr>
            <a:xfrm>
              <a:off x="2428438" y="2019188"/>
              <a:ext cx="1297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accent1">
                      <a:lumMod val="75000"/>
                    </a:schemeClr>
                  </a:solidFill>
                </a:rPr>
                <a:t>Доставка</a:t>
              </a:r>
            </a:p>
            <a:p>
              <a:pPr algn="ctr"/>
              <a:r>
                <a:rPr lang="ru-RU" sz="1400" b="1" dirty="0">
                  <a:solidFill>
                    <a:schemeClr val="accent1">
                      <a:lumMod val="75000"/>
                    </a:schemeClr>
                  </a:solidFill>
                </a:rPr>
                <a:t>проб</a:t>
              </a:r>
            </a:p>
          </p:txBody>
        </p:sp>
        <p:sp>
          <p:nvSpPr>
            <p:cNvPr id="52" name="Выгнутая вправо стрелка 57">
              <a:extLst>
                <a:ext uri="{FF2B5EF4-FFF2-40B4-BE49-F238E27FC236}">
                  <a16:creationId xmlns:a16="http://schemas.microsoft.com/office/drawing/2014/main" id="{1A535E0D-1E94-4865-874C-2CF011D2FE0D}"/>
                </a:ext>
              </a:extLst>
            </p:cNvPr>
            <p:cNvSpPr/>
            <p:nvPr/>
          </p:nvSpPr>
          <p:spPr>
            <a:xfrm rot="17332580">
              <a:off x="3510424" y="3744836"/>
              <a:ext cx="394511" cy="1378170"/>
            </a:xfrm>
            <a:prstGeom prst="curvedLeftArrow">
              <a:avLst>
                <a:gd name="adj1" fmla="val 22248"/>
                <a:gd name="adj2" fmla="val 64436"/>
                <a:gd name="adj3" fmla="val 39064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3" name="Стрелка вниз 15">
              <a:extLst>
                <a:ext uri="{FF2B5EF4-FFF2-40B4-BE49-F238E27FC236}">
                  <a16:creationId xmlns:a16="http://schemas.microsoft.com/office/drawing/2014/main" id="{6F51A211-1F14-4D5A-A19D-EC6CC3BF303D}"/>
                </a:ext>
              </a:extLst>
            </p:cNvPr>
            <p:cNvSpPr/>
            <p:nvPr/>
          </p:nvSpPr>
          <p:spPr>
            <a:xfrm>
              <a:off x="4588665" y="2593478"/>
              <a:ext cx="504056" cy="1268615"/>
            </a:xfrm>
            <a:prstGeom prst="down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prstDash val="dash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62C1D59-7B6C-4BD8-A3DA-B892352BC7DB}"/>
                </a:ext>
              </a:extLst>
            </p:cNvPr>
            <p:cNvSpPr txBox="1"/>
            <p:nvPr/>
          </p:nvSpPr>
          <p:spPr>
            <a:xfrm>
              <a:off x="4099359" y="2756800"/>
              <a:ext cx="148266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accent1">
                      <a:lumMod val="75000"/>
                    </a:schemeClr>
                  </a:solidFill>
                </a:rPr>
                <a:t>Протокол лабораторных исследований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D55EAC-1EE4-42CA-AC96-D818C4A14EF2}"/>
                </a:ext>
              </a:extLst>
            </p:cNvPr>
            <p:cNvSpPr txBox="1"/>
            <p:nvPr/>
          </p:nvSpPr>
          <p:spPr>
            <a:xfrm>
              <a:off x="6902481" y="2227933"/>
              <a:ext cx="3526798" cy="261610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C00000"/>
                  </a:solidFill>
                </a:rPr>
                <a:t>Применение мер ответственности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177FC4E-28D4-46AF-B9E5-F4788BDFA98A}"/>
                </a:ext>
              </a:extLst>
            </p:cNvPr>
            <p:cNvSpPr txBox="1"/>
            <p:nvPr/>
          </p:nvSpPr>
          <p:spPr>
            <a:xfrm>
              <a:off x="5747971" y="2753359"/>
              <a:ext cx="15140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accent1">
                      <a:lumMod val="75000"/>
                    </a:schemeClr>
                  </a:solidFill>
                </a:rPr>
                <a:t>Направление сведений о выявленных положительных пробах</a:t>
              </a:r>
            </a:p>
          </p:txBody>
        </p:sp>
        <p:cxnSp>
          <p:nvCxnSpPr>
            <p:cNvPr id="57" name="Прямая со стрелкой 56">
              <a:extLst>
                <a:ext uri="{FF2B5EF4-FFF2-40B4-BE49-F238E27FC236}">
                  <a16:creationId xmlns:a16="http://schemas.microsoft.com/office/drawing/2014/main" id="{79778327-3D1D-47C7-A118-68B129C0EC0E}"/>
                </a:ext>
              </a:extLst>
            </p:cNvPr>
            <p:cNvCxnSpPr/>
            <p:nvPr/>
          </p:nvCxnSpPr>
          <p:spPr>
            <a:xfrm flipH="1">
              <a:off x="9152107" y="2624518"/>
              <a:ext cx="557364" cy="1875483"/>
            </a:xfrm>
            <a:prstGeom prst="straightConnector1">
              <a:avLst/>
            </a:prstGeom>
            <a:ln w="57150">
              <a:solidFill>
                <a:srgbClr val="C00000"/>
              </a:solidFill>
              <a:prstDash val="solid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8" name="Выгнутая вправо стрелка 77">
              <a:extLst>
                <a:ext uri="{FF2B5EF4-FFF2-40B4-BE49-F238E27FC236}">
                  <a16:creationId xmlns:a16="http://schemas.microsoft.com/office/drawing/2014/main" id="{63BEF453-623E-4687-9E77-6228C0F772C0}"/>
                </a:ext>
              </a:extLst>
            </p:cNvPr>
            <p:cNvSpPr/>
            <p:nvPr/>
          </p:nvSpPr>
          <p:spPr>
            <a:xfrm rot="12793559">
              <a:off x="5870435" y="1972682"/>
              <a:ext cx="443710" cy="1841159"/>
            </a:xfrm>
            <a:prstGeom prst="curvedLeftArrow">
              <a:avLst>
                <a:gd name="adj1" fmla="val 23259"/>
                <a:gd name="adj2" fmla="val 86716"/>
                <a:gd name="adj3" fmla="val 58042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7DF5C100-1B81-4237-BD25-91B0D7E26623}"/>
                </a:ext>
              </a:extLst>
            </p:cNvPr>
            <p:cNvSpPr/>
            <p:nvPr/>
          </p:nvSpPr>
          <p:spPr>
            <a:xfrm>
              <a:off x="6407035" y="4511394"/>
              <a:ext cx="162548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800" b="1" dirty="0">
                  <a:solidFill>
                    <a:srgbClr val="C00000"/>
                  </a:solidFill>
                </a:rPr>
                <a:t>Применение  экономических мер ответственности</a:t>
              </a:r>
              <a:endParaRPr lang="ru-RU" sz="800" b="1" dirty="0"/>
            </a:p>
          </p:txBody>
        </p:sp>
      </p:grp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21D75CDA-7867-4CF1-9D62-96984ECE4843}"/>
              </a:ext>
            </a:extLst>
          </p:cNvPr>
          <p:cNvCxnSpPr/>
          <p:nvPr/>
        </p:nvCxnSpPr>
        <p:spPr>
          <a:xfrm flipH="1">
            <a:off x="8828765" y="1816063"/>
            <a:ext cx="8613" cy="3653926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BC7EE37-FED6-4F0E-BC22-708B30E326E8}"/>
              </a:ext>
            </a:extLst>
          </p:cNvPr>
          <p:cNvCxnSpPr/>
          <p:nvPr/>
        </p:nvCxnSpPr>
        <p:spPr>
          <a:xfrm>
            <a:off x="8828765" y="1817839"/>
            <a:ext cx="2667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2411EB80-111B-45CA-BF6C-A244644B6931}"/>
              </a:ext>
            </a:extLst>
          </p:cNvPr>
          <p:cNvSpPr/>
          <p:nvPr/>
        </p:nvSpPr>
        <p:spPr>
          <a:xfrm>
            <a:off x="8616288" y="1706751"/>
            <a:ext cx="3496631" cy="4044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Предостережение недобросовестных участников рынка закупок;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Предоставление добросовестным поставщикам нематериальных и эмоциональных выгод и преимуществ в процессе исполнения контракта;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политики открытости и </a:t>
            </a:r>
            <a:r>
              <a:rPr lang="ru-RU" sz="1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антикоррупционности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Усиление социальной ответственности и воспитание поставщиков, подрядчиков, исполнителей, как полноправных участников оказания социальных услуг населению Липецкой области, несущих социальную солидарную ответственность перед населением (включая детей и инвалидов) в равной степени, как и производители общественных услуг.</a:t>
            </a:r>
          </a:p>
        </p:txBody>
      </p: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ED64B146-BD24-4E2D-B483-F00102B97FFE}"/>
              </a:ext>
            </a:extLst>
          </p:cNvPr>
          <p:cNvCxnSpPr/>
          <p:nvPr/>
        </p:nvCxnSpPr>
        <p:spPr>
          <a:xfrm>
            <a:off x="8837378" y="2741960"/>
            <a:ext cx="2667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CE78C810-0009-48DE-BF6F-9B8AB76697D0}"/>
              </a:ext>
            </a:extLst>
          </p:cNvPr>
          <p:cNvCxnSpPr/>
          <p:nvPr/>
        </p:nvCxnSpPr>
        <p:spPr>
          <a:xfrm>
            <a:off x="8865043" y="3515177"/>
            <a:ext cx="2667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5C69AF9B-6940-40DB-A75B-A66362C125AA}"/>
              </a:ext>
            </a:extLst>
          </p:cNvPr>
          <p:cNvCxnSpPr/>
          <p:nvPr/>
        </p:nvCxnSpPr>
        <p:spPr>
          <a:xfrm>
            <a:off x="8837378" y="5469989"/>
            <a:ext cx="2667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3FAA81A3-22A4-4045-BDC2-8A3BCBE637FC}"/>
              </a:ext>
            </a:extLst>
          </p:cNvPr>
          <p:cNvSpPr txBox="1"/>
          <p:nvPr/>
        </p:nvSpPr>
        <p:spPr>
          <a:xfrm>
            <a:off x="9371247" y="1358545"/>
            <a:ext cx="231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ДОСТИГНУТЫЕ ЭФФЕКТЫ</a:t>
            </a:r>
          </a:p>
        </p:txBody>
      </p:sp>
      <p:sp>
        <p:nvSpPr>
          <p:cNvPr id="67" name="Скругленный прямоугольник 54">
            <a:extLst>
              <a:ext uri="{FF2B5EF4-FFF2-40B4-BE49-F238E27FC236}">
                <a16:creationId xmlns:a16="http://schemas.microsoft.com/office/drawing/2014/main" id="{46D31323-D0EF-4AF1-911C-76930C518C8D}"/>
              </a:ext>
            </a:extLst>
          </p:cNvPr>
          <p:cNvSpPr/>
          <p:nvPr/>
        </p:nvSpPr>
        <p:spPr>
          <a:xfrm>
            <a:off x="5980247" y="973830"/>
            <a:ext cx="876805" cy="994489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58">
            <a:extLst>
              <a:ext uri="{FF2B5EF4-FFF2-40B4-BE49-F238E27FC236}">
                <a16:creationId xmlns:a16="http://schemas.microsoft.com/office/drawing/2014/main" id="{53182E22-F2A3-4B0A-A1F1-E9FD6E38D9EB}"/>
              </a:ext>
            </a:extLst>
          </p:cNvPr>
          <p:cNvSpPr/>
          <p:nvPr/>
        </p:nvSpPr>
        <p:spPr>
          <a:xfrm>
            <a:off x="7759243" y="994003"/>
            <a:ext cx="857045" cy="994489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66ECF53-1E6B-47DD-9BBF-806C3CCA15CD}"/>
              </a:ext>
            </a:extLst>
          </p:cNvPr>
          <p:cNvSpPr txBox="1"/>
          <p:nvPr/>
        </p:nvSpPr>
        <p:spPr>
          <a:xfrm>
            <a:off x="7769448" y="1032704"/>
            <a:ext cx="870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Управление финансов</a:t>
            </a:r>
          </a:p>
        </p:txBody>
      </p: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B46A7529-E5F2-429B-833C-B4B25852B8BB}"/>
              </a:ext>
            </a:extLst>
          </p:cNvPr>
          <p:cNvCxnSpPr/>
          <p:nvPr/>
        </p:nvCxnSpPr>
        <p:spPr>
          <a:xfrm flipH="1">
            <a:off x="7138659" y="2409139"/>
            <a:ext cx="20766" cy="1906152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FD6EBBB2-6997-498E-BFC4-50804F1507BF}"/>
              </a:ext>
            </a:extLst>
          </p:cNvPr>
          <p:cNvCxnSpPr/>
          <p:nvPr/>
        </p:nvCxnSpPr>
        <p:spPr>
          <a:xfrm>
            <a:off x="5781281" y="2409139"/>
            <a:ext cx="787234" cy="1951265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2" name="Скругленный прямоугольник 65">
            <a:extLst>
              <a:ext uri="{FF2B5EF4-FFF2-40B4-BE49-F238E27FC236}">
                <a16:creationId xmlns:a16="http://schemas.microsoft.com/office/drawing/2014/main" id="{0214CAA1-EA1B-46F2-8085-4A7D4525F56F}"/>
              </a:ext>
            </a:extLst>
          </p:cNvPr>
          <p:cNvSpPr/>
          <p:nvPr/>
        </p:nvSpPr>
        <p:spPr>
          <a:xfrm>
            <a:off x="6914170" y="994004"/>
            <a:ext cx="777349" cy="994489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612F31F-4D4A-4BB8-954C-09D019C3ACDA}"/>
              </a:ext>
            </a:extLst>
          </p:cNvPr>
          <p:cNvSpPr txBox="1"/>
          <p:nvPr/>
        </p:nvSpPr>
        <p:spPr>
          <a:xfrm>
            <a:off x="6913657" y="1058712"/>
            <a:ext cx="862106" cy="217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ФАС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A2556D5-DD19-4416-9BD9-826A9456ED81}"/>
              </a:ext>
            </a:extLst>
          </p:cNvPr>
          <p:cNvSpPr txBox="1"/>
          <p:nvPr/>
        </p:nvSpPr>
        <p:spPr>
          <a:xfrm>
            <a:off x="6892219" y="1344872"/>
            <a:ext cx="862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Реестр недобросовестных поставщиков</a:t>
            </a:r>
          </a:p>
        </p:txBody>
      </p: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1B23AD75-CA98-4C9A-AD39-46C44108DC5C}"/>
              </a:ext>
            </a:extLst>
          </p:cNvPr>
          <p:cNvCxnSpPr/>
          <p:nvPr/>
        </p:nvCxnSpPr>
        <p:spPr>
          <a:xfrm>
            <a:off x="6531655" y="2388965"/>
            <a:ext cx="274835" cy="1972196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3FB59369-C07B-45E1-AB7D-5000CDF9A26D}"/>
              </a:ext>
            </a:extLst>
          </p:cNvPr>
          <p:cNvCxnSpPr/>
          <p:nvPr/>
        </p:nvCxnSpPr>
        <p:spPr>
          <a:xfrm>
            <a:off x="4846947" y="4747765"/>
            <a:ext cx="1389603" cy="0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51F4E08A-D6A9-4913-A920-B63EC53A39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688" y="1297690"/>
            <a:ext cx="532510" cy="66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96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34792CA7-805B-4CEF-AF6A-7F2B3E4D8878}"/>
              </a:ext>
            </a:extLst>
          </p:cNvPr>
          <p:cNvSpPr txBox="1"/>
          <p:nvPr/>
        </p:nvSpPr>
        <p:spPr>
          <a:xfrm>
            <a:off x="1215128" y="261000"/>
            <a:ext cx="11591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ПУБЛИЧНЫЙ РЕЕСТР СОЦИАЛЬНО БЕЗОТВЕТСТВЕННЫХ ПОСТАВЩИКОВ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6F6790-DD85-4375-B81D-607A287333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397"/>
          <a:stretch/>
        </p:blipFill>
        <p:spPr>
          <a:xfrm>
            <a:off x="783145" y="706374"/>
            <a:ext cx="10753725" cy="2658618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01417D2-C3EE-4E69-9570-C10947939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861478"/>
              </p:ext>
            </p:extLst>
          </p:nvPr>
        </p:nvGraphicFramePr>
        <p:xfrm>
          <a:off x="765047" y="3502152"/>
          <a:ext cx="10939274" cy="3072448"/>
        </p:xfrm>
        <a:graphic>
          <a:graphicData uri="http://schemas.openxmlformats.org/drawingml/2006/table">
            <a:tbl>
              <a:tblPr/>
              <a:tblGrid>
                <a:gridCol w="1196839">
                  <a:extLst>
                    <a:ext uri="{9D8B030D-6E8A-4147-A177-3AD203B41FA5}">
                      <a16:colId xmlns:a16="http://schemas.microsoft.com/office/drawing/2014/main" val="1367377296"/>
                    </a:ext>
                  </a:extLst>
                </a:gridCol>
                <a:gridCol w="976062">
                  <a:extLst>
                    <a:ext uri="{9D8B030D-6E8A-4147-A177-3AD203B41FA5}">
                      <a16:colId xmlns:a16="http://schemas.microsoft.com/office/drawing/2014/main" val="1560486345"/>
                    </a:ext>
                  </a:extLst>
                </a:gridCol>
                <a:gridCol w="976062">
                  <a:extLst>
                    <a:ext uri="{9D8B030D-6E8A-4147-A177-3AD203B41FA5}">
                      <a16:colId xmlns:a16="http://schemas.microsoft.com/office/drawing/2014/main" val="2292321035"/>
                    </a:ext>
                  </a:extLst>
                </a:gridCol>
                <a:gridCol w="1882405">
                  <a:extLst>
                    <a:ext uri="{9D8B030D-6E8A-4147-A177-3AD203B41FA5}">
                      <a16:colId xmlns:a16="http://schemas.microsoft.com/office/drawing/2014/main" val="86775966"/>
                    </a:ext>
                  </a:extLst>
                </a:gridCol>
                <a:gridCol w="3320153">
                  <a:extLst>
                    <a:ext uri="{9D8B030D-6E8A-4147-A177-3AD203B41FA5}">
                      <a16:colId xmlns:a16="http://schemas.microsoft.com/office/drawing/2014/main" val="885133970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3888676824"/>
                    </a:ext>
                  </a:extLst>
                </a:gridCol>
                <a:gridCol w="801212">
                  <a:extLst>
                    <a:ext uri="{9D8B030D-6E8A-4147-A177-3AD203B41FA5}">
                      <a16:colId xmlns:a16="http://schemas.microsoft.com/office/drawing/2014/main" val="146700894"/>
                    </a:ext>
                  </a:extLst>
                </a:gridCol>
                <a:gridCol w="826421">
                  <a:extLst>
                    <a:ext uri="{9D8B030D-6E8A-4147-A177-3AD203B41FA5}">
                      <a16:colId xmlns:a16="http://schemas.microsoft.com/office/drawing/2014/main" val="2309282348"/>
                    </a:ext>
                  </a:extLst>
                </a:gridCol>
              </a:tblGrid>
              <a:tr h="9051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хозяйствующего субъекта, поставившего некачественный товар </a:t>
                      </a:r>
                    </a:p>
                  </a:txBody>
                  <a:tcPr marL="8399" marR="8399" marT="83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Дата включения хозяйствующего субъекта в реестр 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некачественного товара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производителя некачественного товара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лабораторного показателя, по которому было выявлено несоответствие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Нормальное значение лабораторного показателя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лабораторного показателя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Реквизиты документа, подтверждающего несоответствие качества товара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697033"/>
                  </a:ext>
                </a:extLst>
              </a:tr>
              <a:tr h="190184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ООО "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УниверсаЛ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</a:t>
                      </a:r>
                    </a:p>
                  </a:txBody>
                  <a:tcPr marL="8399" marR="8399" marT="83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28.02.2022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Масло сливочное "Крестьянское"</a:t>
                      </a:r>
                      <a:b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МДЖ 72,5%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ИП Бекренев Александр Николаевич </a:t>
                      </a:r>
                      <a:b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(г. Пенза)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Массовая доля лауриновой (С12:0) кислоты от суммы жирных кислот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2,0 - 4,4%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21.02.2022</a:t>
                      </a:r>
                      <a:b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1522.05.22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33738"/>
                  </a:ext>
                </a:extLst>
              </a:tr>
              <a:tr h="190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Массовая доля линолевой (С18:2) кислоты от суммы жирных кислот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2,2 - 5,5%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534692"/>
                  </a:ext>
                </a:extLst>
              </a:tr>
              <a:tr h="190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Массовая доля масляной (С4:0) кислоты от суммы жирных кислот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2,4 - 4,2%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902398"/>
                  </a:ext>
                </a:extLst>
              </a:tr>
              <a:tr h="213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Массовая доля миристиновой (С14:0) кислоты от суммы жирных кислот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8,0 - 13,0%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99425"/>
                  </a:ext>
                </a:extLst>
              </a:tr>
              <a:tr h="190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Массовая доля миристиновой (С14:1) кислоты от суммы жирных кислот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0,6 - 1,5%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7411629"/>
                  </a:ext>
                </a:extLst>
              </a:tr>
              <a:tr h="190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Массовая доля олейновой (С18:1) кислоты от суммы жирных кислот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20,0 - 32,0%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37,6%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913804"/>
                  </a:ext>
                </a:extLst>
              </a:tr>
              <a:tr h="490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Стерины (фальсификация растительными жирами по составу стеринов):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ß - ситостерин;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Кампестерин;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Стигмастерин.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допускается</a:t>
                      </a:r>
                      <a:b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допускается</a:t>
                      </a:r>
                      <a:b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допускается</a:t>
                      </a:r>
                    </a:p>
                  </a:txBody>
                  <a:tcPr marL="8399" marR="8399" marT="83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обнаружено</a:t>
                      </a:r>
                      <a:b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обнаружено</a:t>
                      </a:r>
                      <a:b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обнаружено</a:t>
                      </a:r>
                    </a:p>
                  </a:txBody>
                  <a:tcPr marL="8399" marR="8399" marT="83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154129"/>
                  </a:ext>
                </a:extLst>
              </a:tr>
              <a:tr h="4429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ООО "Запас"</a:t>
                      </a:r>
                    </a:p>
                  </a:txBody>
                  <a:tcPr marL="8399" marR="8399" marT="83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17.03.2022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Колбаса "Докторская" вареная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ООО "Мясоперерабатывающий комплекс "Державный"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Массовая доля белка 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менее 12,0%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9,09%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10.03.2022</a:t>
                      </a:r>
                      <a:b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2393.01.22</a:t>
                      </a:r>
                    </a:p>
                  </a:txBody>
                  <a:tcPr marL="8399" marR="8399" marT="83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1719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12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34792CA7-805B-4CEF-AF6A-7F2B3E4D8878}"/>
              </a:ext>
            </a:extLst>
          </p:cNvPr>
          <p:cNvSpPr txBox="1"/>
          <p:nvPr/>
        </p:nvSpPr>
        <p:spPr>
          <a:xfrm>
            <a:off x="1215128" y="261000"/>
            <a:ext cx="11591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ПРОЕКТ  - ОДНА ИЗ ЛУЧШИХ ПРАКТИК В СФЕРЕ КОНТРАКТНОЙ СИСТЕМЫ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51855D-CAB6-4DB8-AB51-EB79FAD4825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59" y="1194685"/>
            <a:ext cx="4466273" cy="530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658658-5FD3-4D4C-8216-E9A0CE1C5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856" y="1194684"/>
            <a:ext cx="4709160" cy="530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39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96434" y="2998113"/>
            <a:ext cx="61991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0415684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6697</TotalTime>
  <Words>410</Words>
  <Application>Microsoft Office PowerPoint</Application>
  <PresentationFormat>Широкоэкранный</PresentationFormat>
  <Paragraphs>89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Закупки путем проведения электронного запроса котировок</dc:title>
  <dc:creator>Бухтиярова Н.В.</dc:creator>
  <cp:lastModifiedBy>Бухтиярова Н.В.</cp:lastModifiedBy>
  <cp:revision>233</cp:revision>
  <cp:lastPrinted>2022-07-12T12:58:35Z</cp:lastPrinted>
  <dcterms:created xsi:type="dcterms:W3CDTF">2022-03-09T07:34:09Z</dcterms:created>
  <dcterms:modified xsi:type="dcterms:W3CDTF">2022-07-15T07:15:54Z</dcterms:modified>
</cp:coreProperties>
</file>