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61" r:id="rId4"/>
    <p:sldId id="260" r:id="rId5"/>
    <p:sldId id="265" r:id="rId6"/>
    <p:sldId id="262" r:id="rId7"/>
    <p:sldId id="256" r:id="rId8"/>
    <p:sldId id="257" r:id="rId9"/>
    <p:sldId id="264" r:id="rId10"/>
    <p:sldId id="263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0A5B"/>
    <a:srgbClr val="0D038F"/>
    <a:srgbClr val="8BF9C7"/>
    <a:srgbClr val="893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0911955148800099E-3"/>
          <c:y val="6.5732425519783949E-2"/>
          <c:w val="0.97392116161678566"/>
          <c:h val="0.88645762609479173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м.д. жира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0.11788889873097452"/>
                  <c:y val="-6.627615202586448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64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6FABB57-A90D-4146-9833-BEAABD353B30}" type="SERIESNAME">
                      <a:rPr lang="ru-RU" sz="180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[ИМЯ РЯДА]</a:t>
                    </a:fld>
                    <a:r>
                      <a:rPr lang="ru-RU" sz="1800" baseline="0" dirty="0">
                        <a:solidFill>
                          <a:srgbClr val="FF0000"/>
                        </a:solidFill>
                      </a:rPr>
                      <a:t>; </a:t>
                    </a:r>
                    <a:fld id="{A7E0769A-9009-4514-9E33-DFD93C99AF64}" type="VALUE">
                      <a:rPr lang="ru-RU" sz="1800" baseline="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sz="1800" baseline="0" dirty="0">
                      <a:solidFill>
                        <a:srgbClr val="FF0000"/>
                      </a:solidFill>
                    </a:endParaRPr>
                  </a:p>
                </c:rich>
              </c:tx>
              <c:spPr>
                <a:noFill/>
                <a:ln>
                  <a:solidFill>
                    <a:srgbClr val="FF000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64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816457545979264"/>
                      <c:h val="5.73657646929880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52FD-4110-B0F6-D22034F212B5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64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10DEC45-EB16-4510-BE07-164767AE216D}" type="SERIESNAME">
                      <a:rPr lang="ru-RU" sz="180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[ИМЯ РЯДА]</a:t>
                    </a:fld>
                    <a:r>
                      <a:rPr lang="ru-RU" sz="1800" baseline="0" dirty="0">
                        <a:solidFill>
                          <a:srgbClr val="FF0000"/>
                        </a:solidFill>
                      </a:rPr>
                      <a:t>; </a:t>
                    </a:r>
                    <a:fld id="{2D3D3119-6A3E-4D6D-8350-C0FB10966F34}" type="VALUE">
                      <a:rPr lang="ru-RU" sz="1800" baseline="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sz="1800" baseline="0" dirty="0">
                      <a:solidFill>
                        <a:srgbClr val="FF0000"/>
                      </a:solidFill>
                    </a:endParaRPr>
                  </a:p>
                </c:rich>
              </c:tx>
              <c:spPr>
                <a:noFill/>
                <a:ln>
                  <a:solidFill>
                    <a:srgbClr val="FF000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64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2FD-4110-B0F6-D22034F212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64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молочная продукция</c:v>
                </c:pt>
                <c:pt idx="1">
                  <c:v>мясная продукция</c:v>
                </c:pt>
                <c:pt idx="2">
                  <c:v>овощи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42</c:v>
                </c:pt>
                <c:pt idx="1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2FD-4110-B0F6-D22034F212B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м.д. белка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0.1185481499026857"/>
                  <c:y val="2.296899224409609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64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82741D4-401F-42C1-B5EC-69AF206DDB2A}" type="SERIESNAME">
                      <a:rPr lang="ru-RU" sz="180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[ИМЯ РЯДА]</a:t>
                    </a:fld>
                    <a:r>
                      <a:rPr lang="ru-RU" sz="1800" baseline="0" dirty="0">
                        <a:solidFill>
                          <a:srgbClr val="FF0000"/>
                        </a:solidFill>
                      </a:rPr>
                      <a:t>; </a:t>
                    </a:r>
                    <a:fld id="{0D95A65B-A18C-423E-B454-3FFA6E0B1C2A}" type="VALUE">
                      <a:rPr lang="ru-RU" sz="1800" baseline="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sz="1800" baseline="0" dirty="0">
                      <a:solidFill>
                        <a:srgbClr val="FF0000"/>
                      </a:solidFill>
                    </a:endParaRPr>
                  </a:p>
                </c:rich>
              </c:tx>
              <c:spPr>
                <a:noFill/>
                <a:ln>
                  <a:solidFill>
                    <a:srgbClr val="FF000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64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888314176583334"/>
                      <c:h val="5.73657646929880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2FD-4110-B0F6-D22034F212B5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64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82B1ED1-1E51-4AA0-BAD5-3A25B46B1FB8}" type="SERIESNAME">
                      <a:rPr lang="ru-RU" sz="180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[ИМЯ РЯДА]</a:t>
                    </a:fld>
                    <a:r>
                      <a:rPr lang="ru-RU" sz="1800" baseline="0" dirty="0">
                        <a:solidFill>
                          <a:srgbClr val="FF0000"/>
                        </a:solidFill>
                      </a:rPr>
                      <a:t>; </a:t>
                    </a:r>
                    <a:fld id="{A5069D57-0D4A-4001-9CD8-9C0D6328758C}" type="VALUE">
                      <a:rPr lang="ru-RU" sz="1800" baseline="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sz="1800" baseline="0" dirty="0">
                      <a:solidFill>
                        <a:srgbClr val="FF0000"/>
                      </a:solidFill>
                    </a:endParaRPr>
                  </a:p>
                </c:rich>
              </c:tx>
              <c:spPr>
                <a:noFill/>
                <a:ln>
                  <a:solidFill>
                    <a:srgbClr val="FF000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64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52FD-4110-B0F6-D22034F212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64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молочная продукция</c:v>
                </c:pt>
                <c:pt idx="1">
                  <c:v>мясная продукция</c:v>
                </c:pt>
                <c:pt idx="2">
                  <c:v>овощи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34</c:v>
                </c:pt>
                <c:pt idx="1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2FD-4110-B0F6-D22034F212B5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ЖКС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0.10099452915978877"/>
                  <c:y val="2.428525710045607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64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FD36FC1-D141-4F54-AE11-E7C8F0BFB23A}" type="SERIESNAME">
                      <a:rPr lang="ru-RU" sz="180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[ИМЯ РЯДА]</a:t>
                    </a:fld>
                    <a:r>
                      <a:rPr lang="ru-RU" sz="1800" baseline="0" dirty="0">
                        <a:solidFill>
                          <a:srgbClr val="FF0000"/>
                        </a:solidFill>
                      </a:rPr>
                      <a:t>; </a:t>
                    </a:r>
                    <a:fld id="{0CE1DA37-AF1E-412F-A92C-E1BA671A9696}" type="VALUE">
                      <a:rPr lang="ru-RU" sz="1800" baseline="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sz="1800" baseline="0" dirty="0">
                      <a:solidFill>
                        <a:srgbClr val="FF0000"/>
                      </a:solidFill>
                    </a:endParaRPr>
                  </a:p>
                </c:rich>
              </c:tx>
              <c:spPr>
                <a:noFill/>
                <a:ln>
                  <a:solidFill>
                    <a:srgbClr val="FF000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64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900317898883466"/>
                      <c:h val="5.73657646929880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52FD-4110-B0F6-D22034F212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64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молочная продукция</c:v>
                </c:pt>
                <c:pt idx="1">
                  <c:v>мясная продукция</c:v>
                </c:pt>
                <c:pt idx="2">
                  <c:v>овощи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2FD-4110-B0F6-D22034F212B5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Сухое молоко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0.12359586743330532"/>
                  <c:y val="-2.1653579890883005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64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F08191E-ABF5-48FB-AAEC-E0652B7FAD68}" type="SERIESNAME">
                      <a:rPr lang="ru-RU" sz="180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[ИМЯ РЯДА]</a:t>
                    </a:fld>
                    <a:r>
                      <a:rPr lang="ru-RU" sz="1800" baseline="0" dirty="0">
                        <a:solidFill>
                          <a:srgbClr val="FF0000"/>
                        </a:solidFill>
                      </a:rPr>
                      <a:t>; </a:t>
                    </a:r>
                    <a:fld id="{5C67BA62-4A35-4582-917C-71E7B40B8F3C}" type="VALUE">
                      <a:rPr lang="ru-RU" sz="1800" baseline="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sz="1800" baseline="0" dirty="0">
                      <a:solidFill>
                        <a:srgbClr val="FF0000"/>
                      </a:solidFill>
                    </a:endParaRPr>
                  </a:p>
                </c:rich>
              </c:tx>
              <c:spPr>
                <a:noFill/>
                <a:ln>
                  <a:solidFill>
                    <a:srgbClr val="FF000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64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52FD-4110-B0F6-D22034F212B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2FD-4110-B0F6-D22034F212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64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молочная продукция</c:v>
                </c:pt>
                <c:pt idx="1">
                  <c:v>мясная продукция</c:v>
                </c:pt>
                <c:pt idx="2">
                  <c:v>овощи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  <c:pt idx="0">
                  <c:v>8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2FD-4110-B0F6-D22034F212B5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фальсификация состава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64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BF0D010-1A8E-4C5B-9E63-6E6624589406}" type="SERIESNAME">
                      <a:rPr lang="ru-RU" sz="180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[ИМЯ РЯДА]</a:t>
                    </a:fld>
                    <a:r>
                      <a:rPr lang="ru-RU" sz="1800" baseline="0" dirty="0">
                        <a:solidFill>
                          <a:srgbClr val="FF0000"/>
                        </a:solidFill>
                      </a:rPr>
                      <a:t>; </a:t>
                    </a:r>
                    <a:fld id="{C928A4AD-685B-484B-A2CC-8581BBC103DD}" type="VALUE">
                      <a:rPr lang="ru-RU" sz="1800" baseline="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sz="1800" baseline="0" dirty="0">
                      <a:solidFill>
                        <a:srgbClr val="FF0000"/>
                      </a:solidFill>
                    </a:endParaRPr>
                  </a:p>
                </c:rich>
              </c:tx>
              <c:spPr>
                <a:noFill/>
                <a:ln>
                  <a:solidFill>
                    <a:srgbClr val="FF000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64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52FD-4110-B0F6-D22034F212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64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молочная продукция</c:v>
                </c:pt>
                <c:pt idx="1">
                  <c:v>мясная продукция</c:v>
                </c:pt>
                <c:pt idx="2">
                  <c:v>овощи</c:v>
                </c:pt>
              </c:strCache>
            </c:strRef>
          </c:cat>
          <c:val>
            <c:numRef>
              <c:f>Sheet1!$B$6:$D$6</c:f>
              <c:numCache>
                <c:formatCode>General</c:formatCode>
                <c:ptCount val="3"/>
                <c:pt idx="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2FD-4110-B0F6-D22034F212B5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микробиология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64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0D0A2F1-9FDB-4378-89F0-7F88D1ACA17B}" type="SERIESNAME">
                      <a:rPr lang="ru-RU" sz="180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[ИМЯ РЯДА]</a:t>
                    </a:fld>
                    <a:r>
                      <a:rPr lang="ru-RU" sz="1800" baseline="0" dirty="0">
                        <a:solidFill>
                          <a:srgbClr val="FF0000"/>
                        </a:solidFill>
                      </a:rPr>
                      <a:t>; </a:t>
                    </a:r>
                    <a:fld id="{F41F6CAB-4131-4260-8351-3251C7E4CBB1}" type="VALUE">
                      <a:rPr lang="ru-RU" sz="1800" baseline="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sz="1800" baseline="0" dirty="0">
                      <a:solidFill>
                        <a:srgbClr val="FF0000"/>
                      </a:solidFill>
                    </a:endParaRPr>
                  </a:p>
                </c:rich>
              </c:tx>
              <c:spPr>
                <a:noFill/>
                <a:ln>
                  <a:solidFill>
                    <a:srgbClr val="FF000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64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92603563719264"/>
                      <c:h val="0.1078405768425941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52FD-4110-B0F6-D22034F212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64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молочная продукция</c:v>
                </c:pt>
                <c:pt idx="1">
                  <c:v>мясная продукция</c:v>
                </c:pt>
                <c:pt idx="2">
                  <c:v>овощи</c:v>
                </c:pt>
              </c:strCache>
            </c:strRef>
          </c:cat>
          <c:val>
            <c:numRef>
              <c:f>Sheet1!$B$7:$D$7</c:f>
              <c:numCache>
                <c:formatCode>General</c:formatCode>
                <c:ptCount val="3"/>
                <c:pt idx="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52FD-4110-B0F6-D22034F212B5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нитраты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0.13323803366874173"/>
                  <c:y val="2.296984474724219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64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40D340D-E9BF-4BA7-BA7B-F2DB46169DEE}" type="SERIESNAME">
                      <a:rPr lang="ru-RU" sz="180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[ИМЯ РЯДА]</a:t>
                    </a:fld>
                    <a:r>
                      <a:rPr lang="ru-RU" sz="1800" baseline="0" dirty="0">
                        <a:solidFill>
                          <a:srgbClr val="FF0000"/>
                        </a:solidFill>
                      </a:rPr>
                      <a:t>; </a:t>
                    </a:r>
                    <a:fld id="{7321FDDE-DBDC-4A2E-A8C9-513C534EFD14}" type="VALUE">
                      <a:rPr lang="ru-RU" sz="1800" baseline="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sz="1800" baseline="0" dirty="0">
                      <a:solidFill>
                        <a:srgbClr val="FF0000"/>
                      </a:solidFill>
                    </a:endParaRPr>
                  </a:p>
                </c:rich>
              </c:tx>
              <c:spPr>
                <a:noFill/>
                <a:ln>
                  <a:solidFill>
                    <a:srgbClr val="FF000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64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52FD-4110-B0F6-D22034F212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64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молочная продукция</c:v>
                </c:pt>
                <c:pt idx="1">
                  <c:v>мясная продукция</c:v>
                </c:pt>
                <c:pt idx="2">
                  <c:v>овощи</c:v>
                </c:pt>
              </c:strCache>
            </c:strRef>
          </c:cat>
          <c:val>
            <c:numRef>
              <c:f>Sheet1!$B$8:$D$8</c:f>
              <c:numCache>
                <c:formatCode>General</c:formatCode>
                <c:ptCount val="3"/>
                <c:pt idx="2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52FD-4110-B0F6-D22034F212B5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паразитарная загрязненность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0.16648394644361128"/>
                  <c:y val="-1.6401819514513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64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FAFBBD0-075C-4B6C-ACB3-402035683B2D}" type="SERIESNAME">
                      <a:rPr lang="ru-RU" sz="1800" dirty="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[ИМЯ РЯДА]</a:t>
                    </a:fld>
                    <a:r>
                      <a:rPr lang="ru-RU" sz="1800" baseline="0" dirty="0">
                        <a:solidFill>
                          <a:srgbClr val="FF0000"/>
                        </a:solidFill>
                      </a:rPr>
                      <a:t>; </a:t>
                    </a:r>
                    <a:fld id="{0B1BE0F5-685C-4646-96F8-1B1DA6B3D378}" type="VALUE">
                      <a:rPr lang="ru-RU" sz="1800" baseline="0" dirty="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[ЗНАЧЕНИЕ]</a:t>
                    </a:fld>
                    <a:endParaRPr lang="ru-RU" sz="1800" baseline="0" dirty="0">
                      <a:solidFill>
                        <a:srgbClr val="FF0000"/>
                      </a:solidFill>
                    </a:endParaRPr>
                  </a:p>
                </c:rich>
              </c:tx>
              <c:spPr>
                <a:noFill/>
                <a:ln>
                  <a:solidFill>
                    <a:srgbClr val="FF000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64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97365204965822"/>
                      <c:h val="0.1538249932087014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52FD-4110-B0F6-D22034F212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64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молочная продукция</c:v>
                </c:pt>
                <c:pt idx="1">
                  <c:v>мясная продукция</c:v>
                </c:pt>
                <c:pt idx="2">
                  <c:v>овощи</c:v>
                </c:pt>
              </c:strCache>
            </c:strRef>
          </c:cat>
          <c:val>
            <c:numRef>
              <c:f>Sheet1!$B$9:$D$9</c:f>
              <c:numCache>
                <c:formatCode>General</c:formatCode>
                <c:ptCount val="3"/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52FD-4110-B0F6-D22034F212B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9"/>
        <c:shape val="box"/>
        <c:axId val="483280192"/>
        <c:axId val="483280584"/>
        <c:axId val="0"/>
      </c:bar3DChart>
      <c:catAx>
        <c:axId val="48328019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crossAx val="483280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8328058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83280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064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D894E0-35EC-4A11-8A6D-353872229E0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8C2E692-8C35-4849-B3A5-227F5D030D94}">
      <dgm:prSet/>
      <dgm:spPr/>
      <dgm:t>
        <a:bodyPr/>
        <a:lstStyle/>
        <a:p>
          <a:pPr rtl="0"/>
          <a:r>
            <a:rPr lang="ru-RU" dirty="0" smtClean="0"/>
            <a:t>Лабораторные испытания пищевой продукции проводятся в рамках государственного задания на полностью безвозмездной основе для бюджетных учреждений</a:t>
          </a:r>
          <a:endParaRPr lang="ru-RU" dirty="0"/>
        </a:p>
      </dgm:t>
    </dgm:pt>
    <dgm:pt modelId="{07BE72B5-ED1D-426B-8BAF-658493E43D2C}" type="parTrans" cxnId="{145AC30C-CF68-4006-A6CC-984676AC3BD0}">
      <dgm:prSet/>
      <dgm:spPr/>
      <dgm:t>
        <a:bodyPr/>
        <a:lstStyle/>
        <a:p>
          <a:endParaRPr lang="ru-RU"/>
        </a:p>
      </dgm:t>
    </dgm:pt>
    <dgm:pt modelId="{41291469-E144-40A4-B338-03BDE22F31CB}" type="sibTrans" cxnId="{145AC30C-CF68-4006-A6CC-984676AC3BD0}">
      <dgm:prSet/>
      <dgm:spPr/>
      <dgm:t>
        <a:bodyPr/>
        <a:lstStyle/>
        <a:p>
          <a:endParaRPr lang="ru-RU"/>
        </a:p>
      </dgm:t>
    </dgm:pt>
    <dgm:pt modelId="{0DC34639-D18E-4495-B400-F14115F2A06A}">
      <dgm:prSet/>
      <dgm:spPr/>
      <dgm:t>
        <a:bodyPr/>
        <a:lstStyle/>
        <a:p>
          <a:pPr rtl="0"/>
          <a:r>
            <a:rPr lang="ru-RU" dirty="0" smtClean="0"/>
            <a:t>При отборе образцов применяется риск-ориентированный подход (выбор поставщиков и производителей продукции, определение частоты отбора проб, выбор контролируемых показателей и т.д.)</a:t>
          </a:r>
          <a:endParaRPr lang="ru-RU" dirty="0"/>
        </a:p>
      </dgm:t>
    </dgm:pt>
    <dgm:pt modelId="{7312880D-2AE4-4787-B92A-F6A3710B206C}" type="parTrans" cxnId="{9A0C2566-1290-406E-A808-B7BDF4742926}">
      <dgm:prSet/>
      <dgm:spPr/>
      <dgm:t>
        <a:bodyPr/>
        <a:lstStyle/>
        <a:p>
          <a:endParaRPr lang="ru-RU"/>
        </a:p>
      </dgm:t>
    </dgm:pt>
    <dgm:pt modelId="{054338E4-BA05-45BF-8486-F6AF42B55CE7}" type="sibTrans" cxnId="{9A0C2566-1290-406E-A808-B7BDF4742926}">
      <dgm:prSet/>
      <dgm:spPr/>
      <dgm:t>
        <a:bodyPr/>
        <a:lstStyle/>
        <a:p>
          <a:endParaRPr lang="ru-RU"/>
        </a:p>
      </dgm:t>
    </dgm:pt>
    <dgm:pt modelId="{635173DE-6846-4FEB-BA6C-74B37561E3AF}">
      <dgm:prSet/>
      <dgm:spPr/>
      <dgm:t>
        <a:bodyPr/>
        <a:lstStyle/>
        <a:p>
          <a:pPr rtl="0"/>
          <a:r>
            <a:rPr lang="ru-RU" dirty="0" smtClean="0"/>
            <a:t>Спонтанность проведения отбора образцов</a:t>
          </a:r>
          <a:endParaRPr lang="ru-RU" dirty="0"/>
        </a:p>
      </dgm:t>
    </dgm:pt>
    <dgm:pt modelId="{12BCBDEA-20C3-49C7-8FFA-AA472001CED0}" type="parTrans" cxnId="{B4A0A4ED-FD60-45C9-92CD-54D3878C18EA}">
      <dgm:prSet/>
      <dgm:spPr/>
      <dgm:t>
        <a:bodyPr/>
        <a:lstStyle/>
        <a:p>
          <a:endParaRPr lang="ru-RU"/>
        </a:p>
      </dgm:t>
    </dgm:pt>
    <dgm:pt modelId="{A840CE96-2EA8-4944-9BE6-44CE26D1F414}" type="sibTrans" cxnId="{B4A0A4ED-FD60-45C9-92CD-54D3878C18EA}">
      <dgm:prSet/>
      <dgm:spPr/>
      <dgm:t>
        <a:bodyPr/>
        <a:lstStyle/>
        <a:p>
          <a:endParaRPr lang="ru-RU"/>
        </a:p>
      </dgm:t>
    </dgm:pt>
    <dgm:pt modelId="{2D7267F4-9C0A-4A2C-9408-494DF430C947}">
      <dgm:prSet/>
      <dgm:spPr/>
      <dgm:t>
        <a:bodyPr/>
        <a:lstStyle/>
        <a:p>
          <a:pPr rtl="0"/>
          <a:r>
            <a:rPr lang="ru-RU" dirty="0" smtClean="0"/>
            <a:t>Введение режима усиленного лабораторного контроля при первичном выявлении недоброкачественной продукции</a:t>
          </a:r>
          <a:endParaRPr lang="ru-RU" dirty="0"/>
        </a:p>
      </dgm:t>
    </dgm:pt>
    <dgm:pt modelId="{B513AA9B-A2D2-4A86-A51A-E95E2AA408EB}" type="parTrans" cxnId="{246F6DEE-146F-41C0-A426-0B212EFD70F8}">
      <dgm:prSet/>
      <dgm:spPr/>
      <dgm:t>
        <a:bodyPr/>
        <a:lstStyle/>
        <a:p>
          <a:endParaRPr lang="ru-RU"/>
        </a:p>
      </dgm:t>
    </dgm:pt>
    <dgm:pt modelId="{BCA5297B-8FA8-44AA-AD39-051EF797C804}" type="sibTrans" cxnId="{246F6DEE-146F-41C0-A426-0B212EFD70F8}">
      <dgm:prSet/>
      <dgm:spPr/>
      <dgm:t>
        <a:bodyPr/>
        <a:lstStyle/>
        <a:p>
          <a:endParaRPr lang="ru-RU"/>
        </a:p>
      </dgm:t>
    </dgm:pt>
    <dgm:pt modelId="{6D48C5C2-EF3A-4F9A-8E54-BFB965E39C06}" type="pres">
      <dgm:prSet presAssocID="{09D894E0-35EC-4A11-8A6D-353872229E0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52229D-7DFF-4CE7-A85B-98BB7F341690}" type="pres">
      <dgm:prSet presAssocID="{98C2E692-8C35-4849-B3A5-227F5D030D9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FC6A3D-A52C-4322-A7DC-6C3804FF95C8}" type="pres">
      <dgm:prSet presAssocID="{41291469-E144-40A4-B338-03BDE22F31CB}" presName="spacer" presStyleCnt="0"/>
      <dgm:spPr/>
    </dgm:pt>
    <dgm:pt modelId="{7D0D70CA-2E5B-47FC-8029-8CDF8B47FDAC}" type="pres">
      <dgm:prSet presAssocID="{0DC34639-D18E-4495-B400-F14115F2A06A}" presName="parentText" presStyleLbl="node1" presStyleIdx="1" presStyleCnt="4" custLinFactY="2620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CDEFF3-BBE4-449B-9389-ECEEACE00F84}" type="pres">
      <dgm:prSet presAssocID="{054338E4-BA05-45BF-8486-F6AF42B55CE7}" presName="spacer" presStyleCnt="0"/>
      <dgm:spPr/>
    </dgm:pt>
    <dgm:pt modelId="{35077A1C-9600-4730-9157-061194556E14}" type="pres">
      <dgm:prSet presAssocID="{635173DE-6846-4FEB-BA6C-74B37561E3AF}" presName="parentText" presStyleLbl="node1" presStyleIdx="2" presStyleCnt="4" custLinFactY="38368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F8B56F-E767-4A94-8CCD-A9B7041B3193}" type="pres">
      <dgm:prSet presAssocID="{A840CE96-2EA8-4944-9BE6-44CE26D1F414}" presName="spacer" presStyleCnt="0"/>
      <dgm:spPr/>
    </dgm:pt>
    <dgm:pt modelId="{3AD1448A-AF44-4FFD-8E85-D57D5D085ADB}" type="pres">
      <dgm:prSet presAssocID="{2D7267F4-9C0A-4A2C-9408-494DF430C947}" presName="parentText" presStyleLbl="node1" presStyleIdx="3" presStyleCnt="4" custLinFactY="7181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5AC30C-CF68-4006-A6CC-984676AC3BD0}" srcId="{09D894E0-35EC-4A11-8A6D-353872229E00}" destId="{98C2E692-8C35-4849-B3A5-227F5D030D94}" srcOrd="0" destOrd="0" parTransId="{07BE72B5-ED1D-426B-8BAF-658493E43D2C}" sibTransId="{41291469-E144-40A4-B338-03BDE22F31CB}"/>
    <dgm:cxn modelId="{98CB5623-AE65-4FC7-9BB5-24FCD0046015}" type="presOf" srcId="{09D894E0-35EC-4A11-8A6D-353872229E00}" destId="{6D48C5C2-EF3A-4F9A-8E54-BFB965E39C06}" srcOrd="0" destOrd="0" presId="urn:microsoft.com/office/officeart/2005/8/layout/vList2"/>
    <dgm:cxn modelId="{E5EE2566-AEC3-4349-A305-EE5A041B9E55}" type="presOf" srcId="{635173DE-6846-4FEB-BA6C-74B37561E3AF}" destId="{35077A1C-9600-4730-9157-061194556E14}" srcOrd="0" destOrd="0" presId="urn:microsoft.com/office/officeart/2005/8/layout/vList2"/>
    <dgm:cxn modelId="{6A22490D-98FD-4474-9111-03E687E162DB}" type="presOf" srcId="{98C2E692-8C35-4849-B3A5-227F5D030D94}" destId="{4952229D-7DFF-4CE7-A85B-98BB7F341690}" srcOrd="0" destOrd="0" presId="urn:microsoft.com/office/officeart/2005/8/layout/vList2"/>
    <dgm:cxn modelId="{7E9E244E-6BF3-4709-8140-E501EA3DF463}" type="presOf" srcId="{0DC34639-D18E-4495-B400-F14115F2A06A}" destId="{7D0D70CA-2E5B-47FC-8029-8CDF8B47FDAC}" srcOrd="0" destOrd="0" presId="urn:microsoft.com/office/officeart/2005/8/layout/vList2"/>
    <dgm:cxn modelId="{9A0C2566-1290-406E-A808-B7BDF4742926}" srcId="{09D894E0-35EC-4A11-8A6D-353872229E00}" destId="{0DC34639-D18E-4495-B400-F14115F2A06A}" srcOrd="1" destOrd="0" parTransId="{7312880D-2AE4-4787-B92A-F6A3710B206C}" sibTransId="{054338E4-BA05-45BF-8486-F6AF42B55CE7}"/>
    <dgm:cxn modelId="{246F6DEE-146F-41C0-A426-0B212EFD70F8}" srcId="{09D894E0-35EC-4A11-8A6D-353872229E00}" destId="{2D7267F4-9C0A-4A2C-9408-494DF430C947}" srcOrd="3" destOrd="0" parTransId="{B513AA9B-A2D2-4A86-A51A-E95E2AA408EB}" sibTransId="{BCA5297B-8FA8-44AA-AD39-051EF797C804}"/>
    <dgm:cxn modelId="{9D5B8BB3-CE1B-440D-B5DB-9A4F194052EC}" type="presOf" srcId="{2D7267F4-9C0A-4A2C-9408-494DF430C947}" destId="{3AD1448A-AF44-4FFD-8E85-D57D5D085ADB}" srcOrd="0" destOrd="0" presId="urn:microsoft.com/office/officeart/2005/8/layout/vList2"/>
    <dgm:cxn modelId="{B4A0A4ED-FD60-45C9-92CD-54D3878C18EA}" srcId="{09D894E0-35EC-4A11-8A6D-353872229E00}" destId="{635173DE-6846-4FEB-BA6C-74B37561E3AF}" srcOrd="2" destOrd="0" parTransId="{12BCBDEA-20C3-49C7-8FFA-AA472001CED0}" sibTransId="{A840CE96-2EA8-4944-9BE6-44CE26D1F414}"/>
    <dgm:cxn modelId="{FDBD1EA8-B63C-460B-B531-0AF5BFA13FB0}" type="presParOf" srcId="{6D48C5C2-EF3A-4F9A-8E54-BFB965E39C06}" destId="{4952229D-7DFF-4CE7-A85B-98BB7F341690}" srcOrd="0" destOrd="0" presId="urn:microsoft.com/office/officeart/2005/8/layout/vList2"/>
    <dgm:cxn modelId="{9B8A9DBD-3CDF-4D7C-B59A-DDF629DD9F83}" type="presParOf" srcId="{6D48C5C2-EF3A-4F9A-8E54-BFB965E39C06}" destId="{AAFC6A3D-A52C-4322-A7DC-6C3804FF95C8}" srcOrd="1" destOrd="0" presId="urn:microsoft.com/office/officeart/2005/8/layout/vList2"/>
    <dgm:cxn modelId="{B36AF65C-6509-4490-8296-FC602C580F2F}" type="presParOf" srcId="{6D48C5C2-EF3A-4F9A-8E54-BFB965E39C06}" destId="{7D0D70CA-2E5B-47FC-8029-8CDF8B47FDAC}" srcOrd="2" destOrd="0" presId="urn:microsoft.com/office/officeart/2005/8/layout/vList2"/>
    <dgm:cxn modelId="{0553C295-552A-4BC4-9148-8EDE9F9E7092}" type="presParOf" srcId="{6D48C5C2-EF3A-4F9A-8E54-BFB965E39C06}" destId="{FACDEFF3-BBE4-449B-9389-ECEEACE00F84}" srcOrd="3" destOrd="0" presId="urn:microsoft.com/office/officeart/2005/8/layout/vList2"/>
    <dgm:cxn modelId="{D9B29C37-1CE7-400D-ABC7-1BA56104F81F}" type="presParOf" srcId="{6D48C5C2-EF3A-4F9A-8E54-BFB965E39C06}" destId="{35077A1C-9600-4730-9157-061194556E14}" srcOrd="4" destOrd="0" presId="urn:microsoft.com/office/officeart/2005/8/layout/vList2"/>
    <dgm:cxn modelId="{45FCB826-FF9B-4292-A6F9-F46783716721}" type="presParOf" srcId="{6D48C5C2-EF3A-4F9A-8E54-BFB965E39C06}" destId="{69F8B56F-E767-4A94-8CCD-A9B7041B3193}" srcOrd="5" destOrd="0" presId="urn:microsoft.com/office/officeart/2005/8/layout/vList2"/>
    <dgm:cxn modelId="{FA4393BD-D180-4C11-ABF8-9F1C17455943}" type="presParOf" srcId="{6D48C5C2-EF3A-4F9A-8E54-BFB965E39C06}" destId="{3AD1448A-AF44-4FFD-8E85-D57D5D085AD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CD3CC8-C422-4F35-8D0D-F1971E60C84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8D06944-7915-4DB7-866E-0B7FE7F3AE79}">
      <dgm:prSet/>
      <dgm:spPr/>
      <dgm:t>
        <a:bodyPr/>
        <a:lstStyle/>
        <a:p>
          <a:pPr rtl="0"/>
          <a:r>
            <a:rPr lang="ru-RU" smtClean="0"/>
            <a:t>Применение мер экономического воздействия в рамках действующих муниципальных контрактов на поставку пищевой продукции (штрафы, расторжение контракта в одностороннем порядке, внесение в Реестр недобросовестных поставщиков и т.д.)</a:t>
          </a:r>
          <a:endParaRPr lang="ru-RU"/>
        </a:p>
      </dgm:t>
    </dgm:pt>
    <dgm:pt modelId="{B80C12EF-E51D-49B6-9656-919E2BAD63C1}" type="parTrans" cxnId="{E698DE97-41C4-4DB7-B63E-C9C4EDB47038}">
      <dgm:prSet/>
      <dgm:spPr/>
      <dgm:t>
        <a:bodyPr/>
        <a:lstStyle/>
        <a:p>
          <a:endParaRPr lang="ru-RU"/>
        </a:p>
      </dgm:t>
    </dgm:pt>
    <dgm:pt modelId="{298C5EB4-4882-4FA4-B5D7-78917F9E0B5F}" type="sibTrans" cxnId="{E698DE97-41C4-4DB7-B63E-C9C4EDB47038}">
      <dgm:prSet/>
      <dgm:spPr/>
      <dgm:t>
        <a:bodyPr/>
        <a:lstStyle/>
        <a:p>
          <a:endParaRPr lang="ru-RU"/>
        </a:p>
      </dgm:t>
    </dgm:pt>
    <dgm:pt modelId="{10DCEA63-10DA-4FC4-8558-E1C49CCC4BF0}">
      <dgm:prSet/>
      <dgm:spPr/>
      <dgm:t>
        <a:bodyPr/>
        <a:lstStyle/>
        <a:p>
          <a:pPr rtl="0"/>
          <a:r>
            <a:rPr lang="ru-RU" smtClean="0"/>
            <a:t>Направление информации о выявлении некачественной продукции в Россельхознадзор и Роспотребнадзор (меры административного наказания; отзыв декларации о соответствии; контроль за утилизацией фальсифицированной продукции)</a:t>
          </a:r>
          <a:endParaRPr lang="ru-RU"/>
        </a:p>
      </dgm:t>
    </dgm:pt>
    <dgm:pt modelId="{3BD1285A-4718-45A3-80A0-DF08E24F0917}" type="parTrans" cxnId="{C8ED8A06-112D-4889-985C-3360794714E0}">
      <dgm:prSet/>
      <dgm:spPr/>
      <dgm:t>
        <a:bodyPr/>
        <a:lstStyle/>
        <a:p>
          <a:endParaRPr lang="ru-RU"/>
        </a:p>
      </dgm:t>
    </dgm:pt>
    <dgm:pt modelId="{FB83244A-9F71-4979-8014-953747B6C226}" type="sibTrans" cxnId="{C8ED8A06-112D-4889-985C-3360794714E0}">
      <dgm:prSet/>
      <dgm:spPr/>
      <dgm:t>
        <a:bodyPr/>
        <a:lstStyle/>
        <a:p>
          <a:endParaRPr lang="ru-RU"/>
        </a:p>
      </dgm:t>
    </dgm:pt>
    <dgm:pt modelId="{A79A76A0-18CE-47CD-9A15-021BC7DE1BFA}" type="pres">
      <dgm:prSet presAssocID="{9BCD3CC8-C422-4F35-8D0D-F1971E60C8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CAAF1B-A16D-4A46-A8B4-88B6DF5CD703}" type="pres">
      <dgm:prSet presAssocID="{48D06944-7915-4DB7-866E-0B7FE7F3AE7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1BD166-4C66-48C8-AD0A-17CE5BD996AC}" type="pres">
      <dgm:prSet presAssocID="{298C5EB4-4882-4FA4-B5D7-78917F9E0B5F}" presName="spacer" presStyleCnt="0"/>
      <dgm:spPr/>
    </dgm:pt>
    <dgm:pt modelId="{64E60628-5290-4471-9351-F729FA52F553}" type="pres">
      <dgm:prSet presAssocID="{10DCEA63-10DA-4FC4-8558-E1C49CCC4BF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8ED8A06-112D-4889-985C-3360794714E0}" srcId="{9BCD3CC8-C422-4F35-8D0D-F1971E60C846}" destId="{10DCEA63-10DA-4FC4-8558-E1C49CCC4BF0}" srcOrd="1" destOrd="0" parTransId="{3BD1285A-4718-45A3-80A0-DF08E24F0917}" sibTransId="{FB83244A-9F71-4979-8014-953747B6C226}"/>
    <dgm:cxn modelId="{08E35606-AEE6-44F1-98B7-6895BFD6EDCC}" type="presOf" srcId="{48D06944-7915-4DB7-866E-0B7FE7F3AE79}" destId="{FECAAF1B-A16D-4A46-A8B4-88B6DF5CD703}" srcOrd="0" destOrd="0" presId="urn:microsoft.com/office/officeart/2005/8/layout/vList2"/>
    <dgm:cxn modelId="{E698DE97-41C4-4DB7-B63E-C9C4EDB47038}" srcId="{9BCD3CC8-C422-4F35-8D0D-F1971E60C846}" destId="{48D06944-7915-4DB7-866E-0B7FE7F3AE79}" srcOrd="0" destOrd="0" parTransId="{B80C12EF-E51D-49B6-9656-919E2BAD63C1}" sibTransId="{298C5EB4-4882-4FA4-B5D7-78917F9E0B5F}"/>
    <dgm:cxn modelId="{E6A43171-8ACD-4976-8D8E-200F4B72B731}" type="presOf" srcId="{9BCD3CC8-C422-4F35-8D0D-F1971E60C846}" destId="{A79A76A0-18CE-47CD-9A15-021BC7DE1BFA}" srcOrd="0" destOrd="0" presId="urn:microsoft.com/office/officeart/2005/8/layout/vList2"/>
    <dgm:cxn modelId="{5D28148A-984D-451D-BAB2-93F348F4E6B6}" type="presOf" srcId="{10DCEA63-10DA-4FC4-8558-E1C49CCC4BF0}" destId="{64E60628-5290-4471-9351-F729FA52F553}" srcOrd="0" destOrd="0" presId="urn:microsoft.com/office/officeart/2005/8/layout/vList2"/>
    <dgm:cxn modelId="{463FF3CC-6D52-4B54-83C5-7C6710BA7753}" type="presParOf" srcId="{A79A76A0-18CE-47CD-9A15-021BC7DE1BFA}" destId="{FECAAF1B-A16D-4A46-A8B4-88B6DF5CD703}" srcOrd="0" destOrd="0" presId="urn:microsoft.com/office/officeart/2005/8/layout/vList2"/>
    <dgm:cxn modelId="{89348C3B-A509-499F-8D54-498C82BA5E78}" type="presParOf" srcId="{A79A76A0-18CE-47CD-9A15-021BC7DE1BFA}" destId="{CD1BD166-4C66-48C8-AD0A-17CE5BD996AC}" srcOrd="1" destOrd="0" presId="urn:microsoft.com/office/officeart/2005/8/layout/vList2"/>
    <dgm:cxn modelId="{B38FE65A-554F-4AFB-ACCC-B6E820B50210}" type="presParOf" srcId="{A79A76A0-18CE-47CD-9A15-021BC7DE1BFA}" destId="{64E60628-5290-4471-9351-F729FA52F55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2229D-7DFF-4CE7-A85B-98BB7F341690}">
      <dsp:nvSpPr>
        <dsp:cNvPr id="0" name=""/>
        <dsp:cNvSpPr/>
      </dsp:nvSpPr>
      <dsp:spPr>
        <a:xfrm>
          <a:off x="0" y="665829"/>
          <a:ext cx="1112520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Лабораторные испытания пищевой продукции проводятся в рамках государственного задания на полностью безвозмездной основе для бюджетных учреждений</a:t>
          </a:r>
          <a:endParaRPr lang="ru-RU" sz="1800" kern="1200" dirty="0"/>
        </a:p>
      </dsp:txBody>
      <dsp:txXfrm>
        <a:off x="34954" y="700783"/>
        <a:ext cx="11055292" cy="646132"/>
      </dsp:txXfrm>
    </dsp:sp>
    <dsp:sp modelId="{7D0D70CA-2E5B-47FC-8029-8CDF8B47FDAC}">
      <dsp:nvSpPr>
        <dsp:cNvPr id="0" name=""/>
        <dsp:cNvSpPr/>
      </dsp:nvSpPr>
      <dsp:spPr>
        <a:xfrm>
          <a:off x="0" y="1673194"/>
          <a:ext cx="1112520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При отборе образцов применяется риск-ориентированный подход (выбор поставщиков и производителей продукции, определение частоты отбора проб, выбор контролируемых показателей и т.д.)</a:t>
          </a:r>
          <a:endParaRPr lang="ru-RU" sz="1800" kern="1200" dirty="0"/>
        </a:p>
      </dsp:txBody>
      <dsp:txXfrm>
        <a:off x="34954" y="1708148"/>
        <a:ext cx="11055292" cy="646132"/>
      </dsp:txXfrm>
    </dsp:sp>
    <dsp:sp modelId="{35077A1C-9600-4730-9157-061194556E14}">
      <dsp:nvSpPr>
        <dsp:cNvPr id="0" name=""/>
        <dsp:cNvSpPr/>
      </dsp:nvSpPr>
      <dsp:spPr>
        <a:xfrm>
          <a:off x="0" y="2528159"/>
          <a:ext cx="1112520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Спонтанность проведения отбора образцов</a:t>
          </a:r>
          <a:endParaRPr lang="ru-RU" sz="1800" kern="1200" dirty="0"/>
        </a:p>
      </dsp:txBody>
      <dsp:txXfrm>
        <a:off x="34954" y="2563113"/>
        <a:ext cx="11055292" cy="646132"/>
      </dsp:txXfrm>
    </dsp:sp>
    <dsp:sp modelId="{3AD1448A-AF44-4FFD-8E85-D57D5D085ADB}">
      <dsp:nvSpPr>
        <dsp:cNvPr id="0" name=""/>
        <dsp:cNvSpPr/>
      </dsp:nvSpPr>
      <dsp:spPr>
        <a:xfrm>
          <a:off x="0" y="3535525"/>
          <a:ext cx="1112520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Введение режима усиленного лабораторного контроля при первичном выявлении недоброкачественной продукции</a:t>
          </a:r>
          <a:endParaRPr lang="ru-RU" sz="1800" kern="1200" dirty="0"/>
        </a:p>
      </dsp:txBody>
      <dsp:txXfrm>
        <a:off x="34954" y="3570479"/>
        <a:ext cx="11055292" cy="6461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CAAF1B-A16D-4A46-A8B4-88B6DF5CD703}">
      <dsp:nvSpPr>
        <dsp:cNvPr id="0" name=""/>
        <dsp:cNvSpPr/>
      </dsp:nvSpPr>
      <dsp:spPr>
        <a:xfrm>
          <a:off x="0" y="209798"/>
          <a:ext cx="10515600" cy="19269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Применение мер экономического воздействия в рамках действующих муниципальных контрактов на поставку пищевой продукции (штрафы, расторжение контракта в одностороннем порядке, внесение в Реестр недобросовестных поставщиков и т.д.)</a:t>
          </a:r>
          <a:endParaRPr lang="ru-RU" sz="2700" kern="1200"/>
        </a:p>
      </dsp:txBody>
      <dsp:txXfrm>
        <a:off x="94068" y="303866"/>
        <a:ext cx="10327464" cy="1738854"/>
      </dsp:txXfrm>
    </dsp:sp>
    <dsp:sp modelId="{64E60628-5290-4471-9351-F729FA52F553}">
      <dsp:nvSpPr>
        <dsp:cNvPr id="0" name=""/>
        <dsp:cNvSpPr/>
      </dsp:nvSpPr>
      <dsp:spPr>
        <a:xfrm>
          <a:off x="0" y="2214549"/>
          <a:ext cx="10515600" cy="19269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Направление информации о выявлении некачественной продукции в Россельхознадзор и Роспотребнадзор (меры административного наказания; отзыв декларации о соответствии; контроль за утилизацией фальсифицированной продукции)</a:t>
          </a:r>
          <a:endParaRPr lang="ru-RU" sz="2700" kern="1200"/>
        </a:p>
      </dsp:txBody>
      <dsp:txXfrm>
        <a:off x="94068" y="2308617"/>
        <a:ext cx="10327464" cy="17388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76611-E768-42D6-BBC8-C8B3443BF7E6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D810B-EC92-4323-8615-DB3BDFC6C0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120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5A6292-F88F-474F-9A76-DBD038281B5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578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DC25-046C-487D-8AE8-4A3F76C39BB2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67921-D2EC-40EF-9B07-3E2C7E4D3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453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DC25-046C-487D-8AE8-4A3F76C39BB2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67921-D2EC-40EF-9B07-3E2C7E4D3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647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DC25-046C-487D-8AE8-4A3F76C39BB2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67921-D2EC-40EF-9B07-3E2C7E4D3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24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8F5D517A-3E40-4131-9DCA-00FE461C40A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673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DC25-046C-487D-8AE8-4A3F76C39BB2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67921-D2EC-40EF-9B07-3E2C7E4D3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13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DC25-046C-487D-8AE8-4A3F76C39BB2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67921-D2EC-40EF-9B07-3E2C7E4D3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94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DC25-046C-487D-8AE8-4A3F76C39BB2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67921-D2EC-40EF-9B07-3E2C7E4D3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046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DC25-046C-487D-8AE8-4A3F76C39BB2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67921-D2EC-40EF-9B07-3E2C7E4D3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32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DC25-046C-487D-8AE8-4A3F76C39BB2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67921-D2EC-40EF-9B07-3E2C7E4D3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47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DC25-046C-487D-8AE8-4A3F76C39BB2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67921-D2EC-40EF-9B07-3E2C7E4D3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013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DC25-046C-487D-8AE8-4A3F76C39BB2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67921-D2EC-40EF-9B07-3E2C7E4D3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84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DC25-046C-487D-8AE8-4A3F76C39BB2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67921-D2EC-40EF-9B07-3E2C7E4D3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530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BDC25-046C-487D-8AE8-4A3F76C39BB2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67921-D2EC-40EF-9B07-3E2C7E4D3A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591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29342" y="424542"/>
            <a:ext cx="10613572" cy="2710543"/>
          </a:xfrm>
          <a:solidFill>
            <a:srgbClr val="0D038F"/>
          </a:solidFill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4000" b="1" dirty="0" smtClean="0">
                <a:solidFill>
                  <a:schemeClr val="bg1"/>
                </a:solidFill>
              </a:rPr>
              <a:t>Организация лабораторного входного контроля на показатели качества и безопасности пищевой продукции, поставляемой в областные бюджетные учреждения социальной направленности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9343" y="3429000"/>
            <a:ext cx="10613572" cy="320040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ru-RU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Зибров </a:t>
            </a:r>
          </a:p>
          <a:p>
            <a:pPr algn="ctr" eaLnBrk="1" hangingPunct="1">
              <a:buFontTx/>
              <a:buNone/>
            </a:pPr>
            <a:r>
              <a:rPr lang="ru-RU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Михаил </a:t>
            </a:r>
            <a:r>
              <a:rPr lang="ru-RU" sz="40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Алексеевич</a:t>
            </a:r>
          </a:p>
          <a:p>
            <a:pPr algn="ctr" eaLnBrk="1" hangingPunct="1">
              <a:buFontTx/>
              <a:buNone/>
            </a:pPr>
            <a:endParaRPr lang="ru-RU" sz="40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algn="ctr" eaLnBrk="1" hangingPunct="1">
              <a:buFontTx/>
              <a:buNone/>
            </a:pPr>
            <a:r>
              <a:rPr lang="ru-RU" b="1" dirty="0" smtClean="0">
                <a:solidFill>
                  <a:srgbClr val="002060"/>
                </a:solidFill>
              </a:rPr>
              <a:t>УПРАВЛЕНИЕ ВЕТЕРИНАРИИ ЛИПЕЦКОЙ ОБЛАСТИ</a:t>
            </a:r>
          </a:p>
          <a:p>
            <a:pPr algn="ctr" eaLnBrk="1" hangingPunct="1">
              <a:buFontTx/>
              <a:buNone/>
            </a:pPr>
            <a:r>
              <a:rPr lang="ru-RU" b="1" dirty="0" smtClean="0">
                <a:solidFill>
                  <a:srgbClr val="002060"/>
                </a:solidFill>
              </a:rPr>
              <a:t>ОГБУ </a:t>
            </a:r>
            <a:r>
              <a:rPr lang="ru-RU" b="1" dirty="0">
                <a:solidFill>
                  <a:srgbClr val="002060"/>
                </a:solidFill>
              </a:rPr>
              <a:t>«Липецкая областная ветеринарная </a:t>
            </a:r>
            <a:r>
              <a:rPr lang="ru-RU" b="1" dirty="0" smtClean="0">
                <a:solidFill>
                  <a:srgbClr val="002060"/>
                </a:solidFill>
              </a:rPr>
              <a:t>лаборатория»</a:t>
            </a:r>
          </a:p>
          <a:p>
            <a:pPr algn="ctr" eaLnBrk="1" hangingPunct="1">
              <a:buFontTx/>
              <a:buNone/>
            </a:pPr>
            <a:r>
              <a:rPr lang="ru-RU" sz="2400" b="1" dirty="0">
                <a:solidFill>
                  <a:srgbClr val="002060"/>
                </a:solidFill>
              </a:rPr>
              <a:t>д</a:t>
            </a:r>
            <a:r>
              <a:rPr lang="ru-RU" sz="2400" b="1" dirty="0" smtClean="0">
                <a:solidFill>
                  <a:srgbClr val="002060"/>
                </a:solidFill>
              </a:rPr>
              <a:t>иректор, кандидат ветеринарных </a:t>
            </a:r>
            <a:r>
              <a:rPr lang="ru-RU" sz="2400" b="1" dirty="0">
                <a:solidFill>
                  <a:srgbClr val="002060"/>
                </a:solidFill>
              </a:rPr>
              <a:t>н</a:t>
            </a:r>
            <a:r>
              <a:rPr lang="ru-RU" sz="2400" b="1" dirty="0" smtClean="0">
                <a:solidFill>
                  <a:srgbClr val="002060"/>
                </a:solidFill>
              </a:rPr>
              <a:t>аук</a:t>
            </a:r>
            <a:endParaRPr lang="ru-RU" sz="2400" b="1" dirty="0">
              <a:solidFill>
                <a:srgbClr val="002060"/>
              </a:solidFill>
            </a:endParaRPr>
          </a:p>
          <a:p>
            <a:pPr algn="ctr" eaLnBrk="1" hangingPunct="1">
              <a:buFontTx/>
              <a:buNone/>
            </a:pP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71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</a:rPr>
              <a:t>Мероприятия при выявлении недоброкачественной (фальсифицированной) продукции</a:t>
            </a:r>
            <a:endParaRPr lang="ru-RU" sz="36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516493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5717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514" y="152400"/>
            <a:ext cx="11887200" cy="6574971"/>
          </a:xfrm>
          <a:solidFill>
            <a:srgbClr val="8BF9C7"/>
          </a:solidFill>
          <a:ln w="85725" cmpd="tri">
            <a:solidFill>
              <a:srgbClr val="FF0000"/>
            </a:solidFill>
          </a:ln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sz="4800" b="1" dirty="0" smtClean="0"/>
          </a:p>
          <a:p>
            <a:pPr marL="0" indent="0" algn="ctr">
              <a:buNone/>
            </a:pPr>
            <a:r>
              <a:rPr lang="ru-RU" sz="7200" b="1" dirty="0" smtClean="0">
                <a:solidFill>
                  <a:srgbClr val="002060"/>
                </a:solidFill>
              </a:rPr>
              <a:t>Благодарю за внимание!</a:t>
            </a:r>
            <a:endParaRPr lang="ru-RU" sz="7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628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459" y="101189"/>
            <a:ext cx="11574439" cy="106848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2200" b="1" dirty="0">
                <a:latin typeface="+mn-lt"/>
              </a:rPr>
              <a:t>Порядок осуществления </a:t>
            </a:r>
            <a:r>
              <a:rPr lang="ru-RU" sz="2200" b="1" dirty="0" smtClean="0">
                <a:latin typeface="+mn-lt"/>
              </a:rPr>
              <a:t>ветеринарного лабораторного контроля качества </a:t>
            </a:r>
            <a:r>
              <a:rPr lang="ru-RU" sz="2200" b="1" dirty="0">
                <a:latin typeface="+mn-lt"/>
              </a:rPr>
              <a:t>и безопасности пищевой продукции </a:t>
            </a:r>
            <a:r>
              <a:rPr lang="ru-RU" sz="2200" b="1" dirty="0" smtClean="0">
                <a:latin typeface="+mn-lt"/>
              </a:rPr>
              <a:t>в социально значимых бюджетных учреждениях Липецкой области</a:t>
            </a:r>
            <a:endParaRPr lang="ru-RU" sz="2200" dirty="0">
              <a:latin typeface="+mn-lt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51459" y="1214752"/>
            <a:ext cx="3300175" cy="54327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Отбор проб </a:t>
            </a:r>
            <a:r>
              <a:rPr lang="ru-RU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пищевой продукции в бюджетных учреждения социальной </a:t>
            </a:r>
            <a:r>
              <a:rPr lang="ru-RU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направленности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(образование – 586 </a:t>
            </a:r>
            <a:r>
              <a:rPr lang="ru-RU" sz="1600" b="1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учрежд</a:t>
            </a:r>
            <a:r>
              <a:rPr lang="ru-RU" sz="16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  здравоохранение – 24 </a:t>
            </a:r>
            <a:r>
              <a:rPr lang="ru-RU" sz="1600" b="1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учрежд</a:t>
            </a:r>
            <a:r>
              <a:rPr lang="ru-RU" sz="16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соцзащита – 20 </a:t>
            </a:r>
            <a:r>
              <a:rPr lang="ru-RU" sz="1600" b="1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учрежд</a:t>
            </a:r>
            <a:r>
              <a:rPr lang="ru-RU" sz="16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Осуществляют аттестованные специалисты государственной ветеринарной службы - </a:t>
            </a:r>
            <a:r>
              <a:rPr lang="ru-RU" sz="2000" b="1" dirty="0" smtClean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50 чел, задействовано 3 автомобиля</a:t>
            </a:r>
            <a:r>
              <a:rPr lang="ru-RU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00641" y="1333412"/>
            <a:ext cx="2286000" cy="3627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ru-RU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Проведение </a:t>
            </a:r>
            <a:r>
              <a:rPr lang="ru-RU" sz="12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лабораторных испытаний </a:t>
            </a:r>
            <a:r>
              <a:rPr lang="ru-RU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пищевой продукции на показатели безопасности и качества</a:t>
            </a:r>
          </a:p>
          <a:p>
            <a:pPr algn="ctr">
              <a:lnSpc>
                <a:spcPct val="107000"/>
              </a:lnSpc>
            </a:pPr>
            <a:r>
              <a:rPr lang="ru-RU" sz="12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Осуществляет аккредитованная испытательная лаборатория  </a:t>
            </a:r>
            <a:r>
              <a:rPr lang="ru-RU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ОГБУ «Липецкая областная ветеринарная лаборатория</a:t>
            </a:r>
            <a:r>
              <a:rPr lang="ru-RU" b="1" dirty="0" smtClean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>
              <a:lnSpc>
                <a:spcPct val="107000"/>
              </a:lnSpc>
            </a:pPr>
            <a:r>
              <a:rPr lang="ru-RU" sz="1200" b="1" dirty="0" smtClean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ru-RU" sz="12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Аккредитована</a:t>
            </a:r>
            <a:r>
              <a:rPr lang="ru-RU" sz="1200" b="1" dirty="0" smtClean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</a:pPr>
            <a:r>
              <a:rPr lang="ru-RU" sz="12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1200" b="1" dirty="0" smtClean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2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ФСА </a:t>
            </a:r>
            <a:r>
              <a:rPr lang="ru-RU" sz="1200" b="1" dirty="0" err="1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Росаккредитация</a:t>
            </a:r>
            <a:endParaRPr lang="ru-RU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ru-RU" sz="12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1200" b="1" dirty="0" smtClean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2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ААС «</a:t>
            </a:r>
            <a:r>
              <a:rPr lang="en-US" sz="12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ANALITICA</a:t>
            </a:r>
            <a:r>
              <a:rPr lang="ru-RU" sz="12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Объект 3"/>
          <p:cNvSpPr txBox="1">
            <a:spLocks/>
          </p:cNvSpPr>
          <p:nvPr/>
        </p:nvSpPr>
        <p:spPr>
          <a:xfrm>
            <a:off x="8047205" y="1434970"/>
            <a:ext cx="2887980" cy="18516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ru-RU" sz="1800" b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Выявление продукции, не соответствующей требованиям действующего  законодательства</a:t>
            </a:r>
            <a:endParaRPr lang="ru-RU" sz="1800" b="1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3587187" y="2307546"/>
            <a:ext cx="977900" cy="484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6994212" y="2307547"/>
            <a:ext cx="977900" cy="484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7263038">
            <a:off x="7785464" y="3712733"/>
            <a:ext cx="1318018" cy="484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1" name="Шестиугольник 10"/>
          <p:cNvSpPr/>
          <p:nvPr/>
        </p:nvSpPr>
        <p:spPr>
          <a:xfrm>
            <a:off x="6686550" y="4620411"/>
            <a:ext cx="2485231" cy="2027084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Бюджетные социальные </a:t>
            </a:r>
            <a:r>
              <a:rPr lang="ru-RU" sz="1600" b="1" dirty="0" smtClean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учреждения и курирующие управления </a:t>
            </a:r>
            <a:endParaRPr lang="ru-RU" sz="1600" b="1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Шестиугольник 11"/>
          <p:cNvSpPr/>
          <p:nvPr/>
        </p:nvSpPr>
        <p:spPr>
          <a:xfrm>
            <a:off x="9406890" y="4578265"/>
            <a:ext cx="2419009" cy="206922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Компетентные контрольно-надзорные  </a:t>
            </a:r>
            <a:r>
              <a:rPr lang="ru-RU" sz="1600" b="1" dirty="0" smtClean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службы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400" b="1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Россельхознадзор</a:t>
            </a:r>
            <a:endParaRPr lang="ru-RU" sz="1400" b="1" dirty="0" smtClean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Роспотребнадзор</a:t>
            </a:r>
            <a:r>
              <a:rPr lang="ru-RU" sz="14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1400" b="1" dirty="0" smtClean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400" b="1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 rot="3708147">
            <a:off x="9946187" y="3712732"/>
            <a:ext cx="1340412" cy="484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4" name="Пятно 2 13"/>
          <p:cNvSpPr/>
          <p:nvPr/>
        </p:nvSpPr>
        <p:spPr>
          <a:xfrm rot="599323">
            <a:off x="8683752" y="3431073"/>
            <a:ext cx="1821665" cy="1033821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003773" y="3659620"/>
            <a:ext cx="1034259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ru-RU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Срочный </a:t>
            </a:r>
            <a:endParaRPr lang="ru-RU" sz="1600" b="1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ru-RU" sz="1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отчет</a:t>
            </a:r>
            <a:endParaRPr lang="ru-RU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80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C60A5B"/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Финансовое обеспечение выполнения лабораторного мониторинга</a:t>
            </a:r>
            <a:endParaRPr lang="ru-RU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700647"/>
              </p:ext>
            </p:extLst>
          </p:nvPr>
        </p:nvGraphicFramePr>
        <p:xfrm>
          <a:off x="849086" y="1839686"/>
          <a:ext cx="10668000" cy="4464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6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00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98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60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9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730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730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3378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Виды затрат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38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Субсидии областного бюджета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, млн. </a:t>
                      </a:r>
                      <a:r>
                        <a:rPr lang="ru-RU" dirty="0" err="1" smtClean="0">
                          <a:solidFill>
                            <a:schemeClr val="bg1"/>
                          </a:solidFill>
                        </a:rPr>
                        <a:t>руб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38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78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2017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3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2018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3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2019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3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2020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3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2021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3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2022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3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19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Отбор и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</a:rPr>
                        <a:t> доставка образцов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7,967 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5,141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6,099 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5,773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0707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Лабораторные испытания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5,316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3,882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4,351 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2,847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3,616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2,280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425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Приобретение лабораторного оборудования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6,516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14,017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6,419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425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Приобретение автотранспорта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3,483</a:t>
                      </a: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(3 автомобиля)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2,750</a:t>
                      </a: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(2 автомобиля)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3378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ИТОГО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3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11,832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3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21,382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3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18,737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3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7,988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3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9,715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3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10,81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3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873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6056" y="365125"/>
            <a:ext cx="11016343" cy="1325563"/>
          </a:xfrm>
          <a:solidFill>
            <a:srgbClr val="C60A5B"/>
          </a:solidFill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Принципы организации лабораторного контроля</a:t>
            </a:r>
            <a:endParaRPr lang="ru-RU" sz="4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82456"/>
              </p:ext>
            </p:extLst>
          </p:nvPr>
        </p:nvGraphicFramePr>
        <p:xfrm>
          <a:off x="566056" y="1390197"/>
          <a:ext cx="111252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1879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455" y="304800"/>
            <a:ext cx="9705208" cy="6338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78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4171"/>
            <a:ext cx="11397342" cy="783773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</a:rPr>
              <a:t>Контролируемые показатели пищевой продукции</a:t>
            </a:r>
            <a:endParaRPr lang="ru-RU" sz="36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22993"/>
              </p:ext>
            </p:extLst>
          </p:nvPr>
        </p:nvGraphicFramePr>
        <p:xfrm>
          <a:off x="490538" y="1100138"/>
          <a:ext cx="11363324" cy="5761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3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3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33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33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33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233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3526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Мясо и мясные продукты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Молоко и молочные продукты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Рыба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Яйцо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Овощи и фрукты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Крупы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Масло растительное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74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800 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образцов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1900 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образцов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230 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образцов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230 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образцов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1200 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образцов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250 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образцов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240 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образцов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74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3000 тестов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7500 тестов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700 тестов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500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</a:rPr>
                        <a:t> тестов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2500 тестов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300 тестов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480 тестов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6756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ru-RU" sz="115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истологический анализ</a:t>
                      </a:r>
                      <a:endParaRPr lang="ru-RU" sz="115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КМАФАнМ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БГКП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Патогенные микроорганизмы, в </a:t>
                      </a: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сальмонеллы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Listeria</a:t>
                      </a: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monocytogenes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Определение антибиотиков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Цезий-137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ГМО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Staphylococcus</a:t>
                      </a: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aureus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 </a:t>
                      </a:r>
                      <a:r>
                        <a:rPr lang="ru-RU" sz="115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клостридии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М.д</a:t>
                      </a: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жира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М.д</a:t>
                      </a: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белка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КМАФАнМ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БГКП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Патогенные микроорганизмы, в </a:t>
                      </a: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сальмонеллы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Listeria</a:t>
                      </a: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monocytogenes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Определение антибиотиков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Staphylococcus</a:t>
                      </a: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aureus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Молочнокислые микроорганизмы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Дрожжи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Плесени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М.д</a:t>
                      </a: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жира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М.д</a:t>
                      </a: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белка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М.д</a:t>
                      </a: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влаги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Определение сухого молока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Жирно-кислотный состав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Паразитарная чистота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КМАФАнМ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БГКП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Staphylococcus</a:t>
                      </a: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aureus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Патогенные микроорганизмы, в </a:t>
                      </a: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сальмонеллы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Listeria</a:t>
                      </a: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monocytogenes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Vibrio</a:t>
                      </a: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parahaemolyticus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Пестициды (хлорорганические)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Цезий-137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Стронций-90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КМАФАнМ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БГКП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Патогенные микроорганизмы, в </a:t>
                      </a: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сальмонеллы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Нитраты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Паразитарная чистота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Пестициды (хлорорганические)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Токсичные элементы (свинец, мышьяк, ртуть, кадмий)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Цезий-137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Стронций-90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КМАФАнМ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БГКП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Патогенные микроорганизмы, в </a:t>
                      </a:r>
                      <a:r>
                        <a:rPr lang="ru-RU" sz="11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сальмонеллы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Плесени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Дрожжи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Зараженность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ГМО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Кислотное число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Перекисное число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2071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24543" y="283029"/>
            <a:ext cx="11332028" cy="1260702"/>
          </a:xfrm>
          <a:solidFill>
            <a:srgbClr val="66FF33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300" b="1" dirty="0">
                <a:latin typeface="+mn-lt"/>
              </a:rPr>
              <a:t>Результаты ветеринарного лабораторного контроля  качества и безопасности пищевой продукции, отобранных в областных бюджетных </a:t>
            </a:r>
            <a:r>
              <a:rPr lang="ru-RU" sz="2300" b="1" dirty="0" smtClean="0">
                <a:latin typeface="+mn-lt"/>
              </a:rPr>
              <a:t>учреждений, </a:t>
            </a:r>
            <a:r>
              <a:rPr lang="ru-RU" sz="2300" b="1" dirty="0">
                <a:latin typeface="+mn-lt"/>
              </a:rPr>
              <a:t>в 2017-2021 гг.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485869"/>
              </p:ext>
            </p:extLst>
          </p:nvPr>
        </p:nvGraphicFramePr>
        <p:xfrm>
          <a:off x="424544" y="4518026"/>
          <a:ext cx="10080170" cy="17006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7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9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8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08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09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Количество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исследованных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партий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продукции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6585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9523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7774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3795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5843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4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Из них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несоответствующие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требованиям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686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608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338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143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4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% недоброкачественной продукции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10,3%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6,4%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4,3%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3,8%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2,6%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81" marR="38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297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181669"/>
              </p:ext>
            </p:extLst>
          </p:nvPr>
        </p:nvGraphicFramePr>
        <p:xfrm>
          <a:off x="1850570" y="1621972"/>
          <a:ext cx="8806543" cy="27540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Диаграмма" r:id="rId3" imgW="7084166" imgH="2682472" progId="Excel.Chart.8">
                  <p:embed/>
                </p:oleObj>
              </mc:Choice>
              <mc:Fallback>
                <p:oleObj name="Диаграмма" r:id="rId3" imgW="7084166" imgH="2682472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570" y="1621972"/>
                        <a:ext cx="8806543" cy="27540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885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1371" y="228601"/>
            <a:ext cx="10842172" cy="993775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700" b="1" dirty="0" smtClean="0"/>
              <a:t>Доля </a:t>
            </a:r>
            <a:r>
              <a:rPr lang="ru-RU" sz="2700" b="1" dirty="0"/>
              <a:t>пищевой продукции, </a:t>
            </a:r>
            <a:r>
              <a:rPr lang="ru-RU" sz="2700" b="1" dirty="0" smtClean="0"/>
              <a:t>несоответствующей </a:t>
            </a:r>
            <a:r>
              <a:rPr lang="ru-RU" sz="2700" b="1" dirty="0"/>
              <a:t>нормативным требованиям, в 2018-2021 гг.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2761632"/>
              </p:ext>
            </p:extLst>
          </p:nvPr>
        </p:nvGraphicFramePr>
        <p:xfrm>
          <a:off x="729343" y="1513112"/>
          <a:ext cx="10744199" cy="4090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5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8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10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48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2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44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07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62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2236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556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3819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5022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1556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534281">
                <a:tc rowSpan="2">
                  <a:txBody>
                    <a:bodyPr/>
                    <a:lstStyle/>
                    <a:p>
                      <a:pPr algn="ctr"/>
                      <a:endParaRPr lang="ru-RU" sz="9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№ п/п</a:t>
                      </a:r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Вид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продукции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2018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2019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2020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2021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967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всего проб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из них </a:t>
                      </a:r>
                      <a:r>
                        <a:rPr lang="ru-RU" sz="1100" b="1" dirty="0" err="1" smtClean="0">
                          <a:solidFill>
                            <a:schemeClr val="tx1"/>
                          </a:solidFill>
                        </a:rPr>
                        <a:t>полож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%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полож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всего проб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из них </a:t>
                      </a:r>
                      <a:r>
                        <a:rPr lang="ru-RU" sz="1100" b="1" dirty="0" err="1" smtClean="0">
                          <a:solidFill>
                            <a:schemeClr val="tx1"/>
                          </a:solidFill>
                        </a:rPr>
                        <a:t>полож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%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полож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всего проб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из них </a:t>
                      </a:r>
                      <a:r>
                        <a:rPr lang="ru-RU" sz="1100" b="1" dirty="0" err="1" smtClean="0">
                          <a:solidFill>
                            <a:schemeClr val="tx1"/>
                          </a:solidFill>
                        </a:rPr>
                        <a:t>полож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%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полож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всего проб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из них </a:t>
                      </a:r>
                      <a:r>
                        <a:rPr lang="ru-RU" sz="1100" b="1" dirty="0" err="1" smtClean="0">
                          <a:solidFill>
                            <a:schemeClr val="tx1"/>
                          </a:solidFill>
                        </a:rPr>
                        <a:t>полож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%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полож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36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Мясная продукция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1393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42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3,0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1107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68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6,1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452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2,4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730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36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Молочная продукция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3972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244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6,1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3335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139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4,2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1627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55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3,4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2573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2,6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36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Овощи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2187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309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14,1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1586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127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8,0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723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49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6,8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1171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4,2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477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Масло растительное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114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4,4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114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2,6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78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26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33,3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8,1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336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Крупы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912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8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0,9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913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0,1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572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0,4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704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7640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621792" y="152678"/>
            <a:ext cx="10924032" cy="706437"/>
          </a:xfrm>
          <a:solidFill>
            <a:schemeClr val="bg2">
              <a:lumMod val="90000"/>
            </a:schemeClr>
          </a:solidFill>
          <a:ln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+mn-lt"/>
              </a:rPr>
              <a:t>Наиболее часто регистрируемые несоответствия пищевой продукции, %</a:t>
            </a:r>
            <a:endParaRPr lang="ru-RU" sz="28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524001" y="5058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0671572"/>
              </p:ext>
            </p:extLst>
          </p:nvPr>
        </p:nvGraphicFramePr>
        <p:xfrm>
          <a:off x="1048512" y="499380"/>
          <a:ext cx="10216895" cy="5865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341915" y="6036935"/>
            <a:ext cx="5399314" cy="750975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Молочная        Мясная          Овощи</a:t>
            </a:r>
            <a:endParaRPr lang="ru-RU" sz="2000" b="1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продукция     продукция      </a:t>
            </a:r>
            <a:endParaRPr lang="ru-RU" sz="2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35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3096</TotalTime>
  <Words>743</Words>
  <Application>Microsoft Office PowerPoint</Application>
  <PresentationFormat>Широкоэкранный</PresentationFormat>
  <Paragraphs>286</Paragraphs>
  <Slides>11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Times New Roman</vt:lpstr>
      <vt:lpstr>Wingdings</vt:lpstr>
      <vt:lpstr>Тема Office</vt:lpstr>
      <vt:lpstr>Диаграмма</vt:lpstr>
      <vt:lpstr>Организация лабораторного входного контроля на показатели качества и безопасности пищевой продукции, поставляемой в областные бюджетные учреждения социальной направленности</vt:lpstr>
      <vt:lpstr>Порядок осуществления ветеринарного лабораторного контроля качества и безопасности пищевой продукции в социально значимых бюджетных учреждениях Липецкой области</vt:lpstr>
      <vt:lpstr>Финансовое обеспечение выполнения лабораторного мониторинга</vt:lpstr>
      <vt:lpstr>Принципы организации лабораторного контроля</vt:lpstr>
      <vt:lpstr>Презентация PowerPoint</vt:lpstr>
      <vt:lpstr>Контролируемые показатели пищевой продукции</vt:lpstr>
      <vt:lpstr>Результаты ветеринарного лабораторного контроля  качества и безопасности пищевой продукции, отобранных в областных бюджетных учреждений, в 2017-2021 гг.</vt:lpstr>
      <vt:lpstr>Доля пищевой продукции, несоответствующей нормативным требованиям, в 2018-2021 гг.</vt:lpstr>
      <vt:lpstr>Наиболее часто регистрируемые несоответствия пищевой продукции, %</vt:lpstr>
      <vt:lpstr>Мероприятия при выявлении недоброкачественной (фальсифицированной) продукции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лабораторного входного контроля на показатели качества и безопасности пищевой продукции, поставляемые в областные бюджетные учреждения социальной направленности</dc:title>
  <dc:creator>PC</dc:creator>
  <cp:lastModifiedBy>Бухтиярова Н.В.</cp:lastModifiedBy>
  <cp:revision>38</cp:revision>
  <dcterms:created xsi:type="dcterms:W3CDTF">2022-07-11T06:06:59Z</dcterms:created>
  <dcterms:modified xsi:type="dcterms:W3CDTF">2022-07-15T07:16:12Z</dcterms:modified>
</cp:coreProperties>
</file>