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4" r:id="rId3"/>
    <p:sldId id="277" r:id="rId4"/>
    <p:sldId id="276" r:id="rId5"/>
    <p:sldId id="287" r:id="rId6"/>
    <p:sldId id="288" r:id="rId7"/>
    <p:sldId id="289" r:id="rId8"/>
    <p:sldId id="290" r:id="rId9"/>
    <p:sldId id="291" r:id="rId10"/>
    <p:sldId id="283" r:id="rId11"/>
    <p:sldId id="292" r:id="rId12"/>
    <p:sldId id="286" r:id="rId13"/>
    <p:sldId id="285" r:id="rId14"/>
    <p:sldId id="284" r:id="rId15"/>
  </p:sldIdLst>
  <p:sldSz cx="12192000" cy="6858000"/>
  <p:notesSz cx="9925050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8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624" userDrawn="1">
          <p15:clr>
            <a:srgbClr val="A4A3A4"/>
          </p15:clr>
        </p15:guide>
        <p15:guide id="4" orient="horz" pos="39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38" autoAdjust="0"/>
    <p:restoredTop sz="94660"/>
  </p:normalViewPr>
  <p:slideViewPr>
    <p:cSldViewPr snapToGrid="0" showGuides="1">
      <p:cViewPr>
        <p:scale>
          <a:sx n="120" d="100"/>
          <a:sy n="120" d="100"/>
        </p:scale>
        <p:origin x="-444" y="-72"/>
      </p:cViewPr>
      <p:guideLst>
        <p:guide orient="horz" pos="2280"/>
        <p:guide orient="horz" pos="624"/>
        <p:guide orient="horz" pos="39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626536-E814-4F48-95A7-0D749375F8E0}" type="doc">
      <dgm:prSet loTypeId="urn:microsoft.com/office/officeart/2005/8/layout/arrow2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4129CD34-F6C8-45AC-A399-F04F071696BF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с 2015 года – закупки для государственных заказчиков </a:t>
          </a:r>
        </a:p>
      </dgm:t>
    </dgm:pt>
    <dgm:pt modelId="{1C842935-C1EA-4F63-8D4A-CB646C0A5534}" type="parTrans" cxnId="{72C2B774-3544-48D1-9849-4242C513EA6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2886CAD-EC69-4C1D-A403-EF0DB74CFACA}" type="sibTrans" cxnId="{72C2B774-3544-48D1-9849-4242C513EA6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279D2F3-8BAB-486F-99E8-6F55DB181D9B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dirty="0">
              <a:latin typeface="Times New Roman" pitchFamily="18" charset="0"/>
              <a:cs typeface="Times New Roman" pitchFamily="18" charset="0"/>
            </a:rPr>
            <a:t>с 2018 года – закупки для ГАУ по 223-ФЗ; </a:t>
          </a:r>
        </a:p>
        <a:p>
          <a:pPr>
            <a:spcAft>
              <a:spcPts val="0"/>
            </a:spcAft>
          </a:pPr>
          <a:r>
            <a:rPr lang="ru-RU" sz="1600" dirty="0">
              <a:latin typeface="Times New Roman" pitchFamily="18" charset="0"/>
              <a:cs typeface="Times New Roman" pitchFamily="18" charset="0"/>
            </a:rPr>
            <a:t>полный перевод закупочной деятельности ГБУ по 44-ФЗ</a:t>
          </a:r>
        </a:p>
      </dgm:t>
    </dgm:pt>
    <dgm:pt modelId="{92AF4D70-CDCC-4496-834B-F8A151F6B4A2}" type="parTrans" cxnId="{9EA0C3D5-A908-42FB-BA04-0E37076DD7A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842E169-DA24-4921-9054-AF6C4D1F134A}" type="sibTrans" cxnId="{9EA0C3D5-A908-42FB-BA04-0E37076DD7A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21E8716-BE86-4D4F-93C5-7AD6C7D0EA79}">
      <dgm:prSet phldrT="[Текст]" custT="1"/>
      <dgm:spPr/>
      <dgm:t>
        <a:bodyPr/>
        <a:lstStyle/>
        <a:p>
          <a:pPr algn="l"/>
          <a:r>
            <a:rPr lang="ru-RU" sz="1600" dirty="0">
              <a:latin typeface="Times New Roman" pitchFamily="18" charset="0"/>
              <a:cs typeface="Times New Roman" pitchFamily="18" charset="0"/>
            </a:rPr>
            <a:t>с 2019 года – закупки для АО с долей участия Рязанской области свыше 50% по 223-ФЗ</a:t>
          </a:r>
        </a:p>
      </dgm:t>
    </dgm:pt>
    <dgm:pt modelId="{F3F4F115-4A56-4D64-BCFB-8B31F48A1ED9}" type="parTrans" cxnId="{38AA26D9-5832-4D00-8869-81CD2208407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A314CCC-F72E-437F-9E91-C9FA5FA11540}" type="sibTrans" cxnId="{38AA26D9-5832-4D00-8869-81CD2208407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3D50148-B5C4-41BE-8343-37AC8770599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F61FB97-3C3A-456E-A69C-E891D355CA27}" type="parTrans" cxnId="{BA05E360-95C1-4EE8-BCCD-FE5AFC5E05A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9624F32-B8A2-4F73-AE26-024CD72B634F}" type="sibTrans" cxnId="{BA05E360-95C1-4EE8-BCCD-FE5AFC5E05A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1C0D824-B6D7-49AC-AA07-E57F9F98CA0F}" type="pres">
      <dgm:prSet presAssocID="{37626536-E814-4F48-95A7-0D749375F8E0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C67801-C059-4C3C-AE9C-310EB03A4EDD}" type="pres">
      <dgm:prSet presAssocID="{37626536-E814-4F48-95A7-0D749375F8E0}" presName="arrow" presStyleLbl="bgShp" presStyleIdx="0" presStyleCnt="1" custAng="384227" custScaleX="95595" custScaleY="89072" custLinFactNeighborX="-5067" custLinFactNeighborY="915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750EABCF-0BCC-48CA-AA22-CB7F0E2078D7}" type="pres">
      <dgm:prSet presAssocID="{37626536-E814-4F48-95A7-0D749375F8E0}" presName="arrowDiagram4" presStyleCnt="0"/>
      <dgm:spPr/>
    </dgm:pt>
    <dgm:pt modelId="{4A54D8BA-E3D0-407D-AA11-A2ECF26158AC}" type="pres">
      <dgm:prSet presAssocID="{4129CD34-F6C8-45AC-A399-F04F071696BF}" presName="bullet4a" presStyleLbl="node1" presStyleIdx="0" presStyleCnt="4" custLinFactX="-249451" custLinFactNeighborX="-300000" custLinFactNeighborY="66604"/>
      <dgm:spPr/>
    </dgm:pt>
    <dgm:pt modelId="{F7A6B1DC-F6D2-4EFA-8A31-3CA1D84ADCA1}" type="pres">
      <dgm:prSet presAssocID="{4129CD34-F6C8-45AC-A399-F04F071696BF}" presName="textBox4a" presStyleLbl="revTx" presStyleIdx="0" presStyleCnt="4" custScaleX="494659" custScaleY="25517" custLinFactX="32799" custLinFactNeighborX="100000" custLinFactNeighborY="-30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977FCB-A270-4E93-934A-9133DDD802C8}" type="pres">
      <dgm:prSet presAssocID="{43D50148-B5C4-41BE-8343-37AC87705996}" presName="bullet4b" presStyleLbl="node1" presStyleIdx="1" presStyleCnt="4" custLinFactX="-200000" custLinFactY="43453" custLinFactNeighborX="-280392" custLinFactNeighborY="100000"/>
      <dgm:spPr/>
    </dgm:pt>
    <dgm:pt modelId="{AE171893-D45F-4E27-BF4A-987AC835AE03}" type="pres">
      <dgm:prSet presAssocID="{43D50148-B5C4-41BE-8343-37AC87705996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2F28E-25E1-4DFC-B9BC-912B8723342B}" type="pres">
      <dgm:prSet presAssocID="{2279D2F3-8BAB-486F-99E8-6F55DB181D9B}" presName="bullet4c" presStyleLbl="node1" presStyleIdx="2" presStyleCnt="4" custScaleX="89144" custScaleY="85655" custLinFactX="-200000" custLinFactY="65970" custLinFactNeighborX="-297242" custLinFactNeighborY="100000"/>
      <dgm:spPr/>
    </dgm:pt>
    <dgm:pt modelId="{F6F1BB5F-F2D6-4B51-A39A-9F5C863BB03F}" type="pres">
      <dgm:prSet presAssocID="{2279D2F3-8BAB-486F-99E8-6F55DB181D9B}" presName="textBox4c" presStyleLbl="revTx" presStyleIdx="2" presStyleCnt="4" custScaleX="341414" custScaleY="19382" custLinFactNeighborX="-420" custLinFactNeighborY="-177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2A982-6560-4A44-A7F3-177C557A547E}" type="pres">
      <dgm:prSet presAssocID="{F21E8716-BE86-4D4F-93C5-7AD6C7D0EA79}" presName="bullet4d" presStyleLbl="node1" presStyleIdx="3" presStyleCnt="4" custScaleX="77206" custScaleY="80042" custLinFactX="-200000" custLinFactY="26365" custLinFactNeighborX="-295967" custLinFactNeighborY="100000"/>
      <dgm:spPr/>
    </dgm:pt>
    <dgm:pt modelId="{69C5CEC8-93D4-4E6E-B10B-78C3F084E7DE}" type="pres">
      <dgm:prSet presAssocID="{F21E8716-BE86-4D4F-93C5-7AD6C7D0EA79}" presName="textBox4d" presStyleLbl="revTx" presStyleIdx="3" presStyleCnt="4" custScaleX="304617" custScaleY="10450" custLinFactNeighborX="-63475" custLinFactNeighborY="-25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C2B774-3544-48D1-9849-4242C513EA6E}" srcId="{37626536-E814-4F48-95A7-0D749375F8E0}" destId="{4129CD34-F6C8-45AC-A399-F04F071696BF}" srcOrd="0" destOrd="0" parTransId="{1C842935-C1EA-4F63-8D4A-CB646C0A5534}" sibTransId="{42886CAD-EC69-4C1D-A403-EF0DB74CFACA}"/>
    <dgm:cxn modelId="{715CAD43-E720-4A5C-AD99-395DB7001A51}" type="presOf" srcId="{43D50148-B5C4-41BE-8343-37AC87705996}" destId="{AE171893-D45F-4E27-BF4A-987AC835AE03}" srcOrd="0" destOrd="0" presId="urn:microsoft.com/office/officeart/2005/8/layout/arrow2"/>
    <dgm:cxn modelId="{1DA7E0C4-03CD-4FA6-8F01-703CD6D1418C}" type="presOf" srcId="{F21E8716-BE86-4D4F-93C5-7AD6C7D0EA79}" destId="{69C5CEC8-93D4-4E6E-B10B-78C3F084E7DE}" srcOrd="0" destOrd="0" presId="urn:microsoft.com/office/officeart/2005/8/layout/arrow2"/>
    <dgm:cxn modelId="{9EA0C3D5-A908-42FB-BA04-0E37076DD7AA}" srcId="{37626536-E814-4F48-95A7-0D749375F8E0}" destId="{2279D2F3-8BAB-486F-99E8-6F55DB181D9B}" srcOrd="2" destOrd="0" parTransId="{92AF4D70-CDCC-4496-834B-F8A151F6B4A2}" sibTransId="{D842E169-DA24-4921-9054-AF6C4D1F134A}"/>
    <dgm:cxn modelId="{BA05E360-95C1-4EE8-BCCD-FE5AFC5E05AD}" srcId="{37626536-E814-4F48-95A7-0D749375F8E0}" destId="{43D50148-B5C4-41BE-8343-37AC87705996}" srcOrd="1" destOrd="0" parTransId="{7F61FB97-3C3A-456E-A69C-E891D355CA27}" sibTransId="{E9624F32-B8A2-4F73-AE26-024CD72B634F}"/>
    <dgm:cxn modelId="{6B7048EA-EDF9-42F9-B222-4F990344F877}" type="presOf" srcId="{2279D2F3-8BAB-486F-99E8-6F55DB181D9B}" destId="{F6F1BB5F-F2D6-4B51-A39A-9F5C863BB03F}" srcOrd="0" destOrd="0" presId="urn:microsoft.com/office/officeart/2005/8/layout/arrow2"/>
    <dgm:cxn modelId="{DF29D22F-DCA6-4ABB-A46C-57A02FE48E02}" type="presOf" srcId="{4129CD34-F6C8-45AC-A399-F04F071696BF}" destId="{F7A6B1DC-F6D2-4EFA-8A31-3CA1D84ADCA1}" srcOrd="0" destOrd="0" presId="urn:microsoft.com/office/officeart/2005/8/layout/arrow2"/>
    <dgm:cxn modelId="{38AA26D9-5832-4D00-8869-81CD22084077}" srcId="{37626536-E814-4F48-95A7-0D749375F8E0}" destId="{F21E8716-BE86-4D4F-93C5-7AD6C7D0EA79}" srcOrd="3" destOrd="0" parTransId="{F3F4F115-4A56-4D64-BCFB-8B31F48A1ED9}" sibTransId="{EA314CCC-F72E-437F-9E91-C9FA5FA11540}"/>
    <dgm:cxn modelId="{880A9226-A048-4E2E-A2C6-80990AD24419}" type="presOf" srcId="{37626536-E814-4F48-95A7-0D749375F8E0}" destId="{81C0D824-B6D7-49AC-AA07-E57F9F98CA0F}" srcOrd="0" destOrd="0" presId="urn:microsoft.com/office/officeart/2005/8/layout/arrow2"/>
    <dgm:cxn modelId="{BAB6BDB6-5677-4829-B50A-447553CCF64F}" type="presParOf" srcId="{81C0D824-B6D7-49AC-AA07-E57F9F98CA0F}" destId="{CFC67801-C059-4C3C-AE9C-310EB03A4EDD}" srcOrd="0" destOrd="0" presId="urn:microsoft.com/office/officeart/2005/8/layout/arrow2"/>
    <dgm:cxn modelId="{03F9053D-F7EE-4BC3-9702-CC447251CDBE}" type="presParOf" srcId="{81C0D824-B6D7-49AC-AA07-E57F9F98CA0F}" destId="{750EABCF-0BCC-48CA-AA22-CB7F0E2078D7}" srcOrd="1" destOrd="0" presId="urn:microsoft.com/office/officeart/2005/8/layout/arrow2"/>
    <dgm:cxn modelId="{DD2CE95D-608E-41D1-9861-FFDE980F0713}" type="presParOf" srcId="{750EABCF-0BCC-48CA-AA22-CB7F0E2078D7}" destId="{4A54D8BA-E3D0-407D-AA11-A2ECF26158AC}" srcOrd="0" destOrd="0" presId="urn:microsoft.com/office/officeart/2005/8/layout/arrow2"/>
    <dgm:cxn modelId="{682049DC-6857-4526-BCE6-EF5A3772CDDE}" type="presParOf" srcId="{750EABCF-0BCC-48CA-AA22-CB7F0E2078D7}" destId="{F7A6B1DC-F6D2-4EFA-8A31-3CA1D84ADCA1}" srcOrd="1" destOrd="0" presId="urn:microsoft.com/office/officeart/2005/8/layout/arrow2"/>
    <dgm:cxn modelId="{6BA9199C-B2BB-4638-891C-055DBBB86C49}" type="presParOf" srcId="{750EABCF-0BCC-48CA-AA22-CB7F0E2078D7}" destId="{89977FCB-A270-4E93-934A-9133DDD802C8}" srcOrd="2" destOrd="0" presId="urn:microsoft.com/office/officeart/2005/8/layout/arrow2"/>
    <dgm:cxn modelId="{5273637E-87AA-4A1C-ACC9-FB4A6824C0E8}" type="presParOf" srcId="{750EABCF-0BCC-48CA-AA22-CB7F0E2078D7}" destId="{AE171893-D45F-4E27-BF4A-987AC835AE03}" srcOrd="3" destOrd="0" presId="urn:microsoft.com/office/officeart/2005/8/layout/arrow2"/>
    <dgm:cxn modelId="{876D77CF-BD88-444A-B755-30D291B5E24C}" type="presParOf" srcId="{750EABCF-0BCC-48CA-AA22-CB7F0E2078D7}" destId="{6E02F28E-25E1-4DFC-B9BC-912B8723342B}" srcOrd="4" destOrd="0" presId="urn:microsoft.com/office/officeart/2005/8/layout/arrow2"/>
    <dgm:cxn modelId="{0107B2B1-CE32-4A44-9DC7-6E9AE96B1E2A}" type="presParOf" srcId="{750EABCF-0BCC-48CA-AA22-CB7F0E2078D7}" destId="{F6F1BB5F-F2D6-4B51-A39A-9F5C863BB03F}" srcOrd="5" destOrd="0" presId="urn:microsoft.com/office/officeart/2005/8/layout/arrow2"/>
    <dgm:cxn modelId="{244C4122-0C1E-4BCB-B054-30D9A2CF251C}" type="presParOf" srcId="{750EABCF-0BCC-48CA-AA22-CB7F0E2078D7}" destId="{6D12A982-6560-4A44-A7F3-177C557A547E}" srcOrd="6" destOrd="0" presId="urn:microsoft.com/office/officeart/2005/8/layout/arrow2"/>
    <dgm:cxn modelId="{9C85CEA1-9751-4D32-9F17-5805CA180F80}" type="presParOf" srcId="{750EABCF-0BCC-48CA-AA22-CB7F0E2078D7}" destId="{69C5CEC8-93D4-4E6E-B10B-78C3F084E7DE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051896-A78F-4D08-8705-6D2D8211549C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D96854-A04B-42D0-973F-A51CC24F8CDF}">
      <dgm:prSet phldrT="[Текст]" custT="1"/>
      <dgm:spPr/>
      <dgm:t>
        <a:bodyPr/>
        <a:lstStyle/>
        <a:p>
          <a:r>
            <a: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44-ФЗ</a:t>
          </a:r>
          <a:endParaRPr lang="ru-RU" sz="3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C8182E1-C8B4-4AEA-B374-A14E76A58E61}" type="parTrans" cxnId="{D8E44355-BD4F-4BB7-8B62-465E90BB5AC9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2BF57B6-BDAF-47C7-BBC4-F27D0E681F1C}" type="sibTrans" cxnId="{D8E44355-BD4F-4BB7-8B62-465E90BB5AC9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EF6D348-D55D-4162-BB91-AD7B598DD414}">
      <dgm:prSet phldrT="[Текст]" custT="1"/>
      <dgm:spPr/>
      <dgm:t>
        <a:bodyPr/>
        <a:lstStyle/>
        <a:p>
          <a:r>
            <a: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223-ФЗ</a:t>
          </a:r>
          <a:endParaRPr lang="ru-RU" sz="3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5D074DD-E2A4-4D91-990B-3B53E3B019AD}" type="parTrans" cxnId="{8359D089-D46E-4D45-B2E6-83310E9670C6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401365-9A20-4C79-B572-2F8DA7BC1C84}" type="sibTrans" cxnId="{8359D089-D46E-4D45-B2E6-83310E9670C6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F6E13A-BABF-40C5-A864-9EB533A5D7D1}" type="pres">
      <dgm:prSet presAssocID="{9D051896-A78F-4D08-8705-6D2D8211549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82006C-A43F-4F83-80FC-C8F31E856ABB}" type="pres">
      <dgm:prSet presAssocID="{9D051896-A78F-4D08-8705-6D2D8211549C}" presName="ribbon" presStyleLbl="node1" presStyleIdx="0" presStyleCnt="1" custScaleX="135250" custLinFactNeighborX="312" custLinFactNeighborY="-234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FD793435-E932-42C3-A8CC-5E7B4F757020}" type="pres">
      <dgm:prSet presAssocID="{9D051896-A78F-4D08-8705-6D2D8211549C}" presName="leftArrowText" presStyleLbl="node1" presStyleIdx="0" presStyleCnt="1" custScaleX="159869" custLinFactNeighborX="-9641" custLinFactNeighborY="47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E8824C-DB69-4C44-9D63-08575574E4E5}" type="pres">
      <dgm:prSet presAssocID="{9D051896-A78F-4D08-8705-6D2D8211549C}" presName="rightArrowText" presStyleLbl="node1" presStyleIdx="0" presStyleCnt="1" custScaleX="151914" custLinFactNeighborX="11798" custLinFactNeighborY="35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E44355-BD4F-4BB7-8B62-465E90BB5AC9}" srcId="{9D051896-A78F-4D08-8705-6D2D8211549C}" destId="{C4D96854-A04B-42D0-973F-A51CC24F8CDF}" srcOrd="0" destOrd="0" parTransId="{2C8182E1-C8B4-4AEA-B374-A14E76A58E61}" sibTransId="{E2BF57B6-BDAF-47C7-BBC4-F27D0E681F1C}"/>
    <dgm:cxn modelId="{9E4606F1-82C5-4BB7-99C5-9333D62CA044}" type="presOf" srcId="{C4D96854-A04B-42D0-973F-A51CC24F8CDF}" destId="{FD793435-E932-42C3-A8CC-5E7B4F757020}" srcOrd="0" destOrd="0" presId="urn:microsoft.com/office/officeart/2005/8/layout/arrow6"/>
    <dgm:cxn modelId="{802F82D5-476F-40E5-9B3E-47B8C28B8065}" type="presOf" srcId="{4EF6D348-D55D-4162-BB91-AD7B598DD414}" destId="{44E8824C-DB69-4C44-9D63-08575574E4E5}" srcOrd="0" destOrd="0" presId="urn:microsoft.com/office/officeart/2005/8/layout/arrow6"/>
    <dgm:cxn modelId="{CF329279-5F96-4A74-839F-D2541F493976}" type="presOf" srcId="{9D051896-A78F-4D08-8705-6D2D8211549C}" destId="{16F6E13A-BABF-40C5-A864-9EB533A5D7D1}" srcOrd="0" destOrd="0" presId="urn:microsoft.com/office/officeart/2005/8/layout/arrow6"/>
    <dgm:cxn modelId="{8359D089-D46E-4D45-B2E6-83310E9670C6}" srcId="{9D051896-A78F-4D08-8705-6D2D8211549C}" destId="{4EF6D348-D55D-4162-BB91-AD7B598DD414}" srcOrd="1" destOrd="0" parTransId="{C5D074DD-E2A4-4D91-990B-3B53E3B019AD}" sibTransId="{2F401365-9A20-4C79-B572-2F8DA7BC1C84}"/>
    <dgm:cxn modelId="{52EA10B3-59F4-43A0-82B7-57DF1E9A8E61}" type="presParOf" srcId="{16F6E13A-BABF-40C5-A864-9EB533A5D7D1}" destId="{CB82006C-A43F-4F83-80FC-C8F31E856ABB}" srcOrd="0" destOrd="0" presId="urn:microsoft.com/office/officeart/2005/8/layout/arrow6"/>
    <dgm:cxn modelId="{62C2655E-726F-4E21-AFA9-0BE24BF37A84}" type="presParOf" srcId="{16F6E13A-BABF-40C5-A864-9EB533A5D7D1}" destId="{FD793435-E932-42C3-A8CC-5E7B4F757020}" srcOrd="1" destOrd="0" presId="urn:microsoft.com/office/officeart/2005/8/layout/arrow6"/>
    <dgm:cxn modelId="{F642F429-6647-479E-B641-136D6D4086DF}" type="presParOf" srcId="{16F6E13A-BABF-40C5-A864-9EB533A5D7D1}" destId="{44E8824C-DB69-4C44-9D63-08575574E4E5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67801-C059-4C3C-AE9C-310EB03A4EDD}">
      <dsp:nvSpPr>
        <dsp:cNvPr id="0" name=""/>
        <dsp:cNvSpPr/>
      </dsp:nvSpPr>
      <dsp:spPr>
        <a:xfrm rot="384227">
          <a:off x="706849" y="175546"/>
          <a:ext cx="9828021" cy="5723373"/>
        </a:xfrm>
        <a:prstGeom prst="swooshArrow">
          <a:avLst>
            <a:gd name="adj1" fmla="val 25000"/>
            <a:gd name="adj2" fmla="val 25000"/>
          </a:avLst>
        </a:prstGeom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4D8BA-E3D0-407D-AA11-A2ECF26158AC}">
      <dsp:nvSpPr>
        <dsp:cNvPr id="0" name=""/>
        <dsp:cNvSpPr/>
      </dsp:nvSpPr>
      <dsp:spPr>
        <a:xfrm>
          <a:off x="714779" y="4759991"/>
          <a:ext cx="236460" cy="236460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A6B1DC-F6D2-4EFA-8A31-3CA1D84ADCA1}">
      <dsp:nvSpPr>
        <dsp:cNvPr id="0" name=""/>
        <dsp:cNvSpPr/>
      </dsp:nvSpPr>
      <dsp:spPr>
        <a:xfrm>
          <a:off x="997777" y="4818764"/>
          <a:ext cx="8696268" cy="390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296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с 2015 года – закупки для государственных заказчиков </a:t>
          </a:r>
        </a:p>
      </dsp:txBody>
      <dsp:txXfrm>
        <a:off x="997777" y="4818764"/>
        <a:ext cx="8696268" cy="390227"/>
      </dsp:txXfrm>
    </dsp:sp>
    <dsp:sp modelId="{89977FCB-A270-4E93-934A-9133DDD802C8}">
      <dsp:nvSpPr>
        <dsp:cNvPr id="0" name=""/>
        <dsp:cNvSpPr/>
      </dsp:nvSpPr>
      <dsp:spPr>
        <a:xfrm>
          <a:off x="1709115" y="3697844"/>
          <a:ext cx="411235" cy="411235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71893-D45F-4E27-BF4A-987AC835AE03}">
      <dsp:nvSpPr>
        <dsp:cNvPr id="0" name=""/>
        <dsp:cNvSpPr/>
      </dsp:nvSpPr>
      <dsp:spPr>
        <a:xfrm>
          <a:off x="3890277" y="3313532"/>
          <a:ext cx="2158987" cy="293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905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>
            <a:latin typeface="Times New Roman" pitchFamily="18" charset="0"/>
            <a:cs typeface="Times New Roman" pitchFamily="18" charset="0"/>
          </a:endParaRPr>
        </a:p>
      </dsp:txBody>
      <dsp:txXfrm>
        <a:off x="3890277" y="3313532"/>
        <a:ext cx="2158987" cy="2936480"/>
      </dsp:txXfrm>
    </dsp:sp>
    <dsp:sp modelId="{6E02F28E-25E1-4DFC-B9BC-912B8723342B}">
      <dsp:nvSpPr>
        <dsp:cNvPr id="0" name=""/>
        <dsp:cNvSpPr/>
      </dsp:nvSpPr>
      <dsp:spPr>
        <a:xfrm>
          <a:off x="3138112" y="2950005"/>
          <a:ext cx="485734" cy="466723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F1BB5F-F2D6-4B51-A39A-9F5C863BB03F}">
      <dsp:nvSpPr>
        <dsp:cNvPr id="0" name=""/>
        <dsp:cNvSpPr/>
      </dsp:nvSpPr>
      <dsp:spPr>
        <a:xfrm>
          <a:off x="3475271" y="3174198"/>
          <a:ext cx="7371086" cy="769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725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с 2018 года – закупки для ГАУ по 223-ФЗ;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полный перевод закупочной деятельности ГБУ по 44-ФЗ</a:t>
          </a:r>
        </a:p>
      </dsp:txBody>
      <dsp:txXfrm>
        <a:off x="3475271" y="3174198"/>
        <a:ext cx="7371086" cy="769658"/>
      </dsp:txXfrm>
    </dsp:sp>
    <dsp:sp modelId="{6D12A982-6560-4A44-A7F3-177C557A547E}">
      <dsp:nvSpPr>
        <dsp:cNvPr id="0" name=""/>
        <dsp:cNvSpPr/>
      </dsp:nvSpPr>
      <dsp:spPr>
        <a:xfrm>
          <a:off x="4604340" y="2273149"/>
          <a:ext cx="563560" cy="584261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C5CEC8-93D4-4E6E-B10B-78C3F084E7DE}">
      <dsp:nvSpPr>
        <dsp:cNvPr id="0" name=""/>
        <dsp:cNvSpPr/>
      </dsp:nvSpPr>
      <dsp:spPr>
        <a:xfrm>
          <a:off x="4927153" y="2530357"/>
          <a:ext cx="6576643" cy="481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6782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с 2019 года – закупки для АО с долей участия Рязанской области свыше 50% по 223-ФЗ</a:t>
          </a:r>
        </a:p>
      </dsp:txBody>
      <dsp:txXfrm>
        <a:off x="4927153" y="2530357"/>
        <a:ext cx="6576643" cy="4814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2006C-A43F-4F83-80FC-C8F31E856ABB}">
      <dsp:nvSpPr>
        <dsp:cNvPr id="0" name=""/>
        <dsp:cNvSpPr/>
      </dsp:nvSpPr>
      <dsp:spPr>
        <a:xfrm>
          <a:off x="-861132" y="248885"/>
          <a:ext cx="6608120" cy="1954342"/>
        </a:xfrm>
        <a:prstGeom prst="leftRightRibbon">
          <a:avLst/>
        </a:prstGeom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793435-E932-42C3-A8CC-5E7B4F757020}">
      <dsp:nvSpPr>
        <dsp:cNvPr id="0" name=""/>
        <dsp:cNvSpPr/>
      </dsp:nvSpPr>
      <dsp:spPr>
        <a:xfrm>
          <a:off x="0" y="641309"/>
          <a:ext cx="2577619" cy="95762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44-ФЗ</a:t>
          </a:r>
          <a:endParaRPr lang="ru-RU" sz="3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641309"/>
        <a:ext cx="2577619" cy="957627"/>
      </dsp:txXfrm>
    </dsp:sp>
    <dsp:sp modelId="{44E8824C-DB69-4C44-9D63-08575574E4E5}">
      <dsp:nvSpPr>
        <dsp:cNvPr id="0" name=""/>
        <dsp:cNvSpPr/>
      </dsp:nvSpPr>
      <dsp:spPr>
        <a:xfrm>
          <a:off x="1991159" y="942149"/>
          <a:ext cx="2894696" cy="95762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223-ФЗ</a:t>
          </a:r>
          <a:endParaRPr lang="ru-RU" sz="3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91159" y="942149"/>
        <a:ext cx="2894696" cy="957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937" cy="3403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0796" y="0"/>
            <a:ext cx="4301937" cy="3403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EA295-432B-4575-9709-03090E512689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269"/>
            <a:ext cx="4301937" cy="3403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0796" y="6456269"/>
            <a:ext cx="4301937" cy="3403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8260B-B1BA-4866-B4B0-25735F2F7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605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1899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9EA1F-7E76-4269-B8D5-8092E3E4C7F0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849313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506" y="3271382"/>
            <a:ext cx="794004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1899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42DF2-8739-4E5F-B9DD-32E48D476D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78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2DF2-8739-4E5F-B9DD-32E48D476D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42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2DF2-8739-4E5F-B9DD-32E48D476DB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63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2DF2-8739-4E5F-B9DD-32E48D476DB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63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2DF2-8739-4E5F-B9DD-32E48D476DB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10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2DF2-8739-4E5F-B9DD-32E48D476DB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53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2DF2-8739-4E5F-B9DD-32E48D476DB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06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2DF2-8739-4E5F-B9DD-32E48D476DB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44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2DF2-8739-4E5F-B9DD-32E48D476DB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31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2DF2-8739-4E5F-B9DD-32E48D476DB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69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2DF2-8739-4E5F-B9DD-32E48D476DB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82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2DF2-8739-4E5F-B9DD-32E48D476DB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82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2DF2-8739-4E5F-B9DD-32E48D476DB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82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2DF2-8739-4E5F-B9DD-32E48D476DB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82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2DF2-8739-4E5F-B9DD-32E48D476DB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82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B53C82-2D45-4BE9-989E-2851FD0BD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1579A86-48BB-4A8A-AEA3-ADDB571615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910EBD-7A0B-4E5A-9321-F8A4D6F0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A5AAE7-2748-40A6-9909-C0C064E8C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623426-E3D7-406B-A2CD-9BCAA5654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06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97F5AB-9113-409E-BA08-6EA93D13A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82C4082-686F-4BB4-999C-3D33A24CF6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DC6F4D-F256-4D28-861B-A26F48572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0A21EB-B233-4C24-90AE-C93B11E5F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1B7108-0729-4F89-8BC5-B08F62242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2E0A063-BC0C-4DAE-BAE7-A8E9CBEB63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660F71D-9AA9-4948-A7D2-1641166FF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F03287-B074-4CB0-B705-A19B7EB4C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9BEE4-CE6F-4B67-BF5C-68FFDE636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8BCDD6-0F29-47AB-808E-2A09852F0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46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74A32E-E979-4230-8498-E27F14B69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F29AE8-2F2B-4006-8E55-989727C24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0AE313-45CF-42C4-8D67-2729CDAC4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97C648-53E2-46AB-BF90-D935CA14E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4628C8-BA17-4575-902D-91B5D5C67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3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220B08-4BA9-4F9C-B076-B2936FCA0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40F9993-9A15-4042-9AAE-AA45D785C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E0F267-EB12-452F-9137-36B00DC4C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F60797-DE91-41EB-9432-FED3A584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7CAE71-833B-45CD-996E-C094B0E4D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39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7F845E-D460-43EF-B040-B45603D26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3EB151-5569-4D0C-A63D-E6ED8B7CEB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D53DB4E-8F10-4709-935C-E382F6062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D58F09-1D5E-488E-A795-CA440BE43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A7556D5-ACF5-4A7A-AF48-EB5E4326C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D527A8-8F10-431A-9DDB-9953679E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13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1B8526-A104-4111-90A9-6E4DA4414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D0ED51C-6728-49EA-80A6-26BBCE8DC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E86F391-0EBC-4F88-A011-12D1E373D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B879A4D-6353-4B56-A7AA-5068B41B11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9126543-B6F0-4C86-BBC1-7392698BDE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1386C6A-9A7C-45BC-AA84-CAFA86DE1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F9EE31C-6DC0-4952-9925-77B13A485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B561655-9C08-4882-A894-A066B428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2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2E1F34-6A2A-49A8-B489-DFEBF4490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7DA4183-950B-4BE3-822C-937EC9D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1E5B6EA-4AA8-4C06-BDF9-6C127A3E4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97F7E91-0957-4971-A049-BC583B4D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80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6C6B50F-5389-4DFC-B26D-AAB89BE8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D990199-ACFA-48DB-A5E8-496391B8D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D6F9BF2-34BD-4537-999E-75A2A0F5A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69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A6B9C5-31F6-4C78-9848-265AFA47E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BEA5A4-38EE-40DF-A90E-FE3320082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4F4F7B0-9B0D-4B7B-BEE8-E02F83649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0C0C1D-88E4-4212-B999-DA643DAC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E5B0CBE-000F-4BEF-95BD-2F684D97C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1F8762A-1F40-4043-9F3C-79ED3CE1B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51F321-FD1D-4033-8104-7AEAA9C9B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557D41C-18BD-4AC6-AE8F-2AE8F880B8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AA2F1C1-E1B6-4E17-8927-F3BB20879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3F23FB4-E4B0-46EC-950F-016C7AA76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931F0B3-74D5-481B-AEF8-33E1B9979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E6E9F9F-6D8C-47A0-8590-A3F108F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02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77AD1E4-21B0-4EDD-AEC7-C25FDF6AD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6817E53-9E91-4890-AD18-67D2E8DC8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38DCF6-184F-4CF0-8DE6-8C839C72DA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65DA3-109C-4BB0-9353-1E81ED7E1CC8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F9484E-F94F-4FC9-AA78-422814FEA8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C230FB-2EF3-4D87-9C1E-271083981C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8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5910"/>
            <a:ext cx="12192001" cy="7003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7B66C77-DD8F-4EB2-82E4-84F18CC6A0E3}"/>
              </a:ext>
            </a:extLst>
          </p:cNvPr>
          <p:cNvSpPr txBox="1"/>
          <p:nvPr/>
        </p:nvSpPr>
        <p:spPr>
          <a:xfrm>
            <a:off x="1463040" y="1759597"/>
            <a:ext cx="9774285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Совершенствование системы закупок посредством организации работы уполномоченных органов на определении поставщика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Администратор\Downloads\photo_2022-04-18_15-07-45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14" y="210321"/>
            <a:ext cx="1542555" cy="128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844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28F1EF8-D55F-4EAB-9B5F-B1D632BB5452}"/>
              </a:ext>
            </a:extLst>
          </p:cNvPr>
          <p:cNvSpPr/>
          <p:nvPr/>
        </p:nvSpPr>
        <p:spPr>
          <a:xfrm>
            <a:off x="0" y="-1"/>
            <a:ext cx="12192000" cy="1880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36142" y="330937"/>
            <a:ext cx="8205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ПРОЕКТНОЕ УПРАВЛЕНИЕ</a:t>
            </a:r>
          </a:p>
        </p:txBody>
      </p:sp>
      <p:pic>
        <p:nvPicPr>
          <p:cNvPr id="13" name="Picture 4" descr="C:\Users\Администратор\Downloads\photo_2022-04-18_15-07-45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14" y="210321"/>
            <a:ext cx="1542555" cy="128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598709" y="1208928"/>
            <a:ext cx="9333838" cy="108469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ВЕДОМСТВЕННЫЙ ПРОЕКТ </a:t>
            </a:r>
          </a:p>
          <a:p>
            <a:pPr lvl="0"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«ШКОЛА СПЕЦИАЛИСТА ПО ЗАКУПКАМ </a:t>
            </a:r>
          </a:p>
          <a:p>
            <a:pPr lvl="0"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РЯЗАНСКОЙ ОБЛАСТИ»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54976" y="2823376"/>
            <a:ext cx="9333838" cy="108469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Проведено более 50 тренингов по 44-ФЗ и 223-ФЗ </a:t>
            </a:r>
          </a:p>
          <a:p>
            <a:pPr lvl="0"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≈ 700 представителей заказчиков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5895892" y="2297263"/>
            <a:ext cx="652007" cy="526113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29276" y="4945338"/>
            <a:ext cx="2656645" cy="77401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ОЧНЫЕ ЗАНЯТИЯ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72500" y="4945338"/>
            <a:ext cx="2734213" cy="77401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ВКС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98521" y="5332344"/>
            <a:ext cx="2734213" cy="77401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ВЕБИНАРЫ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600077" y="4089204"/>
            <a:ext cx="1194216" cy="681579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8572500" y="4089203"/>
            <a:ext cx="1367106" cy="68158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221895" y="4089204"/>
            <a:ext cx="11925" cy="111384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224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28F1EF8-D55F-4EAB-9B5F-B1D632BB5452}"/>
              </a:ext>
            </a:extLst>
          </p:cNvPr>
          <p:cNvSpPr/>
          <p:nvPr/>
        </p:nvSpPr>
        <p:spPr>
          <a:xfrm>
            <a:off x="0" y="-1"/>
            <a:ext cx="12192000" cy="1880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36142" y="330937"/>
            <a:ext cx="8205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ПРОЕКТНОЕ УПРАВЛЕНИЕ</a:t>
            </a:r>
          </a:p>
        </p:txBody>
      </p:sp>
      <p:pic>
        <p:nvPicPr>
          <p:cNvPr id="13" name="Picture 4" descr="C:\Users\Администратор\Downloads\photo_2022-04-18_15-07-45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14" y="210321"/>
            <a:ext cx="1542555" cy="128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598709" y="4886077"/>
            <a:ext cx="9333837" cy="1311964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Сокращено количество несостоявшихся закупок и значительно увеличено количество источников, из которых потенциальные участники закупок могут получить информацию о их проведении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98709" y="1208928"/>
            <a:ext cx="9333838" cy="1311964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ВЕДОМСТВЕННЫЙ ПРОЕКТ </a:t>
            </a:r>
          </a:p>
          <a:p>
            <a:pPr lvl="0"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«СОКРАЩЕНИЕ ДОЛИ НЕСОСТОЯВШИХСЯ ЗАКУПОК ЗАКАЗЧИКОВ СОЦИАЛЬНОЙ СФЕРЫ»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98709" y="3048000"/>
            <a:ext cx="9333837" cy="1311964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Алгоритм действий, направленных на сокращение доли несостоявшихся закупок заказчиков социальной сферы 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5895892" y="2521887"/>
            <a:ext cx="652007" cy="526113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895892" y="4359964"/>
            <a:ext cx="652007" cy="526113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882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28F1EF8-D55F-4EAB-9B5F-B1D632BB5452}"/>
              </a:ext>
            </a:extLst>
          </p:cNvPr>
          <p:cNvSpPr/>
          <p:nvPr/>
        </p:nvSpPr>
        <p:spPr>
          <a:xfrm>
            <a:off x="0" y="-1"/>
            <a:ext cx="12192000" cy="1880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36142" y="330937"/>
            <a:ext cx="8205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ЦИФРОВАЯ ТРАНСФОРМАЦИЯ</a:t>
            </a:r>
          </a:p>
        </p:txBody>
      </p:sp>
      <p:pic>
        <p:nvPicPr>
          <p:cNvPr id="13" name="Picture 4" descr="C:\Users\Администратор\Downloads\photo_2022-04-18_15-07-45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14" y="210321"/>
            <a:ext cx="1542555" cy="128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26527" y="1053150"/>
            <a:ext cx="962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Аналитическая панель «Мониторинг несостоявшихся закупок Рязанской области»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78" y="1422482"/>
            <a:ext cx="10427516" cy="528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185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28F1EF8-D55F-4EAB-9B5F-B1D632BB5452}"/>
              </a:ext>
            </a:extLst>
          </p:cNvPr>
          <p:cNvSpPr/>
          <p:nvPr/>
        </p:nvSpPr>
        <p:spPr>
          <a:xfrm>
            <a:off x="0" y="-1"/>
            <a:ext cx="12192000" cy="1880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36141" y="330937"/>
            <a:ext cx="8944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КРУГЛЫЕ СТОЛЫ, СЕМИНАРЫ, СОВЕЩАНИЯ</a:t>
            </a:r>
          </a:p>
        </p:txBody>
      </p:sp>
      <p:pic>
        <p:nvPicPr>
          <p:cNvPr id="13" name="Picture 4" descr="C:\Users\Администратор\Downloads\photo_2022-04-18_15-07-45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14" y="210321"/>
            <a:ext cx="1542555" cy="128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Администратор\Desktop\Ефремова\фото\Деловое совещание «Госзакупки в дорожно-строительной сфере. Диалог «бизнес-власть»\photo_2022-05-26_12-26-2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4"/>
          <a:stretch/>
        </p:blipFill>
        <p:spPr bwMode="auto">
          <a:xfrm>
            <a:off x="6707824" y="3962400"/>
            <a:ext cx="4173137" cy="26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Ефремова\фото\Деловое совещание «Госзакупки в дорожно-строительной сфере. Диалог «бизнес-власть»\photo_2022-05-26_15-40-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85" y="1407766"/>
            <a:ext cx="4173135" cy="245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\\fs0.czro.net\общая папка\КРУГЛЫЙ СТОЛ 08.06.21\Фото\DSC0096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824" y="1407764"/>
            <a:ext cx="4173138" cy="245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fs0.czro.net\общая папка\КРУГЛЫЙ СТОЛ 08.06.21\Фото\DSC0097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85" y="3962400"/>
            <a:ext cx="4173135" cy="26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363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3929" y="2487707"/>
            <a:ext cx="7506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1" y="68304"/>
            <a:ext cx="15430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697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28F1EF8-D55F-4EAB-9B5F-B1D632BB5452}"/>
              </a:ext>
            </a:extLst>
          </p:cNvPr>
          <p:cNvSpPr/>
          <p:nvPr/>
        </p:nvSpPr>
        <p:spPr>
          <a:xfrm>
            <a:off x="0" y="-1"/>
            <a:ext cx="12192000" cy="1880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A0151CA-4F17-486D-A55B-4FFDBA3708A3}"/>
              </a:ext>
            </a:extLst>
          </p:cNvPr>
          <p:cNvSpPr txBox="1"/>
          <p:nvPr/>
        </p:nvSpPr>
        <p:spPr>
          <a:xfrm>
            <a:off x="1249127" y="214346"/>
            <a:ext cx="9835763" cy="86177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СИСТЕМЫ ЦЕНТРАЛИЗОВАННЫХ ЗАКУПОК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50" y="6356350"/>
            <a:ext cx="2743200" cy="365125"/>
          </a:xfr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53998405"/>
              </p:ext>
            </p:extLst>
          </p:nvPr>
        </p:nvGraphicFramePr>
        <p:xfrm>
          <a:off x="238540" y="295916"/>
          <a:ext cx="11537342" cy="6425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5020454" y="4559836"/>
            <a:ext cx="1610404" cy="1109681"/>
            <a:chOff x="4508972" y="2015528"/>
            <a:chExt cx="1610404" cy="1109681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4508972" y="2015528"/>
              <a:ext cx="1610404" cy="110968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4508972" y="2015528"/>
              <a:ext cx="1610404" cy="11096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362" tIns="0" rIns="0" bIns="0" numCol="1" spcCol="1270" anchor="t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200" kern="1200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2416302" y="4072775"/>
            <a:ext cx="83806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2017 года – закупки для муниципальных заказчиков за счет предоставленных из областного бюджета межбюджетных трансфертов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639" y="1984288"/>
            <a:ext cx="721299" cy="72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327938" y="2120811"/>
            <a:ext cx="5303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2022 года – закупки товаров у единственного поставщика по 4.12 ст. 93 44-ФЗ</a:t>
            </a:r>
          </a:p>
        </p:txBody>
      </p:sp>
      <p:pic>
        <p:nvPicPr>
          <p:cNvPr id="18" name="Picture 4" descr="C:\Users\Администратор\Downloads\photo_2022-04-18_15-07-45 (2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14" y="210321"/>
            <a:ext cx="1542555" cy="128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725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28F1EF8-D55F-4EAB-9B5F-B1D632BB5452}"/>
              </a:ext>
            </a:extLst>
          </p:cNvPr>
          <p:cNvSpPr/>
          <p:nvPr/>
        </p:nvSpPr>
        <p:spPr>
          <a:xfrm>
            <a:off x="0" y="-1"/>
            <a:ext cx="12192000" cy="1880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03072873"/>
              </p:ext>
            </p:extLst>
          </p:nvPr>
        </p:nvGraphicFramePr>
        <p:xfrm>
          <a:off x="3788244" y="2247900"/>
          <a:ext cx="4885856" cy="2461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384220" y="2010725"/>
            <a:ext cx="2623931" cy="102546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Государственные заказчики  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284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(ЦИОГВ; ГКУ; ГБУ; ГОСОРГАНЫ)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538" y="3403290"/>
            <a:ext cx="2657613" cy="102546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Муниципальные заказчики –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663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(МО; МКУ; МБУ; МП)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320251" y="2420477"/>
            <a:ext cx="2623931" cy="102546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ГАУ –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51 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320250" y="3776743"/>
            <a:ext cx="2623931" cy="102546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 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4" descr="C:\Users\Администратор\Downloads\photo_2022-04-18_15-07-45 (2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14" y="210321"/>
            <a:ext cx="1542555" cy="128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A0151CA-4F17-486D-A55B-4FFDBA3708A3}"/>
              </a:ext>
            </a:extLst>
          </p:cNvPr>
          <p:cNvSpPr txBox="1"/>
          <p:nvPr/>
        </p:nvSpPr>
        <p:spPr>
          <a:xfrm>
            <a:off x="1051190" y="423270"/>
            <a:ext cx="10273085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ЗАКАЗЧИКИ РЯЗАНСКОЙ ОБЛАСТИ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804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28F1EF8-D55F-4EAB-9B5F-B1D632BB5452}"/>
              </a:ext>
            </a:extLst>
          </p:cNvPr>
          <p:cNvSpPr/>
          <p:nvPr/>
        </p:nvSpPr>
        <p:spPr>
          <a:xfrm>
            <a:off x="0" y="-1"/>
            <a:ext cx="12192000" cy="1880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A0151CA-4F17-486D-A55B-4FFDBA3708A3}"/>
              </a:ext>
            </a:extLst>
          </p:cNvPr>
          <p:cNvSpPr txBox="1"/>
          <p:nvPr/>
        </p:nvSpPr>
        <p:spPr>
          <a:xfrm>
            <a:off x="1051191" y="285924"/>
            <a:ext cx="10273085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ЦЕНТРАЛИЗАЦИЯ В ЦИФРАХ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020454" y="4559836"/>
            <a:ext cx="1610404" cy="1109681"/>
            <a:chOff x="4508972" y="2015528"/>
            <a:chExt cx="1610404" cy="1109681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4508972" y="2015528"/>
              <a:ext cx="1610404" cy="110968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4508972" y="2015528"/>
              <a:ext cx="1610404" cy="11096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362" tIns="0" rIns="0" bIns="0" numCol="1" spcCol="1270" anchor="t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200" kern="1200" dirty="0"/>
            </a:p>
          </p:txBody>
        </p:sp>
      </p:grp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588375"/>
              </p:ext>
            </p:extLst>
          </p:nvPr>
        </p:nvGraphicFramePr>
        <p:xfrm>
          <a:off x="890546" y="2210463"/>
          <a:ext cx="10433730" cy="3180522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555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84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102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88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закупок, шт.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НМЦК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9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≈ 9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≈ 11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млрд.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32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≈ 16 000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≈ 27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млрд.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1" name="Picture 4" descr="C:\Users\Администратор\Downloads\photo_2022-04-18_15-07-45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14" y="210321"/>
            <a:ext cx="1542555" cy="128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743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28F1EF8-D55F-4EAB-9B5F-B1D632BB5452}"/>
              </a:ext>
            </a:extLst>
          </p:cNvPr>
          <p:cNvSpPr/>
          <p:nvPr/>
        </p:nvSpPr>
        <p:spPr>
          <a:xfrm>
            <a:off x="0" y="0"/>
            <a:ext cx="12192000" cy="1880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04067" y="422704"/>
            <a:ext cx="9807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«Оптимизация процесса проведения проверки технических заданий заказчиков по отдельным закупкам» </a:t>
            </a:r>
          </a:p>
        </p:txBody>
      </p:sp>
      <p:pic>
        <p:nvPicPr>
          <p:cNvPr id="13" name="Picture 4" descr="C:\Users\Администратор\Downloads\photo_2022-04-18_15-07-45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14" y="188007"/>
            <a:ext cx="1542555" cy="128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63093" y="2832888"/>
            <a:ext cx="2751153" cy="77393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Реализованные мероприятия в рамках проекта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935399" y="2832888"/>
            <a:ext cx="2751153" cy="77393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 </a:t>
            </a:r>
            <a:b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реализации проекта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13583" y="1551660"/>
            <a:ext cx="7188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/>
                <a:ea typeface="Calibri"/>
              </a:rPr>
              <a:t>Внедрение автоматизированного функционала в РИС по формированию описания объекта закупки в соответствии с КТРУ, систематизация и унификация работы специалистов по закупкам</a:t>
            </a:r>
            <a:endParaRPr lang="ru-RU" sz="1600" b="1" dirty="0"/>
          </a:p>
        </p:txBody>
      </p:sp>
      <p:sp>
        <p:nvSpPr>
          <p:cNvPr id="5" name="Стрелка вниз 4"/>
          <p:cNvSpPr/>
          <p:nvPr/>
        </p:nvSpPr>
        <p:spPr>
          <a:xfrm>
            <a:off x="6164248" y="1325805"/>
            <a:ext cx="287572" cy="299749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577300" y="3068778"/>
            <a:ext cx="3037399" cy="302149"/>
          </a:xfrm>
          <a:prstGeom prst="right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71059" y="3806534"/>
            <a:ext cx="5597720" cy="59636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Приведены значения показателей характеристик товара в РИС в соответствие со значениями КТРУ, указанными в ЕИС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1060" y="4536738"/>
            <a:ext cx="5597719" cy="58509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Доработан функционал РИС в части  генерирования печатной формы описания объекта закупки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71060" y="5294749"/>
            <a:ext cx="5597719" cy="58377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Унифицирована форма описания объекта закупки путем загрузки типовых форм технического задания в РИС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71060" y="6050162"/>
            <a:ext cx="5597719" cy="58377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Внедрен автоматизированный функционал в РИС по формированию описания объекта закупки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193255" y="3806551"/>
            <a:ext cx="5597720" cy="59636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Сокращено время на формирование описания объекта закупки заказчиком в соответствии с КТРУ с 60 мин. до 20 мин.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193255" y="4536738"/>
            <a:ext cx="5597720" cy="59636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Сокращен процесс проверки описания объекта закупки специалистами Центра закупок с 60 мин. до 20 мин.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217920" y="5294749"/>
            <a:ext cx="5597720" cy="59636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Сокращен срок публикации извещения с 5 дней до 3 дней</a:t>
            </a:r>
          </a:p>
        </p:txBody>
      </p:sp>
      <p:cxnSp>
        <p:nvCxnSpPr>
          <p:cNvPr id="23" name="Прямая соединительная линия 22"/>
          <p:cNvCxnSpPr>
            <a:stCxn id="11" idx="1"/>
          </p:cNvCxnSpPr>
          <p:nvPr/>
        </p:nvCxnSpPr>
        <p:spPr>
          <a:xfrm flipH="1">
            <a:off x="174929" y="3219853"/>
            <a:ext cx="138816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74929" y="3219853"/>
            <a:ext cx="0" cy="312219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5" idx="1"/>
          </p:cNvCxnSpPr>
          <p:nvPr/>
        </p:nvCxnSpPr>
        <p:spPr>
          <a:xfrm flipV="1">
            <a:off x="174929" y="4104717"/>
            <a:ext cx="196130" cy="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6" idx="1"/>
          </p:cNvCxnSpPr>
          <p:nvPr/>
        </p:nvCxnSpPr>
        <p:spPr>
          <a:xfrm flipV="1">
            <a:off x="174929" y="4829286"/>
            <a:ext cx="196131" cy="56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17" idx="1"/>
          </p:cNvCxnSpPr>
          <p:nvPr/>
        </p:nvCxnSpPr>
        <p:spPr>
          <a:xfrm flipV="1">
            <a:off x="174929" y="5586638"/>
            <a:ext cx="196131" cy="62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174929" y="6333116"/>
            <a:ext cx="19613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10686553" y="3193885"/>
            <a:ext cx="13325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2019058" y="3193885"/>
            <a:ext cx="0" cy="239904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endCxn id="19" idx="3"/>
          </p:cNvCxnSpPr>
          <p:nvPr/>
        </p:nvCxnSpPr>
        <p:spPr>
          <a:xfrm flipH="1">
            <a:off x="11790975" y="4104716"/>
            <a:ext cx="228083" cy="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20" idx="3"/>
          </p:cNvCxnSpPr>
          <p:nvPr/>
        </p:nvCxnSpPr>
        <p:spPr>
          <a:xfrm flipH="1">
            <a:off x="11790975" y="4829286"/>
            <a:ext cx="228083" cy="56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endCxn id="21" idx="3"/>
          </p:cNvCxnSpPr>
          <p:nvPr/>
        </p:nvCxnSpPr>
        <p:spPr>
          <a:xfrm flipH="1">
            <a:off x="11815640" y="5592932"/>
            <a:ext cx="20341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808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28F1EF8-D55F-4EAB-9B5F-B1D632BB5452}"/>
              </a:ext>
            </a:extLst>
          </p:cNvPr>
          <p:cNvSpPr/>
          <p:nvPr/>
        </p:nvSpPr>
        <p:spPr>
          <a:xfrm>
            <a:off x="0" y="0"/>
            <a:ext cx="12192000" cy="1880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63093" y="422703"/>
            <a:ext cx="98629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«Повышение качества информирования заказчиков о стадии рассмотрения заявок на закупку»</a:t>
            </a:r>
          </a:p>
        </p:txBody>
      </p:sp>
      <p:pic>
        <p:nvPicPr>
          <p:cNvPr id="13" name="Picture 4" descr="C:\Users\Администратор\Downloads\photo_2022-04-18_15-07-45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14" y="188007"/>
            <a:ext cx="1542555" cy="128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63093" y="2832888"/>
            <a:ext cx="2751153" cy="77393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Реализованные мероприятия в рамках проекта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935399" y="2832888"/>
            <a:ext cx="2751153" cy="77393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 </a:t>
            </a:r>
            <a:b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реализации проекта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4360" y="1561943"/>
            <a:ext cx="8774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/>
                <a:ea typeface="Calibri"/>
              </a:rPr>
              <a:t>Внедрение функционала в РИС по уведомлению пользователей о смене статуса заявок </a:t>
            </a:r>
          </a:p>
          <a:p>
            <a:pPr algn="ctr"/>
            <a:r>
              <a:rPr lang="ru-RU" sz="1600" b="1" dirty="0">
                <a:latin typeface="Times New Roman"/>
                <a:ea typeface="Calibri"/>
              </a:rPr>
              <a:t>на закупку, подготовка методических материалов о функциональных возможностях РИС </a:t>
            </a:r>
          </a:p>
          <a:p>
            <a:pPr algn="ctr"/>
            <a:r>
              <a:rPr lang="ru-RU" sz="1600" b="1" dirty="0">
                <a:latin typeface="Times New Roman"/>
                <a:ea typeface="Calibri"/>
              </a:rPr>
              <a:t>в части уведомлений пользователей и настройках виджетов в РИС</a:t>
            </a:r>
            <a:endParaRPr lang="ru-RU" sz="1600" b="1" dirty="0"/>
          </a:p>
        </p:txBody>
      </p:sp>
      <p:sp>
        <p:nvSpPr>
          <p:cNvPr id="5" name="Стрелка вниз 4"/>
          <p:cNvSpPr/>
          <p:nvPr/>
        </p:nvSpPr>
        <p:spPr>
          <a:xfrm>
            <a:off x="6164248" y="1325805"/>
            <a:ext cx="287572" cy="299749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579950" y="3003480"/>
            <a:ext cx="3037399" cy="302149"/>
          </a:xfrm>
          <a:prstGeom prst="right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71059" y="3806534"/>
            <a:ext cx="5597720" cy="65414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Внедрен функционал РИС по уведомлению заказчиков о регистрации заявки / о возврате без регистрации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1060" y="4536737"/>
            <a:ext cx="5597719" cy="67136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Подготовлена памятка пользователям РИС о функциональных возможностях РИС, в том числе о настройках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виджетов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рабочем столе в личном кабинете РИС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71060" y="5294748"/>
            <a:ext cx="5597719" cy="66872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Переименованы и отсортированы в логической последовательности фильтры в РИС по маршруту движения заявки на закупку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71060" y="6050162"/>
            <a:ext cx="5597719" cy="65278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Внедрен функционал рассылки пользователям РИС уведомлений по заявкам на закупку на электронную почту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193255" y="3806551"/>
            <a:ext cx="5597720" cy="65413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Сокращено время на поиск заказчиком информации о статусе заявки на закупку (с 60 до 5 мин.)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193255" y="4536738"/>
            <a:ext cx="5597720" cy="67136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Сокращено количество обращений заказчиков по вопросам регистрации заявки в телефонном режиме (с 50 до 0 шт.)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193255" y="5294748"/>
            <a:ext cx="5617083" cy="66079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Сокращен срок публикации извещения с 5 дней до 3 дней</a:t>
            </a:r>
          </a:p>
        </p:txBody>
      </p:sp>
      <p:cxnSp>
        <p:nvCxnSpPr>
          <p:cNvPr id="23" name="Прямая соединительная линия 22"/>
          <p:cNvCxnSpPr>
            <a:stCxn id="11" idx="1"/>
          </p:cNvCxnSpPr>
          <p:nvPr/>
        </p:nvCxnSpPr>
        <p:spPr>
          <a:xfrm flipH="1">
            <a:off x="174929" y="3219853"/>
            <a:ext cx="138816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74929" y="3219853"/>
            <a:ext cx="0" cy="312219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5" idx="1"/>
          </p:cNvCxnSpPr>
          <p:nvPr/>
        </p:nvCxnSpPr>
        <p:spPr>
          <a:xfrm>
            <a:off x="174929" y="4133608"/>
            <a:ext cx="19613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6" idx="1"/>
          </p:cNvCxnSpPr>
          <p:nvPr/>
        </p:nvCxnSpPr>
        <p:spPr>
          <a:xfrm>
            <a:off x="174929" y="4872421"/>
            <a:ext cx="19613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17" idx="1"/>
          </p:cNvCxnSpPr>
          <p:nvPr/>
        </p:nvCxnSpPr>
        <p:spPr>
          <a:xfrm>
            <a:off x="174929" y="5629113"/>
            <a:ext cx="19613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174929" y="6333116"/>
            <a:ext cx="19613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10686553" y="3154554"/>
            <a:ext cx="13325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2019058" y="3154554"/>
            <a:ext cx="1" cy="247455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endCxn id="19" idx="3"/>
          </p:cNvCxnSpPr>
          <p:nvPr/>
        </p:nvCxnSpPr>
        <p:spPr>
          <a:xfrm flipH="1">
            <a:off x="11790975" y="4133617"/>
            <a:ext cx="2280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20" idx="3"/>
          </p:cNvCxnSpPr>
          <p:nvPr/>
        </p:nvCxnSpPr>
        <p:spPr>
          <a:xfrm flipH="1">
            <a:off x="11790975" y="4872421"/>
            <a:ext cx="22808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endCxn id="21" idx="3"/>
          </p:cNvCxnSpPr>
          <p:nvPr/>
        </p:nvCxnSpPr>
        <p:spPr>
          <a:xfrm flipH="1">
            <a:off x="11810338" y="5611022"/>
            <a:ext cx="203420" cy="141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322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28F1EF8-D55F-4EAB-9B5F-B1D632BB5452}"/>
              </a:ext>
            </a:extLst>
          </p:cNvPr>
          <p:cNvSpPr/>
          <p:nvPr/>
        </p:nvSpPr>
        <p:spPr>
          <a:xfrm>
            <a:off x="0" y="0"/>
            <a:ext cx="12192000" cy="1880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88958" y="422704"/>
            <a:ext cx="105020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«Преобразование системы технической и методологической поддержки заказчиков Рязанской области»</a:t>
            </a:r>
          </a:p>
        </p:txBody>
      </p:sp>
      <p:pic>
        <p:nvPicPr>
          <p:cNvPr id="13" name="Picture 4" descr="C:\Users\Администратор\Downloads\photo_2022-04-18_15-07-45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14" y="188007"/>
            <a:ext cx="1542555" cy="128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59779" y="2479224"/>
            <a:ext cx="2751153" cy="77393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Реализованные мероприятия в рамках проекта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935399" y="2479224"/>
            <a:ext cx="2751153" cy="77393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 </a:t>
            </a:r>
            <a:b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реализации проекта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28158" y="1668705"/>
            <a:ext cx="8682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/>
                <a:ea typeface="Calibri"/>
              </a:rPr>
              <a:t>Внедрение нового сервиса технической поддержки, повышение квалификации технических специалистов, систематизация и унификация работы технических специалистов</a:t>
            </a:r>
            <a:endParaRPr lang="ru-RU" sz="1600" b="1" dirty="0"/>
          </a:p>
        </p:txBody>
      </p:sp>
      <p:sp>
        <p:nvSpPr>
          <p:cNvPr id="5" name="Стрелка вниз 4"/>
          <p:cNvSpPr/>
          <p:nvPr/>
        </p:nvSpPr>
        <p:spPr>
          <a:xfrm>
            <a:off x="6258688" y="1381830"/>
            <a:ext cx="287572" cy="299749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577300" y="2701331"/>
            <a:ext cx="3037399" cy="302149"/>
          </a:xfrm>
          <a:prstGeom prst="right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58468" y="3305628"/>
            <a:ext cx="5597720" cy="72447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Внедрен новый сервис техподдержки непосредственно в РИС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6420" y="4140914"/>
            <a:ext cx="5597719" cy="65156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Доработан регламент сервиса с целью сокращения запросов дополнительной информации у заказчиков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71062" y="4903327"/>
            <a:ext cx="5597719" cy="73547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Внедрено информирование заказчиков о статусе рассмотрения обращений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176763" y="3305629"/>
            <a:ext cx="5597720" cy="66209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Сокращено время на получение обратной связи от заказчика (при необходимости уточнения информации в обращении) с 60 мин. до 10 мин.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193255" y="4030108"/>
            <a:ext cx="5597720" cy="67649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Сокращены трудозатраты на процедуру регистрации заказчика на сервисе с 1 чел. до 0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193255" y="4770876"/>
            <a:ext cx="5597720" cy="67316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Сокращен срок авторизации на сервисе с 30 мин. до 0</a:t>
            </a:r>
          </a:p>
        </p:txBody>
      </p:sp>
      <p:cxnSp>
        <p:nvCxnSpPr>
          <p:cNvPr id="23" name="Прямая соединительная линия 22"/>
          <p:cNvCxnSpPr>
            <a:stCxn id="11" idx="1"/>
          </p:cNvCxnSpPr>
          <p:nvPr/>
        </p:nvCxnSpPr>
        <p:spPr>
          <a:xfrm flipH="1">
            <a:off x="171615" y="2866189"/>
            <a:ext cx="138816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66979" y="2852405"/>
            <a:ext cx="7434" cy="324125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cxnSpLocks/>
            <a:endCxn id="15" idx="1"/>
          </p:cNvCxnSpPr>
          <p:nvPr/>
        </p:nvCxnSpPr>
        <p:spPr>
          <a:xfrm>
            <a:off x="166979" y="3667868"/>
            <a:ext cx="19148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81848" y="4451318"/>
            <a:ext cx="19613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10686553" y="2796745"/>
            <a:ext cx="13325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2007793" y="2796745"/>
            <a:ext cx="0" cy="230592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11774483" y="3603776"/>
            <a:ext cx="228083" cy="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20" idx="3"/>
          </p:cNvCxnSpPr>
          <p:nvPr/>
        </p:nvCxnSpPr>
        <p:spPr>
          <a:xfrm flipH="1">
            <a:off x="11790975" y="4368357"/>
            <a:ext cx="21159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11804375" y="5102670"/>
            <a:ext cx="20341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366419" y="5725562"/>
            <a:ext cx="5597719" cy="73619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Сформирована база типовых обращений и решений</a:t>
            </a:r>
          </a:p>
        </p:txBody>
      </p:sp>
      <p:cxnSp>
        <p:nvCxnSpPr>
          <p:cNvPr id="32" name="Прямая со стрелкой 31"/>
          <p:cNvCxnSpPr>
            <a:endCxn id="34" idx="1"/>
          </p:cNvCxnSpPr>
          <p:nvPr/>
        </p:nvCxnSpPr>
        <p:spPr>
          <a:xfrm>
            <a:off x="166979" y="6093661"/>
            <a:ext cx="1994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8" idx="1"/>
          </p:cNvCxnSpPr>
          <p:nvPr/>
        </p:nvCxnSpPr>
        <p:spPr>
          <a:xfrm>
            <a:off x="174413" y="5271063"/>
            <a:ext cx="196649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40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28F1EF8-D55F-4EAB-9B5F-B1D632BB5452}"/>
              </a:ext>
            </a:extLst>
          </p:cNvPr>
          <p:cNvSpPr/>
          <p:nvPr/>
        </p:nvSpPr>
        <p:spPr>
          <a:xfrm>
            <a:off x="0" y="0"/>
            <a:ext cx="12192000" cy="1880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04067" y="422704"/>
            <a:ext cx="9807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«Совершенствование рабочего процесса при организации совместных закупок»</a:t>
            </a:r>
          </a:p>
        </p:txBody>
      </p:sp>
      <p:pic>
        <p:nvPicPr>
          <p:cNvPr id="13" name="Picture 4" descr="C:\Users\Администратор\Downloads\photo_2022-04-18_15-07-45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14" y="188007"/>
            <a:ext cx="1542555" cy="128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59778" y="2314366"/>
            <a:ext cx="2751153" cy="77393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Реализованные мероприятия в рамках проекта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935398" y="2314366"/>
            <a:ext cx="2751153" cy="77393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 </a:t>
            </a:r>
            <a:b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реализации проекта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13583" y="1551660"/>
            <a:ext cx="7188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/>
                <a:ea typeface="Calibri"/>
              </a:rPr>
              <a:t>Оптимизация рабочего процесса и сокращение времени обработки </a:t>
            </a:r>
          </a:p>
          <a:p>
            <a:pPr algn="ctr"/>
            <a:r>
              <a:rPr lang="ru-RU" sz="1600" b="1" dirty="0">
                <a:latin typeface="Times New Roman"/>
                <a:ea typeface="Calibri"/>
              </a:rPr>
              <a:t>первичной информации по совместной закупке</a:t>
            </a:r>
            <a:endParaRPr lang="ru-RU" sz="1600" b="1" dirty="0"/>
          </a:p>
        </p:txBody>
      </p:sp>
      <p:sp>
        <p:nvSpPr>
          <p:cNvPr id="5" name="Стрелка вниз 4"/>
          <p:cNvSpPr/>
          <p:nvPr/>
        </p:nvSpPr>
        <p:spPr>
          <a:xfrm>
            <a:off x="6164248" y="1325805"/>
            <a:ext cx="287572" cy="299749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577299" y="2540191"/>
            <a:ext cx="3037399" cy="302149"/>
          </a:xfrm>
          <a:prstGeom prst="right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81955" y="3169391"/>
            <a:ext cx="5597720" cy="86880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Организовано использование одного программного ресурса - РИС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81956" y="4117573"/>
            <a:ext cx="5597719" cy="82813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Подготовлен шаблон преобразования первичной информации в структурированную форму планируемой сводной заявки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81956" y="5032701"/>
            <a:ext cx="5597719" cy="82267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Преобразован маршрут поступления планируемой сводной заявки от инициатора закупки в структурированной форме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81956" y="5936104"/>
            <a:ext cx="5597719" cy="84479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Внедрена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предзаполненная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форма планируемой сводной заявки в РИС с единым пакетом документов для всех заказчиков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176763" y="3169391"/>
            <a:ext cx="5597720" cy="86071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Сокращено время на формирование и проверку первичной информации инициатором закупки и специалистом Центра закупок с 5 до 3  рабочих дней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193255" y="4124321"/>
            <a:ext cx="5597720" cy="82138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Сокращено время на проверку проектов контрактов с 12 до 5 рабочих дней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193255" y="5032700"/>
            <a:ext cx="5597720" cy="82267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Сокращено время на уведомление заказчиков о проведении совместной закупки с 8 до 0,5 часов</a:t>
            </a:r>
          </a:p>
        </p:txBody>
      </p:sp>
      <p:cxnSp>
        <p:nvCxnSpPr>
          <p:cNvPr id="23" name="Прямая соединительная линия 22"/>
          <p:cNvCxnSpPr>
            <a:stCxn id="11" idx="1"/>
          </p:cNvCxnSpPr>
          <p:nvPr/>
        </p:nvCxnSpPr>
        <p:spPr>
          <a:xfrm flipH="1">
            <a:off x="171614" y="2701331"/>
            <a:ext cx="138816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74932" y="2701331"/>
            <a:ext cx="0" cy="341336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5" idx="1"/>
          </p:cNvCxnSpPr>
          <p:nvPr/>
        </p:nvCxnSpPr>
        <p:spPr>
          <a:xfrm>
            <a:off x="182515" y="3603776"/>
            <a:ext cx="199440" cy="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6" idx="1"/>
          </p:cNvCxnSpPr>
          <p:nvPr/>
        </p:nvCxnSpPr>
        <p:spPr>
          <a:xfrm>
            <a:off x="182515" y="4531642"/>
            <a:ext cx="19944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17" idx="1"/>
          </p:cNvCxnSpPr>
          <p:nvPr/>
        </p:nvCxnSpPr>
        <p:spPr>
          <a:xfrm flipV="1">
            <a:off x="166979" y="5444037"/>
            <a:ext cx="214977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166979" y="6114694"/>
            <a:ext cx="21497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endCxn id="14" idx="3"/>
          </p:cNvCxnSpPr>
          <p:nvPr/>
        </p:nvCxnSpPr>
        <p:spPr>
          <a:xfrm flipH="1">
            <a:off x="10686551" y="2701331"/>
            <a:ext cx="13160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2002566" y="2699217"/>
            <a:ext cx="5227" cy="274482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11774483" y="3603776"/>
            <a:ext cx="228083" cy="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20" idx="3"/>
          </p:cNvCxnSpPr>
          <p:nvPr/>
        </p:nvCxnSpPr>
        <p:spPr>
          <a:xfrm flipH="1">
            <a:off x="11790975" y="4535016"/>
            <a:ext cx="21681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11790093" y="5444038"/>
            <a:ext cx="2177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941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28F1EF8-D55F-4EAB-9B5F-B1D632BB5452}"/>
              </a:ext>
            </a:extLst>
          </p:cNvPr>
          <p:cNvSpPr/>
          <p:nvPr/>
        </p:nvSpPr>
        <p:spPr>
          <a:xfrm>
            <a:off x="0" y="0"/>
            <a:ext cx="12192000" cy="1880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68180" y="378132"/>
            <a:ext cx="99672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«Оптимизация процедуры сбора сводных данных и формирования отчетности структурных подразделений 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закупкам»</a:t>
            </a:r>
          </a:p>
        </p:txBody>
      </p:sp>
      <p:pic>
        <p:nvPicPr>
          <p:cNvPr id="13" name="Picture 4" descr="C:\Users\Администратор\Downloads\photo_2022-04-18_15-07-45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14" y="188007"/>
            <a:ext cx="1542555" cy="128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59777" y="2455375"/>
            <a:ext cx="2751153" cy="77393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Реализованные мероприятия в рамках проекта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935397" y="2455375"/>
            <a:ext cx="2751153" cy="77393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 </a:t>
            </a:r>
            <a:b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реализации проекта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97636" y="1918114"/>
            <a:ext cx="7188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/>
                <a:ea typeface="Calibri"/>
              </a:rPr>
              <a:t>Автоматизация процесса сбора данных для отчета</a:t>
            </a:r>
            <a:endParaRPr lang="ru-RU" sz="1600" b="1" dirty="0"/>
          </a:p>
        </p:txBody>
      </p:sp>
      <p:sp>
        <p:nvSpPr>
          <p:cNvPr id="5" name="Стрелка вниз 4"/>
          <p:cNvSpPr/>
          <p:nvPr/>
        </p:nvSpPr>
        <p:spPr>
          <a:xfrm>
            <a:off x="6190013" y="1700741"/>
            <a:ext cx="287572" cy="299749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577299" y="2540191"/>
            <a:ext cx="3037399" cy="302149"/>
          </a:xfrm>
          <a:prstGeom prst="right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89908" y="3313074"/>
            <a:ext cx="5597720" cy="75855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Разработаны формулы автоматического расчета необходимой информации в сгенерированном отчете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89908" y="4187157"/>
            <a:ext cx="5582184" cy="75855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Доработаны условия генерирования существующего отчета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89908" y="5096819"/>
            <a:ext cx="5589767" cy="75855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Переработана текстовая форма отчета в табличную форму и изменено его содержание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176763" y="3313074"/>
            <a:ext cx="5597720" cy="75855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Сокращено время на сбор данных для отчета до 40 мин.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190013" y="4187157"/>
            <a:ext cx="5597720" cy="75855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Сокращено время на подготовку отчета до 20 мин.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190013" y="5096820"/>
            <a:ext cx="5597720" cy="75855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Сокращены трудозатраты на процедуру подготовки отчета до 1 сотрудника</a:t>
            </a:r>
          </a:p>
        </p:txBody>
      </p:sp>
      <p:cxnSp>
        <p:nvCxnSpPr>
          <p:cNvPr id="23" name="Прямая соединительная линия 22"/>
          <p:cNvCxnSpPr>
            <a:stCxn id="11" idx="1"/>
          </p:cNvCxnSpPr>
          <p:nvPr/>
        </p:nvCxnSpPr>
        <p:spPr>
          <a:xfrm flipH="1">
            <a:off x="171613" y="2842340"/>
            <a:ext cx="138816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66979" y="2825932"/>
            <a:ext cx="4634" cy="265016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5" idx="1"/>
          </p:cNvCxnSpPr>
          <p:nvPr/>
        </p:nvCxnSpPr>
        <p:spPr>
          <a:xfrm>
            <a:off x="166979" y="3692350"/>
            <a:ext cx="222929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6" idx="1"/>
          </p:cNvCxnSpPr>
          <p:nvPr/>
        </p:nvCxnSpPr>
        <p:spPr>
          <a:xfrm>
            <a:off x="166979" y="4566433"/>
            <a:ext cx="222929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17" idx="1"/>
          </p:cNvCxnSpPr>
          <p:nvPr/>
        </p:nvCxnSpPr>
        <p:spPr>
          <a:xfrm flipV="1">
            <a:off x="171613" y="5476095"/>
            <a:ext cx="218295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endCxn id="14" idx="3"/>
          </p:cNvCxnSpPr>
          <p:nvPr/>
        </p:nvCxnSpPr>
        <p:spPr>
          <a:xfrm flipH="1">
            <a:off x="10686550" y="2842340"/>
            <a:ext cx="131601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2002565" y="2842340"/>
            <a:ext cx="5228" cy="260169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11759648" y="3702137"/>
            <a:ext cx="228083" cy="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20" idx="3"/>
          </p:cNvCxnSpPr>
          <p:nvPr/>
        </p:nvCxnSpPr>
        <p:spPr>
          <a:xfrm flipH="1">
            <a:off x="11787733" y="4566433"/>
            <a:ext cx="217446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11790093" y="5444038"/>
            <a:ext cx="2177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679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ld-minimalize">
      <a:dk1>
        <a:sysClr val="windowText" lastClr="000000"/>
      </a:dk1>
      <a:lt1>
        <a:sysClr val="window" lastClr="FFFFFF"/>
      </a:lt1>
      <a:dk2>
        <a:srgbClr val="7F7F7F"/>
      </a:dk2>
      <a:lt2>
        <a:srgbClr val="F2F2F2"/>
      </a:lt2>
      <a:accent1>
        <a:srgbClr val="FE2929"/>
      </a:accent1>
      <a:accent2>
        <a:srgbClr val="FF7400"/>
      </a:accent2>
      <a:accent3>
        <a:srgbClr val="2C8716"/>
      </a:accent3>
      <a:accent4>
        <a:srgbClr val="F2F64B"/>
      </a:accent4>
      <a:accent5>
        <a:srgbClr val="769BC9"/>
      </a:accent5>
      <a:accent6>
        <a:srgbClr val="594573"/>
      </a:accent6>
      <a:hlink>
        <a:srgbClr val="AAF536"/>
      </a:hlink>
      <a:folHlink>
        <a:srgbClr val="2792CF"/>
      </a:folHlink>
    </a:clrScheme>
    <a:fontScheme name="Modern 03">
      <a:majorFont>
        <a:latin typeface="Segoe U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2386</TotalTime>
  <Words>875</Words>
  <Application>Microsoft Office PowerPoint</Application>
  <PresentationFormat>Произвольный</PresentationFormat>
  <Paragraphs>122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Nugroho Ade</dc:creator>
  <cp:lastModifiedBy>Администратор</cp:lastModifiedBy>
  <cp:revision>184</cp:revision>
  <cp:lastPrinted>2022-07-19T11:36:06Z</cp:lastPrinted>
  <dcterms:created xsi:type="dcterms:W3CDTF">2018-04-24T06:31:58Z</dcterms:created>
  <dcterms:modified xsi:type="dcterms:W3CDTF">2022-07-19T15:33:38Z</dcterms:modified>
</cp:coreProperties>
</file>