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56" r:id="rId3"/>
    <p:sldId id="263" r:id="rId4"/>
    <p:sldId id="265" r:id="rId5"/>
    <p:sldId id="266" r:id="rId6"/>
    <p:sldId id="267" r:id="rId7"/>
    <p:sldId id="269" r:id="rId8"/>
    <p:sldId id="270" r:id="rId9"/>
    <p:sldId id="271" r:id="rId10"/>
    <p:sldId id="272" r:id="rId11"/>
    <p:sldId id="268" r:id="rId12"/>
    <p:sldId id="264" r:id="rId13"/>
    <p:sldId id="273" r:id="rId14"/>
    <p:sldId id="274" r:id="rId15"/>
    <p:sldId id="275" r:id="rId1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44A22B4-F377-4E25-B4C1-8C4000C1C7F3}" type="datetimeFigureOut">
              <a:rPr lang="ru-RU" smtClean="0"/>
              <a:t>25.08.2020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1524648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44A22B4-F377-4E25-B4C1-8C4000C1C7F3}" type="datetimeFigureOut">
              <a:rPr lang="ru-RU" smtClean="0"/>
              <a:t>25.08.2020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3032114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44A22B4-F377-4E25-B4C1-8C4000C1C7F3}" type="datetimeFigureOut">
              <a:rPr lang="ru-RU" smtClean="0"/>
              <a:t>25.08.2020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1921002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44A22B4-F377-4E25-B4C1-8C4000C1C7F3}" type="datetimeFigureOut">
              <a:rPr lang="ru-RU" smtClean="0"/>
              <a:t>25.08.2020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2761602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44A22B4-F377-4E25-B4C1-8C4000C1C7F3}" type="datetimeFigureOut">
              <a:rPr lang="ru-RU" smtClean="0"/>
              <a:t>25.08.2020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2502359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44A22B4-F377-4E25-B4C1-8C4000C1C7F3}" type="datetimeFigureOut">
              <a:rPr lang="ru-RU" smtClean="0"/>
              <a:t>25.08.2020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340581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44A22B4-F377-4E25-B4C1-8C4000C1C7F3}" type="datetimeFigureOut">
              <a:rPr lang="ru-RU" smtClean="0"/>
              <a:t>25.08.2020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3355123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44A22B4-F377-4E25-B4C1-8C4000C1C7F3}" type="datetimeFigureOut">
              <a:rPr lang="ru-RU" smtClean="0"/>
              <a:t>25.08.2020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15813204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44A22B4-F377-4E25-B4C1-8C4000C1C7F3}" type="datetimeFigureOut">
              <a:rPr lang="ru-RU" smtClean="0"/>
              <a:t>25.08.2020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3805227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44A22B4-F377-4E25-B4C1-8C4000C1C7F3}" type="datetimeFigureOut">
              <a:rPr lang="ru-RU" smtClean="0"/>
              <a:t>25.08.2020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32589744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444A22B4-F377-4E25-B4C1-8C4000C1C7F3}" type="datetimeFigureOut">
              <a:rPr lang="ru-RU" smtClean="0"/>
              <a:t>25.08.2020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51B0C27E-41E1-4648-A6C2-9BF9A79578E8}" type="slidenum">
              <a:rPr lang="ru-RU" smtClean="0"/>
              <a:t>‹#›</a:t>
            </a:fld>
            <a:endParaRPr lang="ru-RU"/>
          </a:p>
        </p:txBody>
      </p:sp>
    </p:spTree>
    <p:extLst>
      <p:ext uri="{BB962C8B-B14F-4D97-AF65-F5344CB8AC3E}">
        <p14:creationId xmlns:p14="http://schemas.microsoft.com/office/powerpoint/2010/main" val="2134308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4A22B4-F377-4E25-B4C1-8C4000C1C7F3}" type="datetimeFigureOut">
              <a:rPr lang="ru-RU" smtClean="0"/>
              <a:t>25.08.2020</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B0C27E-41E1-4648-A6C2-9BF9A79578E8}" type="slidenum">
              <a:rPr lang="ru-RU" smtClean="0"/>
              <a:t>‹#›</a:t>
            </a:fld>
            <a:endParaRPr lang="ru-RU"/>
          </a:p>
        </p:txBody>
      </p:sp>
    </p:spTree>
    <p:extLst>
      <p:ext uri="{BB962C8B-B14F-4D97-AF65-F5344CB8AC3E}">
        <p14:creationId xmlns:p14="http://schemas.microsoft.com/office/powerpoint/2010/main" val="29504886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hyperlink" Target="consultantplus://offline/ref=ACFC0F802E265D5609397376EF29C86D536AC4763B1DEFAFAF33613C8EBC14A75F4623950B329273E59D47C9C08E16C8DA922D3E104CE6k1GBL" TargetMode="Externa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hyperlink" Target="consultantplus://offline/ref=85FFF95E49B0A9B04C29666875C424DBDBD3ECE93605DCF10762CE28CD820C729C263B35E4EB6222C23BE5F0E027263F589B03BDFCFAGBG" TargetMode="External"/><Relationship Id="rId2" Type="http://schemas.openxmlformats.org/officeDocument/2006/relationships/hyperlink" Target="consultantplus://offline/ref=5E94EDFA519A73A2792A3C897510A0AAD236F11A613D8FF4BF5E6F90899FEF55845DC83848F9ECDD6E5D6FA240397B056B14011F85F8BDG" TargetMode="External"/><Relationship Id="rId1" Type="http://schemas.openxmlformats.org/officeDocument/2006/relationships/slideLayout" Target="../slideLayouts/slideLayout1.xml"/><Relationship Id="rId6" Type="http://schemas.openxmlformats.org/officeDocument/2006/relationships/hyperlink" Target="consultantplus://offline/ref=7F5AE92C27D731BE1A0DF20B1576114D9DCA4619BD11626C06AC8AE34591CEE2E11A04D5592456EC4F73B10A8E7706513BE4A37BC60Fs3Q0G" TargetMode="External"/><Relationship Id="rId5" Type="http://schemas.openxmlformats.org/officeDocument/2006/relationships/hyperlink" Target="consultantplus://offline/ref=91AC86D3E5702E589D2835E5B1AE1CE4EF455520622A63CB0C3B70804B4475672512C0C46E97DA04630403E2DA7D8907E6CDC31FBB58H8G" TargetMode="External"/><Relationship Id="rId4" Type="http://schemas.openxmlformats.org/officeDocument/2006/relationships/hyperlink" Target="consultantplus://offline/ref=91AC86D3E5702E589D2835E5B1AE1CE4EF455520622A63CB0C3B70804B4475672512C0C36592D95B661112BAD57A9219EEDBDF1DB98A53H0G" TargetMode="External"/></Relationships>
</file>

<file path=ppt/slides/_rels/slide2.xml.rels><?xml version="1.0" encoding="UTF-8" standalone="yes"?>
<Relationships xmlns="http://schemas.openxmlformats.org/package/2006/relationships"><Relationship Id="rId2" Type="http://schemas.openxmlformats.org/officeDocument/2006/relationships/hyperlink" Target="consultantplus://offline/ref=428E7EAA4D1998F16DE5571C313DDFECA772E72F639902729A8F2BFD3FEF4827E0C4363F9E39ECA4D9B143804F4F171AF236E327710FFE78HEy5F"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consultantplus://offline/ref=AA70B2750AE6D4D66083938E8BC52C46BA33EE0AE7CECA218FBAEB4696D62A1A8852B5C0C0D94BFA0269F6CD8635ABB16F6A318Fg9m6G"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consultantplus://offline/ref=A6E50D55CFDED84FA0053F622E24C42DB7EB012E47ED67CD93261AB0CA6CB18425569DE19014CADEFC136A3834D38F98C09BEB61E3E2pAp9J"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араллелограмм 6"/>
          <p:cNvSpPr/>
          <p:nvPr/>
        </p:nvSpPr>
        <p:spPr>
          <a:xfrm rot="10800000">
            <a:off x="7029450" y="0"/>
            <a:ext cx="5162550" cy="3028949"/>
          </a:xfrm>
          <a:prstGeom prst="parallelogram">
            <a:avLst>
              <a:gd name="adj" fmla="val 23076"/>
            </a:avLst>
          </a:prstGeom>
          <a:gradFill flip="none" rotWithShape="1">
            <a:gsLst>
              <a:gs pos="49000">
                <a:srgbClr val="A5A1A1"/>
              </a:gs>
              <a:gs pos="0">
                <a:schemeClr val="bg1"/>
              </a:gs>
              <a:gs pos="100000">
                <a:schemeClr val="bg2">
                  <a:lumMod val="50000"/>
                </a:schemeClr>
              </a:gs>
            </a:gsLst>
            <a:lin ang="5400000" scaled="1"/>
            <a:tileRect/>
          </a:gradFill>
          <a:ln w="3175">
            <a:noFill/>
          </a:ln>
          <a:effectLst>
            <a:outerShdw blurRad="88900" dist="38100" dir="2700000" algn="tl" rotWithShape="0">
              <a:schemeClr val="bg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5" name="Параллелограмм 4"/>
          <p:cNvSpPr/>
          <p:nvPr/>
        </p:nvSpPr>
        <p:spPr>
          <a:xfrm rot="10800000">
            <a:off x="0" y="0"/>
            <a:ext cx="5162550" cy="4762500"/>
          </a:xfrm>
          <a:prstGeom prst="parallelogram">
            <a:avLst>
              <a:gd name="adj" fmla="val 21076"/>
            </a:avLst>
          </a:prstGeom>
          <a:gradFill flip="none" rotWithShape="1">
            <a:gsLst>
              <a:gs pos="50000">
                <a:srgbClr val="A5A1A1"/>
              </a:gs>
              <a:gs pos="0">
                <a:schemeClr val="bg1"/>
              </a:gs>
              <a:gs pos="100000">
                <a:schemeClr val="bg2">
                  <a:lumMod val="50000"/>
                </a:schemeClr>
              </a:gs>
            </a:gsLst>
            <a:lin ang="5400000" scaled="1"/>
            <a:tileRect/>
          </a:gradFill>
          <a:ln w="3175">
            <a:noFill/>
          </a:ln>
          <a:effectLst>
            <a:outerShdw blurRad="88900" dist="38100" dir="2700000" algn="tl" rotWithShape="0">
              <a:schemeClr val="bg2">
                <a:lumMod val="50000"/>
                <a:alpha val="4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 name="Блок-схема: данные 1"/>
          <p:cNvSpPr/>
          <p:nvPr/>
        </p:nvSpPr>
        <p:spPr>
          <a:xfrm>
            <a:off x="657225" y="-90488"/>
            <a:ext cx="10515599" cy="6791325"/>
          </a:xfrm>
          <a:custGeom>
            <a:avLst/>
            <a:gdLst>
              <a:gd name="connsiteX0" fmla="*/ 0 w 10000"/>
              <a:gd name="connsiteY0" fmla="*/ 10000 h 10000"/>
              <a:gd name="connsiteX1" fmla="*/ 2000 w 10000"/>
              <a:gd name="connsiteY1" fmla="*/ 0 h 10000"/>
              <a:gd name="connsiteX2" fmla="*/ 10000 w 10000"/>
              <a:gd name="connsiteY2" fmla="*/ 0 h 10000"/>
              <a:gd name="connsiteX3" fmla="*/ 8000 w 10000"/>
              <a:gd name="connsiteY3" fmla="*/ 10000 h 10000"/>
              <a:gd name="connsiteX4" fmla="*/ 0 w 10000"/>
              <a:gd name="connsiteY4" fmla="*/ 10000 h 10000"/>
              <a:gd name="connsiteX0" fmla="*/ 0 w 9348"/>
              <a:gd name="connsiteY0" fmla="*/ 10000 h 10000"/>
              <a:gd name="connsiteX1" fmla="*/ 1348 w 9348"/>
              <a:gd name="connsiteY1" fmla="*/ 0 h 10000"/>
              <a:gd name="connsiteX2" fmla="*/ 9348 w 9348"/>
              <a:gd name="connsiteY2" fmla="*/ 0 h 10000"/>
              <a:gd name="connsiteX3" fmla="*/ 7348 w 9348"/>
              <a:gd name="connsiteY3" fmla="*/ 10000 h 10000"/>
              <a:gd name="connsiteX4" fmla="*/ 0 w 9348"/>
              <a:gd name="connsiteY4" fmla="*/ 10000 h 10000"/>
              <a:gd name="connsiteX0" fmla="*/ 0 w 10000"/>
              <a:gd name="connsiteY0" fmla="*/ 10000 h 10018"/>
              <a:gd name="connsiteX1" fmla="*/ 1442 w 10000"/>
              <a:gd name="connsiteY1" fmla="*/ 0 h 10018"/>
              <a:gd name="connsiteX2" fmla="*/ 10000 w 10000"/>
              <a:gd name="connsiteY2" fmla="*/ 0 h 10018"/>
              <a:gd name="connsiteX3" fmla="*/ 8375 w 10000"/>
              <a:gd name="connsiteY3" fmla="*/ 10018 h 10018"/>
              <a:gd name="connsiteX4" fmla="*/ 0 w 10000"/>
              <a:gd name="connsiteY4" fmla="*/ 10000 h 10018"/>
              <a:gd name="connsiteX0" fmla="*/ 0 w 10000"/>
              <a:gd name="connsiteY0" fmla="*/ 10000 h 10001"/>
              <a:gd name="connsiteX1" fmla="*/ 1442 w 10000"/>
              <a:gd name="connsiteY1" fmla="*/ 0 h 10001"/>
              <a:gd name="connsiteX2" fmla="*/ 10000 w 10000"/>
              <a:gd name="connsiteY2" fmla="*/ 0 h 10001"/>
              <a:gd name="connsiteX3" fmla="*/ 8599 w 10000"/>
              <a:gd name="connsiteY3" fmla="*/ 10001 h 10001"/>
              <a:gd name="connsiteX4" fmla="*/ 0 w 10000"/>
              <a:gd name="connsiteY4" fmla="*/ 10000 h 100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1">
                <a:moveTo>
                  <a:pt x="0" y="10000"/>
                </a:moveTo>
                <a:lnTo>
                  <a:pt x="1442" y="0"/>
                </a:lnTo>
                <a:lnTo>
                  <a:pt x="10000" y="0"/>
                </a:lnTo>
                <a:lnTo>
                  <a:pt x="8599" y="10001"/>
                </a:lnTo>
                <a:lnTo>
                  <a:pt x="0" y="10000"/>
                </a:lnTo>
                <a:close/>
              </a:path>
            </a:pathLst>
          </a:custGeom>
          <a:gradFill flip="none" rotWithShape="1">
            <a:gsLst>
              <a:gs pos="78000">
                <a:srgbClr val="5D8F3B"/>
              </a:gs>
              <a:gs pos="100000">
                <a:srgbClr val="537F35"/>
              </a:gs>
              <a:gs pos="31000">
                <a:srgbClr val="6DA945">
                  <a:alpha val="95294"/>
                </a:srgbClr>
              </a:gs>
            </a:gsLst>
            <a:path path="rect">
              <a:fillToRect r="100000" b="100000"/>
            </a:path>
            <a:tileRect l="-100000" t="-100000"/>
          </a:gradFill>
          <a:ln>
            <a:solidFill>
              <a:schemeClr val="accent6">
                <a:lumMod val="75000"/>
                <a:alpha val="81000"/>
              </a:schemeClr>
            </a:solidFill>
          </a:ln>
          <a:effectLst>
            <a:outerShdw blurRad="101600" dist="38100" dir="2700000" algn="tl" rotWithShape="0">
              <a:schemeClr val="tx1">
                <a:alpha val="17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bg1"/>
              </a:solidFill>
              <a:latin typeface="Arial Narrow" panose="020B0606020202030204" pitchFamily="34" charset="0"/>
            </a:endParaRPr>
          </a:p>
        </p:txBody>
      </p:sp>
      <p:sp>
        <p:nvSpPr>
          <p:cNvPr id="6" name="Параллелограмм 5"/>
          <p:cNvSpPr/>
          <p:nvPr/>
        </p:nvSpPr>
        <p:spPr>
          <a:xfrm>
            <a:off x="295967" y="1139790"/>
            <a:ext cx="11238114" cy="3574300"/>
          </a:xfrm>
          <a:prstGeom prst="parallelogram">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3200" b="1" dirty="0" smtClean="0">
                <a:solidFill>
                  <a:schemeClr val="bg1"/>
                </a:solidFill>
                <a:latin typeface="Arial Narrow" panose="020B0606020202030204" pitchFamily="34" charset="0"/>
              </a:rPr>
              <a:t>Об актуальных изменениях </a:t>
            </a:r>
            <a:r>
              <a:rPr lang="ru-RU" sz="3200" b="1" dirty="0">
                <a:solidFill>
                  <a:schemeClr val="bg1"/>
                </a:solidFill>
                <a:latin typeface="Arial Narrow" panose="020B0606020202030204" pitchFamily="34" charset="0"/>
              </a:rPr>
              <a:t>законодательства </a:t>
            </a:r>
            <a:endParaRPr lang="ru-RU" sz="3200" b="1" dirty="0" smtClean="0">
              <a:solidFill>
                <a:schemeClr val="bg1"/>
              </a:solidFill>
              <a:latin typeface="Arial Narrow" panose="020B0606020202030204" pitchFamily="34" charset="0"/>
            </a:endParaRPr>
          </a:p>
          <a:p>
            <a:pPr algn="ctr"/>
            <a:r>
              <a:rPr lang="ru-RU" sz="3200" b="1" dirty="0" smtClean="0">
                <a:solidFill>
                  <a:schemeClr val="bg1"/>
                </a:solidFill>
                <a:latin typeface="Arial Narrow" panose="020B0606020202030204" pitchFamily="34" charset="0"/>
              </a:rPr>
              <a:t>о контрактной системе в сфере закупок, </a:t>
            </a:r>
          </a:p>
          <a:p>
            <a:pPr algn="ctr"/>
            <a:r>
              <a:rPr lang="ru-RU" sz="3200" b="1" dirty="0" smtClean="0">
                <a:solidFill>
                  <a:schemeClr val="bg1"/>
                </a:solidFill>
                <a:latin typeface="Arial Narrow" panose="020B0606020202030204" pitchFamily="34" charset="0"/>
              </a:rPr>
              <a:t>осуществляемых в рамках </a:t>
            </a:r>
          </a:p>
          <a:p>
            <a:pPr algn="ctr"/>
            <a:r>
              <a:rPr lang="ru-RU" sz="3200" b="1" dirty="0" smtClean="0">
                <a:solidFill>
                  <a:schemeClr val="bg1"/>
                </a:solidFill>
                <a:latin typeface="Arial Narrow" panose="020B0606020202030204" pitchFamily="34" charset="0"/>
              </a:rPr>
              <a:t>градостроительной </a:t>
            </a:r>
            <a:r>
              <a:rPr lang="ru-RU" sz="3200" b="1" dirty="0">
                <a:solidFill>
                  <a:schemeClr val="bg1"/>
                </a:solidFill>
                <a:latin typeface="Arial Narrow" panose="020B0606020202030204" pitchFamily="34" charset="0"/>
              </a:rPr>
              <a:t>деятельности</a:t>
            </a:r>
            <a:endParaRPr lang="ru-RU" sz="3100" b="1" dirty="0" smtClean="0">
              <a:solidFill>
                <a:schemeClr val="bg1"/>
              </a:solidFill>
              <a:latin typeface="Century Gothic" panose="020B0502020202020204" pitchFamily="34" charset="0"/>
            </a:endParaRPr>
          </a:p>
        </p:txBody>
      </p:sp>
      <p:pic>
        <p:nvPicPr>
          <p:cNvPr id="14" name="Рисунок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172824" y="42077"/>
            <a:ext cx="806390" cy="1049302"/>
          </a:xfrm>
          <a:prstGeom prst="rect">
            <a:avLst/>
          </a:prstGeom>
        </p:spPr>
      </p:pic>
      <p:sp>
        <p:nvSpPr>
          <p:cNvPr id="8" name="TextBox 7"/>
          <p:cNvSpPr txBox="1"/>
          <p:nvPr/>
        </p:nvSpPr>
        <p:spPr>
          <a:xfrm>
            <a:off x="2581274" y="5347325"/>
            <a:ext cx="8280795" cy="461661"/>
          </a:xfrm>
          <a:prstGeom prst="rect">
            <a:avLst/>
          </a:prstGeom>
          <a:noFill/>
        </p:spPr>
        <p:txBody>
          <a:bodyPr wrap="square" lIns="91424" tIns="45718" rIns="91424" bIns="45718">
            <a:spAutoFit/>
          </a:bodyPr>
          <a:lstStyle>
            <a:defPPr>
              <a:defRPr lang="en-US"/>
            </a:defPPr>
            <a:lvl1pPr>
              <a:defRPr>
                <a:latin typeface="Raleway" panose="020B0503030101060003" pitchFamily="34" charset="0"/>
                <a:ea typeface="Questrial" panose="020B0306030504020204" pitchFamily="34" charset="0"/>
                <a:cs typeface="Questrial" panose="02000000000000000000" pitchFamily="2" charset="0"/>
              </a:defRPr>
            </a:lvl1pPr>
          </a:lstStyle>
          <a:p>
            <a:pPr algn="just">
              <a:defRPr/>
            </a:pPr>
            <a:r>
              <a:rPr lang="ru-RU" sz="2400" b="1" dirty="0" smtClean="0">
                <a:solidFill>
                  <a:schemeClr val="bg1"/>
                </a:solidFill>
                <a:latin typeface="Arial Narrow" panose="020B0606020202030204" pitchFamily="34" charset="0"/>
                <a:cs typeface="Gotham Pro" panose="02000503040000020004" charset="0"/>
              </a:rPr>
              <a:t>                               2020 год</a:t>
            </a:r>
            <a:endParaRPr lang="en-US" sz="2400" b="1" dirty="0">
              <a:solidFill>
                <a:schemeClr val="bg1"/>
              </a:solidFill>
              <a:latin typeface="Arial Narrow" panose="020B0606020202030204" pitchFamily="34" charset="0"/>
              <a:cs typeface="Gotham Pro" panose="02000503040000020004" charset="0"/>
            </a:endParaRPr>
          </a:p>
        </p:txBody>
      </p:sp>
    </p:spTree>
    <p:extLst>
      <p:ext uri="{BB962C8B-B14F-4D97-AF65-F5344CB8AC3E}">
        <p14:creationId xmlns:p14="http://schemas.microsoft.com/office/powerpoint/2010/main" val="2854955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33255"/>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04.02.2015 №99 (ч.5) </a:t>
            </a:r>
            <a:endParaRPr lang="ru-RU" sz="1600" b="1" dirty="0">
              <a:solidFill>
                <a:schemeClr val="tx1">
                  <a:lumMod val="65000"/>
                  <a:lumOff val="35000"/>
                </a:schemeClr>
              </a:solidFill>
              <a:latin typeface="Arial Narrow" panose="020B0606020202030204" pitchFamily="34" charset="0"/>
            </a:endParaRPr>
          </a:p>
        </p:txBody>
      </p:sp>
      <p:sp>
        <p:nvSpPr>
          <p:cNvPr id="19" name="Подзаголовок 2"/>
          <p:cNvSpPr txBox="1">
            <a:spLocks/>
          </p:cNvSpPr>
          <p:nvPr/>
        </p:nvSpPr>
        <p:spPr>
          <a:xfrm>
            <a:off x="79131" y="1078572"/>
            <a:ext cx="12027876" cy="644720"/>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400" b="1" dirty="0" smtClean="0">
                <a:latin typeface="Arial Narrow" panose="020B0606020202030204" pitchFamily="34" charset="0"/>
              </a:rPr>
              <a:t>Наименование дополнительных товаров, работ, услуг,</a:t>
            </a:r>
          </a:p>
          <a:p>
            <a:r>
              <a:rPr lang="ru-RU" sz="1100" b="1" dirty="0" smtClean="0">
                <a:latin typeface="Arial Narrow" panose="020B0606020202030204" pitchFamily="34" charset="0"/>
              </a:rPr>
              <a:t> при закупке которых к участникам предъявляются дополнительные требования</a:t>
            </a: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1" name="Штриховая стрелка вправо 10"/>
          <p:cNvSpPr/>
          <p:nvPr/>
        </p:nvSpPr>
        <p:spPr>
          <a:xfrm rot="5400000">
            <a:off x="5858336" y="1871829"/>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Подзаголовок 2"/>
          <p:cNvSpPr txBox="1">
            <a:spLocks/>
          </p:cNvSpPr>
          <p:nvPr/>
        </p:nvSpPr>
        <p:spPr>
          <a:xfrm>
            <a:off x="989132" y="2303493"/>
            <a:ext cx="10137530" cy="534002"/>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Пункт 2(4) </a:t>
            </a:r>
            <a:r>
              <a:rPr lang="ru-RU" sz="1100" dirty="0">
                <a:latin typeface="Arial Narrow" panose="020B0606020202030204" pitchFamily="34" charset="0"/>
              </a:rPr>
              <a:t>Выполнение работ по капитальному ремонту объекта капитального строительства (за исключением линейного объекта), если </a:t>
            </a:r>
            <a:r>
              <a:rPr lang="ru-RU" sz="1100" dirty="0" smtClean="0">
                <a:latin typeface="Arial Narrow" panose="020B0606020202030204" pitchFamily="34" charset="0"/>
              </a:rPr>
              <a:t>НМЦК (цена </a:t>
            </a:r>
            <a:r>
              <a:rPr lang="ru-RU" sz="1100" dirty="0">
                <a:latin typeface="Arial Narrow" panose="020B0606020202030204" pitchFamily="34" charset="0"/>
              </a:rPr>
              <a:t>лота) для обеспечения федеральных нужд превышает 10 млн. рублей, для обеспечения нужд субъектов </a:t>
            </a:r>
            <a:r>
              <a:rPr lang="ru-RU" sz="1100" dirty="0" smtClean="0">
                <a:latin typeface="Arial Narrow" panose="020B0606020202030204" pitchFamily="34" charset="0"/>
              </a:rPr>
              <a:t>РФ, </a:t>
            </a:r>
            <a:r>
              <a:rPr lang="ru-RU" sz="1100" dirty="0">
                <a:latin typeface="Arial Narrow" panose="020B0606020202030204" pitchFamily="34" charset="0"/>
              </a:rPr>
              <a:t>муниципальных нужд - 5 млн. рублей</a:t>
            </a: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0" name="TextBox 19"/>
          <p:cNvSpPr txBox="1"/>
          <p:nvPr/>
        </p:nvSpPr>
        <p:spPr>
          <a:xfrm>
            <a:off x="4304726" y="668834"/>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27" name="Подзаголовок 2"/>
          <p:cNvSpPr txBox="1">
            <a:spLocks/>
          </p:cNvSpPr>
          <p:nvPr/>
        </p:nvSpPr>
        <p:spPr>
          <a:xfrm>
            <a:off x="989132" y="3236616"/>
            <a:ext cx="10137530" cy="491322"/>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Пункт 2(5</a:t>
            </a:r>
            <a:r>
              <a:rPr lang="ru-RU" sz="1100" b="1" dirty="0" smtClean="0">
                <a:latin typeface="Arial Narrow" panose="020B0606020202030204" pitchFamily="34" charset="0"/>
              </a:rPr>
              <a:t>) </a:t>
            </a:r>
            <a:r>
              <a:rPr lang="ru-RU" sz="1100" dirty="0" smtClean="0">
                <a:latin typeface="Arial Narrow" panose="020B0606020202030204" pitchFamily="34" charset="0"/>
              </a:rPr>
              <a:t>Выполнение </a:t>
            </a:r>
            <a:r>
              <a:rPr lang="ru-RU" sz="1100" dirty="0">
                <a:latin typeface="Arial Narrow" panose="020B0606020202030204" pitchFamily="34" charset="0"/>
              </a:rPr>
              <a:t>работ по капитальному ремонту линейного объекта, если </a:t>
            </a:r>
            <a:r>
              <a:rPr lang="ru-RU" sz="1100" dirty="0" smtClean="0">
                <a:latin typeface="Arial Narrow" panose="020B0606020202030204" pitchFamily="34" charset="0"/>
              </a:rPr>
              <a:t>НМЦК (цена </a:t>
            </a:r>
            <a:r>
              <a:rPr lang="ru-RU" sz="1100" dirty="0">
                <a:latin typeface="Arial Narrow" panose="020B0606020202030204" pitchFamily="34" charset="0"/>
              </a:rPr>
              <a:t>лота) для обеспечения федеральных нужд превышает 10 млн. рублей, для обеспечения нужд субъектов </a:t>
            </a:r>
            <a:r>
              <a:rPr lang="ru-RU" sz="1100" dirty="0" smtClean="0">
                <a:latin typeface="Arial Narrow" panose="020B0606020202030204" pitchFamily="34" charset="0"/>
              </a:rPr>
              <a:t>РФ, </a:t>
            </a:r>
            <a:r>
              <a:rPr lang="ru-RU" sz="1100" dirty="0">
                <a:latin typeface="Arial Narrow" panose="020B0606020202030204" pitchFamily="34" charset="0"/>
              </a:rPr>
              <a:t>муниципальных нужд - 5 млн. рублей</a:t>
            </a:r>
          </a:p>
          <a:p>
            <a:endParaRPr lang="ru-RU" sz="1100" dirty="0">
              <a:latin typeface="Arial Narrow" panose="020B0606020202030204" pitchFamily="34" charset="0"/>
            </a:endParaRP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31" name="Подзаголовок 2"/>
          <p:cNvSpPr txBox="1">
            <a:spLocks/>
          </p:cNvSpPr>
          <p:nvPr/>
        </p:nvSpPr>
        <p:spPr>
          <a:xfrm>
            <a:off x="989132" y="4037976"/>
            <a:ext cx="10137529" cy="53590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Пункт 2(6</a:t>
            </a:r>
            <a:r>
              <a:rPr lang="ru-RU" sz="1100" b="1" dirty="0" smtClean="0">
                <a:latin typeface="Arial Narrow" panose="020B0606020202030204" pitchFamily="34" charset="0"/>
              </a:rPr>
              <a:t>) </a:t>
            </a:r>
            <a:r>
              <a:rPr lang="ru-RU" sz="1100" dirty="0" smtClean="0">
                <a:latin typeface="Arial Narrow" panose="020B0606020202030204" pitchFamily="34" charset="0"/>
              </a:rPr>
              <a:t>Выполнение </a:t>
            </a:r>
            <a:r>
              <a:rPr lang="ru-RU" sz="1100" dirty="0">
                <a:latin typeface="Arial Narrow" panose="020B0606020202030204" pitchFamily="34" charset="0"/>
              </a:rPr>
              <a:t>работ по сносу объекта капитального строительства (в том числе линейного объекта), если </a:t>
            </a:r>
            <a:r>
              <a:rPr lang="ru-RU" sz="1100" dirty="0" smtClean="0">
                <a:latin typeface="Arial Narrow" panose="020B0606020202030204" pitchFamily="34" charset="0"/>
              </a:rPr>
              <a:t>НМЦК (цена </a:t>
            </a:r>
            <a:r>
              <a:rPr lang="ru-RU" sz="1100" dirty="0">
                <a:latin typeface="Arial Narrow" panose="020B0606020202030204" pitchFamily="34" charset="0"/>
              </a:rPr>
              <a:t>лота) для обеспечения федеральных нужд превышает 10 млн. рублей, для обеспечения нужд субъектов </a:t>
            </a:r>
            <a:r>
              <a:rPr lang="ru-RU" sz="1100" dirty="0" smtClean="0">
                <a:latin typeface="Arial Narrow" panose="020B0606020202030204" pitchFamily="34" charset="0"/>
              </a:rPr>
              <a:t>РФ, </a:t>
            </a:r>
            <a:r>
              <a:rPr lang="ru-RU" sz="1100" dirty="0">
                <a:latin typeface="Arial Narrow" panose="020B0606020202030204" pitchFamily="34" charset="0"/>
              </a:rPr>
              <a:t>муниципальных нужд - 5 млн. рублей</a:t>
            </a: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8" name="Подзаголовок 2"/>
          <p:cNvSpPr txBox="1">
            <a:spLocks/>
          </p:cNvSpPr>
          <p:nvPr/>
        </p:nvSpPr>
        <p:spPr>
          <a:xfrm>
            <a:off x="989132" y="4883081"/>
            <a:ext cx="10137529" cy="53590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Пункт 2(7</a:t>
            </a:r>
            <a:r>
              <a:rPr lang="ru-RU" sz="1100" b="1" dirty="0" smtClean="0">
                <a:latin typeface="Arial Narrow" panose="020B0606020202030204" pitchFamily="34" charset="0"/>
              </a:rPr>
              <a:t>) </a:t>
            </a:r>
            <a:r>
              <a:rPr lang="ru-RU" sz="1100" dirty="0">
                <a:latin typeface="Arial Narrow" panose="020B0606020202030204" pitchFamily="34" charset="0"/>
              </a:rPr>
              <a:t>Выполнение в соответствии с законодательством о градостроительной деятельности работ по подготовке проектной документации и (или) выполнению инженерных изысканий, если </a:t>
            </a:r>
            <a:r>
              <a:rPr lang="ru-RU" sz="1100" dirty="0" smtClean="0">
                <a:latin typeface="Arial Narrow" panose="020B0606020202030204" pitchFamily="34" charset="0"/>
              </a:rPr>
              <a:t>НМЦК (цена </a:t>
            </a:r>
            <a:r>
              <a:rPr lang="ru-RU" sz="1100" dirty="0">
                <a:latin typeface="Arial Narrow" panose="020B0606020202030204" pitchFamily="34" charset="0"/>
              </a:rPr>
              <a:t>лота) для обеспечения федеральных нужд превышает 10 млн. рублей, для обеспечения нужд субъектов </a:t>
            </a:r>
            <a:r>
              <a:rPr lang="ru-RU" sz="1100" dirty="0" smtClean="0">
                <a:latin typeface="Arial Narrow" panose="020B0606020202030204" pitchFamily="34" charset="0"/>
              </a:rPr>
              <a:t>РФ, </a:t>
            </a:r>
            <a:r>
              <a:rPr lang="ru-RU" sz="1100" dirty="0">
                <a:latin typeface="Arial Narrow" panose="020B0606020202030204" pitchFamily="34" charset="0"/>
              </a:rPr>
              <a:t>муниципальных нужд - 5 млн. рублей</a:t>
            </a: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Tree>
    <p:extLst>
      <p:ext uri="{BB962C8B-B14F-4D97-AF65-F5344CB8AC3E}">
        <p14:creationId xmlns:p14="http://schemas.microsoft.com/office/powerpoint/2010/main" val="28106352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33255"/>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13.08.20г.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04.02.2015 №99 </a:t>
            </a:r>
            <a:endParaRPr lang="ru-RU" sz="1600" b="1" dirty="0">
              <a:solidFill>
                <a:schemeClr val="tx1">
                  <a:lumMod val="65000"/>
                  <a:lumOff val="35000"/>
                </a:schemeClr>
              </a:solidFill>
              <a:latin typeface="Arial Narrow" panose="020B0606020202030204" pitchFamily="34" charset="0"/>
            </a:endParaRPr>
          </a:p>
        </p:txBody>
      </p:sp>
      <p:sp>
        <p:nvSpPr>
          <p:cNvPr id="15" name="Подзаголовок 2"/>
          <p:cNvSpPr txBox="1">
            <a:spLocks/>
          </p:cNvSpPr>
          <p:nvPr/>
        </p:nvSpPr>
        <p:spPr>
          <a:xfrm>
            <a:off x="6119446" y="777105"/>
            <a:ext cx="5987561" cy="748343"/>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Пункт 2(1</a:t>
            </a:r>
            <a:r>
              <a:rPr lang="ru-RU" sz="1100" b="1" dirty="0" smtClean="0">
                <a:latin typeface="Arial Narrow" panose="020B0606020202030204" pitchFamily="34" charset="0"/>
              </a:rPr>
              <a:t>) </a:t>
            </a:r>
            <a:r>
              <a:rPr lang="ru-RU" sz="1100" dirty="0" smtClean="0">
                <a:latin typeface="Arial Narrow" panose="020B0606020202030204" pitchFamily="34" charset="0"/>
              </a:rPr>
              <a:t>Дополнительные </a:t>
            </a:r>
            <a:r>
              <a:rPr lang="ru-RU" sz="1100" dirty="0">
                <a:latin typeface="Arial Narrow" panose="020B0606020202030204" pitchFamily="34" charset="0"/>
              </a:rPr>
              <a:t>требования к участникам закупки при выполнении ими </a:t>
            </a:r>
            <a:r>
              <a:rPr lang="ru-RU" sz="1100" dirty="0" smtClean="0">
                <a:latin typeface="Arial Narrow" panose="020B0606020202030204" pitchFamily="34" charset="0"/>
              </a:rPr>
              <a:t>работ </a:t>
            </a:r>
            <a:r>
              <a:rPr lang="ru-RU" sz="1100" dirty="0">
                <a:latin typeface="Arial Narrow" panose="020B0606020202030204" pitchFamily="34" charset="0"/>
              </a:rPr>
              <a:t>по строительству, реконструкции линейного объекта, если начальная (максимальная) цена контракта (цена лота) для обеспечения федеральных нужд превышает 10 млн. рублей, для обеспечения нужд субъектов Российской Федерации, муниципальных нужд - 5 млн. рублей</a:t>
            </a:r>
          </a:p>
          <a:p>
            <a:pPr>
              <a:lnSpc>
                <a:spcPct val="100000"/>
              </a:lnSpc>
              <a:spcBef>
                <a:spcPts val="0"/>
              </a:spcBef>
            </a:pPr>
            <a:endParaRPr lang="ru-RU" sz="1100" dirty="0" smtClean="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9" name="Подзаголовок 2"/>
          <p:cNvSpPr txBox="1">
            <a:spLocks/>
          </p:cNvSpPr>
          <p:nvPr/>
        </p:nvSpPr>
        <p:spPr>
          <a:xfrm>
            <a:off x="79131" y="777105"/>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Пункт 2</a:t>
            </a:r>
            <a:r>
              <a:rPr lang="ru-RU" sz="1100" dirty="0">
                <a:latin typeface="Arial Narrow" panose="020B0606020202030204" pitchFamily="34" charset="0"/>
              </a:rPr>
              <a:t> </a:t>
            </a:r>
            <a:r>
              <a:rPr lang="ru-RU" sz="1100" dirty="0" smtClean="0">
                <a:latin typeface="Arial Narrow" panose="020B0606020202030204" pitchFamily="34" charset="0"/>
              </a:rPr>
              <a:t>Дополнительные требования к участникам закупки при выполнении ими работ </a:t>
            </a:r>
            <a:r>
              <a:rPr lang="ru-RU" sz="1100" dirty="0">
                <a:latin typeface="Arial Narrow" panose="020B0606020202030204" pitchFamily="34" charset="0"/>
              </a:rPr>
              <a:t>по строительству, реконструкции объекта капитального строительства, за исключением линейного объекта, если начальная (максимальная) цена контракта (цена лота) для обеспечения федеральных нужд превышает 10 млн. рублей, для обеспечения нужд субъектов Российской Федерации, муниципальных нужд - 5 млн. рублей</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2" name="Подзаголовок 2"/>
          <p:cNvSpPr txBox="1">
            <a:spLocks/>
          </p:cNvSpPr>
          <p:nvPr/>
        </p:nvSpPr>
        <p:spPr>
          <a:xfrm>
            <a:off x="3099288" y="1920189"/>
            <a:ext cx="5899637" cy="228599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наличие за последние 5 лет 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объекта капитального строительства (за исключением линейного объекта).</a:t>
            </a:r>
          </a:p>
          <a:p>
            <a:r>
              <a:rPr lang="ru-RU" sz="1100" dirty="0">
                <a:latin typeface="Arial Narrow" panose="020B0606020202030204" pitchFamily="34" charset="0"/>
              </a:rPr>
              <a:t>При этом стоимость такого одного исполненного контракта (договора) должна составлять:</a:t>
            </a:r>
          </a:p>
          <a:p>
            <a:r>
              <a:rPr lang="ru-RU" sz="1100" dirty="0">
                <a:latin typeface="Arial Narrow" panose="020B0606020202030204" pitchFamily="34" charset="0"/>
              </a:rPr>
              <a:t>не менее 50 </a:t>
            </a:r>
            <a:r>
              <a:rPr lang="ru-RU" sz="1100" dirty="0" smtClean="0">
                <a:latin typeface="Arial Narrow" panose="020B0606020202030204" pitchFamily="34" charset="0"/>
              </a:rPr>
              <a:t>% НМЦК (</a:t>
            </a:r>
            <a:r>
              <a:rPr lang="ru-RU" sz="1100" dirty="0">
                <a:latin typeface="Arial Narrow" panose="020B0606020202030204" pitchFamily="34" charset="0"/>
              </a:rPr>
              <a:t>цены лота), на право заключить который проводится закупка, если </a:t>
            </a:r>
            <a:r>
              <a:rPr lang="ru-RU" sz="1100" dirty="0" smtClean="0">
                <a:latin typeface="Arial Narrow" panose="020B0606020202030204" pitchFamily="34" charset="0"/>
              </a:rPr>
              <a:t>НМЦК </a:t>
            </a:r>
            <a:r>
              <a:rPr lang="ru-RU" sz="1100" dirty="0">
                <a:latin typeface="Arial Narrow" panose="020B0606020202030204" pitchFamily="34" charset="0"/>
              </a:rPr>
              <a:t>(цена лота) для обеспечения федеральных нужд превышает 10 млн. рублей, для обеспечения нужд </a:t>
            </a:r>
            <a:r>
              <a:rPr lang="ru-RU" sz="1100" dirty="0" smtClean="0">
                <a:latin typeface="Arial Narrow" panose="020B0606020202030204" pitchFamily="34" charset="0"/>
              </a:rPr>
              <a:t>                    субъектов РФ, </a:t>
            </a:r>
            <a:r>
              <a:rPr lang="ru-RU" sz="1100" dirty="0">
                <a:latin typeface="Arial Narrow" panose="020B0606020202030204" pitchFamily="34" charset="0"/>
              </a:rPr>
              <a:t>муниципальных нужд - 5 млн. рублей;</a:t>
            </a:r>
          </a:p>
          <a:p>
            <a:r>
              <a:rPr lang="ru-RU" sz="1100" dirty="0">
                <a:latin typeface="Arial Narrow" panose="020B0606020202030204" pitchFamily="34" charset="0"/>
              </a:rPr>
              <a:t>не менее 40 </a:t>
            </a:r>
            <a:r>
              <a:rPr lang="ru-RU" sz="1100" dirty="0" smtClean="0">
                <a:latin typeface="Arial Narrow" panose="020B0606020202030204" pitchFamily="34" charset="0"/>
              </a:rPr>
              <a:t>% НМЦК(цены </a:t>
            </a:r>
            <a:r>
              <a:rPr lang="ru-RU" sz="1100" dirty="0">
                <a:latin typeface="Arial Narrow" panose="020B0606020202030204" pitchFamily="34" charset="0"/>
              </a:rPr>
              <a:t>лота), на право заключить который проводится закупка, если </a:t>
            </a:r>
            <a:r>
              <a:rPr lang="ru-RU" sz="1100" dirty="0" smtClean="0">
                <a:latin typeface="Arial Narrow" panose="020B0606020202030204" pitchFamily="34" charset="0"/>
              </a:rPr>
              <a:t>НМЦК </a:t>
            </a:r>
            <a:r>
              <a:rPr lang="ru-RU" sz="1100" dirty="0">
                <a:latin typeface="Arial Narrow" panose="020B0606020202030204" pitchFamily="34" charset="0"/>
              </a:rPr>
              <a:t>(цена лота) превышает 100 млн. рублей;</a:t>
            </a:r>
          </a:p>
          <a:p>
            <a:r>
              <a:rPr lang="ru-RU" sz="1100" dirty="0">
                <a:latin typeface="Arial Narrow" panose="020B0606020202030204" pitchFamily="34" charset="0"/>
              </a:rPr>
              <a:t>не менее 30 </a:t>
            </a:r>
            <a:r>
              <a:rPr lang="ru-RU" sz="1100" dirty="0" smtClean="0">
                <a:latin typeface="Arial Narrow" panose="020B0606020202030204" pitchFamily="34" charset="0"/>
              </a:rPr>
              <a:t>% НМЦК (цены </a:t>
            </a:r>
            <a:r>
              <a:rPr lang="ru-RU" sz="1100" dirty="0">
                <a:latin typeface="Arial Narrow" panose="020B0606020202030204" pitchFamily="34" charset="0"/>
              </a:rPr>
              <a:t>лота), на право заключить который проводится закупка, если </a:t>
            </a:r>
            <a:r>
              <a:rPr lang="ru-RU" sz="1100" dirty="0" smtClean="0">
                <a:latin typeface="Arial Narrow" panose="020B0606020202030204" pitchFamily="34" charset="0"/>
              </a:rPr>
              <a:t>НМЦК </a:t>
            </a:r>
            <a:r>
              <a:rPr lang="ru-RU" sz="1100" dirty="0">
                <a:latin typeface="Arial Narrow" panose="020B0606020202030204" pitchFamily="34" charset="0"/>
              </a:rPr>
              <a:t>(цена лота) превышает 500 млн. рублей</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1" name="Штриховая стрелка вправо 10"/>
          <p:cNvSpPr/>
          <p:nvPr/>
        </p:nvSpPr>
        <p:spPr>
          <a:xfrm rot="5400000">
            <a:off x="5849547" y="1536254"/>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4" name="TextBox 3"/>
          <p:cNvSpPr txBox="1"/>
          <p:nvPr/>
        </p:nvSpPr>
        <p:spPr>
          <a:xfrm>
            <a:off x="2965541" y="4786808"/>
            <a:ext cx="5798382" cy="1107996"/>
          </a:xfrm>
          <a:prstGeom prst="rect">
            <a:avLst/>
          </a:prstGeom>
          <a:noFill/>
        </p:spPr>
        <p:txBody>
          <a:bodyPr wrap="none" rtlCol="0">
            <a:spAutoFit/>
          </a:bodyPr>
          <a:lstStyle/>
          <a:p>
            <a:pPr algn="ctr"/>
            <a:r>
              <a:rPr lang="ru-RU" sz="1100" b="1" dirty="0" smtClean="0">
                <a:solidFill>
                  <a:srgbClr val="C00000"/>
                </a:solidFill>
                <a:latin typeface="Arial Narrow" panose="020B0606020202030204" pitchFamily="34" charset="0"/>
              </a:rPr>
              <a:t>!!!ТРЕБОВАНИЯ РАСПРОСТРАНЯЮТСЯ НА ЗАКУПКИ, ОСУЩЕСТВЛЯЕМЫЕ ПУТЕМ ПРОВЕДЕНИЯ</a:t>
            </a:r>
          </a:p>
          <a:p>
            <a:pPr marL="171450" indent="-171450" algn="ctr">
              <a:buFontTx/>
              <a:buChar char="-"/>
            </a:pPr>
            <a:r>
              <a:rPr lang="ru-RU" sz="1100" b="1" dirty="0" smtClean="0">
                <a:solidFill>
                  <a:srgbClr val="C00000"/>
                </a:solidFill>
                <a:latin typeface="Arial Narrow" panose="020B0606020202030204" pitchFamily="34" charset="0"/>
              </a:rPr>
              <a:t>КОНКУРСОВ С ОГРАНИЧЕННЫМ УЧАСТИЕМ, </a:t>
            </a:r>
          </a:p>
          <a:p>
            <a:pPr marL="171450" indent="-171450" algn="ctr">
              <a:buFontTx/>
              <a:buChar char="-"/>
            </a:pPr>
            <a:r>
              <a:rPr lang="ru-RU" sz="1100" b="1" dirty="0" smtClean="0">
                <a:solidFill>
                  <a:srgbClr val="C00000"/>
                </a:solidFill>
                <a:latin typeface="Arial Narrow" panose="020B0606020202030204" pitchFamily="34" charset="0"/>
              </a:rPr>
              <a:t>ДВУХЭТАПНЫХ КОНКУРСОВ, </a:t>
            </a:r>
          </a:p>
          <a:p>
            <a:pPr marL="171450" indent="-171450" algn="ctr">
              <a:buFontTx/>
              <a:buChar char="-"/>
            </a:pPr>
            <a:r>
              <a:rPr lang="ru-RU" sz="1100" b="1" dirty="0" smtClean="0">
                <a:solidFill>
                  <a:srgbClr val="C00000"/>
                </a:solidFill>
                <a:latin typeface="Arial Narrow" panose="020B0606020202030204" pitchFamily="34" charset="0"/>
              </a:rPr>
              <a:t>ЗАКРЫТЫХ КОНКУРСОВ С ОГРАНИЧЕННЫМ УЧАСТИЕМ, </a:t>
            </a:r>
          </a:p>
          <a:p>
            <a:pPr marL="171450" indent="-171450" algn="ctr">
              <a:buFontTx/>
              <a:buChar char="-"/>
            </a:pPr>
            <a:r>
              <a:rPr lang="ru-RU" sz="1100" b="1" dirty="0" smtClean="0">
                <a:solidFill>
                  <a:srgbClr val="C00000"/>
                </a:solidFill>
                <a:latin typeface="Arial Narrow" panose="020B0606020202030204" pitchFamily="34" charset="0"/>
              </a:rPr>
              <a:t>ЗАКРЫТЫХ ДВУХЭТАПНЫХ КОНКУРСОВ</a:t>
            </a:r>
          </a:p>
          <a:p>
            <a:pPr marL="171450" indent="-171450" algn="ctr">
              <a:buFontTx/>
              <a:buChar char="-"/>
            </a:pPr>
            <a:r>
              <a:rPr lang="ru-RU" sz="1100" b="1" dirty="0" smtClean="0">
                <a:solidFill>
                  <a:srgbClr val="C00000"/>
                </a:solidFill>
                <a:latin typeface="Arial Narrow" panose="020B0606020202030204" pitchFamily="34" charset="0"/>
              </a:rPr>
              <a:t> ИЛИ АУКЦИОНОВ </a:t>
            </a:r>
            <a:endParaRPr lang="ru-RU" sz="1100" b="1" dirty="0">
              <a:solidFill>
                <a:srgbClr val="C00000"/>
              </a:solidFill>
              <a:latin typeface="Arial Narrow" panose="020B0606020202030204" pitchFamily="34" charset="0"/>
            </a:endParaRPr>
          </a:p>
        </p:txBody>
      </p:sp>
    </p:spTree>
    <p:extLst>
      <p:ext uri="{BB962C8B-B14F-4D97-AF65-F5344CB8AC3E}">
        <p14:creationId xmlns:p14="http://schemas.microsoft.com/office/powerpoint/2010/main" val="1668449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654" y="3075"/>
            <a:ext cx="12192000" cy="401112"/>
          </a:xfrm>
        </p:spPr>
        <p:txBody>
          <a:bodyPr>
            <a:normAutofit/>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Изменение с 01.09.20г. Перечня ТРУ, утверждённого распоряжением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21.03.2016 №471-р</a:t>
            </a:r>
            <a:endParaRPr lang="ru-RU" sz="1600" b="1" dirty="0">
              <a:solidFill>
                <a:schemeClr val="tx1">
                  <a:lumMod val="65000"/>
                  <a:lumOff val="35000"/>
                </a:schemeClr>
              </a:solidFill>
              <a:latin typeface="Arial Narrow" panose="020B0606020202030204" pitchFamily="34" charset="0"/>
            </a:endParaRPr>
          </a:p>
        </p:txBody>
      </p:sp>
      <p:sp>
        <p:nvSpPr>
          <p:cNvPr id="13" name="Подзаголовок 2"/>
          <p:cNvSpPr txBox="1">
            <a:spLocks/>
          </p:cNvSpPr>
          <p:nvPr/>
        </p:nvSpPr>
        <p:spPr>
          <a:xfrm>
            <a:off x="3481754" y="533495"/>
            <a:ext cx="5899637" cy="488988"/>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ПЕРЕЧЕНЬ ТОВАРОВ, РАБОТ, УСЛУГ, В СЛУЧАЕ ОСУЩЕСТВЛЕНИЯ ЗАКУПОК КОТОРЫХ ЗАКАЗЧИК ОБЯЗАН ПРОВОДИТЬ АУКЦИОН В ЭЛЕКТРОННОЙ ФОРМЕ (ЭЛЕКТРОННЫЙ АУКЦИОН) </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pic>
        <p:nvPicPr>
          <p:cNvPr id="3" name="Рисунок 2"/>
          <p:cNvPicPr>
            <a:picLocks noChangeAspect="1"/>
          </p:cNvPicPr>
          <p:nvPr/>
        </p:nvPicPr>
        <p:blipFill>
          <a:blip r:embed="rId2"/>
          <a:stretch>
            <a:fillRect/>
          </a:stretch>
        </p:blipFill>
        <p:spPr>
          <a:xfrm>
            <a:off x="1011116" y="1151791"/>
            <a:ext cx="10366130" cy="4929494"/>
          </a:xfrm>
          <a:prstGeom prst="rect">
            <a:avLst/>
          </a:prstGeom>
        </p:spPr>
      </p:pic>
      <p:sp>
        <p:nvSpPr>
          <p:cNvPr id="4" name="Правая фигурная скобка 3"/>
          <p:cNvSpPr/>
          <p:nvPr/>
        </p:nvSpPr>
        <p:spPr>
          <a:xfrm>
            <a:off x="6585437" y="3657601"/>
            <a:ext cx="228599" cy="534160"/>
          </a:xfrm>
          <a:prstGeom prst="rightBrace">
            <a:avLst>
              <a:gd name="adj1" fmla="val 16228"/>
              <a:gd name="adj2" fmla="val 50000"/>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16" name="TextBox 15"/>
          <p:cNvSpPr txBox="1"/>
          <p:nvPr/>
        </p:nvSpPr>
        <p:spPr>
          <a:xfrm>
            <a:off x="6876028" y="3352039"/>
            <a:ext cx="4368888" cy="369332"/>
          </a:xfrm>
          <a:prstGeom prst="rect">
            <a:avLst/>
          </a:prstGeom>
          <a:noFill/>
        </p:spPr>
        <p:txBody>
          <a:bodyPr wrap="none" rtlCol="0">
            <a:spAutoFit/>
          </a:bodyPr>
          <a:lstStyle/>
          <a:p>
            <a:r>
              <a:rPr lang="ru-RU" dirty="0" smtClean="0">
                <a:solidFill>
                  <a:srgbClr val="C00000"/>
                </a:solidFill>
              </a:rPr>
              <a:t>из перечня будут исключены с 01.09.2020</a:t>
            </a:r>
            <a:endParaRPr lang="ru-RU" dirty="0">
              <a:solidFill>
                <a:srgbClr val="C00000"/>
              </a:solidFill>
            </a:endParaRPr>
          </a:p>
        </p:txBody>
      </p:sp>
      <p:sp>
        <p:nvSpPr>
          <p:cNvPr id="21" name="Прямоугольник 20"/>
          <p:cNvSpPr/>
          <p:nvPr/>
        </p:nvSpPr>
        <p:spPr>
          <a:xfrm>
            <a:off x="6814036" y="4245271"/>
            <a:ext cx="4129455" cy="1446550"/>
          </a:xfrm>
          <a:prstGeom prst="rect">
            <a:avLst/>
          </a:prstGeom>
        </p:spPr>
        <p:txBody>
          <a:bodyPr wrap="square">
            <a:spAutoFit/>
          </a:bodyPr>
          <a:lstStyle/>
          <a:p>
            <a:pPr algn="ctr"/>
            <a:r>
              <a:rPr lang="ru-RU" sz="1100" b="1" dirty="0" smtClean="0">
                <a:solidFill>
                  <a:srgbClr val="C00000"/>
                </a:solidFill>
                <a:latin typeface="Arial Narrow" panose="020B0606020202030204" pitchFamily="34" charset="0"/>
              </a:rPr>
              <a:t>Сноска &lt;4&gt;:</a:t>
            </a:r>
          </a:p>
          <a:p>
            <a:pPr algn="ctr"/>
            <a:r>
              <a:rPr lang="ru-RU" sz="1100" dirty="0" smtClean="0">
                <a:solidFill>
                  <a:srgbClr val="C00000"/>
                </a:solidFill>
                <a:latin typeface="Arial Narrow" panose="020B0606020202030204" pitchFamily="34" charset="0"/>
              </a:rPr>
              <a:t> «За </a:t>
            </a:r>
            <a:r>
              <a:rPr lang="ru-RU" sz="1100" dirty="0">
                <a:solidFill>
                  <a:srgbClr val="C00000"/>
                </a:solidFill>
                <a:latin typeface="Arial Narrow" panose="020B0606020202030204" pitchFamily="34" charset="0"/>
              </a:rPr>
              <a:t>исключением работ по строительству, реконструкции, капитальному ремонту особо опасных, технически сложных и уникальных объектов капитального строительства, а также искусственных дорожных сооружений, включенных в состав автомобильных дорог федерального, регионального или межмуниципального, местного </a:t>
            </a:r>
            <a:r>
              <a:rPr lang="ru-RU" sz="1100" dirty="0" smtClean="0">
                <a:solidFill>
                  <a:srgbClr val="C00000"/>
                </a:solidFill>
                <a:latin typeface="Arial Narrow" panose="020B0606020202030204" pitchFamily="34" charset="0"/>
              </a:rPr>
              <a:t>значения»</a:t>
            </a:r>
            <a:r>
              <a:rPr lang="ru-RU" sz="1100" dirty="0">
                <a:solidFill>
                  <a:srgbClr val="C00000"/>
                </a:solidFill>
                <a:latin typeface="Arial Narrow" panose="020B0606020202030204" pitchFamily="34" charset="0"/>
              </a:rPr>
              <a:t> </a:t>
            </a:r>
            <a:endParaRPr lang="ru-RU" sz="1100" dirty="0" smtClean="0">
              <a:solidFill>
                <a:srgbClr val="C00000"/>
              </a:solidFill>
              <a:latin typeface="Arial Narrow" panose="020B0606020202030204" pitchFamily="34" charset="0"/>
            </a:endParaRPr>
          </a:p>
          <a:p>
            <a:pPr algn="ctr"/>
            <a:r>
              <a:rPr lang="ru-RU" sz="1100" b="1" dirty="0" smtClean="0">
                <a:solidFill>
                  <a:srgbClr val="C00000"/>
                </a:solidFill>
                <a:latin typeface="Arial Narrow" panose="020B0606020202030204" pitchFamily="34" charset="0"/>
              </a:rPr>
              <a:t>также </a:t>
            </a:r>
            <a:r>
              <a:rPr lang="ru-RU" sz="1100" b="1" dirty="0">
                <a:solidFill>
                  <a:srgbClr val="C00000"/>
                </a:solidFill>
                <a:latin typeface="Arial Narrow" panose="020B0606020202030204" pitchFamily="34" charset="0"/>
              </a:rPr>
              <a:t>будет исключена с </a:t>
            </a:r>
            <a:r>
              <a:rPr lang="ru-RU" sz="1100" b="1" dirty="0" smtClean="0">
                <a:solidFill>
                  <a:srgbClr val="C00000"/>
                </a:solidFill>
                <a:latin typeface="Arial Narrow" panose="020B0606020202030204" pitchFamily="34" charset="0"/>
              </a:rPr>
              <a:t>01.09.2020г</a:t>
            </a:r>
            <a:r>
              <a:rPr lang="ru-RU" sz="1100" b="1" dirty="0">
                <a:solidFill>
                  <a:srgbClr val="C00000"/>
                </a:solidFill>
                <a:latin typeface="Arial Narrow" panose="020B0606020202030204" pitchFamily="34" charset="0"/>
              </a:rPr>
              <a:t>.</a:t>
            </a:r>
          </a:p>
          <a:p>
            <a:pPr algn="ctr"/>
            <a:endParaRPr lang="ru-RU" sz="1100" dirty="0">
              <a:solidFill>
                <a:srgbClr val="C00000"/>
              </a:solidFill>
              <a:latin typeface="Arial Narrow" panose="020B0606020202030204" pitchFamily="34" charset="0"/>
            </a:endParaRPr>
          </a:p>
        </p:txBody>
      </p:sp>
      <p:sp>
        <p:nvSpPr>
          <p:cNvPr id="5" name="TextBox 4"/>
          <p:cNvSpPr txBox="1"/>
          <p:nvPr/>
        </p:nvSpPr>
        <p:spPr>
          <a:xfrm>
            <a:off x="3320852" y="6081285"/>
            <a:ext cx="5579604" cy="738664"/>
          </a:xfrm>
          <a:prstGeom prst="rect">
            <a:avLst/>
          </a:prstGeom>
          <a:noFill/>
        </p:spPr>
        <p:txBody>
          <a:bodyPr wrap="none" rtlCol="0">
            <a:spAutoFit/>
          </a:bodyPr>
          <a:lstStyle/>
          <a:p>
            <a:pPr algn="ctr"/>
            <a:r>
              <a:rPr lang="ru-RU" sz="1400" b="1" dirty="0" smtClean="0">
                <a:solidFill>
                  <a:srgbClr val="C00000"/>
                </a:solidFill>
              </a:rPr>
              <a:t>С 01.09.2020 заказчики смогут проводить вышеуказанные закупки, </a:t>
            </a:r>
          </a:p>
          <a:p>
            <a:pPr algn="ctr"/>
            <a:r>
              <a:rPr lang="ru-RU" sz="1400" b="1" dirty="0">
                <a:solidFill>
                  <a:srgbClr val="C00000"/>
                </a:solidFill>
              </a:rPr>
              <a:t>к</a:t>
            </a:r>
            <a:r>
              <a:rPr lang="ru-RU" sz="1400" b="1" dirty="0" smtClean="0">
                <a:solidFill>
                  <a:srgbClr val="C00000"/>
                </a:solidFill>
              </a:rPr>
              <a:t>ак с помощью аукциона, </a:t>
            </a:r>
          </a:p>
          <a:p>
            <a:pPr algn="ctr"/>
            <a:r>
              <a:rPr lang="ru-RU" sz="1400" b="1" dirty="0" smtClean="0">
                <a:solidFill>
                  <a:srgbClr val="C00000"/>
                </a:solidFill>
              </a:rPr>
              <a:t>так и посредством конкурса</a:t>
            </a:r>
            <a:endParaRPr lang="ru-RU" sz="1400" b="1" dirty="0">
              <a:solidFill>
                <a:srgbClr val="C00000"/>
              </a:solidFill>
            </a:endParaRPr>
          </a:p>
        </p:txBody>
      </p:sp>
    </p:spTree>
    <p:extLst>
      <p:ext uri="{BB962C8B-B14F-4D97-AF65-F5344CB8AC3E}">
        <p14:creationId xmlns:p14="http://schemas.microsoft.com/office/powerpoint/2010/main" val="1951488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401112"/>
          </a:xfrm>
        </p:spPr>
        <p:txBody>
          <a:bodyPr>
            <a:normAutofit/>
          </a:bodyPr>
          <a:lstStyle/>
          <a:p>
            <a:r>
              <a:rPr lang="ru-RU" sz="1600" b="1" dirty="0" smtClean="0">
                <a:solidFill>
                  <a:schemeClr val="tx1">
                    <a:lumMod val="65000"/>
                    <a:lumOff val="35000"/>
                  </a:schemeClr>
                </a:solidFill>
                <a:latin typeface="Arial Narrow" panose="020B0606020202030204" pitchFamily="34" charset="0"/>
              </a:rPr>
              <a:t>Порядок определения НМЦК в соответствии с приказом </a:t>
            </a:r>
            <a:r>
              <a:rPr lang="ru-RU" sz="1600" b="1" dirty="0">
                <a:solidFill>
                  <a:schemeClr val="tx1">
                    <a:lumMod val="65000"/>
                    <a:lumOff val="35000"/>
                  </a:schemeClr>
                </a:solidFill>
                <a:latin typeface="Arial Narrow" panose="020B0606020202030204" pitchFamily="34" charset="0"/>
              </a:rPr>
              <a:t>М</a:t>
            </a:r>
            <a:r>
              <a:rPr lang="ru-RU" sz="1600" b="1" dirty="0" smtClean="0">
                <a:solidFill>
                  <a:schemeClr val="tx1">
                    <a:lumMod val="65000"/>
                    <a:lumOff val="35000"/>
                  </a:schemeClr>
                </a:solidFill>
                <a:latin typeface="Arial Narrow" panose="020B0606020202030204" pitchFamily="34" charset="0"/>
              </a:rPr>
              <a:t>инстроя РФ №175/</a:t>
            </a:r>
            <a:r>
              <a:rPr lang="ru-RU" sz="1600" b="1" dirty="0" err="1" smtClean="0">
                <a:solidFill>
                  <a:schemeClr val="tx1">
                    <a:lumMod val="65000"/>
                    <a:lumOff val="35000"/>
                  </a:schemeClr>
                </a:solidFill>
                <a:latin typeface="Arial Narrow" panose="020B0606020202030204" pitchFamily="34" charset="0"/>
              </a:rPr>
              <a:t>пр</a:t>
            </a:r>
            <a:r>
              <a:rPr lang="ru-RU" sz="1600" b="1" dirty="0" smtClean="0">
                <a:solidFill>
                  <a:schemeClr val="tx1">
                    <a:lumMod val="65000"/>
                    <a:lumOff val="35000"/>
                  </a:schemeClr>
                </a:solidFill>
                <a:latin typeface="Arial Narrow" panose="020B0606020202030204" pitchFamily="34" charset="0"/>
              </a:rPr>
              <a:t> от 30.03.2020г.</a:t>
            </a:r>
            <a:endParaRPr lang="ru-RU" sz="1600" b="1" dirty="0">
              <a:solidFill>
                <a:schemeClr val="tx1">
                  <a:lumMod val="65000"/>
                  <a:lumOff val="35000"/>
                </a:schemeClr>
              </a:solidFill>
              <a:latin typeface="Arial Narrow" panose="020B0606020202030204" pitchFamily="34" charset="0"/>
            </a:endParaRPr>
          </a:p>
        </p:txBody>
      </p:sp>
      <p:sp>
        <p:nvSpPr>
          <p:cNvPr id="14" name="Штриховая стрелка вправо 13"/>
          <p:cNvSpPr/>
          <p:nvPr/>
        </p:nvSpPr>
        <p:spPr>
          <a:xfrm>
            <a:off x="6814039" y="1457022"/>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Подзаголовок 2"/>
          <p:cNvSpPr txBox="1">
            <a:spLocks/>
          </p:cNvSpPr>
          <p:nvPr/>
        </p:nvSpPr>
        <p:spPr>
          <a:xfrm>
            <a:off x="7596553" y="870908"/>
            <a:ext cx="4425118" cy="1541357"/>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ru-RU" sz="1400" b="1" dirty="0" smtClean="0">
                <a:latin typeface="Arial Narrow" panose="020B0606020202030204" pitchFamily="34" charset="0"/>
              </a:rPr>
              <a:t>ПРИКАЗ</a:t>
            </a:r>
            <a:r>
              <a:rPr lang="ru-RU" sz="1400" dirty="0" smtClean="0">
                <a:latin typeface="Arial Narrow" panose="020B0606020202030204" pitchFamily="34" charset="0"/>
              </a:rPr>
              <a:t> </a:t>
            </a:r>
          </a:p>
          <a:p>
            <a:pPr>
              <a:lnSpc>
                <a:spcPct val="100000"/>
              </a:lnSpc>
              <a:spcBef>
                <a:spcPts val="0"/>
              </a:spcBef>
            </a:pPr>
            <a:r>
              <a:rPr lang="ru-RU" sz="1400" dirty="0" smtClean="0">
                <a:latin typeface="Arial Narrow" panose="020B0606020202030204" pitchFamily="34" charset="0"/>
              </a:rPr>
              <a:t>МИНИСТЕРСТВА </a:t>
            </a:r>
            <a:r>
              <a:rPr lang="ru-RU" sz="1400" dirty="0">
                <a:latin typeface="Arial Narrow" panose="020B0606020202030204" pitchFamily="34" charset="0"/>
              </a:rPr>
              <a:t>СТРОИТЕЛЬСТВА И ЖИЛИЩНО-КОММУНАЛЬНОГО ХОЗЯЙСТВА РОССИЙСКОЙ ФЕДЕРАЦИИ </a:t>
            </a:r>
            <a:endParaRPr lang="ru-RU" sz="1400" dirty="0" smtClean="0">
              <a:latin typeface="Arial Narrow" panose="020B0606020202030204" pitchFamily="34" charset="0"/>
            </a:endParaRPr>
          </a:p>
          <a:p>
            <a:pPr>
              <a:lnSpc>
                <a:spcPct val="100000"/>
              </a:lnSpc>
              <a:spcBef>
                <a:spcPts val="0"/>
              </a:spcBef>
            </a:pPr>
            <a:r>
              <a:rPr lang="ru-RU" sz="1400" dirty="0" smtClean="0">
                <a:latin typeface="Arial Narrow" panose="020B0606020202030204" pitchFamily="34" charset="0"/>
              </a:rPr>
              <a:t>от </a:t>
            </a:r>
            <a:r>
              <a:rPr lang="ru-RU" sz="1400" dirty="0">
                <a:latin typeface="Arial Narrow" panose="020B0606020202030204" pitchFamily="34" charset="0"/>
              </a:rPr>
              <a:t>30 марта </a:t>
            </a:r>
            <a:r>
              <a:rPr lang="ru-RU" sz="1400" dirty="0" smtClean="0">
                <a:latin typeface="Arial Narrow" panose="020B0606020202030204" pitchFamily="34" charset="0"/>
              </a:rPr>
              <a:t>2020г</a:t>
            </a:r>
            <a:r>
              <a:rPr lang="ru-RU" sz="1400" dirty="0">
                <a:latin typeface="Arial Narrow" panose="020B0606020202030204" pitchFamily="34" charset="0"/>
              </a:rPr>
              <a:t>. N 175/</a:t>
            </a:r>
            <a:r>
              <a:rPr lang="ru-RU" sz="1400" dirty="0" err="1">
                <a:latin typeface="Arial Narrow" panose="020B0606020202030204" pitchFamily="34" charset="0"/>
              </a:rPr>
              <a:t>пр</a:t>
            </a:r>
            <a:r>
              <a:rPr lang="ru-RU" sz="1400" dirty="0">
                <a:latin typeface="Arial Narrow" panose="020B0606020202030204" pitchFamily="34" charset="0"/>
              </a:rPr>
              <a:t> </a:t>
            </a:r>
            <a:endParaRPr lang="ru-RU" sz="1400" dirty="0" smtClean="0">
              <a:latin typeface="Arial Narrow" panose="020B0606020202030204" pitchFamily="34" charset="0"/>
            </a:endParaRPr>
          </a:p>
          <a:p>
            <a:pPr>
              <a:lnSpc>
                <a:spcPct val="100000"/>
              </a:lnSpc>
              <a:spcBef>
                <a:spcPts val="0"/>
              </a:spcBef>
            </a:pPr>
            <a:r>
              <a:rPr lang="ru-RU" sz="1400" b="1" dirty="0" smtClean="0">
                <a:solidFill>
                  <a:srgbClr val="C00000"/>
                </a:solidFill>
                <a:latin typeface="Arial Narrow" panose="020B0606020202030204" pitchFamily="34" charset="0"/>
              </a:rPr>
              <a:t>!!! </a:t>
            </a:r>
            <a:r>
              <a:rPr lang="ru-RU" sz="1400" b="1" dirty="0">
                <a:solidFill>
                  <a:srgbClr val="C00000"/>
                </a:solidFill>
                <a:latin typeface="Arial Narrow" panose="020B0606020202030204" pitchFamily="34" charset="0"/>
              </a:rPr>
              <a:t>Начало действия документа - с 01.05.2020</a:t>
            </a:r>
            <a:endParaRPr lang="ru-RU" sz="1400" b="1" dirty="0">
              <a:solidFill>
                <a:srgbClr val="C00000"/>
              </a:solidFill>
              <a:latin typeface="Arial Narrow" panose="020B0606020202030204" pitchFamily="34" charset="0"/>
              <a:hlinkClick r:id="rId2"/>
            </a:endParaRPr>
          </a:p>
          <a:p>
            <a:pPr>
              <a:lnSpc>
                <a:spcPct val="100000"/>
              </a:lnSpc>
              <a:spcBef>
                <a:spcPts val="0"/>
              </a:spcBef>
            </a:pPr>
            <a:endParaRPr lang="ru-RU" sz="1400" dirty="0" smtClean="0">
              <a:latin typeface="Arial Narrow" panose="020B0606020202030204" pitchFamily="34" charset="0"/>
            </a:endParaRPr>
          </a:p>
          <a:p>
            <a:pPr>
              <a:lnSpc>
                <a:spcPct val="100000"/>
              </a:lnSpc>
              <a:spcBef>
                <a:spcPts val="0"/>
              </a:spcBef>
            </a:pPr>
            <a:endParaRPr lang="ru-RU" sz="1400" i="1" dirty="0">
              <a:solidFill>
                <a:schemeClr val="accent6">
                  <a:lumMod val="75000"/>
                </a:schemeClr>
              </a:solidFill>
              <a:latin typeface="Arial Narrow" panose="020B0606020202030204" pitchFamily="34" charset="0"/>
            </a:endParaRPr>
          </a:p>
        </p:txBody>
      </p:sp>
      <p:sp>
        <p:nvSpPr>
          <p:cNvPr id="19" name="Подзаголовок 2"/>
          <p:cNvSpPr txBox="1">
            <a:spLocks/>
          </p:cNvSpPr>
          <p:nvPr/>
        </p:nvSpPr>
        <p:spPr>
          <a:xfrm>
            <a:off x="175847" y="592729"/>
            <a:ext cx="6462347" cy="2097717"/>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ru-RU" sz="1400" b="1" dirty="0" smtClean="0">
                <a:latin typeface="Arial Narrow" panose="020B0606020202030204" pitchFamily="34" charset="0"/>
              </a:rPr>
              <a:t>Порядок определения НМЦК</a:t>
            </a:r>
            <a:r>
              <a:rPr lang="ru-RU" sz="1400" dirty="0" smtClean="0">
                <a:latin typeface="Arial Narrow" panose="020B0606020202030204" pitchFamily="34" charset="0"/>
              </a:rPr>
              <a:t>,</a:t>
            </a:r>
            <a:r>
              <a:rPr lang="ru-RU" sz="1400" dirty="0">
                <a:latin typeface="Arial Narrow" panose="020B0606020202030204" pitchFamily="34" charset="0"/>
              </a:rPr>
              <a:t> предметом которого одновременно является подготовка ПД и (или) выполнение инженерных изысканий, выполнение работ по строительству, реконструкции и (или) кап ремонту объекта кап строительства, </a:t>
            </a:r>
            <a:endParaRPr lang="ru-RU" sz="1400" dirty="0" smtClean="0">
              <a:latin typeface="Arial Narrow" panose="020B0606020202030204" pitchFamily="34" charset="0"/>
            </a:endParaRPr>
          </a:p>
          <a:p>
            <a:pPr>
              <a:lnSpc>
                <a:spcPct val="100000"/>
              </a:lnSpc>
              <a:spcBef>
                <a:spcPts val="0"/>
              </a:spcBef>
            </a:pPr>
            <a:r>
              <a:rPr lang="ru-RU" sz="1400" dirty="0" smtClean="0">
                <a:latin typeface="Arial Narrow" panose="020B0606020202030204" pitchFamily="34" charset="0"/>
              </a:rPr>
              <a:t>включенного </a:t>
            </a:r>
            <a:r>
              <a:rPr lang="ru-RU" sz="1400" dirty="0">
                <a:latin typeface="Arial Narrow" panose="020B0606020202030204" pitchFamily="34" charset="0"/>
              </a:rPr>
              <a:t>в соответствующий </a:t>
            </a:r>
            <a:r>
              <a:rPr lang="ru-RU" sz="1400" dirty="0" smtClean="0">
                <a:latin typeface="Arial Narrow" panose="020B0606020202030204" pitchFamily="34" charset="0"/>
              </a:rPr>
              <a:t>Перечень,</a:t>
            </a:r>
            <a:endParaRPr lang="ru-RU" sz="1400" dirty="0">
              <a:latin typeface="Arial Narrow" panose="020B0606020202030204" pitchFamily="34" charset="0"/>
            </a:endParaRPr>
          </a:p>
          <a:p>
            <a:pPr>
              <a:lnSpc>
                <a:spcPct val="100000"/>
              </a:lnSpc>
              <a:spcBef>
                <a:spcPts val="0"/>
              </a:spcBef>
            </a:pPr>
            <a:r>
              <a:rPr lang="ru-RU" sz="1400" b="1" dirty="0">
                <a:latin typeface="Arial Narrow" panose="020B0606020202030204" pitchFamily="34" charset="0"/>
              </a:rPr>
              <a:t>м</a:t>
            </a:r>
            <a:r>
              <a:rPr lang="ru-RU" sz="1400" b="1" dirty="0" smtClean="0">
                <a:latin typeface="Arial Narrow" panose="020B0606020202030204" pitchFamily="34" charset="0"/>
              </a:rPr>
              <a:t>етодика составления </a:t>
            </a:r>
            <a:r>
              <a:rPr lang="ru-RU" sz="1400" b="1" dirty="0">
                <a:latin typeface="Arial Narrow" panose="020B0606020202030204" pitchFamily="34" charset="0"/>
              </a:rPr>
              <a:t>сметы такого </a:t>
            </a:r>
            <a:r>
              <a:rPr lang="ru-RU" sz="1400" b="1" dirty="0" smtClean="0">
                <a:latin typeface="Arial Narrow" panose="020B0606020202030204" pitchFamily="34" charset="0"/>
              </a:rPr>
              <a:t>контракта</a:t>
            </a:r>
            <a:r>
              <a:rPr lang="ru-RU" sz="1400" dirty="0" smtClean="0">
                <a:latin typeface="Arial Narrow" panose="020B0606020202030204" pitchFamily="34" charset="0"/>
              </a:rPr>
              <a:t>, </a:t>
            </a:r>
          </a:p>
          <a:p>
            <a:pPr>
              <a:lnSpc>
                <a:spcPct val="100000"/>
              </a:lnSpc>
              <a:spcBef>
                <a:spcPts val="0"/>
              </a:spcBef>
            </a:pPr>
            <a:r>
              <a:rPr lang="ru-RU" sz="1400" b="1" dirty="0" smtClean="0">
                <a:latin typeface="Arial Narrow" panose="020B0606020202030204" pitchFamily="34" charset="0"/>
              </a:rPr>
              <a:t>порядок </a:t>
            </a:r>
            <a:r>
              <a:rPr lang="ru-RU" sz="1400" b="1" dirty="0">
                <a:latin typeface="Arial Narrow" panose="020B0606020202030204" pitchFamily="34" charset="0"/>
              </a:rPr>
              <a:t>изменения цены такого </a:t>
            </a:r>
            <a:r>
              <a:rPr lang="ru-RU" sz="1400" b="1" dirty="0" smtClean="0">
                <a:latin typeface="Arial Narrow" panose="020B0606020202030204" pitchFamily="34" charset="0"/>
              </a:rPr>
              <a:t>контракта </a:t>
            </a:r>
          </a:p>
          <a:p>
            <a:pPr>
              <a:lnSpc>
                <a:spcPct val="100000"/>
              </a:lnSpc>
              <a:spcBef>
                <a:spcPts val="0"/>
              </a:spcBef>
            </a:pPr>
            <a:r>
              <a:rPr lang="ru-RU" sz="1400" dirty="0" smtClean="0">
                <a:latin typeface="Arial Narrow" panose="020B0606020202030204" pitchFamily="34" charset="0"/>
              </a:rPr>
              <a:t>утверждаются </a:t>
            </a:r>
            <a:r>
              <a:rPr lang="ru-RU" sz="1400" dirty="0">
                <a:latin typeface="Arial Narrow" panose="020B0606020202030204" pitchFamily="34" charset="0"/>
              </a:rPr>
              <a:t>федеральным органом исполнительной власти, осуществляющим функции по выработке и реализации государственной политики и нормативно-правовому регулированию в сфере строительства, архитектуры, градостроительства</a:t>
            </a: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i="1" dirty="0">
              <a:latin typeface="Arial Narrow" panose="020B0606020202030204" pitchFamily="34" charset="0"/>
            </a:endParaRPr>
          </a:p>
        </p:txBody>
      </p:sp>
      <p:sp>
        <p:nvSpPr>
          <p:cNvPr id="13" name="Подзаголовок 2"/>
          <p:cNvSpPr txBox="1">
            <a:spLocks/>
          </p:cNvSpPr>
          <p:nvPr/>
        </p:nvSpPr>
        <p:spPr>
          <a:xfrm>
            <a:off x="1766048" y="2784945"/>
            <a:ext cx="8068152" cy="529755"/>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ru-RU" sz="1400" dirty="0" smtClean="0">
                <a:latin typeface="Arial Narrow" panose="020B0606020202030204" pitchFamily="34" charset="0"/>
              </a:rPr>
              <a:t>Определение НМЦК на уровне цен периода исполнения контракта предполагает следующие действия</a:t>
            </a:r>
            <a:endParaRPr lang="ru-RU" sz="1400" dirty="0">
              <a:latin typeface="Arial Narrow" panose="020B0606020202030204" pitchFamily="34" charset="0"/>
            </a:endParaRP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i="1" dirty="0">
              <a:latin typeface="Arial Narrow" panose="020B0606020202030204" pitchFamily="34" charset="0"/>
            </a:endParaRPr>
          </a:p>
        </p:txBody>
      </p:sp>
      <p:sp>
        <p:nvSpPr>
          <p:cNvPr id="18" name="Штриховая стрелка вправо 17"/>
          <p:cNvSpPr/>
          <p:nvPr/>
        </p:nvSpPr>
        <p:spPr>
          <a:xfrm rot="5400000">
            <a:off x="1647278" y="3485511"/>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1" name="Штриховая стрелка вправо 20"/>
          <p:cNvSpPr/>
          <p:nvPr/>
        </p:nvSpPr>
        <p:spPr>
          <a:xfrm rot="5400000">
            <a:off x="5196414" y="3485511"/>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Штриховая стрелка вправо 21"/>
          <p:cNvSpPr/>
          <p:nvPr/>
        </p:nvSpPr>
        <p:spPr>
          <a:xfrm rot="5400000">
            <a:off x="9315375" y="3502814"/>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567059" y="3973411"/>
            <a:ext cx="2767104" cy="769441"/>
          </a:xfrm>
          <a:prstGeom prst="rect">
            <a:avLst/>
          </a:prstGeom>
          <a:noFill/>
        </p:spPr>
        <p:txBody>
          <a:bodyPr wrap="none" rtlCol="0">
            <a:spAutoFit/>
          </a:bodyPr>
          <a:lstStyle/>
          <a:p>
            <a:pPr algn="ctr"/>
            <a:r>
              <a:rPr lang="ru-RU" sz="1100" dirty="0" smtClean="0"/>
              <a:t>Расчёт затрат в целом по объекту закупки, </a:t>
            </a:r>
          </a:p>
          <a:p>
            <a:pPr algn="ctr"/>
            <a:r>
              <a:rPr lang="ru-RU" sz="1100" dirty="0" smtClean="0"/>
              <a:t>включая затраты </a:t>
            </a:r>
          </a:p>
          <a:p>
            <a:pPr algn="ctr"/>
            <a:r>
              <a:rPr lang="ru-RU" sz="1100" dirty="0" smtClean="0"/>
              <a:t>на выполнение подрядных работ, </a:t>
            </a:r>
          </a:p>
          <a:p>
            <a:pPr algn="ctr"/>
            <a:r>
              <a:rPr lang="ru-RU" sz="1100" dirty="0" smtClean="0"/>
              <a:t>затраты на оборудование</a:t>
            </a:r>
            <a:endParaRPr lang="ru-RU" sz="1100" dirty="0"/>
          </a:p>
        </p:txBody>
      </p:sp>
      <p:sp>
        <p:nvSpPr>
          <p:cNvPr id="23" name="TextBox 22"/>
          <p:cNvSpPr txBox="1"/>
          <p:nvPr/>
        </p:nvSpPr>
        <p:spPr>
          <a:xfrm>
            <a:off x="3103407" y="3973411"/>
            <a:ext cx="4956009" cy="1107996"/>
          </a:xfrm>
          <a:prstGeom prst="rect">
            <a:avLst/>
          </a:prstGeom>
          <a:noFill/>
        </p:spPr>
        <p:txBody>
          <a:bodyPr wrap="square" rtlCol="0">
            <a:spAutoFit/>
          </a:bodyPr>
          <a:lstStyle/>
          <a:p>
            <a:pPr algn="ctr"/>
            <a:r>
              <a:rPr lang="ru-RU" sz="1100" dirty="0" smtClean="0"/>
              <a:t>Перерасчёт затрат, определённых в целом по объекту закупки из уровня цен,</a:t>
            </a:r>
          </a:p>
          <a:p>
            <a:pPr algn="ctr"/>
            <a:r>
              <a:rPr lang="ru-RU" sz="1100" dirty="0" smtClean="0"/>
              <a:t>учтенном при разработке показателей нормативов цены строительства (НЦС)</a:t>
            </a:r>
          </a:p>
          <a:p>
            <a:pPr algn="ctr"/>
            <a:r>
              <a:rPr lang="ru-RU" sz="1100" dirty="0" smtClean="0"/>
              <a:t> и (или) из уровня цен на дату</a:t>
            </a:r>
          </a:p>
          <a:p>
            <a:pPr algn="ctr"/>
            <a:r>
              <a:rPr lang="ru-RU" sz="1100" dirty="0" smtClean="0"/>
              <a:t> утверждения проектной документации объектов-аналогов, </a:t>
            </a:r>
          </a:p>
          <a:p>
            <a:pPr algn="ctr"/>
            <a:r>
              <a:rPr lang="ru-RU" sz="1100" dirty="0" smtClean="0"/>
              <a:t>в уровень цен на дату определения НМЦК с применением индексов фактической инфляции</a:t>
            </a:r>
            <a:endParaRPr lang="ru-RU" sz="1100" dirty="0"/>
          </a:p>
        </p:txBody>
      </p:sp>
      <p:sp>
        <p:nvSpPr>
          <p:cNvPr id="24" name="TextBox 23"/>
          <p:cNvSpPr txBox="1"/>
          <p:nvPr/>
        </p:nvSpPr>
        <p:spPr>
          <a:xfrm>
            <a:off x="7994927" y="3990714"/>
            <a:ext cx="3616695" cy="1107996"/>
          </a:xfrm>
          <a:prstGeom prst="rect">
            <a:avLst/>
          </a:prstGeom>
          <a:noFill/>
        </p:spPr>
        <p:txBody>
          <a:bodyPr wrap="none" rtlCol="0">
            <a:spAutoFit/>
          </a:bodyPr>
          <a:lstStyle/>
          <a:p>
            <a:pPr algn="ctr"/>
            <a:r>
              <a:rPr lang="ru-RU" sz="1100" dirty="0" smtClean="0"/>
              <a:t>Расчёт затрат, выполненный в целом по объекту закупки</a:t>
            </a:r>
          </a:p>
          <a:p>
            <a:pPr algn="ctr"/>
            <a:r>
              <a:rPr lang="ru-RU" sz="1100" dirty="0" smtClean="0"/>
              <a:t>в уровне цен на дату определения НМЦК, </a:t>
            </a:r>
          </a:p>
          <a:p>
            <a:pPr algn="ctr"/>
            <a:r>
              <a:rPr lang="ru-RU" sz="1100" dirty="0" smtClean="0"/>
              <a:t>умножается на индекс прогнозной инфляции </a:t>
            </a:r>
          </a:p>
          <a:p>
            <a:pPr algn="ctr"/>
            <a:r>
              <a:rPr lang="ru-RU" sz="1100" dirty="0" smtClean="0"/>
              <a:t>на весь планируемый период исполнения контракта</a:t>
            </a:r>
          </a:p>
          <a:p>
            <a:pPr algn="ctr"/>
            <a:r>
              <a:rPr lang="ru-RU" sz="1100" dirty="0" smtClean="0"/>
              <a:t>с использованием информации о сроках </a:t>
            </a:r>
          </a:p>
          <a:p>
            <a:pPr algn="ctr"/>
            <a:r>
              <a:rPr lang="ru-RU" sz="1100" dirty="0"/>
              <a:t>в</a:t>
            </a:r>
            <a:r>
              <a:rPr lang="ru-RU" sz="1100" dirty="0" smtClean="0"/>
              <a:t>ыполнения работ</a:t>
            </a:r>
            <a:endParaRPr lang="ru-RU" sz="1100" dirty="0"/>
          </a:p>
        </p:txBody>
      </p:sp>
      <p:sp>
        <p:nvSpPr>
          <p:cNvPr id="25" name="Подзаголовок 2"/>
          <p:cNvSpPr txBox="1">
            <a:spLocks/>
          </p:cNvSpPr>
          <p:nvPr/>
        </p:nvSpPr>
        <p:spPr>
          <a:xfrm>
            <a:off x="175847" y="5415754"/>
            <a:ext cx="11845824" cy="529755"/>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ru-RU" sz="1400" dirty="0" smtClean="0">
                <a:latin typeface="Arial Narrow" panose="020B0606020202030204" pitchFamily="34" charset="0"/>
              </a:rPr>
              <a:t>Составление сметы контракта осуществляется на основании проекта сметы контракта, составленного в соответствии с разделом 6 Порядка определения НМЦК, утверждённого Минстроем от 27.12.2019г. №841/</a:t>
            </a:r>
            <a:r>
              <a:rPr lang="ru-RU" sz="1400" dirty="0" err="1" smtClean="0">
                <a:latin typeface="Arial Narrow" panose="020B0606020202030204" pitchFamily="34" charset="0"/>
              </a:rPr>
              <a:t>пр</a:t>
            </a:r>
            <a:endParaRPr lang="ru-RU" sz="1400" dirty="0">
              <a:latin typeface="Arial Narrow" panose="020B0606020202030204" pitchFamily="34" charset="0"/>
            </a:endParaRP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i="1" dirty="0">
              <a:latin typeface="Arial Narrow" panose="020B0606020202030204" pitchFamily="34" charset="0"/>
            </a:endParaRPr>
          </a:p>
        </p:txBody>
      </p:sp>
    </p:spTree>
    <p:extLst>
      <p:ext uri="{BB962C8B-B14F-4D97-AF65-F5344CB8AC3E}">
        <p14:creationId xmlns:p14="http://schemas.microsoft.com/office/powerpoint/2010/main" val="33913722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401112"/>
          </a:xfrm>
        </p:spPr>
        <p:txBody>
          <a:bodyPr>
            <a:normAutofit/>
          </a:bodyPr>
          <a:lstStyle/>
          <a:p>
            <a:r>
              <a:rPr lang="ru-RU" sz="1600" b="1" dirty="0" smtClean="0">
                <a:solidFill>
                  <a:schemeClr val="tx1">
                    <a:lumMod val="65000"/>
                    <a:lumOff val="35000"/>
                  </a:schemeClr>
                </a:solidFill>
                <a:latin typeface="Arial Narrow" panose="020B0606020202030204" pitchFamily="34" charset="0"/>
              </a:rPr>
              <a:t>Случаи изменения </a:t>
            </a:r>
            <a:r>
              <a:rPr lang="ru-RU" sz="1600" b="1" dirty="0">
                <a:solidFill>
                  <a:schemeClr val="tx1">
                    <a:lumMod val="65000"/>
                    <a:lumOff val="35000"/>
                  </a:schemeClr>
                </a:solidFill>
                <a:latin typeface="Arial Narrow" panose="020B0606020202030204" pitchFamily="34" charset="0"/>
              </a:rPr>
              <a:t>цены контракта в соответствии с приказом Минстроя РФ №175/</a:t>
            </a:r>
            <a:r>
              <a:rPr lang="ru-RU" sz="1600" b="1" dirty="0" err="1">
                <a:solidFill>
                  <a:schemeClr val="tx1">
                    <a:lumMod val="65000"/>
                    <a:lumOff val="35000"/>
                  </a:schemeClr>
                </a:solidFill>
                <a:latin typeface="Arial Narrow" panose="020B0606020202030204" pitchFamily="34" charset="0"/>
              </a:rPr>
              <a:t>пр</a:t>
            </a:r>
            <a:r>
              <a:rPr lang="ru-RU" sz="1600" b="1" dirty="0">
                <a:solidFill>
                  <a:schemeClr val="tx1">
                    <a:lumMod val="65000"/>
                    <a:lumOff val="35000"/>
                  </a:schemeClr>
                </a:solidFill>
                <a:latin typeface="Arial Narrow" panose="020B0606020202030204" pitchFamily="34" charset="0"/>
              </a:rPr>
              <a:t> от 30.03.2020г. </a:t>
            </a:r>
          </a:p>
        </p:txBody>
      </p:sp>
      <p:sp>
        <p:nvSpPr>
          <p:cNvPr id="13" name="Подзаголовок 2"/>
          <p:cNvSpPr txBox="1">
            <a:spLocks/>
          </p:cNvSpPr>
          <p:nvPr/>
        </p:nvSpPr>
        <p:spPr>
          <a:xfrm>
            <a:off x="1950611" y="520955"/>
            <a:ext cx="8068152" cy="529755"/>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200" b="1" dirty="0">
                <a:latin typeface="Arial Narrow" panose="020B0606020202030204" pitchFamily="34" charset="0"/>
              </a:rPr>
              <a:t>Изменение цены контракта осуществляется заказчиком в случаях, если при исполнении контракта</a:t>
            </a:r>
          </a:p>
          <a:p>
            <a:pPr>
              <a:lnSpc>
                <a:spcPct val="100000"/>
              </a:lnSpc>
              <a:spcBef>
                <a:spcPts val="0"/>
              </a:spcBef>
            </a:pPr>
            <a:endParaRPr lang="ru-RU" sz="1200" b="1" dirty="0">
              <a:latin typeface="Arial Narrow" panose="020B0606020202030204" pitchFamily="34" charset="0"/>
            </a:endParaRPr>
          </a:p>
          <a:p>
            <a:pPr>
              <a:lnSpc>
                <a:spcPct val="100000"/>
              </a:lnSpc>
              <a:spcBef>
                <a:spcPts val="0"/>
              </a:spcBef>
            </a:pPr>
            <a:endParaRPr lang="ru-RU" sz="1200" b="1" dirty="0">
              <a:latin typeface="Arial Narrow" panose="020B0606020202030204" pitchFamily="34" charset="0"/>
            </a:endParaRPr>
          </a:p>
          <a:p>
            <a:pPr>
              <a:lnSpc>
                <a:spcPct val="100000"/>
              </a:lnSpc>
              <a:spcBef>
                <a:spcPts val="0"/>
              </a:spcBef>
            </a:pPr>
            <a:endParaRPr lang="ru-RU" sz="1200" b="1" i="1" dirty="0">
              <a:latin typeface="Arial Narrow" panose="020B0606020202030204" pitchFamily="34" charset="0"/>
            </a:endParaRPr>
          </a:p>
        </p:txBody>
      </p:sp>
      <p:sp>
        <p:nvSpPr>
          <p:cNvPr id="18" name="Штриховая стрелка вправо 17"/>
          <p:cNvSpPr/>
          <p:nvPr/>
        </p:nvSpPr>
        <p:spPr>
          <a:xfrm rot="5400000">
            <a:off x="3107663" y="1227468"/>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2" name="Штриховая стрелка вправо 21"/>
          <p:cNvSpPr/>
          <p:nvPr/>
        </p:nvSpPr>
        <p:spPr>
          <a:xfrm rot="5400000">
            <a:off x="8449408" y="1227468"/>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1043201" y="1715367"/>
            <a:ext cx="4735592" cy="769441"/>
          </a:xfrm>
          <a:prstGeom prst="rect">
            <a:avLst/>
          </a:prstGeom>
          <a:noFill/>
        </p:spPr>
        <p:txBody>
          <a:bodyPr wrap="none" rtlCol="0">
            <a:spAutoFit/>
          </a:bodyPr>
          <a:lstStyle/>
          <a:p>
            <a:pPr algn="ctr"/>
            <a:r>
              <a:rPr lang="ru-RU" sz="1100" dirty="0">
                <a:latin typeface="Arial Narrow" panose="020B0606020202030204" pitchFamily="34" charset="0"/>
              </a:rPr>
              <a:t> сметная стоимость строительства, реконструкции, капитального ремонта, </a:t>
            </a:r>
            <a:endParaRPr lang="ru-RU" sz="1100" dirty="0" smtClean="0">
              <a:latin typeface="Arial Narrow" panose="020B0606020202030204" pitchFamily="34" charset="0"/>
            </a:endParaRPr>
          </a:p>
          <a:p>
            <a:pPr algn="ctr"/>
            <a:r>
              <a:rPr lang="ru-RU" sz="1100" dirty="0" smtClean="0">
                <a:latin typeface="Arial Narrow" panose="020B0606020202030204" pitchFamily="34" charset="0"/>
              </a:rPr>
              <a:t>определенная </a:t>
            </a:r>
            <a:r>
              <a:rPr lang="ru-RU" sz="1100" dirty="0">
                <a:latin typeface="Arial Narrow" panose="020B0606020202030204" pitchFamily="34" charset="0"/>
              </a:rPr>
              <a:t>по результатам проверки на предмет достоверности ее </a:t>
            </a:r>
            <a:r>
              <a:rPr lang="ru-RU" sz="1100" dirty="0" smtClean="0">
                <a:latin typeface="Arial Narrow" panose="020B0606020202030204" pitchFamily="34" charset="0"/>
              </a:rPr>
              <a:t>определения</a:t>
            </a:r>
          </a:p>
          <a:p>
            <a:pPr algn="ctr"/>
            <a:r>
              <a:rPr lang="ru-RU" sz="1100" dirty="0" smtClean="0">
                <a:latin typeface="Arial Narrow" panose="020B0606020202030204" pitchFamily="34" charset="0"/>
              </a:rPr>
              <a:t>в </a:t>
            </a:r>
            <a:r>
              <a:rPr lang="ru-RU" sz="1100" dirty="0">
                <a:latin typeface="Arial Narrow" panose="020B0606020202030204" pitchFamily="34" charset="0"/>
              </a:rPr>
              <a:t>ходе проведения государственной экспертизы </a:t>
            </a:r>
            <a:endParaRPr lang="ru-RU" sz="1100" dirty="0" smtClean="0">
              <a:latin typeface="Arial Narrow" panose="020B0606020202030204" pitchFamily="34" charset="0"/>
            </a:endParaRPr>
          </a:p>
          <a:p>
            <a:pPr algn="ctr"/>
            <a:r>
              <a:rPr lang="ru-RU" sz="1100" dirty="0" smtClean="0">
                <a:latin typeface="Arial Narrow" panose="020B0606020202030204" pitchFamily="34" charset="0"/>
              </a:rPr>
              <a:t>проектной </a:t>
            </a:r>
            <a:r>
              <a:rPr lang="ru-RU" sz="1100" dirty="0">
                <a:latin typeface="Arial Narrow" panose="020B0606020202030204" pitchFamily="34" charset="0"/>
              </a:rPr>
              <a:t>документации превышает цену контракта</a:t>
            </a:r>
          </a:p>
        </p:txBody>
      </p:sp>
      <p:sp>
        <p:nvSpPr>
          <p:cNvPr id="24" name="TextBox 23"/>
          <p:cNvSpPr txBox="1"/>
          <p:nvPr/>
        </p:nvSpPr>
        <p:spPr>
          <a:xfrm>
            <a:off x="6522806" y="1715367"/>
            <a:ext cx="4459875" cy="938719"/>
          </a:xfrm>
          <a:prstGeom prst="rect">
            <a:avLst/>
          </a:prstGeom>
          <a:noFill/>
        </p:spPr>
        <p:txBody>
          <a:bodyPr wrap="none" rtlCol="0">
            <a:spAutoFit/>
          </a:bodyPr>
          <a:lstStyle/>
          <a:p>
            <a:pPr algn="ctr"/>
            <a:r>
              <a:rPr lang="ru-RU" sz="1100" dirty="0">
                <a:latin typeface="Arial Narrow" panose="020B0606020202030204" pitchFamily="34" charset="0"/>
              </a:rPr>
              <a:t>цена контракта превышает сметную стоимость строительства, реконструкции, </a:t>
            </a:r>
            <a:endParaRPr lang="ru-RU" sz="1100" dirty="0" smtClean="0">
              <a:latin typeface="Arial Narrow" panose="020B0606020202030204" pitchFamily="34" charset="0"/>
            </a:endParaRPr>
          </a:p>
          <a:p>
            <a:pPr algn="ctr"/>
            <a:r>
              <a:rPr lang="ru-RU" sz="1100" dirty="0" smtClean="0">
                <a:latin typeface="Arial Narrow" panose="020B0606020202030204" pitchFamily="34" charset="0"/>
              </a:rPr>
              <a:t>капитального </a:t>
            </a:r>
            <a:r>
              <a:rPr lang="ru-RU" sz="1100" dirty="0">
                <a:latin typeface="Arial Narrow" panose="020B0606020202030204" pitchFamily="34" charset="0"/>
              </a:rPr>
              <a:t>ремонта объекта капитального строительства</a:t>
            </a:r>
            <a:r>
              <a:rPr lang="ru-RU" sz="1100" dirty="0" smtClean="0">
                <a:latin typeface="Arial Narrow" panose="020B0606020202030204" pitchFamily="34" charset="0"/>
              </a:rPr>
              <a:t>,</a:t>
            </a:r>
          </a:p>
          <a:p>
            <a:pPr algn="ctr"/>
            <a:r>
              <a:rPr lang="ru-RU" sz="1100" dirty="0" smtClean="0">
                <a:latin typeface="Arial Narrow" panose="020B0606020202030204" pitchFamily="34" charset="0"/>
              </a:rPr>
              <a:t>определенную </a:t>
            </a:r>
            <a:r>
              <a:rPr lang="ru-RU" sz="1100" dirty="0">
                <a:latin typeface="Arial Narrow" panose="020B0606020202030204" pitchFamily="34" charset="0"/>
              </a:rPr>
              <a:t>по результатам проверки на предмет достоверности </a:t>
            </a:r>
            <a:endParaRPr lang="ru-RU" sz="1100" dirty="0" smtClean="0">
              <a:latin typeface="Arial Narrow" panose="020B0606020202030204" pitchFamily="34" charset="0"/>
            </a:endParaRPr>
          </a:p>
          <a:p>
            <a:pPr algn="ctr"/>
            <a:r>
              <a:rPr lang="ru-RU" sz="1100" dirty="0" smtClean="0">
                <a:latin typeface="Arial Narrow" panose="020B0606020202030204" pitchFamily="34" charset="0"/>
              </a:rPr>
              <a:t>ее </a:t>
            </a:r>
            <a:r>
              <a:rPr lang="ru-RU" sz="1100" dirty="0">
                <a:latin typeface="Arial Narrow" panose="020B0606020202030204" pitchFamily="34" charset="0"/>
              </a:rPr>
              <a:t>определения в ходе проведения государственной экспертизы </a:t>
            </a:r>
            <a:endParaRPr lang="ru-RU" sz="1100" dirty="0" smtClean="0">
              <a:latin typeface="Arial Narrow" panose="020B0606020202030204" pitchFamily="34" charset="0"/>
            </a:endParaRPr>
          </a:p>
          <a:p>
            <a:pPr algn="ctr"/>
            <a:r>
              <a:rPr lang="ru-RU" sz="1100" dirty="0" smtClean="0">
                <a:latin typeface="Arial Narrow" panose="020B0606020202030204" pitchFamily="34" charset="0"/>
              </a:rPr>
              <a:t>проектной </a:t>
            </a:r>
            <a:r>
              <a:rPr lang="ru-RU" sz="1100" dirty="0">
                <a:latin typeface="Arial Narrow" panose="020B0606020202030204" pitchFamily="34" charset="0"/>
              </a:rPr>
              <a:t>документации</a:t>
            </a:r>
          </a:p>
        </p:txBody>
      </p:sp>
      <p:sp>
        <p:nvSpPr>
          <p:cNvPr id="25" name="Подзаголовок 2"/>
          <p:cNvSpPr txBox="1">
            <a:spLocks/>
          </p:cNvSpPr>
          <p:nvPr/>
        </p:nvSpPr>
        <p:spPr>
          <a:xfrm>
            <a:off x="173088" y="2788988"/>
            <a:ext cx="11845824" cy="529755"/>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200" dirty="0">
                <a:latin typeface="Arial Narrow" panose="020B0606020202030204" pitchFamily="34" charset="0"/>
              </a:rPr>
              <a:t>Изменение цены контракта осуществляется после выполнения обязательств по контракту, связанных с подготовкой проектной документации и (или) выполнением инженерных изысканий, а также получения положительного заключения государственной экспертизы проектной документации в части проверки достоверности определения сметной стоимости строительства, реконструкции и (или) капитального ремонта объекта капитального строительства</a:t>
            </a:r>
          </a:p>
          <a:p>
            <a:pPr>
              <a:lnSpc>
                <a:spcPct val="100000"/>
              </a:lnSpc>
              <a:spcBef>
                <a:spcPts val="0"/>
              </a:spcBef>
            </a:pPr>
            <a:endParaRPr lang="ru-RU" sz="1200" dirty="0">
              <a:latin typeface="Arial Narrow" panose="020B0606020202030204" pitchFamily="34" charset="0"/>
            </a:endParaRPr>
          </a:p>
          <a:p>
            <a:pPr>
              <a:lnSpc>
                <a:spcPct val="100000"/>
              </a:lnSpc>
              <a:spcBef>
                <a:spcPts val="0"/>
              </a:spcBef>
            </a:pPr>
            <a:endParaRPr lang="ru-RU" sz="1200" dirty="0">
              <a:latin typeface="Arial Narrow" panose="020B0606020202030204" pitchFamily="34" charset="0"/>
            </a:endParaRPr>
          </a:p>
          <a:p>
            <a:pPr>
              <a:lnSpc>
                <a:spcPct val="100000"/>
              </a:lnSpc>
              <a:spcBef>
                <a:spcPts val="0"/>
              </a:spcBef>
            </a:pPr>
            <a:endParaRPr lang="ru-RU" sz="1200" i="1" dirty="0">
              <a:latin typeface="Arial Narrow" panose="020B0606020202030204" pitchFamily="34" charset="0"/>
            </a:endParaRPr>
          </a:p>
        </p:txBody>
      </p:sp>
      <p:sp>
        <p:nvSpPr>
          <p:cNvPr id="16" name="Штриховая стрелка вправо 15"/>
          <p:cNvSpPr/>
          <p:nvPr/>
        </p:nvSpPr>
        <p:spPr>
          <a:xfrm rot="5400000">
            <a:off x="5792666" y="3556085"/>
            <a:ext cx="606669"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TextBox 16"/>
          <p:cNvSpPr txBox="1"/>
          <p:nvPr/>
        </p:nvSpPr>
        <p:spPr>
          <a:xfrm>
            <a:off x="2969182" y="4043508"/>
            <a:ext cx="6705682" cy="307777"/>
          </a:xfrm>
          <a:prstGeom prst="rect">
            <a:avLst/>
          </a:prstGeom>
          <a:noFill/>
        </p:spPr>
        <p:txBody>
          <a:bodyPr wrap="none" rtlCol="0">
            <a:spAutoFit/>
          </a:bodyPr>
          <a:lstStyle/>
          <a:p>
            <a:r>
              <a:rPr lang="ru-RU" sz="1400" b="1" dirty="0" smtClean="0">
                <a:solidFill>
                  <a:srgbClr val="C00000"/>
                </a:solidFill>
                <a:latin typeface="Arial Narrow" panose="020B0606020202030204" pitchFamily="34" charset="0"/>
              </a:rPr>
              <a:t>!!! Изменение </a:t>
            </a:r>
            <a:r>
              <a:rPr lang="ru-RU" sz="1400" b="1" dirty="0">
                <a:solidFill>
                  <a:srgbClr val="C00000"/>
                </a:solidFill>
                <a:latin typeface="Arial Narrow" panose="020B0606020202030204" pitchFamily="34" charset="0"/>
              </a:rPr>
              <a:t>цены контракта оформляется дополнительным соглашением к контракту.</a:t>
            </a:r>
          </a:p>
        </p:txBody>
      </p:sp>
    </p:spTree>
    <p:extLst>
      <p:ext uri="{BB962C8B-B14F-4D97-AF65-F5344CB8AC3E}">
        <p14:creationId xmlns:p14="http://schemas.microsoft.com/office/powerpoint/2010/main" val="2922137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401112"/>
          </a:xfrm>
        </p:spPr>
        <p:txBody>
          <a:bodyPr>
            <a:normAutofit/>
          </a:bodyPr>
          <a:lstStyle/>
          <a:p>
            <a:r>
              <a:rPr lang="ru-RU" sz="1600" b="1" dirty="0" smtClean="0">
                <a:solidFill>
                  <a:schemeClr val="tx1">
                    <a:lumMod val="65000"/>
                    <a:lumOff val="35000"/>
                  </a:schemeClr>
                </a:solidFill>
                <a:latin typeface="Arial Narrow" panose="020B0606020202030204" pitchFamily="34" charset="0"/>
              </a:rPr>
              <a:t>Дополнение с 01.09.2020г. Статьи 112 44-ФЗ частью 68</a:t>
            </a:r>
            <a:endParaRPr lang="ru-RU" sz="1600" b="1" dirty="0">
              <a:solidFill>
                <a:schemeClr val="tx1">
                  <a:lumMod val="65000"/>
                  <a:lumOff val="35000"/>
                </a:schemeClr>
              </a:solidFill>
              <a:latin typeface="Arial Narrow" panose="020B0606020202030204" pitchFamily="34" charset="0"/>
            </a:endParaRPr>
          </a:p>
        </p:txBody>
      </p:sp>
      <p:sp>
        <p:nvSpPr>
          <p:cNvPr id="13" name="Подзаголовок 2"/>
          <p:cNvSpPr txBox="1">
            <a:spLocks/>
          </p:cNvSpPr>
          <p:nvPr/>
        </p:nvSpPr>
        <p:spPr>
          <a:xfrm>
            <a:off x="233082" y="520955"/>
            <a:ext cx="11672047" cy="5727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200" b="1" dirty="0" smtClean="0">
                <a:latin typeface="Arial Narrow" panose="020B0606020202030204" pitchFamily="34" charset="0"/>
              </a:rPr>
              <a:t>ч.68 ст. 112 44-ФЗ:  до </a:t>
            </a:r>
            <a:r>
              <a:rPr lang="ru-RU" sz="1200" b="1" dirty="0">
                <a:latin typeface="Arial Narrow" panose="020B0606020202030204" pitchFamily="34" charset="0"/>
              </a:rPr>
              <a:t>1 января 2024 года в случае осуществления закупки работ по строительству, реконструкции, капитальному ремонту, сносу объектов капитального строительства путем проведения открытого конкурса в электронной форме и при включении в описание объекта закупки в соответствии </a:t>
            </a:r>
            <a:r>
              <a:rPr lang="ru-RU" sz="1200" b="1" dirty="0" smtClean="0">
                <a:latin typeface="Arial Narrow" panose="020B0606020202030204" pitchFamily="34" charset="0"/>
              </a:rPr>
              <a:t>с п.8 ч.1 ст.33 44-ФЗ проектной документации такой конкурс проводится с учётом следующих особенностей</a:t>
            </a:r>
            <a:endParaRPr lang="ru-RU" sz="1200" b="1" i="1" dirty="0">
              <a:latin typeface="Arial Narrow" panose="020B0606020202030204" pitchFamily="34" charset="0"/>
            </a:endParaRPr>
          </a:p>
        </p:txBody>
      </p:sp>
      <p:sp>
        <p:nvSpPr>
          <p:cNvPr id="18" name="Штриховая стрелка вправо 17"/>
          <p:cNvSpPr/>
          <p:nvPr/>
        </p:nvSpPr>
        <p:spPr>
          <a:xfrm rot="5400000">
            <a:off x="5886726" y="1187763"/>
            <a:ext cx="418547" cy="36913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 name="TextBox 2"/>
          <p:cNvSpPr txBox="1"/>
          <p:nvPr/>
        </p:nvSpPr>
        <p:spPr>
          <a:xfrm>
            <a:off x="475130" y="1650597"/>
            <a:ext cx="11152094" cy="769441"/>
          </a:xfrm>
          <a:prstGeom prst="rect">
            <a:avLst/>
          </a:prstGeom>
          <a:noFill/>
          <a:ln>
            <a:solidFill>
              <a:srgbClr val="C00000"/>
            </a:solidFill>
          </a:ln>
        </p:spPr>
        <p:txBody>
          <a:bodyPr wrap="square" rtlCol="0">
            <a:spAutoFit/>
          </a:bodyPr>
          <a:lstStyle/>
          <a:p>
            <a:r>
              <a:rPr lang="ru-RU" sz="1100" dirty="0">
                <a:latin typeface="Arial Narrow" panose="020B0606020202030204" pitchFamily="34" charset="0"/>
              </a:rPr>
              <a:t> </a:t>
            </a:r>
            <a:r>
              <a:rPr lang="ru-RU" sz="1100" b="1" dirty="0">
                <a:latin typeface="Arial Narrow" panose="020B0606020202030204" pitchFamily="34" charset="0"/>
              </a:rPr>
              <a:t>в </a:t>
            </a:r>
            <a:r>
              <a:rPr lang="ru-RU" sz="1100" b="1" dirty="0" smtClean="0">
                <a:latin typeface="Arial Narrow" panose="020B0606020202030204" pitchFamily="34" charset="0"/>
              </a:rPr>
              <a:t>извещении, </a:t>
            </a:r>
            <a:r>
              <a:rPr lang="ru-RU" sz="1100" b="1" dirty="0">
                <a:latin typeface="Arial Narrow" panose="020B0606020202030204" pitchFamily="34" charset="0"/>
              </a:rPr>
              <a:t>конкурсной документации не </a:t>
            </a:r>
            <a:r>
              <a:rPr lang="ru-RU" sz="1100" b="1" dirty="0" smtClean="0">
                <a:latin typeface="Arial Narrow" panose="020B0606020202030204" pitchFamily="34" charset="0"/>
              </a:rPr>
              <a:t>указывается: </a:t>
            </a:r>
          </a:p>
          <a:p>
            <a:r>
              <a:rPr lang="ru-RU" sz="1100" dirty="0">
                <a:latin typeface="Arial Narrow" panose="020B0606020202030204" pitchFamily="34" charset="0"/>
              </a:rPr>
              <a:t>-</a:t>
            </a:r>
            <a:r>
              <a:rPr lang="ru-RU" sz="1100" dirty="0" smtClean="0">
                <a:latin typeface="Arial Narrow" panose="020B0606020202030204" pitchFamily="34" charset="0"/>
              </a:rPr>
              <a:t>дата </a:t>
            </a:r>
            <a:r>
              <a:rPr lang="ru-RU" sz="1100" dirty="0">
                <a:latin typeface="Arial Narrow" panose="020B0606020202030204" pitchFamily="34" charset="0"/>
              </a:rPr>
              <a:t>и время рассмотрения и оценки первых частей заявок на участие в открытом конкурсе в электронной форме;</a:t>
            </a:r>
          </a:p>
          <a:p>
            <a:r>
              <a:rPr lang="ru-RU" sz="1100" dirty="0">
                <a:latin typeface="Arial Narrow" panose="020B0606020202030204" pitchFamily="34" charset="0"/>
              </a:rPr>
              <a:t>-</a:t>
            </a:r>
            <a:r>
              <a:rPr lang="ru-RU" sz="1100" dirty="0" smtClean="0">
                <a:latin typeface="Arial Narrow" panose="020B0606020202030204" pitchFamily="34" charset="0"/>
              </a:rPr>
              <a:t>дата </a:t>
            </a:r>
            <a:r>
              <a:rPr lang="ru-RU" sz="1100" dirty="0">
                <a:latin typeface="Arial Narrow" panose="020B0606020202030204" pitchFamily="34" charset="0"/>
              </a:rPr>
              <a:t>подачи участниками открытого конкурса в электронной форме окончательных предложений о цене контракта;</a:t>
            </a:r>
          </a:p>
          <a:p>
            <a:r>
              <a:rPr lang="ru-RU" sz="1100" dirty="0">
                <a:latin typeface="Arial Narrow" panose="020B0606020202030204" pitchFamily="34" charset="0"/>
              </a:rPr>
              <a:t>-</a:t>
            </a:r>
            <a:r>
              <a:rPr lang="ru-RU" sz="1100" dirty="0" smtClean="0">
                <a:latin typeface="Arial Narrow" panose="020B0606020202030204" pitchFamily="34" charset="0"/>
              </a:rPr>
              <a:t>дата </a:t>
            </a:r>
            <a:r>
              <a:rPr lang="ru-RU" sz="1100" dirty="0">
                <a:latin typeface="Arial Narrow" panose="020B0606020202030204" pitchFamily="34" charset="0"/>
              </a:rPr>
              <a:t>и время рассмотрения и оценки вторых частей заявок на участие в открытом конкурсе в электронной форме</a:t>
            </a:r>
            <a:r>
              <a:rPr lang="ru-RU" sz="1100" dirty="0" smtClean="0">
                <a:latin typeface="Arial Narrow" panose="020B0606020202030204" pitchFamily="34" charset="0"/>
              </a:rPr>
              <a:t>.</a:t>
            </a:r>
            <a:endParaRPr lang="ru-RU" sz="1100" dirty="0">
              <a:latin typeface="Arial Narrow" panose="020B0606020202030204" pitchFamily="34" charset="0"/>
            </a:endParaRPr>
          </a:p>
        </p:txBody>
      </p:sp>
      <p:sp>
        <p:nvSpPr>
          <p:cNvPr id="11" name="TextBox 10"/>
          <p:cNvSpPr txBox="1"/>
          <p:nvPr/>
        </p:nvSpPr>
        <p:spPr>
          <a:xfrm>
            <a:off x="475130" y="2495168"/>
            <a:ext cx="11152094" cy="261610"/>
          </a:xfrm>
          <a:prstGeom prst="rect">
            <a:avLst/>
          </a:prstGeom>
          <a:noFill/>
          <a:ln>
            <a:solidFill>
              <a:srgbClr val="C00000"/>
            </a:solidFill>
          </a:ln>
        </p:spPr>
        <p:txBody>
          <a:bodyPr wrap="square" rtlCol="0">
            <a:spAutoFit/>
          </a:bodyPr>
          <a:lstStyle/>
          <a:p>
            <a:r>
              <a:rPr lang="ru-RU" sz="1100" dirty="0">
                <a:latin typeface="Arial Narrow" panose="020B0606020202030204" pitchFamily="34" charset="0"/>
              </a:rPr>
              <a:t>  </a:t>
            </a:r>
            <a:r>
              <a:rPr lang="ru-RU" sz="1100" b="1" dirty="0">
                <a:latin typeface="Arial Narrow" panose="020B0606020202030204" pitchFamily="34" charset="0"/>
              </a:rPr>
              <a:t>качественные, функциональные и экологические характеристики объекта </a:t>
            </a:r>
            <a:r>
              <a:rPr lang="ru-RU" sz="1100" b="1" dirty="0" smtClean="0">
                <a:latin typeface="Arial Narrow" panose="020B0606020202030204" pitchFamily="34" charset="0"/>
              </a:rPr>
              <a:t>закупки</a:t>
            </a:r>
            <a:r>
              <a:rPr lang="ru-RU" sz="1100" b="1" dirty="0">
                <a:latin typeface="Arial Narrow" panose="020B0606020202030204" pitchFamily="34" charset="0"/>
              </a:rPr>
              <a:t> </a:t>
            </a:r>
            <a:r>
              <a:rPr lang="ru-RU" sz="1100" b="1" dirty="0" smtClean="0">
                <a:latin typeface="Arial Narrow" panose="020B0606020202030204" pitchFamily="34" charset="0"/>
              </a:rPr>
              <a:t>не устанавливаются в качестве критериев оценки заявок</a:t>
            </a:r>
            <a:endParaRPr lang="ru-RU" sz="1100" b="1" dirty="0">
              <a:latin typeface="Arial Narrow" panose="020B0606020202030204" pitchFamily="34" charset="0"/>
            </a:endParaRPr>
          </a:p>
        </p:txBody>
      </p:sp>
      <p:sp>
        <p:nvSpPr>
          <p:cNvPr id="12" name="TextBox 11"/>
          <p:cNvSpPr txBox="1"/>
          <p:nvPr/>
        </p:nvSpPr>
        <p:spPr>
          <a:xfrm>
            <a:off x="475130" y="2836352"/>
            <a:ext cx="11152094" cy="430887"/>
          </a:xfrm>
          <a:prstGeom prst="rect">
            <a:avLst/>
          </a:prstGeom>
          <a:noFill/>
          <a:ln>
            <a:solidFill>
              <a:srgbClr val="C00000"/>
            </a:solidFill>
          </a:ln>
        </p:spPr>
        <p:txBody>
          <a:bodyPr wrap="square" rtlCol="0">
            <a:spAutoFit/>
          </a:bodyPr>
          <a:lstStyle/>
          <a:p>
            <a:r>
              <a:rPr lang="ru-RU" sz="1100" b="1" dirty="0">
                <a:latin typeface="Arial Narrow" panose="020B0606020202030204" pitchFamily="34" charset="0"/>
              </a:rPr>
              <a:t>  первая часть заявки </a:t>
            </a:r>
            <a:r>
              <a:rPr lang="ru-RU" sz="1100" b="1" dirty="0" smtClean="0">
                <a:latin typeface="Arial Narrow" panose="020B0606020202030204" pitchFamily="34" charset="0"/>
              </a:rPr>
              <a:t>должна </a:t>
            </a:r>
            <a:r>
              <a:rPr lang="ru-RU" sz="1100" b="1" dirty="0">
                <a:latin typeface="Arial Narrow" panose="020B0606020202030204" pitchFamily="34" charset="0"/>
              </a:rPr>
              <a:t>содержать исключительно согласие участника закупки на выполнение работ на условиях, предусмотренных документацией </a:t>
            </a:r>
            <a:endParaRPr lang="ru-RU" sz="1100" b="1" dirty="0" smtClean="0">
              <a:latin typeface="Arial Narrow" panose="020B0606020202030204" pitchFamily="34" charset="0"/>
            </a:endParaRPr>
          </a:p>
          <a:p>
            <a:r>
              <a:rPr lang="ru-RU" sz="1100" b="1" dirty="0" smtClean="0">
                <a:solidFill>
                  <a:srgbClr val="C00000"/>
                </a:solidFill>
                <a:latin typeface="Arial Narrow" panose="020B0606020202030204" pitchFamily="34" charset="0"/>
              </a:rPr>
              <a:t>(!!!такое </a:t>
            </a:r>
            <a:r>
              <a:rPr lang="ru-RU" sz="1100" b="1" dirty="0">
                <a:solidFill>
                  <a:srgbClr val="C00000"/>
                </a:solidFill>
                <a:latin typeface="Arial Narrow" panose="020B0606020202030204" pitchFamily="34" charset="0"/>
              </a:rPr>
              <a:t>согласие дается с использованием программно-аппаратных средств электронной площадки</a:t>
            </a:r>
            <a:r>
              <a:rPr lang="ru-RU" sz="1100" b="1" dirty="0" smtClean="0">
                <a:solidFill>
                  <a:srgbClr val="C00000"/>
                </a:solidFill>
                <a:latin typeface="Arial Narrow" panose="020B0606020202030204" pitchFamily="34" charset="0"/>
              </a:rPr>
              <a:t>)</a:t>
            </a:r>
            <a:endParaRPr lang="ru-RU" sz="1100" b="1" dirty="0">
              <a:solidFill>
                <a:srgbClr val="C00000"/>
              </a:solidFill>
              <a:latin typeface="Arial Narrow" panose="020B0606020202030204" pitchFamily="34" charset="0"/>
            </a:endParaRPr>
          </a:p>
        </p:txBody>
      </p:sp>
      <p:sp>
        <p:nvSpPr>
          <p:cNvPr id="14" name="TextBox 13"/>
          <p:cNvSpPr txBox="1"/>
          <p:nvPr/>
        </p:nvSpPr>
        <p:spPr>
          <a:xfrm>
            <a:off x="475130" y="3346813"/>
            <a:ext cx="11152094" cy="430887"/>
          </a:xfrm>
          <a:prstGeom prst="rect">
            <a:avLst/>
          </a:prstGeom>
          <a:noFill/>
          <a:ln>
            <a:solidFill>
              <a:srgbClr val="C00000"/>
            </a:solidFill>
          </a:ln>
        </p:spPr>
        <p:txBody>
          <a:bodyPr wrap="square" rtlCol="0">
            <a:spAutoFit/>
          </a:bodyPr>
          <a:lstStyle/>
          <a:p>
            <a:r>
              <a:rPr lang="ru-RU" sz="1100" b="1" dirty="0">
                <a:latin typeface="Arial Narrow" panose="020B0606020202030204" pitchFamily="34" charset="0"/>
              </a:rPr>
              <a:t>  первые и вторые части </a:t>
            </a:r>
            <a:r>
              <a:rPr lang="ru-RU" sz="1100" b="1" dirty="0" smtClean="0">
                <a:latin typeface="Arial Narrow" panose="020B0606020202030204" pitchFamily="34" charset="0"/>
              </a:rPr>
              <a:t>заявок, </a:t>
            </a:r>
            <a:r>
              <a:rPr lang="ru-RU" sz="1100" b="1" dirty="0">
                <a:latin typeface="Arial Narrow" panose="020B0606020202030204" pitchFamily="34" charset="0"/>
              </a:rPr>
              <a:t>предложения участников </a:t>
            </a:r>
            <a:r>
              <a:rPr lang="ru-RU" sz="1100" b="1" dirty="0" smtClean="0">
                <a:latin typeface="Arial Narrow" panose="020B0606020202030204" pitchFamily="34" charset="0"/>
              </a:rPr>
              <a:t>о </a:t>
            </a:r>
            <a:r>
              <a:rPr lang="ru-RU" sz="1100" b="1" dirty="0">
                <a:latin typeface="Arial Narrow" panose="020B0606020202030204" pitchFamily="34" charset="0"/>
              </a:rPr>
              <a:t>цене контракта, а также документы и информацию, </a:t>
            </a:r>
            <a:r>
              <a:rPr lang="ru-RU" sz="1100" b="1" dirty="0" smtClean="0">
                <a:latin typeface="Arial Narrow" panose="020B0606020202030204" pitchFamily="34" charset="0"/>
              </a:rPr>
              <a:t>предусмотренные ч.11 ст.24.1 44-ФЗ, </a:t>
            </a:r>
            <a:r>
              <a:rPr lang="ru-RU" sz="1100" b="1" dirty="0">
                <a:latin typeface="Arial Narrow" panose="020B0606020202030204" pitchFamily="34" charset="0"/>
              </a:rPr>
              <a:t>оператор </a:t>
            </a:r>
            <a:r>
              <a:rPr lang="ru-RU" sz="1100" b="1" dirty="0" smtClean="0">
                <a:latin typeface="Arial Narrow" panose="020B0606020202030204" pitchFamily="34" charset="0"/>
              </a:rPr>
              <a:t>эл. </a:t>
            </a:r>
            <a:r>
              <a:rPr lang="ru-RU" sz="1100" b="1" dirty="0">
                <a:latin typeface="Arial Narrow" panose="020B0606020202030204" pitchFamily="34" charset="0"/>
              </a:rPr>
              <a:t>площадки направляет </a:t>
            </a:r>
            <a:r>
              <a:rPr lang="ru-RU" sz="1100" b="1" dirty="0" smtClean="0">
                <a:latin typeface="Arial Narrow" panose="020B0606020202030204" pitchFamily="34" charset="0"/>
              </a:rPr>
              <a:t>заказчику </a:t>
            </a:r>
            <a:r>
              <a:rPr lang="ru-RU" sz="1100" b="1" dirty="0">
                <a:latin typeface="Arial Narrow" panose="020B0606020202030204" pitchFamily="34" charset="0"/>
              </a:rPr>
              <a:t>не позднее рабочего дня, следующего за датой окончания срока подачи </a:t>
            </a:r>
            <a:r>
              <a:rPr lang="ru-RU" sz="1100" b="1" dirty="0" smtClean="0">
                <a:latin typeface="Arial Narrow" panose="020B0606020202030204" pitchFamily="34" charset="0"/>
              </a:rPr>
              <a:t>заявок</a:t>
            </a:r>
            <a:endParaRPr lang="ru-RU" sz="1100" b="1" dirty="0">
              <a:latin typeface="Arial Narrow" panose="020B0606020202030204" pitchFamily="34" charset="0"/>
              <a:hlinkClick r:id="rId2"/>
            </a:endParaRPr>
          </a:p>
        </p:txBody>
      </p:sp>
      <p:sp>
        <p:nvSpPr>
          <p:cNvPr id="15" name="TextBox 14"/>
          <p:cNvSpPr txBox="1"/>
          <p:nvPr/>
        </p:nvSpPr>
        <p:spPr>
          <a:xfrm>
            <a:off x="475130" y="3857274"/>
            <a:ext cx="11152094" cy="261610"/>
          </a:xfrm>
          <a:prstGeom prst="rect">
            <a:avLst/>
          </a:prstGeom>
          <a:noFill/>
          <a:ln>
            <a:solidFill>
              <a:srgbClr val="C00000"/>
            </a:solidFill>
          </a:ln>
        </p:spPr>
        <p:txBody>
          <a:bodyPr wrap="square" rtlCol="0">
            <a:spAutoFit/>
          </a:bodyPr>
          <a:lstStyle/>
          <a:p>
            <a:pPr algn="just"/>
            <a:r>
              <a:rPr lang="ru-RU" sz="1100" b="1" dirty="0">
                <a:latin typeface="Arial Narrow" panose="020B0606020202030204" pitchFamily="34" charset="0"/>
              </a:rPr>
              <a:t>протокол рассмотрения и оценки первых частей </a:t>
            </a:r>
            <a:r>
              <a:rPr lang="ru-RU" sz="1100" b="1" dirty="0" smtClean="0">
                <a:latin typeface="Arial Narrow" panose="020B0606020202030204" pitchFamily="34" charset="0"/>
              </a:rPr>
              <a:t>заявок не оформляется</a:t>
            </a:r>
            <a:endParaRPr lang="ru-RU" sz="1100" b="1" dirty="0">
              <a:latin typeface="Arial Narrow" panose="020B0606020202030204" pitchFamily="34" charset="0"/>
            </a:endParaRPr>
          </a:p>
        </p:txBody>
      </p:sp>
      <p:sp>
        <p:nvSpPr>
          <p:cNvPr id="19" name="TextBox 18"/>
          <p:cNvSpPr txBox="1"/>
          <p:nvPr/>
        </p:nvSpPr>
        <p:spPr>
          <a:xfrm>
            <a:off x="475130" y="4198458"/>
            <a:ext cx="11152094" cy="261610"/>
          </a:xfrm>
          <a:prstGeom prst="rect">
            <a:avLst/>
          </a:prstGeom>
          <a:noFill/>
          <a:ln>
            <a:solidFill>
              <a:srgbClr val="C00000"/>
            </a:solidFill>
          </a:ln>
        </p:spPr>
        <p:txBody>
          <a:bodyPr wrap="square" rtlCol="0">
            <a:spAutoFit/>
          </a:bodyPr>
          <a:lstStyle/>
          <a:p>
            <a:r>
              <a:rPr lang="ru-RU" sz="1100" b="1" dirty="0">
                <a:latin typeface="Arial Narrow" panose="020B0606020202030204" pitchFamily="34" charset="0"/>
              </a:rPr>
              <a:t>подача окончательных предложений о цене </a:t>
            </a:r>
            <a:r>
              <a:rPr lang="ru-RU" sz="1100" b="1" dirty="0" smtClean="0">
                <a:latin typeface="Arial Narrow" panose="020B0606020202030204" pitchFamily="34" charset="0"/>
              </a:rPr>
              <a:t>контракта не осуществляется</a:t>
            </a:r>
            <a:endParaRPr lang="ru-RU" sz="1100" b="1" dirty="0">
              <a:latin typeface="Arial Narrow" panose="020B0606020202030204" pitchFamily="34" charset="0"/>
              <a:hlinkClick r:id="rId3"/>
            </a:endParaRPr>
          </a:p>
        </p:txBody>
      </p:sp>
      <p:sp>
        <p:nvSpPr>
          <p:cNvPr id="20" name="TextBox 19"/>
          <p:cNvSpPr txBox="1"/>
          <p:nvPr/>
        </p:nvSpPr>
        <p:spPr>
          <a:xfrm>
            <a:off x="475129" y="4539642"/>
            <a:ext cx="11152094" cy="938719"/>
          </a:xfrm>
          <a:prstGeom prst="rect">
            <a:avLst/>
          </a:prstGeom>
          <a:noFill/>
          <a:ln>
            <a:solidFill>
              <a:srgbClr val="C00000"/>
            </a:solidFill>
          </a:ln>
        </p:spPr>
        <p:txBody>
          <a:bodyPr wrap="square" rtlCol="0">
            <a:spAutoFit/>
          </a:bodyPr>
          <a:lstStyle/>
          <a:p>
            <a:r>
              <a:rPr lang="ru-RU" sz="1100" b="1" dirty="0">
                <a:latin typeface="Arial Narrow" panose="020B0606020202030204" pitchFamily="34" charset="0"/>
              </a:rPr>
              <a:t> не позднее </a:t>
            </a:r>
            <a:r>
              <a:rPr lang="ru-RU" sz="1100" b="1" dirty="0" smtClean="0">
                <a:latin typeface="Arial Narrow" panose="020B0606020202030204" pitchFamily="34" charset="0"/>
              </a:rPr>
              <a:t>5 </a:t>
            </a:r>
            <a:r>
              <a:rPr lang="ru-RU" sz="1100" b="1" dirty="0">
                <a:latin typeface="Arial Narrow" panose="020B0606020202030204" pitchFamily="34" charset="0"/>
              </a:rPr>
              <a:t>рабочих дней со дня, следующего за днем направления оператором </a:t>
            </a:r>
            <a:r>
              <a:rPr lang="ru-RU" sz="1100" b="1" dirty="0" smtClean="0">
                <a:latin typeface="Arial Narrow" panose="020B0606020202030204" pitchFamily="34" charset="0"/>
              </a:rPr>
              <a:t>эл. </a:t>
            </a:r>
            <a:r>
              <a:rPr lang="ru-RU" sz="1100" b="1" dirty="0">
                <a:latin typeface="Arial Narrow" panose="020B0606020202030204" pitchFamily="34" charset="0"/>
              </a:rPr>
              <a:t>площадки заказчику </a:t>
            </a:r>
            <a:r>
              <a:rPr lang="ru-RU" sz="1100" b="1" dirty="0" smtClean="0">
                <a:latin typeface="Arial Narrow" panose="020B0606020202030204" pitchFamily="34" charset="0"/>
              </a:rPr>
              <a:t>соответствующих документов:</a:t>
            </a:r>
            <a:endParaRPr lang="ru-RU" sz="1100" b="1" dirty="0">
              <a:latin typeface="Arial Narrow" panose="020B0606020202030204" pitchFamily="34" charset="0"/>
              <a:hlinkClick r:id="rId4"/>
            </a:endParaRPr>
          </a:p>
          <a:p>
            <a:r>
              <a:rPr lang="ru-RU" sz="1100" b="1" dirty="0" smtClean="0">
                <a:latin typeface="Arial Narrow" panose="020B0606020202030204" pitchFamily="34" charset="0"/>
              </a:rPr>
              <a:t>- </a:t>
            </a:r>
            <a:r>
              <a:rPr lang="ru-RU" sz="1100" b="1" dirty="0">
                <a:latin typeface="Arial Narrow" panose="020B0606020202030204" pitchFamily="34" charset="0"/>
              </a:rPr>
              <a:t>конкурсная комиссия рассматривает и оценивает заявки </a:t>
            </a:r>
            <a:r>
              <a:rPr lang="ru-RU" sz="1100" b="1" dirty="0" smtClean="0">
                <a:latin typeface="Arial Narrow" panose="020B0606020202030204" pitchFamily="34" charset="0"/>
              </a:rPr>
              <a:t>по </a:t>
            </a:r>
            <a:r>
              <a:rPr lang="ru-RU" sz="1100" b="1" dirty="0">
                <a:latin typeface="Arial Narrow" panose="020B0606020202030204" pitchFamily="34" charset="0"/>
              </a:rPr>
              <a:t>критериям, установленным документацией о закупке. </a:t>
            </a:r>
            <a:endParaRPr lang="ru-RU" sz="1100" b="1" dirty="0" smtClean="0">
              <a:latin typeface="Arial Narrow" panose="020B0606020202030204" pitchFamily="34" charset="0"/>
            </a:endParaRPr>
          </a:p>
          <a:p>
            <a:r>
              <a:rPr lang="ru-RU" sz="1100" b="1" dirty="0" smtClean="0">
                <a:latin typeface="Arial Narrow" panose="020B0606020202030204" pitchFamily="34" charset="0"/>
              </a:rPr>
              <a:t>- результаты </a:t>
            </a:r>
            <a:r>
              <a:rPr lang="ru-RU" sz="1100" b="1" dirty="0">
                <a:latin typeface="Arial Narrow" panose="020B0606020202030204" pitchFamily="34" charset="0"/>
              </a:rPr>
              <a:t>рассмотрения и оценки вторых частей заявок </a:t>
            </a:r>
            <a:r>
              <a:rPr lang="ru-RU" sz="1100" b="1" dirty="0" smtClean="0">
                <a:latin typeface="Arial Narrow" panose="020B0606020202030204" pitchFamily="34" charset="0"/>
              </a:rPr>
              <a:t>фиксируются </a:t>
            </a:r>
            <a:r>
              <a:rPr lang="ru-RU" sz="1100" b="1" dirty="0">
                <a:latin typeface="Arial Narrow" panose="020B0606020202030204" pitchFamily="34" charset="0"/>
              </a:rPr>
              <a:t>в </a:t>
            </a:r>
            <a:r>
              <a:rPr lang="ru-RU" sz="1100" b="1" dirty="0" smtClean="0">
                <a:latin typeface="Arial Narrow" panose="020B0606020202030204" pitchFamily="34" charset="0"/>
              </a:rPr>
              <a:t>протоколе.</a:t>
            </a:r>
          </a:p>
          <a:p>
            <a:r>
              <a:rPr lang="ru-RU" sz="1100" b="1" dirty="0" smtClean="0">
                <a:latin typeface="Arial Narrow" panose="020B0606020202030204" pitchFamily="34" charset="0"/>
              </a:rPr>
              <a:t>- </a:t>
            </a:r>
            <a:r>
              <a:rPr lang="ru-RU" sz="1100" b="1" dirty="0">
                <a:latin typeface="Arial Narrow" panose="020B0606020202030204" pitchFamily="34" charset="0"/>
              </a:rPr>
              <a:t>результаты рассмотрения заявок на участие в открытом конкурсе в электронной форме не позднее </a:t>
            </a:r>
            <a:r>
              <a:rPr lang="ru-RU" sz="1100" b="1" dirty="0" smtClean="0">
                <a:latin typeface="Arial Narrow" panose="020B0606020202030204" pitchFamily="34" charset="0"/>
              </a:rPr>
              <a:t>1 </a:t>
            </a:r>
            <a:r>
              <a:rPr lang="ru-RU" sz="1100" b="1" dirty="0">
                <a:latin typeface="Arial Narrow" panose="020B0606020202030204" pitchFamily="34" charset="0"/>
              </a:rPr>
              <a:t>рабочего дня, следующего за днем размещения </a:t>
            </a:r>
            <a:r>
              <a:rPr lang="ru-RU" sz="1100" b="1" dirty="0" smtClean="0">
                <a:latin typeface="Arial Narrow" panose="020B0606020202030204" pitchFamily="34" charset="0"/>
              </a:rPr>
              <a:t>протокола фиксируются в протоколе подведения итогов конкурса, который подписывается и размещается на эл. Площадке и в ЕИС.</a:t>
            </a:r>
            <a:endParaRPr lang="ru-RU" sz="1100" b="1" dirty="0">
              <a:latin typeface="Arial Narrow" panose="020B0606020202030204" pitchFamily="34" charset="0"/>
              <a:hlinkClick r:id="rId5"/>
            </a:endParaRPr>
          </a:p>
        </p:txBody>
      </p:sp>
      <p:sp>
        <p:nvSpPr>
          <p:cNvPr id="5" name="Выгнутая вниз стрелка 4"/>
          <p:cNvSpPr/>
          <p:nvPr/>
        </p:nvSpPr>
        <p:spPr>
          <a:xfrm rot="16200000">
            <a:off x="8507371" y="3833672"/>
            <a:ext cx="1216152" cy="570423"/>
          </a:xfrm>
          <a:prstGeom prst="curvedUpArrow">
            <a:avLst>
              <a:gd name="adj1" fmla="val 22587"/>
              <a:gd name="adj2" fmla="val 50000"/>
              <a:gd name="adj3" fmla="val 4215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noFill/>
            </a:endParaRPr>
          </a:p>
        </p:txBody>
      </p:sp>
      <p:sp>
        <p:nvSpPr>
          <p:cNvPr id="21" name="TextBox 20"/>
          <p:cNvSpPr txBox="1"/>
          <p:nvPr/>
        </p:nvSpPr>
        <p:spPr>
          <a:xfrm>
            <a:off x="475129" y="5571105"/>
            <a:ext cx="11152094" cy="430887"/>
          </a:xfrm>
          <a:prstGeom prst="rect">
            <a:avLst/>
          </a:prstGeom>
          <a:noFill/>
          <a:ln>
            <a:solidFill>
              <a:srgbClr val="C00000"/>
            </a:solidFill>
          </a:ln>
        </p:spPr>
        <p:txBody>
          <a:bodyPr wrap="square" rtlCol="0">
            <a:spAutoFit/>
          </a:bodyPr>
          <a:lstStyle/>
          <a:p>
            <a:r>
              <a:rPr lang="ru-RU" sz="1100" b="1" dirty="0">
                <a:latin typeface="Arial Narrow" panose="020B0606020202030204" pitchFamily="34" charset="0"/>
              </a:rPr>
              <a:t>  в случае признания </a:t>
            </a:r>
            <a:r>
              <a:rPr lang="ru-RU" sz="1100" b="1" dirty="0" smtClean="0">
                <a:latin typeface="Arial Narrow" panose="020B0606020202030204" pitchFamily="34" charset="0"/>
              </a:rPr>
              <a:t>процедуры не состоявшейся </a:t>
            </a:r>
            <a:r>
              <a:rPr lang="ru-RU" sz="1100" b="1" dirty="0">
                <a:latin typeface="Arial Narrow" panose="020B0606020202030204" pitchFamily="34" charset="0"/>
              </a:rPr>
              <a:t>в связи с тем, что по окончании срока подачи заявок </a:t>
            </a:r>
            <a:r>
              <a:rPr lang="ru-RU" sz="1100" b="1" dirty="0" smtClean="0">
                <a:latin typeface="Arial Narrow" panose="020B0606020202030204" pitchFamily="34" charset="0"/>
              </a:rPr>
              <a:t>не </a:t>
            </a:r>
            <a:r>
              <a:rPr lang="ru-RU" sz="1100" b="1" dirty="0">
                <a:latin typeface="Arial Narrow" panose="020B0606020202030204" pitchFamily="34" charset="0"/>
              </a:rPr>
              <a:t>подано ни одной такой заявки, либо в связи с тем, что по результатам рассмотрения заявок </a:t>
            </a:r>
            <a:r>
              <a:rPr lang="ru-RU" sz="1100" b="1" dirty="0" smtClean="0">
                <a:latin typeface="Arial Narrow" panose="020B0606020202030204" pitchFamily="34" charset="0"/>
              </a:rPr>
              <a:t>конкурсная </a:t>
            </a:r>
            <a:r>
              <a:rPr lang="ru-RU" sz="1100" b="1" dirty="0">
                <a:latin typeface="Arial Narrow" panose="020B0606020202030204" pitchFamily="34" charset="0"/>
              </a:rPr>
              <a:t>комиссия отклонила все такие заявки, информация о признании открытого конкурса в электронной форме несостоявшимся вносится в </a:t>
            </a:r>
            <a:r>
              <a:rPr lang="ru-RU" sz="1100" b="1" dirty="0" smtClean="0">
                <a:latin typeface="Arial Narrow" panose="020B0606020202030204" pitchFamily="34" charset="0"/>
              </a:rPr>
              <a:t>протокол</a:t>
            </a:r>
            <a:r>
              <a:rPr lang="ru-RU" sz="1100" b="1" dirty="0">
                <a:latin typeface="Arial Narrow" panose="020B0606020202030204" pitchFamily="34" charset="0"/>
              </a:rPr>
              <a:t>.</a:t>
            </a:r>
            <a:endParaRPr lang="ru-RU" sz="1100" b="1" dirty="0">
              <a:latin typeface="Arial Narrow" panose="020B0606020202030204" pitchFamily="34" charset="0"/>
              <a:hlinkClick r:id="rId6"/>
            </a:endParaRPr>
          </a:p>
        </p:txBody>
      </p:sp>
    </p:spTree>
    <p:extLst>
      <p:ext uri="{BB962C8B-B14F-4D97-AF65-F5344CB8AC3E}">
        <p14:creationId xmlns:p14="http://schemas.microsoft.com/office/powerpoint/2010/main" val="13456261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80292"/>
          </a:xfrm>
        </p:spPr>
        <p:txBody>
          <a:bodyPr>
            <a:normAutofit/>
          </a:bodyPr>
          <a:lstStyle/>
          <a:p>
            <a:r>
              <a:rPr lang="ru-RU" sz="1600" b="1" dirty="0" smtClean="0">
                <a:solidFill>
                  <a:schemeClr val="tx1">
                    <a:lumMod val="65000"/>
                    <a:lumOff val="35000"/>
                  </a:schemeClr>
                </a:solidFill>
                <a:latin typeface="Arial Narrow" panose="020B0606020202030204" pitchFamily="34" charset="0"/>
              </a:rPr>
              <a:t>Структура письма Минстроя РФ в </a:t>
            </a:r>
            <a:r>
              <a:rPr lang="ru-RU" sz="1600" b="1" dirty="0" smtClean="0">
                <a:solidFill>
                  <a:schemeClr val="tx1">
                    <a:lumMod val="65000"/>
                    <a:lumOff val="35000"/>
                  </a:schemeClr>
                </a:solidFill>
                <a:latin typeface="Arial Narrow" panose="020B0606020202030204" pitchFamily="34" charset="0"/>
              </a:rPr>
              <a:t>субъекты об изменениях законодательства о </a:t>
            </a:r>
            <a:r>
              <a:rPr lang="ru-RU" sz="1600" b="1" dirty="0" err="1" smtClean="0">
                <a:solidFill>
                  <a:schemeClr val="tx1">
                    <a:lumMod val="65000"/>
                    <a:lumOff val="35000"/>
                  </a:schemeClr>
                </a:solidFill>
                <a:latin typeface="Arial Narrow" panose="020B0606020202030204" pitchFamily="34" charset="0"/>
              </a:rPr>
              <a:t>госзакупках</a:t>
            </a:r>
            <a:r>
              <a:rPr lang="ru-RU" sz="1600" b="1" dirty="0" smtClean="0">
                <a:solidFill>
                  <a:schemeClr val="tx1">
                    <a:lumMod val="65000"/>
                    <a:lumOff val="35000"/>
                  </a:schemeClr>
                </a:solidFill>
                <a:latin typeface="Arial Narrow" panose="020B0606020202030204" pitchFamily="34" charset="0"/>
              </a:rPr>
              <a:t> в сфере градостроительной деятельности </a:t>
            </a:r>
            <a:r>
              <a:rPr lang="ru-RU" sz="1600" b="1" dirty="0">
                <a:solidFill>
                  <a:schemeClr val="tx1">
                    <a:lumMod val="65000"/>
                    <a:lumOff val="35000"/>
                  </a:schemeClr>
                </a:solidFill>
                <a:latin typeface="Arial Narrow" panose="020B0606020202030204" pitchFamily="34" charset="0"/>
              </a:rPr>
              <a:t/>
            </a:r>
            <a:br>
              <a:rPr lang="ru-RU" sz="1600" b="1" dirty="0">
                <a:solidFill>
                  <a:schemeClr val="tx1">
                    <a:lumMod val="65000"/>
                    <a:lumOff val="35000"/>
                  </a:schemeClr>
                </a:solidFill>
                <a:latin typeface="Arial Narrow" panose="020B0606020202030204" pitchFamily="34" charset="0"/>
              </a:rPr>
            </a:br>
            <a:endParaRPr lang="ru-RU" sz="1600" b="1" dirty="0">
              <a:solidFill>
                <a:schemeClr val="tx1">
                  <a:lumMod val="65000"/>
                  <a:lumOff val="35000"/>
                </a:schemeClr>
              </a:solidFill>
              <a:latin typeface="Arial Narrow" panose="020B0606020202030204" pitchFamily="34" charset="0"/>
            </a:endParaRPr>
          </a:p>
        </p:txBody>
      </p:sp>
      <p:sp>
        <p:nvSpPr>
          <p:cNvPr id="6" name="Подзаголовок 2"/>
          <p:cNvSpPr txBox="1">
            <a:spLocks/>
          </p:cNvSpPr>
          <p:nvPr/>
        </p:nvSpPr>
        <p:spPr>
          <a:xfrm>
            <a:off x="114299" y="747340"/>
            <a:ext cx="3868617" cy="3771900"/>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en-US" sz="1400" b="1" dirty="0" smtClean="0">
                <a:solidFill>
                  <a:srgbClr val="C00000"/>
                </a:solidFill>
                <a:latin typeface="Arial Narrow" panose="020B0606020202030204" pitchFamily="34" charset="0"/>
              </a:rPr>
              <a:t>I.</a:t>
            </a:r>
            <a:r>
              <a:rPr lang="ru-RU" sz="1400" b="1" dirty="0" smtClean="0">
                <a:solidFill>
                  <a:srgbClr val="C00000"/>
                </a:solidFill>
                <a:latin typeface="Arial Narrow" panose="020B0606020202030204" pitchFamily="34" charset="0"/>
              </a:rPr>
              <a:t>Постановление Правительства РФ </a:t>
            </a:r>
          </a:p>
          <a:p>
            <a:pPr>
              <a:lnSpc>
                <a:spcPct val="100000"/>
              </a:lnSpc>
              <a:spcBef>
                <a:spcPts val="0"/>
              </a:spcBef>
            </a:pPr>
            <a:r>
              <a:rPr lang="ru-RU" sz="1400" b="1" dirty="0" smtClean="0">
                <a:solidFill>
                  <a:srgbClr val="C00000"/>
                </a:solidFill>
                <a:latin typeface="Arial Narrow" panose="020B0606020202030204" pitchFamily="34" charset="0"/>
              </a:rPr>
              <a:t>от 25.06.2020 №921 </a:t>
            </a:r>
          </a:p>
          <a:p>
            <a:pPr>
              <a:lnSpc>
                <a:spcPct val="100000"/>
              </a:lnSpc>
              <a:spcBef>
                <a:spcPts val="0"/>
              </a:spcBef>
            </a:pPr>
            <a:r>
              <a:rPr lang="ru-RU" sz="1400" dirty="0" smtClean="0">
                <a:solidFill>
                  <a:srgbClr val="C00000"/>
                </a:solidFill>
                <a:latin typeface="Arial Narrow" panose="020B0606020202030204" pitchFamily="34" charset="0"/>
              </a:rPr>
              <a:t>«О внесении изменений в некоторые акты Правительства РФ по вопросам осуществления закупок в сфере строительства и признании утратившим силу распоряжения Правительства РФ </a:t>
            </a:r>
          </a:p>
          <a:p>
            <a:pPr>
              <a:lnSpc>
                <a:spcPct val="100000"/>
              </a:lnSpc>
              <a:spcBef>
                <a:spcPts val="0"/>
              </a:spcBef>
            </a:pPr>
            <a:r>
              <a:rPr lang="ru-RU" sz="1400" dirty="0" smtClean="0">
                <a:solidFill>
                  <a:srgbClr val="C00000"/>
                </a:solidFill>
                <a:latin typeface="Arial Narrow" panose="020B0606020202030204" pitchFamily="34" charset="0"/>
              </a:rPr>
              <a:t>от 13.05.2016 № 890-р» </a:t>
            </a:r>
          </a:p>
          <a:p>
            <a:pPr algn="l">
              <a:lnSpc>
                <a:spcPct val="100000"/>
              </a:lnSpc>
              <a:spcBef>
                <a:spcPts val="0"/>
              </a:spcBef>
            </a:pPr>
            <a:endParaRPr lang="ru-RU" sz="1400" dirty="0" smtClean="0">
              <a:solidFill>
                <a:srgbClr val="C00000"/>
              </a:solidFill>
              <a:latin typeface="Arial Narrow" panose="020B0606020202030204" pitchFamily="34" charset="0"/>
            </a:endParaRPr>
          </a:p>
          <a:p>
            <a:pPr algn="l">
              <a:lnSpc>
                <a:spcPct val="100000"/>
              </a:lnSpc>
              <a:spcBef>
                <a:spcPts val="0"/>
              </a:spcBef>
            </a:pPr>
            <a:r>
              <a:rPr lang="ru-RU" sz="1200" i="1" dirty="0" smtClean="0">
                <a:solidFill>
                  <a:srgbClr val="C00000"/>
                </a:solidFill>
                <a:latin typeface="Arial Narrow" panose="020B0606020202030204" pitchFamily="34" charset="0"/>
              </a:rPr>
              <a:t>-изменены Правила оценки заявок участников закупок, утверждённые постановление Правительства РФ от 28.11.2013 №1085;</a:t>
            </a:r>
          </a:p>
          <a:p>
            <a:pPr algn="l">
              <a:lnSpc>
                <a:spcPct val="100000"/>
              </a:lnSpc>
              <a:spcBef>
                <a:spcPts val="0"/>
              </a:spcBef>
            </a:pPr>
            <a:r>
              <a:rPr lang="ru-RU" sz="1200" i="1" dirty="0" smtClean="0">
                <a:solidFill>
                  <a:srgbClr val="C00000"/>
                </a:solidFill>
                <a:latin typeface="Arial Narrow" panose="020B0606020202030204" pitchFamily="34" charset="0"/>
              </a:rPr>
              <a:t>-внесены изменения в постановление Правительства РФ от 04.02.2015 №99;</a:t>
            </a:r>
          </a:p>
          <a:p>
            <a:pPr algn="l">
              <a:lnSpc>
                <a:spcPct val="100000"/>
              </a:lnSpc>
              <a:spcBef>
                <a:spcPts val="0"/>
              </a:spcBef>
            </a:pPr>
            <a:r>
              <a:rPr lang="ru-RU" sz="1200" i="1" dirty="0" smtClean="0">
                <a:solidFill>
                  <a:srgbClr val="C00000"/>
                </a:solidFill>
                <a:latin typeface="Arial Narrow" panose="020B0606020202030204" pitchFamily="34" charset="0"/>
              </a:rPr>
              <a:t>-скорректирован Перечень ТРУ, в случае осуществления закупок которых заказчик обязан проводить аукцион в э/ф, утверждённые распоряжением Правительства РФ от 21.03.2016 №471-р.</a:t>
            </a:r>
          </a:p>
          <a:p>
            <a:pPr>
              <a:lnSpc>
                <a:spcPct val="100000"/>
              </a:lnSpc>
              <a:spcBef>
                <a:spcPts val="0"/>
              </a:spcBef>
            </a:pPr>
            <a:endParaRPr lang="ru-RU" sz="1200" i="1" dirty="0" smtClean="0">
              <a:solidFill>
                <a:srgbClr val="C00000"/>
              </a:solidFill>
              <a:latin typeface="Arial Narrow" panose="020B0606020202030204" pitchFamily="34" charset="0"/>
            </a:endParaRPr>
          </a:p>
          <a:p>
            <a:pPr>
              <a:lnSpc>
                <a:spcPct val="100000"/>
              </a:lnSpc>
              <a:spcBef>
                <a:spcPts val="0"/>
              </a:spcBef>
            </a:pPr>
            <a:endParaRPr lang="ru-RU" sz="1400" b="1" u="sng" dirty="0">
              <a:latin typeface="Arial Narrow" panose="020B0606020202030204" pitchFamily="34" charset="0"/>
              <a:hlinkClick r:id="rId2"/>
            </a:endParaRPr>
          </a:p>
          <a:p>
            <a:pPr>
              <a:lnSpc>
                <a:spcPct val="100000"/>
              </a:lnSpc>
              <a:spcBef>
                <a:spcPts val="0"/>
              </a:spcBef>
            </a:pPr>
            <a:endParaRPr lang="ru-RU" sz="1400" b="1" dirty="0" smtClean="0">
              <a:latin typeface="Arial Narrow" panose="020B0606020202030204" pitchFamily="34" charset="0"/>
            </a:endParaRPr>
          </a:p>
          <a:p>
            <a:pPr>
              <a:lnSpc>
                <a:spcPct val="100000"/>
              </a:lnSpc>
              <a:spcBef>
                <a:spcPts val="0"/>
              </a:spcBef>
            </a:pPr>
            <a:endParaRPr lang="ru-RU" sz="1400" b="1" dirty="0">
              <a:solidFill>
                <a:srgbClr val="C00000"/>
              </a:solidFill>
              <a:latin typeface="Arial Narrow" panose="020B0606020202030204" pitchFamily="34" charset="0"/>
            </a:endParaRPr>
          </a:p>
          <a:p>
            <a:pPr>
              <a:lnSpc>
                <a:spcPct val="100000"/>
              </a:lnSpc>
              <a:spcBef>
                <a:spcPts val="0"/>
              </a:spcBef>
            </a:pPr>
            <a:endParaRPr lang="ru-RU" sz="1400" b="1" dirty="0" smtClean="0">
              <a:latin typeface="Arial Narrow" panose="020B0606020202030204" pitchFamily="34" charset="0"/>
            </a:endParaRPr>
          </a:p>
          <a:p>
            <a:pPr>
              <a:lnSpc>
                <a:spcPct val="100000"/>
              </a:lnSpc>
              <a:spcBef>
                <a:spcPts val="0"/>
              </a:spcBef>
            </a:pPr>
            <a:endParaRPr lang="ru-RU" sz="1400" b="1" dirty="0">
              <a:latin typeface="Arial Narrow" panose="020B0606020202030204" pitchFamily="34" charset="0"/>
            </a:endParaRPr>
          </a:p>
          <a:p>
            <a:pPr>
              <a:lnSpc>
                <a:spcPct val="100000"/>
              </a:lnSpc>
              <a:spcBef>
                <a:spcPts val="0"/>
              </a:spcBef>
            </a:pPr>
            <a:endParaRPr lang="ru-RU" sz="1400" b="1" dirty="0" smtClean="0">
              <a:latin typeface="Arial Narrow" panose="020B0606020202030204" pitchFamily="34" charset="0"/>
            </a:endParaRPr>
          </a:p>
        </p:txBody>
      </p:sp>
      <p:sp>
        <p:nvSpPr>
          <p:cNvPr id="3" name="Параллелограмм 2"/>
          <p:cNvSpPr/>
          <p:nvPr/>
        </p:nvSpPr>
        <p:spPr>
          <a:xfrm>
            <a:off x="-8362" y="4525424"/>
            <a:ext cx="3991278" cy="969762"/>
          </a:xfrm>
          <a:prstGeom prst="parallelogram">
            <a:avLst/>
          </a:prstGeom>
          <a:solidFill>
            <a:schemeClr val="accent2">
              <a:lumMod val="20000"/>
              <a:lumOff val="80000"/>
            </a:schemeClr>
          </a:solid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i="1" dirty="0" smtClean="0">
                <a:solidFill>
                  <a:srgbClr val="002060"/>
                </a:solidFill>
                <a:latin typeface="Arial Narrow" panose="020B0606020202030204" pitchFamily="34" charset="0"/>
              </a:rPr>
              <a:t>Начало действия изменений с 09.07.20, </a:t>
            </a:r>
          </a:p>
          <a:p>
            <a:pPr algn="ctr"/>
            <a:r>
              <a:rPr lang="ru-RU" sz="1400" b="1" i="1" dirty="0" smtClean="0">
                <a:solidFill>
                  <a:srgbClr val="002060"/>
                </a:solidFill>
                <a:latin typeface="Arial Narrow" panose="020B0606020202030204" pitchFamily="34" charset="0"/>
              </a:rPr>
              <a:t>за исключением п.3, </a:t>
            </a:r>
          </a:p>
          <a:p>
            <a:pPr algn="ctr"/>
            <a:r>
              <a:rPr lang="ru-RU" sz="1400" b="1" i="1" dirty="0" smtClean="0">
                <a:solidFill>
                  <a:srgbClr val="002060"/>
                </a:solidFill>
                <a:latin typeface="Arial Narrow" panose="020B0606020202030204" pitchFamily="34" charset="0"/>
              </a:rPr>
              <a:t>который вступает в силу с 01.09.20</a:t>
            </a:r>
            <a:endParaRPr lang="ru-RU" sz="1400" b="1" i="1" dirty="0">
              <a:solidFill>
                <a:srgbClr val="002060"/>
              </a:solidFill>
              <a:latin typeface="Arial Narrow" panose="020B0606020202030204" pitchFamily="34" charset="0"/>
            </a:endParaRPr>
          </a:p>
        </p:txBody>
      </p:sp>
      <p:sp>
        <p:nvSpPr>
          <p:cNvPr id="7" name="Подзаголовок 2"/>
          <p:cNvSpPr txBox="1">
            <a:spLocks/>
          </p:cNvSpPr>
          <p:nvPr/>
        </p:nvSpPr>
        <p:spPr>
          <a:xfrm>
            <a:off x="4162209" y="747340"/>
            <a:ext cx="3868617" cy="3771900"/>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en-US" sz="1400" b="1" dirty="0" smtClean="0">
                <a:solidFill>
                  <a:srgbClr val="C00000"/>
                </a:solidFill>
                <a:latin typeface="Arial Narrow" panose="020B0606020202030204" pitchFamily="34" charset="0"/>
              </a:rPr>
              <a:t>II.</a:t>
            </a:r>
            <a:r>
              <a:rPr lang="ru-RU" sz="1400" b="1" dirty="0" smtClean="0">
                <a:solidFill>
                  <a:srgbClr val="C00000"/>
                </a:solidFill>
                <a:latin typeface="Arial Narrow" panose="020B0606020202030204" pitchFamily="34" charset="0"/>
              </a:rPr>
              <a:t>Приказ </a:t>
            </a:r>
            <a:r>
              <a:rPr lang="ru-RU" sz="1400" b="1" dirty="0">
                <a:solidFill>
                  <a:srgbClr val="C00000"/>
                </a:solidFill>
                <a:latin typeface="Arial Narrow" panose="020B0606020202030204" pitchFamily="34" charset="0"/>
              </a:rPr>
              <a:t>Минстроя России </a:t>
            </a:r>
            <a:endParaRPr lang="ru-RU" sz="1400" b="1" dirty="0" smtClean="0">
              <a:solidFill>
                <a:srgbClr val="C00000"/>
              </a:solidFill>
              <a:latin typeface="Arial Narrow" panose="020B0606020202030204" pitchFamily="34" charset="0"/>
            </a:endParaRPr>
          </a:p>
          <a:p>
            <a:pPr>
              <a:lnSpc>
                <a:spcPct val="100000"/>
              </a:lnSpc>
              <a:spcBef>
                <a:spcPts val="0"/>
              </a:spcBef>
            </a:pPr>
            <a:r>
              <a:rPr lang="ru-RU" sz="1400" b="1" dirty="0" smtClean="0">
                <a:solidFill>
                  <a:srgbClr val="C00000"/>
                </a:solidFill>
                <a:latin typeface="Arial Narrow" panose="020B0606020202030204" pitchFamily="34" charset="0"/>
              </a:rPr>
              <a:t>от </a:t>
            </a:r>
            <a:r>
              <a:rPr lang="ru-RU" sz="1400" b="1" dirty="0">
                <a:solidFill>
                  <a:srgbClr val="C00000"/>
                </a:solidFill>
                <a:latin typeface="Arial Narrow" panose="020B0606020202030204" pitchFamily="34" charset="0"/>
              </a:rPr>
              <a:t>30.03.2020 N 175/</a:t>
            </a:r>
            <a:r>
              <a:rPr lang="ru-RU" sz="1400" b="1" dirty="0" err="1">
                <a:solidFill>
                  <a:srgbClr val="C00000"/>
                </a:solidFill>
                <a:latin typeface="Arial Narrow" panose="020B0606020202030204" pitchFamily="34" charset="0"/>
              </a:rPr>
              <a:t>пр</a:t>
            </a:r>
            <a:r>
              <a:rPr lang="ru-RU" sz="1400" b="1" dirty="0">
                <a:solidFill>
                  <a:srgbClr val="C00000"/>
                </a:solidFill>
                <a:latin typeface="Arial Narrow" panose="020B0606020202030204" pitchFamily="34" charset="0"/>
              </a:rPr>
              <a:t> </a:t>
            </a:r>
            <a:endParaRPr lang="ru-RU" sz="1400" b="1" dirty="0" smtClean="0">
              <a:solidFill>
                <a:srgbClr val="C00000"/>
              </a:solidFill>
              <a:latin typeface="Arial Narrow" panose="020B0606020202030204" pitchFamily="34" charset="0"/>
            </a:endParaRPr>
          </a:p>
          <a:p>
            <a:pPr>
              <a:lnSpc>
                <a:spcPct val="100000"/>
              </a:lnSpc>
              <a:spcBef>
                <a:spcPts val="0"/>
              </a:spcBef>
            </a:pPr>
            <a:r>
              <a:rPr lang="ru-RU" sz="1400" dirty="0" smtClean="0">
                <a:solidFill>
                  <a:srgbClr val="C00000"/>
                </a:solidFill>
                <a:latin typeface="Arial Narrow" panose="020B0606020202030204" pitchFamily="34" charset="0"/>
              </a:rPr>
              <a:t>«Об </a:t>
            </a:r>
            <a:r>
              <a:rPr lang="ru-RU" sz="1400" dirty="0">
                <a:solidFill>
                  <a:srgbClr val="C00000"/>
                </a:solidFill>
                <a:latin typeface="Arial Narrow" panose="020B0606020202030204" pitchFamily="34" charset="0"/>
              </a:rPr>
              <a:t>утверждении порядка определения </a:t>
            </a:r>
            <a:r>
              <a:rPr lang="ru-RU" sz="1400" dirty="0" smtClean="0">
                <a:solidFill>
                  <a:srgbClr val="C00000"/>
                </a:solidFill>
                <a:latin typeface="Arial Narrow" panose="020B0606020202030204" pitchFamily="34" charset="0"/>
              </a:rPr>
              <a:t>НМЦК, </a:t>
            </a:r>
            <a:r>
              <a:rPr lang="ru-RU" sz="1400" dirty="0">
                <a:solidFill>
                  <a:srgbClr val="C00000"/>
                </a:solidFill>
                <a:latin typeface="Arial Narrow" panose="020B0606020202030204" pitchFamily="34" charset="0"/>
              </a:rPr>
              <a:t>предметом которого одновременно являются подготовка проектной документации и (или) выполнение инженерных изысканий, выполнение работ по строительству, реконструкции и (или) капитальному ремонту объекта </a:t>
            </a:r>
            <a:r>
              <a:rPr lang="ru-RU" sz="1400" dirty="0" smtClean="0">
                <a:solidFill>
                  <a:srgbClr val="C00000"/>
                </a:solidFill>
                <a:latin typeface="Arial Narrow" panose="020B0606020202030204" pitchFamily="34" charset="0"/>
              </a:rPr>
              <a:t>кап. </a:t>
            </a:r>
            <a:r>
              <a:rPr lang="ru-RU" sz="1400" dirty="0">
                <a:solidFill>
                  <a:srgbClr val="C00000"/>
                </a:solidFill>
                <a:latin typeface="Arial Narrow" panose="020B0606020202030204" pitchFamily="34" charset="0"/>
              </a:rPr>
              <a:t>строительства, включенного в перечни объектов капитального строительства, утвержденных Правительством </a:t>
            </a:r>
            <a:r>
              <a:rPr lang="ru-RU" sz="1400" dirty="0" smtClean="0">
                <a:solidFill>
                  <a:srgbClr val="C00000"/>
                </a:solidFill>
                <a:latin typeface="Arial Narrow" panose="020B0606020202030204" pitchFamily="34" charset="0"/>
              </a:rPr>
              <a:t>РФ, </a:t>
            </a:r>
            <a:r>
              <a:rPr lang="ru-RU" sz="1400" dirty="0">
                <a:solidFill>
                  <a:srgbClr val="C00000"/>
                </a:solidFill>
                <a:latin typeface="Arial Narrow" panose="020B0606020202030204" pitchFamily="34" charset="0"/>
              </a:rPr>
              <a:t>высшими </a:t>
            </a:r>
            <a:r>
              <a:rPr lang="ru-RU" sz="1400" dirty="0" smtClean="0">
                <a:solidFill>
                  <a:srgbClr val="C00000"/>
                </a:solidFill>
                <a:latin typeface="Arial Narrow" panose="020B0606020202030204" pitchFamily="34" charset="0"/>
              </a:rPr>
              <a:t>ИОГВ </a:t>
            </a:r>
            <a:r>
              <a:rPr lang="ru-RU" sz="1400" dirty="0">
                <a:solidFill>
                  <a:srgbClr val="C00000"/>
                </a:solidFill>
                <a:latin typeface="Arial Narrow" panose="020B0606020202030204" pitchFamily="34" charset="0"/>
              </a:rPr>
              <a:t>субъектов </a:t>
            </a:r>
            <a:r>
              <a:rPr lang="ru-RU" sz="1400" dirty="0" smtClean="0">
                <a:solidFill>
                  <a:srgbClr val="C00000"/>
                </a:solidFill>
                <a:latin typeface="Arial Narrow" panose="020B0606020202030204" pitchFamily="34" charset="0"/>
              </a:rPr>
              <a:t>РФ, </a:t>
            </a:r>
            <a:r>
              <a:rPr lang="ru-RU" sz="1400" dirty="0">
                <a:solidFill>
                  <a:srgbClr val="C00000"/>
                </a:solidFill>
                <a:latin typeface="Arial Narrow" panose="020B0606020202030204" pitchFamily="34" charset="0"/>
              </a:rPr>
              <a:t>местными администрациями, цены такого контракта, заключаемого с единственным поставщиком (подрядчиком, исполнителем), методики составления сметы такого контракта, порядка изменения цены такого контракта в случаях, предусмотренных </a:t>
            </a:r>
            <a:r>
              <a:rPr lang="ru-RU" sz="1400" dirty="0" err="1" smtClean="0">
                <a:solidFill>
                  <a:srgbClr val="C00000"/>
                </a:solidFill>
                <a:latin typeface="Arial Narrow" panose="020B0606020202030204" pitchFamily="34" charset="0"/>
              </a:rPr>
              <a:t>пп</a:t>
            </a:r>
            <a:r>
              <a:rPr lang="ru-RU" sz="1400" dirty="0" smtClean="0">
                <a:solidFill>
                  <a:srgbClr val="C00000"/>
                </a:solidFill>
                <a:latin typeface="Arial Narrow" panose="020B0606020202030204" pitchFamily="34" charset="0"/>
              </a:rPr>
              <a:t>."</a:t>
            </a:r>
            <a:r>
              <a:rPr lang="ru-RU" sz="1400" dirty="0">
                <a:solidFill>
                  <a:srgbClr val="C00000"/>
                </a:solidFill>
                <a:latin typeface="Arial Narrow" panose="020B0606020202030204" pitchFamily="34" charset="0"/>
              </a:rPr>
              <a:t>а" </a:t>
            </a:r>
            <a:r>
              <a:rPr lang="ru-RU" sz="1400" dirty="0" smtClean="0">
                <a:solidFill>
                  <a:srgbClr val="C00000"/>
                </a:solidFill>
                <a:latin typeface="Arial Narrow" panose="020B0606020202030204" pitchFamily="34" charset="0"/>
              </a:rPr>
              <a:t>п.1 </a:t>
            </a:r>
            <a:r>
              <a:rPr lang="ru-RU" sz="1400" dirty="0">
                <a:solidFill>
                  <a:srgbClr val="C00000"/>
                </a:solidFill>
                <a:latin typeface="Arial Narrow" panose="020B0606020202030204" pitchFamily="34" charset="0"/>
              </a:rPr>
              <a:t>и </a:t>
            </a:r>
            <a:r>
              <a:rPr lang="ru-RU" sz="1400" dirty="0" smtClean="0">
                <a:solidFill>
                  <a:srgbClr val="C00000"/>
                </a:solidFill>
                <a:latin typeface="Arial Narrow" panose="020B0606020202030204" pitchFamily="34" charset="0"/>
              </a:rPr>
              <a:t>п.2 ч.62 ст.112 44-ФЗ»</a:t>
            </a:r>
            <a:endParaRPr lang="ru-RU" sz="1400" b="1" dirty="0" smtClean="0">
              <a:latin typeface="Arial Narrow" panose="020B0606020202030204" pitchFamily="34" charset="0"/>
            </a:endParaRPr>
          </a:p>
          <a:p>
            <a:pPr>
              <a:lnSpc>
                <a:spcPct val="100000"/>
              </a:lnSpc>
              <a:spcBef>
                <a:spcPts val="0"/>
              </a:spcBef>
            </a:pPr>
            <a:endParaRPr lang="ru-RU" sz="1400" b="1" dirty="0">
              <a:solidFill>
                <a:srgbClr val="C00000"/>
              </a:solidFill>
              <a:latin typeface="Arial Narrow" panose="020B0606020202030204" pitchFamily="34" charset="0"/>
            </a:endParaRPr>
          </a:p>
          <a:p>
            <a:pPr>
              <a:lnSpc>
                <a:spcPct val="100000"/>
              </a:lnSpc>
              <a:spcBef>
                <a:spcPts val="0"/>
              </a:spcBef>
            </a:pPr>
            <a:endParaRPr lang="ru-RU" sz="1400" b="1" dirty="0" smtClean="0">
              <a:latin typeface="Arial Narrow" panose="020B0606020202030204" pitchFamily="34" charset="0"/>
            </a:endParaRPr>
          </a:p>
          <a:p>
            <a:pPr>
              <a:lnSpc>
                <a:spcPct val="100000"/>
              </a:lnSpc>
              <a:spcBef>
                <a:spcPts val="0"/>
              </a:spcBef>
            </a:pPr>
            <a:endParaRPr lang="ru-RU" sz="1400" b="1" dirty="0">
              <a:latin typeface="Arial Narrow" panose="020B0606020202030204" pitchFamily="34" charset="0"/>
            </a:endParaRPr>
          </a:p>
          <a:p>
            <a:pPr>
              <a:lnSpc>
                <a:spcPct val="100000"/>
              </a:lnSpc>
              <a:spcBef>
                <a:spcPts val="0"/>
              </a:spcBef>
            </a:pPr>
            <a:endParaRPr lang="ru-RU" sz="1400" b="1" dirty="0" smtClean="0">
              <a:latin typeface="Arial Narrow" panose="020B0606020202030204" pitchFamily="34" charset="0"/>
            </a:endParaRPr>
          </a:p>
        </p:txBody>
      </p:sp>
      <p:sp>
        <p:nvSpPr>
          <p:cNvPr id="8" name="Параллелограмм 7"/>
          <p:cNvSpPr/>
          <p:nvPr/>
        </p:nvSpPr>
        <p:spPr>
          <a:xfrm>
            <a:off x="4039548" y="4525424"/>
            <a:ext cx="3991278" cy="969762"/>
          </a:xfrm>
          <a:prstGeom prst="parallelogram">
            <a:avLst/>
          </a:prstGeom>
          <a:solidFill>
            <a:schemeClr val="accent2">
              <a:lumMod val="20000"/>
              <a:lumOff val="80000"/>
            </a:schemeClr>
          </a:solid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i="1" dirty="0" smtClean="0">
                <a:solidFill>
                  <a:srgbClr val="002060"/>
                </a:solidFill>
                <a:latin typeface="Arial Narrow" panose="020B0606020202030204" pitchFamily="34" charset="0"/>
              </a:rPr>
              <a:t>Начало действия приказа с 01.05.20</a:t>
            </a:r>
          </a:p>
        </p:txBody>
      </p:sp>
      <p:sp>
        <p:nvSpPr>
          <p:cNvPr id="9" name="Подзаголовок 2"/>
          <p:cNvSpPr txBox="1">
            <a:spLocks/>
          </p:cNvSpPr>
          <p:nvPr/>
        </p:nvSpPr>
        <p:spPr>
          <a:xfrm>
            <a:off x="8210119" y="747340"/>
            <a:ext cx="3868617" cy="3771900"/>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en-US" sz="1400" b="1" dirty="0" smtClean="0">
                <a:solidFill>
                  <a:srgbClr val="C00000"/>
                </a:solidFill>
                <a:latin typeface="Arial Narrow" panose="020B0606020202030204" pitchFamily="34" charset="0"/>
              </a:rPr>
              <a:t>III.</a:t>
            </a:r>
            <a:r>
              <a:rPr lang="ru-RU" sz="1400" b="1" dirty="0" smtClean="0">
                <a:solidFill>
                  <a:srgbClr val="C00000"/>
                </a:solidFill>
                <a:latin typeface="Arial Narrow" panose="020B0606020202030204" pitchFamily="34" charset="0"/>
              </a:rPr>
              <a:t>Часть 68 статьи 112 </a:t>
            </a:r>
          </a:p>
          <a:p>
            <a:pPr>
              <a:lnSpc>
                <a:spcPct val="100000"/>
              </a:lnSpc>
              <a:spcBef>
                <a:spcPts val="0"/>
              </a:spcBef>
            </a:pPr>
            <a:r>
              <a:rPr lang="ru-RU" sz="1400" b="1" dirty="0" smtClean="0">
                <a:solidFill>
                  <a:srgbClr val="C00000"/>
                </a:solidFill>
                <a:latin typeface="Arial Narrow" panose="020B0606020202030204" pitchFamily="34" charset="0"/>
              </a:rPr>
              <a:t>Федерального закона о контрактной системе в сфере закупок</a:t>
            </a:r>
          </a:p>
          <a:p>
            <a:pPr>
              <a:lnSpc>
                <a:spcPct val="100000"/>
              </a:lnSpc>
              <a:spcBef>
                <a:spcPts val="0"/>
              </a:spcBef>
            </a:pPr>
            <a:r>
              <a:rPr lang="ru-RU" sz="1400" b="1" dirty="0">
                <a:solidFill>
                  <a:srgbClr val="C00000"/>
                </a:solidFill>
                <a:latin typeface="Arial Narrow" panose="020B0606020202030204" pitchFamily="34" charset="0"/>
              </a:rPr>
              <a:t>№</a:t>
            </a:r>
            <a:r>
              <a:rPr lang="ru-RU" sz="1400" b="1" dirty="0" smtClean="0">
                <a:solidFill>
                  <a:srgbClr val="C00000"/>
                </a:solidFill>
                <a:latin typeface="Arial Narrow" panose="020B0606020202030204" pitchFamily="34" charset="0"/>
              </a:rPr>
              <a:t>44-ФЗ</a:t>
            </a:r>
          </a:p>
          <a:p>
            <a:pPr>
              <a:lnSpc>
                <a:spcPct val="100000"/>
              </a:lnSpc>
              <a:spcBef>
                <a:spcPts val="0"/>
              </a:spcBef>
            </a:pPr>
            <a:endParaRPr lang="ru-RU" sz="1400" u="sng" dirty="0">
              <a:latin typeface="Arial Narrow" panose="020B0606020202030204" pitchFamily="34" charset="0"/>
              <a:hlinkClick r:id="rId2"/>
            </a:endParaRPr>
          </a:p>
          <a:p>
            <a:pPr>
              <a:lnSpc>
                <a:spcPct val="100000"/>
              </a:lnSpc>
              <a:spcBef>
                <a:spcPts val="0"/>
              </a:spcBef>
            </a:pPr>
            <a:endParaRPr lang="ru-RU" sz="1400" dirty="0" smtClean="0">
              <a:latin typeface="Arial Narrow" panose="020B0606020202030204" pitchFamily="34" charset="0"/>
            </a:endParaRPr>
          </a:p>
          <a:p>
            <a:pPr>
              <a:lnSpc>
                <a:spcPct val="100000"/>
              </a:lnSpc>
              <a:spcBef>
                <a:spcPts val="0"/>
              </a:spcBef>
            </a:pPr>
            <a:endParaRPr lang="ru-RU" sz="1400" dirty="0">
              <a:solidFill>
                <a:srgbClr val="C00000"/>
              </a:solidFill>
              <a:latin typeface="Arial Narrow" panose="020B0606020202030204" pitchFamily="34" charset="0"/>
            </a:endParaRPr>
          </a:p>
          <a:p>
            <a:pPr>
              <a:lnSpc>
                <a:spcPct val="100000"/>
              </a:lnSpc>
              <a:spcBef>
                <a:spcPts val="0"/>
              </a:spcBef>
            </a:pPr>
            <a:endParaRPr lang="ru-RU" sz="1400" dirty="0" smtClean="0">
              <a:latin typeface="Arial Narrow" panose="020B0606020202030204" pitchFamily="34" charset="0"/>
            </a:endParaRPr>
          </a:p>
          <a:p>
            <a:pPr>
              <a:lnSpc>
                <a:spcPct val="100000"/>
              </a:lnSpc>
              <a:spcBef>
                <a:spcPts val="0"/>
              </a:spcBef>
            </a:pPr>
            <a:endParaRPr lang="ru-RU" sz="1400" dirty="0">
              <a:latin typeface="Arial Narrow" panose="020B0606020202030204" pitchFamily="34" charset="0"/>
            </a:endParaRPr>
          </a:p>
          <a:p>
            <a:pPr>
              <a:lnSpc>
                <a:spcPct val="100000"/>
              </a:lnSpc>
              <a:spcBef>
                <a:spcPts val="0"/>
              </a:spcBef>
            </a:pPr>
            <a:endParaRPr lang="ru-RU" sz="1400" dirty="0" smtClean="0">
              <a:latin typeface="Arial Narrow" panose="020B0606020202030204" pitchFamily="34" charset="0"/>
            </a:endParaRPr>
          </a:p>
        </p:txBody>
      </p:sp>
      <p:sp>
        <p:nvSpPr>
          <p:cNvPr id="12" name="Параллелограмм 11"/>
          <p:cNvSpPr/>
          <p:nvPr/>
        </p:nvSpPr>
        <p:spPr>
          <a:xfrm>
            <a:off x="8087458" y="4525424"/>
            <a:ext cx="3991278" cy="969762"/>
          </a:xfrm>
          <a:prstGeom prst="parallelogram">
            <a:avLst/>
          </a:prstGeom>
          <a:solidFill>
            <a:schemeClr val="accent2">
              <a:lumMod val="20000"/>
              <a:lumOff val="80000"/>
            </a:schemeClr>
          </a:solid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b="1" i="1" dirty="0" smtClean="0">
                <a:solidFill>
                  <a:srgbClr val="002060"/>
                </a:solidFill>
                <a:latin typeface="Arial Narrow" panose="020B0606020202030204" pitchFamily="34" charset="0"/>
              </a:rPr>
              <a:t>Начало действия ч.68 </a:t>
            </a:r>
            <a:r>
              <a:rPr lang="ru-RU" sz="1400" b="1" i="1" dirty="0" smtClean="0">
                <a:solidFill>
                  <a:srgbClr val="002060"/>
                </a:solidFill>
                <a:latin typeface="Arial Narrow" panose="020B0606020202030204" pitchFamily="34" charset="0"/>
              </a:rPr>
              <a:t>ст.112 44-ФЗ</a:t>
            </a:r>
          </a:p>
          <a:p>
            <a:pPr algn="ctr"/>
            <a:r>
              <a:rPr lang="ru-RU" sz="1400" b="1" i="1" dirty="0" smtClean="0">
                <a:solidFill>
                  <a:srgbClr val="002060"/>
                </a:solidFill>
                <a:latin typeface="Arial Narrow" panose="020B0606020202030204" pitchFamily="34" charset="0"/>
              </a:rPr>
              <a:t> </a:t>
            </a:r>
            <a:r>
              <a:rPr lang="ru-RU" sz="1400" b="1" i="1" dirty="0" smtClean="0">
                <a:solidFill>
                  <a:srgbClr val="002060"/>
                </a:solidFill>
                <a:latin typeface="Arial Narrow" panose="020B0606020202030204" pitchFamily="34" charset="0"/>
              </a:rPr>
              <a:t>с </a:t>
            </a:r>
            <a:r>
              <a:rPr lang="ru-RU" sz="1400" b="1" i="1" dirty="0" smtClean="0">
                <a:solidFill>
                  <a:srgbClr val="002060"/>
                </a:solidFill>
                <a:latin typeface="Arial Narrow" panose="020B0606020202030204" pitchFamily="34" charset="0"/>
              </a:rPr>
              <a:t>01.09.20 </a:t>
            </a:r>
            <a:endParaRPr lang="ru-RU" sz="1400" b="1" i="1" dirty="0" smtClean="0">
              <a:solidFill>
                <a:srgbClr val="002060"/>
              </a:solidFill>
              <a:latin typeface="Arial Narrow" panose="020B0606020202030204" pitchFamily="34" charset="0"/>
            </a:endParaRPr>
          </a:p>
        </p:txBody>
      </p:sp>
    </p:spTree>
    <p:extLst>
      <p:ext uri="{BB962C8B-B14F-4D97-AF65-F5344CB8AC3E}">
        <p14:creationId xmlns:p14="http://schemas.microsoft.com/office/powerpoint/2010/main" val="37948454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654" y="3075"/>
            <a:ext cx="12192000" cy="401112"/>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09.07.20г. в Правила </a:t>
            </a:r>
            <a:r>
              <a:rPr lang="ru-RU" sz="1600" b="1" dirty="0">
                <a:solidFill>
                  <a:schemeClr val="tx1">
                    <a:lumMod val="65000"/>
                    <a:lumOff val="35000"/>
                  </a:schemeClr>
                </a:solidFill>
                <a:latin typeface="Arial Narrow" panose="020B0606020202030204" pitchFamily="34" charset="0"/>
              </a:rPr>
              <a:t>оценки заявок участников закупок, </a:t>
            </a:r>
            <a:r>
              <a:rPr lang="ru-RU" sz="1600" b="1" dirty="0" smtClean="0">
                <a:solidFill>
                  <a:schemeClr val="tx1">
                    <a:lumMod val="65000"/>
                    <a:lumOff val="35000"/>
                  </a:schemeClr>
                </a:solidFill>
                <a:latin typeface="Arial Narrow" panose="020B0606020202030204" pitchFamily="34" charset="0"/>
              </a:rPr>
              <a:t>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28.11.2013 №</a:t>
            </a:r>
            <a:r>
              <a:rPr lang="ru-RU" sz="1600" b="1" dirty="0" smtClean="0">
                <a:solidFill>
                  <a:schemeClr val="tx1">
                    <a:lumMod val="65000"/>
                    <a:lumOff val="35000"/>
                  </a:schemeClr>
                </a:solidFill>
                <a:latin typeface="Arial Narrow" panose="020B0606020202030204" pitchFamily="34" charset="0"/>
              </a:rPr>
              <a:t>1085 (ч.1)</a:t>
            </a:r>
            <a:endParaRPr lang="ru-RU" sz="1600" b="1" dirty="0">
              <a:solidFill>
                <a:schemeClr val="tx1">
                  <a:lumMod val="65000"/>
                  <a:lumOff val="35000"/>
                </a:schemeClr>
              </a:solidFill>
              <a:latin typeface="Arial Narrow" panose="020B0606020202030204" pitchFamily="34" charset="0"/>
            </a:endParaRPr>
          </a:p>
        </p:txBody>
      </p:sp>
      <p:sp>
        <p:nvSpPr>
          <p:cNvPr id="15" name="Подзаголовок 2"/>
          <p:cNvSpPr txBox="1">
            <a:spLocks/>
          </p:cNvSpPr>
          <p:nvPr/>
        </p:nvSpPr>
        <p:spPr>
          <a:xfrm>
            <a:off x="6119446" y="788609"/>
            <a:ext cx="5987561" cy="1119996"/>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smtClean="0">
                <a:latin typeface="Arial Narrow" panose="020B0606020202030204" pitchFamily="34" charset="0"/>
              </a:rPr>
              <a:t>В </a:t>
            </a:r>
            <a:r>
              <a:rPr lang="ru-RU" sz="1100" dirty="0">
                <a:latin typeface="Arial Narrow" panose="020B0606020202030204" pitchFamily="34" charset="0"/>
              </a:rPr>
              <a:t>случае осуществления закупки, по результатам которой заключается контракт жизненного цикла, для оценки заявок (предложений) заказчик вправе в документации о закупке устанавливать вместо стоимостных критериев критерий оценки "стоимость жизненного цикла".</a:t>
            </a:r>
          </a:p>
          <a:p>
            <a:pPr>
              <a:lnSpc>
                <a:spcPct val="100000"/>
              </a:lnSpc>
              <a:spcBef>
                <a:spcPts val="0"/>
              </a:spcBef>
            </a:pPr>
            <a:endParaRPr lang="ru-RU" sz="1100" dirty="0" smtClean="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9" name="Подзаголовок 2"/>
          <p:cNvSpPr txBox="1">
            <a:spLocks/>
          </p:cNvSpPr>
          <p:nvPr/>
        </p:nvSpPr>
        <p:spPr>
          <a:xfrm>
            <a:off x="79131" y="777105"/>
            <a:ext cx="5899637" cy="1130826"/>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Пункт 5</a:t>
            </a:r>
            <a:r>
              <a:rPr lang="ru-RU" sz="1100" dirty="0" smtClean="0">
                <a:latin typeface="Arial Narrow" panose="020B0606020202030204" pitchFamily="34" charset="0"/>
              </a:rPr>
              <a:t> </a:t>
            </a:r>
            <a:r>
              <a:rPr lang="ru-RU" sz="1100" b="1" dirty="0">
                <a:latin typeface="Arial Narrow" panose="020B0606020202030204" pitchFamily="34" charset="0"/>
              </a:rPr>
              <a:t>В случае осуществления закупки, по результатам которой заключается </a:t>
            </a:r>
            <a:r>
              <a:rPr lang="ru-RU" sz="1100" strike="sngStrike" dirty="0">
                <a:latin typeface="Arial Narrow" panose="020B0606020202030204" pitchFamily="34" charset="0"/>
              </a:rPr>
              <a:t>контракт, предусматривающий закупку товара (выполнение работы), последующее обслуживание (эксплуатацию) в течение срока службы, ремонт, утилизацию (при необходимости) поставленного товара или созданного в результате выполнения работы объекта </a:t>
            </a:r>
            <a:r>
              <a:rPr lang="ru-RU" sz="1100" dirty="0">
                <a:latin typeface="Arial Narrow" panose="020B0606020202030204" pitchFamily="34" charset="0"/>
              </a:rPr>
              <a:t>(</a:t>
            </a:r>
            <a:r>
              <a:rPr lang="ru-RU" sz="1100" b="1" dirty="0">
                <a:latin typeface="Arial Narrow" panose="020B0606020202030204" pitchFamily="34" charset="0"/>
              </a:rPr>
              <a:t>контракт жизненного цикла</a:t>
            </a:r>
            <a:r>
              <a:rPr lang="ru-RU" sz="1100" dirty="0">
                <a:latin typeface="Arial Narrow" panose="020B0606020202030204" pitchFamily="34" charset="0"/>
              </a:rPr>
              <a:t>), </a:t>
            </a:r>
            <a:r>
              <a:rPr lang="ru-RU" sz="1100" strike="sngStrike" dirty="0">
                <a:latin typeface="Arial Narrow" panose="020B0606020202030204" pitchFamily="34" charset="0"/>
              </a:rPr>
              <a:t>а также в иных установленных Правительством Российской Федерации случаях </a:t>
            </a:r>
            <a:r>
              <a:rPr lang="ru-RU" sz="1100" b="1" dirty="0">
                <a:latin typeface="Arial Narrow" panose="020B0606020202030204" pitchFamily="34" charset="0"/>
              </a:rPr>
              <a:t>для оценки заявок (предложений) заказчик вправе в документации о закупке устанавливать вместо стоимостных критериев критерий оценки "стоимость жизненного цикла".</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3" name="TextBox 2"/>
          <p:cNvSpPr txBox="1"/>
          <p:nvPr/>
        </p:nvSpPr>
        <p:spPr>
          <a:xfrm>
            <a:off x="7021550" y="422597"/>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13" name="TextBox 12"/>
          <p:cNvSpPr txBox="1"/>
          <p:nvPr/>
        </p:nvSpPr>
        <p:spPr>
          <a:xfrm>
            <a:off x="1723846" y="407772"/>
            <a:ext cx="2460738" cy="369332"/>
          </a:xfrm>
          <a:prstGeom prst="rect">
            <a:avLst/>
          </a:prstGeom>
          <a:noFill/>
        </p:spPr>
        <p:txBody>
          <a:bodyPr wrap="none" rtlCol="0">
            <a:spAutoFit/>
          </a:bodyPr>
          <a:lstStyle/>
          <a:p>
            <a:r>
              <a:rPr lang="ru-RU" dirty="0" smtClean="0"/>
              <a:t>Предыдущая редакция</a:t>
            </a:r>
            <a:endParaRPr lang="ru-RU" dirty="0"/>
          </a:p>
        </p:txBody>
      </p:sp>
      <p:sp>
        <p:nvSpPr>
          <p:cNvPr id="16" name="Подзаголовок 2"/>
          <p:cNvSpPr txBox="1">
            <a:spLocks/>
          </p:cNvSpPr>
          <p:nvPr/>
        </p:nvSpPr>
        <p:spPr>
          <a:xfrm>
            <a:off x="6119446" y="1992229"/>
            <a:ext cx="5987561" cy="2041047"/>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В случае осуществления закупки, по результатам которой заключается контракт, </a:t>
            </a:r>
            <a:r>
              <a:rPr lang="ru-RU" sz="1100" dirty="0">
                <a:solidFill>
                  <a:srgbClr val="C00000"/>
                </a:solidFill>
                <a:latin typeface="Arial Narrow" panose="020B0606020202030204" pitchFamily="34" charset="0"/>
              </a:rPr>
              <a:t>предметом которого является</a:t>
            </a:r>
            <a:r>
              <a:rPr lang="ru-RU" sz="1100" dirty="0">
                <a:latin typeface="Arial Narrow" panose="020B0606020202030204" pitchFamily="34" charset="0"/>
              </a:rPr>
              <a:t> выполнение работ по строительству, реконструкции, капитальному ремонту, сносу </a:t>
            </a:r>
            <a:r>
              <a:rPr lang="ru-RU" sz="1100" dirty="0">
                <a:solidFill>
                  <a:srgbClr val="C00000"/>
                </a:solidFill>
                <a:latin typeface="Arial Narrow" panose="020B0606020202030204" pitchFamily="34" charset="0"/>
              </a:rPr>
              <a:t>объекта</a:t>
            </a:r>
            <a:r>
              <a:rPr lang="ru-RU" sz="1100" dirty="0">
                <a:latin typeface="Arial Narrow" panose="020B0606020202030204" pitchFamily="34" charset="0"/>
              </a:rPr>
              <a:t> капитального строительства </a:t>
            </a:r>
            <a:r>
              <a:rPr lang="ru-RU" sz="1100" dirty="0">
                <a:solidFill>
                  <a:srgbClr val="C00000"/>
                </a:solidFill>
                <a:latin typeface="Arial Narrow" panose="020B0606020202030204" pitchFamily="34" charset="0"/>
              </a:rPr>
              <a:t>(в том числе линейного объекта), проведению работ по сохранению объектов культурного наследия (памятников истории и культуры) народов Российской Федерации (далее - объекты культурного наследия), </a:t>
            </a:r>
            <a:r>
              <a:rPr lang="ru-RU" sz="1100" dirty="0">
                <a:latin typeface="Arial Narrow" panose="020B0606020202030204" pitchFamily="34" charset="0"/>
              </a:rPr>
              <a:t>а также </a:t>
            </a:r>
            <a:r>
              <a:rPr lang="ru-RU" sz="1100" dirty="0">
                <a:solidFill>
                  <a:srgbClr val="C00000"/>
                </a:solidFill>
                <a:latin typeface="Arial Narrow" panose="020B0606020202030204" pitchFamily="34" charset="0"/>
              </a:rPr>
              <a:t>контракт, </a:t>
            </a:r>
            <a:r>
              <a:rPr lang="ru-RU" sz="1100" dirty="0" smtClean="0">
                <a:solidFill>
                  <a:srgbClr val="C00000"/>
                </a:solidFill>
                <a:latin typeface="Arial Narrow" panose="020B0606020202030204" pitchFamily="34" charset="0"/>
              </a:rPr>
              <a:t>предусмотренный ч.16 (если контракт жизненного цикла предусматривает проектирование, строительство, реконструкцию, капитальный ремонт объекта капитального строительства), 16.01 ст.34 и ч.56 ст.112 44-ФЗ, </a:t>
            </a:r>
            <a:r>
              <a:rPr lang="ru-RU" sz="1100" dirty="0" smtClean="0">
                <a:latin typeface="Arial Narrow" panose="020B0606020202030204" pitchFamily="34" charset="0"/>
              </a:rPr>
              <a:t>допускается </a:t>
            </a:r>
            <a:r>
              <a:rPr lang="ru-RU" sz="1100" dirty="0">
                <a:latin typeface="Arial Narrow" panose="020B0606020202030204" pitchFamily="34" charset="0"/>
              </a:rPr>
              <a:t>установление в документации о закупке в качестве </a:t>
            </a:r>
            <a:r>
              <a:rPr lang="ru-RU" sz="1100" dirty="0" err="1">
                <a:latin typeface="Arial Narrow" panose="020B0606020202030204" pitchFamily="34" charset="0"/>
              </a:rPr>
              <a:t>нестоимостных</a:t>
            </a:r>
            <a:r>
              <a:rPr lang="ru-RU" sz="1100" dirty="0">
                <a:latin typeface="Arial Narrow" panose="020B0606020202030204" pitchFamily="34" charset="0"/>
              </a:rPr>
              <a:t> критериев оценки исключительно критерия оценки "квалификация участников закупки, в том числе наличие у них финансовых ресурсов, оборудования и других материальных ресурсов, принадлежащих им на праве собственности или ином законном основании, опыта работы, связанного с предметом контракта, и деловой репутации, специалистов и иных работников определенного уровня квалификации", показателей такого критерия, </a:t>
            </a:r>
            <a:r>
              <a:rPr lang="ru-RU" sz="1100" dirty="0" smtClean="0">
                <a:latin typeface="Arial Narrow" panose="020B0606020202030204" pitchFamily="34" charset="0"/>
              </a:rPr>
              <a:t>                                                                                </a:t>
            </a:r>
            <a:r>
              <a:rPr lang="ru-RU" sz="1100" dirty="0">
                <a:latin typeface="Arial Narrow" panose="020B0606020202030204" pitchFamily="34" charset="0"/>
              </a:rPr>
              <a:t>указанных в п.27(2) настоящих Правил.</a:t>
            </a:r>
            <a:endParaRPr lang="ru-RU" sz="1100" dirty="0">
              <a:latin typeface="Arial Narrow" panose="020B0606020202030204" pitchFamily="34" charset="0"/>
              <a:hlinkClick r:id="rId2"/>
            </a:endParaRPr>
          </a:p>
          <a:p>
            <a:pPr>
              <a:lnSpc>
                <a:spcPct val="100000"/>
              </a:lnSpc>
              <a:spcBef>
                <a:spcPts val="0"/>
              </a:spcBef>
            </a:pPr>
            <a:endParaRPr lang="ru-RU" sz="1100" dirty="0" smtClean="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8" name="Подзаголовок 2"/>
          <p:cNvSpPr txBox="1">
            <a:spLocks/>
          </p:cNvSpPr>
          <p:nvPr/>
        </p:nvSpPr>
        <p:spPr>
          <a:xfrm>
            <a:off x="79131" y="1980724"/>
            <a:ext cx="5899637" cy="2051088"/>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Абзац 8. пункт 11 </a:t>
            </a:r>
            <a:r>
              <a:rPr lang="ru-RU" sz="1100" b="1" dirty="0">
                <a:latin typeface="Arial Narrow" panose="020B0606020202030204" pitchFamily="34" charset="0"/>
              </a:rPr>
              <a:t>В случае осуществления закупки, по результатам которой заключается контракт </a:t>
            </a:r>
            <a:r>
              <a:rPr lang="ru-RU" sz="1100" strike="sngStrike" dirty="0">
                <a:latin typeface="Arial Narrow" panose="020B0606020202030204" pitchFamily="34" charset="0"/>
              </a:rPr>
              <a:t>на</a:t>
            </a:r>
            <a:r>
              <a:rPr lang="ru-RU" sz="1100" dirty="0">
                <a:latin typeface="Arial Narrow" panose="020B0606020202030204" pitchFamily="34" charset="0"/>
              </a:rPr>
              <a:t> </a:t>
            </a:r>
            <a:r>
              <a:rPr lang="ru-RU" sz="1100" b="1" dirty="0">
                <a:latin typeface="Arial Narrow" panose="020B0606020202030204" pitchFamily="34" charset="0"/>
              </a:rPr>
              <a:t>выполнение работ по строительству, реконструкции, капитальному ремонту, сносу </a:t>
            </a:r>
            <a:r>
              <a:rPr lang="ru-RU" sz="1100" strike="sngStrike" dirty="0">
                <a:latin typeface="Arial Narrow" panose="020B0606020202030204" pitchFamily="34" charset="0"/>
              </a:rPr>
              <a:t>особо опасных, технически сложных и уникальных объектов</a:t>
            </a:r>
            <a:r>
              <a:rPr lang="ru-RU" sz="1100" dirty="0">
                <a:latin typeface="Arial Narrow" panose="020B0606020202030204" pitchFamily="34" charset="0"/>
              </a:rPr>
              <a:t> </a:t>
            </a:r>
            <a:r>
              <a:rPr lang="ru-RU" sz="1100" b="1" dirty="0">
                <a:latin typeface="Arial Narrow" panose="020B0606020202030204" pitchFamily="34" charset="0"/>
              </a:rPr>
              <a:t>капитального строительства, а также </a:t>
            </a:r>
            <a:r>
              <a:rPr lang="ru-RU" sz="1100" strike="sngStrike" dirty="0">
                <a:latin typeface="Arial Narrow" panose="020B0606020202030204" pitchFamily="34" charset="0"/>
              </a:rPr>
              <a:t>искусственных дорожных сооружений, включенных в состав автомобильных дорог федерального, регионального или межмуниципального, местного значения</a:t>
            </a:r>
            <a:r>
              <a:rPr lang="ru-RU" sz="1100" dirty="0">
                <a:latin typeface="Arial Narrow" panose="020B0606020202030204" pitchFamily="34" charset="0"/>
              </a:rPr>
              <a:t>, </a:t>
            </a:r>
            <a:r>
              <a:rPr lang="ru-RU" sz="1100" b="1" dirty="0">
                <a:latin typeface="Arial Narrow" panose="020B0606020202030204" pitchFamily="34" charset="0"/>
              </a:rPr>
              <a:t>допускается установление в документации о закупке в качестве </a:t>
            </a:r>
            <a:r>
              <a:rPr lang="ru-RU" sz="1100" b="1" dirty="0" err="1">
                <a:latin typeface="Arial Narrow" panose="020B0606020202030204" pitchFamily="34" charset="0"/>
              </a:rPr>
              <a:t>нестоимостных</a:t>
            </a:r>
            <a:r>
              <a:rPr lang="ru-RU" sz="1100" b="1" dirty="0">
                <a:latin typeface="Arial Narrow" panose="020B0606020202030204" pitchFamily="34" charset="0"/>
              </a:rPr>
              <a:t> критериев оценки исключительно критерия оценки "квалификация участников закупки, в том числе наличие у них финансовых ресурсов, оборудования и других материальных ресурсов, принадлежащих им на праве собственности или ином законном основании, опыта работы, связанного с предметом контракта, и деловой репутации, специалистов и иных работников определенного уровня квалификации", показателей такого критерия</a:t>
            </a:r>
            <a:r>
              <a:rPr lang="ru-RU" sz="1100" b="1" dirty="0" smtClean="0">
                <a:latin typeface="Arial Narrow" panose="020B0606020202030204" pitchFamily="34" charset="0"/>
              </a:rPr>
              <a:t>, указанных </a:t>
            </a:r>
            <a:r>
              <a:rPr lang="ru-RU" sz="1100" b="1" dirty="0">
                <a:latin typeface="Arial Narrow" panose="020B0606020202030204" pitchFamily="34" charset="0"/>
              </a:rPr>
              <a:t>в </a:t>
            </a:r>
            <a:r>
              <a:rPr lang="ru-RU" sz="1100" b="1" dirty="0" smtClean="0">
                <a:latin typeface="Arial Narrow" panose="020B0606020202030204" pitchFamily="34" charset="0"/>
              </a:rPr>
              <a:t>п.27(2) настоящих Правил.</a:t>
            </a:r>
            <a:endParaRPr lang="ru-RU" sz="1100" b="1" dirty="0">
              <a:latin typeface="Arial Narrow" panose="020B0606020202030204" pitchFamily="34" charset="0"/>
              <a:hlinkClick r:id="rId2"/>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1" name="Подзаголовок 2"/>
          <p:cNvSpPr txBox="1">
            <a:spLocks/>
          </p:cNvSpPr>
          <p:nvPr/>
        </p:nvSpPr>
        <p:spPr>
          <a:xfrm>
            <a:off x="6119446" y="4126941"/>
            <a:ext cx="5987561" cy="2651927"/>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dirty="0">
                <a:latin typeface="Arial Narrow" panose="020B0606020202030204" pitchFamily="34" charset="0"/>
              </a:rPr>
              <a:t>В случае осуществления закупки, по результатам которой заключается контракт, </a:t>
            </a:r>
            <a:r>
              <a:rPr lang="ru-RU" sz="1100" dirty="0">
                <a:solidFill>
                  <a:srgbClr val="C00000"/>
                </a:solidFill>
                <a:latin typeface="Arial Narrow" panose="020B0606020202030204" pitchFamily="34" charset="0"/>
              </a:rPr>
              <a:t>предметом которого является</a:t>
            </a:r>
            <a:r>
              <a:rPr lang="ru-RU" sz="1100" dirty="0">
                <a:latin typeface="Arial Narrow" panose="020B0606020202030204" pitchFamily="34" charset="0"/>
              </a:rPr>
              <a:t> выполнение работ по строительству, реконструкции, капитальному ремонту, сносу </a:t>
            </a:r>
            <a:r>
              <a:rPr lang="ru-RU" sz="1100" dirty="0">
                <a:solidFill>
                  <a:srgbClr val="C00000"/>
                </a:solidFill>
                <a:latin typeface="Arial Narrow" panose="020B0606020202030204" pitchFamily="34" charset="0"/>
              </a:rPr>
              <a:t>объекта</a:t>
            </a:r>
            <a:r>
              <a:rPr lang="ru-RU" sz="1100" dirty="0">
                <a:latin typeface="Arial Narrow" panose="020B0606020202030204" pitchFamily="34" charset="0"/>
              </a:rPr>
              <a:t> капитального строительства </a:t>
            </a:r>
            <a:r>
              <a:rPr lang="ru-RU" sz="1100" dirty="0">
                <a:solidFill>
                  <a:srgbClr val="C00000"/>
                </a:solidFill>
                <a:latin typeface="Arial Narrow" panose="020B0606020202030204" pitchFamily="34" charset="0"/>
              </a:rPr>
              <a:t>(в том числе линейного объекта), проведению работ по сохранению объектов культурного наследия, </a:t>
            </a:r>
            <a:r>
              <a:rPr lang="ru-RU" sz="1100" dirty="0">
                <a:latin typeface="Arial Narrow" panose="020B0606020202030204" pitchFamily="34" charset="0"/>
              </a:rPr>
              <a:t>а также </a:t>
            </a:r>
            <a:r>
              <a:rPr lang="ru-RU" sz="1100" dirty="0">
                <a:solidFill>
                  <a:srgbClr val="C00000"/>
                </a:solidFill>
                <a:latin typeface="Arial Narrow" panose="020B0606020202030204" pitchFamily="34" charset="0"/>
              </a:rPr>
              <a:t>контракт, </a:t>
            </a:r>
            <a:r>
              <a:rPr lang="ru-RU" sz="1100" dirty="0" smtClean="0">
                <a:solidFill>
                  <a:srgbClr val="C00000"/>
                </a:solidFill>
                <a:latin typeface="Arial Narrow" panose="020B0606020202030204" pitchFamily="34" charset="0"/>
              </a:rPr>
              <a:t>предусмотренный ч.16 (если контракт жизненного цикла предусматривает проектирование, строительство, реконструкцию, капитальный ремонт объекта капитального строительства), 16.1 ст.34 и ч.56 ст.112 44-ФЗ</a:t>
            </a:r>
            <a:r>
              <a:rPr lang="ru-RU" sz="1100" dirty="0" smtClean="0">
                <a:latin typeface="Arial Narrow" panose="020B0606020202030204" pitchFamily="34" charset="0"/>
              </a:rPr>
              <a:t>, по </a:t>
            </a:r>
            <a:r>
              <a:rPr lang="ru-RU" sz="1100" dirty="0" err="1" smtClean="0">
                <a:latin typeface="Arial Narrow" panose="020B0606020202030204" pitchFamily="34" charset="0"/>
              </a:rPr>
              <a:t>нестоимостному</a:t>
            </a:r>
            <a:r>
              <a:rPr lang="ru-RU" sz="1100" dirty="0" smtClean="0">
                <a:latin typeface="Arial Narrow" panose="020B0606020202030204" pitchFamily="34" charset="0"/>
              </a:rPr>
              <a:t> критерию оценки «квалификация участников закупки, в </a:t>
            </a:r>
            <a:r>
              <a:rPr lang="ru-RU" sz="1100" dirty="0" err="1" smtClean="0">
                <a:latin typeface="Arial Narrow" panose="020B0606020202030204" pitchFamily="34" charset="0"/>
              </a:rPr>
              <a:t>т.ч</a:t>
            </a:r>
            <a:r>
              <a:rPr lang="ru-RU" sz="1100" dirty="0" smtClean="0">
                <a:latin typeface="Arial Narrow" panose="020B0606020202030204" pitchFamily="34" charset="0"/>
              </a:rPr>
              <a:t>. </a:t>
            </a:r>
            <a:r>
              <a:rPr lang="ru-RU" sz="1100" dirty="0">
                <a:latin typeface="Arial Narrow" panose="020B0606020202030204" pitchFamily="34" charset="0"/>
              </a:rPr>
              <a:t>н</a:t>
            </a:r>
            <a:r>
              <a:rPr lang="ru-RU" sz="1100" dirty="0" smtClean="0">
                <a:latin typeface="Arial Narrow" panose="020B0606020202030204" pitchFamily="34" charset="0"/>
              </a:rPr>
              <a:t>аличие у них  финансовых ресурсов, оборудования и других материальных ресурсов, принадлежащих им на праве собственности или ином законном основании, опыта работы, связанного с предметом контракта, и деловой репутации, специалистов и иных работников определённого уровня квалификации» в документации о закупке устанавливается один или несколько следующих показателей:  </a:t>
            </a:r>
          </a:p>
          <a:p>
            <a:pPr>
              <a:spcBef>
                <a:spcPts val="0"/>
              </a:spcBef>
            </a:pPr>
            <a:r>
              <a:rPr lang="ru-RU" sz="1100" dirty="0" smtClean="0">
                <a:latin typeface="Arial Narrow" panose="020B0606020202030204" pitchFamily="34" charset="0"/>
              </a:rPr>
              <a:t>а</a:t>
            </a:r>
            <a:r>
              <a:rPr lang="ru-RU" sz="1100" dirty="0">
                <a:latin typeface="Arial Narrow" panose="020B0606020202030204" pitchFamily="34" charset="0"/>
              </a:rPr>
              <a:t>) общая стоимость исполненных контрактов (договоров);</a:t>
            </a:r>
          </a:p>
          <a:p>
            <a:pPr>
              <a:spcBef>
                <a:spcPts val="0"/>
              </a:spcBef>
            </a:pPr>
            <a:endParaRPr lang="ru-RU" sz="1100" dirty="0" smtClean="0">
              <a:latin typeface="Arial Narrow" panose="020B0606020202030204" pitchFamily="34" charset="0"/>
            </a:endParaRPr>
          </a:p>
          <a:p>
            <a:pPr>
              <a:spcBef>
                <a:spcPts val="0"/>
              </a:spcBef>
            </a:pPr>
            <a:r>
              <a:rPr lang="ru-RU" sz="1100" dirty="0" smtClean="0">
                <a:latin typeface="Arial Narrow" panose="020B0606020202030204" pitchFamily="34" charset="0"/>
              </a:rPr>
              <a:t>б</a:t>
            </a:r>
            <a:r>
              <a:rPr lang="ru-RU" sz="1100" dirty="0">
                <a:latin typeface="Arial Narrow" panose="020B0606020202030204" pitchFamily="34" charset="0"/>
              </a:rPr>
              <a:t>) общее количество исполненных контрактов (договоров);</a:t>
            </a:r>
          </a:p>
          <a:p>
            <a:pPr>
              <a:spcBef>
                <a:spcPts val="0"/>
              </a:spcBef>
            </a:pPr>
            <a:endParaRPr lang="ru-RU" sz="1100" dirty="0" smtClean="0">
              <a:latin typeface="Arial Narrow" panose="020B0606020202030204" pitchFamily="34" charset="0"/>
            </a:endParaRPr>
          </a:p>
          <a:p>
            <a:pPr>
              <a:spcBef>
                <a:spcPts val="0"/>
              </a:spcBef>
            </a:pPr>
            <a:r>
              <a:rPr lang="ru-RU" sz="1100" dirty="0" smtClean="0">
                <a:latin typeface="Arial Narrow" panose="020B0606020202030204" pitchFamily="34" charset="0"/>
              </a:rPr>
              <a:t>в</a:t>
            </a:r>
            <a:r>
              <a:rPr lang="ru-RU" sz="1100" dirty="0">
                <a:latin typeface="Arial Narrow" panose="020B0606020202030204" pitchFamily="34" charset="0"/>
              </a:rPr>
              <a:t>) наибольшая цена одного из исполненных контрактов (договоров).</a:t>
            </a:r>
          </a:p>
          <a:p>
            <a:pPr>
              <a:lnSpc>
                <a:spcPct val="100000"/>
              </a:lnSpc>
              <a:spcBef>
                <a:spcPts val="0"/>
              </a:spcBef>
            </a:pPr>
            <a:endParaRPr lang="ru-RU" sz="1100" dirty="0" smtClean="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22" name="Подзаголовок 2"/>
          <p:cNvSpPr txBox="1">
            <a:spLocks/>
          </p:cNvSpPr>
          <p:nvPr/>
        </p:nvSpPr>
        <p:spPr>
          <a:xfrm>
            <a:off x="79131" y="4115435"/>
            <a:ext cx="5899637" cy="2663433"/>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b="1" dirty="0" smtClean="0">
                <a:latin typeface="Arial Narrow" panose="020B0606020202030204" pitchFamily="34" charset="0"/>
              </a:rPr>
              <a:t>Пункт 27(2) В </a:t>
            </a:r>
            <a:r>
              <a:rPr lang="ru-RU" sz="1100" b="1" dirty="0">
                <a:latin typeface="Arial Narrow" panose="020B0606020202030204" pitchFamily="34" charset="0"/>
              </a:rPr>
              <a:t>случае осуществления закупки, по результатам которой заключается контракт </a:t>
            </a:r>
            <a:r>
              <a:rPr lang="ru-RU" sz="1100" strike="sngStrike" dirty="0">
                <a:latin typeface="Arial Narrow" panose="020B0606020202030204" pitchFamily="34" charset="0"/>
              </a:rPr>
              <a:t>на </a:t>
            </a:r>
            <a:r>
              <a:rPr lang="ru-RU" sz="1100" b="1" dirty="0">
                <a:latin typeface="Arial Narrow" panose="020B0606020202030204" pitchFamily="34" charset="0"/>
              </a:rPr>
              <a:t>выполнение работ по строительству, реконструкции, капитальному ремонту, сносу </a:t>
            </a:r>
            <a:r>
              <a:rPr lang="ru-RU" sz="1100" strike="sngStrike" dirty="0">
                <a:latin typeface="Arial Narrow" panose="020B0606020202030204" pitchFamily="34" charset="0"/>
              </a:rPr>
              <a:t>особо опасных, технически сложных и уникальных объектов</a:t>
            </a:r>
            <a:r>
              <a:rPr lang="ru-RU" sz="1100" dirty="0">
                <a:latin typeface="Arial Narrow" panose="020B0606020202030204" pitchFamily="34" charset="0"/>
              </a:rPr>
              <a:t> </a:t>
            </a:r>
            <a:r>
              <a:rPr lang="ru-RU" sz="1100" b="1" dirty="0">
                <a:latin typeface="Arial Narrow" panose="020B0606020202030204" pitchFamily="34" charset="0"/>
              </a:rPr>
              <a:t>капитального строительства, а также </a:t>
            </a:r>
            <a:r>
              <a:rPr lang="ru-RU" sz="1100" strike="sngStrike" dirty="0">
                <a:latin typeface="Arial Narrow" panose="020B0606020202030204" pitchFamily="34" charset="0"/>
              </a:rPr>
              <a:t>искусственных дорожных сооружений, включенных в состав автомобильных дорог федерального, регионального или межмуниципального, местного значения</a:t>
            </a:r>
            <a:r>
              <a:rPr lang="ru-RU" sz="1100" dirty="0">
                <a:latin typeface="Arial Narrow" panose="020B0606020202030204" pitchFamily="34" charset="0"/>
              </a:rPr>
              <a:t>, </a:t>
            </a:r>
            <a:r>
              <a:rPr lang="ru-RU" sz="1100" b="1" dirty="0">
                <a:latin typeface="Arial Narrow" panose="020B0606020202030204" pitchFamily="34" charset="0"/>
              </a:rPr>
              <a:t>по </a:t>
            </a:r>
            <a:r>
              <a:rPr lang="ru-RU" sz="1100" b="1" dirty="0" err="1">
                <a:latin typeface="Arial Narrow" panose="020B0606020202030204" pitchFamily="34" charset="0"/>
              </a:rPr>
              <a:t>нестоимостному</a:t>
            </a:r>
            <a:r>
              <a:rPr lang="ru-RU" sz="1100" b="1" dirty="0">
                <a:latin typeface="Arial Narrow" panose="020B0606020202030204" pitchFamily="34" charset="0"/>
              </a:rPr>
              <a:t> критерию оценки "квалификация участников закупки, в том числе наличие у них финансовых ресурсов, оборудования и других материальных ресурсов, принадлежащих им на праве собственности или ином законном основании, опыта работы, связанного с предметом контракта, и деловой репутации, специалистов и иных работников определенного уровня квалификации" в документации о закупке устанавливается один или несколько следующих показателей:</a:t>
            </a:r>
          </a:p>
          <a:p>
            <a:pPr>
              <a:spcBef>
                <a:spcPts val="0"/>
              </a:spcBef>
            </a:pPr>
            <a:endParaRPr lang="ru-RU" sz="1100" dirty="0" smtClean="0">
              <a:latin typeface="Arial Narrow" panose="020B0606020202030204" pitchFamily="34" charset="0"/>
            </a:endParaRPr>
          </a:p>
          <a:p>
            <a:pPr>
              <a:spcBef>
                <a:spcPts val="0"/>
              </a:spcBef>
            </a:pPr>
            <a:r>
              <a:rPr lang="ru-RU" sz="1100" b="1" dirty="0" smtClean="0">
                <a:latin typeface="Arial Narrow" panose="020B0606020202030204" pitchFamily="34" charset="0"/>
              </a:rPr>
              <a:t>а</a:t>
            </a:r>
            <a:r>
              <a:rPr lang="ru-RU" sz="1100" b="1" dirty="0">
                <a:latin typeface="Arial Narrow" panose="020B0606020202030204" pitchFamily="34" charset="0"/>
              </a:rPr>
              <a:t>) общая стоимость исполненных контрактов (договоров) </a:t>
            </a:r>
            <a:r>
              <a:rPr lang="ru-RU" sz="1100" strike="sngStrike" dirty="0">
                <a:latin typeface="Arial Narrow" panose="020B0606020202030204" pitchFamily="34" charset="0"/>
              </a:rPr>
              <a:t>на выполнение работ по строительству, реконструкции, капитальному ремонту, сносу</a:t>
            </a:r>
            <a:r>
              <a:rPr lang="ru-RU" sz="1100" dirty="0">
                <a:latin typeface="Arial Narrow" panose="020B0606020202030204" pitchFamily="34" charset="0"/>
              </a:rPr>
              <a:t>;</a:t>
            </a:r>
          </a:p>
          <a:p>
            <a:pPr>
              <a:spcBef>
                <a:spcPts val="0"/>
              </a:spcBef>
            </a:pPr>
            <a:r>
              <a:rPr lang="ru-RU" sz="1100" b="1" dirty="0">
                <a:latin typeface="Arial Narrow" panose="020B0606020202030204" pitchFamily="34" charset="0"/>
              </a:rPr>
              <a:t>б) общее количество исполненных контрактов (договоров) </a:t>
            </a:r>
            <a:r>
              <a:rPr lang="ru-RU" sz="1100" strike="sngStrike" dirty="0">
                <a:latin typeface="Arial Narrow" panose="020B0606020202030204" pitchFamily="34" charset="0"/>
              </a:rPr>
              <a:t>на выполнение работ по строительству, реконструкции, капитальному ремонту, сносу</a:t>
            </a:r>
            <a:r>
              <a:rPr lang="ru-RU" sz="1100" dirty="0">
                <a:latin typeface="Arial Narrow" panose="020B0606020202030204" pitchFamily="34" charset="0"/>
              </a:rPr>
              <a:t>;</a:t>
            </a:r>
          </a:p>
          <a:p>
            <a:pPr>
              <a:spcBef>
                <a:spcPts val="0"/>
              </a:spcBef>
            </a:pPr>
            <a:r>
              <a:rPr lang="ru-RU" sz="1100" b="1" dirty="0">
                <a:latin typeface="Arial Narrow" panose="020B0606020202030204" pitchFamily="34" charset="0"/>
              </a:rPr>
              <a:t>в) наибольшая цена одного из исполненных контрактов (договоров) </a:t>
            </a:r>
            <a:r>
              <a:rPr lang="ru-RU" sz="1100" strike="sngStrike" dirty="0">
                <a:latin typeface="Arial Narrow" panose="020B0606020202030204" pitchFamily="34" charset="0"/>
              </a:rPr>
              <a:t>на выполнение работ по строительству, реконструкции, капитальному ремонту, сносу</a:t>
            </a:r>
            <a:r>
              <a:rPr lang="ru-RU" sz="1100" dirty="0">
                <a:latin typeface="Arial Narrow" panose="020B0606020202030204" pitchFamily="34" charset="0"/>
              </a:rPr>
              <a:t>.</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Tree>
    <p:extLst>
      <p:ext uri="{BB962C8B-B14F-4D97-AF65-F5344CB8AC3E}">
        <p14:creationId xmlns:p14="http://schemas.microsoft.com/office/powerpoint/2010/main" val="25525912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654" y="3075"/>
            <a:ext cx="12192000" cy="401112"/>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a:t>
            </a:r>
            <a:r>
              <a:rPr lang="ru-RU" sz="1600" b="1" dirty="0">
                <a:solidFill>
                  <a:schemeClr val="tx1">
                    <a:lumMod val="65000"/>
                    <a:lumOff val="35000"/>
                  </a:schemeClr>
                </a:solidFill>
                <a:latin typeface="Arial Narrow" panose="020B0606020202030204" pitchFamily="34" charset="0"/>
              </a:rPr>
              <a:t>с 09.07.20г. в Правила оценки заявок участников закупок, утверждённых постановлением Правительства РФ от 28.11.2013 №</a:t>
            </a:r>
            <a:r>
              <a:rPr lang="ru-RU" sz="1600" b="1" dirty="0" smtClean="0">
                <a:solidFill>
                  <a:schemeClr val="tx1">
                    <a:lumMod val="65000"/>
                    <a:lumOff val="35000"/>
                  </a:schemeClr>
                </a:solidFill>
                <a:latin typeface="Arial Narrow" panose="020B0606020202030204" pitchFamily="34" charset="0"/>
              </a:rPr>
              <a:t>1085 (ч.2)</a:t>
            </a:r>
            <a:endParaRPr lang="ru-RU" sz="1600" b="1" dirty="0">
              <a:solidFill>
                <a:schemeClr val="tx1">
                  <a:lumMod val="65000"/>
                  <a:lumOff val="35000"/>
                </a:schemeClr>
              </a:solidFill>
              <a:latin typeface="Arial Narrow" panose="020B0606020202030204" pitchFamily="34" charset="0"/>
            </a:endParaRPr>
          </a:p>
        </p:txBody>
      </p:sp>
      <p:sp>
        <p:nvSpPr>
          <p:cNvPr id="15" name="Подзаголовок 2"/>
          <p:cNvSpPr txBox="1">
            <a:spLocks/>
          </p:cNvSpPr>
          <p:nvPr/>
        </p:nvSpPr>
        <p:spPr>
          <a:xfrm>
            <a:off x="6119446" y="788609"/>
            <a:ext cx="5987561" cy="5462722"/>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Для оценки заявок (предложений) по показателям, </a:t>
            </a:r>
            <a:r>
              <a:rPr lang="ru-RU" sz="1100" dirty="0" smtClean="0">
                <a:latin typeface="Arial Narrow" panose="020B0606020202030204" pitchFamily="34" charset="0"/>
              </a:rPr>
              <a:t>предусмотренным </a:t>
            </a:r>
            <a:r>
              <a:rPr lang="ru-RU" sz="1100" dirty="0">
                <a:latin typeface="Arial Narrow" panose="020B0606020202030204" pitchFamily="34" charset="0"/>
              </a:rPr>
              <a:t>п.27(2) настоящих </a:t>
            </a:r>
            <a:r>
              <a:rPr lang="ru-RU" sz="1100" dirty="0" smtClean="0">
                <a:latin typeface="Arial Narrow" panose="020B0606020202030204" pitchFamily="34" charset="0"/>
              </a:rPr>
              <a:t>Правил, </a:t>
            </a:r>
            <a:r>
              <a:rPr lang="ru-RU" sz="1100" dirty="0" smtClean="0">
                <a:solidFill>
                  <a:srgbClr val="C00000"/>
                </a:solidFill>
                <a:latin typeface="Arial Narrow" panose="020B0606020202030204" pitchFamily="34" charset="0"/>
              </a:rPr>
              <a:t>в документации о закупке устанавливается и учитывается при оценке один или несколько следующих видов </a:t>
            </a:r>
            <a:r>
              <a:rPr lang="ru-RU" sz="1100" dirty="0" smtClean="0">
                <a:latin typeface="Arial Narrow" panose="020B0606020202030204" pitchFamily="34" charset="0"/>
              </a:rPr>
              <a:t>контрактов (договоров):  </a:t>
            </a:r>
          </a:p>
          <a:p>
            <a:r>
              <a:rPr lang="ru-RU" sz="1100" dirty="0" smtClean="0">
                <a:solidFill>
                  <a:srgbClr val="C00000"/>
                </a:solidFill>
                <a:latin typeface="Arial Narrow" panose="020B0606020202030204" pitchFamily="34" charset="0"/>
              </a:rPr>
              <a:t>а</a:t>
            </a:r>
            <a:r>
              <a:rPr lang="ru-RU" sz="1100" dirty="0">
                <a:solidFill>
                  <a:srgbClr val="C00000"/>
                </a:solidFill>
                <a:latin typeface="Arial Narrow" panose="020B0606020202030204" pitchFamily="34" charset="0"/>
              </a:rPr>
              <a:t>) контракты (договоры), предусматривающие </a:t>
            </a:r>
            <a:r>
              <a:rPr lang="ru-RU" sz="1100" dirty="0">
                <a:latin typeface="Arial Narrow" panose="020B0606020202030204" pitchFamily="34" charset="0"/>
              </a:rPr>
              <a:t>выполнение работ по строительству, реконструкции </a:t>
            </a:r>
            <a:r>
              <a:rPr lang="ru-RU" sz="1100" dirty="0">
                <a:solidFill>
                  <a:srgbClr val="C00000"/>
                </a:solidFill>
                <a:latin typeface="Arial Narrow" panose="020B0606020202030204" pitchFamily="34" charset="0"/>
              </a:rPr>
              <a:t>объектов</a:t>
            </a:r>
            <a:r>
              <a:rPr lang="ru-RU" sz="1100" dirty="0">
                <a:latin typeface="Arial Narrow" panose="020B0606020202030204" pitchFamily="34" charset="0"/>
              </a:rPr>
              <a:t> капитального строительства, </a:t>
            </a:r>
            <a:r>
              <a:rPr lang="ru-RU" sz="1100" dirty="0">
                <a:solidFill>
                  <a:srgbClr val="C00000"/>
                </a:solidFill>
                <a:latin typeface="Arial Narrow" panose="020B0606020202030204" pitchFamily="34" charset="0"/>
              </a:rPr>
              <a:t>проведение работ по сохранению объектов культурного наследия, относящихся</a:t>
            </a:r>
            <a:r>
              <a:rPr lang="ru-RU" sz="1100" dirty="0">
                <a:latin typeface="Arial Narrow" panose="020B0606020202030204" pitchFamily="34" charset="0"/>
              </a:rPr>
              <a:t> к виду объекта капитального строительства, выполнение работ по строительству, реконструкции, капитальному ремонту, сносу </a:t>
            </a:r>
            <a:r>
              <a:rPr lang="ru-RU" sz="1100" dirty="0">
                <a:solidFill>
                  <a:srgbClr val="C00000"/>
                </a:solidFill>
                <a:latin typeface="Arial Narrow" panose="020B0606020202030204" pitchFamily="34" charset="0"/>
              </a:rPr>
              <a:t>которого</a:t>
            </a:r>
            <a:r>
              <a:rPr lang="ru-RU" sz="1100" dirty="0">
                <a:latin typeface="Arial Narrow" panose="020B0606020202030204" pitchFamily="34" charset="0"/>
              </a:rPr>
              <a:t> является объектом закупки. </a:t>
            </a:r>
            <a:endParaRPr lang="ru-RU" sz="1100" dirty="0" smtClean="0">
              <a:latin typeface="Arial Narrow" panose="020B0606020202030204" pitchFamily="34" charset="0"/>
            </a:endParaRPr>
          </a:p>
          <a:p>
            <a:r>
              <a:rPr lang="ru-RU" sz="1100" dirty="0" smtClean="0">
                <a:solidFill>
                  <a:srgbClr val="C00000"/>
                </a:solidFill>
                <a:latin typeface="Arial Narrow" panose="020B0606020202030204" pitchFamily="34" charset="0"/>
              </a:rPr>
              <a:t>К </a:t>
            </a:r>
            <a:r>
              <a:rPr lang="ru-RU" sz="1100" dirty="0">
                <a:solidFill>
                  <a:srgbClr val="C00000"/>
                </a:solidFill>
                <a:latin typeface="Arial Narrow" panose="020B0606020202030204" pitchFamily="34" charset="0"/>
              </a:rPr>
              <a:t>таким видам объектов капитального строительства относятся:</a:t>
            </a:r>
          </a:p>
          <a:p>
            <a:r>
              <a:rPr lang="ru-RU" sz="1100" dirty="0">
                <a:solidFill>
                  <a:srgbClr val="C00000"/>
                </a:solidFill>
                <a:latin typeface="Arial Narrow" panose="020B0606020202030204" pitchFamily="34" charset="0"/>
              </a:rPr>
              <a:t>объекты капитального строительства (за исключением линейных объектов);</a:t>
            </a:r>
          </a:p>
          <a:p>
            <a:r>
              <a:rPr lang="ru-RU" sz="1100" dirty="0">
                <a:solidFill>
                  <a:srgbClr val="C00000"/>
                </a:solidFill>
                <a:latin typeface="Arial Narrow" panose="020B0606020202030204" pitchFamily="34" charset="0"/>
              </a:rPr>
              <a:t>линейные</a:t>
            </a:r>
            <a:r>
              <a:rPr lang="ru-RU" sz="1100" dirty="0">
                <a:latin typeface="Arial Narrow" panose="020B0606020202030204" pitchFamily="34" charset="0"/>
              </a:rPr>
              <a:t> объекты капитального строительства;</a:t>
            </a:r>
          </a:p>
          <a:p>
            <a:r>
              <a:rPr lang="ru-RU" sz="1100" dirty="0">
                <a:latin typeface="Arial Narrow" panose="020B0606020202030204" pitchFamily="34" charset="0"/>
              </a:rPr>
              <a:t>особо опасные, технически сложные и уникальные объекты капитального строительства;</a:t>
            </a:r>
          </a:p>
          <a:p>
            <a:r>
              <a:rPr lang="ru-RU" sz="1100" dirty="0">
                <a:solidFill>
                  <a:srgbClr val="C00000"/>
                </a:solidFill>
                <a:latin typeface="Arial Narrow" panose="020B0606020202030204" pitchFamily="34" charset="0"/>
              </a:rPr>
              <a:t>объекты культурного наследия;</a:t>
            </a:r>
          </a:p>
          <a:p>
            <a:r>
              <a:rPr lang="ru-RU" sz="1100" dirty="0">
                <a:solidFill>
                  <a:srgbClr val="C00000"/>
                </a:solidFill>
                <a:latin typeface="Arial Narrow" panose="020B0606020202030204" pitchFamily="34" charset="0"/>
              </a:rPr>
              <a:t>б) контракты (договоры), соответствующие виду контракта, заключаемого по результатам закупки. К таким видам контрактов (договоров) относятся:</a:t>
            </a:r>
          </a:p>
          <a:p>
            <a:r>
              <a:rPr lang="ru-RU" sz="1100" dirty="0">
                <a:solidFill>
                  <a:srgbClr val="C00000"/>
                </a:solidFill>
                <a:latin typeface="Arial Narrow" panose="020B0606020202030204" pitchFamily="34" charset="0"/>
              </a:rPr>
              <a:t>контракт, </a:t>
            </a:r>
            <a:r>
              <a:rPr lang="ru-RU" sz="1100" dirty="0" smtClean="0">
                <a:solidFill>
                  <a:srgbClr val="C00000"/>
                </a:solidFill>
                <a:latin typeface="Arial Narrow" panose="020B0606020202030204" pitchFamily="34" charset="0"/>
              </a:rPr>
              <a:t>предусмотренныйч.16 ст.34 44-ФЗ (если контракт жизненного цикла предусматривает проектирование, строительство, реконструкцию, капитальный ремонт предусмотренного </a:t>
            </a:r>
            <a:r>
              <a:rPr lang="ru-RU" sz="1100" dirty="0" err="1" smtClean="0">
                <a:solidFill>
                  <a:srgbClr val="C00000"/>
                </a:solidFill>
                <a:latin typeface="Arial Narrow" panose="020B0606020202030204" pitchFamily="34" charset="0"/>
              </a:rPr>
              <a:t>пп.а</a:t>
            </a:r>
            <a:r>
              <a:rPr lang="ru-RU" sz="1100" dirty="0" smtClean="0">
                <a:solidFill>
                  <a:srgbClr val="C00000"/>
                </a:solidFill>
                <a:latin typeface="Arial Narrow" panose="020B0606020202030204" pitchFamily="34" charset="0"/>
              </a:rPr>
              <a:t> настоящего пункта объекта капитального строительства соответствующего вида);</a:t>
            </a:r>
            <a:r>
              <a:rPr lang="ru-RU" sz="1100" dirty="0" smtClean="0">
                <a:solidFill>
                  <a:srgbClr val="C00000"/>
                </a:solidFill>
                <a:latin typeface="Arial Narrow" panose="020B0606020202030204" pitchFamily="34" charset="0"/>
                <a:hlinkClick r:id="rId2"/>
              </a:rPr>
              <a:t> </a:t>
            </a:r>
            <a:endParaRPr lang="ru-RU" sz="1100" dirty="0" smtClean="0">
              <a:solidFill>
                <a:srgbClr val="C00000"/>
              </a:solidFill>
              <a:latin typeface="Arial Narrow" panose="020B0606020202030204" pitchFamily="34" charset="0"/>
            </a:endParaRPr>
          </a:p>
          <a:p>
            <a:r>
              <a:rPr lang="ru-RU" sz="1100" dirty="0" smtClean="0">
                <a:solidFill>
                  <a:srgbClr val="C00000"/>
                </a:solidFill>
                <a:latin typeface="Arial Narrow" panose="020B0606020202030204" pitchFamily="34" charset="0"/>
              </a:rPr>
              <a:t>контракт</a:t>
            </a:r>
            <a:r>
              <a:rPr lang="ru-RU" sz="1100" dirty="0">
                <a:solidFill>
                  <a:srgbClr val="C00000"/>
                </a:solidFill>
                <a:latin typeface="Arial Narrow" panose="020B0606020202030204" pitchFamily="34" charset="0"/>
              </a:rPr>
              <a:t>, </a:t>
            </a:r>
            <a:r>
              <a:rPr lang="ru-RU" sz="1100" dirty="0" smtClean="0">
                <a:solidFill>
                  <a:srgbClr val="C00000"/>
                </a:solidFill>
                <a:latin typeface="Arial Narrow" panose="020B0606020202030204" pitchFamily="34" charset="0"/>
              </a:rPr>
              <a:t>предусмотренныйч.16.1 ст.34 44-ФЗ (в отношении предусмотренного </a:t>
            </a:r>
            <a:r>
              <a:rPr lang="ru-RU" sz="1100" dirty="0" err="1" smtClean="0">
                <a:solidFill>
                  <a:srgbClr val="C00000"/>
                </a:solidFill>
                <a:latin typeface="Arial Narrow" panose="020B0606020202030204" pitchFamily="34" charset="0"/>
              </a:rPr>
              <a:t>пп.а</a:t>
            </a:r>
            <a:r>
              <a:rPr lang="ru-RU" sz="1100" dirty="0" smtClean="0">
                <a:solidFill>
                  <a:srgbClr val="C00000"/>
                </a:solidFill>
                <a:latin typeface="Arial Narrow" panose="020B0606020202030204" pitchFamily="34" charset="0"/>
              </a:rPr>
              <a:t> настоящего пункта объекта </a:t>
            </a:r>
            <a:r>
              <a:rPr lang="ru-RU" sz="1100" dirty="0">
                <a:solidFill>
                  <a:srgbClr val="C00000"/>
                </a:solidFill>
                <a:latin typeface="Arial Narrow" panose="020B0606020202030204" pitchFamily="34" charset="0"/>
              </a:rPr>
              <a:t>капитального строительства </a:t>
            </a:r>
            <a:r>
              <a:rPr lang="ru-RU" sz="1100" dirty="0" smtClean="0">
                <a:solidFill>
                  <a:srgbClr val="C00000"/>
                </a:solidFill>
                <a:latin typeface="Arial Narrow" panose="020B0606020202030204" pitchFamily="34" charset="0"/>
              </a:rPr>
              <a:t>соответствующего вида); </a:t>
            </a:r>
          </a:p>
          <a:p>
            <a:r>
              <a:rPr lang="ru-RU" sz="1100" dirty="0" smtClean="0">
                <a:solidFill>
                  <a:srgbClr val="C00000"/>
                </a:solidFill>
                <a:latin typeface="Arial Narrow" panose="020B0606020202030204" pitchFamily="34" charset="0"/>
              </a:rPr>
              <a:t>контракт</a:t>
            </a:r>
            <a:r>
              <a:rPr lang="ru-RU" sz="1100" dirty="0">
                <a:solidFill>
                  <a:srgbClr val="C00000"/>
                </a:solidFill>
                <a:latin typeface="Arial Narrow" panose="020B0606020202030204" pitchFamily="34" charset="0"/>
              </a:rPr>
              <a:t>, </a:t>
            </a:r>
            <a:r>
              <a:rPr lang="ru-RU" sz="1100" dirty="0" smtClean="0">
                <a:solidFill>
                  <a:srgbClr val="C00000"/>
                </a:solidFill>
                <a:latin typeface="Arial Narrow" panose="020B0606020202030204" pitchFamily="34" charset="0"/>
              </a:rPr>
              <a:t>предусмотренный ч.56 ст.112 44-ФЗ (в отношении </a:t>
            </a:r>
            <a:r>
              <a:rPr lang="ru-RU" sz="1100" dirty="0" err="1">
                <a:solidFill>
                  <a:srgbClr val="C00000"/>
                </a:solidFill>
                <a:latin typeface="Arial Narrow" panose="020B0606020202030204" pitchFamily="34" charset="0"/>
              </a:rPr>
              <a:t>пп.а</a:t>
            </a:r>
            <a:r>
              <a:rPr lang="ru-RU" sz="1100" dirty="0">
                <a:solidFill>
                  <a:srgbClr val="C00000"/>
                </a:solidFill>
                <a:latin typeface="Arial Narrow" panose="020B0606020202030204" pitchFamily="34" charset="0"/>
              </a:rPr>
              <a:t> настоящего пункта объекта капитального строительства соответствующего вида); </a:t>
            </a:r>
            <a:endParaRPr lang="ru-RU" sz="1100" dirty="0" smtClean="0">
              <a:solidFill>
                <a:srgbClr val="C00000"/>
              </a:solidFill>
              <a:latin typeface="Arial Narrow" panose="020B0606020202030204" pitchFamily="34" charset="0"/>
            </a:endParaRPr>
          </a:p>
          <a:p>
            <a:r>
              <a:rPr lang="ru-RU" sz="1100" dirty="0" smtClean="0">
                <a:solidFill>
                  <a:srgbClr val="C00000"/>
                </a:solidFill>
                <a:latin typeface="Arial Narrow" panose="020B0606020202030204" pitchFamily="34" charset="0"/>
              </a:rPr>
              <a:t>контракт</a:t>
            </a:r>
            <a:r>
              <a:rPr lang="ru-RU" sz="1100" dirty="0">
                <a:solidFill>
                  <a:srgbClr val="C00000"/>
                </a:solidFill>
                <a:latin typeface="Arial Narrow" panose="020B0606020202030204" pitchFamily="34" charset="0"/>
              </a:rPr>
              <a:t>, предметом которого является </a:t>
            </a:r>
            <a:r>
              <a:rPr lang="ru-RU" sz="1100" dirty="0">
                <a:latin typeface="Arial Narrow" panose="020B0606020202030204" pitchFamily="34" charset="0"/>
              </a:rPr>
              <a:t>выполнение работ по строительству, реконструкции, капитальному ремонту, сносу </a:t>
            </a:r>
            <a:r>
              <a:rPr lang="ru-RU" sz="1100" dirty="0">
                <a:solidFill>
                  <a:srgbClr val="C00000"/>
                </a:solidFill>
                <a:latin typeface="Arial Narrow" panose="020B0606020202030204" pitchFamily="34" charset="0"/>
              </a:rPr>
              <a:t>предусмотренного </a:t>
            </a:r>
            <a:r>
              <a:rPr lang="ru-RU" sz="1100" dirty="0" err="1">
                <a:solidFill>
                  <a:srgbClr val="C00000"/>
                </a:solidFill>
                <a:latin typeface="Arial Narrow" panose="020B0606020202030204" pitchFamily="34" charset="0"/>
              </a:rPr>
              <a:t>пп.а</a:t>
            </a:r>
            <a:r>
              <a:rPr lang="ru-RU" sz="1100" dirty="0">
                <a:solidFill>
                  <a:srgbClr val="C00000"/>
                </a:solidFill>
                <a:latin typeface="Arial Narrow" panose="020B0606020202030204" pitchFamily="34" charset="0"/>
              </a:rPr>
              <a:t> настоящего пункта объекта капитального строительства соответствующего </a:t>
            </a:r>
            <a:r>
              <a:rPr lang="ru-RU" sz="1100" dirty="0" smtClean="0">
                <a:solidFill>
                  <a:srgbClr val="C00000"/>
                </a:solidFill>
                <a:latin typeface="Arial Narrow" panose="020B0606020202030204" pitchFamily="34" charset="0"/>
              </a:rPr>
              <a:t>вида;</a:t>
            </a:r>
            <a:endParaRPr lang="ru-RU" sz="1100" dirty="0">
              <a:latin typeface="Arial Narrow" panose="020B0606020202030204" pitchFamily="34" charset="0"/>
              <a:hlinkClick r:id=""/>
            </a:endParaRPr>
          </a:p>
          <a:p>
            <a:r>
              <a:rPr lang="ru-RU" sz="1100" dirty="0">
                <a:solidFill>
                  <a:srgbClr val="C00000"/>
                </a:solidFill>
                <a:latin typeface="Arial Narrow" panose="020B0606020202030204" pitchFamily="34" charset="0"/>
              </a:rPr>
              <a:t>контракт, предметом которого </a:t>
            </a:r>
            <a:r>
              <a:rPr lang="ru-RU" sz="1100" dirty="0">
                <a:latin typeface="Arial Narrow" panose="020B0606020202030204" pitchFamily="34" charset="0"/>
              </a:rPr>
              <a:t>является </a:t>
            </a:r>
            <a:r>
              <a:rPr lang="ru-RU" sz="1100" dirty="0">
                <a:solidFill>
                  <a:srgbClr val="C00000"/>
                </a:solidFill>
                <a:latin typeface="Arial Narrow" panose="020B0606020202030204" pitchFamily="34" charset="0"/>
              </a:rPr>
              <a:t>проведение работ по сохранению объектов культурного наследия</a:t>
            </a:r>
            <a:r>
              <a:rPr lang="ru-RU" sz="1100" dirty="0">
                <a:latin typeface="Arial Narrow" panose="020B0606020202030204" pitchFamily="34" charset="0"/>
              </a:rPr>
              <a:t>.</a:t>
            </a:r>
          </a:p>
          <a:p>
            <a:pPr>
              <a:lnSpc>
                <a:spcPct val="100000"/>
              </a:lnSpc>
              <a:spcBef>
                <a:spcPts val="0"/>
              </a:spcBef>
            </a:pPr>
            <a:endParaRPr lang="ru-RU" sz="1100" dirty="0" smtClean="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9" name="Подзаголовок 2"/>
          <p:cNvSpPr txBox="1">
            <a:spLocks/>
          </p:cNvSpPr>
          <p:nvPr/>
        </p:nvSpPr>
        <p:spPr>
          <a:xfrm>
            <a:off x="79131" y="777104"/>
            <a:ext cx="5899637" cy="5474227"/>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b="1" dirty="0" smtClean="0">
                <a:latin typeface="Arial Narrow" panose="020B0606020202030204" pitchFamily="34" charset="0"/>
              </a:rPr>
              <a:t>Пункт 27(3) </a:t>
            </a:r>
            <a:r>
              <a:rPr lang="ru-RU" sz="1100" strike="sngStrike" dirty="0">
                <a:latin typeface="Arial Narrow" panose="020B0606020202030204" pitchFamily="34" charset="0"/>
              </a:rPr>
              <a:t>Заказчик </a:t>
            </a:r>
            <a:r>
              <a:rPr lang="ru-RU" sz="1100" b="1" dirty="0">
                <a:latin typeface="Arial Narrow" panose="020B0606020202030204" pitchFamily="34" charset="0"/>
              </a:rPr>
              <a:t>для оценки заявок (предложений) по показателям, </a:t>
            </a:r>
            <a:r>
              <a:rPr lang="ru-RU" sz="1100" b="1" dirty="0" smtClean="0">
                <a:latin typeface="Arial Narrow" panose="020B0606020202030204" pitchFamily="34" charset="0"/>
              </a:rPr>
              <a:t>предусмотренным п.27(2) настоящих Правил</a:t>
            </a:r>
            <a:r>
              <a:rPr lang="ru-RU" sz="1100" dirty="0" smtClean="0">
                <a:latin typeface="Arial Narrow" panose="020B0606020202030204" pitchFamily="34" charset="0"/>
              </a:rPr>
              <a:t>, </a:t>
            </a:r>
            <a:r>
              <a:rPr lang="ru-RU" sz="1100" strike="sngStrike" dirty="0" smtClean="0">
                <a:latin typeface="Arial Narrow" panose="020B0606020202030204" pitchFamily="34" charset="0"/>
              </a:rPr>
              <a:t>вправе предусмотреть оценку опыта работы, связанного с предметом </a:t>
            </a:r>
            <a:r>
              <a:rPr lang="ru-RU" sz="1100" b="1" dirty="0" smtClean="0">
                <a:latin typeface="Arial Narrow" panose="020B0606020202030204" pitchFamily="34" charset="0"/>
              </a:rPr>
              <a:t>контрактов (договоров)</a:t>
            </a:r>
            <a:r>
              <a:rPr lang="ru-RU" sz="1100" dirty="0" smtClean="0">
                <a:latin typeface="Arial Narrow" panose="020B0606020202030204" pitchFamily="34" charset="0"/>
              </a:rPr>
              <a:t>, </a:t>
            </a:r>
            <a:r>
              <a:rPr lang="ru-RU" sz="1100" strike="sngStrike" dirty="0" smtClean="0">
                <a:latin typeface="Arial Narrow" panose="020B0606020202030204" pitchFamily="34" charset="0"/>
              </a:rPr>
              <a:t>предусматривающих</a:t>
            </a:r>
            <a:r>
              <a:rPr lang="ru-RU" sz="1100" dirty="0" smtClean="0">
                <a:latin typeface="Arial Narrow" panose="020B0606020202030204" pitchFamily="34" charset="0"/>
              </a:rPr>
              <a:t> </a:t>
            </a:r>
            <a:r>
              <a:rPr lang="ru-RU" sz="1100" b="1" dirty="0" smtClean="0">
                <a:latin typeface="Arial Narrow" panose="020B0606020202030204" pitchFamily="34" charset="0"/>
              </a:rPr>
              <a:t>выполнение работ по строительству, реконструкции</a:t>
            </a:r>
            <a:r>
              <a:rPr lang="ru-RU" sz="1100" dirty="0" smtClean="0">
                <a:latin typeface="Arial Narrow" panose="020B0606020202030204" pitchFamily="34" charset="0"/>
              </a:rPr>
              <a:t>, </a:t>
            </a:r>
            <a:r>
              <a:rPr lang="ru-RU" sz="1100" strike="sngStrike" dirty="0" smtClean="0">
                <a:latin typeface="Arial Narrow" panose="020B0606020202030204" pitchFamily="34" charset="0"/>
              </a:rPr>
              <a:t>капитальному ремонту, сносу только по следующим группам объектов: </a:t>
            </a:r>
          </a:p>
          <a:p>
            <a:pPr>
              <a:spcBef>
                <a:spcPts val="0"/>
              </a:spcBef>
            </a:pPr>
            <a:r>
              <a:rPr lang="ru-RU" sz="1100" strike="sngStrike" dirty="0" smtClean="0">
                <a:latin typeface="Arial Narrow" panose="020B0606020202030204" pitchFamily="34" charset="0"/>
              </a:rPr>
              <a:t>а) </a:t>
            </a:r>
            <a:r>
              <a:rPr lang="ru-RU" sz="1100" strike="sngStrike" dirty="0">
                <a:latin typeface="Arial Narrow" panose="020B0606020202030204" pitchFamily="34" charset="0"/>
              </a:rPr>
              <a:t>объекты </a:t>
            </a:r>
            <a:r>
              <a:rPr lang="ru-RU" sz="1100" dirty="0">
                <a:latin typeface="Arial Narrow" panose="020B0606020202030204" pitchFamily="34" charset="0"/>
              </a:rPr>
              <a:t>капитального строительства</a:t>
            </a:r>
            <a:r>
              <a:rPr lang="ru-RU" sz="1100" strike="sngStrike" dirty="0">
                <a:latin typeface="Arial Narrow" panose="020B0606020202030204" pitchFamily="34" charset="0"/>
              </a:rPr>
              <a:t>;</a:t>
            </a:r>
          </a:p>
          <a:p>
            <a:pPr>
              <a:spcBef>
                <a:spcPts val="0"/>
              </a:spcBef>
            </a:pPr>
            <a:r>
              <a:rPr lang="ru-RU" sz="1100" strike="sngStrike" dirty="0" smtClean="0">
                <a:latin typeface="Arial Narrow" panose="020B0606020202030204" pitchFamily="34" charset="0"/>
              </a:rPr>
              <a:t>б</a:t>
            </a:r>
            <a:r>
              <a:rPr lang="ru-RU" sz="1100" strike="sngStrike" dirty="0">
                <a:latin typeface="Arial Narrow" panose="020B0606020202030204" pitchFamily="34" charset="0"/>
              </a:rPr>
              <a:t>) особо опасные, технически сложные и уникальные объекты капитального строительства, а также искусственные дорожные сооружения, включенные в состав автомобильных дорог федерального, регионального или межмуниципального, местного значения;</a:t>
            </a:r>
          </a:p>
          <a:p>
            <a:pPr>
              <a:spcBef>
                <a:spcPts val="0"/>
              </a:spcBef>
            </a:pPr>
            <a:r>
              <a:rPr lang="ru-RU" sz="1100" strike="sngStrike" dirty="0">
                <a:latin typeface="Arial Narrow" panose="020B0606020202030204" pitchFamily="34" charset="0"/>
              </a:rPr>
              <a:t>в) особо опасные, технически сложные или уникальные объекты капитального строительства, или искусственные дорожные сооружения, включенные в состав автомобильных дорог федерального, регионального или межмуниципального, местного значения, относящиеся</a:t>
            </a:r>
            <a:r>
              <a:rPr lang="ru-RU" sz="1100" dirty="0">
                <a:latin typeface="Arial Narrow" panose="020B0606020202030204" pitchFamily="34" charset="0"/>
              </a:rPr>
              <a:t> </a:t>
            </a:r>
            <a:r>
              <a:rPr lang="ru-RU" sz="1100" b="1" dirty="0">
                <a:latin typeface="Arial Narrow" panose="020B0606020202030204" pitchFamily="34" charset="0"/>
              </a:rPr>
              <a:t>к виду объекта капитального строительства, </a:t>
            </a:r>
            <a:r>
              <a:rPr lang="ru-RU" sz="1100" strike="sngStrike" dirty="0">
                <a:latin typeface="Arial Narrow" panose="020B0606020202030204" pitchFamily="34" charset="0"/>
              </a:rPr>
              <a:t>искусственного дорожного сооружения</a:t>
            </a:r>
            <a:r>
              <a:rPr lang="ru-RU" sz="1100" dirty="0">
                <a:latin typeface="Arial Narrow" panose="020B0606020202030204" pitchFamily="34" charset="0"/>
              </a:rPr>
              <a:t>, </a:t>
            </a:r>
            <a:r>
              <a:rPr lang="ru-RU" sz="1100" b="1" dirty="0">
                <a:latin typeface="Arial Narrow" panose="020B0606020202030204" pitchFamily="34" charset="0"/>
              </a:rPr>
              <a:t>выполнение работ по строительству, реконструкции, капитальному ремонту, сносу которых</a:t>
            </a:r>
            <a:r>
              <a:rPr lang="ru-RU" sz="1100" dirty="0">
                <a:latin typeface="Arial Narrow" panose="020B0606020202030204" pitchFamily="34" charset="0"/>
              </a:rPr>
              <a:t> </a:t>
            </a:r>
            <a:r>
              <a:rPr lang="ru-RU" sz="1100" b="1" dirty="0">
                <a:latin typeface="Arial Narrow" panose="020B0606020202030204" pitchFamily="34" charset="0"/>
              </a:rPr>
              <a:t>является объектом закупки;</a:t>
            </a:r>
          </a:p>
          <a:p>
            <a:pPr>
              <a:spcBef>
                <a:spcPts val="0"/>
              </a:spcBef>
            </a:pPr>
            <a:r>
              <a:rPr lang="ru-RU" sz="1100" strike="sngStrike" dirty="0">
                <a:latin typeface="Arial Narrow" panose="020B0606020202030204" pitchFamily="34" charset="0"/>
              </a:rPr>
              <a:t>г)</a:t>
            </a:r>
            <a:r>
              <a:rPr lang="ru-RU" sz="1100" dirty="0">
                <a:latin typeface="Arial Narrow" panose="020B0606020202030204" pitchFamily="34" charset="0"/>
              </a:rPr>
              <a:t> </a:t>
            </a:r>
            <a:r>
              <a:rPr lang="ru-RU" sz="1100" b="1" dirty="0">
                <a:latin typeface="Arial Narrow" panose="020B0606020202030204" pitchFamily="34" charset="0"/>
              </a:rPr>
              <a:t>объекты капитального строительства</a:t>
            </a:r>
            <a:r>
              <a:rPr lang="ru-RU" sz="1100" dirty="0">
                <a:latin typeface="Arial Narrow" panose="020B0606020202030204" pitchFamily="34" charset="0"/>
              </a:rPr>
              <a:t>, </a:t>
            </a:r>
            <a:r>
              <a:rPr lang="ru-RU" sz="1100" strike="sngStrike" dirty="0">
                <a:latin typeface="Arial Narrow" panose="020B0606020202030204" pitchFamily="34" charset="0"/>
              </a:rPr>
              <a:t>включающие</a:t>
            </a:r>
            <a:r>
              <a:rPr lang="ru-RU" sz="1100" dirty="0">
                <a:latin typeface="Arial Narrow" panose="020B0606020202030204" pitchFamily="34" charset="0"/>
              </a:rPr>
              <a:t> </a:t>
            </a:r>
            <a:r>
              <a:rPr lang="ru-RU" sz="1100" b="1" dirty="0">
                <a:latin typeface="Arial Narrow" panose="020B0606020202030204" pitchFamily="34" charset="0"/>
              </a:rPr>
              <a:t>особо опасные, технически сложные и уникальные объекты капитального строительства</a:t>
            </a:r>
            <a:r>
              <a:rPr lang="ru-RU" sz="1100" dirty="0">
                <a:latin typeface="Arial Narrow" panose="020B0606020202030204" pitchFamily="34" charset="0"/>
              </a:rPr>
              <a:t>, </a:t>
            </a:r>
            <a:r>
              <a:rPr lang="ru-RU" sz="1100" strike="sngStrike" dirty="0">
                <a:latin typeface="Arial Narrow" panose="020B0606020202030204" pitchFamily="34" charset="0"/>
              </a:rPr>
              <a:t>а также искусственные дорожные сооружения, включенные в состав автомобильных дорог федерального, регионального или межмуниципального, местного значения, относящиеся к виду объекта капитального строительства, искусственного дорожного сооружения, </a:t>
            </a:r>
            <a:r>
              <a:rPr lang="ru-RU" sz="1100" b="1" dirty="0">
                <a:latin typeface="Arial Narrow" panose="020B0606020202030204" pitchFamily="34" charset="0"/>
              </a:rPr>
              <a:t>выполнение работ по строительству, реконструкции, капитальному ремонту, сносу </a:t>
            </a:r>
            <a:r>
              <a:rPr lang="ru-RU" sz="1100" strike="sngStrike" dirty="0">
                <a:latin typeface="Arial Narrow" panose="020B0606020202030204" pitchFamily="34" charset="0"/>
              </a:rPr>
              <a:t>которых</a:t>
            </a:r>
            <a:r>
              <a:rPr lang="ru-RU" sz="1100" dirty="0">
                <a:latin typeface="Arial Narrow" panose="020B0606020202030204" pitchFamily="34" charset="0"/>
              </a:rPr>
              <a:t> </a:t>
            </a:r>
            <a:r>
              <a:rPr lang="ru-RU" sz="1100" b="1" dirty="0">
                <a:latin typeface="Arial Narrow" panose="020B0606020202030204" pitchFamily="34" charset="0"/>
              </a:rPr>
              <a:t>является</a:t>
            </a:r>
            <a:r>
              <a:rPr lang="ru-RU" sz="1100" dirty="0">
                <a:latin typeface="Arial Narrow" panose="020B0606020202030204" pitchFamily="34" charset="0"/>
              </a:rPr>
              <a:t> </a:t>
            </a:r>
            <a:r>
              <a:rPr lang="ru-RU" sz="1100" strike="sngStrike" dirty="0">
                <a:latin typeface="Arial Narrow" panose="020B0606020202030204" pitchFamily="34" charset="0"/>
              </a:rPr>
              <a:t>объектом закупки</a:t>
            </a:r>
            <a:r>
              <a:rPr lang="ru-RU" sz="1100" dirty="0">
                <a:latin typeface="Arial Narrow" panose="020B0606020202030204" pitchFamily="34" charset="0"/>
              </a:rPr>
              <a:t>.</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3" name="TextBox 2"/>
          <p:cNvSpPr txBox="1"/>
          <p:nvPr/>
        </p:nvSpPr>
        <p:spPr>
          <a:xfrm>
            <a:off x="7021550" y="422597"/>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13" name="TextBox 12"/>
          <p:cNvSpPr txBox="1"/>
          <p:nvPr/>
        </p:nvSpPr>
        <p:spPr>
          <a:xfrm>
            <a:off x="1723846" y="407772"/>
            <a:ext cx="2460738" cy="369332"/>
          </a:xfrm>
          <a:prstGeom prst="rect">
            <a:avLst/>
          </a:prstGeom>
          <a:noFill/>
        </p:spPr>
        <p:txBody>
          <a:bodyPr wrap="none" rtlCol="0">
            <a:spAutoFit/>
          </a:bodyPr>
          <a:lstStyle/>
          <a:p>
            <a:r>
              <a:rPr lang="ru-RU" dirty="0" smtClean="0"/>
              <a:t>Предыдущая редакция</a:t>
            </a:r>
            <a:endParaRPr lang="ru-RU" dirty="0"/>
          </a:p>
        </p:txBody>
      </p:sp>
    </p:spTree>
    <p:extLst>
      <p:ext uri="{BB962C8B-B14F-4D97-AF65-F5344CB8AC3E}">
        <p14:creationId xmlns:p14="http://schemas.microsoft.com/office/powerpoint/2010/main" val="3810267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654" y="3075"/>
            <a:ext cx="12192000" cy="401112"/>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a:t>
            </a:r>
            <a:r>
              <a:rPr lang="ru-RU" sz="1600" b="1" dirty="0">
                <a:solidFill>
                  <a:schemeClr val="tx1">
                    <a:lumMod val="65000"/>
                    <a:lumOff val="35000"/>
                  </a:schemeClr>
                </a:solidFill>
                <a:latin typeface="Arial Narrow" panose="020B0606020202030204" pitchFamily="34" charset="0"/>
              </a:rPr>
              <a:t>с 09.07.20г. в Правила оценки заявок участников закупок, утверждённых постановлением Правительства РФ от 28.11.2013 №</a:t>
            </a:r>
            <a:r>
              <a:rPr lang="ru-RU" sz="1600" b="1" dirty="0" smtClean="0">
                <a:solidFill>
                  <a:schemeClr val="tx1">
                    <a:lumMod val="65000"/>
                    <a:lumOff val="35000"/>
                  </a:schemeClr>
                </a:solidFill>
                <a:latin typeface="Arial Narrow" panose="020B0606020202030204" pitchFamily="34" charset="0"/>
              </a:rPr>
              <a:t>1085 (ч.3)</a:t>
            </a:r>
            <a:endParaRPr lang="ru-RU" sz="1600" b="1" dirty="0">
              <a:solidFill>
                <a:schemeClr val="tx1">
                  <a:lumMod val="65000"/>
                  <a:lumOff val="35000"/>
                </a:schemeClr>
              </a:solidFill>
              <a:latin typeface="Arial Narrow" panose="020B0606020202030204" pitchFamily="34" charset="0"/>
            </a:endParaRPr>
          </a:p>
        </p:txBody>
      </p:sp>
      <p:sp>
        <p:nvSpPr>
          <p:cNvPr id="15" name="Подзаголовок 2"/>
          <p:cNvSpPr txBox="1">
            <a:spLocks/>
          </p:cNvSpPr>
          <p:nvPr/>
        </p:nvSpPr>
        <p:spPr>
          <a:xfrm>
            <a:off x="6119446" y="788608"/>
            <a:ext cx="5987561" cy="155889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endParaRPr lang="ru-RU" sz="1100" dirty="0" smtClean="0">
              <a:latin typeface="Arial Narrow" panose="020B0606020202030204" pitchFamily="34" charset="0"/>
            </a:endParaRPr>
          </a:p>
          <a:p>
            <a:pPr>
              <a:spcBef>
                <a:spcPts val="0"/>
              </a:spcBef>
            </a:pPr>
            <a:endParaRPr lang="ru-RU" sz="1100" dirty="0" smtClean="0">
              <a:latin typeface="Arial Narrow" panose="020B0606020202030204" pitchFamily="34" charset="0"/>
            </a:endParaRPr>
          </a:p>
          <a:p>
            <a:pPr>
              <a:spcBef>
                <a:spcPts val="0"/>
              </a:spcBef>
            </a:pPr>
            <a:r>
              <a:rPr lang="ru-RU" sz="1100" dirty="0" smtClean="0">
                <a:latin typeface="Arial Narrow" panose="020B0606020202030204" pitchFamily="34" charset="0"/>
              </a:rPr>
              <a:t>выполнение </a:t>
            </a:r>
            <a:r>
              <a:rPr lang="ru-RU" sz="1100" dirty="0">
                <a:latin typeface="Arial Narrow" panose="020B0606020202030204" pitchFamily="34" charset="0"/>
              </a:rPr>
              <a:t>работ по строительству, реконструкции, капитальному ремонту, сносу</a:t>
            </a:r>
            <a:r>
              <a:rPr lang="ru-RU" sz="1100" dirty="0">
                <a:solidFill>
                  <a:srgbClr val="C00000"/>
                </a:solidFill>
                <a:latin typeface="Arial Narrow" panose="020B0606020202030204" pitchFamily="34" charset="0"/>
              </a:rPr>
              <a:t> объекта капитального строительства (в том числе линейного объекта), а также выполнение работ по контракту, </a:t>
            </a:r>
            <a:r>
              <a:rPr lang="ru-RU" sz="1100" dirty="0" smtClean="0">
                <a:solidFill>
                  <a:srgbClr val="C00000"/>
                </a:solidFill>
                <a:latin typeface="Arial Narrow" panose="020B0606020202030204" pitchFamily="34" charset="0"/>
              </a:rPr>
              <a:t>предусмотренному ч.16 (если контракт жизненного цикла предусматривает проектирование, строительство, реконструкции, капитальный ремонт объекта капитального строительства), 16.1 ст.34 и ч.56 ст.112 44-ФЗ</a:t>
            </a:r>
          </a:p>
          <a:p>
            <a:pPr>
              <a:lnSpc>
                <a:spcPct val="100000"/>
              </a:lnSpc>
              <a:spcBef>
                <a:spcPts val="0"/>
              </a:spcBef>
            </a:pPr>
            <a:r>
              <a:rPr lang="ru-RU" sz="1100" i="1" dirty="0" smtClean="0">
                <a:solidFill>
                  <a:schemeClr val="accent6">
                    <a:lumMod val="75000"/>
                  </a:schemeClr>
                </a:solidFill>
                <a:latin typeface="Arial Narrow" panose="020B0606020202030204" pitchFamily="34" charset="0"/>
              </a:rPr>
              <a:t>                                            </a:t>
            </a:r>
            <a:endParaRPr lang="ru-RU" sz="1100" i="1" dirty="0">
              <a:solidFill>
                <a:schemeClr val="accent6">
                  <a:lumMod val="75000"/>
                </a:schemeClr>
              </a:solidFill>
              <a:latin typeface="Arial Narrow" panose="020B0606020202030204" pitchFamily="34" charset="0"/>
            </a:endParaRPr>
          </a:p>
        </p:txBody>
      </p:sp>
      <p:sp>
        <p:nvSpPr>
          <p:cNvPr id="19" name="Подзаголовок 2"/>
          <p:cNvSpPr txBox="1">
            <a:spLocks/>
          </p:cNvSpPr>
          <p:nvPr/>
        </p:nvSpPr>
        <p:spPr>
          <a:xfrm>
            <a:off x="79131" y="777104"/>
            <a:ext cx="5899637" cy="1579233"/>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dirty="0" smtClean="0">
                <a:latin typeface="Arial Narrow" panose="020B0606020202030204" pitchFamily="34" charset="0"/>
              </a:rPr>
              <a:t> </a:t>
            </a:r>
            <a:r>
              <a:rPr lang="ru-RU" sz="1100" b="1" dirty="0" smtClean="0">
                <a:latin typeface="Arial Narrow" panose="020B0606020202030204" pitchFamily="34" charset="0"/>
              </a:rPr>
              <a:t>Позиция в п.3 приложения к Правилам:</a:t>
            </a:r>
          </a:p>
          <a:p>
            <a:pPr>
              <a:spcBef>
                <a:spcPts val="0"/>
              </a:spcBef>
            </a:pPr>
            <a:r>
              <a:rPr lang="ru-RU" sz="1100" dirty="0" smtClean="0">
                <a:latin typeface="Arial Narrow" panose="020B0606020202030204" pitchFamily="34" charset="0"/>
              </a:rPr>
              <a:t> </a:t>
            </a:r>
          </a:p>
          <a:p>
            <a:pPr>
              <a:spcBef>
                <a:spcPts val="0"/>
              </a:spcBef>
            </a:pPr>
            <a:r>
              <a:rPr lang="ru-RU" sz="1100" b="1" dirty="0" smtClean="0">
                <a:latin typeface="Arial Narrow" panose="020B0606020202030204" pitchFamily="34" charset="0"/>
              </a:rPr>
              <a:t>выполнение </a:t>
            </a:r>
            <a:r>
              <a:rPr lang="ru-RU" sz="1100" b="1" dirty="0">
                <a:latin typeface="Arial Narrow" panose="020B0606020202030204" pitchFamily="34" charset="0"/>
              </a:rPr>
              <a:t>работ по строительству, реконструкции, капитальному ремонту, сносу </a:t>
            </a:r>
            <a:r>
              <a:rPr lang="ru-RU" sz="1100" strike="sngStrike" dirty="0">
                <a:latin typeface="Arial Narrow" panose="020B0606020202030204" pitchFamily="34" charset="0"/>
              </a:rPr>
              <a:t>особо опасных, технически сложных и уникальных объектов капитального строительства, а также искусственных дорожных сооружений, включенных в состав автомобильных дорог федерального, регионального или межмуниципального, местного </a:t>
            </a:r>
            <a:r>
              <a:rPr lang="ru-RU" sz="1100" strike="sngStrike" dirty="0" smtClean="0">
                <a:latin typeface="Arial Narrow" panose="020B0606020202030204" pitchFamily="34" charset="0"/>
              </a:rPr>
              <a:t>значения </a:t>
            </a:r>
            <a:endParaRPr lang="ru-RU" sz="1100" strike="sngStrike"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r>
              <a:rPr lang="ru-RU" sz="1100" b="1" i="1" dirty="0" smtClean="0">
                <a:latin typeface="Arial Narrow" panose="020B0606020202030204" pitchFamily="34" charset="0"/>
              </a:rPr>
              <a:t>                         </a:t>
            </a:r>
            <a:endParaRPr lang="ru-RU" sz="1100" b="1" i="1" dirty="0">
              <a:latin typeface="Arial Narrow" panose="020B0606020202030204" pitchFamily="34" charset="0"/>
            </a:endParaRPr>
          </a:p>
        </p:txBody>
      </p:sp>
      <p:sp>
        <p:nvSpPr>
          <p:cNvPr id="3" name="TextBox 2"/>
          <p:cNvSpPr txBox="1"/>
          <p:nvPr/>
        </p:nvSpPr>
        <p:spPr>
          <a:xfrm>
            <a:off x="7021550" y="422597"/>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13" name="TextBox 12"/>
          <p:cNvSpPr txBox="1"/>
          <p:nvPr/>
        </p:nvSpPr>
        <p:spPr>
          <a:xfrm>
            <a:off x="1723846" y="407772"/>
            <a:ext cx="2460738" cy="369332"/>
          </a:xfrm>
          <a:prstGeom prst="rect">
            <a:avLst/>
          </a:prstGeom>
          <a:noFill/>
        </p:spPr>
        <p:txBody>
          <a:bodyPr wrap="none" rtlCol="0">
            <a:spAutoFit/>
          </a:bodyPr>
          <a:lstStyle/>
          <a:p>
            <a:r>
              <a:rPr lang="ru-RU" dirty="0" smtClean="0"/>
              <a:t>Предыдущая редакция</a:t>
            </a:r>
            <a:endParaRPr lang="ru-RU" dirty="0"/>
          </a:p>
        </p:txBody>
      </p:sp>
      <p:sp>
        <p:nvSpPr>
          <p:cNvPr id="4" name="Прямоугольник 3"/>
          <p:cNvSpPr/>
          <p:nvPr/>
        </p:nvSpPr>
        <p:spPr>
          <a:xfrm>
            <a:off x="3206262" y="2912404"/>
            <a:ext cx="6096000" cy="2031325"/>
          </a:xfrm>
          <a:prstGeom prst="rect">
            <a:avLst/>
          </a:prstGeom>
          <a:ln>
            <a:solidFill>
              <a:srgbClr val="C00000"/>
            </a:solidFill>
          </a:ln>
        </p:spPr>
        <p:txBody>
          <a:bodyPr>
            <a:spAutoFit/>
          </a:bodyPr>
          <a:lstStyle/>
          <a:p>
            <a:pPr algn="ctr"/>
            <a:r>
              <a:rPr lang="ru-RU" dirty="0" smtClean="0">
                <a:solidFill>
                  <a:srgbClr val="C00000"/>
                </a:solidFill>
                <a:latin typeface=""/>
              </a:rPr>
              <a:t>Предельные величины значимости критериев </a:t>
            </a:r>
            <a:r>
              <a:rPr lang="ru-RU" dirty="0">
                <a:solidFill>
                  <a:srgbClr val="C00000"/>
                </a:solidFill>
                <a:latin typeface=""/>
              </a:rPr>
              <a:t>оценки </a:t>
            </a:r>
            <a:r>
              <a:rPr lang="ru-RU" dirty="0" smtClean="0">
                <a:solidFill>
                  <a:srgbClr val="C00000"/>
                </a:solidFill>
                <a:latin typeface=""/>
              </a:rPr>
              <a:t>остались без изменений:</a:t>
            </a:r>
          </a:p>
          <a:p>
            <a:endParaRPr lang="ru-RU" dirty="0" smtClean="0">
              <a:solidFill>
                <a:srgbClr val="C00000"/>
              </a:solidFill>
              <a:latin typeface=""/>
            </a:endParaRPr>
          </a:p>
          <a:p>
            <a:pPr marL="285750" indent="-285750">
              <a:buFontTx/>
              <a:buChar char="-"/>
            </a:pPr>
            <a:r>
              <a:rPr lang="en-US" dirty="0" smtClean="0">
                <a:solidFill>
                  <a:srgbClr val="C00000"/>
                </a:solidFill>
                <a:latin typeface=""/>
              </a:rPr>
              <a:t>min 60%</a:t>
            </a:r>
            <a:r>
              <a:rPr lang="ru-RU" dirty="0" smtClean="0">
                <a:solidFill>
                  <a:srgbClr val="C00000"/>
                </a:solidFill>
                <a:latin typeface=""/>
              </a:rPr>
              <a:t> (стоимостной критерий)</a:t>
            </a:r>
          </a:p>
          <a:p>
            <a:r>
              <a:rPr lang="en-US" dirty="0" smtClean="0">
                <a:solidFill>
                  <a:srgbClr val="C00000"/>
                </a:solidFill>
                <a:latin typeface=""/>
              </a:rPr>
              <a:t>   </a:t>
            </a:r>
            <a:endParaRPr lang="ru-RU" dirty="0" smtClean="0">
              <a:solidFill>
                <a:srgbClr val="C00000"/>
              </a:solidFill>
              <a:latin typeface=""/>
            </a:endParaRPr>
          </a:p>
          <a:p>
            <a:pPr marL="285750" indent="-285750">
              <a:buFontTx/>
              <a:buChar char="-"/>
            </a:pPr>
            <a:r>
              <a:rPr lang="en-US" dirty="0" smtClean="0">
                <a:solidFill>
                  <a:srgbClr val="C00000"/>
                </a:solidFill>
                <a:latin typeface=""/>
              </a:rPr>
              <a:t>max 40%</a:t>
            </a:r>
            <a:r>
              <a:rPr lang="ru-RU" dirty="0" smtClean="0">
                <a:solidFill>
                  <a:srgbClr val="C00000"/>
                </a:solidFill>
                <a:latin typeface=""/>
              </a:rPr>
              <a:t> (не стоимостной критерий)</a:t>
            </a:r>
          </a:p>
          <a:p>
            <a:pPr marL="285750" indent="-285750" algn="ctr">
              <a:buFontTx/>
              <a:buChar char="-"/>
            </a:pPr>
            <a:endParaRPr lang="ru-RU" dirty="0">
              <a:solidFill>
                <a:srgbClr val="C00000"/>
              </a:solidFill>
            </a:endParaRPr>
          </a:p>
        </p:txBody>
      </p:sp>
    </p:spTree>
    <p:extLst>
      <p:ext uri="{BB962C8B-B14F-4D97-AF65-F5344CB8AC3E}">
        <p14:creationId xmlns:p14="http://schemas.microsoft.com/office/powerpoint/2010/main" val="22813223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33255"/>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04.02.2015 №99 (ч.1) </a:t>
            </a:r>
            <a:endParaRPr lang="ru-RU" sz="1600" b="1" dirty="0">
              <a:solidFill>
                <a:schemeClr val="tx1">
                  <a:lumMod val="65000"/>
                  <a:lumOff val="35000"/>
                </a:schemeClr>
              </a:solidFill>
              <a:latin typeface="Arial Narrow" panose="020B0606020202030204" pitchFamily="34" charset="0"/>
            </a:endParaRPr>
          </a:p>
        </p:txBody>
      </p:sp>
      <p:sp>
        <p:nvSpPr>
          <p:cNvPr id="19" name="Подзаголовок 2"/>
          <p:cNvSpPr txBox="1">
            <a:spLocks/>
          </p:cNvSpPr>
          <p:nvPr/>
        </p:nvSpPr>
        <p:spPr>
          <a:xfrm>
            <a:off x="79131" y="847441"/>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Наименование товаров, работ, услуг</a:t>
            </a: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1" name="Штриховая стрелка вправо 10"/>
          <p:cNvSpPr/>
          <p:nvPr/>
        </p:nvSpPr>
        <p:spPr>
          <a:xfrm rot="5400000">
            <a:off x="5858340" y="120214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одзаголовок 2"/>
          <p:cNvSpPr txBox="1">
            <a:spLocks/>
          </p:cNvSpPr>
          <p:nvPr/>
        </p:nvSpPr>
        <p:spPr>
          <a:xfrm>
            <a:off x="6119446" y="1650427"/>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Выполнение работ по строительству, реконструкции объекта капитального строительства, за исключением линейного объекта, если </a:t>
            </a:r>
            <a:r>
              <a:rPr lang="ru-RU" sz="1100" dirty="0" smtClean="0">
                <a:latin typeface="Arial Narrow" panose="020B0606020202030204" pitchFamily="34" charset="0"/>
              </a:rPr>
              <a:t>НМЦК (цена </a:t>
            </a:r>
            <a:r>
              <a:rPr lang="ru-RU" sz="1100" dirty="0">
                <a:latin typeface="Arial Narrow" panose="020B0606020202030204" pitchFamily="34" charset="0"/>
              </a:rPr>
              <a:t>лота) </a:t>
            </a:r>
            <a:r>
              <a:rPr lang="ru-RU" sz="1100" dirty="0">
                <a:solidFill>
                  <a:srgbClr val="C00000"/>
                </a:solidFill>
                <a:latin typeface="Arial Narrow" panose="020B0606020202030204" pitchFamily="34" charset="0"/>
              </a:rPr>
              <a:t>для обеспечения федеральных нужд</a:t>
            </a:r>
            <a:r>
              <a:rPr lang="ru-RU" sz="1100" dirty="0">
                <a:latin typeface="Arial Narrow" panose="020B0606020202030204" pitchFamily="34" charset="0"/>
              </a:rPr>
              <a:t> превышает 10 млн. рублей</a:t>
            </a:r>
            <a:r>
              <a:rPr lang="ru-RU" sz="1100" dirty="0">
                <a:solidFill>
                  <a:srgbClr val="C00000"/>
                </a:solidFill>
                <a:latin typeface="Arial Narrow" panose="020B0606020202030204" pitchFamily="34" charset="0"/>
              </a:rPr>
              <a:t>, для обеспечения нужд субъектов </a:t>
            </a:r>
            <a:r>
              <a:rPr lang="ru-RU" sz="1100" dirty="0" smtClean="0">
                <a:solidFill>
                  <a:srgbClr val="C00000"/>
                </a:solidFill>
                <a:latin typeface="Arial Narrow" panose="020B0606020202030204" pitchFamily="34" charset="0"/>
              </a:rPr>
              <a:t>РФ, </a:t>
            </a:r>
            <a:r>
              <a:rPr lang="ru-RU" sz="1100" dirty="0">
                <a:solidFill>
                  <a:srgbClr val="C00000"/>
                </a:solidFill>
                <a:latin typeface="Arial Narrow" panose="020B0606020202030204" pitchFamily="34" charset="0"/>
              </a:rPr>
              <a:t>муниципальных нужд - 5 млн. рублей</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7" name="Подзаголовок 2"/>
          <p:cNvSpPr txBox="1">
            <a:spLocks/>
          </p:cNvSpPr>
          <p:nvPr/>
        </p:nvSpPr>
        <p:spPr>
          <a:xfrm>
            <a:off x="79131" y="1638923"/>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Пункт 2</a:t>
            </a:r>
            <a:r>
              <a:rPr lang="ru-RU" sz="1100" dirty="0" smtClean="0">
                <a:latin typeface="Arial Narrow" panose="020B0606020202030204" pitchFamily="34" charset="0"/>
              </a:rPr>
              <a:t> </a:t>
            </a:r>
            <a:r>
              <a:rPr lang="ru-RU" sz="1100" b="1" dirty="0" smtClean="0">
                <a:latin typeface="Arial Narrow" panose="020B0606020202030204" pitchFamily="34" charset="0"/>
              </a:rPr>
              <a:t>Выполнение </a:t>
            </a:r>
            <a:r>
              <a:rPr lang="ru-RU" sz="1100" b="1" dirty="0">
                <a:latin typeface="Arial Narrow" panose="020B0606020202030204" pitchFamily="34" charset="0"/>
              </a:rPr>
              <a:t>работ по строительству, реконструкции</a:t>
            </a:r>
            <a:r>
              <a:rPr lang="ru-RU" sz="1100" dirty="0">
                <a:latin typeface="Arial Narrow" panose="020B0606020202030204" pitchFamily="34" charset="0"/>
              </a:rPr>
              <a:t>, </a:t>
            </a:r>
            <a:r>
              <a:rPr lang="ru-RU" sz="1100" strike="sngStrike" dirty="0">
                <a:latin typeface="Arial Narrow" panose="020B0606020202030204" pitchFamily="34" charset="0"/>
              </a:rPr>
              <a:t>капитальному ремонту, сносу </a:t>
            </a:r>
            <a:r>
              <a:rPr lang="ru-RU" sz="1100" b="1" dirty="0">
                <a:latin typeface="Arial Narrow" panose="020B0606020202030204" pitchFamily="34" charset="0"/>
              </a:rPr>
              <a:t>объекта капитального строительства, за исключением линейного объекта, если </a:t>
            </a:r>
            <a:r>
              <a:rPr lang="ru-RU" sz="1100" b="1" dirty="0" smtClean="0">
                <a:latin typeface="Arial Narrow" panose="020B0606020202030204" pitchFamily="34" charset="0"/>
              </a:rPr>
              <a:t>НМЦК </a:t>
            </a:r>
            <a:r>
              <a:rPr lang="ru-RU" sz="1100" b="1" dirty="0">
                <a:latin typeface="Arial Narrow" panose="020B0606020202030204" pitchFamily="34" charset="0"/>
              </a:rPr>
              <a:t>(цена лота) превышает 10 млн. рублей</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0" name="TextBox 19"/>
          <p:cNvSpPr txBox="1"/>
          <p:nvPr/>
        </p:nvSpPr>
        <p:spPr>
          <a:xfrm>
            <a:off x="7469958" y="548261"/>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23" name="TextBox 22"/>
          <p:cNvSpPr txBox="1"/>
          <p:nvPr/>
        </p:nvSpPr>
        <p:spPr>
          <a:xfrm>
            <a:off x="2172254" y="533436"/>
            <a:ext cx="2460738" cy="369332"/>
          </a:xfrm>
          <a:prstGeom prst="rect">
            <a:avLst/>
          </a:prstGeom>
          <a:noFill/>
        </p:spPr>
        <p:txBody>
          <a:bodyPr wrap="none" rtlCol="0">
            <a:spAutoFit/>
          </a:bodyPr>
          <a:lstStyle/>
          <a:p>
            <a:r>
              <a:rPr lang="ru-RU" dirty="0" smtClean="0"/>
              <a:t>Предыдущая редакция</a:t>
            </a:r>
            <a:endParaRPr lang="ru-RU" dirty="0"/>
          </a:p>
        </p:txBody>
      </p:sp>
      <p:sp>
        <p:nvSpPr>
          <p:cNvPr id="24" name="Подзаголовок 2"/>
          <p:cNvSpPr txBox="1">
            <a:spLocks/>
          </p:cNvSpPr>
          <p:nvPr/>
        </p:nvSpPr>
        <p:spPr>
          <a:xfrm>
            <a:off x="79131" y="2456738"/>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Дополнительные требования к участникам закупки </a:t>
            </a: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5" name="Штриховая стрелка вправо 24"/>
          <p:cNvSpPr/>
          <p:nvPr/>
        </p:nvSpPr>
        <p:spPr>
          <a:xfrm rot="5400000">
            <a:off x="5858340" y="281676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Подзаголовок 2"/>
          <p:cNvSpPr txBox="1">
            <a:spLocks/>
          </p:cNvSpPr>
          <p:nvPr/>
        </p:nvSpPr>
        <p:spPr>
          <a:xfrm>
            <a:off x="6119446" y="3265047"/>
            <a:ext cx="5987561" cy="1131668"/>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dirty="0">
                <a:latin typeface="Arial Narrow" panose="020B0606020202030204" pitchFamily="34" charset="0"/>
              </a:rPr>
              <a:t>наличие за последние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объекта капитального строительства (за исключением линейного объекта</a:t>
            </a:r>
            <a:r>
              <a:rPr lang="ru-RU" sz="1100" dirty="0" smtClean="0">
                <a:latin typeface="Arial Narrow" panose="020B0606020202030204" pitchFamily="34" charset="0"/>
              </a:rPr>
              <a:t>).</a:t>
            </a:r>
          </a:p>
          <a:p>
            <a:pPr>
              <a:spcBef>
                <a:spcPts val="0"/>
              </a:spcBef>
            </a:pPr>
            <a:endParaRPr lang="ru-RU" sz="1100" dirty="0" smtClean="0">
              <a:latin typeface="Arial Narrow" panose="020B0606020202030204" pitchFamily="34" charset="0"/>
            </a:endParaRPr>
          </a:p>
          <a:p>
            <a:pPr>
              <a:spcBef>
                <a:spcPts val="0"/>
              </a:spcBef>
            </a:pPr>
            <a:r>
              <a:rPr lang="ru-RU" sz="1100" dirty="0" smtClean="0">
                <a:latin typeface="Arial Narrow" panose="020B0606020202030204" pitchFamily="34" charset="0"/>
              </a:rPr>
              <a:t>При </a:t>
            </a:r>
            <a:r>
              <a:rPr lang="ru-RU" sz="1100" dirty="0">
                <a:latin typeface="Arial Narrow" panose="020B0606020202030204" pitchFamily="34" charset="0"/>
              </a:rPr>
              <a:t>этом стоимость такого одного исполненного контракта (договора) должна </a:t>
            </a:r>
            <a:r>
              <a:rPr lang="ru-RU" sz="1100" dirty="0" smtClean="0">
                <a:latin typeface="Arial Narrow" panose="020B0606020202030204" pitchFamily="34" charset="0"/>
              </a:rPr>
              <a:t>составлять </a:t>
            </a:r>
            <a:r>
              <a:rPr lang="ru-RU" sz="1100" dirty="0" smtClean="0">
                <a:solidFill>
                  <a:srgbClr val="C00000"/>
                </a:solidFill>
                <a:latin typeface="Arial Narrow" panose="020B0606020202030204" pitchFamily="34" charset="0"/>
              </a:rPr>
              <a:t>от 30 </a:t>
            </a:r>
            <a:r>
              <a:rPr lang="ru-RU" sz="1100" dirty="0" smtClean="0">
                <a:latin typeface="Arial Narrow" panose="020B0606020202030204" pitchFamily="34" charset="0"/>
              </a:rPr>
              <a:t>до 50% в зависимости от НМЦК </a:t>
            </a:r>
            <a:endParaRPr lang="ru-RU" sz="1100" dirty="0">
              <a:latin typeface="Arial Narrow" panose="020B0606020202030204" pitchFamily="34" charset="0"/>
            </a:endParaRPr>
          </a:p>
          <a:p>
            <a:endParaRPr lang="ru-RU" sz="1100" dirty="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27" name="Подзаголовок 2"/>
          <p:cNvSpPr txBox="1">
            <a:spLocks/>
          </p:cNvSpPr>
          <p:nvPr/>
        </p:nvSpPr>
        <p:spPr>
          <a:xfrm>
            <a:off x="79131" y="3253542"/>
            <a:ext cx="5899637" cy="114261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наличие за последние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a:t>
            </a:r>
            <a:r>
              <a:rPr lang="ru-RU" sz="1100" b="1" strike="sngStrike" dirty="0">
                <a:latin typeface="Arial Narrow" panose="020B0606020202030204" pitchFamily="34" charset="0"/>
              </a:rPr>
              <a:t>капитальному ремонту, сносу </a:t>
            </a:r>
            <a:r>
              <a:rPr lang="ru-RU" sz="1100" b="1" dirty="0">
                <a:latin typeface="Arial Narrow" panose="020B0606020202030204" pitchFamily="34" charset="0"/>
              </a:rPr>
              <a:t>объекта капитального строительства (за исключением линейного объекта</a:t>
            </a:r>
            <a:r>
              <a:rPr lang="ru-RU" sz="1100" b="1" dirty="0" smtClean="0">
                <a:latin typeface="Arial Narrow" panose="020B0606020202030204" pitchFamily="34" charset="0"/>
              </a:rPr>
              <a:t>).</a:t>
            </a:r>
          </a:p>
          <a:p>
            <a:r>
              <a:rPr lang="ru-RU" sz="1100" dirty="0">
                <a:latin typeface="Arial Narrow" panose="020B0606020202030204" pitchFamily="34" charset="0"/>
              </a:rPr>
              <a:t>При этом стоимость такого одного исполненного контракта (договора) должна составлять от </a:t>
            </a:r>
            <a:r>
              <a:rPr lang="ru-RU" sz="1100" dirty="0" smtClean="0">
                <a:latin typeface="Arial Narrow" panose="020B0606020202030204" pitchFamily="34" charset="0"/>
              </a:rPr>
              <a:t>20 </a:t>
            </a:r>
            <a:r>
              <a:rPr lang="ru-RU" sz="1100" dirty="0">
                <a:latin typeface="Arial Narrow" panose="020B0606020202030204" pitchFamily="34" charset="0"/>
              </a:rPr>
              <a:t>до 50% в зависимости от НМЦК </a:t>
            </a:r>
          </a:p>
          <a:p>
            <a:endParaRPr lang="ru-RU" dirty="0"/>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8" name="Подзаголовок 2"/>
          <p:cNvSpPr txBox="1">
            <a:spLocks/>
          </p:cNvSpPr>
          <p:nvPr/>
        </p:nvSpPr>
        <p:spPr>
          <a:xfrm>
            <a:off x="79131" y="4545429"/>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Документы, подтверждающие соответствие участников закупки дополнительным требованиям </a:t>
            </a:r>
          </a:p>
          <a:p>
            <a:pPr>
              <a:lnSpc>
                <a:spcPct val="100000"/>
              </a:lnSpc>
              <a:spcBef>
                <a:spcPts val="0"/>
              </a:spcBef>
            </a:pPr>
            <a:endParaRPr lang="ru-RU" sz="1100" b="1" i="1" dirty="0">
              <a:latin typeface="Arial Narrow" panose="020B0606020202030204" pitchFamily="34" charset="0"/>
            </a:endParaRPr>
          </a:p>
        </p:txBody>
      </p:sp>
      <p:sp>
        <p:nvSpPr>
          <p:cNvPr id="29" name="Штриховая стрелка вправо 28"/>
          <p:cNvSpPr/>
          <p:nvPr/>
        </p:nvSpPr>
        <p:spPr>
          <a:xfrm rot="5400000">
            <a:off x="5858340" y="4905458"/>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Подзаголовок 2"/>
          <p:cNvSpPr txBox="1">
            <a:spLocks/>
          </p:cNvSpPr>
          <p:nvPr/>
        </p:nvSpPr>
        <p:spPr>
          <a:xfrm>
            <a:off x="6119446" y="5353738"/>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Указанный документ (документы) должен быть подписан (подписаны) не ранее чем за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31" name="Подзаголовок 2"/>
          <p:cNvSpPr txBox="1">
            <a:spLocks/>
          </p:cNvSpPr>
          <p:nvPr/>
        </p:nvSpPr>
        <p:spPr>
          <a:xfrm>
            <a:off x="79131" y="5342234"/>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Указанный документ (документы) должен быть подписан (подписаны) не ранее чем за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Tree>
    <p:extLst>
      <p:ext uri="{BB962C8B-B14F-4D97-AF65-F5344CB8AC3E}">
        <p14:creationId xmlns:p14="http://schemas.microsoft.com/office/powerpoint/2010/main" val="356451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33255"/>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04.02.2015 №99 (ч.2) </a:t>
            </a:r>
            <a:endParaRPr lang="ru-RU" sz="1600" b="1" dirty="0">
              <a:solidFill>
                <a:schemeClr val="tx1">
                  <a:lumMod val="65000"/>
                  <a:lumOff val="35000"/>
                </a:schemeClr>
              </a:solidFill>
              <a:latin typeface="Arial Narrow" panose="020B0606020202030204" pitchFamily="34" charset="0"/>
            </a:endParaRPr>
          </a:p>
        </p:txBody>
      </p:sp>
      <p:sp>
        <p:nvSpPr>
          <p:cNvPr id="19" name="Подзаголовок 2"/>
          <p:cNvSpPr txBox="1">
            <a:spLocks/>
          </p:cNvSpPr>
          <p:nvPr/>
        </p:nvSpPr>
        <p:spPr>
          <a:xfrm>
            <a:off x="79131" y="847441"/>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Наименование товаров, работ, услуг</a:t>
            </a: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1" name="Штриховая стрелка вправо 10"/>
          <p:cNvSpPr/>
          <p:nvPr/>
        </p:nvSpPr>
        <p:spPr>
          <a:xfrm rot="5400000">
            <a:off x="5858340" y="120214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одзаголовок 2"/>
          <p:cNvSpPr txBox="1">
            <a:spLocks/>
          </p:cNvSpPr>
          <p:nvPr/>
        </p:nvSpPr>
        <p:spPr>
          <a:xfrm>
            <a:off x="6119446" y="1650427"/>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Выполнение работ по строительству, реконструкции линейного объекта, если </a:t>
            </a:r>
            <a:r>
              <a:rPr lang="ru-RU" sz="1100" dirty="0" smtClean="0">
                <a:latin typeface="Arial Narrow" panose="020B0606020202030204" pitchFamily="34" charset="0"/>
              </a:rPr>
              <a:t>НМЦК </a:t>
            </a:r>
            <a:r>
              <a:rPr lang="ru-RU" sz="1100" dirty="0">
                <a:latin typeface="Arial Narrow" panose="020B0606020202030204" pitchFamily="34" charset="0"/>
              </a:rPr>
              <a:t>(цена лота) </a:t>
            </a:r>
            <a:r>
              <a:rPr lang="ru-RU" sz="1100" dirty="0">
                <a:solidFill>
                  <a:srgbClr val="C00000"/>
                </a:solidFill>
                <a:latin typeface="Arial Narrow" panose="020B0606020202030204" pitchFamily="34" charset="0"/>
              </a:rPr>
              <a:t>для обеспечения федеральных нужд </a:t>
            </a:r>
            <a:r>
              <a:rPr lang="ru-RU" sz="1100" dirty="0">
                <a:latin typeface="Arial Narrow" panose="020B0606020202030204" pitchFamily="34" charset="0"/>
              </a:rPr>
              <a:t>превышает 10 млн. рублей, </a:t>
            </a:r>
            <a:r>
              <a:rPr lang="ru-RU" sz="1100" dirty="0">
                <a:solidFill>
                  <a:srgbClr val="C00000"/>
                </a:solidFill>
                <a:latin typeface="Arial Narrow" panose="020B0606020202030204" pitchFamily="34" charset="0"/>
              </a:rPr>
              <a:t>для обеспечения нужд субъектов Российской Федерации, муниципальных нужд - 5 млн. рублей</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7" name="Подзаголовок 2"/>
          <p:cNvSpPr txBox="1">
            <a:spLocks/>
          </p:cNvSpPr>
          <p:nvPr/>
        </p:nvSpPr>
        <p:spPr>
          <a:xfrm>
            <a:off x="79131" y="1638923"/>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Пункт 2(1) </a:t>
            </a:r>
            <a:r>
              <a:rPr lang="ru-RU" sz="1100" b="1" dirty="0">
                <a:latin typeface="Arial Narrow" panose="020B0606020202030204" pitchFamily="34" charset="0"/>
              </a:rPr>
              <a:t>Выполнение работ по строительству, реконструкции</a:t>
            </a:r>
            <a:r>
              <a:rPr lang="ru-RU" sz="1100" dirty="0">
                <a:latin typeface="Arial Narrow" panose="020B0606020202030204" pitchFamily="34" charset="0"/>
              </a:rPr>
              <a:t>, </a:t>
            </a:r>
            <a:r>
              <a:rPr lang="ru-RU" sz="1100" strike="sngStrike" dirty="0">
                <a:latin typeface="Arial Narrow" panose="020B0606020202030204" pitchFamily="34" charset="0"/>
              </a:rPr>
              <a:t>капитальному ремонту, сносу </a:t>
            </a:r>
            <a:r>
              <a:rPr lang="ru-RU" sz="1100" b="1" dirty="0">
                <a:latin typeface="Arial Narrow" panose="020B0606020202030204" pitchFamily="34" charset="0"/>
              </a:rPr>
              <a:t>линейного объекта, если </a:t>
            </a:r>
            <a:r>
              <a:rPr lang="ru-RU" sz="1100" b="1" dirty="0" smtClean="0">
                <a:latin typeface="Arial Narrow" panose="020B0606020202030204" pitchFamily="34" charset="0"/>
              </a:rPr>
              <a:t>НМЦК (цена </a:t>
            </a:r>
            <a:r>
              <a:rPr lang="ru-RU" sz="1100" b="1" dirty="0">
                <a:latin typeface="Arial Narrow" panose="020B0606020202030204" pitchFamily="34" charset="0"/>
              </a:rPr>
              <a:t>лота) превышает 10 млн. рублей</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0" name="TextBox 19"/>
          <p:cNvSpPr txBox="1"/>
          <p:nvPr/>
        </p:nvSpPr>
        <p:spPr>
          <a:xfrm>
            <a:off x="7469958" y="548261"/>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23" name="TextBox 22"/>
          <p:cNvSpPr txBox="1"/>
          <p:nvPr/>
        </p:nvSpPr>
        <p:spPr>
          <a:xfrm>
            <a:off x="2172254" y="533436"/>
            <a:ext cx="2460738" cy="369332"/>
          </a:xfrm>
          <a:prstGeom prst="rect">
            <a:avLst/>
          </a:prstGeom>
          <a:noFill/>
        </p:spPr>
        <p:txBody>
          <a:bodyPr wrap="none" rtlCol="0">
            <a:spAutoFit/>
          </a:bodyPr>
          <a:lstStyle/>
          <a:p>
            <a:r>
              <a:rPr lang="ru-RU" dirty="0" smtClean="0"/>
              <a:t>Предыдущая редакция</a:t>
            </a:r>
            <a:endParaRPr lang="ru-RU" dirty="0"/>
          </a:p>
        </p:txBody>
      </p:sp>
      <p:sp>
        <p:nvSpPr>
          <p:cNvPr id="24" name="Подзаголовок 2"/>
          <p:cNvSpPr txBox="1">
            <a:spLocks/>
          </p:cNvSpPr>
          <p:nvPr/>
        </p:nvSpPr>
        <p:spPr>
          <a:xfrm>
            <a:off x="79131" y="2456738"/>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Дополнительные требования к участникам закупки </a:t>
            </a: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5" name="Штриховая стрелка вправо 24"/>
          <p:cNvSpPr/>
          <p:nvPr/>
        </p:nvSpPr>
        <p:spPr>
          <a:xfrm rot="5400000">
            <a:off x="5858340" y="281676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Подзаголовок 2"/>
          <p:cNvSpPr txBox="1">
            <a:spLocks/>
          </p:cNvSpPr>
          <p:nvPr/>
        </p:nvSpPr>
        <p:spPr>
          <a:xfrm>
            <a:off x="6119446" y="3265047"/>
            <a:ext cx="5987561" cy="1131668"/>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наличие за последние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линейного объекта</a:t>
            </a:r>
            <a:r>
              <a:rPr lang="ru-RU" sz="1100" dirty="0" smtClean="0">
                <a:latin typeface="Arial Narrow" panose="020B0606020202030204" pitchFamily="34" charset="0"/>
              </a:rPr>
              <a:t>.</a:t>
            </a:r>
          </a:p>
          <a:p>
            <a:r>
              <a:rPr lang="ru-RU" sz="1100" dirty="0">
                <a:latin typeface="Arial Narrow" panose="020B0606020202030204" pitchFamily="34" charset="0"/>
              </a:rPr>
              <a:t>При этом стоимость такого одного исполненного контракта (договора) должна составлять </a:t>
            </a:r>
            <a:r>
              <a:rPr lang="ru-RU" sz="1100" dirty="0">
                <a:solidFill>
                  <a:srgbClr val="C00000"/>
                </a:solidFill>
                <a:latin typeface="Arial Narrow" panose="020B0606020202030204" pitchFamily="34" charset="0"/>
              </a:rPr>
              <a:t>от 30 </a:t>
            </a:r>
            <a:r>
              <a:rPr lang="ru-RU" sz="1100" dirty="0">
                <a:latin typeface="Arial Narrow" panose="020B0606020202030204" pitchFamily="34" charset="0"/>
              </a:rPr>
              <a:t>до 50% в зависимости от НМЦК </a:t>
            </a:r>
          </a:p>
          <a:p>
            <a:endParaRPr lang="ru-RU" sz="1100" dirty="0">
              <a:latin typeface="Arial Narrow" panose="020B0606020202030204" pitchFamily="34" charset="0"/>
            </a:endParaRP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27" name="Подзаголовок 2"/>
          <p:cNvSpPr txBox="1">
            <a:spLocks/>
          </p:cNvSpPr>
          <p:nvPr/>
        </p:nvSpPr>
        <p:spPr>
          <a:xfrm>
            <a:off x="79131" y="3253542"/>
            <a:ext cx="5899637" cy="114261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b="1" dirty="0">
                <a:latin typeface="Arial Narrow" panose="020B0606020202030204" pitchFamily="34" charset="0"/>
              </a:rPr>
              <a:t>наличие за последние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a:t>
            </a:r>
            <a:r>
              <a:rPr lang="ru-RU" sz="1100" strike="sngStrike" dirty="0">
                <a:latin typeface="Arial Narrow" panose="020B0606020202030204" pitchFamily="34" charset="0"/>
              </a:rPr>
              <a:t>капитальному ремонту, сносу</a:t>
            </a:r>
            <a:r>
              <a:rPr lang="ru-RU" sz="1100" dirty="0">
                <a:latin typeface="Arial Narrow" panose="020B0606020202030204" pitchFamily="34" charset="0"/>
              </a:rPr>
              <a:t> </a:t>
            </a:r>
            <a:r>
              <a:rPr lang="ru-RU" sz="1100" b="1" dirty="0">
                <a:latin typeface="Arial Narrow" panose="020B0606020202030204" pitchFamily="34" charset="0"/>
              </a:rPr>
              <a:t>линейного объекта</a:t>
            </a:r>
            <a:r>
              <a:rPr lang="ru-RU" sz="1100" b="1" dirty="0" smtClean="0">
                <a:latin typeface="Arial Narrow" panose="020B0606020202030204" pitchFamily="34" charset="0"/>
              </a:rPr>
              <a:t>.</a:t>
            </a:r>
          </a:p>
          <a:p>
            <a:pPr>
              <a:spcBef>
                <a:spcPts val="0"/>
              </a:spcBef>
            </a:pPr>
            <a:endParaRPr lang="ru-RU" sz="1100" b="1" dirty="0" smtClean="0">
              <a:latin typeface="Arial Narrow" panose="020B0606020202030204" pitchFamily="34" charset="0"/>
            </a:endParaRPr>
          </a:p>
          <a:p>
            <a:pPr>
              <a:spcBef>
                <a:spcPts val="0"/>
              </a:spcBef>
            </a:pPr>
            <a:r>
              <a:rPr lang="ru-RU" sz="1100" dirty="0">
                <a:latin typeface="Arial Narrow" panose="020B0606020202030204" pitchFamily="34" charset="0"/>
              </a:rPr>
              <a:t>При этом стоимость такого одного исполненного контракта (договора) должна составлять от 20 до 50% в зависимости от НМЦК </a:t>
            </a:r>
          </a:p>
          <a:p>
            <a:endParaRPr lang="ru-RU" sz="1100" dirty="0">
              <a:latin typeface="Arial Narrow" panose="020B0606020202030204" pitchFamily="34" charset="0"/>
            </a:endParaRPr>
          </a:p>
          <a:p>
            <a:endParaRPr lang="ru-RU" sz="1100" dirty="0">
              <a:latin typeface="Arial Narrow" panose="020B0606020202030204" pitchFamily="34" charset="0"/>
            </a:endParaRP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8" name="Подзаголовок 2"/>
          <p:cNvSpPr txBox="1">
            <a:spLocks/>
          </p:cNvSpPr>
          <p:nvPr/>
        </p:nvSpPr>
        <p:spPr>
          <a:xfrm>
            <a:off x="79131" y="4545429"/>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Документы, подтверждающие соответствие участников закупки дополнительным требованиям </a:t>
            </a:r>
          </a:p>
          <a:p>
            <a:pPr>
              <a:lnSpc>
                <a:spcPct val="100000"/>
              </a:lnSpc>
              <a:spcBef>
                <a:spcPts val="0"/>
              </a:spcBef>
            </a:pPr>
            <a:endParaRPr lang="ru-RU" sz="1100" b="1" i="1" dirty="0">
              <a:latin typeface="Arial Narrow" panose="020B0606020202030204" pitchFamily="34" charset="0"/>
            </a:endParaRPr>
          </a:p>
        </p:txBody>
      </p:sp>
      <p:sp>
        <p:nvSpPr>
          <p:cNvPr id="29" name="Штриховая стрелка вправо 28"/>
          <p:cNvSpPr/>
          <p:nvPr/>
        </p:nvSpPr>
        <p:spPr>
          <a:xfrm rot="5400000">
            <a:off x="5858340" y="4905458"/>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Подзаголовок 2"/>
          <p:cNvSpPr txBox="1">
            <a:spLocks/>
          </p:cNvSpPr>
          <p:nvPr/>
        </p:nvSpPr>
        <p:spPr>
          <a:xfrm>
            <a:off x="6119446" y="5353738"/>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Указанный документ (документы) должен быть подписан (подписаны) не ранее чем за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31" name="Подзаголовок 2"/>
          <p:cNvSpPr txBox="1">
            <a:spLocks/>
          </p:cNvSpPr>
          <p:nvPr/>
        </p:nvSpPr>
        <p:spPr>
          <a:xfrm>
            <a:off x="79131" y="5342234"/>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Указанный документ (документы) должен быть подписан (подписаны) не ранее чем за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Tree>
    <p:extLst>
      <p:ext uri="{BB962C8B-B14F-4D97-AF65-F5344CB8AC3E}">
        <p14:creationId xmlns:p14="http://schemas.microsoft.com/office/powerpoint/2010/main" val="38740242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33255"/>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04.02.2015 №99 (ч.3) </a:t>
            </a:r>
            <a:endParaRPr lang="ru-RU" sz="1600" b="1" dirty="0">
              <a:solidFill>
                <a:schemeClr val="tx1">
                  <a:lumMod val="65000"/>
                  <a:lumOff val="35000"/>
                </a:schemeClr>
              </a:solidFill>
              <a:latin typeface="Arial Narrow" panose="020B0606020202030204" pitchFamily="34" charset="0"/>
            </a:endParaRPr>
          </a:p>
        </p:txBody>
      </p:sp>
      <p:sp>
        <p:nvSpPr>
          <p:cNvPr id="19" name="Подзаголовок 2"/>
          <p:cNvSpPr txBox="1">
            <a:spLocks/>
          </p:cNvSpPr>
          <p:nvPr/>
        </p:nvSpPr>
        <p:spPr>
          <a:xfrm>
            <a:off x="79131" y="847441"/>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Наименование товаров, работ, услуг</a:t>
            </a: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1" name="Штриховая стрелка вправо 10"/>
          <p:cNvSpPr/>
          <p:nvPr/>
        </p:nvSpPr>
        <p:spPr>
          <a:xfrm rot="5400000">
            <a:off x="5858340" y="120214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одзаголовок 2"/>
          <p:cNvSpPr txBox="1">
            <a:spLocks/>
          </p:cNvSpPr>
          <p:nvPr/>
        </p:nvSpPr>
        <p:spPr>
          <a:xfrm>
            <a:off x="6119446" y="1650427"/>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Выполнение работ по строительству некапитального строения, сооружения (строений, сооружений), благоустройству территории, если </a:t>
            </a:r>
            <a:r>
              <a:rPr lang="ru-RU" sz="1100" dirty="0" smtClean="0">
                <a:latin typeface="Arial Narrow" panose="020B0606020202030204" pitchFamily="34" charset="0"/>
              </a:rPr>
              <a:t>НМЦК (цена </a:t>
            </a:r>
            <a:r>
              <a:rPr lang="ru-RU" sz="1100" dirty="0">
                <a:latin typeface="Arial Narrow" panose="020B0606020202030204" pitchFamily="34" charset="0"/>
              </a:rPr>
              <a:t>лота) </a:t>
            </a:r>
            <a:r>
              <a:rPr lang="ru-RU" sz="1100" dirty="0">
                <a:solidFill>
                  <a:srgbClr val="C00000"/>
                </a:solidFill>
                <a:latin typeface="Arial Narrow" panose="020B0606020202030204" pitchFamily="34" charset="0"/>
              </a:rPr>
              <a:t>для обеспечения федеральных нужд</a:t>
            </a:r>
            <a:r>
              <a:rPr lang="ru-RU" sz="1100" dirty="0">
                <a:latin typeface="Arial Narrow" panose="020B0606020202030204" pitchFamily="34" charset="0"/>
              </a:rPr>
              <a:t> превышает 10 млн. рублей, </a:t>
            </a:r>
            <a:r>
              <a:rPr lang="ru-RU" sz="1100" dirty="0">
                <a:solidFill>
                  <a:srgbClr val="C00000"/>
                </a:solidFill>
                <a:latin typeface="Arial Narrow" panose="020B0606020202030204" pitchFamily="34" charset="0"/>
              </a:rPr>
              <a:t>для обеспечения нужд субъектов </a:t>
            </a:r>
            <a:r>
              <a:rPr lang="ru-RU" sz="1100" dirty="0" smtClean="0">
                <a:solidFill>
                  <a:srgbClr val="C00000"/>
                </a:solidFill>
                <a:latin typeface="Arial Narrow" panose="020B0606020202030204" pitchFamily="34" charset="0"/>
              </a:rPr>
              <a:t>РФ, </a:t>
            </a:r>
            <a:r>
              <a:rPr lang="ru-RU" sz="1100" dirty="0">
                <a:solidFill>
                  <a:srgbClr val="C00000"/>
                </a:solidFill>
                <a:latin typeface="Arial Narrow" panose="020B0606020202030204" pitchFamily="34" charset="0"/>
              </a:rPr>
              <a:t>муниципальных нужд - 5 млн. рублей</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7" name="Подзаголовок 2"/>
          <p:cNvSpPr txBox="1">
            <a:spLocks/>
          </p:cNvSpPr>
          <p:nvPr/>
        </p:nvSpPr>
        <p:spPr>
          <a:xfrm>
            <a:off x="79131" y="1638923"/>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Пункт 2(2) </a:t>
            </a:r>
            <a:r>
              <a:rPr lang="ru-RU" sz="1100" b="1" dirty="0">
                <a:latin typeface="Arial Narrow" panose="020B0606020202030204" pitchFamily="34" charset="0"/>
              </a:rPr>
              <a:t>Выполнение работ по строительству некапитального строения, сооружения (строений, сооружений), благоустройству территории, если </a:t>
            </a:r>
            <a:r>
              <a:rPr lang="ru-RU" sz="1100" b="1" dirty="0" smtClean="0">
                <a:latin typeface="Arial Narrow" panose="020B0606020202030204" pitchFamily="34" charset="0"/>
              </a:rPr>
              <a:t>НМЦК (цена </a:t>
            </a:r>
            <a:r>
              <a:rPr lang="ru-RU" sz="1100" b="1" dirty="0">
                <a:latin typeface="Arial Narrow" panose="020B0606020202030204" pitchFamily="34" charset="0"/>
              </a:rPr>
              <a:t>лота) превышает 10 млн. рублей</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0" name="TextBox 19"/>
          <p:cNvSpPr txBox="1"/>
          <p:nvPr/>
        </p:nvSpPr>
        <p:spPr>
          <a:xfrm>
            <a:off x="7469958" y="548261"/>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23" name="TextBox 22"/>
          <p:cNvSpPr txBox="1"/>
          <p:nvPr/>
        </p:nvSpPr>
        <p:spPr>
          <a:xfrm>
            <a:off x="2172254" y="533436"/>
            <a:ext cx="2460738" cy="369332"/>
          </a:xfrm>
          <a:prstGeom prst="rect">
            <a:avLst/>
          </a:prstGeom>
          <a:noFill/>
        </p:spPr>
        <p:txBody>
          <a:bodyPr wrap="none" rtlCol="0">
            <a:spAutoFit/>
          </a:bodyPr>
          <a:lstStyle/>
          <a:p>
            <a:r>
              <a:rPr lang="ru-RU" dirty="0" smtClean="0"/>
              <a:t>Предыдущая редакция</a:t>
            </a:r>
            <a:endParaRPr lang="ru-RU" dirty="0"/>
          </a:p>
        </p:txBody>
      </p:sp>
      <p:sp>
        <p:nvSpPr>
          <p:cNvPr id="24" name="Подзаголовок 2"/>
          <p:cNvSpPr txBox="1">
            <a:spLocks/>
          </p:cNvSpPr>
          <p:nvPr/>
        </p:nvSpPr>
        <p:spPr>
          <a:xfrm>
            <a:off x="79131" y="2456738"/>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Дополнительные требования к участникам закупки </a:t>
            </a: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5" name="Штриховая стрелка вправо 24"/>
          <p:cNvSpPr/>
          <p:nvPr/>
        </p:nvSpPr>
        <p:spPr>
          <a:xfrm rot="5400000">
            <a:off x="5858340" y="281676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Подзаголовок 2"/>
          <p:cNvSpPr txBox="1">
            <a:spLocks/>
          </p:cNvSpPr>
          <p:nvPr/>
        </p:nvSpPr>
        <p:spPr>
          <a:xfrm>
            <a:off x="6119446" y="3265047"/>
            <a:ext cx="5987561" cy="1131668"/>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наличие за последние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линейного объекта.</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27" name="Подзаголовок 2"/>
          <p:cNvSpPr txBox="1">
            <a:spLocks/>
          </p:cNvSpPr>
          <p:nvPr/>
        </p:nvSpPr>
        <p:spPr>
          <a:xfrm>
            <a:off x="79131" y="3253542"/>
            <a:ext cx="5899637" cy="114261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наличие за последние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a:t>
            </a:r>
            <a:r>
              <a:rPr lang="ru-RU" sz="1100" strike="sngStrike" dirty="0">
                <a:latin typeface="Arial Narrow" panose="020B0606020202030204" pitchFamily="34" charset="0"/>
              </a:rPr>
              <a:t>капитальному ремонту, сносу</a:t>
            </a:r>
            <a:r>
              <a:rPr lang="ru-RU" sz="1100" dirty="0">
                <a:latin typeface="Arial Narrow" panose="020B0606020202030204" pitchFamily="34" charset="0"/>
              </a:rPr>
              <a:t> </a:t>
            </a:r>
            <a:r>
              <a:rPr lang="ru-RU" sz="1100" b="1" dirty="0">
                <a:latin typeface="Arial Narrow" panose="020B0606020202030204" pitchFamily="34" charset="0"/>
              </a:rPr>
              <a:t>линейного объекта.</a:t>
            </a:r>
          </a:p>
          <a:p>
            <a:endParaRPr lang="ru-RU" sz="1100" dirty="0">
              <a:latin typeface="Arial Narrow" panose="020B0606020202030204" pitchFamily="34" charset="0"/>
            </a:endParaRP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8" name="Подзаголовок 2"/>
          <p:cNvSpPr txBox="1">
            <a:spLocks/>
          </p:cNvSpPr>
          <p:nvPr/>
        </p:nvSpPr>
        <p:spPr>
          <a:xfrm>
            <a:off x="79131" y="4545429"/>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Документы, подтверждающие соответствие участников закупки дополнительным требованиям </a:t>
            </a:r>
          </a:p>
          <a:p>
            <a:pPr>
              <a:lnSpc>
                <a:spcPct val="100000"/>
              </a:lnSpc>
              <a:spcBef>
                <a:spcPts val="0"/>
              </a:spcBef>
            </a:pPr>
            <a:endParaRPr lang="ru-RU" sz="1100" b="1" i="1" dirty="0">
              <a:latin typeface="Arial Narrow" panose="020B0606020202030204" pitchFamily="34" charset="0"/>
            </a:endParaRPr>
          </a:p>
        </p:txBody>
      </p:sp>
      <p:sp>
        <p:nvSpPr>
          <p:cNvPr id="29" name="Штриховая стрелка вправо 28"/>
          <p:cNvSpPr/>
          <p:nvPr/>
        </p:nvSpPr>
        <p:spPr>
          <a:xfrm rot="5400000">
            <a:off x="5858340" y="4905458"/>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Подзаголовок 2"/>
          <p:cNvSpPr txBox="1">
            <a:spLocks/>
          </p:cNvSpPr>
          <p:nvPr/>
        </p:nvSpPr>
        <p:spPr>
          <a:xfrm>
            <a:off x="6119446" y="5353738"/>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smtClean="0">
                <a:latin typeface="Arial Narrow" panose="020B0606020202030204" pitchFamily="34" charset="0"/>
              </a:rPr>
              <a:t>Указанный </a:t>
            </a:r>
            <a:r>
              <a:rPr lang="ru-RU" sz="1100" dirty="0">
                <a:latin typeface="Arial Narrow" panose="020B0606020202030204" pitchFamily="34" charset="0"/>
              </a:rPr>
              <a:t>документ (документы) должен быть подписан (подписаны) не ранее чем за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31" name="Подзаголовок 2"/>
          <p:cNvSpPr txBox="1">
            <a:spLocks/>
          </p:cNvSpPr>
          <p:nvPr/>
        </p:nvSpPr>
        <p:spPr>
          <a:xfrm>
            <a:off x="79131" y="5342234"/>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b="1" dirty="0" smtClean="0">
                <a:latin typeface="Arial Narrow" panose="020B0606020202030204" pitchFamily="34" charset="0"/>
              </a:rPr>
              <a:t>Указанный </a:t>
            </a:r>
            <a:r>
              <a:rPr lang="ru-RU" sz="1100" b="1" dirty="0">
                <a:latin typeface="Arial Narrow" panose="020B0606020202030204" pitchFamily="34" charset="0"/>
              </a:rPr>
              <a:t>документ (документы) должен быть подписан (подписаны) не ранее чем за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Tree>
    <p:extLst>
      <p:ext uri="{BB962C8B-B14F-4D97-AF65-F5344CB8AC3E}">
        <p14:creationId xmlns:p14="http://schemas.microsoft.com/office/powerpoint/2010/main" val="17563067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12192000" cy="533255"/>
          </a:xfrm>
        </p:spPr>
        <p:txBody>
          <a:bodyPr>
            <a:normAutofit fontScale="90000"/>
          </a:bodyPr>
          <a:lstStyle/>
          <a:p>
            <a:pPr>
              <a:lnSpc>
                <a:spcPct val="100000"/>
              </a:lnSpc>
              <a:spcBef>
                <a:spcPts val="0"/>
              </a:spcBef>
            </a:pPr>
            <a:r>
              <a:rPr lang="ru-RU" sz="1600" b="1" dirty="0" smtClean="0">
                <a:solidFill>
                  <a:schemeClr val="tx1">
                    <a:lumMod val="65000"/>
                    <a:lumOff val="35000"/>
                  </a:schemeClr>
                </a:solidFill>
                <a:latin typeface="Arial Narrow" panose="020B0606020202030204" pitchFamily="34" charset="0"/>
              </a:rPr>
              <a:t>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a:t>
            </a:r>
            <a:r>
              <a:rPr lang="ru-RU" sz="1600" b="1" dirty="0">
                <a:solidFill>
                  <a:schemeClr val="tx1">
                    <a:lumMod val="65000"/>
                    <a:lumOff val="35000"/>
                  </a:schemeClr>
                </a:solidFill>
                <a:latin typeface="Arial Narrow" panose="020B0606020202030204" pitchFamily="34" charset="0"/>
              </a:rPr>
              <a:t>Правительства РФ от </a:t>
            </a:r>
            <a:r>
              <a:rPr lang="ru-RU" sz="1600" b="1" dirty="0" smtClean="0">
                <a:solidFill>
                  <a:schemeClr val="tx1">
                    <a:lumMod val="65000"/>
                    <a:lumOff val="35000"/>
                  </a:schemeClr>
                </a:solidFill>
                <a:latin typeface="Arial Narrow" panose="020B0606020202030204" pitchFamily="34" charset="0"/>
              </a:rPr>
              <a:t>04.02.2015 №99 (ч.4) </a:t>
            </a:r>
            <a:endParaRPr lang="ru-RU" sz="1600" b="1" dirty="0">
              <a:solidFill>
                <a:schemeClr val="tx1">
                  <a:lumMod val="65000"/>
                  <a:lumOff val="35000"/>
                </a:schemeClr>
              </a:solidFill>
              <a:latin typeface="Arial Narrow" panose="020B0606020202030204" pitchFamily="34" charset="0"/>
            </a:endParaRPr>
          </a:p>
        </p:txBody>
      </p:sp>
      <p:sp>
        <p:nvSpPr>
          <p:cNvPr id="19" name="Подзаголовок 2"/>
          <p:cNvSpPr txBox="1">
            <a:spLocks/>
          </p:cNvSpPr>
          <p:nvPr/>
        </p:nvSpPr>
        <p:spPr>
          <a:xfrm>
            <a:off x="79131" y="847441"/>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Наименование товаров, работ, услуг</a:t>
            </a: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11" name="Штриховая стрелка вправо 10"/>
          <p:cNvSpPr/>
          <p:nvPr/>
        </p:nvSpPr>
        <p:spPr>
          <a:xfrm rot="5400000">
            <a:off x="5858340" y="120214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Подзаголовок 2"/>
          <p:cNvSpPr txBox="1">
            <a:spLocks/>
          </p:cNvSpPr>
          <p:nvPr/>
        </p:nvSpPr>
        <p:spPr>
          <a:xfrm>
            <a:off x="6119446" y="1650427"/>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Выполнение работ по ремонту, содержанию автомобильных дорог, если </a:t>
            </a:r>
            <a:r>
              <a:rPr lang="ru-RU" sz="1100" dirty="0" smtClean="0">
                <a:latin typeface="Arial Narrow" panose="020B0606020202030204" pitchFamily="34" charset="0"/>
              </a:rPr>
              <a:t>НМЦК </a:t>
            </a:r>
            <a:r>
              <a:rPr lang="ru-RU" sz="1100" dirty="0">
                <a:latin typeface="Arial Narrow" panose="020B0606020202030204" pitchFamily="34" charset="0"/>
              </a:rPr>
              <a:t>(цена лота) </a:t>
            </a:r>
            <a:r>
              <a:rPr lang="ru-RU" sz="1100" dirty="0">
                <a:solidFill>
                  <a:srgbClr val="C00000"/>
                </a:solidFill>
                <a:latin typeface="Arial Narrow" panose="020B0606020202030204" pitchFamily="34" charset="0"/>
              </a:rPr>
              <a:t>для обеспечения федеральных нужд</a:t>
            </a:r>
            <a:r>
              <a:rPr lang="ru-RU" sz="1100" dirty="0">
                <a:latin typeface="Arial Narrow" panose="020B0606020202030204" pitchFamily="34" charset="0"/>
              </a:rPr>
              <a:t> превышает 10 млн. рублей, </a:t>
            </a:r>
            <a:r>
              <a:rPr lang="ru-RU" sz="1100" dirty="0">
                <a:solidFill>
                  <a:srgbClr val="C00000"/>
                </a:solidFill>
                <a:latin typeface="Arial Narrow" panose="020B0606020202030204" pitchFamily="34" charset="0"/>
              </a:rPr>
              <a:t>для обеспечения нужд субъектов </a:t>
            </a:r>
            <a:r>
              <a:rPr lang="ru-RU" sz="1100" dirty="0" smtClean="0">
                <a:solidFill>
                  <a:srgbClr val="C00000"/>
                </a:solidFill>
                <a:latin typeface="Arial Narrow" panose="020B0606020202030204" pitchFamily="34" charset="0"/>
              </a:rPr>
              <a:t>РФ, </a:t>
            </a:r>
            <a:r>
              <a:rPr lang="ru-RU" sz="1100" dirty="0">
                <a:solidFill>
                  <a:srgbClr val="C00000"/>
                </a:solidFill>
                <a:latin typeface="Arial Narrow" panose="020B0606020202030204" pitchFamily="34" charset="0"/>
              </a:rPr>
              <a:t>муниципальных нужд - 5 млн. рублей</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17" name="Подзаголовок 2"/>
          <p:cNvSpPr txBox="1">
            <a:spLocks/>
          </p:cNvSpPr>
          <p:nvPr/>
        </p:nvSpPr>
        <p:spPr>
          <a:xfrm>
            <a:off x="79131" y="1638923"/>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smtClean="0">
                <a:latin typeface="Arial Narrow" panose="020B0606020202030204" pitchFamily="34" charset="0"/>
              </a:rPr>
              <a:t>Пункт 2(3) </a:t>
            </a:r>
            <a:r>
              <a:rPr lang="ru-RU" sz="1100" b="1" dirty="0">
                <a:latin typeface="Arial Narrow" panose="020B0606020202030204" pitchFamily="34" charset="0"/>
              </a:rPr>
              <a:t>Выполнение работ по ремонту, содержанию автомобильных дорог, если </a:t>
            </a:r>
            <a:r>
              <a:rPr lang="ru-RU" sz="1100" b="1" dirty="0" smtClean="0">
                <a:latin typeface="Arial Narrow" panose="020B0606020202030204" pitchFamily="34" charset="0"/>
              </a:rPr>
              <a:t>НМЦК (цена </a:t>
            </a:r>
            <a:r>
              <a:rPr lang="ru-RU" sz="1100" b="1" dirty="0">
                <a:latin typeface="Arial Narrow" panose="020B0606020202030204" pitchFamily="34" charset="0"/>
              </a:rPr>
              <a:t>лота) превышает 10 млн. рублей</a:t>
            </a: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0" name="TextBox 19"/>
          <p:cNvSpPr txBox="1"/>
          <p:nvPr/>
        </p:nvSpPr>
        <p:spPr>
          <a:xfrm>
            <a:off x="7469958" y="548261"/>
            <a:ext cx="3576685" cy="369332"/>
          </a:xfrm>
          <a:prstGeom prst="rect">
            <a:avLst/>
          </a:prstGeom>
          <a:noFill/>
        </p:spPr>
        <p:txBody>
          <a:bodyPr wrap="none" rtlCol="0">
            <a:spAutoFit/>
          </a:bodyPr>
          <a:lstStyle/>
          <a:p>
            <a:r>
              <a:rPr lang="ru-RU" dirty="0" smtClean="0"/>
              <a:t>Редакция, действующая с 09.07.20</a:t>
            </a:r>
            <a:endParaRPr lang="ru-RU" dirty="0"/>
          </a:p>
        </p:txBody>
      </p:sp>
      <p:sp>
        <p:nvSpPr>
          <p:cNvPr id="23" name="TextBox 22"/>
          <p:cNvSpPr txBox="1"/>
          <p:nvPr/>
        </p:nvSpPr>
        <p:spPr>
          <a:xfrm>
            <a:off x="2172254" y="533436"/>
            <a:ext cx="2460738" cy="369332"/>
          </a:xfrm>
          <a:prstGeom prst="rect">
            <a:avLst/>
          </a:prstGeom>
          <a:noFill/>
        </p:spPr>
        <p:txBody>
          <a:bodyPr wrap="none" rtlCol="0">
            <a:spAutoFit/>
          </a:bodyPr>
          <a:lstStyle/>
          <a:p>
            <a:r>
              <a:rPr lang="ru-RU" dirty="0" smtClean="0"/>
              <a:t>Предыдущая редакция</a:t>
            </a:r>
            <a:endParaRPr lang="ru-RU" dirty="0"/>
          </a:p>
        </p:txBody>
      </p:sp>
      <p:sp>
        <p:nvSpPr>
          <p:cNvPr id="24" name="Подзаголовок 2"/>
          <p:cNvSpPr txBox="1">
            <a:spLocks/>
          </p:cNvSpPr>
          <p:nvPr/>
        </p:nvSpPr>
        <p:spPr>
          <a:xfrm>
            <a:off x="79131" y="2456738"/>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Дополнительные требования к участникам закупки </a:t>
            </a:r>
          </a:p>
          <a:p>
            <a:pPr>
              <a:lnSpc>
                <a:spcPct val="100000"/>
              </a:lnSpc>
              <a:spcBef>
                <a:spcPts val="0"/>
              </a:spcBef>
            </a:pPr>
            <a:endParaRPr lang="ru-RU" sz="1100" b="1"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5" name="Штриховая стрелка вправо 24"/>
          <p:cNvSpPr/>
          <p:nvPr/>
        </p:nvSpPr>
        <p:spPr>
          <a:xfrm rot="5400000">
            <a:off x="5858340" y="2816767"/>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26" name="Подзаголовок 2"/>
          <p:cNvSpPr txBox="1">
            <a:spLocks/>
          </p:cNvSpPr>
          <p:nvPr/>
        </p:nvSpPr>
        <p:spPr>
          <a:xfrm>
            <a:off x="6119446" y="3265047"/>
            <a:ext cx="5987561" cy="1131668"/>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a:latin typeface="Arial Narrow" panose="020B0606020202030204" pitchFamily="34" charset="0"/>
              </a:rPr>
              <a:t>наличие за последние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капитальному ремонту линейного объекта либо одного контракта</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27" name="Подзаголовок 2"/>
          <p:cNvSpPr txBox="1">
            <a:spLocks/>
          </p:cNvSpPr>
          <p:nvPr/>
        </p:nvSpPr>
        <p:spPr>
          <a:xfrm>
            <a:off x="79131" y="3253542"/>
            <a:ext cx="5899637" cy="114261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наличие за последние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подачи заявки на участие в закупке опыта исполнения (с учетом правопреемства) одного контракта (договора) на выполнение работ по строительству, реконструкции, капитальному ремонту, </a:t>
            </a:r>
            <a:r>
              <a:rPr lang="ru-RU" sz="1100" strike="sngStrike" dirty="0">
                <a:latin typeface="Arial Narrow" panose="020B0606020202030204" pitchFamily="34" charset="0"/>
              </a:rPr>
              <a:t>сносу</a:t>
            </a:r>
            <a:r>
              <a:rPr lang="ru-RU" sz="1100" dirty="0">
                <a:latin typeface="Arial Narrow" panose="020B0606020202030204" pitchFamily="34" charset="0"/>
              </a:rPr>
              <a:t> </a:t>
            </a:r>
            <a:r>
              <a:rPr lang="ru-RU" sz="1100" b="1" dirty="0">
                <a:latin typeface="Arial Narrow" panose="020B0606020202030204" pitchFamily="34" charset="0"/>
              </a:rPr>
              <a:t>линейного объекта либо одного контракта</a:t>
            </a:r>
          </a:p>
          <a:p>
            <a:endParaRPr lang="ru-RU" sz="1100" dirty="0">
              <a:latin typeface="Arial Narrow" panose="020B0606020202030204" pitchFamily="34" charset="0"/>
            </a:endParaRP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
        <p:nvSpPr>
          <p:cNvPr id="28" name="Подзаголовок 2"/>
          <p:cNvSpPr txBox="1">
            <a:spLocks/>
          </p:cNvSpPr>
          <p:nvPr/>
        </p:nvSpPr>
        <p:spPr>
          <a:xfrm>
            <a:off x="79131" y="4545429"/>
            <a:ext cx="12027876" cy="339521"/>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b="1" dirty="0">
                <a:latin typeface="Arial Narrow" panose="020B0606020202030204" pitchFamily="34" charset="0"/>
              </a:rPr>
              <a:t>Документы, подтверждающие соответствие участников закупки дополнительным требованиям </a:t>
            </a:r>
          </a:p>
          <a:p>
            <a:pPr>
              <a:lnSpc>
                <a:spcPct val="100000"/>
              </a:lnSpc>
              <a:spcBef>
                <a:spcPts val="0"/>
              </a:spcBef>
            </a:pPr>
            <a:endParaRPr lang="ru-RU" sz="1100" b="1" i="1" dirty="0">
              <a:latin typeface="Arial Narrow" panose="020B0606020202030204" pitchFamily="34" charset="0"/>
            </a:endParaRPr>
          </a:p>
        </p:txBody>
      </p:sp>
      <p:sp>
        <p:nvSpPr>
          <p:cNvPr id="29" name="Штриховая стрелка вправо 28"/>
          <p:cNvSpPr/>
          <p:nvPr/>
        </p:nvSpPr>
        <p:spPr>
          <a:xfrm rot="5400000">
            <a:off x="5858340" y="4905458"/>
            <a:ext cx="399120" cy="368750"/>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30" name="Подзаголовок 2"/>
          <p:cNvSpPr txBox="1">
            <a:spLocks/>
          </p:cNvSpPr>
          <p:nvPr/>
        </p:nvSpPr>
        <p:spPr>
          <a:xfrm>
            <a:off x="6119446" y="5353738"/>
            <a:ext cx="5987561" cy="736839"/>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ru-RU" sz="1100" dirty="0" smtClean="0">
                <a:latin typeface="Arial Narrow" panose="020B0606020202030204" pitchFamily="34" charset="0"/>
              </a:rPr>
              <a:t>Указанный </a:t>
            </a:r>
            <a:r>
              <a:rPr lang="ru-RU" sz="1100" dirty="0">
                <a:latin typeface="Arial Narrow" panose="020B0606020202030204" pitchFamily="34" charset="0"/>
              </a:rPr>
              <a:t>документ (документы) должен быть подписан (подписаны) не ранее чем за </a:t>
            </a:r>
            <a:r>
              <a:rPr lang="ru-RU" sz="1100" dirty="0">
                <a:solidFill>
                  <a:srgbClr val="C00000"/>
                </a:solidFill>
                <a:latin typeface="Arial Narrow" panose="020B0606020202030204" pitchFamily="34" charset="0"/>
              </a:rPr>
              <a:t>5 лет </a:t>
            </a:r>
            <a:r>
              <a:rPr lang="ru-RU" sz="1100" dirty="0">
                <a:latin typeface="Arial Narrow" panose="020B0606020202030204" pitchFamily="34" charset="0"/>
              </a:rPr>
              <a:t>до даты окончания срока подачи заявок на участие в закупке;</a:t>
            </a:r>
          </a:p>
          <a:p>
            <a:pPr>
              <a:lnSpc>
                <a:spcPct val="100000"/>
              </a:lnSpc>
              <a:spcBef>
                <a:spcPts val="0"/>
              </a:spcBef>
            </a:pPr>
            <a:endParaRPr lang="ru-RU" sz="1100" i="1" dirty="0">
              <a:solidFill>
                <a:schemeClr val="accent6">
                  <a:lumMod val="75000"/>
                </a:schemeClr>
              </a:solidFill>
              <a:latin typeface="Arial Narrow" panose="020B0606020202030204" pitchFamily="34" charset="0"/>
            </a:endParaRPr>
          </a:p>
        </p:txBody>
      </p:sp>
      <p:sp>
        <p:nvSpPr>
          <p:cNvPr id="31" name="Подзаголовок 2"/>
          <p:cNvSpPr txBox="1">
            <a:spLocks/>
          </p:cNvSpPr>
          <p:nvPr/>
        </p:nvSpPr>
        <p:spPr>
          <a:xfrm>
            <a:off x="79131" y="5342234"/>
            <a:ext cx="5899637" cy="743964"/>
          </a:xfrm>
          <a:prstGeom prst="rect">
            <a:avLst/>
          </a:prstGeom>
          <a:ln>
            <a:solidFill>
              <a:srgbClr val="C00000"/>
            </a:solidFill>
            <a:prstDash val="dash"/>
          </a:ln>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pPr>
            <a:r>
              <a:rPr lang="ru-RU" sz="1100" b="1" dirty="0" smtClean="0">
                <a:latin typeface="Arial Narrow" panose="020B0606020202030204" pitchFamily="34" charset="0"/>
              </a:rPr>
              <a:t>Указанный </a:t>
            </a:r>
            <a:r>
              <a:rPr lang="ru-RU" sz="1100" b="1" dirty="0">
                <a:latin typeface="Arial Narrow" panose="020B0606020202030204" pitchFamily="34" charset="0"/>
              </a:rPr>
              <a:t>документ (документы) должен быть подписан (подписаны) не ранее чем за </a:t>
            </a:r>
            <a:r>
              <a:rPr lang="ru-RU" sz="1100" strike="sngStrike" dirty="0">
                <a:latin typeface="Arial Narrow" panose="020B0606020202030204" pitchFamily="34" charset="0"/>
              </a:rPr>
              <a:t>3 года </a:t>
            </a:r>
            <a:r>
              <a:rPr lang="ru-RU" sz="1100" b="1" dirty="0">
                <a:latin typeface="Arial Narrow" panose="020B0606020202030204" pitchFamily="34" charset="0"/>
              </a:rPr>
              <a:t>до даты окончания срока подачи заявок на участие в закупке;</a:t>
            </a:r>
          </a:p>
          <a:p>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dirty="0">
              <a:latin typeface="Arial Narrow" panose="020B0606020202030204" pitchFamily="34" charset="0"/>
            </a:endParaRPr>
          </a:p>
          <a:p>
            <a:pPr>
              <a:lnSpc>
                <a:spcPct val="100000"/>
              </a:lnSpc>
              <a:spcBef>
                <a:spcPts val="0"/>
              </a:spcBef>
            </a:pPr>
            <a:endParaRPr lang="ru-RU" sz="1100" b="1" i="1" dirty="0">
              <a:latin typeface="Arial Narrow" panose="020B0606020202030204" pitchFamily="34" charset="0"/>
            </a:endParaRPr>
          </a:p>
        </p:txBody>
      </p:sp>
    </p:spTree>
    <p:extLst>
      <p:ext uri="{BB962C8B-B14F-4D97-AF65-F5344CB8AC3E}">
        <p14:creationId xmlns:p14="http://schemas.microsoft.com/office/powerpoint/2010/main" val="275600273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1561</TotalTime>
  <Words>4352</Words>
  <Application>Microsoft Office PowerPoint</Application>
  <PresentationFormat>Широкоэкранный</PresentationFormat>
  <Paragraphs>284</Paragraphs>
  <Slides>15</Slides>
  <Notes>0</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15</vt:i4>
      </vt:variant>
    </vt:vector>
  </HeadingPairs>
  <TitlesOfParts>
    <vt:vector size="23" baseType="lpstr">
      <vt:lpstr>Arial</vt:lpstr>
      <vt:lpstr>Arial Narrow</vt:lpstr>
      <vt:lpstr>Calibri</vt:lpstr>
      <vt:lpstr>Calibri Light</vt:lpstr>
      <vt:lpstr>Century Gothic</vt:lpstr>
      <vt:lpstr>Gotham Pro</vt:lpstr>
      <vt:lpstr>Questrial</vt:lpstr>
      <vt:lpstr>Тема Office</vt:lpstr>
      <vt:lpstr>Презентация PowerPoint</vt:lpstr>
      <vt:lpstr>Структура письма Минстроя РФ в субъекты об изменениях законодательства о госзакупках в сфере градостроительной деятельности  </vt:lpstr>
      <vt:lpstr>Основные изменения с 09.07.20г. в Правила оценки заявок участников закупок, утверждённых постановлением Правительства РФ от 28.11.2013 №1085 (ч.1)</vt:lpstr>
      <vt:lpstr>Основные изменения с 09.07.20г. в Правила оценки заявок участников закупок, утверждённых постановлением Правительства РФ от 28.11.2013 №1085 (ч.2)</vt:lpstr>
      <vt:lpstr>Основные изменения с 09.07.20г. в Правила оценки заявок участников закупок, утверждённых постановлением Правительства РФ от 28.11.2013 №1085 (ч.3)</vt:lpstr>
      <vt:lpstr>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Правительства РФ от 04.02.2015 №99 (ч.1) </vt:lpstr>
      <vt:lpstr>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Правительства РФ от 04.02.2015 №99 (ч.2) </vt:lpstr>
      <vt:lpstr>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Правительства РФ от 04.02.2015 №99 (ч.3) </vt:lpstr>
      <vt:lpstr>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Правительства РФ от 04.02.2015 №99 (ч.4) </vt:lpstr>
      <vt:lpstr>Основные изменения с 09.07.20г.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Правительства РФ от 04.02.2015 №99 (ч.5) </vt:lpstr>
      <vt:lpstr>Основные изменения с 13.08.20г. в дополнительные требования к участникам закупки отдельных видов ТРУ, закупки которых осуществляются путем проведения отдельных видов конкурсов и аукционов, утверждённых постановлением Правительства РФ от 04.02.2015 №99 </vt:lpstr>
      <vt:lpstr>Изменение с 01.09.20г. Перечня ТРУ, утверждённого распоряжением Правительства РФ от 21.03.2016 №471-р</vt:lpstr>
      <vt:lpstr>Порядок определения НМЦК в соответствии с приказом Минстроя РФ №175/пр от 30.03.2020г.</vt:lpstr>
      <vt:lpstr>Случаи изменения цены контракта в соответствии с приказом Минстроя РФ №175/пр от 30.03.2020г. </vt:lpstr>
      <vt:lpstr>Дополнение с 01.09.2020г. Статьи 112 44-ФЗ частью 68</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Ч.16.1. ст.34 44-ФЗ «Предметом контракта может быть одновременно выполнение работ по проектированию, строительству и вводу в эксплуатацию объектов капитального строительства» </dc:title>
  <dc:creator>User</dc:creator>
  <cp:lastModifiedBy>User</cp:lastModifiedBy>
  <cp:revision>123</cp:revision>
  <dcterms:created xsi:type="dcterms:W3CDTF">2020-04-17T05:36:31Z</dcterms:created>
  <dcterms:modified xsi:type="dcterms:W3CDTF">2020-08-25T09:49:27Z</dcterms:modified>
</cp:coreProperties>
</file>