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5" d="100"/>
          <a:sy n="105" d="100"/>
        </p:scale>
        <p:origin x="13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7223C-50CD-4768-8EA6-851BF4E63161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88787-87E1-46B7-ADBC-39CBC2BEF8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88787-87E1-46B7-ADBC-39CBC2BEF8C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2BBAE-537D-4840-A34E-C6819E8C37BA}" type="datetimeFigureOut">
              <a:rPr lang="ru-RU" smtClean="0"/>
              <a:pPr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248B5-B4FE-469A-A36C-A13238F32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204864"/>
            <a:ext cx="12366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776" y="1916832"/>
            <a:ext cx="95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509120"/>
            <a:ext cx="9144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508104" y="4509120"/>
            <a:ext cx="33123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Начальник управления стратегического развития Комитета по регулированию контрактной системы области </a:t>
            </a:r>
          </a:p>
          <a:p>
            <a:r>
              <a:rPr lang="ru-RU" dirty="0">
                <a:solidFill>
                  <a:schemeClr val="bg1"/>
                </a:solidFill>
              </a:rPr>
              <a:t>А.И. Попова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43808" y="2060848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Опыт закупок продуктов питания для государственных и муниципальных нужд Вологодской области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512" y="1052736"/>
            <a:ext cx="7992888" cy="144016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0466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Поставка продуктов питания для социальной сферы области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ТЕКУЩАЯ СИТУАЦИЯ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3608" y="170080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ГОСУДАРСТВЕННЫЕ ЗАКАЗЧИКИ ОБЛАСТИ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80112" y="170080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МУНИЦИПАЛЬНЫЕ ЗАКАЗЧИКИ ОБЛАСТИ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5536" y="3429000"/>
            <a:ext cx="1728192" cy="864096"/>
          </a:xfrm>
          <a:prstGeom prst="roundRect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/>
              <a:t>По результатам конкурентных закупок и по прямым договорам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2636912"/>
            <a:ext cx="2016224" cy="7386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chemeClr val="tx1"/>
                </a:solidFill>
              </a:rPr>
              <a:t>Поставка продуктов питания напрямую заказчику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99792" y="3429000"/>
            <a:ext cx="1728192" cy="864096"/>
          </a:xfrm>
          <a:prstGeom prst="roundRect">
            <a:avLst/>
          </a:prstGeom>
          <a:ln w="190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/>
              <a:t>По результатам совместных закупок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83768" y="2636912"/>
            <a:ext cx="2016224" cy="738664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schemeClr val="tx1"/>
                </a:solidFill>
              </a:rPr>
              <a:t>Поставка продуктов питания через РЛЦ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148064" y="3356992"/>
            <a:ext cx="1728192" cy="1512168"/>
          </a:xfrm>
          <a:prstGeom prst="roundRect">
            <a:avLst/>
          </a:prstGeom>
          <a:ln w="190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CC66"/>
              </a:buClr>
              <a:defRPr/>
            </a:pPr>
            <a:r>
              <a:rPr lang="ru-RU" sz="1300" dirty="0">
                <a:solidFill>
                  <a:srgbClr val="1F497D"/>
                </a:solidFill>
              </a:rPr>
              <a:t>Закупки продуктов питания самостоятельно/ закупка услуг по организации питания</a:t>
            </a:r>
            <a:endParaRPr lang="ru-RU" sz="1300" b="1" dirty="0">
              <a:solidFill>
                <a:srgbClr val="1F497D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236296" y="3356992"/>
            <a:ext cx="1728192" cy="1440160"/>
          </a:xfrm>
          <a:prstGeom prst="roundRect">
            <a:avLst/>
          </a:prstGeom>
          <a:ln w="190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CC66"/>
              </a:buClr>
              <a:defRPr/>
            </a:pPr>
            <a:r>
              <a:rPr lang="ru-RU" sz="1300" dirty="0">
                <a:solidFill>
                  <a:srgbClr val="1F497D"/>
                </a:solidFill>
              </a:rPr>
              <a:t>Закупки продуктов питания самостоятельно / через МАУ «Центр социального питания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60032" y="2636912"/>
            <a:ext cx="2016224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/>
              <a:t>Общеобразовательные учреждения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48264" y="2636912"/>
            <a:ext cx="2016224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/>
              <a:t>Дошкольные общеобразовательные учреждения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164288" y="4797152"/>
            <a:ext cx="1800200" cy="1656184"/>
          </a:xfrm>
          <a:prstGeom prst="roundRect">
            <a:avLst/>
          </a:prstGeom>
          <a:ln w="19050"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CC66"/>
              </a:buClr>
              <a:defRPr/>
            </a:pPr>
            <a:r>
              <a:rPr lang="ru-RU" sz="1200" b="1" u="sng" dirty="0">
                <a:solidFill>
                  <a:srgbClr val="1F497D"/>
                </a:solidFill>
              </a:rPr>
              <a:t>За исключением МДОУ </a:t>
            </a:r>
            <a:r>
              <a:rPr lang="ru-RU" sz="1200" b="1" u="sng" dirty="0" err="1">
                <a:solidFill>
                  <a:srgbClr val="1F497D"/>
                </a:solidFill>
              </a:rPr>
              <a:t>мун</a:t>
            </a:r>
            <a:r>
              <a:rPr lang="ru-RU" sz="1200" b="1" u="sng" dirty="0">
                <a:solidFill>
                  <a:srgbClr val="1F497D"/>
                </a:solidFill>
              </a:rPr>
              <a:t>. районов: </a:t>
            </a:r>
          </a:p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CC66"/>
              </a:buClr>
              <a:defRPr/>
            </a:pPr>
            <a:r>
              <a:rPr lang="ru-RU" sz="1200" dirty="0">
                <a:solidFill>
                  <a:srgbClr val="1F497D"/>
                </a:solidFill>
              </a:rPr>
              <a:t>Сокольского, Череповецкий, </a:t>
            </a:r>
            <a:r>
              <a:rPr lang="ru-RU" sz="1200" dirty="0" err="1">
                <a:solidFill>
                  <a:srgbClr val="1F497D"/>
                </a:solidFill>
              </a:rPr>
              <a:t>Устюженский</a:t>
            </a:r>
            <a:r>
              <a:rPr lang="ru-RU" sz="1200" dirty="0">
                <a:solidFill>
                  <a:srgbClr val="1F497D"/>
                </a:solidFill>
              </a:rPr>
              <a:t>, Шекснинский, </a:t>
            </a:r>
            <a:r>
              <a:rPr lang="ru-RU" sz="1200" dirty="0" err="1">
                <a:solidFill>
                  <a:srgbClr val="1F497D"/>
                </a:solidFill>
              </a:rPr>
              <a:t>Нюксенский</a:t>
            </a:r>
            <a:r>
              <a:rPr lang="ru-RU" sz="1200" dirty="0">
                <a:solidFill>
                  <a:srgbClr val="1F497D"/>
                </a:solidFill>
              </a:rPr>
              <a:t> </a:t>
            </a:r>
          </a:p>
          <a:p>
            <a:pPr lvl="0" algn="ctr">
              <a:lnSpc>
                <a:spcPct val="80000"/>
              </a:lnSpc>
              <a:spcBef>
                <a:spcPct val="20000"/>
              </a:spcBef>
              <a:buClr>
                <a:srgbClr val="00CC66"/>
              </a:buClr>
              <a:defRPr/>
            </a:pPr>
            <a:r>
              <a:rPr lang="ru-RU" sz="1200" dirty="0">
                <a:solidFill>
                  <a:srgbClr val="1F497D"/>
                </a:solidFill>
              </a:rPr>
              <a:t>(Поставка продуктов питания через РЛЦ ) </a:t>
            </a: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403648" y="2276872"/>
            <a:ext cx="900100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555776" y="2276872"/>
            <a:ext cx="936104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948264" y="2276872"/>
            <a:ext cx="936104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5868144" y="2276872"/>
            <a:ext cx="972108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36843" y="0"/>
            <a:ext cx="907157" cy="100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3"/>
          <p:cNvSpPr/>
          <p:nvPr/>
        </p:nvSpPr>
        <p:spPr>
          <a:xfrm>
            <a:off x="179512" y="332656"/>
            <a:ext cx="813672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endParaRPr lang="ru-RU" sz="1800" b="1" strike="noStrike" cap="all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</a:rPr>
              <a:t>ПоручениЯ губернатора вологодской области</a:t>
            </a:r>
            <a:endParaRPr lang="ru-RU" sz="1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XO Oriel"/>
            </a:endParaRPr>
          </a:p>
        </p:txBody>
      </p:sp>
      <p:sp>
        <p:nvSpPr>
          <p:cNvPr id="42" name="Скругленный прямоугольник 4"/>
          <p:cNvSpPr/>
          <p:nvPr/>
        </p:nvSpPr>
        <p:spPr>
          <a:xfrm>
            <a:off x="179280" y="1052640"/>
            <a:ext cx="7992720" cy="144000"/>
          </a:xfrm>
          <a:prstGeom prst="roundRect">
            <a:avLst>
              <a:gd name="adj" fmla="val 16667"/>
            </a:avLst>
          </a:prstGeom>
          <a:solidFill>
            <a:srgbClr val="5C92B5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43" name="AutoShape 42"/>
          <p:cNvSpPr/>
          <p:nvPr/>
        </p:nvSpPr>
        <p:spPr>
          <a:xfrm>
            <a:off x="467544" y="1340768"/>
            <a:ext cx="8280920" cy="151216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latin typeface="Calibri"/>
              </a:rPr>
              <a:t>Главам муниципальных образований области обеспечить закупку продуктов питания для муниципальных дошкольных образовательных учреждений и муниципальных общеобразовательных учреждений у сельхозпроизводителей и товаропроизводителей муниципальных образований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5" name="AutoShape 42"/>
          <p:cNvSpPr/>
          <p:nvPr/>
        </p:nvSpPr>
        <p:spPr>
          <a:xfrm>
            <a:off x="467544" y="4797152"/>
            <a:ext cx="8424936" cy="187220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spc="-1" dirty="0">
                <a:solidFill>
                  <a:srgbClr val="000000"/>
                </a:solidFill>
                <a:latin typeface="Calibri"/>
              </a:rPr>
              <a:t>Главам муниципальных образований области проводить закупку продуктов питания для муниципальных дошкольных образовательных учреждений и муниципальных общеобразовательных учреждений централизованно с использованием инфраструктуры распределительно-логистического центра</a:t>
            </a:r>
            <a:endParaRPr lang="ru-RU" sz="1600" spc="-1" dirty="0">
              <a:solidFill>
                <a:srgbClr val="000000"/>
              </a:solidFill>
            </a:endParaRPr>
          </a:p>
        </p:txBody>
      </p:sp>
      <p:sp>
        <p:nvSpPr>
          <p:cNvPr id="6" name="AutoShape 42"/>
          <p:cNvSpPr/>
          <p:nvPr/>
        </p:nvSpPr>
        <p:spPr>
          <a:xfrm>
            <a:off x="467544" y="2996952"/>
            <a:ext cx="8352928" cy="165618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spc="-1" dirty="0">
                <a:solidFill>
                  <a:srgbClr val="000000"/>
                </a:solidFill>
                <a:latin typeface="Calibri"/>
              </a:rPr>
              <a:t>Органам исполнительной государственной власти области обеспечить закупку продуктов питания подведомственными учреждениями у сельхозпроизводителей и товаропроизводителей муниципальных образований.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6843" y="0"/>
            <a:ext cx="907157" cy="100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3"/>
          <p:cNvSpPr/>
          <p:nvPr/>
        </p:nvSpPr>
        <p:spPr>
          <a:xfrm>
            <a:off x="179280" y="404640"/>
            <a:ext cx="7416360" cy="63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Предложения по обеспечению продуктами питания  учреждений социальной сферы области.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«Прямые контракты»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56" name="Скругленный прямоугольник 4"/>
          <p:cNvSpPr/>
          <p:nvPr/>
        </p:nvSpPr>
        <p:spPr>
          <a:xfrm>
            <a:off x="179280" y="1125360"/>
            <a:ext cx="7992720" cy="142560"/>
          </a:xfrm>
          <a:prstGeom prst="roundRect">
            <a:avLst>
              <a:gd name="adj" fmla="val 16667"/>
            </a:avLst>
          </a:prstGeom>
          <a:solidFill>
            <a:srgbClr val="5C92B5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57" name="AutoShape 42"/>
          <p:cNvSpPr/>
          <p:nvPr/>
        </p:nvSpPr>
        <p:spPr>
          <a:xfrm>
            <a:off x="684360" y="1916280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Общеобразовательные учреждения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58" name="AutoShape 42"/>
          <p:cNvSpPr/>
          <p:nvPr/>
        </p:nvSpPr>
        <p:spPr>
          <a:xfrm>
            <a:off x="684360" y="2781360"/>
            <a:ext cx="2950920" cy="647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Муниципальные образовательные учреждения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59" name="AutoShape 42"/>
          <p:cNvSpPr/>
          <p:nvPr/>
        </p:nvSpPr>
        <p:spPr>
          <a:xfrm>
            <a:off x="684360" y="3716280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здравоохранения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0" name="AutoShape 42"/>
          <p:cNvSpPr/>
          <p:nvPr/>
        </p:nvSpPr>
        <p:spPr>
          <a:xfrm>
            <a:off x="684360" y="4653000"/>
            <a:ext cx="2950920" cy="647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образования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1" name="AutoShape 42"/>
          <p:cNvSpPr/>
          <p:nvPr/>
        </p:nvSpPr>
        <p:spPr>
          <a:xfrm>
            <a:off x="684360" y="5516640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социальной защиты 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2" name="Прямая со стрелкой 20"/>
          <p:cNvSpPr/>
          <p:nvPr/>
        </p:nvSpPr>
        <p:spPr>
          <a:xfrm>
            <a:off x="3995640" y="3213000"/>
            <a:ext cx="1728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505187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Прямая со стрелкой 21"/>
          <p:cNvSpPr/>
          <p:nvPr/>
        </p:nvSpPr>
        <p:spPr>
          <a:xfrm flipH="1">
            <a:off x="4066560" y="3933720"/>
            <a:ext cx="16570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solidFill>
              <a:srgbClr val="505187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TextBox 24"/>
          <p:cNvSpPr/>
          <p:nvPr/>
        </p:nvSpPr>
        <p:spPr>
          <a:xfrm>
            <a:off x="3924360" y="3429000"/>
            <a:ext cx="1871280" cy="303480"/>
          </a:xfrm>
          <a:prstGeom prst="rect">
            <a:avLst/>
          </a:prstGeom>
          <a:solidFill>
            <a:srgbClr val="FFFFFF"/>
          </a:solidFill>
          <a:ln w="12700">
            <a:solidFill>
              <a:srgbClr val="438086"/>
            </a:solidFill>
            <a:prstDash val="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ПРЯМЫЕ КОНТРАКТЫ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5" name="AutoShape 42"/>
          <p:cNvSpPr/>
          <p:nvPr/>
        </p:nvSpPr>
        <p:spPr>
          <a:xfrm>
            <a:off x="6227640" y="1557360"/>
            <a:ext cx="2499840" cy="856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ПРОИЗВОДИТЕЛИ МУНИЦИПАЛЬНЫХ ОБРАЗОВАНИЙ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66" name="TextBox 27"/>
          <p:cNvSpPr/>
          <p:nvPr/>
        </p:nvSpPr>
        <p:spPr>
          <a:xfrm>
            <a:off x="6048360" y="2492280"/>
            <a:ext cx="2916000" cy="39301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-Молоко и кисломолочные продукты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-Хлебобулочные изделия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Сыры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Масло сливочное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Колбасные изделия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Птица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Яйцо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Мясо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Консервы мясные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Свежие овощи, картофель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Субпродукты</a:t>
            </a:r>
            <a:endParaRPr lang="ru-RU" sz="1800" b="0" strike="noStrike" spc="-1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 Рыба 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6843" y="0"/>
            <a:ext cx="907157" cy="100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Скругленный прямоугольник 42"/>
          <p:cNvSpPr/>
          <p:nvPr/>
        </p:nvSpPr>
        <p:spPr>
          <a:xfrm>
            <a:off x="107504" y="908720"/>
            <a:ext cx="2376264" cy="4248472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300192" y="2132856"/>
            <a:ext cx="2592288" cy="2664296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2708920"/>
            <a:ext cx="2232248" cy="165618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Комитет по регулированию контрактной системы области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60232" y="3429000"/>
            <a:ext cx="2016224" cy="10081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Департамент сельского хозяйства и продовольственных ресурсов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60232" y="2420888"/>
            <a:ext cx="1944216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Департамент экономического развития области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31840" y="5445224"/>
            <a:ext cx="3240360" cy="936104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Сельхоз и товаропроизводители муниципального образования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1052736"/>
            <a:ext cx="1152128" cy="4320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/>
                <a:ea typeface="Calibri"/>
              </a:rPr>
              <a:t>Школы</a:t>
            </a:r>
            <a:endParaRPr lang="ru-RU" sz="12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2564904"/>
            <a:ext cx="1656184" cy="648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/>
                <a:ea typeface="Calibri"/>
              </a:rPr>
              <a:t>Бюджетные учреждения </a:t>
            </a:r>
          </a:p>
          <a:p>
            <a:pPr algn="ctr"/>
            <a:r>
              <a:rPr lang="ru-RU" sz="1200" b="1" dirty="0">
                <a:latin typeface="Times New Roman"/>
                <a:ea typeface="Calibri"/>
              </a:rPr>
              <a:t>здравоохранения</a:t>
            </a:r>
            <a:endParaRPr lang="ru-RU" sz="12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1628800"/>
            <a:ext cx="1152128" cy="4320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/>
                <a:ea typeface="Calibri"/>
              </a:rPr>
              <a:t>Детские сады</a:t>
            </a:r>
            <a:endParaRPr lang="ru-RU" sz="12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520" y="3356992"/>
            <a:ext cx="1656184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/>
                <a:ea typeface="Calibri"/>
              </a:rPr>
              <a:t>Бюджетные учреждения </a:t>
            </a:r>
          </a:p>
          <a:p>
            <a:pPr algn="ctr"/>
            <a:r>
              <a:rPr lang="ru-RU" sz="1200" b="1" dirty="0">
                <a:latin typeface="Times New Roman"/>
                <a:ea typeface="Calibri"/>
              </a:rPr>
              <a:t>образования</a:t>
            </a:r>
            <a:endParaRPr lang="ru-RU" sz="12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520" y="4077072"/>
            <a:ext cx="1656184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Times New Roman"/>
                <a:ea typeface="Calibri"/>
              </a:rPr>
              <a:t>Бюджетные учреждения </a:t>
            </a:r>
          </a:p>
          <a:p>
            <a:pPr algn="ctr"/>
            <a:r>
              <a:rPr lang="ru-RU" sz="1200" b="1" dirty="0">
                <a:latin typeface="Times New Roman"/>
                <a:ea typeface="Calibri"/>
              </a:rPr>
              <a:t>социальной защиты населения</a:t>
            </a:r>
            <a:endParaRPr lang="ru-RU" sz="12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475656" y="1268760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475656" y="1844824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1475656" y="1340768"/>
            <a:ext cx="936104" cy="360040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потребность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483768" y="1124744"/>
            <a:ext cx="1512168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Управление образования муниципального образования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907704" y="2852936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907704" y="3645024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907704" y="4437112"/>
            <a:ext cx="7920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1835696" y="3068960"/>
            <a:ext cx="936104" cy="360040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потребность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835696" y="3933056"/>
            <a:ext cx="936104" cy="360040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потребность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3563888" y="1988840"/>
            <a:ext cx="0" cy="6480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292080" y="3140968"/>
            <a:ext cx="100811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5292080" y="2708920"/>
            <a:ext cx="936104" cy="360040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Свод потребность</a:t>
            </a:r>
          </a:p>
        </p:txBody>
      </p:sp>
      <p:cxnSp>
        <p:nvCxnSpPr>
          <p:cNvPr id="35" name="Прямая со стрелкой 34"/>
          <p:cNvCxnSpPr/>
          <p:nvPr/>
        </p:nvCxnSpPr>
        <p:spPr>
          <a:xfrm flipH="1" flipV="1">
            <a:off x="5220072" y="3933056"/>
            <a:ext cx="1088504" cy="838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кругленный прямоугольник 36"/>
          <p:cNvSpPr/>
          <p:nvPr/>
        </p:nvSpPr>
        <p:spPr>
          <a:xfrm>
            <a:off x="5148064" y="4077072"/>
            <a:ext cx="1368152" cy="864096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Возможность заключить контракт с местными производителями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763688" y="5517232"/>
            <a:ext cx="936104" cy="36004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bg1"/>
                </a:solidFill>
              </a:rPr>
              <a:t>Прямые контракты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7668344" y="5085184"/>
            <a:ext cx="1080120" cy="64807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bg1"/>
                </a:solidFill>
              </a:rPr>
              <a:t>Помощь в заключении прямых контрактов</a:t>
            </a:r>
          </a:p>
        </p:txBody>
      </p:sp>
      <p:cxnSp>
        <p:nvCxnSpPr>
          <p:cNvPr id="50" name="Shape 49"/>
          <p:cNvCxnSpPr>
            <a:stCxn id="38" idx="2"/>
            <a:endCxn id="7" idx="3"/>
          </p:cNvCxnSpPr>
          <p:nvPr/>
        </p:nvCxnSpPr>
        <p:spPr>
          <a:xfrm rot="5400000">
            <a:off x="6426206" y="4743146"/>
            <a:ext cx="1116124" cy="1224136"/>
          </a:xfrm>
          <a:prstGeom prst="bentConnector2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hape 51"/>
          <p:cNvCxnSpPr>
            <a:stCxn id="43" idx="2"/>
          </p:cNvCxnSpPr>
          <p:nvPr/>
        </p:nvCxnSpPr>
        <p:spPr>
          <a:xfrm rot="16200000" flipH="1">
            <a:off x="1781690" y="4671138"/>
            <a:ext cx="864096" cy="1836204"/>
          </a:xfrm>
          <a:prstGeom prst="bentConnector2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2"/>
          <p:cNvSpPr/>
          <p:nvPr/>
        </p:nvSpPr>
        <p:spPr>
          <a:xfrm>
            <a:off x="6516216" y="5949280"/>
            <a:ext cx="1368152" cy="50405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bg1"/>
                </a:solidFill>
              </a:rPr>
              <a:t>Производственные мощности</a:t>
            </a: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3635896" y="2132856"/>
            <a:ext cx="936104" cy="360040"/>
          </a:xfrm>
          <a:prstGeom prst="roundRect">
            <a:avLst/>
          </a:prstGeom>
          <a:ln w="9525"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/>
              <a:t>потребность</a:t>
            </a:r>
          </a:p>
        </p:txBody>
      </p:sp>
      <p:sp>
        <p:nvSpPr>
          <p:cNvPr id="34" name="TextBox 3"/>
          <p:cNvSpPr/>
          <p:nvPr/>
        </p:nvSpPr>
        <p:spPr>
          <a:xfrm>
            <a:off x="179512" y="116632"/>
            <a:ext cx="7416360" cy="63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Предложения по обеспечению продуктами питания  учреждений социальной сферы области.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«Прямые контракты»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36" name="Скругленный прямоугольник 4"/>
          <p:cNvSpPr/>
          <p:nvPr/>
        </p:nvSpPr>
        <p:spPr>
          <a:xfrm>
            <a:off x="0" y="764704"/>
            <a:ext cx="7992720" cy="72008"/>
          </a:xfrm>
          <a:prstGeom prst="roundRect">
            <a:avLst>
              <a:gd name="adj" fmla="val 16667"/>
            </a:avLst>
          </a:prstGeom>
          <a:solidFill>
            <a:srgbClr val="5C92B5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6843" y="0"/>
            <a:ext cx="907157" cy="100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3"/>
          <p:cNvSpPr/>
          <p:nvPr/>
        </p:nvSpPr>
        <p:spPr>
          <a:xfrm>
            <a:off x="179280" y="404640"/>
            <a:ext cx="7416360" cy="63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Предложения по обеспечению продуктами питания  учреждений социальной сферы области.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Централизованные закупки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56" name="Скругленный прямоугольник 4"/>
          <p:cNvSpPr/>
          <p:nvPr/>
        </p:nvSpPr>
        <p:spPr>
          <a:xfrm>
            <a:off x="179280" y="1125360"/>
            <a:ext cx="7992720" cy="142560"/>
          </a:xfrm>
          <a:prstGeom prst="roundRect">
            <a:avLst>
              <a:gd name="adj" fmla="val 16667"/>
            </a:avLst>
          </a:prstGeom>
          <a:solidFill>
            <a:srgbClr val="5C92B5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57" name="AutoShape 42"/>
          <p:cNvSpPr/>
          <p:nvPr/>
        </p:nvSpPr>
        <p:spPr>
          <a:xfrm>
            <a:off x="323528" y="1916832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Общеобразовательные учреждения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58" name="AutoShape 42"/>
          <p:cNvSpPr/>
          <p:nvPr/>
        </p:nvSpPr>
        <p:spPr>
          <a:xfrm>
            <a:off x="323528" y="2781912"/>
            <a:ext cx="2950920" cy="647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Муниципальные образовательные учреждения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59" name="AutoShape 42"/>
          <p:cNvSpPr/>
          <p:nvPr/>
        </p:nvSpPr>
        <p:spPr>
          <a:xfrm>
            <a:off x="323528" y="3716832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здравоохранения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0" name="AutoShape 42"/>
          <p:cNvSpPr/>
          <p:nvPr/>
        </p:nvSpPr>
        <p:spPr>
          <a:xfrm>
            <a:off x="323528" y="4653552"/>
            <a:ext cx="2950920" cy="647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образования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1" name="AutoShape 42"/>
          <p:cNvSpPr/>
          <p:nvPr/>
        </p:nvSpPr>
        <p:spPr>
          <a:xfrm>
            <a:off x="323528" y="5517192"/>
            <a:ext cx="2950920" cy="649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5C92B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Calibri"/>
              </a:rPr>
              <a:t>Бюджетные учреждения социальной защиты  района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64" name="TextBox 24"/>
          <p:cNvSpPr/>
          <p:nvPr/>
        </p:nvSpPr>
        <p:spPr>
          <a:xfrm>
            <a:off x="3851920" y="3501008"/>
            <a:ext cx="1871280" cy="737210"/>
          </a:xfrm>
          <a:prstGeom prst="rect">
            <a:avLst/>
          </a:prstGeom>
          <a:solidFill>
            <a:srgbClr val="FFFFFF"/>
          </a:solidFill>
          <a:ln w="12700">
            <a:solidFill>
              <a:srgbClr val="438086"/>
            </a:solidFill>
            <a:prstDash val="dash"/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 dirty="0">
                <a:solidFill>
                  <a:srgbClr val="000000"/>
                </a:solidFill>
                <a:latin typeface="Calibri"/>
              </a:rPr>
              <a:t>Совместные закупки через КУ «Центр закупок»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14" name="AutoShape 42"/>
          <p:cNvSpPr/>
          <p:nvPr/>
        </p:nvSpPr>
        <p:spPr>
          <a:xfrm>
            <a:off x="6012160" y="1628800"/>
            <a:ext cx="2499840" cy="8568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</a:rPr>
              <a:t>НЕ производится на территории Вологодской области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5" name="TextBox 8"/>
          <p:cNvSpPr/>
          <p:nvPr/>
        </p:nvSpPr>
        <p:spPr>
          <a:xfrm>
            <a:off x="5940152" y="2564904"/>
            <a:ext cx="2644560" cy="25592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-Макаронные изделия</a:t>
            </a:r>
            <a:endParaRPr lang="ru-RU" sz="1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-Бобовые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Фрукты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Сухофрукты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Консервированные фрукты и овощи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Чай, кофе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Специи</a:t>
            </a:r>
            <a:endParaRPr lang="ru-RU" sz="1800" b="0" strike="noStrike" spc="-1" dirty="0">
              <a:latin typeface="XO Oriel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Соки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3347864" y="1700808"/>
            <a:ext cx="360040" cy="4608512"/>
          </a:xfrm>
          <a:prstGeom prst="rightBrace">
            <a:avLst>
              <a:gd name="adj1" fmla="val 8333"/>
              <a:gd name="adj2" fmla="val 4819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228184" y="5157192"/>
            <a:ext cx="1584176" cy="36004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292080" y="5661248"/>
            <a:ext cx="3672408" cy="936104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Поставка через </a:t>
            </a:r>
          </a:p>
          <a:p>
            <a:pPr algn="ctr"/>
            <a:r>
              <a:rPr lang="ru-RU" b="1" dirty="0"/>
              <a:t>Распределительно - логистический центр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36843" y="0"/>
            <a:ext cx="907157" cy="1003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1035</TotalTime>
  <Words>389</Words>
  <Application>Microsoft Office PowerPoint</Application>
  <PresentationFormat>Экран (4:3)</PresentationFormat>
  <Paragraphs>85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StarSymbol</vt:lpstr>
      <vt:lpstr>Times New Roman</vt:lpstr>
      <vt:lpstr>XO Oriel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avdoschenkoea</dc:creator>
  <cp:lastModifiedBy>u1553</cp:lastModifiedBy>
  <cp:revision>106</cp:revision>
  <dcterms:created xsi:type="dcterms:W3CDTF">2022-03-03T10:32:29Z</dcterms:created>
  <dcterms:modified xsi:type="dcterms:W3CDTF">2022-07-26T11:15:11Z</dcterms:modified>
</cp:coreProperties>
</file>