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674" r:id="rId2"/>
    <p:sldId id="654" r:id="rId3"/>
    <p:sldId id="668" r:id="rId4"/>
    <p:sldId id="676" r:id="rId5"/>
    <p:sldId id="691" r:id="rId6"/>
    <p:sldId id="683" r:id="rId7"/>
    <p:sldId id="684" r:id="rId8"/>
    <p:sldId id="701" r:id="rId9"/>
    <p:sldId id="694" r:id="rId10"/>
    <p:sldId id="695" r:id="rId11"/>
    <p:sldId id="696" r:id="rId12"/>
    <p:sldId id="698" r:id="rId13"/>
    <p:sldId id="700" r:id="rId14"/>
    <p:sldId id="692" r:id="rId15"/>
  </p:sldIdLst>
  <p:sldSz cx="12192000" cy="6858000"/>
  <p:notesSz cx="6858000" cy="9144000"/>
  <p:embeddedFontLs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Gotham Pro" panose="020005030400000200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3B73F"/>
    <a:srgbClr val="D93333"/>
    <a:srgbClr val="FFA015"/>
    <a:srgbClr val="F24336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4E349-AA36-49CA-B59A-8FBE5518D32F}" v="634" dt="2020-08-24T17:53:52.758"/>
    <p1510:client id="{438AD067-FBB6-4D1B-A0C0-DF5038D15619}" v="169" dt="2020-08-24T18:32:06.707"/>
    <p1510:client id="{654596A6-F890-4979-8C60-3CBABC1BACF5}" v="1109" dt="2020-08-24T18:17:55.533"/>
    <p1510:client id="{9C133B57-0973-4365-A78B-9EC30297684E}" v="8" dt="2020-08-24T18:19:00.738"/>
    <p1510:client id="{B691F073-FFAB-4AC9-9888-D0867AE81F4F}" v="542" dt="2020-08-24T18:29:34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55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263FF5-FDD3-4A28-8115-4199DFFBD485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774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8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 flipH="1">
            <a:off x="11536363" y="6389688"/>
            <a:ext cx="39211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55BC7-CADA-4A1A-ACEE-E2097F1D08BB}" type="slidenum">
              <a:rPr lang="id-ID" b="0" smtClean="0">
                <a:latin typeface="Montserrat Semi Bold" panose="00000700000000000000" pitchFamily="50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7993" y="76930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7993" y="353945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28146" y="769301"/>
            <a:ext cx="2624459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28144" y="3539452"/>
            <a:ext cx="2624461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3155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3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9" r:id="rId12"/>
    <p:sldLayoutId id="2147483800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goszakaz.ufin48.ru/smallpurchas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tpl@admlr.Lipetsk.ru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0" y="0"/>
            <a:ext cx="9093200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668743" y="1759178"/>
            <a:ext cx="67473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Ответы на вопросы, возникающие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процессе тестовой 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эксплуатации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региональной информационной 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системы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в сфере закупок 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 пользователей</a:t>
            </a:r>
            <a:endParaRPr lang="en-US" altLang="ru-RU" sz="3200" b="1" dirty="0">
              <a:solidFill>
                <a:schemeClr val="bg1"/>
              </a:solidFill>
              <a:latin typeface="Arial Narrow" panose="020B0606020202030204" pitchFamily="34" charset="0"/>
              <a:ea typeface="Questrial"/>
              <a:cs typeface="Questrial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662272" y="5847680"/>
            <a:ext cx="689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>
                <a:solidFill>
                  <a:schemeClr val="bg1"/>
                </a:solidFill>
              </a:rPr>
              <a:t>2020 г.</a:t>
            </a:r>
          </a:p>
        </p:txBody>
      </p:sp>
      <p:sp>
        <p:nvSpPr>
          <p:cNvPr id="29704" name="Прямоугольник 5"/>
          <p:cNvSpPr>
            <a:spLocks noChangeArrowheads="1"/>
          </p:cNvSpPr>
          <p:nvPr/>
        </p:nvSpPr>
        <p:spPr bwMode="auto">
          <a:xfrm>
            <a:off x="1632459" y="5832292"/>
            <a:ext cx="3991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 err="1">
                <a:solidFill>
                  <a:schemeClr val="bg1"/>
                </a:solidFill>
              </a:rPr>
              <a:t>Мезинов</a:t>
            </a:r>
            <a:r>
              <a:rPr lang="ru-RU" altLang="ru-RU" sz="1600" dirty="0">
                <a:solidFill>
                  <a:schemeClr val="bg1"/>
                </a:solidFill>
              </a:rPr>
              <a:t> Дмитрий </a:t>
            </a:r>
            <a:r>
              <a:rPr lang="ru-RU" altLang="ru-RU" sz="1600" dirty="0" smtClean="0">
                <a:solidFill>
                  <a:schemeClr val="bg1"/>
                </a:solidFill>
              </a:rPr>
              <a:t>Владимирович </a:t>
            </a:r>
            <a:endParaRPr lang="ru-RU" altLang="ru-RU" sz="1600" dirty="0">
              <a:solidFill>
                <a:schemeClr val="bg1"/>
              </a:solidFill>
            </a:endParaRPr>
          </a:p>
          <a:p>
            <a:r>
              <a:rPr lang="ru-RU" altLang="ru-RU" sz="1600" dirty="0" smtClean="0">
                <a:solidFill>
                  <a:schemeClr val="bg1"/>
                </a:solidFill>
              </a:rPr>
              <a:t>Руководитель проекта компании «Профи»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29706" name="Прямоугольник 13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22882" name="Picture 2" descr="C:\Users\User\Desktop\lipeckaya_coa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9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848178" y="259899"/>
            <a:ext cx="1931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</a:rPr>
              <a:t>Липецкая</a:t>
            </a:r>
          </a:p>
          <a:p>
            <a:r>
              <a:rPr lang="ru-RU" altLang="ru-RU" sz="1200" dirty="0">
                <a:solidFill>
                  <a:schemeClr val="bg1"/>
                </a:solidFill>
              </a:rPr>
              <a:t>область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4" name="Picture 2" descr="C:\Users\User\Desktop\logo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54677" y="206375"/>
            <a:ext cx="5657318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Работа с документом Извещение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2543966" cy="58477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Формирование извещения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1093" y="3731748"/>
            <a:ext cx="4735014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Внесение изменений в опубликованное Извещение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1093" y="4161590"/>
            <a:ext cx="4113212" cy="5355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Изменение в опубликованное извещение формируется в фильтре «Объявлены»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209675" y="3698403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3790477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31938" y="1920875"/>
            <a:ext cx="5735554" cy="5355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Извещение формируется на основании заявки на закупку на статусе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«Приняты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к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исполнению» по кнопке «Сформировать извещение»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5718788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540" y="4840901"/>
            <a:ext cx="2066925" cy="1066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576" y="4070302"/>
            <a:ext cx="3057525" cy="1905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984" y="1260456"/>
            <a:ext cx="4680711" cy="24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65372" y="206375"/>
            <a:ext cx="363593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Работа с документом «Контракт»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5196679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Формирование контракта с единственным поставщиком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1093" y="3731748"/>
            <a:ext cx="4932119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Формирование контракта на основе опубликованного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 извещения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2456" y="4316523"/>
            <a:ext cx="4950756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Контракт на основе извещения формируется на основании извещения, опубликованного с использованием РИС.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Если извещение было размещено без использования РИС, то контракт размещается в ЕИС напрямую, после чего создается заявка на загрузку контракта из ЕИС в систему.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209675" y="3698403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3790477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31938" y="1920875"/>
            <a:ext cx="5306184" cy="11264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Формирование контракта по единственному поставщику (ч. 1 п. 26, 33 ст. 93 44-ФЗ) осуществляется без формирования заявки на закупку. По  остальным пунктам ч.1 ст. 93 44-ФЗ – с созданием заявки на закупку (за исключением п.4, 5 ст. 93 44-ФЗ).</a:t>
            </a:r>
            <a:r>
              <a:rPr lang="ru-RU" sz="2000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Calibri"/>
              </a:rPr>
              <a:t>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+mn-cs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5718788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185" y="1898178"/>
            <a:ext cx="48672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4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99465" y="206375"/>
            <a:ext cx="3967753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Исполнение контракта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4266745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Подгрузка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сведений по исполнению контракта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1093" y="3731748"/>
            <a:ext cx="4023409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Внесение информации об оплате контракта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 (платежном поручении)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2456" y="4316523"/>
            <a:ext cx="4113212" cy="164352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По контрактам, загруженным с ЕИС, информация об оплате заносится вручную.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По контрактам, которые были опубликованы через РИС, и для которых с помощью РИС было создано бюджетное обязательство, внесение информации об оплате будет происходить путем выбора необходимого платежного поручения из справочника.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209675" y="3698403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3790477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31938" y="1920875"/>
            <a:ext cx="5306184" cy="9787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 работе с исполнением контрактов необходимо проверить актуальность содержащейся в РИС информации.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В случае отсутствия сведений об исполнении контракта </a:t>
            </a:r>
            <a:r>
              <a:rPr lang="ru-RU" sz="1200" dirty="0" smtClean="0">
                <a:latin typeface="+mn-lt"/>
                <a:ea typeface="Verdana"/>
                <a:cs typeface="+mn-cs"/>
              </a:rPr>
              <a:t>в РИС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необходимо создать заявку на загрузку исполнения контракта из ЕИС.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5718788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558" y="1829936"/>
            <a:ext cx="3178162" cy="847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325" y="3312968"/>
            <a:ext cx="5229225" cy="23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8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63204" y="206375"/>
            <a:ext cx="42402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Модуль «Малые закупки» (далее – МЗ)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2777171" cy="58477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Web –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маркет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малых закупок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1093" y="3731748"/>
            <a:ext cx="3593804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Просмотр опубликованных извещений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1093" y="4161590"/>
            <a:ext cx="4113212" cy="97872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Для просмотра опубликованных извещений необходимо авторизоваться по кнопке «Вход для поставщиков».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Для авторизации используются те же учетные данные, что и для работы в личном кабинете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209675" y="3698403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3790477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31938" y="1920875"/>
            <a:ext cx="5735554" cy="9787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/>
                <a:cs typeface="+mn-cs"/>
              </a:rPr>
              <a:t>Инструкция по работе Заказчика в модуле МЗ, а также Алгоритм проведения МЗ в электронном магазине размещены на странице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Web –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маркет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малых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закупок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http://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goszakaz.ufin48.ru/smallpurchases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в разделе Методические материалы», в подразделе «Заказчикам»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5718788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5588422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79" y="954157"/>
            <a:ext cx="4540195" cy="2297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072" y="3608795"/>
            <a:ext cx="2611880" cy="18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61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7095144" y="4234063"/>
            <a:ext cx="4857750" cy="17016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возникновении  проблем с работой в РИС на портале есть возможность оставить обращение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«Техническую поддержку», которое будет обработано и результат направлен на указанную в обращении электронную почту. </a:t>
            </a: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случае, если информации в обращении недостаточно для решения проблемы, Вам поступит письмо с запросом на предоставление недостающих данных, либо специалист свяжется с Вами по указанному в обращении телефону.</a:t>
            </a:r>
          </a:p>
        </p:txBody>
      </p:sp>
      <p:sp>
        <p:nvSpPr>
          <p:cNvPr id="161" name="TextBox 160">
            <a:extLst/>
          </p:cNvPr>
          <p:cNvSpPr txBox="1"/>
          <p:nvPr/>
        </p:nvSpPr>
        <p:spPr>
          <a:xfrm>
            <a:off x="3847762" y="206375"/>
            <a:ext cx="447109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Техническая поддержка и горячая линия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pic>
        <p:nvPicPr>
          <p:cNvPr id="46089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Прямоугольник 163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484" y="703264"/>
            <a:ext cx="8786552" cy="3236602"/>
          </a:xfrm>
          <a:prstGeom prst="rect">
            <a:avLst/>
          </a:prstGeom>
        </p:spPr>
      </p:pic>
      <p:sp>
        <p:nvSpPr>
          <p:cNvPr id="12" name="Rectangle 155"/>
          <p:cNvSpPr/>
          <p:nvPr/>
        </p:nvSpPr>
        <p:spPr>
          <a:xfrm>
            <a:off x="416566" y="4234063"/>
            <a:ext cx="632760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же Вы можете получать </a:t>
            </a:r>
            <a:r>
              <a:rPr lang="ru-RU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методологические консультационные услуги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телефону, в том числе с возможностью дистанционного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подключения, касающиеся:</a:t>
            </a:r>
          </a:p>
          <a:p>
            <a:pPr marL="228600" indent="-2286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  <a:p>
            <a:pPr marL="228600" indent="-2286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специфических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Пользователей </a:t>
            </a:r>
          </a:p>
          <a:p>
            <a:pPr marL="228600" indent="-2286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омощь в решении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нештатных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ситуаций</a:t>
            </a:r>
          </a:p>
        </p:txBody>
      </p:sp>
      <p:sp>
        <p:nvSpPr>
          <p:cNvPr id="13" name="Rectangle 155"/>
          <p:cNvSpPr/>
          <p:nvPr/>
        </p:nvSpPr>
        <p:spPr>
          <a:xfrm>
            <a:off x="3847762" y="4889627"/>
            <a:ext cx="3987742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4742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515-888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03386" y="206375"/>
            <a:ext cx="31598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Регистрация пользователей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731535"/>
            <a:ext cx="357129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Шаг 1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 Необходимо перейти по ссылке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82738" y="2058560"/>
            <a:ext cx="4113212" cy="2991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«Подать заявку на регистрацию пользователя»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2738" y="2570163"/>
            <a:ext cx="4722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Шаг 2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 В открывшемся окне необходимо заполнить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Поля соответствующей информацией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2738" y="3116125"/>
            <a:ext cx="422785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Заполняются все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поля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.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Логин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и пароль Пользователь придумывает самостоятельно. Наименование  корреспондента выбирается из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справочника.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2738" y="4173829"/>
            <a:ext cx="2804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Шаг 3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 Сохранение документа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2650" y="4461484"/>
            <a:ext cx="4113212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После заполнения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полей,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заявку необходимо сохранить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71407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80455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152525" y="2578100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Oval 31"/>
          <p:cNvSpPr/>
          <p:nvPr/>
        </p:nvSpPr>
        <p:spPr>
          <a:xfrm>
            <a:off x="1179543" y="4166356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673350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28" y="4272571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036" y="1145948"/>
            <a:ext cx="4480414" cy="435972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562650" y="5054353"/>
            <a:ext cx="2480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Шаг 4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 Подписание заявки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Oval 31"/>
          <p:cNvSpPr/>
          <p:nvPr/>
        </p:nvSpPr>
        <p:spPr>
          <a:xfrm>
            <a:off x="1144048" y="5037099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40" y="5153095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582738" y="5342008"/>
            <a:ext cx="4113212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После того как заявка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была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сохранена, ее необходимо подписать ЭЦП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Руководителя, либо направить на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  <a:hlinkClick r:id="rId5"/>
              </a:rPr>
              <a:t>tpl@admlr.Lipetsk.ru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rPr>
              <a:t>скан документа, подтверждающего Ваши полномочия в организации.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146748-F899-4F90-966A-BFF9E853A801}"/>
              </a:ext>
            </a:extLst>
          </p:cNvPr>
          <p:cNvSpPr txBox="1"/>
          <p:nvPr/>
        </p:nvSpPr>
        <p:spPr>
          <a:xfrm>
            <a:off x="1531938" y="1023888"/>
            <a:ext cx="5471370" cy="646331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Для  доступа в систему пользователям, не имеющим ЭЦП,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необходимо подать заявку на регистрацию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66994" y="206375"/>
            <a:ext cx="443262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Внесение данных для интеграции с ЕИС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2877711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Ошибка при интеграции с ЕИС.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82738" y="1892300"/>
            <a:ext cx="4113212" cy="757130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Появление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данной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ошибки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отправке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документов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в ЕИС</a:t>
            </a:r>
            <a:endParaRPr lang="id-ID" sz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Verdana"/>
                <a:cs typeface="Calibri"/>
              </a:rPr>
              <a:t>Указывает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Verdana"/>
                <a:cs typeface="Calibri"/>
              </a:rPr>
              <a:t>о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Verdana"/>
                <a:cs typeface="Calibri"/>
              </a:rPr>
              <a:t>том, что указаны неверные данные для интеграции с ЕИС.</a:t>
            </a: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2738" y="2570163"/>
            <a:ext cx="3656001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Необходимо внести актуальный пароль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2738" y="2908300"/>
            <a:ext cx="4113212" cy="52078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Данная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ошибка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исправляется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внесением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актуального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пароля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для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интеграции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с ЕИС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82738" y="3952875"/>
            <a:ext cx="4113212" cy="29918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152525" y="2578100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673350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F2B9E75-39E6-498E-B5C0-262BA3AD2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687" y="925143"/>
            <a:ext cx="6076949" cy="5075750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48" y="3463018"/>
            <a:ext cx="2705100" cy="131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789" y="4815212"/>
            <a:ext cx="3303967" cy="19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4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25639" y="206375"/>
            <a:ext cx="876617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 Narrow" panose="020B0606020202030204" pitchFamily="34" charset="0"/>
                <a:cs typeface="Arial"/>
              </a:rPr>
              <a:t>Внесение данных </a:t>
            </a:r>
            <a:r>
              <a:rPr lang="ru-RU" sz="2000" b="1" dirty="0" smtClean="0">
                <a:latin typeface="Arial Narrow" panose="020B0606020202030204" pitchFamily="34" charset="0"/>
                <a:cs typeface="Arial"/>
              </a:rPr>
              <a:t>по интеграции </a:t>
            </a:r>
            <a:r>
              <a:rPr lang="ru-RU" sz="2000" b="1" dirty="0">
                <a:latin typeface="Arial Narrow" panose="020B0606020202030204" pitchFamily="34" charset="0"/>
                <a:cs typeface="Arial"/>
              </a:rPr>
              <a:t>с </a:t>
            </a:r>
            <a:r>
              <a:rPr lang="ru-RU" sz="2000" b="1" dirty="0" smtClean="0">
                <a:latin typeface="Arial Narrow" panose="020B0606020202030204" pitchFamily="34" charset="0"/>
                <a:cs typeface="Arial"/>
              </a:rPr>
              <a:t>ЭТП</a:t>
            </a:r>
            <a:endParaRPr lang="en-US" sz="2000" b="1" dirty="0">
              <a:latin typeface="Arial Narrow" panose="020B0606020202030204" pitchFamily="34" charset="0"/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Arial Narrow" panose="020B0606020202030204" pitchFamily="34" charset="0"/>
              <a:cs typeface="Gotham Pro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3218125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Интеграция с 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ЭТП «Сбербанк-АСТ»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82737" y="1892300"/>
            <a:ext cx="575621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Регистрационные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данные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для 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интеграции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с 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ЭТП «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Сбербанк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-А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СТ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»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указываются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в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Личном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кабинете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на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ЭТП и эти же данные указываются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 в РИС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Calibri"/>
              </a:rPr>
              <a:t>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2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5EF599B-52B7-4448-BEF4-167D7CEAB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886" y="1433592"/>
            <a:ext cx="4321628" cy="1828694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>
          <a:blip r:embed="rId4"/>
          <a:stretch>
            <a:fillRect/>
          </a:stretch>
        </p:blipFill>
        <p:spPr>
          <a:xfrm>
            <a:off x="1582736" y="2400955"/>
            <a:ext cx="5369833" cy="2515429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20" y="3680745"/>
            <a:ext cx="5172594" cy="2705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5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25639" y="206375"/>
            <a:ext cx="876617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 Narrow" panose="020B0606020202030204" pitchFamily="34" charset="0"/>
                <a:cs typeface="Arial"/>
              </a:rPr>
              <a:t>Внесение данных </a:t>
            </a:r>
            <a:r>
              <a:rPr lang="ru-RU" sz="2000" b="1" dirty="0" smtClean="0">
                <a:latin typeface="Arial Narrow" panose="020B0606020202030204" pitchFamily="34" charset="0"/>
                <a:cs typeface="Arial"/>
              </a:rPr>
              <a:t>по интеграции </a:t>
            </a:r>
            <a:r>
              <a:rPr lang="ru-RU" sz="2000" b="1" dirty="0">
                <a:latin typeface="Arial Narrow" panose="020B0606020202030204" pitchFamily="34" charset="0"/>
                <a:cs typeface="Arial"/>
              </a:rPr>
              <a:t>с </a:t>
            </a:r>
            <a:r>
              <a:rPr lang="ru-RU" sz="2000" b="1" dirty="0" smtClean="0">
                <a:latin typeface="Arial Narrow" panose="020B0606020202030204" pitchFamily="34" charset="0"/>
                <a:cs typeface="Arial"/>
              </a:rPr>
              <a:t>ЭТП</a:t>
            </a:r>
            <a:endParaRPr lang="en-US" sz="2000" b="1" dirty="0">
              <a:latin typeface="Arial Narrow" panose="020B0606020202030204" pitchFamily="34" charset="0"/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Arial Narrow" panose="020B0606020202030204" pitchFamily="34" charset="0"/>
              <a:cs typeface="Gotham Pro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5587" y="1491450"/>
            <a:ext cx="5756214" cy="14219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Для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интеграции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с ЕЭТП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используются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те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ж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логин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и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пароль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,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что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и для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интеграции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с ЕИС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.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Задавать пароль для интеграции с ЕИС и ЕЭТП необходимо одновременно!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Если пароль на ЕИС уже был задан, и Вы хотите задать пароль от ЕЭТП, пароль для интеграции с ЕИС задаете снова!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Verdana"/>
              <a:cs typeface="Calibri"/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9" name="Oval 31"/>
          <p:cNvSpPr/>
          <p:nvPr/>
        </p:nvSpPr>
        <p:spPr>
          <a:xfrm>
            <a:off x="1085992" y="1583356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46" y="1681102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6AFEF02-C64D-4BE3-82DA-105578600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276" y="2913378"/>
            <a:ext cx="4668279" cy="2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20331" y="206375"/>
            <a:ext cx="4725974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/>
              </a:rPr>
              <a:t>Ошибка интеграции с </a:t>
            </a:r>
            <a:r>
              <a:rPr lang="ru-RU" sz="2000" b="1" dirty="0" smtClean="0">
                <a:latin typeface="Arial Narrow" panose="020B0606020202030204" pitchFamily="34" charset="0"/>
                <a:cs typeface="Gotham Pro"/>
              </a:rPr>
              <a:t>ЭТП «Сбербанк-АСТ»</a:t>
            </a:r>
            <a:endParaRPr lang="en-US" sz="2000" b="1" dirty="0">
              <a:latin typeface="Arial Narrow" panose="020B0606020202030204" pitchFamily="34" charset="0"/>
              <a:cs typeface="Gotham Pro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3661515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Сообщение о блокировке пользователя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82738" y="1892300"/>
            <a:ext cx="4113212" cy="97872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Сообщение о блокировке пользователя формируется в системе автоматически и отправляется на электронную почту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пользователя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в случае указания неверных данных для интеграции с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ЭТП «Сбербанк-АСТ»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1917" y="3128056"/>
            <a:ext cx="4234044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Основная причина - неверно указанный логин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1917" y="3488837"/>
            <a:ext cx="4113212" cy="52078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Логин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пользователя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должен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начинаться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с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oos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_ 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после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чего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идет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такой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же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логин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</a:t>
            </a:r>
            <a:r>
              <a:rPr lang="id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как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Calibri"/>
              </a:rPr>
              <a:t> и в ЕИС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4702" y="4688114"/>
            <a:ext cx="2731517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Разблокировка пользователя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09259" y="5148362"/>
            <a:ext cx="4113212" cy="140718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Для разблокировки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пользовател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я в РИС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необходимо перейти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раздел «Настройки» – «Регистрационные данные ЕИС» вкладка «Сбербанк-АСТ»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,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снять галочку в чек-боксе "Блокировка пользователя" 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Verdana"/>
                <a:cs typeface="Calibri"/>
              </a:rPr>
              <a:t> после чего указать корректные логин и пароль.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Verdana" panose="020B0604030504040204" pitchFamily="34" charset="0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138918" y="3081564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93" y="3176814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31" y="5008336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6" descr="Изображение выглядит как снимок экрана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550CBBFC-EBC7-4709-87E2-02B1E664C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722" y="1420076"/>
            <a:ext cx="5301342" cy="1745455"/>
          </a:xfrm>
          <a:prstGeom prst="rect">
            <a:avLst/>
          </a:prstGeom>
        </p:spPr>
      </p:pic>
      <p:pic>
        <p:nvPicPr>
          <p:cNvPr id="10" name="Рисунок 10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DC9A1CD-1614-474A-9EEE-813D1484D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045823"/>
            <a:ext cx="5355771" cy="1038497"/>
          </a:xfrm>
          <a:prstGeom prst="rect">
            <a:avLst/>
          </a:prstGeom>
        </p:spPr>
      </p:pic>
      <p:pic>
        <p:nvPicPr>
          <p:cNvPr id="11" name="Рисунок 1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DFA8C86-77FB-4557-ACAA-E5C4ECAEE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402064"/>
            <a:ext cx="5804807" cy="1428444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45" y="5004660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1"/>
          <p:cNvSpPr/>
          <p:nvPr/>
        </p:nvSpPr>
        <p:spPr>
          <a:xfrm>
            <a:off x="1165224" y="4710341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69" y="4796914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7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7315" y="206375"/>
            <a:ext cx="28119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Настройка </a:t>
            </a: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уведомлений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3340658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Включение оповещений о событиях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82738" y="1892300"/>
            <a:ext cx="4113212" cy="97872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Для включения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оповещения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на электронную почту пользователя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событиях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, связанных с размещением госзаказа,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необходимо перейти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раздел «Н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астройки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»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-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«Н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астройка 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рассылки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оповещений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»</a:t>
            </a:r>
            <a:endParaRPr lang="id-ID" sz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2738" y="4066949"/>
            <a:ext cx="199766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Включение настроек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2738" y="4405086"/>
            <a:ext cx="4113212" cy="5355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В открывшемся окне можно указать события, на которые будет включено 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оповещение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, с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помощью</a:t>
            </a:r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 признака Да/Нет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138918" y="4020457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4115707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878365A-4BE4-4E13-B419-A1091E7F7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686" y="899923"/>
            <a:ext cx="4022271" cy="2231746"/>
          </a:xfrm>
          <a:prstGeom prst="rect">
            <a:avLst/>
          </a:prstGeom>
        </p:spPr>
      </p:pic>
      <p:pic>
        <p:nvPicPr>
          <p:cNvPr id="7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0B50282-B995-4663-A3DC-F3365B3B7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686" y="3426753"/>
            <a:ext cx="5546271" cy="31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7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4870" y="206375"/>
            <a:ext cx="45768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Работа с документом «Заявка на закупку»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4741170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Возможность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подгрузки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сведений из плана-графика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2738" y="4459248"/>
            <a:ext cx="2983766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Проведение Совместных торгов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2738" y="4797802"/>
            <a:ext cx="4113212" cy="96398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В РИС предусмотрен функционал проведения совместных торгов, где организатором является уполномоченный орган или заказчик. В случае, когда организатор торгов – заказчик, он указывается только в поле «Инициатор».</a:t>
            </a: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144048" y="4424739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4516815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908" y="934692"/>
            <a:ext cx="5754123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9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43658" y="206375"/>
            <a:ext cx="887935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Размещение закупок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через ОКУ «Управление по размещению госзаказа Липецкой области» (далее – УУ)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2738" y="1565275"/>
            <a:ext cx="3948773" cy="58477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Прикрепление необходимых Приложений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1093" y="3731748"/>
            <a:ext cx="4144981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Создание печатной формы заявки на закупку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1093" y="4161590"/>
            <a:ext cx="4113212" cy="5355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Печатную форму заявки необходимо формировать только в случае размещения через УУ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1158875" y="1547813"/>
            <a:ext cx="373063" cy="37306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036"/>
          <p:cNvGrpSpPr>
            <a:grpSpLocks noChangeAspect="1"/>
          </p:cNvGrpSpPr>
          <p:nvPr/>
        </p:nvGrpSpPr>
        <p:grpSpPr bwMode="auto">
          <a:xfrm>
            <a:off x="1272524" y="1638294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8" name="Oval 31"/>
          <p:cNvSpPr/>
          <p:nvPr/>
        </p:nvSpPr>
        <p:spPr>
          <a:xfrm>
            <a:off x="1209675" y="3698403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3790477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31938" y="1920875"/>
            <a:ext cx="5735554" cy="16287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 отправке заявки в УУ необходимо прикрепить обязательные документы: печатную  форму заявки на закупку,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Техническое задание,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Приложение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1.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«Описание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объекта закупки, требования к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ТРУ»,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Приложение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2.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«Обоснование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начальной (максимальной) цены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контракта»,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Приложение 3.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«Информация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о приемке поставленного товара, выполненной работы (ее результатов), оказанной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услуги»,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Приложение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4.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«Обязанности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сторон и иные условия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контракта»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402" y="1185303"/>
            <a:ext cx="4067175" cy="3273945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5718788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1"/>
          <p:cNvSpPr/>
          <p:nvPr/>
        </p:nvSpPr>
        <p:spPr>
          <a:xfrm>
            <a:off x="1215019" y="4898049"/>
            <a:ext cx="373063" cy="373063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80" y="4990123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609324" y="4898049"/>
            <a:ext cx="1334148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Работа с ЭЦП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41093" y="5257102"/>
            <a:ext cx="4113212" cy="31393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+mn-cs"/>
              </a:rPr>
              <a:t>Перед отправкой в УУ заявку необходимо подписать ЭЦП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542117" y="2250632"/>
            <a:ext cx="978408" cy="484632"/>
          </a:xfrm>
          <a:prstGeom prst="rightArrow">
            <a:avLst/>
          </a:prstGeom>
          <a:solidFill>
            <a:srgbClr val="F9F9F9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39682"/>
      </p:ext>
    </p:extLst>
  </p:cSld>
  <p:clrMapOvr>
    <a:masterClrMapping/>
  </p:clrMapOvr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953</Words>
  <Application>Microsoft Office PowerPoint</Application>
  <PresentationFormat>Широкоэкранный</PresentationFormat>
  <Paragraphs>126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Questrial</vt:lpstr>
      <vt:lpstr>Verdana</vt:lpstr>
      <vt:lpstr>Arial</vt:lpstr>
      <vt:lpstr>Arial Narrow</vt:lpstr>
      <vt:lpstr>Gotham Pro</vt:lpstr>
      <vt:lpstr>Montserrat Semi Bold</vt:lpstr>
      <vt:lpstr>Calibri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Кривобокова</cp:lastModifiedBy>
  <cp:revision>510</cp:revision>
  <dcterms:created xsi:type="dcterms:W3CDTF">2018-01-21T18:20:29Z</dcterms:created>
  <dcterms:modified xsi:type="dcterms:W3CDTF">2020-08-26T13:42:46Z</dcterms:modified>
</cp:coreProperties>
</file>