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77" r:id="rId3"/>
    <p:sldId id="284" r:id="rId4"/>
    <p:sldId id="285" r:id="rId5"/>
    <p:sldId id="287" r:id="rId6"/>
    <p:sldId id="282" r:id="rId7"/>
    <p:sldId id="257" r:id="rId8"/>
    <p:sldId id="283" r:id="rId9"/>
    <p:sldId id="290" r:id="rId10"/>
    <p:sldId id="291" r:id="rId11"/>
    <p:sldId id="288" r:id="rId12"/>
    <p:sldId id="289" r:id="rId13"/>
    <p:sldId id="296" r:id="rId14"/>
    <p:sldId id="297" r:id="rId15"/>
    <p:sldId id="299" r:id="rId16"/>
    <p:sldId id="273" r:id="rId17"/>
  </p:sldIdLst>
  <p:sldSz cx="9144000" cy="5143500" type="screen16x9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E6EF"/>
    <a:srgbClr val="CCFFFF"/>
    <a:srgbClr val="99FF33"/>
    <a:srgbClr val="FF9933"/>
    <a:srgbClr val="FFFFCC"/>
    <a:srgbClr val="FFCCCC"/>
    <a:srgbClr val="FF0066"/>
    <a:srgbClr val="1BB590"/>
    <a:srgbClr val="FF9966"/>
    <a:srgbClr val="FEA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70" autoAdjust="0"/>
  </p:normalViewPr>
  <p:slideViewPr>
    <p:cSldViewPr>
      <p:cViewPr varScale="1">
        <p:scale>
          <a:sx n="138" d="100"/>
          <a:sy n="138" d="100"/>
        </p:scale>
        <p:origin x="114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4008" y="-84"/>
      </p:cViewPr>
      <p:guideLst>
        <p:guide orient="horz" pos="3131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81572416954059"/>
          <c:y val="7.7044008197605443E-2"/>
          <c:w val="0.57665253931435456"/>
          <c:h val="0.715243519041619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5339-4B80-828A-C994DD4CC64C}"/>
              </c:ext>
            </c:extLst>
          </c:dPt>
          <c:dPt>
            <c:idx val="1"/>
            <c:bubble3D val="0"/>
            <c:spPr>
              <a:solidFill>
                <a:srgbClr val="99FF33"/>
              </a:solidFill>
            </c:spPr>
            <c:extLst>
              <c:ext xmlns:c16="http://schemas.microsoft.com/office/drawing/2014/chart" uri="{C3380CC4-5D6E-409C-BE32-E72D297353CC}">
                <c16:uniqueId val="{00000003-5339-4B80-828A-C994DD4CC64C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5-5339-4B80-828A-C994DD4CC64C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5339-4B80-828A-C994DD4CC64C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5339-4B80-828A-C994DD4CC64C}"/>
              </c:ext>
            </c:extLst>
          </c:dPt>
          <c:dPt>
            <c:idx val="5"/>
            <c:bubble3D val="0"/>
            <c:spPr>
              <a:solidFill>
                <a:srgbClr val="FFCCCC"/>
              </a:solidFill>
            </c:spPr>
            <c:extLst>
              <c:ext xmlns:c16="http://schemas.microsoft.com/office/drawing/2014/chart" uri="{C3380CC4-5D6E-409C-BE32-E72D297353CC}">
                <c16:uniqueId val="{0000000B-5339-4B80-828A-C994DD4CC64C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D-5339-4B80-828A-C994DD4CC64C}"/>
              </c:ext>
            </c:extLst>
          </c:dPt>
          <c:dPt>
            <c:idx val="7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F-5339-4B80-828A-C994DD4CC64C}"/>
              </c:ext>
            </c:extLst>
          </c:dPt>
          <c:dPt>
            <c:idx val="8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5339-4B80-828A-C994DD4CC64C}"/>
              </c:ext>
            </c:extLst>
          </c:dPt>
          <c:dLbls>
            <c:dLbl>
              <c:idx val="0"/>
              <c:layout>
                <c:manualLayout>
                  <c:x val="-0.10429473574879215"/>
                  <c:y val="-5.61698818334605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39-4B80-828A-C994DD4CC64C}"/>
                </c:ext>
              </c:extLst>
            </c:dLbl>
            <c:dLbl>
              <c:idx val="2"/>
              <c:layout>
                <c:manualLayout>
                  <c:x val="-8.7899352203207062E-2"/>
                  <c:y val="4.35740591470925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39-4B80-828A-C994DD4CC64C}"/>
                </c:ext>
              </c:extLst>
            </c:dLbl>
            <c:dLbl>
              <c:idx val="3"/>
              <c:layout>
                <c:manualLayout>
                  <c:x val="-7.2209701014849081E-2"/>
                  <c:y val="2.34066782177866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39-4B80-828A-C994DD4CC64C}"/>
                </c:ext>
              </c:extLst>
            </c:dLbl>
            <c:dLbl>
              <c:idx val="4"/>
              <c:layout>
                <c:manualLayout>
                  <c:x val="-8.5995482836469961E-2"/>
                  <c:y val="2.9314709713105163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Медосмотр, диспансеризация
6%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39-4B80-828A-C994DD4CC64C}"/>
                </c:ext>
              </c:extLst>
            </c:dLbl>
            <c:dLbl>
              <c:idx val="5"/>
              <c:layout>
                <c:manualLayout>
                  <c:x val="-8.4885607038218167E-2"/>
                  <c:y val="3.133221604218916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39-4B80-828A-C994DD4CC64C}"/>
                </c:ext>
              </c:extLst>
            </c:dLbl>
            <c:dLbl>
              <c:idx val="6"/>
              <c:layout>
                <c:manualLayout>
                  <c:x val="-0.13067185482186125"/>
                  <c:y val="1.9299865026817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39-4B80-828A-C994DD4CC64C}"/>
                </c:ext>
              </c:extLst>
            </c:dLbl>
            <c:dLbl>
              <c:idx val="7"/>
              <c:layout>
                <c:manualLayout>
                  <c:x val="-7.2041159025739154E-2"/>
                  <c:y val="-1.16251858540540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339-4B80-828A-C994DD4CC64C}"/>
                </c:ext>
              </c:extLst>
            </c:dLbl>
            <c:dLbl>
              <c:idx val="8"/>
              <c:layout>
                <c:manualLayout>
                  <c:x val="-0.1258299948520249"/>
                  <c:y val="0.196219332603705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339-4B80-828A-C994DD4CC6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ВТ и оргтехника</c:v>
                </c:pt>
                <c:pt idx="1">
                  <c:v>Стационарная телефонная связь</c:v>
                </c:pt>
                <c:pt idx="2">
                  <c:v>Стройматериалы и электротовары</c:v>
                </c:pt>
                <c:pt idx="3">
                  <c:v>Канцтовары</c:v>
                </c:pt>
                <c:pt idx="4">
                  <c:v>Медосмотр, диспансеризация</c:v>
                </c:pt>
                <c:pt idx="5">
                  <c:v>Услуги охраны</c:v>
                </c:pt>
                <c:pt idx="6">
                  <c:v>Услуги сотовой связи, Интернет</c:v>
                </c:pt>
                <c:pt idx="7">
                  <c:v>Хозтовары и бытовая химия</c:v>
                </c:pt>
                <c:pt idx="8">
                  <c:v>Прочие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0.14478114478114479</c:v>
                </c:pt>
                <c:pt idx="1">
                  <c:v>0.13636363636363635</c:v>
                </c:pt>
                <c:pt idx="2">
                  <c:v>9.2592592592592587E-2</c:v>
                </c:pt>
                <c:pt idx="3">
                  <c:v>8.5858585858585856E-2</c:v>
                </c:pt>
                <c:pt idx="4">
                  <c:v>6.3973063973063973E-2</c:v>
                </c:pt>
                <c:pt idx="5">
                  <c:v>5.7239057239057242E-2</c:v>
                </c:pt>
                <c:pt idx="6">
                  <c:v>5.7239057239057242E-2</c:v>
                </c:pt>
                <c:pt idx="7">
                  <c:v>5.0505050505050504E-2</c:v>
                </c:pt>
                <c:pt idx="8">
                  <c:v>0.31144781144781153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339-4B80-828A-C994DD4CC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2"/>
      </c:pieChart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08729760370217"/>
          <c:y val="9.9559268828286224E-2"/>
          <c:w val="0.57665253931435456"/>
          <c:h val="0.715243519041619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D8B0-49CF-A925-059170A101A3}"/>
              </c:ext>
            </c:extLst>
          </c:dPt>
          <c:dPt>
            <c:idx val="1"/>
            <c:bubble3D val="0"/>
            <c:spPr>
              <a:solidFill>
                <a:srgbClr val="FFCCCC"/>
              </a:solidFill>
            </c:spPr>
            <c:extLst>
              <c:ext xmlns:c16="http://schemas.microsoft.com/office/drawing/2014/chart" uri="{C3380CC4-5D6E-409C-BE32-E72D297353CC}">
                <c16:uniqueId val="{00000003-D8B0-49CF-A925-059170A101A3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D8B0-49CF-A925-059170A101A3}"/>
              </c:ext>
            </c:extLst>
          </c:dPt>
          <c:dPt>
            <c:idx val="3"/>
            <c:bubble3D val="0"/>
            <c:spPr>
              <a:solidFill>
                <a:srgbClr val="99FF33"/>
              </a:solidFill>
            </c:spPr>
            <c:extLst>
              <c:ext xmlns:c16="http://schemas.microsoft.com/office/drawing/2014/chart" uri="{C3380CC4-5D6E-409C-BE32-E72D297353CC}">
                <c16:uniqueId val="{00000007-D8B0-49CF-A925-059170A101A3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D8B0-49CF-A925-059170A101A3}"/>
              </c:ext>
            </c:extLst>
          </c:dPt>
          <c:dPt>
            <c:idx val="5"/>
            <c:bubble3D val="0"/>
            <c:spPr>
              <a:solidFill>
                <a:srgbClr val="CCFFFF"/>
              </a:solidFill>
            </c:spPr>
            <c:extLst>
              <c:ext xmlns:c16="http://schemas.microsoft.com/office/drawing/2014/chart" uri="{C3380CC4-5D6E-409C-BE32-E72D297353CC}">
                <c16:uniqueId val="{0000000B-D8B0-49CF-A925-059170A101A3}"/>
              </c:ext>
            </c:extLst>
          </c:dPt>
          <c:dPt>
            <c:idx val="6"/>
            <c:bubble3D val="0"/>
            <c:spPr>
              <a:solidFill>
                <a:srgbClr val="FFFFCC"/>
              </a:solidFill>
            </c:spPr>
            <c:extLst>
              <c:ext xmlns:c16="http://schemas.microsoft.com/office/drawing/2014/chart" uri="{C3380CC4-5D6E-409C-BE32-E72D297353CC}">
                <c16:uniqueId val="{0000000D-D8B0-49CF-A925-059170A101A3}"/>
              </c:ext>
            </c:extLst>
          </c:dPt>
          <c:dPt>
            <c:idx val="7"/>
            <c:bubble3D val="0"/>
            <c:spPr>
              <a:solidFill>
                <a:srgbClr val="FF9933"/>
              </a:solidFill>
            </c:spPr>
            <c:extLst>
              <c:ext xmlns:c16="http://schemas.microsoft.com/office/drawing/2014/chart" uri="{C3380CC4-5D6E-409C-BE32-E72D297353CC}">
                <c16:uniqueId val="{0000000F-D8B0-49CF-A925-059170A101A3}"/>
              </c:ext>
            </c:extLst>
          </c:dPt>
          <c:dPt>
            <c:idx val="8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D8B0-49CF-A925-059170A101A3}"/>
              </c:ext>
            </c:extLst>
          </c:dPt>
          <c:dLbls>
            <c:dLbl>
              <c:idx val="0"/>
              <c:layout>
                <c:manualLayout>
                  <c:x val="0.1759602188496884"/>
                  <c:y val="-0.138726016258240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B0-49CF-A925-059170A101A3}"/>
                </c:ext>
              </c:extLst>
            </c:dLbl>
            <c:dLbl>
              <c:idx val="1"/>
              <c:layout>
                <c:manualLayout>
                  <c:x val="0.17320006088951578"/>
                  <c:y val="0.170584474065529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B0-49CF-A925-059170A101A3}"/>
                </c:ext>
              </c:extLst>
            </c:dLbl>
            <c:dLbl>
              <c:idx val="2"/>
              <c:layout>
                <c:manualLayout>
                  <c:x val="-0.10907751668923026"/>
                  <c:y val="0.133634974364550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B0-49CF-A925-059170A101A3}"/>
                </c:ext>
              </c:extLst>
            </c:dLbl>
            <c:dLbl>
              <c:idx val="3"/>
              <c:layout>
                <c:manualLayout>
                  <c:x val="-1.4726639186977267E-2"/>
                  <c:y val="-0.122942309010582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B0-49CF-A925-059170A101A3}"/>
                </c:ext>
              </c:extLst>
            </c:dLbl>
            <c:dLbl>
              <c:idx val="4"/>
              <c:layout>
                <c:manualLayout>
                  <c:x val="2.2919566521915104E-2"/>
                  <c:y val="-9.8271586844960485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Медосмотр, диспансеризация
6%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B0-49CF-A925-059170A101A3}"/>
                </c:ext>
              </c:extLst>
            </c:dLbl>
            <c:dLbl>
              <c:idx val="5"/>
              <c:layout>
                <c:manualLayout>
                  <c:x val="8.7563221112558182E-2"/>
                  <c:y val="-2.68873789437108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B0-49CF-A925-059170A101A3}"/>
                </c:ext>
              </c:extLst>
            </c:dLbl>
            <c:dLbl>
              <c:idx val="6"/>
              <c:layout>
                <c:manualLayout>
                  <c:x val="0.11438700623450526"/>
                  <c:y val="4.93201700993033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8B0-49CF-A925-059170A101A3}"/>
                </c:ext>
              </c:extLst>
            </c:dLbl>
            <c:dLbl>
              <c:idx val="7"/>
              <c:layout>
                <c:manualLayout>
                  <c:x val="-2.3634470422012464E-2"/>
                  <c:y val="0.108456034435890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8B0-49CF-A925-059170A101A3}"/>
                </c:ext>
              </c:extLst>
            </c:dLbl>
            <c:dLbl>
              <c:idx val="8"/>
              <c:layout>
                <c:manualLayout>
                  <c:x val="-0.1258299948520249"/>
                  <c:y val="0.196219332603705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8B0-49CF-A925-059170A101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Автомобили</c:v>
                </c:pt>
                <c:pt idx="1">
                  <c:v>Услуги охраны</c:v>
                </c:pt>
                <c:pt idx="2">
                  <c:v>ВТ и оргтехника</c:v>
                </c:pt>
                <c:pt idx="3">
                  <c:v>Стационарная телефонная связь</c:v>
                </c:pt>
                <c:pt idx="4">
                  <c:v>Медосмотр, диспансеризация</c:v>
                </c:pt>
                <c:pt idx="5">
                  <c:v>Санитарно-гигиенические услуги</c:v>
                </c:pt>
                <c:pt idx="6">
                  <c:v>Канцтовары</c:v>
                </c:pt>
                <c:pt idx="7">
                  <c:v>Стройматериалы и электротовары</c:v>
                </c:pt>
                <c:pt idx="8">
                  <c:v>Прочие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0.26201320295262798</c:v>
                </c:pt>
                <c:pt idx="1">
                  <c:v>0.23074254504470487</c:v>
                </c:pt>
                <c:pt idx="2">
                  <c:v>0.1110996731756554</c:v>
                </c:pt>
                <c:pt idx="3">
                  <c:v>9.223281694247637E-2</c:v>
                </c:pt>
                <c:pt idx="4">
                  <c:v>7.0480096230664216E-2</c:v>
                </c:pt>
                <c:pt idx="5">
                  <c:v>4.2187505359593702E-2</c:v>
                </c:pt>
                <c:pt idx="6">
                  <c:v>3.1125325809348094E-2</c:v>
                </c:pt>
                <c:pt idx="7">
                  <c:v>2.9106019949597845E-2</c:v>
                </c:pt>
                <c:pt idx="8">
                  <c:v>0.13101281453533142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8B0-49CF-A925-059170A10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3"/>
      </c:pieChart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CB9CA-9678-4B59-B401-75F70423DEE1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A20389-EB4F-484B-9D36-2137C9190401}">
      <dgm:prSet phldrT="[Текст]" custT="1"/>
      <dgm:spPr/>
      <dgm:t>
        <a:bodyPr/>
        <a:lstStyle/>
        <a:p>
          <a:pPr algn="ctr" defTabSz="577850">
            <a:spcBef>
              <a:spcPct val="0"/>
            </a:spcBef>
            <a:spcAft>
              <a:spcPts val="0"/>
            </a:spcAft>
          </a:pPr>
          <a:r>
            <a:rPr lang="ru-RU" sz="1500" b="1" kern="1200" dirty="0">
              <a:latin typeface="+mn-lt"/>
              <a:ea typeface="Verdana" panose="020B0604030504040204" pitchFamily="34" charset="0"/>
              <a:cs typeface="Arial" pitchFamily="34" charset="0"/>
            </a:rPr>
            <a:t>ОИВ </a:t>
          </a:r>
        </a:p>
        <a:p>
          <a:pPr algn="ctr" defTabSz="577850">
            <a:spcBef>
              <a:spcPct val="0"/>
            </a:spcBef>
            <a:spcAft>
              <a:spcPts val="0"/>
            </a:spcAft>
          </a:pPr>
          <a:r>
            <a:rPr lang="ru-RU" sz="1500" b="1" kern="1200" dirty="0">
              <a:latin typeface="+mn-lt"/>
              <a:ea typeface="Verdana" panose="020B0604030504040204" pitchFamily="34" charset="0"/>
              <a:cs typeface="Arial" pitchFamily="34" charset="0"/>
            </a:rPr>
            <a:t>и казенные </a:t>
          </a:r>
        </a:p>
        <a:p>
          <a:pPr algn="ctr" defTabSz="577850">
            <a:spcBef>
              <a:spcPct val="0"/>
            </a:spcBef>
            <a:spcAft>
              <a:spcPts val="600"/>
            </a:spcAft>
          </a:pPr>
          <a:r>
            <a:rPr lang="ru-RU" sz="1500" b="1" kern="1200" dirty="0">
              <a:latin typeface="+mn-lt"/>
              <a:ea typeface="Verdana" panose="020B0604030504040204" pitchFamily="34" charset="0"/>
              <a:cs typeface="Arial" pitchFamily="34" charset="0"/>
            </a:rPr>
            <a:t>учреждения                  </a:t>
          </a:r>
        </a:p>
        <a:p>
          <a:pPr marL="0" indent="0" algn="ctr" defTabSz="914400" rtl="0" eaLnBrk="1" latinLnBrk="0" hangingPunct="1">
            <a:spcBef>
              <a:spcPts val="0"/>
            </a:spcBef>
            <a:spcAft>
              <a:spcPct val="35000"/>
            </a:spcAft>
            <a:buFont typeface="Arial" pitchFamily="34" charset="0"/>
            <a:buNone/>
          </a:pPr>
          <a:r>
            <a:rPr lang="ru-RU" sz="1500" b="0" i="1" kern="1200" dirty="0">
              <a:latin typeface="+mn-lt"/>
              <a:ea typeface="Verdana" panose="020B0604030504040204" pitchFamily="34" charset="0"/>
              <a:cs typeface="Arial" pitchFamily="34" charset="0"/>
            </a:rPr>
            <a:t>(заявка – потребность)</a:t>
          </a:r>
        </a:p>
      </dgm:t>
    </dgm:pt>
    <dgm:pt modelId="{5CB2E584-1355-4290-9888-E8B66CF79D9A}" type="parTrans" cxnId="{04C581DD-A23A-42C8-BF8E-4970F311FABC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2C9BCD5-CBA5-4850-904F-C6E8C7FDEC36}" type="sibTrans" cxnId="{04C581DD-A23A-42C8-BF8E-4970F311FABC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353364A-5370-4F89-9A68-475BDEA781B7}">
      <dgm:prSet phldrT="[Текст]" custT="1"/>
      <dgm:spPr/>
      <dgm:t>
        <a:bodyPr/>
        <a:lstStyle/>
        <a:p>
          <a:pPr algn="ctr" defTabSz="577850">
            <a:spcBef>
              <a:spcPct val="0"/>
            </a:spcBef>
            <a:spcAft>
              <a:spcPts val="0"/>
            </a:spcAft>
          </a:pPr>
          <a:r>
            <a:rPr lang="ru-RU" sz="1500" b="1" kern="1200" dirty="0">
              <a:latin typeface="+mn-lt"/>
              <a:ea typeface="Verdana" panose="020B0604030504040204" pitchFamily="34" charset="0"/>
              <a:cs typeface="Arial" pitchFamily="34" charset="0"/>
            </a:rPr>
            <a:t>СЛУЖБА </a:t>
          </a:r>
        </a:p>
        <a:p>
          <a:pPr algn="ctr" defTabSz="577850">
            <a:spcBef>
              <a:spcPct val="0"/>
            </a:spcBef>
            <a:spcAft>
              <a:spcPts val="1200"/>
            </a:spcAft>
          </a:pPr>
          <a:r>
            <a:rPr lang="ru-RU" sz="1500" b="1" kern="1200" dirty="0">
              <a:latin typeface="+mn-lt"/>
              <a:ea typeface="Verdana" panose="020B0604030504040204" pitchFamily="34" charset="0"/>
              <a:cs typeface="Arial" pitchFamily="34" charset="0"/>
            </a:rPr>
            <a:t>ЕДИНОГО ЗАКАЗЧИКА  </a:t>
          </a:r>
        </a:p>
        <a:p>
          <a:pPr marL="0" indent="0" algn="ctr" defTabSz="914400" rtl="0" eaLnBrk="1" latinLnBrk="0" hangingPunct="1">
            <a:spcBef>
              <a:spcPts val="0"/>
            </a:spcBef>
            <a:spcAft>
              <a:spcPct val="35000"/>
            </a:spcAft>
            <a:buFont typeface="Arial" pitchFamily="34" charset="0"/>
            <a:buNone/>
          </a:pPr>
          <a:r>
            <a:rPr lang="ru-RU" sz="1500" b="0" i="1" kern="1200" dirty="0">
              <a:latin typeface="+mn-lt"/>
              <a:ea typeface="Verdana" panose="020B0604030504040204" pitchFamily="34" charset="0"/>
              <a:cs typeface="Arial" pitchFamily="34" charset="0"/>
            </a:rPr>
            <a:t>(заявка на определение поставщика)</a:t>
          </a:r>
        </a:p>
      </dgm:t>
    </dgm:pt>
    <dgm:pt modelId="{E49199C4-9303-4455-A99E-0F5905A802D6}" type="parTrans" cxnId="{E89065E6-1A1B-4B77-9834-91338FBFA9DD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904F850-93B9-476B-AB96-23507BC64673}" type="sibTrans" cxnId="{E89065E6-1A1B-4B77-9834-91338FBFA9DD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5A92DD7-0B20-4578-BCD9-FAC1931229DA}">
      <dgm:prSet phldrT="[Текст]" custT="1"/>
      <dgm:spPr/>
      <dgm:t>
        <a:bodyPr/>
        <a:lstStyle/>
        <a:p>
          <a:pPr algn="l"/>
          <a:r>
            <a:rPr lang="ru-RU" sz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планирование закупок</a:t>
          </a:r>
        </a:p>
      </dgm:t>
    </dgm:pt>
    <dgm:pt modelId="{732789A1-51E1-4F97-B9E4-891CBA3785CB}" type="parTrans" cxnId="{67454948-451A-4586-A4BE-FCB70157574A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ABC4FEE-43C2-4984-B68D-1D9C8FA55633}" type="sibTrans" cxnId="{67454948-451A-4586-A4BE-FCB70157574A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FDFD39B-D8D8-4D68-B663-81031EE4F2B1}">
      <dgm:prSet phldrT="[Текст]" custT="1"/>
      <dgm:spPr/>
      <dgm:t>
        <a:bodyPr/>
        <a:lstStyle/>
        <a:p>
          <a:pPr>
            <a:spcAft>
              <a:spcPts val="800"/>
            </a:spcAft>
          </a:pPr>
          <a:r>
            <a:rPr lang="ru-RU" sz="1500" b="1" kern="1200" dirty="0">
              <a:latin typeface="+mn-lt"/>
              <a:ea typeface="Verdana" panose="020B0604030504040204" pitchFamily="34" charset="0"/>
              <a:cs typeface="Arial" pitchFamily="34" charset="0"/>
            </a:rPr>
            <a:t>УПОЛНОМОЧЕННЫЙ ОРГАН</a:t>
          </a:r>
        </a:p>
        <a:p>
          <a:pPr>
            <a:spcAft>
              <a:spcPct val="35000"/>
            </a:spcAft>
          </a:pPr>
          <a:r>
            <a:rPr lang="ru-RU" sz="1500" b="0" i="1" kern="1200" dirty="0">
              <a:latin typeface="+mn-lt"/>
              <a:ea typeface="Verdana" panose="020B0604030504040204" pitchFamily="34" charset="0"/>
              <a:cs typeface="Arial" pitchFamily="34" charset="0"/>
            </a:rPr>
            <a:t>(извещение о закупке)</a:t>
          </a:r>
          <a:endParaRPr lang="ru-RU" sz="1500" b="1" i="0" kern="1200" dirty="0">
            <a:latin typeface="+mn-lt"/>
            <a:ea typeface="Verdana" panose="020B0604030504040204" pitchFamily="34" charset="0"/>
            <a:cs typeface="Arial" pitchFamily="34" charset="0"/>
          </a:endParaRPr>
        </a:p>
      </dgm:t>
    </dgm:pt>
    <dgm:pt modelId="{141595D9-EE5F-498A-8DC0-AD4E6DDB8130}" type="parTrans" cxnId="{A65F7D54-FE08-4483-A39D-9EA17CB89C5A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FA2E2E0-D920-46FC-B359-8A4A160B1080}" type="sibTrans" cxnId="{A65F7D54-FE08-4483-A39D-9EA17CB89C5A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48D6183-1AC6-4A26-979B-5E8420625233}">
      <dgm:prSet phldrT="[Текст]" custT="1"/>
      <dgm:spPr/>
      <dgm:t>
        <a:bodyPr/>
        <a:lstStyle/>
        <a:p>
          <a:pPr algn="l"/>
          <a:r>
            <a:rPr lang="ru-RU" sz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консолидация потребностей</a:t>
          </a:r>
        </a:p>
      </dgm:t>
    </dgm:pt>
    <dgm:pt modelId="{8C4A0B43-1A48-45A9-A596-F850C9694D2A}" type="parTrans" cxnId="{F54EF31E-F5EB-4469-A4C5-040288047C96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33CE500-7210-4CE8-A50E-E94AD9132DD5}" type="sibTrans" cxnId="{F54EF31E-F5EB-4469-A4C5-040288047C96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3385A39-F7F5-43BB-8CD5-A4F213AD296E}">
      <dgm:prSet phldrT="[Текст]" custT="1"/>
      <dgm:spPr/>
      <dgm:t>
        <a:bodyPr/>
        <a:lstStyle/>
        <a:p>
          <a:pPr algn="l"/>
          <a:r>
            <a:rPr lang="ru-RU" sz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заключение контракта</a:t>
          </a:r>
        </a:p>
      </dgm:t>
    </dgm:pt>
    <dgm:pt modelId="{58D82021-2A39-4758-8B62-9A92262372E9}" type="parTrans" cxnId="{168D0AC8-BDD1-471D-9B6B-F56786DC122A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9214364-A3CC-4F1C-B2A0-69882903A332}" type="sibTrans" cxnId="{168D0AC8-BDD1-471D-9B6B-F56786DC122A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850155D-D4EB-4761-8E62-E366205D6B3B}">
      <dgm:prSet phldrT="[Текст]" custT="1"/>
      <dgm:spPr/>
      <dgm:t>
        <a:bodyPr/>
        <a:lstStyle/>
        <a:p>
          <a:pPr algn="l"/>
          <a:r>
            <a:rPr lang="ru-RU" sz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подготовка заявок в УО</a:t>
          </a:r>
        </a:p>
      </dgm:t>
    </dgm:pt>
    <dgm:pt modelId="{58F4429A-91E9-49B9-824C-5944C178E4D2}" type="parTrans" cxnId="{2F064C80-A087-498A-9A9A-9CE15C1EF93D}">
      <dgm:prSet/>
      <dgm:spPr/>
      <dgm:t>
        <a:bodyPr/>
        <a:lstStyle/>
        <a:p>
          <a:endParaRPr lang="ru-RU"/>
        </a:p>
      </dgm:t>
    </dgm:pt>
    <dgm:pt modelId="{EFC492D7-6E7F-435D-90C5-1E6FB77BA729}" type="sibTrans" cxnId="{2F064C80-A087-498A-9A9A-9CE15C1EF93D}">
      <dgm:prSet/>
      <dgm:spPr/>
      <dgm:t>
        <a:bodyPr/>
        <a:lstStyle/>
        <a:p>
          <a:endParaRPr lang="ru-RU"/>
        </a:p>
      </dgm:t>
    </dgm:pt>
    <dgm:pt modelId="{A6D0E832-1FDB-46B8-A0EF-6684E5DBF323}">
      <dgm:prSet phldrT="[Текст]" custT="1"/>
      <dgm:spPr/>
      <dgm:t>
        <a:bodyPr/>
        <a:lstStyle/>
        <a:p>
          <a:pPr algn="l"/>
          <a:r>
            <a:rPr lang="ru-RU" sz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закупки у ед.поставщика</a:t>
          </a:r>
        </a:p>
      </dgm:t>
    </dgm:pt>
    <dgm:pt modelId="{F89F3BDF-3899-47B0-B0DD-55CF8A5CFD9F}" type="parTrans" cxnId="{3DED6B16-C92C-40C0-BC37-F36089FB7996}">
      <dgm:prSet/>
      <dgm:spPr/>
      <dgm:t>
        <a:bodyPr/>
        <a:lstStyle/>
        <a:p>
          <a:endParaRPr lang="ru-RU"/>
        </a:p>
      </dgm:t>
    </dgm:pt>
    <dgm:pt modelId="{B4DAF78F-D912-418F-AF82-2D417C626687}" type="sibTrans" cxnId="{3DED6B16-C92C-40C0-BC37-F36089FB7996}">
      <dgm:prSet/>
      <dgm:spPr/>
      <dgm:t>
        <a:bodyPr/>
        <a:lstStyle/>
        <a:p>
          <a:endParaRPr lang="ru-RU"/>
        </a:p>
      </dgm:t>
    </dgm:pt>
    <dgm:pt modelId="{669269B1-07C2-4A44-AC27-3F8587F12EC3}">
      <dgm:prSet phldrT="[Текст]" custT="1"/>
      <dgm:spPr/>
      <dgm:t>
        <a:bodyPr/>
        <a:lstStyle/>
        <a:p>
          <a:pPr algn="l"/>
          <a:r>
            <a:rPr lang="ru-RU" sz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приёмка и оплата</a:t>
          </a:r>
        </a:p>
      </dgm:t>
    </dgm:pt>
    <dgm:pt modelId="{BEC3467E-FFE9-480B-82E3-EF31DC396792}" type="parTrans" cxnId="{A38F66AD-33AB-4EDC-BB38-E1CA359ADD37}">
      <dgm:prSet/>
      <dgm:spPr/>
      <dgm:t>
        <a:bodyPr/>
        <a:lstStyle/>
        <a:p>
          <a:endParaRPr lang="ru-RU"/>
        </a:p>
      </dgm:t>
    </dgm:pt>
    <dgm:pt modelId="{E94908C8-D452-4F86-88EB-E23172DD2F4C}" type="sibTrans" cxnId="{A38F66AD-33AB-4EDC-BB38-E1CA359ADD37}">
      <dgm:prSet/>
      <dgm:spPr/>
      <dgm:t>
        <a:bodyPr/>
        <a:lstStyle/>
        <a:p>
          <a:endParaRPr lang="ru-RU"/>
        </a:p>
      </dgm:t>
    </dgm:pt>
    <dgm:pt modelId="{4CE63FCC-CA0D-4936-9977-19760C041A88}">
      <dgm:prSet phldrT="[Текст]" custT="1"/>
      <dgm:spPr/>
      <dgm:t>
        <a:bodyPr/>
        <a:lstStyle/>
        <a:p>
          <a:pPr algn="l"/>
          <a:r>
            <a:rPr lang="ru-RU" sz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претензионная работа</a:t>
          </a:r>
        </a:p>
      </dgm:t>
    </dgm:pt>
    <dgm:pt modelId="{50D09F2E-04DD-4680-84BF-60391DF9FDCB}" type="parTrans" cxnId="{B66D2752-F910-40EB-A982-6896C281AEAB}">
      <dgm:prSet/>
      <dgm:spPr/>
      <dgm:t>
        <a:bodyPr/>
        <a:lstStyle/>
        <a:p>
          <a:endParaRPr lang="ru-RU"/>
        </a:p>
      </dgm:t>
    </dgm:pt>
    <dgm:pt modelId="{D47539AF-CD98-4DF7-846D-35BA10A57AD4}" type="sibTrans" cxnId="{B66D2752-F910-40EB-A982-6896C281AEAB}">
      <dgm:prSet/>
      <dgm:spPr/>
      <dgm:t>
        <a:bodyPr/>
        <a:lstStyle/>
        <a:p>
          <a:endParaRPr lang="ru-RU"/>
        </a:p>
      </dgm:t>
    </dgm:pt>
    <dgm:pt modelId="{EACF9D78-93B4-43A8-91B6-28327AFD1CD9}">
      <dgm:prSet phldrT="[Текст]"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направление </a:t>
          </a:r>
          <a:endParaRPr lang="en-US" sz="1200" dirty="0"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algn="ctr"/>
          <a:r>
            <a:rPr lang="ru-RU" sz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заявок - потребностей</a:t>
          </a:r>
          <a:endParaRPr lang="ru-RU" sz="1200" b="1" dirty="0"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B95C10CC-371C-41D8-90B5-80E73008F510}" type="parTrans" cxnId="{ABCA9D10-8D22-4AC4-AF24-577AADD21664}">
      <dgm:prSet/>
      <dgm:spPr/>
      <dgm:t>
        <a:bodyPr/>
        <a:lstStyle/>
        <a:p>
          <a:endParaRPr lang="ru-RU"/>
        </a:p>
      </dgm:t>
    </dgm:pt>
    <dgm:pt modelId="{68DDDBB2-D916-44CB-8D03-09E96A16A264}" type="sibTrans" cxnId="{ABCA9D10-8D22-4AC4-AF24-577AADD21664}">
      <dgm:prSet/>
      <dgm:spPr/>
      <dgm:t>
        <a:bodyPr/>
        <a:lstStyle/>
        <a:p>
          <a:endParaRPr lang="ru-RU"/>
        </a:p>
      </dgm:t>
    </dgm:pt>
    <dgm:pt modelId="{0A8C58B8-A7AA-415B-B5F1-FEB5E54BF80E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осуществление процедуры определения поставщика (подрядчика, исполнителя) </a:t>
          </a:r>
        </a:p>
      </dgm:t>
    </dgm:pt>
    <dgm:pt modelId="{D31D42B8-8553-4C46-83C4-9060C0AAF392}" type="parTrans" cxnId="{27AFADDA-4627-4D78-8B15-9E4E435FB1F7}">
      <dgm:prSet/>
      <dgm:spPr/>
      <dgm:t>
        <a:bodyPr/>
        <a:lstStyle/>
        <a:p>
          <a:endParaRPr lang="ru-RU"/>
        </a:p>
      </dgm:t>
    </dgm:pt>
    <dgm:pt modelId="{95D4CF4A-F9B2-4D30-BD68-E897498A393F}" type="sibTrans" cxnId="{27AFADDA-4627-4D78-8B15-9E4E435FB1F7}">
      <dgm:prSet/>
      <dgm:spPr/>
      <dgm:t>
        <a:bodyPr/>
        <a:lstStyle/>
        <a:p>
          <a:endParaRPr lang="ru-RU"/>
        </a:p>
      </dgm:t>
    </dgm:pt>
    <dgm:pt modelId="{5402E844-C4D8-4E4C-9E40-9DBFED3DEA7F}">
      <dgm:prSet phldrT="[Текст]" custT="1"/>
      <dgm:spPr/>
      <dgm:t>
        <a:bodyPr/>
        <a:lstStyle/>
        <a:p>
          <a:pPr algn="l"/>
          <a:r>
            <a:rPr lang="ru-RU" sz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доставка закупленных товаров</a:t>
          </a:r>
        </a:p>
      </dgm:t>
    </dgm:pt>
    <dgm:pt modelId="{9BBAFCE8-F30F-4735-BA0D-B342DA190B99}" type="parTrans" cxnId="{832996F5-F47E-44EE-B8B5-70450111D661}">
      <dgm:prSet/>
      <dgm:spPr/>
      <dgm:t>
        <a:bodyPr/>
        <a:lstStyle/>
        <a:p>
          <a:endParaRPr lang="ru-RU"/>
        </a:p>
      </dgm:t>
    </dgm:pt>
    <dgm:pt modelId="{A2EF2401-8E84-4CB5-B863-05870F1AB594}" type="sibTrans" cxnId="{832996F5-F47E-44EE-B8B5-70450111D661}">
      <dgm:prSet/>
      <dgm:spPr/>
      <dgm:t>
        <a:bodyPr/>
        <a:lstStyle/>
        <a:p>
          <a:endParaRPr lang="ru-RU"/>
        </a:p>
      </dgm:t>
    </dgm:pt>
    <dgm:pt modelId="{C7357734-D900-4569-9FD0-BEAC43B2F65B}" type="pres">
      <dgm:prSet presAssocID="{821CB9CA-9678-4B59-B401-75F70423DEE1}" presName="Name0" presStyleCnt="0">
        <dgm:presLayoutVars>
          <dgm:dir/>
          <dgm:animOne val="branch"/>
          <dgm:animLvl val="lvl"/>
        </dgm:presLayoutVars>
      </dgm:prSet>
      <dgm:spPr/>
    </dgm:pt>
    <dgm:pt modelId="{E4D76EFE-F5BA-4B07-8F01-904C27140FF4}" type="pres">
      <dgm:prSet presAssocID="{92A20389-EB4F-484B-9D36-2137C9190401}" presName="chaos" presStyleCnt="0"/>
      <dgm:spPr/>
    </dgm:pt>
    <dgm:pt modelId="{D5FCB616-7845-4647-AD12-0E042822FAD5}" type="pres">
      <dgm:prSet presAssocID="{92A20389-EB4F-484B-9D36-2137C9190401}" presName="parTx1" presStyleLbl="revTx" presStyleIdx="0" presStyleCnt="5" custScaleX="148313" custScaleY="193273" custLinFactNeighborX="-130" custLinFactNeighborY="13837"/>
      <dgm:spPr/>
    </dgm:pt>
    <dgm:pt modelId="{DB536F02-5DA0-47AC-8D93-0B97F8F1FC2C}" type="pres">
      <dgm:prSet presAssocID="{92A20389-EB4F-484B-9D36-2137C9190401}" presName="desTx1" presStyleLbl="revTx" presStyleIdx="1" presStyleCnt="5" custScaleX="129923" custScaleY="56564" custLinFactNeighborX="635" custLinFactNeighborY="5022">
        <dgm:presLayoutVars>
          <dgm:bulletEnabled val="1"/>
        </dgm:presLayoutVars>
      </dgm:prSet>
      <dgm:spPr/>
    </dgm:pt>
    <dgm:pt modelId="{7C009461-088C-46CD-A4D6-B43C88CDE80B}" type="pres">
      <dgm:prSet presAssocID="{92A20389-EB4F-484B-9D36-2137C9190401}" presName="c1" presStyleLbl="node1" presStyleIdx="0" presStyleCnt="19" custLinFactX="400000" custLinFactY="-125903" custLinFactNeighborX="439199" custLinFactNeighborY="-200000"/>
      <dgm:spPr/>
    </dgm:pt>
    <dgm:pt modelId="{1BAD5F07-624F-4622-8F29-1E38BEDD2D55}" type="pres">
      <dgm:prSet presAssocID="{92A20389-EB4F-484B-9D36-2137C9190401}" presName="c2" presStyleLbl="node1" presStyleIdx="1" presStyleCnt="19" custLinFactX="-18587" custLinFactNeighborX="-100000"/>
      <dgm:spPr/>
    </dgm:pt>
    <dgm:pt modelId="{1132FF3E-894E-49CE-894F-53B008C9BC21}" type="pres">
      <dgm:prSet presAssocID="{92A20389-EB4F-484B-9D36-2137C9190401}" presName="c3" presStyleLbl="node1" presStyleIdx="2" presStyleCnt="19" custLinFactNeighborX="-75465"/>
      <dgm:spPr/>
    </dgm:pt>
    <dgm:pt modelId="{A35A718F-2A46-42C4-9DCB-DBB61E7CA559}" type="pres">
      <dgm:prSet presAssocID="{92A20389-EB4F-484B-9D36-2137C9190401}" presName="c4" presStyleLbl="node1" presStyleIdx="3" presStyleCnt="19" custLinFactX="-18587" custLinFactY="-30300" custLinFactNeighborX="-100000" custLinFactNeighborY="-100000"/>
      <dgm:spPr>
        <a:solidFill>
          <a:schemeClr val="accent2">
            <a:lumMod val="75000"/>
          </a:schemeClr>
        </a:solidFill>
      </dgm:spPr>
    </dgm:pt>
    <dgm:pt modelId="{435029E5-C12F-4B27-A7AA-564E441F0B9B}" type="pres">
      <dgm:prSet presAssocID="{92A20389-EB4F-484B-9D36-2137C9190401}" presName="c5" presStyleLbl="node1" presStyleIdx="4" presStyleCnt="19" custLinFactY="-38704" custLinFactNeighborX="-91055" custLinFactNeighborY="-100000"/>
      <dgm:spPr/>
    </dgm:pt>
    <dgm:pt modelId="{7B69B206-9DD3-433F-91FD-31FF667D6A80}" type="pres">
      <dgm:prSet presAssocID="{92A20389-EB4F-484B-9D36-2137C9190401}" presName="c6" presStyleLbl="node1" presStyleIdx="5" presStyleCnt="19" custLinFactX="-18587" custLinFactNeighborX="-100000" custLinFactNeighborY="-43494"/>
      <dgm:spPr/>
    </dgm:pt>
    <dgm:pt modelId="{07AEDA4E-DFD8-4C2E-ABE7-86172CF5CF1F}" type="pres">
      <dgm:prSet presAssocID="{92A20389-EB4F-484B-9D36-2137C9190401}" presName="c7" presStyleLbl="node1" presStyleIdx="6" presStyleCnt="19" custLinFactNeighborX="-75465"/>
      <dgm:spPr>
        <a:solidFill>
          <a:schemeClr val="accent2">
            <a:lumMod val="75000"/>
          </a:schemeClr>
        </a:solidFill>
      </dgm:spPr>
    </dgm:pt>
    <dgm:pt modelId="{CF312F3C-D55D-4DD9-87B8-73A13D7745C1}" type="pres">
      <dgm:prSet presAssocID="{92A20389-EB4F-484B-9D36-2137C9190401}" presName="c8" presStyleLbl="node1" presStyleIdx="7" presStyleCnt="19" custLinFactY="-38688" custLinFactNeighborX="-34658" custLinFactNeighborY="-100000"/>
      <dgm:spPr/>
    </dgm:pt>
    <dgm:pt modelId="{6C4E9BA3-A8E1-43F3-91AB-C82E8759A461}" type="pres">
      <dgm:prSet presAssocID="{92A20389-EB4F-484B-9D36-2137C9190401}" presName="c9" presStyleLbl="node1" presStyleIdx="8" presStyleCnt="19" custLinFactX="64718" custLinFactY="-75419" custLinFactNeighborX="100000" custLinFactNeighborY="-100000"/>
      <dgm:spPr/>
    </dgm:pt>
    <dgm:pt modelId="{8398ABC7-4C6D-46D9-A2E3-A52D6A3219B3}" type="pres">
      <dgm:prSet presAssocID="{92A20389-EB4F-484B-9D36-2137C9190401}" presName="c10" presStyleLbl="node1" presStyleIdx="9" presStyleCnt="19" custLinFactNeighborX="-44471" custLinFactNeighborY="-74627"/>
      <dgm:spPr/>
    </dgm:pt>
    <dgm:pt modelId="{B976EC79-0EEB-4C55-B6B1-C2433C572854}" type="pres">
      <dgm:prSet presAssocID="{92A20389-EB4F-484B-9D36-2137C9190401}" presName="c11" presStyleLbl="node1" presStyleIdx="10" presStyleCnt="19" custLinFactX="-72777" custLinFactY="-200000" custLinFactNeighborX="-100000" custLinFactNeighborY="-213419"/>
      <dgm:spPr/>
    </dgm:pt>
    <dgm:pt modelId="{721CAA9B-2AC2-49F5-8D8E-F076B1DD4274}" type="pres">
      <dgm:prSet presAssocID="{92A20389-EB4F-484B-9D36-2137C9190401}" presName="c12" presStyleLbl="node1" presStyleIdx="11" presStyleCnt="19" custLinFactY="96865" custLinFactNeighborX="-83188" custLinFactNeighborY="100000"/>
      <dgm:spPr/>
    </dgm:pt>
    <dgm:pt modelId="{12AC2FA8-A1AE-43F3-B77B-ED917C4E56DC}" type="pres">
      <dgm:prSet presAssocID="{92A20389-EB4F-484B-9D36-2137C9190401}" presName="c13" presStyleLbl="node1" presStyleIdx="12" presStyleCnt="19" custLinFactNeighborX="-23707" custLinFactNeighborY="87315"/>
      <dgm:spPr>
        <a:solidFill>
          <a:schemeClr val="accent2">
            <a:lumMod val="75000"/>
          </a:schemeClr>
        </a:solidFill>
      </dgm:spPr>
    </dgm:pt>
    <dgm:pt modelId="{5F6BA489-520F-47D8-883D-E3FC10369AF9}" type="pres">
      <dgm:prSet presAssocID="{92A20389-EB4F-484B-9D36-2137C9190401}" presName="c14" presStyleLbl="node1" presStyleIdx="13" presStyleCnt="19" custLinFactX="-16236" custLinFactY="100000" custLinFactNeighborX="-100000" custLinFactNeighborY="178544"/>
      <dgm:spPr/>
    </dgm:pt>
    <dgm:pt modelId="{CC1C037A-DE87-44E8-96CA-105525063A8D}" type="pres">
      <dgm:prSet presAssocID="{92A20389-EB4F-484B-9D36-2137C9190401}" presName="c15" presStyleLbl="node1" presStyleIdx="14" presStyleCnt="19" custLinFactY="66597" custLinFactNeighborX="-17396" custLinFactNeighborY="100000"/>
      <dgm:spPr/>
    </dgm:pt>
    <dgm:pt modelId="{3CC4302E-4234-4C4F-91B9-60880B7BCB15}" type="pres">
      <dgm:prSet presAssocID="{92A20389-EB4F-484B-9D36-2137C9190401}" presName="c16" presStyleLbl="node1" presStyleIdx="15" presStyleCnt="19" custLinFactY="94568" custLinFactNeighborX="10064" custLinFactNeighborY="100000"/>
      <dgm:spPr>
        <a:solidFill>
          <a:schemeClr val="accent2">
            <a:lumMod val="75000"/>
          </a:schemeClr>
        </a:solidFill>
      </dgm:spPr>
    </dgm:pt>
    <dgm:pt modelId="{FDE2096F-6194-4F29-BC51-7F72D276FDBD}" type="pres">
      <dgm:prSet presAssocID="{92A20389-EB4F-484B-9D36-2137C9190401}" presName="c17" presStyleLbl="node1" presStyleIdx="16" presStyleCnt="19" custLinFactNeighborX="-8749" custLinFactNeighborY="87315"/>
      <dgm:spPr/>
    </dgm:pt>
    <dgm:pt modelId="{85752ED7-96E7-48A5-800A-5CEB48B3D1A6}" type="pres">
      <dgm:prSet presAssocID="{92A20389-EB4F-484B-9D36-2137C9190401}" presName="c18" presStyleLbl="node1" presStyleIdx="17" presStyleCnt="19" custLinFactY="78407" custLinFactNeighborX="664" custLinFactNeighborY="100000"/>
      <dgm:spPr>
        <a:solidFill>
          <a:schemeClr val="accent2">
            <a:lumMod val="75000"/>
          </a:schemeClr>
        </a:solidFill>
      </dgm:spPr>
    </dgm:pt>
    <dgm:pt modelId="{640165A6-132B-4E26-8051-00A99D124AD8}" type="pres">
      <dgm:prSet presAssocID="{92C9BCD5-CBA5-4850-904F-C6E8C7FDEC36}" presName="chevronComposite1" presStyleCnt="0"/>
      <dgm:spPr/>
    </dgm:pt>
    <dgm:pt modelId="{0516FA55-7BEE-4779-8325-A67583AE9833}" type="pres">
      <dgm:prSet presAssocID="{92C9BCD5-CBA5-4850-904F-C6E8C7FDEC36}" presName="chevron1" presStyleLbl="sibTrans2D1" presStyleIdx="0" presStyleCnt="2" custLinFactX="300000" custLinFactNeighborX="314943" custLinFactNeighborY="-570"/>
      <dgm:spPr>
        <a:solidFill>
          <a:schemeClr val="accent2">
            <a:lumMod val="75000"/>
          </a:schemeClr>
        </a:solidFill>
      </dgm:spPr>
    </dgm:pt>
    <dgm:pt modelId="{6B9B5EC9-59FC-4EC5-AD63-41A88001351A}" type="pres">
      <dgm:prSet presAssocID="{92C9BCD5-CBA5-4850-904F-C6E8C7FDEC36}" presName="spChevron1" presStyleCnt="0"/>
      <dgm:spPr/>
    </dgm:pt>
    <dgm:pt modelId="{7693135A-92B4-4287-8E04-5FCB3F40501F}" type="pres">
      <dgm:prSet presAssocID="{A353364A-5370-4F89-9A68-475BDEA781B7}" presName="middle" presStyleCnt="0"/>
      <dgm:spPr/>
    </dgm:pt>
    <dgm:pt modelId="{A61F9E2C-9135-48B4-B2B7-AA3A8FC3FFFA}" type="pres">
      <dgm:prSet presAssocID="{A353364A-5370-4F89-9A68-475BDEA781B7}" presName="parTxMid" presStyleLbl="revTx" presStyleIdx="2" presStyleCnt="5" custScaleX="153458" custLinFactNeighborX="66" custLinFactNeighborY="13905"/>
      <dgm:spPr/>
    </dgm:pt>
    <dgm:pt modelId="{7DF2BE4C-406C-4322-B814-AC9BC8A4B7A5}" type="pres">
      <dgm:prSet presAssocID="{A353364A-5370-4F89-9A68-475BDEA781B7}" presName="desTxMid" presStyleLbl="revTx" presStyleIdx="3" presStyleCnt="5" custScaleX="195418" custScaleY="184973" custLinFactNeighborX="9508" custLinFactNeighborY="61785">
        <dgm:presLayoutVars>
          <dgm:bulletEnabled val="1"/>
        </dgm:presLayoutVars>
      </dgm:prSet>
      <dgm:spPr/>
    </dgm:pt>
    <dgm:pt modelId="{547C77F3-AE28-4F63-837D-2F88A2355FB0}" type="pres">
      <dgm:prSet presAssocID="{A353364A-5370-4F89-9A68-475BDEA781B7}" presName="spMid" presStyleCnt="0"/>
      <dgm:spPr/>
    </dgm:pt>
    <dgm:pt modelId="{25EB2EF4-958A-476A-ACFF-9C0030A50FC0}" type="pres">
      <dgm:prSet presAssocID="{2904F850-93B9-476B-AB96-23507BC64673}" presName="chevronComposite1" presStyleCnt="0"/>
      <dgm:spPr/>
    </dgm:pt>
    <dgm:pt modelId="{AB58C52E-41B7-45A0-BACD-2141027A3E17}" type="pres">
      <dgm:prSet presAssocID="{2904F850-93B9-476B-AB96-23507BC64673}" presName="chevron1" presStyleLbl="sibTrans2D1" presStyleIdx="1" presStyleCnt="2" custLinFactX="-300000" custLinFactNeighborX="-306059" custLinFactNeighborY="-570"/>
      <dgm:spPr>
        <a:solidFill>
          <a:schemeClr val="accent2">
            <a:lumMod val="75000"/>
          </a:schemeClr>
        </a:solidFill>
      </dgm:spPr>
    </dgm:pt>
    <dgm:pt modelId="{B7B71080-105E-4C56-92C0-AF9014623533}" type="pres">
      <dgm:prSet presAssocID="{2904F850-93B9-476B-AB96-23507BC64673}" presName="spChevron1" presStyleCnt="0"/>
      <dgm:spPr/>
    </dgm:pt>
    <dgm:pt modelId="{83EA2AC6-DBE9-44B8-B0B8-BB747B9045D4}" type="pres">
      <dgm:prSet presAssocID="{7FDFD39B-D8D8-4D68-B663-81031EE4F2B1}" presName="last" presStyleCnt="0"/>
      <dgm:spPr/>
    </dgm:pt>
    <dgm:pt modelId="{D551C62F-1A5D-4458-B73D-3B4C937FBB4C}" type="pres">
      <dgm:prSet presAssocID="{7FDFD39B-D8D8-4D68-B663-81031EE4F2B1}" presName="circleTx" presStyleLbl="node1" presStyleIdx="18" presStyleCnt="19" custScaleX="219575" custScaleY="111137" custLinFactNeighborX="-4435" custLinFactNeighborY="6157"/>
      <dgm:spPr/>
    </dgm:pt>
    <dgm:pt modelId="{9974C4CF-53BB-49BB-B5B1-D9262BC10E13}" type="pres">
      <dgm:prSet presAssocID="{7FDFD39B-D8D8-4D68-B663-81031EE4F2B1}" presName="desTxN" presStyleLbl="revTx" presStyleIdx="4" presStyleCnt="5" custScaleX="148266" custScaleY="59069" custLinFactNeighborX="238" custLinFactNeighborY="-1959">
        <dgm:presLayoutVars>
          <dgm:bulletEnabled val="1"/>
        </dgm:presLayoutVars>
      </dgm:prSet>
      <dgm:spPr/>
    </dgm:pt>
    <dgm:pt modelId="{57CEF393-B599-45CF-A5D5-0FE48BA74CFB}" type="pres">
      <dgm:prSet presAssocID="{7FDFD39B-D8D8-4D68-B663-81031EE4F2B1}" presName="spN" presStyleCnt="0"/>
      <dgm:spPr/>
    </dgm:pt>
  </dgm:ptLst>
  <dgm:cxnLst>
    <dgm:cxn modelId="{ABCA9D10-8D22-4AC4-AF24-577AADD21664}" srcId="{92A20389-EB4F-484B-9D36-2137C9190401}" destId="{EACF9D78-93B4-43A8-91B6-28327AFD1CD9}" srcOrd="0" destOrd="0" parTransId="{B95C10CC-371C-41D8-90B5-80E73008F510}" sibTransId="{68DDDBB2-D916-44CB-8D03-09E96A16A264}"/>
    <dgm:cxn modelId="{42B0BC11-8022-4B96-BC28-1D2D4B7D6D61}" type="presOf" srcId="{93385A39-F7F5-43BB-8CD5-A4F213AD296E}" destId="{7DF2BE4C-406C-4322-B814-AC9BC8A4B7A5}" srcOrd="0" destOrd="4" presId="urn:microsoft.com/office/officeart/2009/3/layout/RandomtoResultProcess"/>
    <dgm:cxn modelId="{3DED6B16-C92C-40C0-BC37-F36089FB7996}" srcId="{A353364A-5370-4F89-9A68-475BDEA781B7}" destId="{A6D0E832-1FDB-46B8-A0EF-6684E5DBF323}" srcOrd="2" destOrd="0" parTransId="{F89F3BDF-3899-47B0-B0DD-55CF8A5CFD9F}" sibTransId="{B4DAF78F-D912-418F-AF82-2D417C626687}"/>
    <dgm:cxn modelId="{F54EF31E-F5EB-4469-A4C5-040288047C96}" srcId="{A353364A-5370-4F89-9A68-475BDEA781B7}" destId="{248D6183-1AC6-4A26-979B-5E8420625233}" srcOrd="1" destOrd="0" parTransId="{8C4A0B43-1A48-45A9-A596-F850C9694D2A}" sibTransId="{233CE500-7210-4CE8-A50E-E94AD9132DD5}"/>
    <dgm:cxn modelId="{5BA21F26-97B3-4168-B368-29335AEC93E3}" type="presOf" srcId="{A6D0E832-1FDB-46B8-A0EF-6684E5DBF323}" destId="{7DF2BE4C-406C-4322-B814-AC9BC8A4B7A5}" srcOrd="0" destOrd="2" presId="urn:microsoft.com/office/officeart/2009/3/layout/RandomtoResultProcess"/>
    <dgm:cxn modelId="{C2257328-4FF8-4F81-8BEC-20D54405E366}" type="presOf" srcId="{5402E844-C4D8-4E4C-9E40-9DBFED3DEA7F}" destId="{7DF2BE4C-406C-4322-B814-AC9BC8A4B7A5}" srcOrd="0" destOrd="7" presId="urn:microsoft.com/office/officeart/2009/3/layout/RandomtoResultProcess"/>
    <dgm:cxn modelId="{7DB80A3A-DF16-4EA9-9F0B-B965A9C972BE}" type="presOf" srcId="{EACF9D78-93B4-43A8-91B6-28327AFD1CD9}" destId="{DB536F02-5DA0-47AC-8D93-0B97F8F1FC2C}" srcOrd="0" destOrd="0" presId="urn:microsoft.com/office/officeart/2009/3/layout/RandomtoResultProcess"/>
    <dgm:cxn modelId="{298E3D60-9C60-46CA-9562-0AEF60BD2BAB}" type="presOf" srcId="{821CB9CA-9678-4B59-B401-75F70423DEE1}" destId="{C7357734-D900-4569-9FD0-BEAC43B2F65B}" srcOrd="0" destOrd="0" presId="urn:microsoft.com/office/officeart/2009/3/layout/RandomtoResultProcess"/>
    <dgm:cxn modelId="{7F669B43-5E1D-42C1-98B1-27C686CAB487}" type="presOf" srcId="{A353364A-5370-4F89-9A68-475BDEA781B7}" destId="{A61F9E2C-9135-48B4-B2B7-AA3A8FC3FFFA}" srcOrd="0" destOrd="0" presId="urn:microsoft.com/office/officeart/2009/3/layout/RandomtoResultProcess"/>
    <dgm:cxn modelId="{67454948-451A-4586-A4BE-FCB70157574A}" srcId="{A353364A-5370-4F89-9A68-475BDEA781B7}" destId="{D5A92DD7-0B20-4578-BCD9-FAC1931229DA}" srcOrd="0" destOrd="0" parTransId="{732789A1-51E1-4F97-B9E4-891CBA3785CB}" sibTransId="{9ABC4FEE-43C2-4984-B68D-1D9C8FA55633}"/>
    <dgm:cxn modelId="{B66D2752-F910-40EB-A982-6896C281AEAB}" srcId="{A353364A-5370-4F89-9A68-475BDEA781B7}" destId="{4CE63FCC-CA0D-4936-9977-19760C041A88}" srcOrd="6" destOrd="0" parTransId="{50D09F2E-04DD-4680-84BF-60391DF9FDCB}" sibTransId="{D47539AF-CD98-4DF7-846D-35BA10A57AD4}"/>
    <dgm:cxn modelId="{A65F7D54-FE08-4483-A39D-9EA17CB89C5A}" srcId="{821CB9CA-9678-4B59-B401-75F70423DEE1}" destId="{7FDFD39B-D8D8-4D68-B663-81031EE4F2B1}" srcOrd="2" destOrd="0" parTransId="{141595D9-EE5F-498A-8DC0-AD4E6DDB8130}" sibTransId="{EFA2E2E0-D920-46FC-B359-8A4A160B1080}"/>
    <dgm:cxn modelId="{9FD6FC76-240A-4167-A8C4-BAD2DBE71F67}" type="presOf" srcId="{D5A92DD7-0B20-4578-BCD9-FAC1931229DA}" destId="{7DF2BE4C-406C-4322-B814-AC9BC8A4B7A5}" srcOrd="0" destOrd="0" presId="urn:microsoft.com/office/officeart/2009/3/layout/RandomtoResultProcess"/>
    <dgm:cxn modelId="{2F064C80-A087-498A-9A9A-9CE15C1EF93D}" srcId="{A353364A-5370-4F89-9A68-475BDEA781B7}" destId="{D850155D-D4EB-4761-8E62-E366205D6B3B}" srcOrd="3" destOrd="0" parTransId="{58F4429A-91E9-49B9-824C-5944C178E4D2}" sibTransId="{EFC492D7-6E7F-435D-90C5-1E6FB77BA729}"/>
    <dgm:cxn modelId="{B150DF9D-1CFD-48DC-BD0F-2EC9AA0EC0E6}" type="presOf" srcId="{D850155D-D4EB-4761-8E62-E366205D6B3B}" destId="{7DF2BE4C-406C-4322-B814-AC9BC8A4B7A5}" srcOrd="0" destOrd="3" presId="urn:microsoft.com/office/officeart/2009/3/layout/RandomtoResultProcess"/>
    <dgm:cxn modelId="{CBA620A2-4624-4552-9856-DD74B852DCCA}" type="presOf" srcId="{0A8C58B8-A7AA-415B-B5F1-FEB5E54BF80E}" destId="{9974C4CF-53BB-49BB-B5B1-D9262BC10E13}" srcOrd="0" destOrd="0" presId="urn:microsoft.com/office/officeart/2009/3/layout/RandomtoResultProcess"/>
    <dgm:cxn modelId="{A38F66AD-33AB-4EDC-BB38-E1CA359ADD37}" srcId="{A353364A-5370-4F89-9A68-475BDEA781B7}" destId="{669269B1-07C2-4A44-AC27-3F8587F12EC3}" srcOrd="5" destOrd="0" parTransId="{BEC3467E-FFE9-480B-82E3-EF31DC396792}" sibTransId="{E94908C8-D452-4F86-88EB-E23172DD2F4C}"/>
    <dgm:cxn modelId="{6F7043C0-C1FB-43FE-B6AD-C524FCAA1E0B}" type="presOf" srcId="{4CE63FCC-CA0D-4936-9977-19760C041A88}" destId="{7DF2BE4C-406C-4322-B814-AC9BC8A4B7A5}" srcOrd="0" destOrd="6" presId="urn:microsoft.com/office/officeart/2009/3/layout/RandomtoResultProcess"/>
    <dgm:cxn modelId="{168D0AC8-BDD1-471D-9B6B-F56786DC122A}" srcId="{A353364A-5370-4F89-9A68-475BDEA781B7}" destId="{93385A39-F7F5-43BB-8CD5-A4F213AD296E}" srcOrd="4" destOrd="0" parTransId="{58D82021-2A39-4758-8B62-9A92262372E9}" sibTransId="{39214364-A3CC-4F1C-B2A0-69882903A332}"/>
    <dgm:cxn modelId="{3E4601D8-6B22-40A4-970A-BB45D6AA9D7C}" type="presOf" srcId="{669269B1-07C2-4A44-AC27-3F8587F12EC3}" destId="{7DF2BE4C-406C-4322-B814-AC9BC8A4B7A5}" srcOrd="0" destOrd="5" presId="urn:microsoft.com/office/officeart/2009/3/layout/RandomtoResultProcess"/>
    <dgm:cxn modelId="{27AFADDA-4627-4D78-8B15-9E4E435FB1F7}" srcId="{7FDFD39B-D8D8-4D68-B663-81031EE4F2B1}" destId="{0A8C58B8-A7AA-415B-B5F1-FEB5E54BF80E}" srcOrd="0" destOrd="0" parTransId="{D31D42B8-8553-4C46-83C4-9060C0AAF392}" sibTransId="{95D4CF4A-F9B2-4D30-BD68-E897498A393F}"/>
    <dgm:cxn modelId="{04C581DD-A23A-42C8-BF8E-4970F311FABC}" srcId="{821CB9CA-9678-4B59-B401-75F70423DEE1}" destId="{92A20389-EB4F-484B-9D36-2137C9190401}" srcOrd="0" destOrd="0" parTransId="{5CB2E584-1355-4290-9888-E8B66CF79D9A}" sibTransId="{92C9BCD5-CBA5-4850-904F-C6E8C7FDEC36}"/>
    <dgm:cxn modelId="{6C42DDE1-9691-4821-8792-050B7ADB6C0A}" type="presOf" srcId="{7FDFD39B-D8D8-4D68-B663-81031EE4F2B1}" destId="{D551C62F-1A5D-4458-B73D-3B4C937FBB4C}" srcOrd="0" destOrd="0" presId="urn:microsoft.com/office/officeart/2009/3/layout/RandomtoResultProcess"/>
    <dgm:cxn modelId="{E89065E6-1A1B-4B77-9834-91338FBFA9DD}" srcId="{821CB9CA-9678-4B59-B401-75F70423DEE1}" destId="{A353364A-5370-4F89-9A68-475BDEA781B7}" srcOrd="1" destOrd="0" parTransId="{E49199C4-9303-4455-A99E-0F5905A802D6}" sibTransId="{2904F850-93B9-476B-AB96-23507BC64673}"/>
    <dgm:cxn modelId="{832996F5-F47E-44EE-B8B5-70450111D661}" srcId="{A353364A-5370-4F89-9A68-475BDEA781B7}" destId="{5402E844-C4D8-4E4C-9E40-9DBFED3DEA7F}" srcOrd="7" destOrd="0" parTransId="{9BBAFCE8-F30F-4735-BA0D-B342DA190B99}" sibTransId="{A2EF2401-8E84-4CB5-B863-05870F1AB594}"/>
    <dgm:cxn modelId="{A2B49DF5-FA04-45D8-BD9D-DA949EA0BB73}" type="presOf" srcId="{92A20389-EB4F-484B-9D36-2137C9190401}" destId="{D5FCB616-7845-4647-AD12-0E042822FAD5}" srcOrd="0" destOrd="0" presId="urn:microsoft.com/office/officeart/2009/3/layout/RandomtoResultProcess"/>
    <dgm:cxn modelId="{D26333FF-68FD-4828-B09E-4CF3F03C05A2}" type="presOf" srcId="{248D6183-1AC6-4A26-979B-5E8420625233}" destId="{7DF2BE4C-406C-4322-B814-AC9BC8A4B7A5}" srcOrd="0" destOrd="1" presId="urn:microsoft.com/office/officeart/2009/3/layout/RandomtoResultProcess"/>
    <dgm:cxn modelId="{B031CD9E-5F5A-4AAB-BB0D-4F51D950D299}" type="presParOf" srcId="{C7357734-D900-4569-9FD0-BEAC43B2F65B}" destId="{E4D76EFE-F5BA-4B07-8F01-904C27140FF4}" srcOrd="0" destOrd="0" presId="urn:microsoft.com/office/officeart/2009/3/layout/RandomtoResultProcess"/>
    <dgm:cxn modelId="{736519A8-00FC-4510-B848-F1046EFE2E2C}" type="presParOf" srcId="{E4D76EFE-F5BA-4B07-8F01-904C27140FF4}" destId="{D5FCB616-7845-4647-AD12-0E042822FAD5}" srcOrd="0" destOrd="0" presId="urn:microsoft.com/office/officeart/2009/3/layout/RandomtoResultProcess"/>
    <dgm:cxn modelId="{C84F0DA0-E0FD-4848-AEB2-4EC9E3E0FAAA}" type="presParOf" srcId="{E4D76EFE-F5BA-4B07-8F01-904C27140FF4}" destId="{DB536F02-5DA0-47AC-8D93-0B97F8F1FC2C}" srcOrd="1" destOrd="0" presId="urn:microsoft.com/office/officeart/2009/3/layout/RandomtoResultProcess"/>
    <dgm:cxn modelId="{89D876DB-FA50-41C3-916F-CD42D660BE82}" type="presParOf" srcId="{E4D76EFE-F5BA-4B07-8F01-904C27140FF4}" destId="{7C009461-088C-46CD-A4D6-B43C88CDE80B}" srcOrd="2" destOrd="0" presId="urn:microsoft.com/office/officeart/2009/3/layout/RandomtoResultProcess"/>
    <dgm:cxn modelId="{F59CFEF5-ECFB-481F-95D8-A73501A12F5E}" type="presParOf" srcId="{E4D76EFE-F5BA-4B07-8F01-904C27140FF4}" destId="{1BAD5F07-624F-4622-8F29-1E38BEDD2D55}" srcOrd="3" destOrd="0" presId="urn:microsoft.com/office/officeart/2009/3/layout/RandomtoResultProcess"/>
    <dgm:cxn modelId="{413F87B2-C5B2-4F1D-ABA2-5A0537731F27}" type="presParOf" srcId="{E4D76EFE-F5BA-4B07-8F01-904C27140FF4}" destId="{1132FF3E-894E-49CE-894F-53B008C9BC21}" srcOrd="4" destOrd="0" presId="urn:microsoft.com/office/officeart/2009/3/layout/RandomtoResultProcess"/>
    <dgm:cxn modelId="{F5EB0C8B-2520-4D9D-AF7C-2CF1A19F8494}" type="presParOf" srcId="{E4D76EFE-F5BA-4B07-8F01-904C27140FF4}" destId="{A35A718F-2A46-42C4-9DCB-DBB61E7CA559}" srcOrd="5" destOrd="0" presId="urn:microsoft.com/office/officeart/2009/3/layout/RandomtoResultProcess"/>
    <dgm:cxn modelId="{7FB9801B-DB51-4828-84BE-EE4C457E7A15}" type="presParOf" srcId="{E4D76EFE-F5BA-4B07-8F01-904C27140FF4}" destId="{435029E5-C12F-4B27-A7AA-564E441F0B9B}" srcOrd="6" destOrd="0" presId="urn:microsoft.com/office/officeart/2009/3/layout/RandomtoResultProcess"/>
    <dgm:cxn modelId="{52CF0A88-E873-4425-B23E-2D1A99498F63}" type="presParOf" srcId="{E4D76EFE-F5BA-4B07-8F01-904C27140FF4}" destId="{7B69B206-9DD3-433F-91FD-31FF667D6A80}" srcOrd="7" destOrd="0" presId="urn:microsoft.com/office/officeart/2009/3/layout/RandomtoResultProcess"/>
    <dgm:cxn modelId="{719B4848-27AD-436B-B7F6-C2EFCFCD121A}" type="presParOf" srcId="{E4D76EFE-F5BA-4B07-8F01-904C27140FF4}" destId="{07AEDA4E-DFD8-4C2E-ABE7-86172CF5CF1F}" srcOrd="8" destOrd="0" presId="urn:microsoft.com/office/officeart/2009/3/layout/RandomtoResultProcess"/>
    <dgm:cxn modelId="{FD66C9F3-87D0-45C7-AD45-7468A2D2FFB7}" type="presParOf" srcId="{E4D76EFE-F5BA-4B07-8F01-904C27140FF4}" destId="{CF312F3C-D55D-4DD9-87B8-73A13D7745C1}" srcOrd="9" destOrd="0" presId="urn:microsoft.com/office/officeart/2009/3/layout/RandomtoResultProcess"/>
    <dgm:cxn modelId="{A9FDB459-89CB-4238-98B2-62F78F5A9BC9}" type="presParOf" srcId="{E4D76EFE-F5BA-4B07-8F01-904C27140FF4}" destId="{6C4E9BA3-A8E1-43F3-91AB-C82E8759A461}" srcOrd="10" destOrd="0" presId="urn:microsoft.com/office/officeart/2009/3/layout/RandomtoResultProcess"/>
    <dgm:cxn modelId="{AA7C8E61-07C0-41E8-904F-54E5E9F3EC5B}" type="presParOf" srcId="{E4D76EFE-F5BA-4B07-8F01-904C27140FF4}" destId="{8398ABC7-4C6D-46D9-A2E3-A52D6A3219B3}" srcOrd="11" destOrd="0" presId="urn:microsoft.com/office/officeart/2009/3/layout/RandomtoResultProcess"/>
    <dgm:cxn modelId="{DF01AD96-296F-4B15-A7BC-2BCDCCB9BADA}" type="presParOf" srcId="{E4D76EFE-F5BA-4B07-8F01-904C27140FF4}" destId="{B976EC79-0EEB-4C55-B6B1-C2433C572854}" srcOrd="12" destOrd="0" presId="urn:microsoft.com/office/officeart/2009/3/layout/RandomtoResultProcess"/>
    <dgm:cxn modelId="{ADC32535-9A97-4D3F-BEB9-0791FB855D6C}" type="presParOf" srcId="{E4D76EFE-F5BA-4B07-8F01-904C27140FF4}" destId="{721CAA9B-2AC2-49F5-8D8E-F076B1DD4274}" srcOrd="13" destOrd="0" presId="urn:microsoft.com/office/officeart/2009/3/layout/RandomtoResultProcess"/>
    <dgm:cxn modelId="{FC2FB3D1-CF13-4424-BD41-06366D82834D}" type="presParOf" srcId="{E4D76EFE-F5BA-4B07-8F01-904C27140FF4}" destId="{12AC2FA8-A1AE-43F3-B77B-ED917C4E56DC}" srcOrd="14" destOrd="0" presId="urn:microsoft.com/office/officeart/2009/3/layout/RandomtoResultProcess"/>
    <dgm:cxn modelId="{B9A1E6D7-E259-43DD-B749-12278F5DED06}" type="presParOf" srcId="{E4D76EFE-F5BA-4B07-8F01-904C27140FF4}" destId="{5F6BA489-520F-47D8-883D-E3FC10369AF9}" srcOrd="15" destOrd="0" presId="urn:microsoft.com/office/officeart/2009/3/layout/RandomtoResultProcess"/>
    <dgm:cxn modelId="{607C7DA5-2352-424B-9212-1E301A7CE2BA}" type="presParOf" srcId="{E4D76EFE-F5BA-4B07-8F01-904C27140FF4}" destId="{CC1C037A-DE87-44E8-96CA-105525063A8D}" srcOrd="16" destOrd="0" presId="urn:microsoft.com/office/officeart/2009/3/layout/RandomtoResultProcess"/>
    <dgm:cxn modelId="{CCE56FDF-120F-42D0-8C23-63F254038AB4}" type="presParOf" srcId="{E4D76EFE-F5BA-4B07-8F01-904C27140FF4}" destId="{3CC4302E-4234-4C4F-91B9-60880B7BCB15}" srcOrd="17" destOrd="0" presId="urn:microsoft.com/office/officeart/2009/3/layout/RandomtoResultProcess"/>
    <dgm:cxn modelId="{ADC03BA0-A495-449F-80D7-6036F0E5D161}" type="presParOf" srcId="{E4D76EFE-F5BA-4B07-8F01-904C27140FF4}" destId="{FDE2096F-6194-4F29-BC51-7F72D276FDBD}" srcOrd="18" destOrd="0" presId="urn:microsoft.com/office/officeart/2009/3/layout/RandomtoResultProcess"/>
    <dgm:cxn modelId="{5E09B6E4-6F13-4A44-B851-A6CC325334DF}" type="presParOf" srcId="{E4D76EFE-F5BA-4B07-8F01-904C27140FF4}" destId="{85752ED7-96E7-48A5-800A-5CEB48B3D1A6}" srcOrd="19" destOrd="0" presId="urn:microsoft.com/office/officeart/2009/3/layout/RandomtoResultProcess"/>
    <dgm:cxn modelId="{9BC81991-452B-4CA9-B4AA-1CE4475F69F7}" type="presParOf" srcId="{C7357734-D900-4569-9FD0-BEAC43B2F65B}" destId="{640165A6-132B-4E26-8051-00A99D124AD8}" srcOrd="1" destOrd="0" presId="urn:microsoft.com/office/officeart/2009/3/layout/RandomtoResultProcess"/>
    <dgm:cxn modelId="{52C387CF-E4B6-45AB-AED2-C2B2D7BA4C2E}" type="presParOf" srcId="{640165A6-132B-4E26-8051-00A99D124AD8}" destId="{0516FA55-7BEE-4779-8325-A67583AE9833}" srcOrd="0" destOrd="0" presId="urn:microsoft.com/office/officeart/2009/3/layout/RandomtoResultProcess"/>
    <dgm:cxn modelId="{EB81CF05-88FD-48AD-9918-9D4756BFEC92}" type="presParOf" srcId="{640165A6-132B-4E26-8051-00A99D124AD8}" destId="{6B9B5EC9-59FC-4EC5-AD63-41A88001351A}" srcOrd="1" destOrd="0" presId="urn:microsoft.com/office/officeart/2009/3/layout/RandomtoResultProcess"/>
    <dgm:cxn modelId="{9018E175-093F-4713-9E72-B76AE9CEE6BF}" type="presParOf" srcId="{C7357734-D900-4569-9FD0-BEAC43B2F65B}" destId="{7693135A-92B4-4287-8E04-5FCB3F40501F}" srcOrd="2" destOrd="0" presId="urn:microsoft.com/office/officeart/2009/3/layout/RandomtoResultProcess"/>
    <dgm:cxn modelId="{25C122F7-6A92-4483-BF43-BE8DB8CDFD3F}" type="presParOf" srcId="{7693135A-92B4-4287-8E04-5FCB3F40501F}" destId="{A61F9E2C-9135-48B4-B2B7-AA3A8FC3FFFA}" srcOrd="0" destOrd="0" presId="urn:microsoft.com/office/officeart/2009/3/layout/RandomtoResultProcess"/>
    <dgm:cxn modelId="{8B4B9E21-357E-44FC-811E-E93A33B97D44}" type="presParOf" srcId="{7693135A-92B4-4287-8E04-5FCB3F40501F}" destId="{7DF2BE4C-406C-4322-B814-AC9BC8A4B7A5}" srcOrd="1" destOrd="0" presId="urn:microsoft.com/office/officeart/2009/3/layout/RandomtoResultProcess"/>
    <dgm:cxn modelId="{3AFD65AC-C13E-4418-B5D6-BFC961B2807E}" type="presParOf" srcId="{7693135A-92B4-4287-8E04-5FCB3F40501F}" destId="{547C77F3-AE28-4F63-837D-2F88A2355FB0}" srcOrd="2" destOrd="0" presId="urn:microsoft.com/office/officeart/2009/3/layout/RandomtoResultProcess"/>
    <dgm:cxn modelId="{4F8D205C-B8BD-48AD-AE0A-D2335A360DF5}" type="presParOf" srcId="{C7357734-D900-4569-9FD0-BEAC43B2F65B}" destId="{25EB2EF4-958A-476A-ACFF-9C0030A50FC0}" srcOrd="3" destOrd="0" presId="urn:microsoft.com/office/officeart/2009/3/layout/RandomtoResultProcess"/>
    <dgm:cxn modelId="{554E2A5F-C279-4CCD-8977-0D3CB63D3232}" type="presParOf" srcId="{25EB2EF4-958A-476A-ACFF-9C0030A50FC0}" destId="{AB58C52E-41B7-45A0-BACD-2141027A3E17}" srcOrd="0" destOrd="0" presId="urn:microsoft.com/office/officeart/2009/3/layout/RandomtoResultProcess"/>
    <dgm:cxn modelId="{18ABC541-A1E5-4BF6-9227-A7353C22611B}" type="presParOf" srcId="{25EB2EF4-958A-476A-ACFF-9C0030A50FC0}" destId="{B7B71080-105E-4C56-92C0-AF9014623533}" srcOrd="1" destOrd="0" presId="urn:microsoft.com/office/officeart/2009/3/layout/RandomtoResultProcess"/>
    <dgm:cxn modelId="{F0444885-45E7-47A1-BE04-8A7000E894BF}" type="presParOf" srcId="{C7357734-D900-4569-9FD0-BEAC43B2F65B}" destId="{83EA2AC6-DBE9-44B8-B0B8-BB747B9045D4}" srcOrd="4" destOrd="0" presId="urn:microsoft.com/office/officeart/2009/3/layout/RandomtoResultProcess"/>
    <dgm:cxn modelId="{CF152827-EE08-41EB-B0AA-7681C832E69E}" type="presParOf" srcId="{83EA2AC6-DBE9-44B8-B0B8-BB747B9045D4}" destId="{D551C62F-1A5D-4458-B73D-3B4C937FBB4C}" srcOrd="0" destOrd="0" presId="urn:microsoft.com/office/officeart/2009/3/layout/RandomtoResultProcess"/>
    <dgm:cxn modelId="{91A79C68-3D86-475E-800D-BF2D066C4A94}" type="presParOf" srcId="{83EA2AC6-DBE9-44B8-B0B8-BB747B9045D4}" destId="{9974C4CF-53BB-49BB-B5B1-D9262BC10E13}" srcOrd="1" destOrd="0" presId="urn:microsoft.com/office/officeart/2009/3/layout/RandomtoResultProcess"/>
    <dgm:cxn modelId="{03A22940-7517-4B9B-AC2A-980210F8DC22}" type="presParOf" srcId="{83EA2AC6-DBE9-44B8-B0B8-BB747B9045D4}" destId="{57CEF393-B599-45CF-A5D5-0FE48BA74CFB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79553D-8506-4414-A47E-76FD4176972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0760D8-B683-4FB9-9631-F974B2714165}">
      <dgm:prSet custT="1"/>
      <dgm:spPr/>
      <dgm:t>
        <a:bodyPr/>
        <a:lstStyle/>
        <a:p>
          <a:pPr rtl="0"/>
          <a:r>
            <a:rPr lang="ru-RU" sz="1600" dirty="0"/>
            <a:t>Более 2000 позиций</a:t>
          </a:r>
        </a:p>
      </dgm:t>
    </dgm:pt>
    <dgm:pt modelId="{D11040E9-43C9-41DC-8A38-02B2C689BAE2}" type="parTrans" cxnId="{FDF33B79-9BA4-4DA6-8703-274401A28A3A}">
      <dgm:prSet/>
      <dgm:spPr/>
      <dgm:t>
        <a:bodyPr/>
        <a:lstStyle/>
        <a:p>
          <a:endParaRPr lang="ru-RU"/>
        </a:p>
      </dgm:t>
    </dgm:pt>
    <dgm:pt modelId="{6834A0D9-0065-4864-B4FC-91538263EDB7}" type="sibTrans" cxnId="{FDF33B79-9BA4-4DA6-8703-274401A28A3A}">
      <dgm:prSet/>
      <dgm:spPr/>
      <dgm:t>
        <a:bodyPr/>
        <a:lstStyle/>
        <a:p>
          <a:endParaRPr lang="ru-RU"/>
        </a:p>
      </dgm:t>
    </dgm:pt>
    <dgm:pt modelId="{30B12C8C-AC5B-4ECE-A057-3C1870BC24D1}" type="pres">
      <dgm:prSet presAssocID="{2079553D-8506-4414-A47E-76FD4176972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FAAB0A3-C7BE-4DE8-B452-3D0B88063F93}" type="pres">
      <dgm:prSet presAssocID="{620760D8-B683-4FB9-9631-F974B2714165}" presName="horFlow" presStyleCnt="0"/>
      <dgm:spPr/>
    </dgm:pt>
    <dgm:pt modelId="{AC003F2D-CF00-44F0-9ACF-9C6A4F35975C}" type="pres">
      <dgm:prSet presAssocID="{620760D8-B683-4FB9-9631-F974B2714165}" presName="bigChev" presStyleLbl="node1" presStyleIdx="0" presStyleCnt="1" custFlipHor="1" custScaleX="280933" custLinFactX="200000" custLinFactY="-500000" custLinFactNeighborX="268672" custLinFactNeighborY="-501765"/>
      <dgm:spPr/>
    </dgm:pt>
  </dgm:ptLst>
  <dgm:cxnLst>
    <dgm:cxn modelId="{3D476012-E88A-4FF4-B9D7-CB344EB25240}" type="presOf" srcId="{2079553D-8506-4414-A47E-76FD41769721}" destId="{30B12C8C-AC5B-4ECE-A057-3C1870BC24D1}" srcOrd="0" destOrd="0" presId="urn:microsoft.com/office/officeart/2005/8/layout/lProcess3"/>
    <dgm:cxn modelId="{D80E9E47-09DD-4A57-A602-0BB554F6B6A7}" type="presOf" srcId="{620760D8-B683-4FB9-9631-F974B2714165}" destId="{AC003F2D-CF00-44F0-9ACF-9C6A4F35975C}" srcOrd="0" destOrd="0" presId="urn:microsoft.com/office/officeart/2005/8/layout/lProcess3"/>
    <dgm:cxn modelId="{FDF33B79-9BA4-4DA6-8703-274401A28A3A}" srcId="{2079553D-8506-4414-A47E-76FD41769721}" destId="{620760D8-B683-4FB9-9631-F974B2714165}" srcOrd="0" destOrd="0" parTransId="{D11040E9-43C9-41DC-8A38-02B2C689BAE2}" sibTransId="{6834A0D9-0065-4864-B4FC-91538263EDB7}"/>
    <dgm:cxn modelId="{90F96303-5ABB-4D53-8E22-6E2CC34F94A2}" type="presParOf" srcId="{30B12C8C-AC5B-4ECE-A057-3C1870BC24D1}" destId="{AFAAB0A3-C7BE-4DE8-B452-3D0B88063F93}" srcOrd="0" destOrd="0" presId="urn:microsoft.com/office/officeart/2005/8/layout/lProcess3"/>
    <dgm:cxn modelId="{0AF34712-E1EB-4519-8C4E-BF962AB31640}" type="presParOf" srcId="{AFAAB0A3-C7BE-4DE8-B452-3D0B88063F93}" destId="{AC003F2D-CF00-44F0-9ACF-9C6A4F35975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0DC035-AEE1-4645-BE3D-3DD825B20E1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147ED8D-9D49-4E9B-B1F8-DDD37FB4F98F}">
      <dgm:prSet phldrT="[Текст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1544</a:t>
          </a:r>
        </a:p>
      </dgm:t>
    </dgm:pt>
    <dgm:pt modelId="{6F864ED2-33C2-49C1-A895-BFD6096DA5C0}" type="parTrans" cxnId="{F3726382-D7A4-46EB-B08F-7CFB74F0AB85}">
      <dgm:prSet/>
      <dgm:spPr/>
      <dgm:t>
        <a:bodyPr/>
        <a:lstStyle/>
        <a:p>
          <a:endParaRPr lang="ru-RU"/>
        </a:p>
      </dgm:t>
    </dgm:pt>
    <dgm:pt modelId="{DB6D7144-8663-4129-94F6-B85572C7C7FC}" type="sibTrans" cxnId="{F3726382-D7A4-46EB-B08F-7CFB74F0AB85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32</a:t>
          </a:r>
        </a:p>
      </dgm:t>
    </dgm:pt>
    <dgm:pt modelId="{1046EE35-7FEB-4D2C-BCE7-0DEF882B6B54}">
      <dgm:prSet phldrT="[Текст]" custT="1"/>
      <dgm:spPr/>
      <dgm:t>
        <a:bodyPr/>
        <a:lstStyle/>
        <a:p>
          <a:r>
            <a:rPr lang="ru-RU" sz="1200" b="1" dirty="0">
              <a:latin typeface="+mj-lt"/>
              <a:ea typeface="Verdana" panose="020B0604030504040204" pitchFamily="34" charset="0"/>
              <a:cs typeface="Arial" pitchFamily="34" charset="0"/>
            </a:rPr>
            <a:t>Заявки - потребности</a:t>
          </a:r>
        </a:p>
      </dgm:t>
    </dgm:pt>
    <dgm:pt modelId="{F88288F9-31E1-40ED-9FE6-0A46F1765743}" type="parTrans" cxnId="{42A75B40-5D53-4DAC-ADB1-A853FC56AB0A}">
      <dgm:prSet/>
      <dgm:spPr/>
      <dgm:t>
        <a:bodyPr/>
        <a:lstStyle/>
        <a:p>
          <a:endParaRPr lang="ru-RU"/>
        </a:p>
      </dgm:t>
    </dgm:pt>
    <dgm:pt modelId="{7A58B7AF-550B-4561-92A6-946FD61EDAEB}" type="sibTrans" cxnId="{42A75B40-5D53-4DAC-ADB1-A853FC56AB0A}">
      <dgm:prSet/>
      <dgm:spPr/>
      <dgm:t>
        <a:bodyPr/>
        <a:lstStyle/>
        <a:p>
          <a:endParaRPr lang="ru-RU"/>
        </a:p>
      </dgm:t>
    </dgm:pt>
    <dgm:pt modelId="{56891B80-CF0C-4711-8402-3C28840F5557}">
      <dgm:prSet phldrT="[Текст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1086</a:t>
          </a:r>
        </a:p>
      </dgm:t>
    </dgm:pt>
    <dgm:pt modelId="{6E599BFB-E7F2-40DC-9FCF-BBEA32FA35D0}" type="parTrans" cxnId="{4325F840-F04E-4C5F-92F5-2D3CB4AC10FE}">
      <dgm:prSet/>
      <dgm:spPr/>
      <dgm:t>
        <a:bodyPr/>
        <a:lstStyle/>
        <a:p>
          <a:endParaRPr lang="ru-RU"/>
        </a:p>
      </dgm:t>
    </dgm:pt>
    <dgm:pt modelId="{63D014DE-1648-4471-A147-5CCC211A2600}" type="sibTrans" cxnId="{4325F840-F04E-4C5F-92F5-2D3CB4AC10FE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10</a:t>
          </a:r>
        </a:p>
      </dgm:t>
    </dgm:pt>
    <dgm:pt modelId="{DBE0B4C6-9FDF-457E-A3E4-3B9DD06DED0A}">
      <dgm:prSet phldrT="[Текст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552</a:t>
          </a:r>
        </a:p>
      </dgm:t>
    </dgm:pt>
    <dgm:pt modelId="{DDB01206-4345-4D33-AAD6-5C592D00E9B3}" type="parTrans" cxnId="{F6CAA324-E48F-44B3-9B27-4453C4BD16DC}">
      <dgm:prSet/>
      <dgm:spPr/>
      <dgm:t>
        <a:bodyPr/>
        <a:lstStyle/>
        <a:p>
          <a:endParaRPr lang="ru-RU"/>
        </a:p>
      </dgm:t>
    </dgm:pt>
    <dgm:pt modelId="{6E60A0A5-4EC1-4DD4-90B6-DE7FEB5919C8}" type="sibTrans" cxnId="{F6CAA324-E48F-44B3-9B27-4453C4BD16DC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13</a:t>
          </a:r>
        </a:p>
      </dgm:t>
    </dgm:pt>
    <dgm:pt modelId="{753FE838-99E0-4CDB-B3CD-083272401AE7}">
      <dgm:prSet phldrT="[Текст]" custT="1"/>
      <dgm:spPr/>
      <dgm:t>
        <a:bodyPr/>
        <a:lstStyle/>
        <a:p>
          <a:r>
            <a:rPr lang="ru-RU" sz="1200" b="1" dirty="0">
              <a:latin typeface="+mj-lt"/>
              <a:ea typeface="Verdana" panose="020B0604030504040204" pitchFamily="34" charset="0"/>
              <a:cs typeface="Arial" pitchFamily="34" charset="0"/>
            </a:rPr>
            <a:t>Конкурентные процедуры</a:t>
          </a:r>
        </a:p>
      </dgm:t>
    </dgm:pt>
    <dgm:pt modelId="{3B48658E-B489-450C-B88C-3D21A83B0637}" type="parTrans" cxnId="{75D38C36-4709-4E72-9C40-896462D98DA1}">
      <dgm:prSet/>
      <dgm:spPr/>
      <dgm:t>
        <a:bodyPr/>
        <a:lstStyle/>
        <a:p>
          <a:endParaRPr lang="ru-RU"/>
        </a:p>
      </dgm:t>
    </dgm:pt>
    <dgm:pt modelId="{FF0CD4DA-D14E-46AA-8EE7-89DA9E63C4F7}" type="sibTrans" cxnId="{75D38C36-4709-4E72-9C40-896462D98DA1}">
      <dgm:prSet/>
      <dgm:spPr/>
      <dgm:t>
        <a:bodyPr/>
        <a:lstStyle/>
        <a:p>
          <a:endParaRPr lang="ru-RU"/>
        </a:p>
      </dgm:t>
    </dgm:pt>
    <dgm:pt modelId="{F4EDC8B5-7B39-4820-867C-6BB04B3BE9AD}" type="pres">
      <dgm:prSet presAssocID="{B60DC035-AEE1-4645-BE3D-3DD825B20E1C}" presName="Name0" presStyleCnt="0">
        <dgm:presLayoutVars>
          <dgm:chMax/>
          <dgm:chPref/>
          <dgm:dir/>
          <dgm:animLvl val="lvl"/>
        </dgm:presLayoutVars>
      </dgm:prSet>
      <dgm:spPr/>
    </dgm:pt>
    <dgm:pt modelId="{4741A3B3-408E-4832-B7D9-5677CFEC58B0}" type="pres">
      <dgm:prSet presAssocID="{0147ED8D-9D49-4E9B-B1F8-DDD37FB4F98F}" presName="composite" presStyleCnt="0"/>
      <dgm:spPr/>
    </dgm:pt>
    <dgm:pt modelId="{26B4C0D7-E9DF-4DBD-BA44-B20093A84613}" type="pres">
      <dgm:prSet presAssocID="{0147ED8D-9D49-4E9B-B1F8-DDD37FB4F98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3AF34517-6C1B-43E3-B42F-93D4D1922444}" type="pres">
      <dgm:prSet presAssocID="{0147ED8D-9D49-4E9B-B1F8-DDD37FB4F98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B7A1380-0946-4BAC-8BE8-0C904163C46F}" type="pres">
      <dgm:prSet presAssocID="{0147ED8D-9D49-4E9B-B1F8-DDD37FB4F98F}" presName="BalanceSpacing" presStyleCnt="0"/>
      <dgm:spPr/>
    </dgm:pt>
    <dgm:pt modelId="{73DB5493-DC10-4030-A6B5-2F5E2BE805EB}" type="pres">
      <dgm:prSet presAssocID="{0147ED8D-9D49-4E9B-B1F8-DDD37FB4F98F}" presName="BalanceSpacing1" presStyleCnt="0"/>
      <dgm:spPr/>
    </dgm:pt>
    <dgm:pt modelId="{1577EF98-BAD2-4C75-A954-04485BBCC92C}" type="pres">
      <dgm:prSet presAssocID="{DB6D7144-8663-4129-94F6-B85572C7C7FC}" presName="Accent1Text" presStyleLbl="node1" presStyleIdx="1" presStyleCnt="6"/>
      <dgm:spPr/>
    </dgm:pt>
    <dgm:pt modelId="{273FCDDA-5947-40C0-925F-0269CA716A7D}" type="pres">
      <dgm:prSet presAssocID="{DB6D7144-8663-4129-94F6-B85572C7C7FC}" presName="spaceBetweenRectangles" presStyleCnt="0"/>
      <dgm:spPr/>
    </dgm:pt>
    <dgm:pt modelId="{F3B94A0C-EB55-4233-9BB5-278211F4808C}" type="pres">
      <dgm:prSet presAssocID="{56891B80-CF0C-4711-8402-3C28840F5557}" presName="composite" presStyleCnt="0"/>
      <dgm:spPr/>
    </dgm:pt>
    <dgm:pt modelId="{DEFE781A-92A5-4630-A06B-0EDE9CB9AD16}" type="pres">
      <dgm:prSet presAssocID="{56891B80-CF0C-4711-8402-3C28840F555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C7B1DE73-C60B-4FF6-A9D6-DF9FDEEE6D88}" type="pres">
      <dgm:prSet presAssocID="{56891B80-CF0C-4711-8402-3C28840F555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C4E2BAE-C533-4811-B91F-D6DB45CAA4F8}" type="pres">
      <dgm:prSet presAssocID="{56891B80-CF0C-4711-8402-3C28840F5557}" presName="BalanceSpacing" presStyleCnt="0"/>
      <dgm:spPr/>
    </dgm:pt>
    <dgm:pt modelId="{55B4E77F-AE6A-47C4-89D2-05028AC2200B}" type="pres">
      <dgm:prSet presAssocID="{56891B80-CF0C-4711-8402-3C28840F5557}" presName="BalanceSpacing1" presStyleCnt="0"/>
      <dgm:spPr/>
    </dgm:pt>
    <dgm:pt modelId="{5908B5B7-7512-464F-9AB0-660866A1A6F7}" type="pres">
      <dgm:prSet presAssocID="{63D014DE-1648-4471-A147-5CCC211A2600}" presName="Accent1Text" presStyleLbl="node1" presStyleIdx="3" presStyleCnt="6"/>
      <dgm:spPr/>
    </dgm:pt>
    <dgm:pt modelId="{0C9347E7-6878-4E30-B5B5-08CE199728CA}" type="pres">
      <dgm:prSet presAssocID="{63D014DE-1648-4471-A147-5CCC211A2600}" presName="spaceBetweenRectangles" presStyleCnt="0"/>
      <dgm:spPr/>
    </dgm:pt>
    <dgm:pt modelId="{5E888913-BDF2-4AAD-B0A4-3CFD65851047}" type="pres">
      <dgm:prSet presAssocID="{DBE0B4C6-9FDF-457E-A3E4-3B9DD06DED0A}" presName="composite" presStyleCnt="0"/>
      <dgm:spPr/>
    </dgm:pt>
    <dgm:pt modelId="{27B703D9-5B6E-4354-ADCA-3A5DE2028519}" type="pres">
      <dgm:prSet presAssocID="{DBE0B4C6-9FDF-457E-A3E4-3B9DD06DED0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2C156A07-ADD9-4E2F-8005-BB8C4C86B517}" type="pres">
      <dgm:prSet presAssocID="{DBE0B4C6-9FDF-457E-A3E4-3B9DD06DED0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4DF2A2A-2B50-4C77-B1DA-6C81D1C81394}" type="pres">
      <dgm:prSet presAssocID="{DBE0B4C6-9FDF-457E-A3E4-3B9DD06DED0A}" presName="BalanceSpacing" presStyleCnt="0"/>
      <dgm:spPr/>
    </dgm:pt>
    <dgm:pt modelId="{C3C731A9-FA12-42F0-98BE-E6C190CDF7FB}" type="pres">
      <dgm:prSet presAssocID="{DBE0B4C6-9FDF-457E-A3E4-3B9DD06DED0A}" presName="BalanceSpacing1" presStyleCnt="0"/>
      <dgm:spPr/>
    </dgm:pt>
    <dgm:pt modelId="{4AF07E16-52C9-49C1-96C5-1CC212C3835C}" type="pres">
      <dgm:prSet presAssocID="{6E60A0A5-4EC1-4DD4-90B6-DE7FEB5919C8}" presName="Accent1Text" presStyleLbl="node1" presStyleIdx="5" presStyleCnt="6"/>
      <dgm:spPr/>
    </dgm:pt>
  </dgm:ptLst>
  <dgm:cxnLst>
    <dgm:cxn modelId="{BFE8230B-86A4-4DC5-9C53-D7F30E8AE5AC}" type="presOf" srcId="{753FE838-99E0-4CDB-B3CD-083272401AE7}" destId="{2C156A07-ADD9-4E2F-8005-BB8C4C86B517}" srcOrd="0" destOrd="0" presId="urn:microsoft.com/office/officeart/2008/layout/AlternatingHexagons"/>
    <dgm:cxn modelId="{6A32F115-90F2-4E98-B819-C5141872D769}" type="presOf" srcId="{1046EE35-7FEB-4D2C-BCE7-0DEF882B6B54}" destId="{3AF34517-6C1B-43E3-B42F-93D4D1922444}" srcOrd="0" destOrd="0" presId="urn:microsoft.com/office/officeart/2008/layout/AlternatingHexagons"/>
    <dgm:cxn modelId="{3E95771A-E22C-441A-AD93-AF433C7AEB69}" type="presOf" srcId="{6E60A0A5-4EC1-4DD4-90B6-DE7FEB5919C8}" destId="{4AF07E16-52C9-49C1-96C5-1CC212C3835C}" srcOrd="0" destOrd="0" presId="urn:microsoft.com/office/officeart/2008/layout/AlternatingHexagons"/>
    <dgm:cxn modelId="{F6CAA324-E48F-44B3-9B27-4453C4BD16DC}" srcId="{B60DC035-AEE1-4645-BE3D-3DD825B20E1C}" destId="{DBE0B4C6-9FDF-457E-A3E4-3B9DD06DED0A}" srcOrd="2" destOrd="0" parTransId="{DDB01206-4345-4D33-AAD6-5C592D00E9B3}" sibTransId="{6E60A0A5-4EC1-4DD4-90B6-DE7FEB5919C8}"/>
    <dgm:cxn modelId="{74A43234-62DE-472D-8AC5-7B2D7D930ACF}" type="presOf" srcId="{DB6D7144-8663-4129-94F6-B85572C7C7FC}" destId="{1577EF98-BAD2-4C75-A954-04485BBCC92C}" srcOrd="0" destOrd="0" presId="urn:microsoft.com/office/officeart/2008/layout/AlternatingHexagons"/>
    <dgm:cxn modelId="{75D38C36-4709-4E72-9C40-896462D98DA1}" srcId="{DBE0B4C6-9FDF-457E-A3E4-3B9DD06DED0A}" destId="{753FE838-99E0-4CDB-B3CD-083272401AE7}" srcOrd="0" destOrd="0" parTransId="{3B48658E-B489-450C-B88C-3D21A83B0637}" sibTransId="{FF0CD4DA-D14E-46AA-8EE7-89DA9E63C4F7}"/>
    <dgm:cxn modelId="{42A75B40-5D53-4DAC-ADB1-A853FC56AB0A}" srcId="{0147ED8D-9D49-4E9B-B1F8-DDD37FB4F98F}" destId="{1046EE35-7FEB-4D2C-BCE7-0DEF882B6B54}" srcOrd="0" destOrd="0" parTransId="{F88288F9-31E1-40ED-9FE6-0A46F1765743}" sibTransId="{7A58B7AF-550B-4561-92A6-946FD61EDAEB}"/>
    <dgm:cxn modelId="{4325F840-F04E-4C5F-92F5-2D3CB4AC10FE}" srcId="{B60DC035-AEE1-4645-BE3D-3DD825B20E1C}" destId="{56891B80-CF0C-4711-8402-3C28840F5557}" srcOrd="1" destOrd="0" parTransId="{6E599BFB-E7F2-40DC-9FCF-BBEA32FA35D0}" sibTransId="{63D014DE-1648-4471-A147-5CCC211A2600}"/>
    <dgm:cxn modelId="{AD5D7D65-3B8A-430B-9018-5369BDA5D47F}" type="presOf" srcId="{63D014DE-1648-4471-A147-5CCC211A2600}" destId="{5908B5B7-7512-464F-9AB0-660866A1A6F7}" srcOrd="0" destOrd="0" presId="urn:microsoft.com/office/officeart/2008/layout/AlternatingHexagons"/>
    <dgm:cxn modelId="{7C931F77-0BC7-4332-9BB0-459984FD1B36}" type="presOf" srcId="{0147ED8D-9D49-4E9B-B1F8-DDD37FB4F98F}" destId="{26B4C0D7-E9DF-4DBD-BA44-B20093A84613}" srcOrd="0" destOrd="0" presId="urn:microsoft.com/office/officeart/2008/layout/AlternatingHexagons"/>
    <dgm:cxn modelId="{F3726382-D7A4-46EB-B08F-7CFB74F0AB85}" srcId="{B60DC035-AEE1-4645-BE3D-3DD825B20E1C}" destId="{0147ED8D-9D49-4E9B-B1F8-DDD37FB4F98F}" srcOrd="0" destOrd="0" parTransId="{6F864ED2-33C2-49C1-A895-BFD6096DA5C0}" sibTransId="{DB6D7144-8663-4129-94F6-B85572C7C7FC}"/>
    <dgm:cxn modelId="{5064C887-856C-4BDC-B1E2-F1A274B502D1}" type="presOf" srcId="{DBE0B4C6-9FDF-457E-A3E4-3B9DD06DED0A}" destId="{27B703D9-5B6E-4354-ADCA-3A5DE2028519}" srcOrd="0" destOrd="0" presId="urn:microsoft.com/office/officeart/2008/layout/AlternatingHexagons"/>
    <dgm:cxn modelId="{E44C3FA8-8D45-4E3C-906C-D99AEE7904D1}" type="presOf" srcId="{B60DC035-AEE1-4645-BE3D-3DD825B20E1C}" destId="{F4EDC8B5-7B39-4820-867C-6BB04B3BE9AD}" srcOrd="0" destOrd="0" presId="urn:microsoft.com/office/officeart/2008/layout/AlternatingHexagons"/>
    <dgm:cxn modelId="{6C3ECDAA-572E-4E01-BAB0-6D73DC1883B8}" type="presOf" srcId="{56891B80-CF0C-4711-8402-3C28840F5557}" destId="{DEFE781A-92A5-4630-A06B-0EDE9CB9AD16}" srcOrd="0" destOrd="0" presId="urn:microsoft.com/office/officeart/2008/layout/AlternatingHexagons"/>
    <dgm:cxn modelId="{5F7D5D8D-FD65-4BB1-BD74-A13857EB58E8}" type="presParOf" srcId="{F4EDC8B5-7B39-4820-867C-6BB04B3BE9AD}" destId="{4741A3B3-408E-4832-B7D9-5677CFEC58B0}" srcOrd="0" destOrd="0" presId="urn:microsoft.com/office/officeart/2008/layout/AlternatingHexagons"/>
    <dgm:cxn modelId="{61BAA452-D579-4433-BEFE-7A7F157E8E61}" type="presParOf" srcId="{4741A3B3-408E-4832-B7D9-5677CFEC58B0}" destId="{26B4C0D7-E9DF-4DBD-BA44-B20093A84613}" srcOrd="0" destOrd="0" presId="urn:microsoft.com/office/officeart/2008/layout/AlternatingHexagons"/>
    <dgm:cxn modelId="{925CEF26-A0C0-43FA-8977-2836FFA9B023}" type="presParOf" srcId="{4741A3B3-408E-4832-B7D9-5677CFEC58B0}" destId="{3AF34517-6C1B-43E3-B42F-93D4D1922444}" srcOrd="1" destOrd="0" presId="urn:microsoft.com/office/officeart/2008/layout/AlternatingHexagons"/>
    <dgm:cxn modelId="{F2083648-FC1C-43BB-A5C5-8ACD2FDFECFB}" type="presParOf" srcId="{4741A3B3-408E-4832-B7D9-5677CFEC58B0}" destId="{8B7A1380-0946-4BAC-8BE8-0C904163C46F}" srcOrd="2" destOrd="0" presId="urn:microsoft.com/office/officeart/2008/layout/AlternatingHexagons"/>
    <dgm:cxn modelId="{E1AD9F68-D957-45C6-8394-4E353B069C47}" type="presParOf" srcId="{4741A3B3-408E-4832-B7D9-5677CFEC58B0}" destId="{73DB5493-DC10-4030-A6B5-2F5E2BE805EB}" srcOrd="3" destOrd="0" presId="urn:microsoft.com/office/officeart/2008/layout/AlternatingHexagons"/>
    <dgm:cxn modelId="{0460B502-5522-4C38-A258-F3F8E13581AD}" type="presParOf" srcId="{4741A3B3-408E-4832-B7D9-5677CFEC58B0}" destId="{1577EF98-BAD2-4C75-A954-04485BBCC92C}" srcOrd="4" destOrd="0" presId="urn:microsoft.com/office/officeart/2008/layout/AlternatingHexagons"/>
    <dgm:cxn modelId="{4D28B36D-E62F-433B-A75D-818154680FA3}" type="presParOf" srcId="{F4EDC8B5-7B39-4820-867C-6BB04B3BE9AD}" destId="{273FCDDA-5947-40C0-925F-0269CA716A7D}" srcOrd="1" destOrd="0" presId="urn:microsoft.com/office/officeart/2008/layout/AlternatingHexagons"/>
    <dgm:cxn modelId="{077B9C34-8674-490F-A30D-4B6704F22821}" type="presParOf" srcId="{F4EDC8B5-7B39-4820-867C-6BB04B3BE9AD}" destId="{F3B94A0C-EB55-4233-9BB5-278211F4808C}" srcOrd="2" destOrd="0" presId="urn:microsoft.com/office/officeart/2008/layout/AlternatingHexagons"/>
    <dgm:cxn modelId="{0DE4EC55-2D1E-4489-AFF9-97A4A6062278}" type="presParOf" srcId="{F3B94A0C-EB55-4233-9BB5-278211F4808C}" destId="{DEFE781A-92A5-4630-A06B-0EDE9CB9AD16}" srcOrd="0" destOrd="0" presId="urn:microsoft.com/office/officeart/2008/layout/AlternatingHexagons"/>
    <dgm:cxn modelId="{3BE3B5DD-2CF7-4B66-BB52-D4FECEEDF916}" type="presParOf" srcId="{F3B94A0C-EB55-4233-9BB5-278211F4808C}" destId="{C7B1DE73-C60B-4FF6-A9D6-DF9FDEEE6D88}" srcOrd="1" destOrd="0" presId="urn:microsoft.com/office/officeart/2008/layout/AlternatingHexagons"/>
    <dgm:cxn modelId="{F5B66B1F-7D85-4017-905C-D133E4465E67}" type="presParOf" srcId="{F3B94A0C-EB55-4233-9BB5-278211F4808C}" destId="{1C4E2BAE-C533-4811-B91F-D6DB45CAA4F8}" srcOrd="2" destOrd="0" presId="urn:microsoft.com/office/officeart/2008/layout/AlternatingHexagons"/>
    <dgm:cxn modelId="{1FF61FC7-B297-4196-941A-3F4B91279CF0}" type="presParOf" srcId="{F3B94A0C-EB55-4233-9BB5-278211F4808C}" destId="{55B4E77F-AE6A-47C4-89D2-05028AC2200B}" srcOrd="3" destOrd="0" presId="urn:microsoft.com/office/officeart/2008/layout/AlternatingHexagons"/>
    <dgm:cxn modelId="{51D2E838-0927-4328-B93C-2A3268729C9A}" type="presParOf" srcId="{F3B94A0C-EB55-4233-9BB5-278211F4808C}" destId="{5908B5B7-7512-464F-9AB0-660866A1A6F7}" srcOrd="4" destOrd="0" presId="urn:microsoft.com/office/officeart/2008/layout/AlternatingHexagons"/>
    <dgm:cxn modelId="{49E2CC4A-54F6-4D74-9BD3-08366153D7A7}" type="presParOf" srcId="{F4EDC8B5-7B39-4820-867C-6BB04B3BE9AD}" destId="{0C9347E7-6878-4E30-B5B5-08CE199728CA}" srcOrd="3" destOrd="0" presId="urn:microsoft.com/office/officeart/2008/layout/AlternatingHexagons"/>
    <dgm:cxn modelId="{C9E161A9-8079-4721-8C66-5FC671170211}" type="presParOf" srcId="{F4EDC8B5-7B39-4820-867C-6BB04B3BE9AD}" destId="{5E888913-BDF2-4AAD-B0A4-3CFD65851047}" srcOrd="4" destOrd="0" presId="urn:microsoft.com/office/officeart/2008/layout/AlternatingHexagons"/>
    <dgm:cxn modelId="{CB60DDDC-E0FC-4C80-B335-EC274504F6C9}" type="presParOf" srcId="{5E888913-BDF2-4AAD-B0A4-3CFD65851047}" destId="{27B703D9-5B6E-4354-ADCA-3A5DE2028519}" srcOrd="0" destOrd="0" presId="urn:microsoft.com/office/officeart/2008/layout/AlternatingHexagons"/>
    <dgm:cxn modelId="{9BC7DB47-0FBF-4BDE-BB67-9EA9EB4AF4F2}" type="presParOf" srcId="{5E888913-BDF2-4AAD-B0A4-3CFD65851047}" destId="{2C156A07-ADD9-4E2F-8005-BB8C4C86B517}" srcOrd="1" destOrd="0" presId="urn:microsoft.com/office/officeart/2008/layout/AlternatingHexagons"/>
    <dgm:cxn modelId="{E171FBF7-5218-4BD5-9821-B9353CEB4F5E}" type="presParOf" srcId="{5E888913-BDF2-4AAD-B0A4-3CFD65851047}" destId="{54DF2A2A-2B50-4C77-B1DA-6C81D1C81394}" srcOrd="2" destOrd="0" presId="urn:microsoft.com/office/officeart/2008/layout/AlternatingHexagons"/>
    <dgm:cxn modelId="{D64EAFB1-FA38-4E3E-BA4E-E265E362503A}" type="presParOf" srcId="{5E888913-BDF2-4AAD-B0A4-3CFD65851047}" destId="{C3C731A9-FA12-42F0-98BE-E6C190CDF7FB}" srcOrd="3" destOrd="0" presId="urn:microsoft.com/office/officeart/2008/layout/AlternatingHexagons"/>
    <dgm:cxn modelId="{E30B2352-A72D-495C-BA45-10B7186F5925}" type="presParOf" srcId="{5E888913-BDF2-4AAD-B0A4-3CFD65851047}" destId="{4AF07E16-52C9-49C1-96C5-1CC212C3835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CB616-7845-4647-AD12-0E042822FAD5}">
      <dsp:nvSpPr>
        <dsp:cNvPr id="0" name=""/>
        <dsp:cNvSpPr/>
      </dsp:nvSpPr>
      <dsp:spPr>
        <a:xfrm>
          <a:off x="2922" y="795756"/>
          <a:ext cx="2100907" cy="902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latin typeface="+mn-lt"/>
              <a:ea typeface="Verdana" panose="020B0604030504040204" pitchFamily="34" charset="0"/>
              <a:cs typeface="Arial" pitchFamily="34" charset="0"/>
            </a:rPr>
            <a:t>ОИВ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latin typeface="+mn-lt"/>
              <a:ea typeface="Verdana" panose="020B0604030504040204" pitchFamily="34" charset="0"/>
              <a:cs typeface="Arial" pitchFamily="34" charset="0"/>
            </a:rPr>
            <a:t>и казенные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500" b="1" kern="1200" dirty="0">
              <a:latin typeface="+mn-lt"/>
              <a:ea typeface="Verdana" panose="020B0604030504040204" pitchFamily="34" charset="0"/>
              <a:cs typeface="Arial" pitchFamily="34" charset="0"/>
            </a:rPr>
            <a:t>учреждения                  </a:t>
          </a: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ru-RU" sz="1500" b="0" i="1" kern="1200" dirty="0">
              <a:latin typeface="+mn-lt"/>
              <a:ea typeface="Verdana" panose="020B0604030504040204" pitchFamily="34" charset="0"/>
              <a:cs typeface="Arial" pitchFamily="34" charset="0"/>
            </a:rPr>
            <a:t>(заявка – потребность)</a:t>
          </a:r>
        </a:p>
      </dsp:txBody>
      <dsp:txXfrm>
        <a:off x="2922" y="795756"/>
        <a:ext cx="2100907" cy="902223"/>
      </dsp:txXfrm>
    </dsp:sp>
    <dsp:sp modelId="{DB536F02-5DA0-47AC-8D93-0B97F8F1FC2C}">
      <dsp:nvSpPr>
        <dsp:cNvPr id="0" name=""/>
        <dsp:cNvSpPr/>
      </dsp:nvSpPr>
      <dsp:spPr>
        <a:xfrm>
          <a:off x="144009" y="2167079"/>
          <a:ext cx="1840406" cy="494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направление </a:t>
          </a:r>
          <a:endParaRPr lang="en-US" sz="1200" kern="1200" dirty="0"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заявок - потребностей</a:t>
          </a:r>
          <a:endParaRPr lang="ru-RU" sz="1200" b="1" kern="1200" dirty="0"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144009" y="2167079"/>
        <a:ext cx="1840406" cy="494697"/>
      </dsp:txXfrm>
    </dsp:sp>
    <dsp:sp modelId="{7C009461-088C-46CD-A4D6-B43C88CDE80B}">
      <dsp:nvSpPr>
        <dsp:cNvPr id="0" name=""/>
        <dsp:cNvSpPr/>
      </dsp:nvSpPr>
      <dsp:spPr>
        <a:xfrm>
          <a:off x="1290941" y="439669"/>
          <a:ext cx="112679" cy="112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D5F07-624F-4622-8F29-1E38BEDD2D55}">
      <dsp:nvSpPr>
        <dsp:cNvPr id="0" name=""/>
        <dsp:cNvSpPr/>
      </dsp:nvSpPr>
      <dsp:spPr>
        <a:xfrm>
          <a:off x="290592" y="649142"/>
          <a:ext cx="112679" cy="112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2FF3E-894E-49CE-894F-53B008C9BC21}">
      <dsp:nvSpPr>
        <dsp:cNvPr id="0" name=""/>
        <dsp:cNvSpPr/>
      </dsp:nvSpPr>
      <dsp:spPr>
        <a:xfrm>
          <a:off x="479892" y="680692"/>
          <a:ext cx="177067" cy="177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A718F-2A46-42C4-9DCB-DBB61E7CA559}">
      <dsp:nvSpPr>
        <dsp:cNvPr id="0" name=""/>
        <dsp:cNvSpPr/>
      </dsp:nvSpPr>
      <dsp:spPr>
        <a:xfrm>
          <a:off x="637644" y="360346"/>
          <a:ext cx="112679" cy="112679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029E5-C12F-4B27-A7AA-564E441F0B9B}">
      <dsp:nvSpPr>
        <dsp:cNvPr id="0" name=""/>
        <dsp:cNvSpPr/>
      </dsp:nvSpPr>
      <dsp:spPr>
        <a:xfrm>
          <a:off x="873742" y="287776"/>
          <a:ext cx="112679" cy="112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9B206-9DD3-433F-91FD-31FF667D6A80}">
      <dsp:nvSpPr>
        <dsp:cNvPr id="0" name=""/>
        <dsp:cNvSpPr/>
      </dsp:nvSpPr>
      <dsp:spPr>
        <a:xfrm>
          <a:off x="1095120" y="505483"/>
          <a:ext cx="112679" cy="112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EDA4E-DFD8-4C2E-ABE7-86172CF5CF1F}">
      <dsp:nvSpPr>
        <dsp:cNvPr id="0" name=""/>
        <dsp:cNvSpPr/>
      </dsp:nvSpPr>
      <dsp:spPr>
        <a:xfrm>
          <a:off x="1252870" y="633367"/>
          <a:ext cx="177067" cy="177067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12F3C-D55D-4DD9-87B8-73A13D7745C1}">
      <dsp:nvSpPr>
        <dsp:cNvPr id="0" name=""/>
        <dsp:cNvSpPr/>
      </dsp:nvSpPr>
      <dsp:spPr>
        <a:xfrm>
          <a:off x="1568292" y="650621"/>
          <a:ext cx="112679" cy="112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E9BA3-A8E1-43F3-91AB-C82E8759A461}">
      <dsp:nvSpPr>
        <dsp:cNvPr id="0" name=""/>
        <dsp:cNvSpPr/>
      </dsp:nvSpPr>
      <dsp:spPr>
        <a:xfrm>
          <a:off x="1887598" y="782758"/>
          <a:ext cx="112679" cy="112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8ABC7-4C6D-46D9-A2E3-A52D6A3219B3}">
      <dsp:nvSpPr>
        <dsp:cNvPr id="0" name=""/>
        <dsp:cNvSpPr/>
      </dsp:nvSpPr>
      <dsp:spPr>
        <a:xfrm>
          <a:off x="752839" y="432914"/>
          <a:ext cx="289746" cy="2897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6EC79-0EEB-4C55-B6B1-C2433C572854}">
      <dsp:nvSpPr>
        <dsp:cNvPr id="0" name=""/>
        <dsp:cNvSpPr/>
      </dsp:nvSpPr>
      <dsp:spPr>
        <a:xfrm>
          <a:off x="71781" y="782758"/>
          <a:ext cx="112679" cy="112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CAA9B-2AC2-49F5-8D8E-F076B1DD4274}">
      <dsp:nvSpPr>
        <dsp:cNvPr id="0" name=""/>
        <dsp:cNvSpPr/>
      </dsp:nvSpPr>
      <dsp:spPr>
        <a:xfrm>
          <a:off x="213816" y="1739153"/>
          <a:ext cx="177067" cy="177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C2FA8-A1AE-43F3-B77B-ED917C4E56DC}">
      <dsp:nvSpPr>
        <dsp:cNvPr id="0" name=""/>
        <dsp:cNvSpPr/>
      </dsp:nvSpPr>
      <dsp:spPr>
        <a:xfrm>
          <a:off x="536683" y="1741652"/>
          <a:ext cx="257552" cy="257552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BA489-520F-47D8-883D-E3FC10369AF9}">
      <dsp:nvSpPr>
        <dsp:cNvPr id="0" name=""/>
        <dsp:cNvSpPr/>
      </dsp:nvSpPr>
      <dsp:spPr>
        <a:xfrm>
          <a:off x="798043" y="2035707"/>
          <a:ext cx="112679" cy="112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C037A-DE87-44E8-96CA-105525063A8D}">
      <dsp:nvSpPr>
        <dsp:cNvPr id="0" name=""/>
        <dsp:cNvSpPr/>
      </dsp:nvSpPr>
      <dsp:spPr>
        <a:xfrm>
          <a:off x="961315" y="1811759"/>
          <a:ext cx="177067" cy="177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4302E-4234-4C4F-91B9-60880B7BCB15}">
      <dsp:nvSpPr>
        <dsp:cNvPr id="0" name=""/>
        <dsp:cNvSpPr/>
      </dsp:nvSpPr>
      <dsp:spPr>
        <a:xfrm>
          <a:off x="1161208" y="1956859"/>
          <a:ext cx="112679" cy="112679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2096F-6194-4F29-BC51-7F72D276FDBD}">
      <dsp:nvSpPr>
        <dsp:cNvPr id="0" name=""/>
        <dsp:cNvSpPr/>
      </dsp:nvSpPr>
      <dsp:spPr>
        <a:xfrm>
          <a:off x="1269310" y="1710102"/>
          <a:ext cx="257552" cy="257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52ED7-96E7-48A5-800A-5CEB48B3D1A6}">
      <dsp:nvSpPr>
        <dsp:cNvPr id="0" name=""/>
        <dsp:cNvSpPr/>
      </dsp:nvSpPr>
      <dsp:spPr>
        <a:xfrm>
          <a:off x="1640070" y="1738020"/>
          <a:ext cx="177067" cy="177067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6FA55-7BEE-4779-8325-A67583AE9833}">
      <dsp:nvSpPr>
        <dsp:cNvPr id="0" name=""/>
        <dsp:cNvSpPr/>
      </dsp:nvSpPr>
      <dsp:spPr>
        <a:xfrm>
          <a:off x="5303502" y="674771"/>
          <a:ext cx="520020" cy="992776"/>
        </a:xfrm>
        <a:prstGeom prst="chevron">
          <a:avLst>
            <a:gd name="adj" fmla="val 6231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F9E2C-9135-48B4-B2B7-AA3A8FC3FFFA}">
      <dsp:nvSpPr>
        <dsp:cNvPr id="0" name=""/>
        <dsp:cNvSpPr/>
      </dsp:nvSpPr>
      <dsp:spPr>
        <a:xfrm>
          <a:off x="2924174" y="818957"/>
          <a:ext cx="2176400" cy="992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latin typeface="+mn-lt"/>
              <a:ea typeface="Verdana" panose="020B0604030504040204" pitchFamily="34" charset="0"/>
              <a:cs typeface="Arial" pitchFamily="34" charset="0"/>
            </a:rPr>
            <a:t>СЛУЖБА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ru-RU" sz="1500" b="1" kern="1200" dirty="0">
              <a:latin typeface="+mn-lt"/>
              <a:ea typeface="Verdana" panose="020B0604030504040204" pitchFamily="34" charset="0"/>
              <a:cs typeface="Arial" pitchFamily="34" charset="0"/>
            </a:rPr>
            <a:t>ЕДИНОГО ЗАКАЗЧИКА  </a:t>
          </a: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ru-RU" sz="1500" b="0" i="1" kern="1200" dirty="0">
              <a:latin typeface="+mn-lt"/>
              <a:ea typeface="Verdana" panose="020B0604030504040204" pitchFamily="34" charset="0"/>
              <a:cs typeface="Arial" pitchFamily="34" charset="0"/>
            </a:rPr>
            <a:t>(заявка на определение поставщика)</a:t>
          </a:r>
        </a:p>
      </dsp:txBody>
      <dsp:txXfrm>
        <a:off x="2924174" y="818957"/>
        <a:ext cx="2176400" cy="992766"/>
      </dsp:txXfrm>
    </dsp:sp>
    <dsp:sp modelId="{7DF2BE4C-406C-4322-B814-AC9BC8A4B7A5}">
      <dsp:nvSpPr>
        <dsp:cNvPr id="0" name=""/>
        <dsp:cNvSpPr/>
      </dsp:nvSpPr>
      <dsp:spPr>
        <a:xfrm>
          <a:off x="2760538" y="2005705"/>
          <a:ext cx="2771492" cy="1617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планирование закупок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консолидация потребностей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закупки у ед.поставщика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подготовка заявок в УО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заключение контракта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приёмка и оплата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претензионная работа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доставка закупленных товаров</a:t>
          </a:r>
        </a:p>
      </dsp:txBody>
      <dsp:txXfrm>
        <a:off x="2760538" y="2005705"/>
        <a:ext cx="2771492" cy="1617737"/>
      </dsp:txXfrm>
    </dsp:sp>
    <dsp:sp modelId="{AB58C52E-41B7-45A0-BACD-2141027A3E17}">
      <dsp:nvSpPr>
        <dsp:cNvPr id="0" name=""/>
        <dsp:cNvSpPr/>
      </dsp:nvSpPr>
      <dsp:spPr>
        <a:xfrm>
          <a:off x="2245552" y="674771"/>
          <a:ext cx="520020" cy="992776"/>
        </a:xfrm>
        <a:prstGeom prst="chevron">
          <a:avLst>
            <a:gd name="adj" fmla="val 6231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1C62F-1A5D-4458-B73D-3B4C937FBB4C}">
      <dsp:nvSpPr>
        <dsp:cNvPr id="0" name=""/>
        <dsp:cNvSpPr/>
      </dsp:nvSpPr>
      <dsp:spPr>
        <a:xfrm>
          <a:off x="5863741" y="617095"/>
          <a:ext cx="2646982" cy="1339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800"/>
            </a:spcAft>
            <a:buNone/>
          </a:pPr>
          <a:r>
            <a:rPr lang="ru-RU" sz="1500" b="1" kern="1200" dirty="0">
              <a:latin typeface="+mn-lt"/>
              <a:ea typeface="Verdana" panose="020B0604030504040204" pitchFamily="34" charset="0"/>
              <a:cs typeface="Arial" pitchFamily="34" charset="0"/>
            </a:rPr>
            <a:t>УПОЛНОМОЧЕННЫЙ ОРГАН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1" kern="1200" dirty="0">
              <a:latin typeface="+mn-lt"/>
              <a:ea typeface="Verdana" panose="020B0604030504040204" pitchFamily="34" charset="0"/>
              <a:cs typeface="Arial" pitchFamily="34" charset="0"/>
            </a:rPr>
            <a:t>(извещение о закупке)</a:t>
          </a:r>
          <a:endParaRPr lang="ru-RU" sz="1500" b="1" i="0" kern="1200" dirty="0">
            <a:latin typeface="+mn-lt"/>
            <a:ea typeface="Verdana" panose="020B0604030504040204" pitchFamily="34" charset="0"/>
            <a:cs typeface="Arial" pitchFamily="34" charset="0"/>
          </a:endParaRPr>
        </a:p>
      </dsp:txBody>
      <dsp:txXfrm>
        <a:off x="6251383" y="813298"/>
        <a:ext cx="1871698" cy="947353"/>
      </dsp:txXfrm>
    </dsp:sp>
    <dsp:sp modelId="{9974C4CF-53BB-49BB-B5B1-D9262BC10E13}">
      <dsp:nvSpPr>
        <dsp:cNvPr id="0" name=""/>
        <dsp:cNvSpPr/>
      </dsp:nvSpPr>
      <dsp:spPr>
        <a:xfrm>
          <a:off x="6192689" y="2095071"/>
          <a:ext cx="2102765" cy="516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осуществление процедуры определения поставщика (подрядчика, исполнителя) </a:t>
          </a:r>
        </a:p>
      </dsp:txBody>
      <dsp:txXfrm>
        <a:off x="6192689" y="2095071"/>
        <a:ext cx="2102765" cy="516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03F2D-CF00-44F0-9ACF-9C6A4F35975C}">
      <dsp:nvSpPr>
        <dsp:cNvPr id="0" name=""/>
        <dsp:cNvSpPr/>
      </dsp:nvSpPr>
      <dsp:spPr>
        <a:xfrm flipH="1">
          <a:off x="3257" y="0"/>
          <a:ext cx="2373006" cy="3378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Более 2000 позиций</a:t>
          </a:r>
        </a:p>
      </dsp:txBody>
      <dsp:txXfrm>
        <a:off x="172194" y="0"/>
        <a:ext cx="2035131" cy="337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4C0D7-E9DF-4DBD-BA44-B20093A84613}">
      <dsp:nvSpPr>
        <dsp:cNvPr id="0" name=""/>
        <dsp:cNvSpPr/>
      </dsp:nvSpPr>
      <dsp:spPr>
        <a:xfrm rot="5400000">
          <a:off x="1641544" y="447313"/>
          <a:ext cx="1078119" cy="9379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1544</a:t>
          </a:r>
        </a:p>
      </dsp:txBody>
      <dsp:txXfrm rot="-5400000">
        <a:off x="1857788" y="545242"/>
        <a:ext cx="645631" cy="742105"/>
      </dsp:txXfrm>
    </dsp:sp>
    <dsp:sp modelId="{3AF34517-6C1B-43E3-B42F-93D4D1922444}">
      <dsp:nvSpPr>
        <dsp:cNvPr id="0" name=""/>
        <dsp:cNvSpPr/>
      </dsp:nvSpPr>
      <dsp:spPr>
        <a:xfrm>
          <a:off x="2678048" y="592859"/>
          <a:ext cx="1203181" cy="646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+mj-lt"/>
              <a:ea typeface="Verdana" panose="020B0604030504040204" pitchFamily="34" charset="0"/>
              <a:cs typeface="Arial" pitchFamily="34" charset="0"/>
            </a:rPr>
            <a:t>Заявки - потребности</a:t>
          </a:r>
        </a:p>
      </dsp:txBody>
      <dsp:txXfrm>
        <a:off x="2678048" y="592859"/>
        <a:ext cx="1203181" cy="646871"/>
      </dsp:txXfrm>
    </dsp:sp>
    <dsp:sp modelId="{1577EF98-BAD2-4C75-A954-04485BBCC92C}">
      <dsp:nvSpPr>
        <dsp:cNvPr id="0" name=""/>
        <dsp:cNvSpPr/>
      </dsp:nvSpPr>
      <dsp:spPr>
        <a:xfrm rot="5400000">
          <a:off x="628543" y="447313"/>
          <a:ext cx="1078119" cy="9379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32</a:t>
          </a:r>
        </a:p>
      </dsp:txBody>
      <dsp:txXfrm rot="-5400000">
        <a:off x="844787" y="545242"/>
        <a:ext cx="645631" cy="742105"/>
      </dsp:txXfrm>
    </dsp:sp>
    <dsp:sp modelId="{DEFE781A-92A5-4630-A06B-0EDE9CB9AD16}">
      <dsp:nvSpPr>
        <dsp:cNvPr id="0" name=""/>
        <dsp:cNvSpPr/>
      </dsp:nvSpPr>
      <dsp:spPr>
        <a:xfrm rot="5400000">
          <a:off x="1133103" y="1362421"/>
          <a:ext cx="1078119" cy="9379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1086</a:t>
          </a:r>
        </a:p>
      </dsp:txBody>
      <dsp:txXfrm rot="-5400000">
        <a:off x="1349347" y="1460350"/>
        <a:ext cx="645631" cy="742105"/>
      </dsp:txXfrm>
    </dsp:sp>
    <dsp:sp modelId="{C7B1DE73-C60B-4FF6-A9D6-DF9FDEEE6D88}">
      <dsp:nvSpPr>
        <dsp:cNvPr id="0" name=""/>
        <dsp:cNvSpPr/>
      </dsp:nvSpPr>
      <dsp:spPr>
        <a:xfrm>
          <a:off x="0" y="1507967"/>
          <a:ext cx="1164369" cy="646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8B5B7-7512-464F-9AB0-660866A1A6F7}">
      <dsp:nvSpPr>
        <dsp:cNvPr id="0" name=""/>
        <dsp:cNvSpPr/>
      </dsp:nvSpPr>
      <dsp:spPr>
        <a:xfrm rot="5400000">
          <a:off x="2146104" y="1362421"/>
          <a:ext cx="1078119" cy="9379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10</a:t>
          </a:r>
        </a:p>
      </dsp:txBody>
      <dsp:txXfrm rot="-5400000">
        <a:off x="2362348" y="1460350"/>
        <a:ext cx="645631" cy="742105"/>
      </dsp:txXfrm>
    </dsp:sp>
    <dsp:sp modelId="{27B703D9-5B6E-4354-ADCA-3A5DE2028519}">
      <dsp:nvSpPr>
        <dsp:cNvPr id="0" name=""/>
        <dsp:cNvSpPr/>
      </dsp:nvSpPr>
      <dsp:spPr>
        <a:xfrm rot="5400000">
          <a:off x="1641544" y="2277529"/>
          <a:ext cx="1078119" cy="9379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552</a:t>
          </a:r>
        </a:p>
      </dsp:txBody>
      <dsp:txXfrm rot="-5400000">
        <a:off x="1857788" y="2375458"/>
        <a:ext cx="645631" cy="742105"/>
      </dsp:txXfrm>
    </dsp:sp>
    <dsp:sp modelId="{2C156A07-ADD9-4E2F-8005-BB8C4C86B517}">
      <dsp:nvSpPr>
        <dsp:cNvPr id="0" name=""/>
        <dsp:cNvSpPr/>
      </dsp:nvSpPr>
      <dsp:spPr>
        <a:xfrm>
          <a:off x="2678048" y="2423075"/>
          <a:ext cx="1203181" cy="646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+mj-lt"/>
              <a:ea typeface="Verdana" panose="020B0604030504040204" pitchFamily="34" charset="0"/>
              <a:cs typeface="Arial" pitchFamily="34" charset="0"/>
            </a:rPr>
            <a:t>Конкурентные процедуры</a:t>
          </a:r>
        </a:p>
      </dsp:txBody>
      <dsp:txXfrm>
        <a:off x="2678048" y="2423075"/>
        <a:ext cx="1203181" cy="646871"/>
      </dsp:txXfrm>
    </dsp:sp>
    <dsp:sp modelId="{4AF07E16-52C9-49C1-96C5-1CC212C3835C}">
      <dsp:nvSpPr>
        <dsp:cNvPr id="0" name=""/>
        <dsp:cNvSpPr/>
      </dsp:nvSpPr>
      <dsp:spPr>
        <a:xfrm rot="5400000">
          <a:off x="628543" y="2277529"/>
          <a:ext cx="1078119" cy="9379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13</a:t>
          </a:r>
        </a:p>
      </dsp:txBody>
      <dsp:txXfrm rot="-5400000">
        <a:off x="844787" y="2375458"/>
        <a:ext cx="645631" cy="742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082DF4-F5C5-4039-8E54-FAB432DD7213}" type="datetimeFigureOut">
              <a:rPr lang="ru-RU"/>
              <a:pPr>
                <a:defRPr/>
              </a:pPr>
              <a:t>27.07.2022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2416"/>
            <a:ext cx="5409562" cy="44743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46C913B-1537-4CDC-AFD6-471F59FF3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763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C913B-1537-4CDC-AFD6-471F59FF34A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827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C913B-1537-4CDC-AFD6-471F59FF34A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82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C913B-1537-4CDC-AFD6-471F59FF34A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82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F7015-4D68-490E-9D21-FF0E8A09FDA5}" type="datetimeFigureOut">
              <a:rPr lang="ru-RU"/>
              <a:pPr>
                <a:defRPr/>
              </a:pPr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1B629-6D14-4289-8F17-ED79656E9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1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2679-F740-47B2-A96A-300FACDA20EF}" type="datetimeFigureOut">
              <a:rPr lang="ru-RU"/>
              <a:pPr>
                <a:defRPr/>
              </a:pPr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E96D4-8344-4D61-9FCE-26ECE7BFA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8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2121E-DDF8-47AE-960B-45AF4724A237}" type="datetimeFigureOut">
              <a:rPr lang="ru-RU"/>
              <a:pPr>
                <a:defRPr/>
              </a:pPr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D1C88-9436-444A-B7E4-E8DA816E4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4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9A8D-3168-4885-9DBE-11B1F84B0157}" type="datetimeFigureOut">
              <a:rPr lang="ru-RU"/>
              <a:pPr>
                <a:defRPr/>
              </a:pPr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12AEA-0A7A-4BC1-8431-C25B7D79E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0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80BFE-DDD7-4351-9209-66C44F49AFC3}" type="datetimeFigureOut">
              <a:rPr lang="ru-RU"/>
              <a:pPr>
                <a:defRPr/>
              </a:pPr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7E05A-7C19-4617-BD6F-0603E37BF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C581-1416-4B89-B451-E6AC46BEF364}" type="datetimeFigureOut">
              <a:rPr lang="ru-RU"/>
              <a:pPr>
                <a:defRPr/>
              </a:pPr>
              <a:t>27.07.2022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B4BCF-5551-45AA-AFF3-634E400C8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6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649B4-5C15-4AA4-BAD2-39EA646F4286}" type="datetimeFigureOut">
              <a:rPr lang="ru-RU"/>
              <a:pPr>
                <a:defRPr/>
              </a:pPr>
              <a:t>27.07.2022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5EC3F-B602-4FE9-A02A-2B6D105A7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5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780B3-5A30-4809-9D34-588AD7EED792}" type="datetimeFigureOut">
              <a:rPr lang="ru-RU"/>
              <a:pPr>
                <a:defRPr/>
              </a:pPr>
              <a:t>27.07.2022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04B63-8A23-4FCA-9A13-95AACE896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8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DBFB7-B6AC-4157-B8F8-11A39C423198}" type="datetimeFigureOut">
              <a:rPr lang="ru-RU"/>
              <a:pPr>
                <a:defRPr/>
              </a:pPr>
              <a:t>27.07.2022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DE5F5-71C0-4843-92CA-AB9770D02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12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FB83-EEDC-40F2-95CD-AFB6797CBB7D}" type="datetimeFigureOut">
              <a:rPr lang="ru-RU"/>
              <a:pPr>
                <a:defRPr/>
              </a:pPr>
              <a:t>27.07.2022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36E7A-16F6-4312-BD61-5F81A1BD1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1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4C03B-46CF-48C1-B5F2-D0F7263EB5E8}" type="datetimeFigureOut">
              <a:rPr lang="ru-RU"/>
              <a:pPr>
                <a:defRPr/>
              </a:pPr>
              <a:t>27.07.2022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830FB-6F2D-4798-9049-959098C18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7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CF8791-01B6-4128-8204-17B15A44B1F2}" type="datetimeFigureOut">
              <a:rPr lang="ru-RU"/>
              <a:pPr>
                <a:defRPr/>
              </a:pPr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C7D88E6-D97E-4F49-B7FD-D31B7B27A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C:\Users\lunkova_iv\Desktop\1614762623_198-p-delovoi-fon-dlya-prezentatsii-powerpoint-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976313" y="1828800"/>
            <a:ext cx="7772400" cy="1103313"/>
          </a:xfrm>
        </p:spPr>
        <p:txBody>
          <a:bodyPr/>
          <a:lstStyle/>
          <a:p>
            <a:pPr eaLnBrk="1" hangingPunct="1"/>
            <a:br>
              <a:rPr lang="ru-RU" altLang="ru-RU" sz="2400" b="1" dirty="0"/>
            </a:br>
            <a:r>
              <a:rPr lang="ru-RU" altLang="ru-RU" sz="2400" b="1" dirty="0"/>
              <a:t>Опыт централизации закупок «по полному циклу» </a:t>
            </a:r>
            <a:br>
              <a:rPr lang="ru-RU" altLang="ru-RU" sz="2400" b="1" dirty="0"/>
            </a:br>
            <a:r>
              <a:rPr lang="ru-RU" altLang="ru-RU" sz="2400" b="1" dirty="0"/>
              <a:t>(ч. 3 ст. 26 Закона № 44-ФЗ) для органов исполнительной власти и казенных учреждений Калужской области</a:t>
            </a: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8700" y="4803775"/>
            <a:ext cx="2082800" cy="271463"/>
          </a:xfrm>
        </p:spPr>
        <p:txBody>
          <a:bodyPr/>
          <a:lstStyle/>
          <a:p>
            <a:pPr eaLnBrk="1" hangingPunct="1"/>
            <a:r>
              <a:rPr lang="ru-RU" altLang="ru-RU" sz="1600" b="1" dirty="0">
                <a:solidFill>
                  <a:schemeClr val="tx1"/>
                </a:solidFill>
              </a:rPr>
              <a:t>20.07.2022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692275" y="1708150"/>
            <a:ext cx="6119813" cy="0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268538" y="3292475"/>
            <a:ext cx="5040312" cy="0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08"/>
          <a:stretch>
            <a:fillRect/>
          </a:stretch>
        </p:blipFill>
        <p:spPr bwMode="auto">
          <a:xfrm>
            <a:off x="7367588" y="366713"/>
            <a:ext cx="129698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1763713" y="450850"/>
            <a:ext cx="5616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1"/>
              <a:t>Министерство конкурентной политики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1"/>
              <a:t>Калужской 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74" cy="904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489075" y="214313"/>
            <a:ext cx="9029700" cy="473075"/>
          </a:xfrm>
        </p:spPr>
        <p:txBody>
          <a:bodyPr/>
          <a:lstStyle/>
          <a:p>
            <a:pPr algn="l" eaLnBrk="1" hangingPunct="1"/>
            <a:r>
              <a:rPr lang="ru-RU" altLang="ru-RU" sz="2000" b="1" i="1" dirty="0">
                <a:solidFill>
                  <a:schemeClr val="bg1"/>
                </a:solidFill>
              </a:rPr>
              <a:t>Поставка товаров при закупках через СЕЗ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pic>
        <p:nvPicPr>
          <p:cNvPr id="4103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08"/>
          <a:stretch>
            <a:fillRect/>
          </a:stretch>
        </p:blipFill>
        <p:spPr bwMode="auto">
          <a:xfrm>
            <a:off x="468313" y="158750"/>
            <a:ext cx="1020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" y="4736430"/>
            <a:ext cx="9152774" cy="40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араллелограмм 15"/>
          <p:cNvSpPr/>
          <p:nvPr/>
        </p:nvSpPr>
        <p:spPr>
          <a:xfrm>
            <a:off x="251520" y="1022663"/>
            <a:ext cx="936104" cy="3600400"/>
          </a:xfrm>
          <a:prstGeom prst="parallelogram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7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з а к а з ч и к</a:t>
            </a:r>
          </a:p>
        </p:txBody>
      </p:sp>
      <p:sp>
        <p:nvSpPr>
          <p:cNvPr id="33" name="Параллелограмм 32"/>
          <p:cNvSpPr/>
          <p:nvPr/>
        </p:nvSpPr>
        <p:spPr>
          <a:xfrm flipH="1">
            <a:off x="7812360" y="1022663"/>
            <a:ext cx="936000" cy="3600400"/>
          </a:xfrm>
          <a:prstGeom prst="parallelogram">
            <a:avLst>
              <a:gd name="adj" fmla="val 25729"/>
            </a:avLst>
          </a:prstGeom>
          <a:gradFill flip="none" rotWithShape="1">
            <a:gsLst>
              <a:gs pos="0">
                <a:srgbClr val="00B0F0"/>
              </a:gs>
              <a:gs pos="53000">
                <a:srgbClr val="00B0F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С  Е  З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940152" y="3996000"/>
            <a:ext cx="1584177" cy="720080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90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/>
              <a:t>министерство конкурентной политики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887924" y="3475029"/>
            <a:ext cx="1800200" cy="720080"/>
          </a:xfrm>
          <a:prstGeom prst="roundRect">
            <a:avLst/>
          </a:prstGeom>
          <a:gradFill flip="none" rotWithShape="1">
            <a:gsLst>
              <a:gs pos="0">
                <a:srgbClr val="FF9933"/>
              </a:gs>
              <a:gs pos="83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/>
              <a:t>министерство </a:t>
            </a:r>
            <a:r>
              <a:rPr lang="ru-RU" sz="1500" dirty="0" err="1"/>
              <a:t>эконом.развития</a:t>
            </a:r>
            <a:r>
              <a:rPr lang="ru-RU" sz="1500" dirty="0"/>
              <a:t> и промышленности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051720" y="3996000"/>
            <a:ext cx="1584177" cy="720080"/>
          </a:xfrm>
          <a:prstGeom prst="roundRect">
            <a:avLst/>
          </a:prstGeom>
          <a:gradFill flip="none" rotWithShape="1">
            <a:gsLst>
              <a:gs pos="0">
                <a:srgbClr val="00B050"/>
              </a:gs>
              <a:gs pos="83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/>
              <a:t>ГРБС </a:t>
            </a:r>
          </a:p>
          <a:p>
            <a:pPr algn="ctr"/>
            <a:r>
              <a:rPr lang="ru-RU" sz="1500" dirty="0"/>
              <a:t>заказчика</a:t>
            </a:r>
          </a:p>
        </p:txBody>
      </p:sp>
      <p:grpSp>
        <p:nvGrpSpPr>
          <p:cNvPr id="4096" name="Группа 4095"/>
          <p:cNvGrpSpPr/>
          <p:nvPr/>
        </p:nvGrpSpPr>
        <p:grpSpPr>
          <a:xfrm>
            <a:off x="5580112" y="2822863"/>
            <a:ext cx="2352137" cy="652166"/>
            <a:chOff x="5580112" y="2822863"/>
            <a:chExt cx="2352137" cy="652166"/>
          </a:xfrm>
        </p:grpSpPr>
        <p:cxnSp>
          <p:nvCxnSpPr>
            <p:cNvPr id="12" name="Прямая со стрелкой 11"/>
            <p:cNvCxnSpPr/>
            <p:nvPr/>
          </p:nvCxnSpPr>
          <p:spPr>
            <a:xfrm flipH="1">
              <a:off x="5580112" y="2822863"/>
              <a:ext cx="2352137" cy="652166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888156" y="3018141"/>
              <a:ext cx="6480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запрос</a:t>
              </a:r>
            </a:p>
          </p:txBody>
        </p:sp>
      </p:grpSp>
      <p:grpSp>
        <p:nvGrpSpPr>
          <p:cNvPr id="4098" name="Группа 4097"/>
          <p:cNvGrpSpPr/>
          <p:nvPr/>
        </p:nvGrpSpPr>
        <p:grpSpPr>
          <a:xfrm>
            <a:off x="3635898" y="4104000"/>
            <a:ext cx="2304254" cy="422038"/>
            <a:chOff x="3635898" y="4104000"/>
            <a:chExt cx="2304254" cy="422038"/>
          </a:xfrm>
        </p:grpSpPr>
        <p:cxnSp>
          <p:nvCxnSpPr>
            <p:cNvPr id="19" name="Прямая со стрелкой 18"/>
            <p:cNvCxnSpPr/>
            <p:nvPr/>
          </p:nvCxnSpPr>
          <p:spPr>
            <a:xfrm>
              <a:off x="5688124" y="4104000"/>
              <a:ext cx="252028" cy="320857"/>
            </a:xfrm>
            <a:prstGeom prst="straightConnector1">
              <a:avLst/>
            </a:prstGeom>
            <a:ln w="2222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>
              <a:off x="3635898" y="4140000"/>
              <a:ext cx="288030" cy="320857"/>
            </a:xfrm>
            <a:prstGeom prst="straightConnector1">
              <a:avLst/>
            </a:prstGeom>
            <a:ln w="2222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3995936" y="4264428"/>
              <a:ext cx="15841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согласование</a:t>
              </a:r>
            </a:p>
          </p:txBody>
        </p:sp>
      </p:grpSp>
      <p:grpSp>
        <p:nvGrpSpPr>
          <p:cNvPr id="4097" name="Группа 4096"/>
          <p:cNvGrpSpPr/>
          <p:nvPr/>
        </p:nvGrpSpPr>
        <p:grpSpPr>
          <a:xfrm>
            <a:off x="5688000" y="3279751"/>
            <a:ext cx="2268252" cy="555318"/>
            <a:chOff x="5688000" y="3279751"/>
            <a:chExt cx="2268252" cy="555318"/>
          </a:xfrm>
        </p:grpSpPr>
        <p:cxnSp>
          <p:nvCxnSpPr>
            <p:cNvPr id="27" name="Прямая со стрелкой 26"/>
            <p:cNvCxnSpPr/>
            <p:nvPr/>
          </p:nvCxnSpPr>
          <p:spPr>
            <a:xfrm flipV="1">
              <a:off x="5688000" y="3279751"/>
              <a:ext cx="2268252" cy="555318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369087" y="3545105"/>
              <a:ext cx="1038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приказ</a:t>
              </a:r>
            </a:p>
          </p:txBody>
        </p:sp>
      </p:grpSp>
      <p:sp>
        <p:nvSpPr>
          <p:cNvPr id="28" name="Правильный пятиугольник 27"/>
          <p:cNvSpPr/>
          <p:nvPr/>
        </p:nvSpPr>
        <p:spPr>
          <a:xfrm>
            <a:off x="3545887" y="2067694"/>
            <a:ext cx="2268251" cy="950447"/>
          </a:xfrm>
          <a:prstGeom prst="pent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/>
              <a:t>логистическая компания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419872" y="904081"/>
            <a:ext cx="2394266" cy="443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поставщики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4126463" y="1347614"/>
            <a:ext cx="553555" cy="720080"/>
            <a:chOff x="4126463" y="1347614"/>
            <a:chExt cx="553555" cy="720080"/>
          </a:xfrm>
        </p:grpSpPr>
        <p:cxnSp>
          <p:nvCxnSpPr>
            <p:cNvPr id="31" name="Прямая со стрелкой 30"/>
            <p:cNvCxnSpPr>
              <a:stCxn id="29" idx="2"/>
              <a:endCxn id="28" idx="0"/>
            </p:cNvCxnSpPr>
            <p:nvPr/>
          </p:nvCxnSpPr>
          <p:spPr>
            <a:xfrm>
              <a:off x="4617005" y="1347614"/>
              <a:ext cx="63008" cy="72008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4126463" y="1460103"/>
              <a:ext cx="5535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80000" y="2430732"/>
            <a:ext cx="2484000" cy="261610"/>
            <a:chOff x="1080000" y="2430732"/>
            <a:chExt cx="2484000" cy="261610"/>
          </a:xfrm>
        </p:grpSpPr>
        <p:cxnSp>
          <p:nvCxnSpPr>
            <p:cNvPr id="50" name="Прямая со стрелкой 49"/>
            <p:cNvCxnSpPr/>
            <p:nvPr/>
          </p:nvCxnSpPr>
          <p:spPr>
            <a:xfrm flipH="1">
              <a:off x="1080000" y="2430732"/>
              <a:ext cx="2484000" cy="6901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2123728" y="2430732"/>
              <a:ext cx="5535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</a:t>
              </a: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4680013" y="1606058"/>
            <a:ext cx="3167987" cy="461636"/>
            <a:chOff x="4680013" y="1606058"/>
            <a:chExt cx="3167987" cy="461636"/>
          </a:xfrm>
        </p:grpSpPr>
        <p:cxnSp>
          <p:nvCxnSpPr>
            <p:cNvPr id="44" name="Прямая со стрелкой 43"/>
            <p:cNvCxnSpPr>
              <a:endCxn id="28" idx="0"/>
            </p:cNvCxnSpPr>
            <p:nvPr/>
          </p:nvCxnSpPr>
          <p:spPr>
            <a:xfrm flipH="1">
              <a:off x="4680013" y="1707654"/>
              <a:ext cx="3167987" cy="36004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868144" y="1606058"/>
              <a:ext cx="8880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приемка</a:t>
              </a: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814136" y="2236743"/>
            <a:ext cx="2088000" cy="430887"/>
            <a:chOff x="5814136" y="2236743"/>
            <a:chExt cx="2088000" cy="430887"/>
          </a:xfrm>
        </p:grpSpPr>
        <p:cxnSp>
          <p:nvCxnSpPr>
            <p:cNvPr id="47" name="Прямая со стрелкой 46"/>
            <p:cNvCxnSpPr>
              <a:endCxn id="28" idx="5"/>
            </p:cNvCxnSpPr>
            <p:nvPr/>
          </p:nvCxnSpPr>
          <p:spPr>
            <a:xfrm flipH="1" flipV="1">
              <a:off x="5814136" y="2430732"/>
              <a:ext cx="2088000" cy="6901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455462" y="2236743"/>
              <a:ext cx="10807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поручение о передаче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008000" y="3573459"/>
            <a:ext cx="2880000" cy="261610"/>
            <a:chOff x="1008000" y="3573459"/>
            <a:chExt cx="2880000" cy="261610"/>
          </a:xfrm>
        </p:grpSpPr>
        <p:cxnSp>
          <p:nvCxnSpPr>
            <p:cNvPr id="3" name="Прямая со стрелкой 2"/>
            <p:cNvCxnSpPr/>
            <p:nvPr/>
          </p:nvCxnSpPr>
          <p:spPr>
            <a:xfrm>
              <a:off x="1008000" y="3806715"/>
              <a:ext cx="2880000" cy="0"/>
            </a:xfrm>
            <a:prstGeom prst="straightConnector1">
              <a:avLst/>
            </a:prstGeom>
            <a:ln w="2222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529912" y="3573459"/>
              <a:ext cx="15841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согласование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516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74" cy="904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489075" y="214313"/>
            <a:ext cx="9029700" cy="473075"/>
          </a:xfrm>
        </p:spPr>
        <p:txBody>
          <a:bodyPr/>
          <a:lstStyle/>
          <a:p>
            <a:pPr algn="l" eaLnBrk="1" hangingPunct="1"/>
            <a:r>
              <a:rPr lang="ru-RU" altLang="ru-RU" sz="2000" b="1" i="1" dirty="0">
                <a:solidFill>
                  <a:schemeClr val="bg1"/>
                </a:solidFill>
              </a:rPr>
              <a:t>Взаимодействие с логистической компанией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pic>
        <p:nvPicPr>
          <p:cNvPr id="4103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08"/>
          <a:stretch>
            <a:fillRect/>
          </a:stretch>
        </p:blipFill>
        <p:spPr bwMode="auto">
          <a:xfrm>
            <a:off x="468313" y="158750"/>
            <a:ext cx="1020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" y="4736430"/>
            <a:ext cx="9152774" cy="40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87574"/>
            <a:ext cx="2363925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7574"/>
            <a:ext cx="2524207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1779662"/>
            <a:ext cx="4320480" cy="2677656"/>
          </a:xfrm>
          <a:prstGeom prst="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конкурентная закупка (аукцион)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на 3 года (2020 – 2022)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неопределенная закупка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МЗЦК – 3 960 000 р. в год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паллетоместа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полкоместа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ответственное хранение, доставка и экспедиция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графика перевозки товаров заказчикам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 упаковка товаров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автоматизированный учет и документация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приемку и экспертизу товара проводит СЕЗ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631711" y="987574"/>
            <a:ext cx="4028521" cy="720080"/>
          </a:xfrm>
          <a:prstGeom prst="rightArrow">
            <a:avLst/>
          </a:prstGeom>
          <a:solidFill>
            <a:srgbClr val="93E6EF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КОНТРАКТ</a:t>
            </a:r>
          </a:p>
        </p:txBody>
      </p:sp>
    </p:spTree>
    <p:extLst>
      <p:ext uri="{BB962C8B-B14F-4D97-AF65-F5344CB8AC3E}">
        <p14:creationId xmlns:p14="http://schemas.microsoft.com/office/powerpoint/2010/main" val="63514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74" cy="904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489075" y="214313"/>
            <a:ext cx="9029700" cy="473075"/>
          </a:xfrm>
        </p:spPr>
        <p:txBody>
          <a:bodyPr/>
          <a:lstStyle/>
          <a:p>
            <a:pPr algn="l" eaLnBrk="1" hangingPunct="1"/>
            <a:r>
              <a:rPr lang="ru-RU" altLang="ru-RU" sz="2000" b="1" i="1" dirty="0">
                <a:solidFill>
                  <a:schemeClr val="bg1"/>
                </a:solidFill>
              </a:rPr>
              <a:t>Основные показатели работы СЕЗ в 2021 году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pic>
        <p:nvPicPr>
          <p:cNvPr id="4103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08"/>
          <a:stretch>
            <a:fillRect/>
          </a:stretch>
        </p:blipFill>
        <p:spPr bwMode="auto">
          <a:xfrm>
            <a:off x="468313" y="158750"/>
            <a:ext cx="1020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" y="4736430"/>
            <a:ext cx="9152774" cy="40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процесс 7"/>
          <p:cNvSpPr/>
          <p:nvPr/>
        </p:nvSpPr>
        <p:spPr>
          <a:xfrm>
            <a:off x="219903" y="1491630"/>
            <a:ext cx="8712968" cy="2856317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492629"/>
              </p:ext>
            </p:extLst>
          </p:nvPr>
        </p:nvGraphicFramePr>
        <p:xfrm>
          <a:off x="468313" y="904081"/>
          <a:ext cx="3881230" cy="3662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860032" y="2139702"/>
            <a:ext cx="3744416" cy="1576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  <a:ea typeface="Verdana" panose="020B0604030504040204" pitchFamily="34" charset="0"/>
                <a:cs typeface="Arial" pitchFamily="34" charset="0"/>
              </a:rPr>
              <a:t>НМЦК процедур (в т.ч. ед.поставщик) – 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</a:pPr>
            <a:r>
              <a:rPr lang="ru-RU" sz="1400" b="1" dirty="0">
                <a:latin typeface="+mj-lt"/>
                <a:ea typeface="Verdana" panose="020B0604030504040204" pitchFamily="34" charset="0"/>
                <a:cs typeface="Arial" pitchFamily="34" charset="0"/>
              </a:rPr>
              <a:t>      258 млн руб</a:t>
            </a:r>
          </a:p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+mj-lt"/>
              <a:ea typeface="Verdana" panose="020B0604030504040204" pitchFamily="34" charset="0"/>
              <a:cs typeface="Arial" pitchFamily="34" charset="0"/>
            </a:endParaRPr>
          </a:p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Arial" pitchFamily="34" charset="0"/>
              </a:rPr>
              <a:t>Заключено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Arial" pitchFamily="34" charset="0"/>
              </a:rPr>
              <a:t>768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Arial" pitchFamily="34" charset="0"/>
              </a:rPr>
              <a:t>контрактов на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Arial" pitchFamily="34" charset="0"/>
              </a:rPr>
              <a:t>179 млн </a:t>
            </a:r>
            <a:r>
              <a:rPr lang="ru-RU" sz="1400" b="1" dirty="0">
                <a:latin typeface="+mj-lt"/>
                <a:ea typeface="Verdana" panose="020B0604030504040204" pitchFamily="34" charset="0"/>
                <a:cs typeface="Arial" pitchFamily="34" charset="0"/>
              </a:rPr>
              <a:t>руб</a:t>
            </a:r>
          </a:p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+mj-lt"/>
              <a:ea typeface="Verdana" panose="020B0604030504040204" pitchFamily="34" charset="0"/>
              <a:cs typeface="Arial" pitchFamily="34" charset="0"/>
            </a:endParaRPr>
          </a:p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  <a:ea typeface="Verdana" panose="020B0604030504040204" pitchFamily="34" charset="0"/>
                <a:cs typeface="Arial" pitchFamily="34" charset="0"/>
              </a:rPr>
              <a:t>Экономия - </a:t>
            </a:r>
            <a:r>
              <a:rPr lang="ru-RU" sz="1400" b="1" dirty="0">
                <a:latin typeface="+mj-lt"/>
                <a:ea typeface="Verdana" panose="020B0604030504040204" pitchFamily="34" charset="0"/>
                <a:cs typeface="Arial" pitchFamily="34" charset="0"/>
              </a:rPr>
              <a:t>47 млн руб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242773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+mj-lt"/>
              </a:rPr>
              <a:t>Процедуры закупок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1452649"/>
            <a:ext cx="79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+mj-lt"/>
              </a:rPr>
              <a:t>Штатные единицы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341" y="4011910"/>
            <a:ext cx="1286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+mj-lt"/>
              </a:rPr>
              <a:t>Односторонние отказы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5896" y="2571750"/>
            <a:ext cx="79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+mj-lt"/>
              </a:rPr>
              <a:t>Внесено в РНП</a:t>
            </a:r>
          </a:p>
        </p:txBody>
      </p:sp>
    </p:spTree>
    <p:extLst>
      <p:ext uri="{BB962C8B-B14F-4D97-AF65-F5344CB8AC3E}">
        <p14:creationId xmlns:p14="http://schemas.microsoft.com/office/powerpoint/2010/main" val="635145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74" cy="904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489075" y="214313"/>
            <a:ext cx="9029700" cy="473075"/>
          </a:xfrm>
        </p:spPr>
        <p:txBody>
          <a:bodyPr/>
          <a:lstStyle/>
          <a:p>
            <a:pPr algn="l" eaLnBrk="1" hangingPunct="1"/>
            <a:r>
              <a:rPr lang="ru-RU" altLang="ru-RU" sz="2000" b="1" i="1" dirty="0">
                <a:solidFill>
                  <a:schemeClr val="bg1"/>
                </a:solidFill>
              </a:rPr>
              <a:t>Узкие места модели полной централизации закупок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pic>
        <p:nvPicPr>
          <p:cNvPr id="4103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08"/>
          <a:stretch>
            <a:fillRect/>
          </a:stretch>
        </p:blipFill>
        <p:spPr bwMode="auto">
          <a:xfrm>
            <a:off x="468313" y="158750"/>
            <a:ext cx="1020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" y="4736430"/>
            <a:ext cx="9152774" cy="40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2159732" y="1035446"/>
            <a:ext cx="4824536" cy="633500"/>
            <a:chOff x="1201991" y="1131590"/>
            <a:chExt cx="4824536" cy="633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1201991" y="1131590"/>
              <a:ext cx="4824536" cy="633500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87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indent="720000"/>
              <a:r>
                <a:rPr lang="ru-RU" sz="1600" b="1" dirty="0"/>
                <a:t>ДОЛГО ЗАКУПАЕМ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000" y="1261034"/>
              <a:ext cx="446620" cy="446620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2159732" y="1760108"/>
            <a:ext cx="4824536" cy="633500"/>
            <a:chOff x="1201991" y="1910713"/>
            <a:chExt cx="4824536" cy="633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Прямоугольник 10"/>
            <p:cNvSpPr/>
            <p:nvPr/>
          </p:nvSpPr>
          <p:spPr>
            <a:xfrm>
              <a:off x="1201991" y="1910713"/>
              <a:ext cx="4824536" cy="633500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87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indent="720000"/>
              <a:r>
                <a:rPr lang="ru-RU" sz="1600" b="1" dirty="0"/>
                <a:t>ЗАКАЗЧИКИ НЕ ПОНИМАЮТ</a:t>
              </a: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1296000" y="1961429"/>
              <a:ext cx="554355" cy="532067"/>
              <a:chOff x="6948264" y="1900840"/>
              <a:chExt cx="554355" cy="532067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8264" y="1900840"/>
                <a:ext cx="554355" cy="532067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6962400" y="2064541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10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зубная паста</a:t>
                </a:r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2159732" y="2484770"/>
            <a:ext cx="4824536" cy="633500"/>
            <a:chOff x="1201991" y="2629186"/>
            <a:chExt cx="4824536" cy="633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Прямоугольник 11"/>
            <p:cNvSpPr/>
            <p:nvPr/>
          </p:nvSpPr>
          <p:spPr>
            <a:xfrm>
              <a:off x="1201991" y="2629186"/>
              <a:ext cx="4824536" cy="633500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87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indent="720000"/>
              <a:r>
                <a:rPr lang="ru-RU" sz="1600" b="1" dirty="0"/>
                <a:t>ЗАКАЗЧИКИ ОШИБАЮТСЯ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037" y="2702477"/>
              <a:ext cx="486918" cy="486918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2159732" y="3209432"/>
            <a:ext cx="4824536" cy="633500"/>
            <a:chOff x="1200248" y="3349266"/>
            <a:chExt cx="4824536" cy="633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Прямоугольник 15"/>
            <p:cNvSpPr/>
            <p:nvPr/>
          </p:nvSpPr>
          <p:spPr>
            <a:xfrm>
              <a:off x="1200248" y="3349266"/>
              <a:ext cx="4824536" cy="633500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87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indent="720000"/>
              <a:r>
                <a:rPr lang="ru-RU" sz="1600" b="1" dirty="0"/>
                <a:t>НЕ УДАЕТСЯ КОНЦЕНТРИРОВАТЬ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358" y="3412615"/>
              <a:ext cx="678275" cy="506801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2159732" y="3934095"/>
            <a:ext cx="4824536" cy="633500"/>
            <a:chOff x="1200248" y="4030239"/>
            <a:chExt cx="4824536" cy="633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Прямоугольник 17"/>
            <p:cNvSpPr/>
            <p:nvPr/>
          </p:nvSpPr>
          <p:spPr>
            <a:xfrm>
              <a:off x="1200248" y="4030239"/>
              <a:ext cx="4824536" cy="633500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87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indent="720000"/>
              <a:r>
                <a:rPr lang="ru-RU" sz="1600" b="1" dirty="0"/>
                <a:t>ТЕРЯЕТСЯ ЭКОНОМИЯ</a:t>
              </a:r>
            </a:p>
          </p:txBody>
        </p:sp>
        <p:pic>
          <p:nvPicPr>
            <p:cNvPr id="14" name="Рисунок 13"/>
            <p:cNvPicPr preferRelativeResize="0"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679" y="4089814"/>
              <a:ext cx="637954" cy="514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555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74" cy="904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489075" y="214313"/>
            <a:ext cx="9029700" cy="473075"/>
          </a:xfrm>
        </p:spPr>
        <p:txBody>
          <a:bodyPr/>
          <a:lstStyle/>
          <a:p>
            <a:pPr algn="l" eaLnBrk="1" hangingPunct="1"/>
            <a:r>
              <a:rPr lang="ru-RU" altLang="ru-RU" sz="2000" b="1" i="1" dirty="0">
                <a:solidFill>
                  <a:schemeClr val="bg1"/>
                </a:solidFill>
              </a:rPr>
              <a:t>Потенциал модели полной централизации закупок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pic>
        <p:nvPicPr>
          <p:cNvPr id="4103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08"/>
          <a:stretch>
            <a:fillRect/>
          </a:stretch>
        </p:blipFill>
        <p:spPr bwMode="auto">
          <a:xfrm>
            <a:off x="468313" y="158750"/>
            <a:ext cx="1020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" y="4736430"/>
            <a:ext cx="9152774" cy="40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2159732" y="1035446"/>
            <a:ext cx="4824536" cy="633500"/>
            <a:chOff x="2159732" y="1035446"/>
            <a:chExt cx="4824536" cy="633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159732" y="1035446"/>
              <a:ext cx="4824536" cy="633500"/>
            </a:xfrm>
            <a:prstGeom prst="rect">
              <a:avLst/>
            </a:prstGeom>
            <a:gradFill flip="none" rotWithShape="1">
              <a:gsLst>
                <a:gs pos="0">
                  <a:srgbClr val="99FF33"/>
                </a:gs>
                <a:gs pos="6000">
                  <a:srgbClr val="00B050"/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2700000" scaled="1"/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indent="720000"/>
              <a:r>
                <a:rPr lang="ru-RU" sz="1600" b="1" dirty="0"/>
                <a:t>КОНКУРЕНТНОСТЬ ЗАКУПОК</a:t>
              </a:r>
            </a:p>
          </p:txBody>
        </p:sp>
        <p:pic>
          <p:nvPicPr>
            <p:cNvPr id="23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08"/>
            <a:stretch>
              <a:fillRect/>
            </a:stretch>
          </p:blipFill>
          <p:spPr bwMode="auto">
            <a:xfrm>
              <a:off x="2175842" y="1129481"/>
              <a:ext cx="818012" cy="469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2159732" y="1760108"/>
            <a:ext cx="4824536" cy="633500"/>
            <a:chOff x="2159732" y="1760108"/>
            <a:chExt cx="4824536" cy="633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Прямоугольник 10"/>
            <p:cNvSpPr/>
            <p:nvPr/>
          </p:nvSpPr>
          <p:spPr>
            <a:xfrm>
              <a:off x="2159732" y="1760108"/>
              <a:ext cx="4824536" cy="633500"/>
            </a:xfrm>
            <a:prstGeom prst="rect">
              <a:avLst/>
            </a:prstGeom>
            <a:gradFill flip="none" rotWithShape="1">
              <a:gsLst>
                <a:gs pos="0">
                  <a:srgbClr val="99FF33"/>
                </a:gs>
                <a:gs pos="6000">
                  <a:srgbClr val="00B050"/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2700000" scaled="1"/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indent="720000"/>
              <a:r>
                <a:rPr lang="ru-RU" sz="1600" b="1" dirty="0"/>
                <a:t>ЗАКАЗЧИКИ КОНТРОЛИРУЮТ</a:t>
              </a: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8071" y="1822851"/>
              <a:ext cx="428625" cy="53340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159732" y="2484770"/>
            <a:ext cx="4824536" cy="633500"/>
            <a:chOff x="2159732" y="2484770"/>
            <a:chExt cx="4824536" cy="633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Прямоугольник 11"/>
            <p:cNvSpPr/>
            <p:nvPr/>
          </p:nvSpPr>
          <p:spPr>
            <a:xfrm>
              <a:off x="2159732" y="2484770"/>
              <a:ext cx="4824536" cy="633500"/>
            </a:xfrm>
            <a:prstGeom prst="rect">
              <a:avLst/>
            </a:prstGeom>
            <a:gradFill flip="none" rotWithShape="1">
              <a:gsLst>
                <a:gs pos="0">
                  <a:srgbClr val="99FF33"/>
                </a:gs>
                <a:gs pos="6000">
                  <a:srgbClr val="00B050"/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2700000" scaled="1"/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indent="720000"/>
              <a:r>
                <a:rPr lang="ru-RU" sz="1600" b="1" dirty="0"/>
                <a:t>ОРГАНЫ КОНТРОЛИРУЮТ</a:t>
              </a:r>
            </a:p>
          </p:txBody>
        </p:sp>
        <p:pic>
          <p:nvPicPr>
            <p:cNvPr id="4100" name="Picture 4" descr="j030525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068" y="2536344"/>
              <a:ext cx="330144" cy="530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2159732" y="3209432"/>
            <a:ext cx="4824536" cy="633500"/>
            <a:chOff x="2159732" y="3209432"/>
            <a:chExt cx="4824536" cy="633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Прямоугольник 15"/>
            <p:cNvSpPr/>
            <p:nvPr/>
          </p:nvSpPr>
          <p:spPr>
            <a:xfrm>
              <a:off x="2159732" y="3209432"/>
              <a:ext cx="4824536" cy="633500"/>
            </a:xfrm>
            <a:prstGeom prst="rect">
              <a:avLst/>
            </a:prstGeom>
            <a:gradFill flip="none" rotWithShape="1">
              <a:gsLst>
                <a:gs pos="0">
                  <a:srgbClr val="99FF33"/>
                </a:gs>
                <a:gs pos="6000">
                  <a:srgbClr val="00B050"/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2700000" scaled="1"/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indent="720000"/>
              <a:r>
                <a:rPr lang="ru-RU" sz="1600" b="1" dirty="0"/>
                <a:t>ТВОРЧЕСТВО В ЗАКУПКАХ</a:t>
              </a:r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071" y="3249004"/>
              <a:ext cx="450533" cy="554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2159732" y="3934095"/>
            <a:ext cx="4824536" cy="633500"/>
            <a:chOff x="2159732" y="3934095"/>
            <a:chExt cx="4824536" cy="633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Прямоугольник 17"/>
            <p:cNvSpPr/>
            <p:nvPr/>
          </p:nvSpPr>
          <p:spPr>
            <a:xfrm>
              <a:off x="2159732" y="3934095"/>
              <a:ext cx="4824536" cy="633500"/>
            </a:xfrm>
            <a:prstGeom prst="rect">
              <a:avLst/>
            </a:prstGeom>
            <a:gradFill flip="none" rotWithShape="1">
              <a:gsLst>
                <a:gs pos="0">
                  <a:srgbClr val="99FF33"/>
                </a:gs>
                <a:gs pos="6000">
                  <a:srgbClr val="00B050"/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2700000" scaled="1"/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indent="720000"/>
              <a:r>
                <a:rPr lang="ru-RU" sz="1600" b="1" dirty="0"/>
                <a:t>ОЗДОРОВЛЕНИЕ РЫНКА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008" y="4017149"/>
              <a:ext cx="666750" cy="467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548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74" cy="904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489075" y="214313"/>
            <a:ext cx="9029700" cy="473075"/>
          </a:xfrm>
        </p:spPr>
        <p:txBody>
          <a:bodyPr/>
          <a:lstStyle/>
          <a:p>
            <a:pPr algn="l" eaLnBrk="1" hangingPunct="1"/>
            <a:r>
              <a:rPr lang="ru-RU" altLang="ru-RU" sz="2000" b="1" i="1" dirty="0">
                <a:solidFill>
                  <a:schemeClr val="bg1"/>
                </a:solidFill>
              </a:rPr>
              <a:t>Направления развития модели полной централизации закупок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pic>
        <p:nvPicPr>
          <p:cNvPr id="4103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08"/>
          <a:stretch>
            <a:fillRect/>
          </a:stretch>
        </p:blipFill>
        <p:spPr bwMode="auto">
          <a:xfrm>
            <a:off x="468313" y="158750"/>
            <a:ext cx="1020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" y="4736430"/>
            <a:ext cx="9152774" cy="40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ятиугольник 5"/>
          <p:cNvSpPr/>
          <p:nvPr/>
        </p:nvSpPr>
        <p:spPr>
          <a:xfrm flipH="1">
            <a:off x="1187624" y="987574"/>
            <a:ext cx="6005574" cy="528192"/>
          </a:xfrm>
          <a:prstGeom prst="homePlate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  <a:lumMod val="88000"/>
                  <a:lumOff val="12000"/>
                </a:srgbClr>
              </a:gs>
              <a:gs pos="18000">
                <a:srgbClr val="93E6EF"/>
              </a:gs>
              <a:gs pos="100000">
                <a:srgbClr val="CCFF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720000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ПРЕДВИДЕТЬ ПОТРЕБНОСТИ</a:t>
            </a:r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1187624" y="1594731"/>
            <a:ext cx="6005574" cy="528192"/>
          </a:xfrm>
          <a:prstGeom prst="homePlate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  <a:lumMod val="88000"/>
                  <a:lumOff val="12000"/>
                </a:srgbClr>
              </a:gs>
              <a:gs pos="18000">
                <a:srgbClr val="93E6EF"/>
              </a:gs>
              <a:gs pos="100000">
                <a:srgbClr val="CCFF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720000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НОРМИРОВАТЬ ПОТРЕБНОСТИ</a:t>
            </a:r>
          </a:p>
        </p:txBody>
      </p:sp>
      <p:sp>
        <p:nvSpPr>
          <p:cNvPr id="29" name="Пятиугольник 28"/>
          <p:cNvSpPr/>
          <p:nvPr/>
        </p:nvSpPr>
        <p:spPr>
          <a:xfrm flipH="1">
            <a:off x="1187624" y="2201888"/>
            <a:ext cx="6005574" cy="528192"/>
          </a:xfrm>
          <a:prstGeom prst="homePlate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  <a:lumMod val="88000"/>
                  <a:lumOff val="12000"/>
                </a:srgbClr>
              </a:gs>
              <a:gs pos="18000">
                <a:srgbClr val="93E6EF"/>
              </a:gs>
              <a:gs pos="100000">
                <a:srgbClr val="CCFF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720000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ФИНАНСИРОВАНИЕ ПО НОРМАТИВАМ</a:t>
            </a:r>
          </a:p>
        </p:txBody>
      </p:sp>
      <p:sp>
        <p:nvSpPr>
          <p:cNvPr id="30" name="Пятиугольник 29"/>
          <p:cNvSpPr/>
          <p:nvPr/>
        </p:nvSpPr>
        <p:spPr>
          <a:xfrm flipH="1">
            <a:off x="1187624" y="2809045"/>
            <a:ext cx="6005574" cy="528192"/>
          </a:xfrm>
          <a:prstGeom prst="homePlate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  <a:lumMod val="88000"/>
                  <a:lumOff val="12000"/>
                </a:srgbClr>
              </a:gs>
              <a:gs pos="18000">
                <a:srgbClr val="93E6EF"/>
              </a:gs>
              <a:gs pos="100000">
                <a:srgbClr val="CCFF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720000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ДЛИННЫЕ КОНТРАКТЫ</a:t>
            </a:r>
          </a:p>
        </p:txBody>
      </p:sp>
      <p:sp>
        <p:nvSpPr>
          <p:cNvPr id="31" name="Пятиугольник 30"/>
          <p:cNvSpPr/>
          <p:nvPr/>
        </p:nvSpPr>
        <p:spPr>
          <a:xfrm flipH="1">
            <a:off x="1187624" y="3416202"/>
            <a:ext cx="6005574" cy="528192"/>
          </a:xfrm>
          <a:prstGeom prst="homePlate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  <a:lumMod val="88000"/>
                  <a:lumOff val="12000"/>
                </a:srgbClr>
              </a:gs>
              <a:gs pos="18000">
                <a:srgbClr val="93E6EF"/>
              </a:gs>
              <a:gs pos="100000">
                <a:srgbClr val="CCFF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720000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ИНТЕРФЕЙС ЗАКАЗЧИКА</a:t>
            </a:r>
          </a:p>
        </p:txBody>
      </p:sp>
      <p:sp>
        <p:nvSpPr>
          <p:cNvPr id="32" name="Пятиугольник 31"/>
          <p:cNvSpPr/>
          <p:nvPr/>
        </p:nvSpPr>
        <p:spPr>
          <a:xfrm flipH="1">
            <a:off x="1187624" y="4023360"/>
            <a:ext cx="6005574" cy="528192"/>
          </a:xfrm>
          <a:prstGeom prst="homePlate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  <a:lumMod val="88000"/>
                  <a:lumOff val="12000"/>
                </a:srgbClr>
              </a:gs>
              <a:gs pos="18000">
                <a:srgbClr val="93E6EF"/>
              </a:gs>
              <a:gs pos="100000">
                <a:srgbClr val="CCFF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720000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ЦИФРОВИЗАЦИЯ</a:t>
            </a:r>
          </a:p>
        </p:txBody>
      </p:sp>
    </p:spTree>
    <p:extLst>
      <p:ext uri="{BB962C8B-B14F-4D97-AF65-F5344CB8AC3E}">
        <p14:creationId xmlns:p14="http://schemas.microsoft.com/office/powerpoint/2010/main" val="373631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067694"/>
            <a:ext cx="5832648" cy="8572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BB5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</a:p>
        </p:txBody>
      </p:sp>
      <p:pic>
        <p:nvPicPr>
          <p:cNvPr id="11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74" cy="1023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08"/>
          <a:stretch>
            <a:fillRect/>
          </a:stretch>
        </p:blipFill>
        <p:spPr bwMode="auto">
          <a:xfrm>
            <a:off x="7308850" y="133350"/>
            <a:ext cx="13192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" y="4227934"/>
            <a:ext cx="9152774" cy="915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74" cy="904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08"/>
          <a:stretch>
            <a:fillRect/>
          </a:stretch>
        </p:blipFill>
        <p:spPr bwMode="auto">
          <a:xfrm>
            <a:off x="468313" y="158750"/>
            <a:ext cx="1020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" y="4736430"/>
            <a:ext cx="9152774" cy="40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Заголовок 1"/>
          <p:cNvSpPr>
            <a:spLocks noGrp="1"/>
          </p:cNvSpPr>
          <p:nvPr>
            <p:ph type="title"/>
          </p:nvPr>
        </p:nvSpPr>
        <p:spPr>
          <a:xfrm>
            <a:off x="1489075" y="220663"/>
            <a:ext cx="7331075" cy="463550"/>
          </a:xfrm>
        </p:spPr>
        <p:txBody>
          <a:bodyPr/>
          <a:lstStyle/>
          <a:p>
            <a:pPr algn="l" eaLnBrk="1" hangingPunct="1"/>
            <a:r>
              <a:rPr lang="ru-RU" altLang="ru-RU" sz="2000" b="1" i="1">
                <a:solidFill>
                  <a:schemeClr val="bg1"/>
                </a:solidFill>
              </a:rPr>
              <a:t>Централизация закупок в Калужской области </a:t>
            </a:r>
            <a:endParaRPr lang="ru-RU" altLang="ru-RU" sz="2000" b="1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038475" y="1347788"/>
            <a:ext cx="0" cy="196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900363" y="1347788"/>
            <a:ext cx="1381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80" name="Прямоугольник 9"/>
          <p:cNvSpPr>
            <a:spLocks noChangeArrowheads="1"/>
          </p:cNvSpPr>
          <p:nvPr/>
        </p:nvSpPr>
        <p:spPr bwMode="auto">
          <a:xfrm>
            <a:off x="3176588" y="1111250"/>
            <a:ext cx="766762" cy="33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600">
                <a:ea typeface="Tahoma" pitchFamily="34" charset="0"/>
                <a:cs typeface="Calibri" pitchFamily="34" charset="0"/>
              </a:rPr>
              <a:t>СЕЗ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6913" y="1039813"/>
            <a:ext cx="2162175" cy="9032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dirty="0">
                <a:ea typeface="Tahoma" panose="020B0604030504040204" pitchFamily="34" charset="0"/>
                <a:cs typeface="Calibri" pitchFamily="34" charset="0"/>
              </a:rPr>
              <a:t>УПОЛНОМОЧЕННЫЙ ОРГАН </a:t>
            </a:r>
          </a:p>
          <a:p>
            <a:pPr algn="ctr">
              <a:defRPr/>
            </a:pPr>
            <a:r>
              <a:rPr lang="ru-RU" altLang="ru-RU" sz="1200" dirty="0">
                <a:ea typeface="Tahoma" panose="020B0604030504040204" pitchFamily="34" charset="0"/>
                <a:cs typeface="Calibri" pitchFamily="34" charset="0"/>
              </a:rPr>
              <a:t>(Министерство конкурентной политики КО)</a:t>
            </a:r>
          </a:p>
        </p:txBody>
      </p:sp>
      <p:grpSp>
        <p:nvGrpSpPr>
          <p:cNvPr id="3082" name="Группа 11"/>
          <p:cNvGrpSpPr>
            <a:grpSpLocks/>
          </p:cNvGrpSpPr>
          <p:nvPr/>
        </p:nvGrpSpPr>
        <p:grpSpPr bwMode="auto">
          <a:xfrm>
            <a:off x="5222875" y="1184275"/>
            <a:ext cx="3181350" cy="307975"/>
            <a:chOff x="582313" y="2247894"/>
            <a:chExt cx="1389423" cy="410369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696018" y="2247894"/>
              <a:ext cx="1275718" cy="4103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altLang="ru-RU" sz="1400" spc="50" dirty="0">
                  <a:ea typeface="Tahoma" panose="020B0604030504040204" pitchFamily="34" charset="0"/>
                  <a:cs typeface="Calibri" pitchFamily="34" charset="0"/>
                </a:rPr>
                <a:t>РЕГИОНАЛЬНЫЕ  ЗАКАЗЧИКИ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82313" y="2300777"/>
              <a:ext cx="113705" cy="26018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/>
            </a:p>
          </p:txBody>
        </p:sp>
      </p:grpSp>
      <p:grpSp>
        <p:nvGrpSpPr>
          <p:cNvPr id="3083" name="Группа 12"/>
          <p:cNvGrpSpPr>
            <a:grpSpLocks/>
          </p:cNvGrpSpPr>
          <p:nvPr/>
        </p:nvGrpSpPr>
        <p:grpSpPr bwMode="auto">
          <a:xfrm>
            <a:off x="5222875" y="1739900"/>
            <a:ext cx="2051050" cy="307975"/>
            <a:chOff x="2356422" y="2271741"/>
            <a:chExt cx="996422" cy="41036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478275" y="2271741"/>
              <a:ext cx="874569" cy="4103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altLang="ru-RU" sz="1400" spc="50" dirty="0">
                  <a:ea typeface="Tahoma" panose="020B0604030504040204" pitchFamily="34" charset="0"/>
                  <a:cs typeface="Calibri" pitchFamily="34" charset="0"/>
                </a:rPr>
                <a:t>КАЛУГА, ОБНИНСК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356422" y="2301355"/>
              <a:ext cx="121853" cy="2601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/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3944938" y="1246188"/>
            <a:ext cx="12160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900363" y="1238250"/>
            <a:ext cx="2762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86" name="Группа 1"/>
          <p:cNvGrpSpPr>
            <a:grpSpLocks/>
          </p:cNvGrpSpPr>
          <p:nvPr/>
        </p:nvGrpSpPr>
        <p:grpSpPr bwMode="auto">
          <a:xfrm>
            <a:off x="2941638" y="2143125"/>
            <a:ext cx="5475287" cy="307975"/>
            <a:chOff x="2929625" y="2266164"/>
            <a:chExt cx="5474369" cy="307777"/>
          </a:xfrm>
        </p:grpSpPr>
        <p:grpSp>
          <p:nvGrpSpPr>
            <p:cNvPr id="3113" name="Группа 13"/>
            <p:cNvGrpSpPr>
              <a:grpSpLocks/>
            </p:cNvGrpSpPr>
            <p:nvPr/>
          </p:nvGrpSpPr>
          <p:grpSpPr bwMode="auto">
            <a:xfrm>
              <a:off x="5223524" y="2266164"/>
              <a:ext cx="3180470" cy="307777"/>
              <a:chOff x="3782131" y="2233133"/>
              <a:chExt cx="1787612" cy="410370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3938949" y="2233133"/>
                <a:ext cx="1630794" cy="4103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altLang="ru-RU" sz="1400" spc="50" dirty="0">
                    <a:ea typeface="Tahoma" panose="020B0604030504040204" pitchFamily="34" charset="0"/>
                    <a:cs typeface="Calibri" pitchFamily="34" charset="0"/>
                  </a:rPr>
                  <a:t>МУНИЦИПАЛЬНЫЕ РАЙОНЫ</a:t>
                </a: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3781936" y="2300823"/>
                <a:ext cx="147200" cy="26018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929625" y="2385150"/>
              <a:ext cx="2201493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 17"/>
          <p:cNvCxnSpPr/>
          <p:nvPr/>
        </p:nvCxnSpPr>
        <p:spPr>
          <a:xfrm>
            <a:off x="2900363" y="1831975"/>
            <a:ext cx="2260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flipV="1">
            <a:off x="3038475" y="1416050"/>
            <a:ext cx="2112963" cy="1285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96913" y="2058988"/>
            <a:ext cx="2176462" cy="7096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dirty="0">
                <a:ea typeface="Tahoma" panose="020B0604030504040204" pitchFamily="34" charset="0"/>
                <a:cs typeface="Calibri" pitchFamily="34" charset="0"/>
              </a:rPr>
              <a:t>Специализированная организация </a:t>
            </a:r>
          </a:p>
          <a:p>
            <a:pPr algn="ctr">
              <a:defRPr/>
            </a:pPr>
            <a:r>
              <a:rPr lang="ru-RU" altLang="ru-RU" sz="1200" dirty="0">
                <a:ea typeface="Tahoma" panose="020B0604030504040204" pitchFamily="34" charset="0"/>
                <a:cs typeface="Calibri" pitchFamily="34" charset="0"/>
              </a:rPr>
              <a:t>(ГБУ «Фонд имущества КО»)</a:t>
            </a:r>
          </a:p>
        </p:txBody>
      </p:sp>
      <p:grpSp>
        <p:nvGrpSpPr>
          <p:cNvPr id="3090" name="Группа 28"/>
          <p:cNvGrpSpPr>
            <a:grpSpLocks/>
          </p:cNvGrpSpPr>
          <p:nvPr/>
        </p:nvGrpSpPr>
        <p:grpSpPr bwMode="auto">
          <a:xfrm>
            <a:off x="203200" y="3025775"/>
            <a:ext cx="8696325" cy="1663700"/>
            <a:chOff x="202427" y="3026468"/>
            <a:chExt cx="8697283" cy="1663119"/>
          </a:xfrm>
        </p:grpSpPr>
        <p:grpSp>
          <p:nvGrpSpPr>
            <p:cNvPr id="3096" name="Группа 29"/>
            <p:cNvGrpSpPr>
              <a:grpSpLocks/>
            </p:cNvGrpSpPr>
            <p:nvPr/>
          </p:nvGrpSpPr>
          <p:grpSpPr bwMode="auto">
            <a:xfrm>
              <a:off x="392351" y="3026468"/>
              <a:ext cx="8507359" cy="1663119"/>
              <a:chOff x="392351" y="3026468"/>
              <a:chExt cx="8507359" cy="1663119"/>
            </a:xfrm>
          </p:grpSpPr>
          <p:sp>
            <p:nvSpPr>
              <p:cNvPr id="3101" name="Прямоугольник 34"/>
              <p:cNvSpPr>
                <a:spLocks noChangeArrowheads="1"/>
              </p:cNvSpPr>
              <p:nvPr/>
            </p:nvSpPr>
            <p:spPr bwMode="auto">
              <a:xfrm>
                <a:off x="6029066" y="3026468"/>
                <a:ext cx="224612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1600" b="1">
                    <a:latin typeface="Tahoma" pitchFamily="34" charset="0"/>
                    <a:cs typeface="Tahoma" pitchFamily="34" charset="0"/>
                  </a:rPr>
                  <a:t>Итоги 2021 года</a:t>
                </a:r>
                <a:r>
                  <a:rPr lang="en-US" altLang="ru-RU" sz="1600" b="1">
                    <a:latin typeface="Tahoma" pitchFamily="34" charset="0"/>
                    <a:cs typeface="Tahoma" pitchFamily="34" charset="0"/>
                  </a:rPr>
                  <a:t>:</a:t>
                </a:r>
                <a:endParaRPr lang="ru-RU" altLang="ru-RU" sz="1600" b="1">
                  <a:latin typeface="Tahoma" pitchFamily="34" charset="0"/>
                  <a:cs typeface="Tahoma" pitchFamily="34" charset="0"/>
                </a:endParaRPr>
              </a:p>
            </p:txBody>
          </p:sp>
          <p:graphicFrame>
            <p:nvGraphicFramePr>
              <p:cNvPr id="3102" name="Диаграмма 35"/>
              <p:cNvGraphicFramePr>
                <a:graphicFrameLocks/>
              </p:cNvGraphicFramePr>
              <p:nvPr/>
            </p:nvGraphicFramePr>
            <p:xfrm>
              <a:off x="341551" y="3248468"/>
              <a:ext cx="4975801" cy="14743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1" r:id="rId5" imgW="4974767" imgH="1475360" progId="Excel.Chart.8">
                      <p:embed/>
                    </p:oleObj>
                  </mc:Choice>
                  <mc:Fallback>
                    <p:oleObj r:id="rId5" imgW="4974767" imgH="1475360" progId="Excel.Chart.8">
                      <p:embed/>
                      <p:pic>
                        <p:nvPicPr>
                          <p:cNvPr id="0" name="Диаграмма 3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1551" y="3248468"/>
                            <a:ext cx="4975801" cy="147432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103" name="Группа 36"/>
              <p:cNvGrpSpPr>
                <a:grpSpLocks/>
              </p:cNvGrpSpPr>
              <p:nvPr/>
            </p:nvGrpSpPr>
            <p:grpSpPr bwMode="auto">
              <a:xfrm>
                <a:off x="6029066" y="3353123"/>
                <a:ext cx="2870644" cy="1336464"/>
                <a:chOff x="5992271" y="3102958"/>
                <a:chExt cx="2870644" cy="1781952"/>
              </a:xfrm>
            </p:grpSpPr>
            <p:sp>
              <p:nvSpPr>
                <p:cNvPr id="3109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5992271" y="4474541"/>
                  <a:ext cx="2870644" cy="410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ts val="600"/>
                    </a:spcBef>
                    <a:buFontTx/>
                    <a:buNone/>
                  </a:pPr>
                  <a:r>
                    <a:rPr lang="ru-RU" altLang="ru-RU" sz="1400" b="1">
                      <a:latin typeface="Tahoma" pitchFamily="34" charset="0"/>
                      <a:cs typeface="Tahoma" pitchFamily="34" charset="0"/>
                    </a:rPr>
                    <a:t>2,98 </a:t>
                  </a:r>
                  <a:r>
                    <a:rPr lang="ru-RU" altLang="ru-RU" sz="1100">
                      <a:latin typeface="Tahoma" pitchFamily="34" charset="0"/>
                      <a:cs typeface="Tahoma" pitchFamily="34" charset="0"/>
                    </a:rPr>
                    <a:t>(конкуренция</a:t>
                  </a:r>
                  <a:r>
                    <a:rPr lang="ru-RU" altLang="ru-RU" sz="1400">
                      <a:latin typeface="Tahoma" pitchFamily="34" charset="0"/>
                      <a:cs typeface="Tahoma" pitchFamily="34" charset="0"/>
                    </a:rPr>
                    <a:t>)</a:t>
                  </a:r>
                  <a:endParaRPr lang="ru-RU" altLang="ru-RU" sz="1400" b="1"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10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5992271" y="3102958"/>
                  <a:ext cx="2870644" cy="410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400" b="1">
                      <a:latin typeface="Tahoma" pitchFamily="34" charset="0"/>
                      <a:cs typeface="Tahoma" pitchFamily="34" charset="0"/>
                    </a:rPr>
                    <a:t>10 264 </a:t>
                  </a:r>
                  <a:r>
                    <a:rPr lang="ru-RU" altLang="ru-RU" sz="1100">
                      <a:latin typeface="Tahoma" pitchFamily="34" charset="0"/>
                      <a:cs typeface="Tahoma" pitchFamily="34" charset="0"/>
                    </a:rPr>
                    <a:t>конкурентных процедуры</a:t>
                  </a:r>
                  <a:endParaRPr lang="ru-RU" altLang="ru-RU" sz="1100" b="1"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11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5992271" y="3560153"/>
                  <a:ext cx="2870644" cy="410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ts val="600"/>
                    </a:spcBef>
                    <a:buFontTx/>
                    <a:buNone/>
                  </a:pPr>
                  <a:r>
                    <a:rPr lang="ru-RU" altLang="ru-RU" sz="1400" b="1">
                      <a:latin typeface="Tahoma" pitchFamily="34" charset="0"/>
                      <a:cs typeface="Tahoma" pitchFamily="34" charset="0"/>
                    </a:rPr>
                    <a:t>∑ 27,8 </a:t>
                  </a:r>
                  <a:r>
                    <a:rPr lang="ru-RU" altLang="ru-RU" sz="1100">
                      <a:latin typeface="Tahoma" pitchFamily="34" charset="0"/>
                      <a:cs typeface="Tahoma" pitchFamily="34" charset="0"/>
                    </a:rPr>
                    <a:t>млрд руб.</a:t>
                  </a:r>
                  <a:endParaRPr lang="ru-RU" altLang="ru-RU" sz="1100" b="1"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12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5992271" y="4017346"/>
                  <a:ext cx="2870644" cy="410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ts val="600"/>
                    </a:spcBef>
                    <a:buFontTx/>
                    <a:buNone/>
                  </a:pPr>
                  <a:r>
                    <a:rPr lang="ru-RU" altLang="ru-RU" sz="1400" b="1">
                      <a:latin typeface="Tahoma" pitchFamily="34" charset="0"/>
                      <a:cs typeface="Tahoma" pitchFamily="34" charset="0"/>
                    </a:rPr>
                    <a:t>4,1</a:t>
                  </a:r>
                  <a:r>
                    <a:rPr lang="ru-RU" altLang="ru-RU" sz="1400"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ru-RU" altLang="ru-RU" sz="1100">
                      <a:latin typeface="Tahoma" pitchFamily="34" charset="0"/>
                      <a:cs typeface="Tahoma" pitchFamily="34" charset="0"/>
                    </a:rPr>
                    <a:t>млрд руб. (экономия) </a:t>
                  </a:r>
                  <a:endParaRPr lang="ru-RU" altLang="ru-RU" sz="1400" b="1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3104" name="Группа 37"/>
              <p:cNvGrpSpPr>
                <a:grpSpLocks/>
              </p:cNvGrpSpPr>
              <p:nvPr/>
            </p:nvGrpSpPr>
            <p:grpSpPr bwMode="auto">
              <a:xfrm>
                <a:off x="5621036" y="3468541"/>
                <a:ext cx="214983" cy="1028687"/>
                <a:chOff x="5584240" y="3256847"/>
                <a:chExt cx="214983" cy="1371583"/>
              </a:xfrm>
            </p:grpSpPr>
            <p:cxnSp>
              <p:nvCxnSpPr>
                <p:cNvPr id="39" name="Прямая со стрелкой 38"/>
                <p:cNvCxnSpPr/>
                <p:nvPr/>
              </p:nvCxnSpPr>
              <p:spPr>
                <a:xfrm>
                  <a:off x="5584366" y="3257761"/>
                  <a:ext cx="214336" cy="0"/>
                </a:xfrm>
                <a:prstGeom prst="straightConnector1">
                  <a:avLst/>
                </a:prstGeom>
                <a:ln w="41275" cap="rnd">
                  <a:solidFill>
                    <a:schemeClr val="tx1"/>
                  </a:solidFill>
                  <a:tailEnd type="arrow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 стрелкой 39"/>
                <p:cNvCxnSpPr/>
                <p:nvPr/>
              </p:nvCxnSpPr>
              <p:spPr>
                <a:xfrm>
                  <a:off x="5584366" y="3714802"/>
                  <a:ext cx="214336" cy="0"/>
                </a:xfrm>
                <a:prstGeom prst="straightConnector1">
                  <a:avLst/>
                </a:prstGeom>
                <a:ln w="41275" cap="rnd">
                  <a:solidFill>
                    <a:schemeClr val="tx1"/>
                  </a:solidFill>
                  <a:tailEnd type="arrow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 стрелкой 40"/>
                <p:cNvCxnSpPr/>
                <p:nvPr/>
              </p:nvCxnSpPr>
              <p:spPr>
                <a:xfrm>
                  <a:off x="5584366" y="4171843"/>
                  <a:ext cx="214336" cy="0"/>
                </a:xfrm>
                <a:prstGeom prst="straightConnector1">
                  <a:avLst/>
                </a:prstGeom>
                <a:ln w="41275" cap="rnd">
                  <a:solidFill>
                    <a:schemeClr val="tx1"/>
                  </a:solidFill>
                  <a:tailEnd type="arrow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 стрелкой 41"/>
                <p:cNvCxnSpPr/>
                <p:nvPr/>
              </p:nvCxnSpPr>
              <p:spPr>
                <a:xfrm>
                  <a:off x="5584366" y="4628883"/>
                  <a:ext cx="214336" cy="0"/>
                </a:xfrm>
                <a:prstGeom prst="straightConnector1">
                  <a:avLst/>
                </a:prstGeom>
                <a:ln w="41275" cap="rnd">
                  <a:solidFill>
                    <a:schemeClr val="tx1"/>
                  </a:solidFill>
                  <a:tailEnd type="arrow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97" name="Прямоугольник 30"/>
            <p:cNvSpPr>
              <a:spLocks noChangeArrowheads="1"/>
            </p:cNvSpPr>
            <p:nvPr/>
          </p:nvSpPr>
          <p:spPr bwMode="auto">
            <a:xfrm>
              <a:off x="278088" y="3412590"/>
              <a:ext cx="100028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ru-RU" altLang="ru-RU" sz="900" b="1">
                  <a:latin typeface="Tahoma" pitchFamily="34" charset="0"/>
                  <a:cs typeface="Tahoma" pitchFamily="34" charset="0"/>
                </a:rPr>
                <a:t>Количество</a:t>
              </a:r>
            </a:p>
          </p:txBody>
        </p:sp>
        <p:sp>
          <p:nvSpPr>
            <p:cNvPr id="3098" name="Прямоугольник 31"/>
            <p:cNvSpPr>
              <a:spLocks noChangeArrowheads="1"/>
            </p:cNvSpPr>
            <p:nvPr/>
          </p:nvSpPr>
          <p:spPr bwMode="auto">
            <a:xfrm>
              <a:off x="387021" y="3705573"/>
              <a:ext cx="8913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ru-RU" altLang="ru-RU" sz="900" b="1">
                  <a:latin typeface="Tahoma" pitchFamily="34" charset="0"/>
                  <a:cs typeface="Tahoma" pitchFamily="34" charset="0"/>
                </a:rPr>
                <a:t>Сумма,</a:t>
              </a:r>
            </a:p>
            <a:p>
              <a:pPr algn="r"/>
              <a:r>
                <a:rPr lang="ru-RU" altLang="ru-RU" sz="900" b="1">
                  <a:latin typeface="Tahoma" pitchFamily="34" charset="0"/>
                  <a:cs typeface="Tahoma" pitchFamily="34" charset="0"/>
                </a:rPr>
                <a:t>млрд руб</a:t>
              </a:r>
            </a:p>
          </p:txBody>
        </p:sp>
        <p:sp>
          <p:nvSpPr>
            <p:cNvPr id="3099" name="Прямоугольник 32"/>
            <p:cNvSpPr>
              <a:spLocks noChangeArrowheads="1"/>
            </p:cNvSpPr>
            <p:nvPr/>
          </p:nvSpPr>
          <p:spPr bwMode="auto">
            <a:xfrm>
              <a:off x="202427" y="4098156"/>
              <a:ext cx="107594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ru-RU" altLang="ru-RU" sz="900" b="1">
                  <a:latin typeface="Tahoma" pitchFamily="34" charset="0"/>
                  <a:cs typeface="Tahoma" pitchFamily="34" charset="0"/>
                </a:rPr>
                <a:t>Экономия,</a:t>
              </a:r>
              <a:r>
                <a:rPr lang="ru-RU" altLang="ru-RU" sz="400" b="1"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ru-RU" sz="900" b="1">
                  <a:latin typeface="Tahoma" pitchFamily="34" charset="0"/>
                  <a:cs typeface="Tahoma" pitchFamily="34" charset="0"/>
                </a:rPr>
                <a:t>%</a:t>
              </a:r>
            </a:p>
          </p:txBody>
        </p:sp>
        <p:sp>
          <p:nvSpPr>
            <p:cNvPr id="3100" name="Прямоугольник 33"/>
            <p:cNvSpPr>
              <a:spLocks noChangeArrowheads="1"/>
            </p:cNvSpPr>
            <p:nvPr/>
          </p:nvSpPr>
          <p:spPr bwMode="auto">
            <a:xfrm>
              <a:off x="202428" y="4436096"/>
              <a:ext cx="107594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ru-RU" altLang="ru-RU" sz="900" b="1">
                  <a:latin typeface="Tahoma" pitchFamily="34" charset="0"/>
                  <a:cs typeface="Tahoma" pitchFamily="34" charset="0"/>
                </a:rPr>
                <a:t>Конкуренция</a:t>
              </a:r>
            </a:p>
          </p:txBody>
        </p:sp>
      </p:grpSp>
      <p:grpSp>
        <p:nvGrpSpPr>
          <p:cNvPr id="3091" name="Группа 46"/>
          <p:cNvGrpSpPr>
            <a:grpSpLocks/>
          </p:cNvGrpSpPr>
          <p:nvPr/>
        </p:nvGrpSpPr>
        <p:grpSpPr bwMode="auto">
          <a:xfrm>
            <a:off x="2928938" y="2463800"/>
            <a:ext cx="5475287" cy="307975"/>
            <a:chOff x="2929625" y="2266164"/>
            <a:chExt cx="5474369" cy="307777"/>
          </a:xfrm>
        </p:grpSpPr>
        <p:grpSp>
          <p:nvGrpSpPr>
            <p:cNvPr id="3092" name="Группа 47"/>
            <p:cNvGrpSpPr>
              <a:grpSpLocks/>
            </p:cNvGrpSpPr>
            <p:nvPr/>
          </p:nvGrpSpPr>
          <p:grpSpPr bwMode="auto">
            <a:xfrm>
              <a:off x="5223524" y="2266164"/>
              <a:ext cx="3180470" cy="307777"/>
              <a:chOff x="3782131" y="2233133"/>
              <a:chExt cx="1787612" cy="410370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938949" y="2233133"/>
                <a:ext cx="1630794" cy="4103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altLang="ru-RU" sz="1400" spc="50" dirty="0">
                    <a:ea typeface="Tahoma" panose="020B0604030504040204" pitchFamily="34" charset="0"/>
                    <a:cs typeface="Calibri" pitchFamily="34" charset="0"/>
                  </a:rPr>
                  <a:t>223-ФЗ</a:t>
                </a: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3781936" y="2300823"/>
                <a:ext cx="147200" cy="2601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929625" y="2385150"/>
              <a:ext cx="2201493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74" cy="904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489075" y="214313"/>
            <a:ext cx="7187381" cy="473075"/>
          </a:xfrm>
        </p:spPr>
        <p:txBody>
          <a:bodyPr/>
          <a:lstStyle/>
          <a:p>
            <a:pPr algn="l" eaLnBrk="1" hangingPunct="1"/>
            <a:r>
              <a:rPr lang="ru-RU" altLang="ru-RU" sz="2000" b="1" i="1" dirty="0">
                <a:solidFill>
                  <a:schemeClr val="bg1"/>
                </a:solidFill>
              </a:rPr>
              <a:t>Распределение полномочий при закупках через </a:t>
            </a:r>
            <a:br>
              <a:rPr lang="ru-RU" altLang="ru-RU" sz="2000" b="1" i="1" dirty="0">
                <a:solidFill>
                  <a:schemeClr val="bg1"/>
                </a:solidFill>
              </a:rPr>
            </a:br>
            <a:r>
              <a:rPr lang="ru-RU" altLang="ru-RU" sz="2000" b="1" i="1" dirty="0">
                <a:solidFill>
                  <a:schemeClr val="bg1"/>
                </a:solidFill>
              </a:rPr>
              <a:t>Службу единого заказчика (СЕЗ)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pic>
        <p:nvPicPr>
          <p:cNvPr id="4103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08"/>
          <a:stretch>
            <a:fillRect/>
          </a:stretch>
        </p:blipFill>
        <p:spPr bwMode="auto">
          <a:xfrm>
            <a:off x="468313" y="158750"/>
            <a:ext cx="1020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" y="4736430"/>
            <a:ext cx="9152774" cy="40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59325911"/>
              </p:ext>
            </p:extLst>
          </p:nvPr>
        </p:nvGraphicFramePr>
        <p:xfrm>
          <a:off x="251520" y="908728"/>
          <a:ext cx="8568952" cy="3623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834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74" cy="904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489075" y="214313"/>
            <a:ext cx="7331397" cy="473075"/>
          </a:xfrm>
        </p:spPr>
        <p:txBody>
          <a:bodyPr/>
          <a:lstStyle/>
          <a:p>
            <a:pPr algn="l" eaLnBrk="1" hangingPunct="1"/>
            <a:r>
              <a:rPr lang="ru-RU" altLang="ru-RU" sz="2000" b="1" i="1" dirty="0">
                <a:solidFill>
                  <a:schemeClr val="bg1"/>
                </a:solidFill>
              </a:rPr>
              <a:t>Нормативно-правовые основания деятельности СЕЗ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pic>
        <p:nvPicPr>
          <p:cNvPr id="4103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08"/>
          <a:stretch>
            <a:fillRect/>
          </a:stretch>
        </p:blipFill>
        <p:spPr bwMode="auto">
          <a:xfrm>
            <a:off x="468313" y="158750"/>
            <a:ext cx="1020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" y="4736430"/>
            <a:ext cx="9152774" cy="40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368413" y="1347614"/>
            <a:ext cx="6407174" cy="3096344"/>
            <a:chOff x="468313" y="1347614"/>
            <a:chExt cx="6407174" cy="309634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68313" y="1347614"/>
              <a:ext cx="2087463" cy="3096344"/>
              <a:chOff x="468313" y="1347614"/>
              <a:chExt cx="2087463" cy="3096344"/>
            </a:xfrm>
          </p:grpSpPr>
          <p:sp>
            <p:nvSpPr>
              <p:cNvPr id="6" name="Прямоугольник с одним вырезанным углом 5"/>
              <p:cNvSpPr/>
              <p:nvPr/>
            </p:nvSpPr>
            <p:spPr>
              <a:xfrm>
                <a:off x="468313" y="1347614"/>
                <a:ext cx="2087463" cy="1152128"/>
              </a:xfrm>
              <a:prstGeom prst="snip1Rect">
                <a:avLst/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48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Постановление Правительства КО от 22.12.2017 № 778</a:t>
                </a: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468313" y="2499742"/>
                <a:ext cx="2087463" cy="194421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ru-RU" sz="1400" i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определяет список заказчиков   </a:t>
                </a:r>
              </a:p>
              <a:p>
                <a:r>
                  <a:rPr lang="ru-RU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1400" i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(100 РОИВ и КУ)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ru-RU" sz="1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ru-RU" sz="1400" i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устанавливает общий порядок взаимодействия</a:t>
                </a: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2628049" y="1563638"/>
              <a:ext cx="2087679" cy="2880320"/>
              <a:chOff x="2627784" y="1563638"/>
              <a:chExt cx="2087679" cy="2880320"/>
            </a:xfrm>
          </p:grpSpPr>
          <p:sp>
            <p:nvSpPr>
              <p:cNvPr id="12" name="Прямоугольник с одним вырезанным углом 11"/>
              <p:cNvSpPr/>
              <p:nvPr/>
            </p:nvSpPr>
            <p:spPr>
              <a:xfrm>
                <a:off x="2627784" y="1563638"/>
                <a:ext cx="2087463" cy="1152000"/>
              </a:xfrm>
              <a:prstGeom prst="snip1Rect">
                <a:avLst/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48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Приказ министра конкурентной политики от 25.01.2018 № 23м</a:t>
                </a: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2628000" y="2715638"/>
                <a:ext cx="2087463" cy="172832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tIns="216000" rtlCol="0" anchor="t"/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ru-RU" sz="1400" i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определяет перечень закупаемых ТРУ</a:t>
                </a:r>
              </a:p>
              <a:p>
                <a:pPr marL="288000"/>
                <a:r>
                  <a:rPr lang="ru-RU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(5139 позиций ОКПД2)</a:t>
                </a:r>
                <a:endParaRPr lang="ru-RU" sz="1400" i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4788000" y="1779790"/>
              <a:ext cx="2087487" cy="2664168"/>
              <a:chOff x="4788000" y="1779790"/>
              <a:chExt cx="2087487" cy="2664168"/>
            </a:xfrm>
          </p:grpSpPr>
          <p:sp>
            <p:nvSpPr>
              <p:cNvPr id="15" name="Прямоугольник с одним вырезанным углом 14"/>
              <p:cNvSpPr/>
              <p:nvPr/>
            </p:nvSpPr>
            <p:spPr>
              <a:xfrm>
                <a:off x="4788000" y="1779790"/>
                <a:ext cx="2087463" cy="1152000"/>
              </a:xfrm>
              <a:prstGeom prst="snip1Rect">
                <a:avLst/>
              </a:pr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48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Четырехсторонние соглашения</a:t>
                </a: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4788024" y="2931790"/>
                <a:ext cx="2087463" cy="151216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tIns="216000" rtlCol="0" anchor="t"/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ru-RU" sz="1400" i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конкретизируют порядок взаимодействия заказчиков, их ГРБС, МКП и СЕЗ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514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74" cy="904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489075" y="214313"/>
            <a:ext cx="9029700" cy="473075"/>
          </a:xfrm>
        </p:spPr>
        <p:txBody>
          <a:bodyPr/>
          <a:lstStyle/>
          <a:p>
            <a:pPr algn="l" eaLnBrk="1" hangingPunct="1"/>
            <a:r>
              <a:rPr lang="ru-RU" altLang="ru-RU" sz="2000" b="1" i="1" dirty="0">
                <a:solidFill>
                  <a:schemeClr val="bg1"/>
                </a:solidFill>
              </a:rPr>
              <a:t>Структура закупок СЕЗ в 2021 году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pic>
        <p:nvPicPr>
          <p:cNvPr id="4103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08"/>
          <a:stretch>
            <a:fillRect/>
          </a:stretch>
        </p:blipFill>
        <p:spPr bwMode="auto">
          <a:xfrm>
            <a:off x="468313" y="158750"/>
            <a:ext cx="1020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" y="4736430"/>
            <a:ext cx="9152774" cy="40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17818" y="1275606"/>
            <a:ext cx="8313456" cy="3384376"/>
            <a:chOff x="468312" y="1080000"/>
            <a:chExt cx="8313456" cy="3384376"/>
          </a:xfrm>
        </p:grpSpPr>
        <p:graphicFrame>
          <p:nvGraphicFramePr>
            <p:cNvPr id="2" name="Диаграмма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8967776"/>
                </p:ext>
              </p:extLst>
            </p:nvPr>
          </p:nvGraphicFramePr>
          <p:xfrm>
            <a:off x="468312" y="1080000"/>
            <a:ext cx="4197767" cy="33843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7" name="Диаграмма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710604"/>
                </p:ext>
              </p:extLst>
            </p:nvPr>
          </p:nvGraphicFramePr>
          <p:xfrm>
            <a:off x="4584001" y="1080000"/>
            <a:ext cx="4197767" cy="33843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4" name="TextBox 3"/>
          <p:cNvSpPr txBox="1"/>
          <p:nvPr/>
        </p:nvSpPr>
        <p:spPr>
          <a:xfrm>
            <a:off x="2195736" y="97200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количественном выражении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0112" y="97200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денежном выражении</a:t>
            </a:r>
          </a:p>
        </p:txBody>
      </p:sp>
    </p:spTree>
    <p:extLst>
      <p:ext uri="{BB962C8B-B14F-4D97-AF65-F5344CB8AC3E}">
        <p14:creationId xmlns:p14="http://schemas.microsoft.com/office/powerpoint/2010/main" val="63514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74" cy="904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489075" y="214313"/>
            <a:ext cx="9029700" cy="473075"/>
          </a:xfrm>
        </p:spPr>
        <p:txBody>
          <a:bodyPr/>
          <a:lstStyle/>
          <a:p>
            <a:pPr algn="l" eaLnBrk="1" hangingPunct="1"/>
            <a:r>
              <a:rPr lang="ru-RU" altLang="ru-RU" sz="2000" b="1" i="1" dirty="0">
                <a:solidFill>
                  <a:schemeClr val="bg1"/>
                </a:solidFill>
              </a:rPr>
              <a:t>Каталог товаров, работ и услуг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pic>
        <p:nvPicPr>
          <p:cNvPr id="4103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08"/>
          <a:stretch>
            <a:fillRect/>
          </a:stretch>
        </p:blipFill>
        <p:spPr bwMode="auto">
          <a:xfrm>
            <a:off x="468313" y="158750"/>
            <a:ext cx="1020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" y="4736430"/>
            <a:ext cx="9152774" cy="40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487183"/>
              </p:ext>
            </p:extLst>
          </p:nvPr>
        </p:nvGraphicFramePr>
        <p:xfrm>
          <a:off x="251520" y="1275606"/>
          <a:ext cx="8229600" cy="3278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8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4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solidFill>
                            <a:schemeClr val="tx1"/>
                          </a:solidFill>
                          <a:effectLst/>
                        </a:rPr>
                        <a:t>Артикул</a:t>
                      </a:r>
                      <a:endParaRPr lang="ru-RU" sz="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solidFill>
                            <a:schemeClr val="tx1"/>
                          </a:solidFill>
                          <a:effectLst/>
                        </a:rPr>
                        <a:t>Окпд</a:t>
                      </a:r>
                      <a:endParaRPr lang="ru-RU" sz="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solidFill>
                            <a:schemeClr val="tx1"/>
                          </a:solidFill>
                          <a:effectLst/>
                        </a:rPr>
                        <a:t>Нмцк</a:t>
                      </a:r>
                      <a:endParaRPr lang="ru-RU" sz="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solidFill>
                            <a:schemeClr val="tx1"/>
                          </a:solidFill>
                          <a:effectLst/>
                        </a:rPr>
                        <a:t>Описание</a:t>
                      </a:r>
                      <a:endParaRPr lang="ru-RU" sz="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06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solidFill>
                            <a:schemeClr val="tx1"/>
                          </a:solidFill>
                          <a:effectLst/>
                        </a:rPr>
                        <a:t>Многофункциональное устройство (МФУ) тип 1 </a:t>
                      </a:r>
                      <a:endParaRPr lang="ru-RU" sz="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solidFill>
                            <a:schemeClr val="tx1"/>
                          </a:solidFill>
                          <a:effectLst/>
                        </a:rPr>
                        <a:t>101-000685</a:t>
                      </a:r>
                      <a:endParaRPr lang="ru-RU" sz="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solidFill>
                            <a:schemeClr val="tx1"/>
                          </a:solidFill>
                          <a:effectLst/>
                        </a:rPr>
                        <a:t>26.20.18.000 </a:t>
                      </a:r>
                      <a:endParaRPr lang="ru-RU" sz="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solidFill>
                            <a:schemeClr val="tx1"/>
                          </a:solidFill>
                          <a:effectLst/>
                        </a:rPr>
                        <a:t>78 533,33</a:t>
                      </a:r>
                      <a:endParaRPr lang="ru-RU" sz="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Возможность двухстороннего </a:t>
                      </a:r>
                      <a:r>
                        <a:rPr lang="ru-RU" sz="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сканирования:Да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; Возможность двухсторонней </a:t>
                      </a:r>
                      <a:r>
                        <a:rPr lang="ru-RU" sz="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печати:Да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; Количество печати страниц в месяц, Штука:≥ 50 000; Максимальное разрешение черно-белой печати по вертикали, </a:t>
                      </a:r>
                      <a:r>
                        <a:rPr lang="ru-RU" sz="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dpi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:≥ 1200; Максимальное разрешение сканирования по горизонтали, </a:t>
                      </a:r>
                      <a:r>
                        <a:rPr lang="ru-RU" sz="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dpi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:≥ 600; Объем установленной оперативной памяти, Мегабайт:≥ 32; Скорость черно-белой печати в формате А4 по ISO/IEC 24734, </a:t>
                      </a:r>
                      <a:r>
                        <a:rPr lang="ru-RU" sz="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стр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/мин:≥  30; Способ </a:t>
                      </a:r>
                      <a:r>
                        <a:rPr lang="ru-RU" sz="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подключения:LAN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и USB; Технология </a:t>
                      </a:r>
                      <a:r>
                        <a:rPr lang="ru-RU" sz="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печати:Электрографическая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; Формат печати:А4; Цветность </a:t>
                      </a:r>
                      <a:r>
                        <a:rPr lang="ru-RU" sz="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печати:Черно-Белая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; Наличие устройства автоподачи </a:t>
                      </a:r>
                      <a:r>
                        <a:rPr lang="ru-RU" sz="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сканера:да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; Максимальное разрешение черно-белой печати по горизонтали, </a:t>
                      </a:r>
                      <a:r>
                        <a:rPr lang="ru-RU" sz="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dpi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:≥ 1200; Максимальное разрешение сканирования по вертикали, </a:t>
                      </a:r>
                      <a:r>
                        <a:rPr lang="ru-RU" sz="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dpi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:≥ 600;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506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solidFill>
                            <a:schemeClr val="tx1"/>
                          </a:solidFill>
                          <a:effectLst/>
                        </a:rPr>
                        <a:t>Многофункциональное устройство (МФУ) тип 2</a:t>
                      </a:r>
                      <a:endParaRPr lang="ru-RU" sz="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solidFill>
                            <a:schemeClr val="tx1"/>
                          </a:solidFill>
                          <a:effectLst/>
                        </a:rPr>
                        <a:t>101-0002967</a:t>
                      </a:r>
                      <a:endParaRPr lang="ru-RU" sz="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solidFill>
                            <a:schemeClr val="tx1"/>
                          </a:solidFill>
                          <a:effectLst/>
                        </a:rPr>
                        <a:t>26.20.18.000-00000068</a:t>
                      </a:r>
                      <a:endParaRPr lang="ru-RU" sz="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solidFill>
                            <a:schemeClr val="tx1"/>
                          </a:solidFill>
                          <a:effectLst/>
                        </a:rPr>
                        <a:t>43 121,33</a:t>
                      </a:r>
                      <a:endParaRPr lang="ru-RU" sz="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solidFill>
                            <a:schemeClr val="tx1"/>
                          </a:solidFill>
                          <a:effectLst/>
                        </a:rPr>
                        <a:t> Возможность двухстороннего сканирования::да;; Возможность автоматической двухсторонней печати::да;; Количество печати страниц в месяц, шт::≥ 30 000;; Максимальное разрешение черно-белой печати по вертикали, dpi ::≥ 600;; Максимальное разрешение черно-белой печати по горизонтали, dpi::≥ 600;; Максимальное разрешение сканирования по горизонтали, dpi::≥ 600;; Максимальное разрешение сканирования по вертикали, dpi::≥ 600;; Объем установленной оперативной памяти, Мегабайт::≥ 32;; Скорость черно-белой печати в формате А4 по ISO/IEC 24734, стр/мин::≥ 20;; Способ подключения::LAN и USB;; Технология печати::электрографическая;; Максимальный формат печати::А4;; Цветность печати::цветная;</a:t>
                      </a:r>
                      <a:endParaRPr lang="ru-RU" sz="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22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solidFill>
                            <a:schemeClr val="tx1"/>
                          </a:solidFill>
                          <a:effectLst/>
                        </a:rPr>
                        <a:t>Многофункциональное устройство (МФУ) тип 4 </a:t>
                      </a:r>
                      <a:endParaRPr lang="ru-RU" sz="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solidFill>
                            <a:schemeClr val="tx1"/>
                          </a:solidFill>
                          <a:effectLst/>
                        </a:rPr>
                        <a:t>101-000687</a:t>
                      </a:r>
                      <a:endParaRPr lang="ru-RU" sz="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solidFill>
                            <a:schemeClr val="tx1"/>
                          </a:solidFill>
                          <a:effectLst/>
                        </a:rPr>
                        <a:t>26.20.18.000 </a:t>
                      </a:r>
                      <a:endParaRPr lang="ru-RU" sz="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solidFill>
                            <a:schemeClr val="tx1"/>
                          </a:solidFill>
                          <a:effectLst/>
                        </a:rPr>
                        <a:t>147 362,67</a:t>
                      </a:r>
                      <a:endParaRPr lang="ru-RU" sz="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solidFill>
                            <a:schemeClr val="tx1"/>
                          </a:solidFill>
                          <a:effectLst/>
                        </a:rPr>
                        <a:t> Возможность двухстороннего сканирования:Да; Возможность двухсторонней печати:Да; Количество печати страниц в месяц, Штука:≥ 20 000; Максимальное разрешение сканирования по вертикали, dpi:≥ 600; Объем установленной оперативной памяти, Мегабайт:≥ 32; Скорость черно-белой печати в формате А4 по ISO/IEC 24734, стр/мин:≥ 20; Способ подключения:LAN и USB; Технология печати:Электрографическая; Формат печати:А3; Цветность печати:Цветная; Наличие устройства автоподачи сканера:да; Максимальное разрешение сканирования по горизонтали, dpi:≥ 600;</a:t>
                      </a:r>
                      <a:endParaRPr lang="ru-RU" sz="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79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solidFill>
                            <a:schemeClr val="tx1"/>
                          </a:solidFill>
                          <a:effectLst/>
                        </a:rPr>
                        <a:t>Многофункциональное устройство (МФУ) тип 5</a:t>
                      </a:r>
                      <a:endParaRPr lang="ru-RU" sz="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solidFill>
                            <a:schemeClr val="tx1"/>
                          </a:solidFill>
                          <a:effectLst/>
                        </a:rPr>
                        <a:t>101-0002969</a:t>
                      </a:r>
                      <a:endParaRPr lang="ru-RU" sz="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solidFill>
                            <a:schemeClr val="tx1"/>
                          </a:solidFill>
                          <a:effectLst/>
                        </a:rPr>
                        <a:t>26.20.18.000-00000069</a:t>
                      </a:r>
                      <a:endParaRPr lang="ru-RU" sz="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solidFill>
                            <a:schemeClr val="tx1"/>
                          </a:solidFill>
                          <a:effectLst/>
                        </a:rPr>
                        <a:t>58 064,33</a:t>
                      </a:r>
                      <a:endParaRPr lang="ru-RU" sz="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Возможность автоматической двухсторонней печати::да;; Количество печати страниц в месяц, </a:t>
                      </a:r>
                      <a:r>
                        <a:rPr lang="ru-RU" sz="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шт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::≥ 20 000;; Максимальное разрешение сканирования по горизонтали, </a:t>
                      </a:r>
                      <a:r>
                        <a:rPr lang="ru-RU" sz="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dpi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::≥ 600;; Максимальное разрешение сканирования по вертикали, </a:t>
                      </a:r>
                      <a:r>
                        <a:rPr lang="ru-RU" sz="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dpi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::≥ 600;; Объем установленной оперативной памяти, Мегабайт::≥ 32;; Скорость черно-белой печати в формате А4 по ISO/IEC 24734, </a:t>
                      </a:r>
                      <a:r>
                        <a:rPr lang="ru-RU" sz="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стр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/мин::≥ 20;; Способ подключения::USB;; Технология печати::электрографическая;; Максимальный формат печати::А3;; Цветность печати::Черно-Белая;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6759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solidFill>
                            <a:schemeClr val="tx1"/>
                          </a:solidFill>
                          <a:effectLst/>
                        </a:rPr>
                        <a:t>Многофункциональное устройство (МФУ) тип 6</a:t>
                      </a:r>
                      <a:endParaRPr lang="ru-RU" sz="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solidFill>
                            <a:schemeClr val="tx1"/>
                          </a:solidFill>
                          <a:effectLst/>
                        </a:rPr>
                        <a:t>101-0002970</a:t>
                      </a:r>
                      <a:endParaRPr lang="ru-RU" sz="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solidFill>
                            <a:schemeClr val="tx1"/>
                          </a:solidFill>
                          <a:effectLst/>
                        </a:rPr>
                        <a:t>26.20.18.000-00000069</a:t>
                      </a:r>
                      <a:endParaRPr lang="ru-RU" sz="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solidFill>
                            <a:schemeClr val="tx1"/>
                          </a:solidFill>
                          <a:effectLst/>
                        </a:rPr>
                        <a:t>152 466,67</a:t>
                      </a:r>
                      <a:endParaRPr lang="ru-RU" sz="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Технология печати::электрографическая;; Максимальный формат печати::А3;; Цветность печати::Черно-Белая;; Способ подключения::USB;; Количество печати страниц в месяц, </a:t>
                      </a:r>
                      <a:r>
                        <a:rPr lang="ru-RU" sz="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шт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::≥ 100 000;; Объем установленной оперативной памяти, Мегабайт::≥ 1024;; Суммарная емкость лотков подачи бумаги для печати, стр.::≥ 500;; Суммарная емкость выходных лотков, стр.::≥ 300;; Тип сканирования::планшетный;; Наличие в комплекте поставки оригинального стартового черно-белого картриджа::да;; Наличие кабеля электропитания для подключения к сети 220В в комплекте поставки::да;; Максимальное разрешение сканирования по горизонтали, </a:t>
                      </a:r>
                      <a:r>
                        <a:rPr lang="ru-RU" sz="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dpi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::≥ 600;; Максимальное разрешение сканирования по вертикали, </a:t>
                      </a:r>
                      <a:r>
                        <a:rPr lang="ru-RU" sz="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dpi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::≥ 600;; Максимальное разрешение черно-белой печати по вертикали, </a:t>
                      </a:r>
                      <a:r>
                        <a:rPr lang="ru-RU" sz="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dpi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::≥ 1200;; Максимальное разрешение черно-белой печати по горизонтали, </a:t>
                      </a:r>
                      <a:r>
                        <a:rPr lang="ru-RU" sz="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dpi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::≥ 1200;; Возможность двухстороннего сканирования::да;; Возможность автоматической двухсторонней печати::да;; Наличие модуля WI-FI::да;; Наличие разъёма USB::да;; Наличие ЖК-дисплея::да;; Время выхода первого черно-белого отпечатка, Секунда::≤ 12;; Скорость черно-белой печати в формате А4 по ISO/IEC 24734, </a:t>
                      </a:r>
                      <a:r>
                        <a:rPr lang="ru-RU" sz="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стр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/мин::≥ 20;; Совместимость::</a:t>
                      </a:r>
                      <a:r>
                        <a:rPr lang="ru-RU" sz="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Windows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Linux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MacOS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;; Наличие устройства автоподачи сканера::да;; Ресурс </a:t>
                      </a:r>
                      <a:r>
                        <a:rPr lang="ru-RU" sz="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фотобарабана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страница::≥ 60000;; Время выхода первой копии, Секунда::≤ 10;; Частота процессора, Мегагерц::≥ 1000;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04" marR="5204" marT="520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92617722"/>
              </p:ext>
            </p:extLst>
          </p:nvPr>
        </p:nvGraphicFramePr>
        <p:xfrm>
          <a:off x="6660232" y="870413"/>
          <a:ext cx="2376264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83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74" cy="904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489075" y="214313"/>
            <a:ext cx="9029700" cy="473075"/>
          </a:xfrm>
        </p:spPr>
        <p:txBody>
          <a:bodyPr/>
          <a:lstStyle/>
          <a:p>
            <a:pPr algn="l" eaLnBrk="1" hangingPunct="1"/>
            <a:r>
              <a:rPr lang="ru-RU" altLang="ru-RU" sz="2000" b="1" i="1" dirty="0">
                <a:solidFill>
                  <a:schemeClr val="bg1"/>
                </a:solidFill>
              </a:rPr>
              <a:t>Подготовка заявок на закупку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pic>
        <p:nvPicPr>
          <p:cNvPr id="4103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08"/>
          <a:stretch>
            <a:fillRect/>
          </a:stretch>
        </p:blipFill>
        <p:spPr bwMode="auto">
          <a:xfrm>
            <a:off x="468313" y="158750"/>
            <a:ext cx="1020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" y="4736430"/>
            <a:ext cx="9152774" cy="40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3563888" y="1022662"/>
            <a:ext cx="2016224" cy="1333063"/>
            <a:chOff x="4254952" y="1022663"/>
            <a:chExt cx="2016224" cy="79208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254952" y="1022663"/>
              <a:ext cx="2016224" cy="792088"/>
            </a:xfrm>
            <a:prstGeom prst="rect">
              <a:avLst/>
            </a:prstGeom>
            <a:no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1200" dirty="0"/>
                <a:t>Каталог</a:t>
              </a:r>
            </a:p>
          </p:txBody>
        </p:sp>
        <p:sp>
          <p:nvSpPr>
            <p:cNvPr id="8" name="Блок-схема: несколько документов 7"/>
            <p:cNvSpPr/>
            <p:nvPr/>
          </p:nvSpPr>
          <p:spPr>
            <a:xfrm>
              <a:off x="4398968" y="1215745"/>
              <a:ext cx="1728192" cy="526998"/>
            </a:xfrm>
            <a:prstGeom prst="flowChartMultidocumen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563888" y="3867509"/>
            <a:ext cx="2016224" cy="672728"/>
            <a:chOff x="4644008" y="3411190"/>
            <a:chExt cx="2016224" cy="67272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644008" y="3411190"/>
              <a:ext cx="2016224" cy="672728"/>
            </a:xfrm>
            <a:prstGeom prst="rect">
              <a:avLst/>
            </a:prstGeom>
            <a:no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1100" dirty="0"/>
                <a:t>График консолидированных закупок</a:t>
              </a: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5033064" y="3853299"/>
              <a:ext cx="1238112" cy="153297"/>
              <a:chOff x="3131840" y="4227934"/>
              <a:chExt cx="1238112" cy="153297"/>
            </a:xfrm>
          </p:grpSpPr>
          <p:sp>
            <p:nvSpPr>
              <p:cNvPr id="11" name="Пятиугольник 10"/>
              <p:cNvSpPr/>
              <p:nvPr/>
            </p:nvSpPr>
            <p:spPr>
              <a:xfrm>
                <a:off x="3131840" y="4227934"/>
                <a:ext cx="360040" cy="144016"/>
              </a:xfrm>
              <a:prstGeom prst="homePlat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Нашивка 11"/>
              <p:cNvSpPr/>
              <p:nvPr/>
            </p:nvSpPr>
            <p:spPr>
              <a:xfrm>
                <a:off x="3497472" y="4228831"/>
                <a:ext cx="144016" cy="144016"/>
              </a:xfrm>
              <a:prstGeom prst="chevron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Нашивка 23"/>
              <p:cNvSpPr/>
              <p:nvPr/>
            </p:nvSpPr>
            <p:spPr>
              <a:xfrm>
                <a:off x="3641488" y="4227934"/>
                <a:ext cx="144016" cy="144016"/>
              </a:xfrm>
              <a:prstGeom prst="chevron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Нашивка 24"/>
              <p:cNvSpPr/>
              <p:nvPr/>
            </p:nvSpPr>
            <p:spPr>
              <a:xfrm>
                <a:off x="3793888" y="4228831"/>
                <a:ext cx="144016" cy="144016"/>
              </a:xfrm>
              <a:prstGeom prst="chevron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Нашивка 25"/>
              <p:cNvSpPr/>
              <p:nvPr/>
            </p:nvSpPr>
            <p:spPr>
              <a:xfrm>
                <a:off x="3937904" y="4227934"/>
                <a:ext cx="144016" cy="144016"/>
              </a:xfrm>
              <a:prstGeom prst="chevron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Нашивка 26"/>
              <p:cNvSpPr/>
              <p:nvPr/>
            </p:nvSpPr>
            <p:spPr>
              <a:xfrm>
                <a:off x="4081920" y="4237215"/>
                <a:ext cx="144016" cy="144016"/>
              </a:xfrm>
              <a:prstGeom prst="chevron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Нашивка 27"/>
              <p:cNvSpPr/>
              <p:nvPr/>
            </p:nvSpPr>
            <p:spPr>
              <a:xfrm>
                <a:off x="4225936" y="4236318"/>
                <a:ext cx="144016" cy="144016"/>
              </a:xfrm>
              <a:prstGeom prst="chevron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Параллелограмм 15"/>
          <p:cNvSpPr/>
          <p:nvPr/>
        </p:nvSpPr>
        <p:spPr>
          <a:xfrm>
            <a:off x="251520" y="1022663"/>
            <a:ext cx="936104" cy="3600400"/>
          </a:xfrm>
          <a:prstGeom prst="parallelogram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7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з а к а з ч и к</a:t>
            </a:r>
          </a:p>
        </p:txBody>
      </p:sp>
      <p:sp>
        <p:nvSpPr>
          <p:cNvPr id="33" name="Параллелограмм 32"/>
          <p:cNvSpPr/>
          <p:nvPr/>
        </p:nvSpPr>
        <p:spPr>
          <a:xfrm flipH="1">
            <a:off x="7812360" y="1022663"/>
            <a:ext cx="936000" cy="3600400"/>
          </a:xfrm>
          <a:prstGeom prst="parallelogram">
            <a:avLst>
              <a:gd name="adj" fmla="val 25729"/>
            </a:avLst>
          </a:prstGeom>
          <a:gradFill flip="none" rotWithShape="1">
            <a:gsLst>
              <a:gs pos="0">
                <a:srgbClr val="00B0F0"/>
              </a:gs>
              <a:gs pos="53000">
                <a:srgbClr val="00B0F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С  Е  З</a:t>
            </a:r>
          </a:p>
        </p:txBody>
      </p:sp>
      <p:grpSp>
        <p:nvGrpSpPr>
          <p:cNvPr id="4096" name="Группа 4095"/>
          <p:cNvGrpSpPr/>
          <p:nvPr/>
        </p:nvGrpSpPr>
        <p:grpSpPr>
          <a:xfrm>
            <a:off x="5580112" y="3925862"/>
            <a:ext cx="2448272" cy="278011"/>
            <a:chOff x="5580112" y="3925862"/>
            <a:chExt cx="2448272" cy="278011"/>
          </a:xfrm>
        </p:grpSpPr>
        <p:cxnSp>
          <p:nvCxnSpPr>
            <p:cNvPr id="22" name="Прямая со стрелкой 21"/>
            <p:cNvCxnSpPr>
              <a:stCxn id="20" idx="3"/>
            </p:cNvCxnSpPr>
            <p:nvPr/>
          </p:nvCxnSpPr>
          <p:spPr>
            <a:xfrm>
              <a:off x="5580112" y="4203873"/>
              <a:ext cx="2448272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652120" y="3925862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разрабатывает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580112" y="992948"/>
            <a:ext cx="2256168" cy="278011"/>
            <a:chOff x="5580112" y="992948"/>
            <a:chExt cx="2256168" cy="278011"/>
          </a:xfrm>
        </p:grpSpPr>
        <p:cxnSp>
          <p:nvCxnSpPr>
            <p:cNvPr id="43" name="Прямая со стрелкой 42"/>
            <p:cNvCxnSpPr/>
            <p:nvPr/>
          </p:nvCxnSpPr>
          <p:spPr>
            <a:xfrm>
              <a:off x="5580112" y="1270959"/>
              <a:ext cx="2250347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652120" y="992948"/>
              <a:ext cx="2184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поддерживает на сайте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5580112" y="1473749"/>
            <a:ext cx="2268000" cy="430887"/>
            <a:chOff x="5580112" y="1473749"/>
            <a:chExt cx="2268000" cy="430887"/>
          </a:xfrm>
        </p:grpSpPr>
        <p:cxnSp>
          <p:nvCxnSpPr>
            <p:cNvPr id="46" name="Прямая со стрелкой 45"/>
            <p:cNvCxnSpPr/>
            <p:nvPr/>
          </p:nvCxnSpPr>
          <p:spPr>
            <a:xfrm>
              <a:off x="5580112" y="1525419"/>
              <a:ext cx="226800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628200" y="1473749"/>
              <a:ext cx="21841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заявка-потребность на консолидированную закупку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580112" y="1904636"/>
            <a:ext cx="2304000" cy="600164"/>
            <a:chOff x="5580112" y="1904636"/>
            <a:chExt cx="2304000" cy="600164"/>
          </a:xfrm>
        </p:grpSpPr>
        <p:cxnSp>
          <p:nvCxnSpPr>
            <p:cNvPr id="50" name="Прямая со стрелкой 49"/>
            <p:cNvCxnSpPr/>
            <p:nvPr/>
          </p:nvCxnSpPr>
          <p:spPr>
            <a:xfrm>
              <a:off x="5580112" y="1956306"/>
              <a:ext cx="230400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5628200" y="1904636"/>
              <a:ext cx="218416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заявка-потребность на неконсолидированную закупку </a:t>
              </a:r>
            </a:p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каталогу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139536" y="1575632"/>
            <a:ext cx="2422800" cy="261610"/>
            <a:chOff x="1139536" y="1575632"/>
            <a:chExt cx="2422800" cy="261610"/>
          </a:xfrm>
        </p:grpSpPr>
        <p:cxnSp>
          <p:nvCxnSpPr>
            <p:cNvPr id="55" name="Прямая со стрелкой 54"/>
            <p:cNvCxnSpPr/>
            <p:nvPr/>
          </p:nvCxnSpPr>
          <p:spPr>
            <a:xfrm>
              <a:off x="1139536" y="1627302"/>
              <a:ext cx="242280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187624" y="1575632"/>
              <a:ext cx="23042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выбирает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067528" y="2643758"/>
            <a:ext cx="6858000" cy="261610"/>
            <a:chOff x="1067528" y="2643758"/>
            <a:chExt cx="6858000" cy="261610"/>
          </a:xfrm>
        </p:grpSpPr>
        <p:cxnSp>
          <p:nvCxnSpPr>
            <p:cNvPr id="58" name="Прямая со стрелкой 57"/>
            <p:cNvCxnSpPr/>
            <p:nvPr/>
          </p:nvCxnSpPr>
          <p:spPr>
            <a:xfrm>
              <a:off x="1067528" y="2695428"/>
              <a:ext cx="685800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115616" y="2643758"/>
              <a:ext cx="66967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заявка-потребность на закупку не по каталогу</a:t>
              </a: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061963" y="2970490"/>
            <a:ext cx="6876000" cy="261610"/>
            <a:chOff x="1061963" y="2970490"/>
            <a:chExt cx="6876000" cy="261610"/>
          </a:xfrm>
        </p:grpSpPr>
        <p:cxnSp>
          <p:nvCxnSpPr>
            <p:cNvPr id="61" name="Прямая со стрелкой 60"/>
            <p:cNvCxnSpPr/>
            <p:nvPr/>
          </p:nvCxnSpPr>
          <p:spPr>
            <a:xfrm>
              <a:off x="1061963" y="3003798"/>
              <a:ext cx="6876000" cy="0"/>
            </a:xfrm>
            <a:prstGeom prst="straightConnector1">
              <a:avLst/>
            </a:prstGeom>
            <a:ln w="22225">
              <a:solidFill>
                <a:srgbClr val="0070C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139536" y="2970490"/>
              <a:ext cx="67859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ТЗ на утверждение и НМЦК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044000" y="3291830"/>
            <a:ext cx="6930000" cy="261610"/>
            <a:chOff x="1044000" y="3291830"/>
            <a:chExt cx="6930000" cy="261610"/>
          </a:xfrm>
        </p:grpSpPr>
        <p:cxnSp>
          <p:nvCxnSpPr>
            <p:cNvPr id="63" name="Прямая со стрелкой 62"/>
            <p:cNvCxnSpPr/>
            <p:nvPr/>
          </p:nvCxnSpPr>
          <p:spPr>
            <a:xfrm>
              <a:off x="1044000" y="3343500"/>
              <a:ext cx="693000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1067528" y="3291830"/>
              <a:ext cx="68165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утвержденная заявка-потребность на закупку не по каталогу</a:t>
              </a: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978694" y="3939584"/>
            <a:ext cx="2585194" cy="276999"/>
            <a:chOff x="978694" y="3939584"/>
            <a:chExt cx="2585194" cy="276999"/>
          </a:xfrm>
        </p:grpSpPr>
        <p:cxnSp>
          <p:nvCxnSpPr>
            <p:cNvPr id="38" name="Прямая со стрелкой 37"/>
            <p:cNvCxnSpPr/>
            <p:nvPr/>
          </p:nvCxnSpPr>
          <p:spPr>
            <a:xfrm>
              <a:off x="978694" y="4203873"/>
              <a:ext cx="2585194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1061963" y="3939584"/>
              <a:ext cx="2429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направляет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74" cy="904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489075" y="214313"/>
            <a:ext cx="9029700" cy="473075"/>
          </a:xfrm>
        </p:spPr>
        <p:txBody>
          <a:bodyPr/>
          <a:lstStyle/>
          <a:p>
            <a:pPr algn="l" eaLnBrk="1" hangingPunct="1"/>
            <a:r>
              <a:rPr lang="ru-RU" altLang="ru-RU" sz="2000" b="1" i="1" dirty="0">
                <a:solidFill>
                  <a:schemeClr val="bg1"/>
                </a:solidFill>
              </a:rPr>
              <a:t>Варианты организации финансирования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pic>
        <p:nvPicPr>
          <p:cNvPr id="4103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08"/>
          <a:stretch>
            <a:fillRect/>
          </a:stretch>
        </p:blipFill>
        <p:spPr bwMode="auto">
          <a:xfrm>
            <a:off x="468313" y="158750"/>
            <a:ext cx="1020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" y="4736430"/>
            <a:ext cx="9152774" cy="40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3" descr="https://sun9-64.userapi.com/impf/AOs-GzQ1V2rVTtHgTo6q392AWJatwdAmoO7xkw/aDvcXPCzbrM.jpg?size=604x403&amp;quality=96&amp;sign=d4f2103edf509795ce52a8f2e7b83779&amp;c_uniq_tag=yW9tkOEOsoFR-1CnxitJAk8SsAJY6yr4dyNkYhKDSe8&amp;type=album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https://sun9-64.userapi.com/impf/AOs-GzQ1V2rVTtHgTo6q392AWJatwdAmoO7xkw/aDvcXPCzbrM.jpg?size=604x403&amp;quality=96&amp;sign=d4f2103edf509795ce52a8f2e7b83779&amp;c_uniq_tag=yW9tkOEOsoFR-1CnxitJAk8SsAJY6yr4dyNkYhKDSe8&amp;type=album"/>
          <p:cNvSpPr>
            <a:spLocks noChangeAspect="1" noChangeArrowheads="1"/>
          </p:cNvSpPr>
          <p:nvPr/>
        </p:nvSpPr>
        <p:spPr bwMode="auto">
          <a:xfrm>
            <a:off x="2968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710" y="2499466"/>
            <a:ext cx="1544955" cy="12344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877" y="2499286"/>
            <a:ext cx="1782375" cy="123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679" name="Picture 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124" y="2499286"/>
            <a:ext cx="1548000" cy="123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46319" y="1322073"/>
            <a:ext cx="2151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в) закупки за счет лимитов заказчиков по заявкам заказчиков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1869" y="1322073"/>
            <a:ext cx="1914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б) закупки за счет лимитов СЕЗ по нормативам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6914" y="1322073"/>
            <a:ext cx="1914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а) закупки за счет лимитов СЕЗ по заявкам заказчиков</a:t>
            </a:r>
          </a:p>
        </p:txBody>
      </p:sp>
    </p:spTree>
    <p:extLst>
      <p:ext uri="{BB962C8B-B14F-4D97-AF65-F5344CB8AC3E}">
        <p14:creationId xmlns:p14="http://schemas.microsoft.com/office/powerpoint/2010/main" val="13983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74" cy="904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489075" y="214313"/>
            <a:ext cx="9029700" cy="473075"/>
          </a:xfrm>
        </p:spPr>
        <p:txBody>
          <a:bodyPr/>
          <a:lstStyle/>
          <a:p>
            <a:pPr algn="l" eaLnBrk="1" hangingPunct="1"/>
            <a:r>
              <a:rPr lang="ru-RU" altLang="ru-RU" sz="2000" b="1" i="1" dirty="0">
                <a:solidFill>
                  <a:schemeClr val="bg1"/>
                </a:solidFill>
              </a:rPr>
              <a:t>Организация финансирования закупок через СЕЗ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pic>
        <p:nvPicPr>
          <p:cNvPr id="4103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08"/>
          <a:stretch>
            <a:fillRect/>
          </a:stretch>
        </p:blipFill>
        <p:spPr bwMode="auto">
          <a:xfrm>
            <a:off x="468313" y="158750"/>
            <a:ext cx="1020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C:\Users\lunkova_iv\Desktop\Снимок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" y="4736430"/>
            <a:ext cx="9152774" cy="40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араллелограмм 15"/>
          <p:cNvSpPr/>
          <p:nvPr/>
        </p:nvSpPr>
        <p:spPr>
          <a:xfrm>
            <a:off x="251520" y="1022663"/>
            <a:ext cx="936104" cy="3600400"/>
          </a:xfrm>
          <a:prstGeom prst="parallelogram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7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з а к а з ч и к</a:t>
            </a:r>
          </a:p>
        </p:txBody>
      </p:sp>
      <p:sp>
        <p:nvSpPr>
          <p:cNvPr id="33" name="Параллелограмм 32"/>
          <p:cNvSpPr/>
          <p:nvPr/>
        </p:nvSpPr>
        <p:spPr>
          <a:xfrm flipH="1">
            <a:off x="7812360" y="1022663"/>
            <a:ext cx="936000" cy="3600400"/>
          </a:xfrm>
          <a:prstGeom prst="parallelogram">
            <a:avLst>
              <a:gd name="adj" fmla="val 25729"/>
            </a:avLst>
          </a:prstGeom>
          <a:gradFill flip="none" rotWithShape="1">
            <a:gsLst>
              <a:gs pos="0">
                <a:srgbClr val="00B0F0"/>
              </a:gs>
              <a:gs pos="53000">
                <a:srgbClr val="00B0F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С  Е  З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1152000" y="1275606"/>
            <a:ext cx="6696000" cy="261610"/>
            <a:chOff x="1152000" y="1275606"/>
            <a:chExt cx="6696000" cy="261610"/>
          </a:xfrm>
        </p:grpSpPr>
        <p:cxnSp>
          <p:nvCxnSpPr>
            <p:cNvPr id="61" name="Прямая со стрелкой 60"/>
            <p:cNvCxnSpPr/>
            <p:nvPr/>
          </p:nvCxnSpPr>
          <p:spPr>
            <a:xfrm>
              <a:off x="1152000" y="1308914"/>
              <a:ext cx="6696000" cy="0"/>
            </a:xfrm>
            <a:prstGeom prst="straightConnector1">
              <a:avLst/>
            </a:prstGeom>
            <a:ln w="22225">
              <a:solidFill>
                <a:srgbClr val="0070C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331639" y="1275606"/>
              <a:ext cx="62646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ТЗ на утверждение и НМЦК</a:t>
              </a:r>
            </a:p>
          </p:txBody>
        </p:sp>
      </p:grpSp>
      <p:sp>
        <p:nvSpPr>
          <p:cNvPr id="57" name="Скругленный прямоугольник 56"/>
          <p:cNvSpPr/>
          <p:nvPr/>
        </p:nvSpPr>
        <p:spPr>
          <a:xfrm>
            <a:off x="5508105" y="2499742"/>
            <a:ext cx="1584177" cy="720080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90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/>
              <a:t>министерство конкурентной политики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195736" y="2499742"/>
            <a:ext cx="1584177" cy="720080"/>
          </a:xfrm>
          <a:prstGeom prst="roundRect">
            <a:avLst/>
          </a:prstGeom>
          <a:gradFill flip="none" rotWithShape="1">
            <a:gsLst>
              <a:gs pos="0">
                <a:srgbClr val="00B050"/>
              </a:gs>
              <a:gs pos="83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/>
              <a:t>ГРБС </a:t>
            </a:r>
          </a:p>
          <a:p>
            <a:pPr algn="ctr"/>
            <a:r>
              <a:rPr lang="ru-RU" sz="1500" dirty="0"/>
              <a:t>заказчика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923928" y="3902983"/>
            <a:ext cx="1584177" cy="720080"/>
          </a:xfrm>
          <a:prstGeom prst="roundRect">
            <a:avLst/>
          </a:prstGeom>
          <a:gradFill flip="none" rotWithShape="1">
            <a:gsLst>
              <a:gs pos="0">
                <a:srgbClr val="FF9933"/>
              </a:gs>
              <a:gs pos="83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/>
              <a:t>министерство финансов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3779913" y="2931790"/>
            <a:ext cx="1728192" cy="0"/>
          </a:xfrm>
          <a:prstGeom prst="straightConnector1">
            <a:avLst/>
          </a:prstGeom>
          <a:ln w="22225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1070611" y="2592166"/>
            <a:ext cx="1125125" cy="267616"/>
            <a:chOff x="1070611" y="2592166"/>
            <a:chExt cx="1125125" cy="267616"/>
          </a:xfrm>
        </p:grpSpPr>
        <p:cxnSp>
          <p:nvCxnSpPr>
            <p:cNvPr id="23" name="Прямая со стрелкой 22"/>
            <p:cNvCxnSpPr>
              <a:stCxn id="16" idx="2"/>
              <a:endCxn id="65" idx="1"/>
            </p:cNvCxnSpPr>
            <p:nvPr/>
          </p:nvCxnSpPr>
          <p:spPr>
            <a:xfrm>
              <a:off x="1070611" y="2822863"/>
              <a:ext cx="1125125" cy="36919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297497" y="2592166"/>
              <a:ext cx="6480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НМЦК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779913" y="2692058"/>
            <a:ext cx="1728192" cy="261610"/>
            <a:chOff x="3779913" y="2692058"/>
            <a:chExt cx="1728192" cy="261610"/>
          </a:xfrm>
        </p:grpSpPr>
        <p:cxnSp>
          <p:nvCxnSpPr>
            <p:cNvPr id="5" name="Прямая со стрелкой 4"/>
            <p:cNvCxnSpPr/>
            <p:nvPr/>
          </p:nvCxnSpPr>
          <p:spPr>
            <a:xfrm>
              <a:off x="3779913" y="2715766"/>
              <a:ext cx="1728192" cy="0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250510" y="2692058"/>
              <a:ext cx="6480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ППВ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699792" y="3219822"/>
            <a:ext cx="1224136" cy="1043201"/>
            <a:chOff x="2699792" y="3219822"/>
            <a:chExt cx="1224136" cy="1043201"/>
          </a:xfrm>
        </p:grpSpPr>
        <p:cxnSp>
          <p:nvCxnSpPr>
            <p:cNvPr id="9" name="Прямая со стрелкой 8"/>
            <p:cNvCxnSpPr>
              <a:stCxn id="65" idx="2"/>
            </p:cNvCxnSpPr>
            <p:nvPr/>
          </p:nvCxnSpPr>
          <p:spPr>
            <a:xfrm>
              <a:off x="2987825" y="3219822"/>
              <a:ext cx="936103" cy="1043201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2699792" y="3479812"/>
              <a:ext cx="6480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ППВ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508105" y="3219822"/>
            <a:ext cx="1044116" cy="1043201"/>
            <a:chOff x="5508105" y="3219822"/>
            <a:chExt cx="1044116" cy="1043201"/>
          </a:xfrm>
        </p:grpSpPr>
        <p:cxnSp>
          <p:nvCxnSpPr>
            <p:cNvPr id="15" name="Прямая со стрелкой 14"/>
            <p:cNvCxnSpPr>
              <a:stCxn id="66" idx="3"/>
              <a:endCxn id="57" idx="2"/>
            </p:cNvCxnSpPr>
            <p:nvPr/>
          </p:nvCxnSpPr>
          <p:spPr>
            <a:xfrm flipV="1">
              <a:off x="5508105" y="3219822"/>
              <a:ext cx="792089" cy="104320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5904149" y="3641373"/>
              <a:ext cx="6480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лимиты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092282" y="2800985"/>
            <a:ext cx="840490" cy="261610"/>
            <a:chOff x="7092282" y="2800985"/>
            <a:chExt cx="840490" cy="261610"/>
          </a:xfrm>
        </p:grpSpPr>
        <p:cxnSp>
          <p:nvCxnSpPr>
            <p:cNvPr id="18" name="Прямая со стрелкой 17"/>
            <p:cNvCxnSpPr>
              <a:stCxn id="57" idx="3"/>
              <a:endCxn id="33" idx="2"/>
            </p:cNvCxnSpPr>
            <p:nvPr/>
          </p:nvCxnSpPr>
          <p:spPr>
            <a:xfrm flipV="1">
              <a:off x="7092282" y="2822863"/>
              <a:ext cx="840490" cy="36919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7194213" y="2800985"/>
              <a:ext cx="6480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лимиты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5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A9EAE"/>
      </a:accent1>
      <a:accent2>
        <a:srgbClr val="F9EB9B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10971</TotalTime>
  <Words>1308</Words>
  <Application>Microsoft Office PowerPoint</Application>
  <PresentationFormat>Экран (16:9)</PresentationFormat>
  <Paragraphs>198</Paragraphs>
  <Slides>16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Verdana</vt:lpstr>
      <vt:lpstr>Wingdings</vt:lpstr>
      <vt:lpstr>Тема Office</vt:lpstr>
      <vt:lpstr>Microsoft Excel Chart</vt:lpstr>
      <vt:lpstr> Опыт централизации закупок «по полному циклу»  (ч. 3 ст. 26 Закона № 44-ФЗ) для органов исполнительной власти и казенных учреждений Калужской области</vt:lpstr>
      <vt:lpstr>Централизация закупок в Калужской области </vt:lpstr>
      <vt:lpstr>Распределение полномочий при закупках через  Службу единого заказчика (СЕЗ)</vt:lpstr>
      <vt:lpstr>Нормативно-правовые основания деятельности СЕЗ</vt:lpstr>
      <vt:lpstr>Структура закупок СЕЗ в 2021 году</vt:lpstr>
      <vt:lpstr>Каталог товаров, работ и услуг</vt:lpstr>
      <vt:lpstr>Подготовка заявок на закупку</vt:lpstr>
      <vt:lpstr>Варианты организации финансирования</vt:lpstr>
      <vt:lpstr>Организация финансирования закупок через СЕЗ</vt:lpstr>
      <vt:lpstr>Поставка товаров при закупках через СЕЗ</vt:lpstr>
      <vt:lpstr>Взаимодействие с логистической компанией</vt:lpstr>
      <vt:lpstr>Основные показатели работы СЕЗ в 2021 году</vt:lpstr>
      <vt:lpstr>Узкие места модели полной централизации закупок</vt:lpstr>
      <vt:lpstr>Потенциал модели полной централизации закупок</vt:lpstr>
      <vt:lpstr>Направления развития модели полной централизации закупок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о результатах закупок у единственного поставщика (подрядчика, исполнителя)  за 2017 год</dc:title>
  <dc:creator>Лунькова Ирина Витальевна</dc:creator>
  <cp:lastModifiedBy>u1553</cp:lastModifiedBy>
  <cp:revision>468</cp:revision>
  <cp:lastPrinted>2022-07-12T13:37:10Z</cp:lastPrinted>
  <dcterms:created xsi:type="dcterms:W3CDTF">2018-03-26T05:52:49Z</dcterms:created>
  <dcterms:modified xsi:type="dcterms:W3CDTF">2022-07-27T12:47:48Z</dcterms:modified>
</cp:coreProperties>
</file>