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88" r:id="rId3"/>
    <p:sldId id="314" r:id="rId4"/>
    <p:sldId id="315" r:id="rId5"/>
    <p:sldId id="316" r:id="rId6"/>
    <p:sldId id="320" r:id="rId7"/>
    <p:sldId id="321" r:id="rId8"/>
    <p:sldId id="303" r:id="rId9"/>
    <p:sldId id="317" r:id="rId10"/>
    <p:sldId id="318" r:id="rId11"/>
    <p:sldId id="298" r:id="rId12"/>
    <p:sldId id="299" r:id="rId13"/>
    <p:sldId id="319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2871D5F7-FFF3-4879-811A-7C4AB2F21277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77908"/>
            <a:ext cx="5437188" cy="3907901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039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55" y="9429039"/>
            <a:ext cx="2946135" cy="497600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267415FB-283F-4FEC-80D3-8FE0F9D1F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04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6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-1" y="-3810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rgbClr val="4E885C"/>
          </a:solidFill>
          <a:ln>
            <a:solidFill>
              <a:srgbClr val="75AB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656" y="4738769"/>
            <a:ext cx="45719" cy="1094264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rgbClr val="323232"/>
              </a:solidFill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824" y="4744676"/>
            <a:ext cx="5880136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Фурсова Наталья Владимировна – начальник отдела реализации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политики в сфере закупок, развития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сопровождения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заказчиков управления финансов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942975" y="639603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313795" y="121582"/>
            <a:ext cx="17863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bg1"/>
                </a:solidFill>
              </a:rPr>
              <a:t>Управление финансов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5936" y="1955756"/>
            <a:ext cx="8216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существенных условий контракта</a:t>
            </a:r>
          </a:p>
        </p:txBody>
      </p:sp>
    </p:spTree>
    <p:extLst>
      <p:ext uri="{BB962C8B-B14F-4D97-AF65-F5344CB8AC3E}">
        <p14:creationId xmlns:p14="http://schemas.microsoft.com/office/powerpoint/2010/main" val="1880443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431" y="-11844"/>
            <a:ext cx="11210192" cy="363537"/>
          </a:xfr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АЛГОРИТМ ДЕЙСТВИЙ ДЛЯ ОСУЩЕСТВЛЕНИЯ ЗАКУПКИ У ЕД. ПОСТАВЩИКА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399" y="439858"/>
            <a:ext cx="9144000" cy="42483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5507" y="864697"/>
            <a:ext cx="11922369" cy="51263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обращение о необходимости осуществления закупки у единственного поставщика, обосновывающие документы, проект контракта и информацию (далее – документы)  и направляет ГРБС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76399" y="1377333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5507" y="1775923"/>
            <a:ext cx="11922369" cy="106179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 рабочего дня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информацию, приложенные к обращению заказчика;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заключение об обоснованности осуществления закупки;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заключение и документы секретарю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764326" y="413005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штаб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93432" y="457259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заключение;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решение, которое в течение 1 рабочего дня направляется заказчику 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524001" y="5335202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93431" y="5777748"/>
            <a:ext cx="11922369" cy="100112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контракт с ед. поставщиком на основании решения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 рабочих дней со дня, следующего за датой заключения контракта,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гос.заказчик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уведомление о такой закупке в управление финансов Липецкой области 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заказчик в муниципальный контрольный орган). </a:t>
            </a: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05712" y="2946034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(Глава местной администрации)</a:t>
            </a: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34818" y="3423748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докладчиком по предмету обращения на заседании Оперативного штаба</a:t>
            </a:r>
          </a:p>
        </p:txBody>
      </p:sp>
    </p:spTree>
    <p:extLst>
      <p:ext uri="{BB962C8B-B14F-4D97-AF65-F5344CB8AC3E}">
        <p14:creationId xmlns:p14="http://schemas.microsoft.com/office/powerpoint/2010/main" val="66922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155209"/>
            <a:ext cx="11676184" cy="363537"/>
          </a:xfr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8600" y="633047"/>
            <a:ext cx="11676184" cy="590843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заказчика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закупки, включающее в себя функциональные, технические и качественные характеристики, эксплуатационные характеристики объекта закупки (при необходимости)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национальном проекте, государственной программе, адресной инвестиционной программе Липецкой области, муниципальной программе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Информация об источниках финансирования закупки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срок осуществления закупки у единственного поставщика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срок, на который заключается контракт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этапов исполнения контракта (при необходимости)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22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393" y="155209"/>
            <a:ext cx="11676184" cy="363537"/>
          </a:xfr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7393" y="817808"/>
            <a:ext cx="11676184" cy="467738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оплаты по контракту, в том числе информация о размере аванса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исполнения контракта (установлено/не установлено)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требования к обеспечению гарантийных обязательств (установлено/не установлено)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казначейском сопровождении расчетов по контракту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единственном поставщике с которым планируется заключить контракт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исполнении единственным поставщиком своих обязательств по контракту лично или с привлечением к его исполнению субподрядчиков, соисполнителей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3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637" y="44999"/>
            <a:ext cx="11947525" cy="398621"/>
          </a:xfr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1600" b="1" dirty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ОБ АНТИКРИЗИНЫХ МЕРАХ НА САЙТЕ «ГОСЗАКАЗ ЛИПЕЦКОЙ ОБЛАСТИ»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E00781-0EC9-44E6-B9A6-548667B3509A}"/>
              </a:ext>
            </a:extLst>
          </p:cNvPr>
          <p:cNvPicPr/>
          <p:nvPr/>
        </p:nvPicPr>
        <p:blipFill rotWithShape="1">
          <a:blip r:embed="rId2"/>
          <a:srcRect t="11782" r="1123" b="6499"/>
          <a:stretch/>
        </p:blipFill>
        <p:spPr bwMode="auto">
          <a:xfrm>
            <a:off x="268093" y="637074"/>
            <a:ext cx="11336694" cy="58129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13583" y="1492899"/>
            <a:ext cx="1306286" cy="23979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00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374046" y="64807"/>
            <a:ext cx="10709031" cy="59126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СЛУЧАИ ИЗМЕНЕНИЯ СУЩЕСТВЕННЫХ УСЛОВИЙ ЗАКЛЮЧЕННОГО КОНТРАКТА 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ЛЮБЫЕ ТОВАРЫ, РАБОТЫ, УСЛУГИ </a:t>
            </a: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11655" y="746287"/>
            <a:ext cx="6681814" cy="58908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п1.2; 1.3 ч.1 ст.95 №44-ФЗ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58143" y="1448627"/>
            <a:ext cx="7216679" cy="8637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может быть увеличена не более, чем на 10 %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увеличения количества товара,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работы (услуги)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5662356" y="2383402"/>
            <a:ext cx="484632" cy="37557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93531" y="2891487"/>
            <a:ext cx="10251831" cy="255036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 Допускается </a:t>
            </a:r>
            <a:r>
              <a:rPr lang="ru-RU" sz="2200" b="1" dirty="0">
                <a:solidFill>
                  <a:schemeClr val="bg1"/>
                </a:solidFill>
              </a:rPr>
              <a:t>изменении объема и (или) видов выполняемых работ по контракту, предметом которого является выполнение работ по строительству, реконструкции, капитальному ремонту, сносу объекта капитального строительства, проведению работ по сохранению объектов культурного наследия (памятников истории и культуры)</a:t>
            </a:r>
          </a:p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101089" y="4584628"/>
            <a:ext cx="641884" cy="826486"/>
          </a:xfrm>
          <a:prstGeom prst="curved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11451046" y="4690145"/>
            <a:ext cx="659426" cy="720969"/>
          </a:xfrm>
          <a:prstGeom prst="curved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031" y="5512880"/>
            <a:ext cx="1094825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для заключения дополнительных соглашений к контрактам об изменении существенных условий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56328" y="6297520"/>
            <a:ext cx="422030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соглашение сторон</a:t>
            </a:r>
          </a:p>
        </p:txBody>
      </p:sp>
      <p:sp>
        <p:nvSpPr>
          <p:cNvPr id="30" name="Стрелка вниз 29"/>
          <p:cNvSpPr/>
          <p:nvPr/>
        </p:nvSpPr>
        <p:spPr>
          <a:xfrm>
            <a:off x="5728562" y="5917724"/>
            <a:ext cx="361012" cy="344283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76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Шеврон 10"/>
          <p:cNvSpPr/>
          <p:nvPr/>
        </p:nvSpPr>
        <p:spPr>
          <a:xfrm>
            <a:off x="3105325" y="2564075"/>
            <a:ext cx="316871" cy="262550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8997" y="2555022"/>
            <a:ext cx="5127764" cy="27160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аванса, включая его установление</a:t>
            </a:r>
          </a:p>
        </p:txBody>
      </p:sp>
      <p:sp>
        <p:nvSpPr>
          <p:cNvPr id="13" name="Шеврон 12"/>
          <p:cNvSpPr/>
          <p:nvPr/>
        </p:nvSpPr>
        <p:spPr>
          <a:xfrm>
            <a:off x="3118515" y="2977861"/>
            <a:ext cx="316871" cy="262550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98996" y="2968808"/>
            <a:ext cx="5127763" cy="27160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срока исполнения контракта  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27672" y="3350531"/>
            <a:ext cx="5127763" cy="27160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</a:p>
        </p:txBody>
      </p:sp>
      <p:sp>
        <p:nvSpPr>
          <p:cNvPr id="54" name="Шеврон 53"/>
          <p:cNvSpPr/>
          <p:nvPr/>
        </p:nvSpPr>
        <p:spPr>
          <a:xfrm>
            <a:off x="3134000" y="3368634"/>
            <a:ext cx="316871" cy="262550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50632" y="43427"/>
            <a:ext cx="10269414" cy="488887"/>
          </a:xfrm>
          <a:prstGeom prst="roundRect">
            <a:avLst>
              <a:gd name="adj" fmla="val 20371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СЛУЧАИ ИЗМЕНЕНИЯ СУЩЕСТВЕННЫХ УСЛОВИЙ ЗАКЛЮЧЕННОГО КОНТРАКТА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ЛЮБЫЕ ТОВАРЫ, РАБОТЫ, УСЛУГИ </a:t>
            </a:r>
          </a:p>
        </p:txBody>
      </p:sp>
      <p:sp>
        <p:nvSpPr>
          <p:cNvPr id="40" name="Выноска со стрелкой вниз 39"/>
          <p:cNvSpPr/>
          <p:nvPr/>
        </p:nvSpPr>
        <p:spPr>
          <a:xfrm>
            <a:off x="3105325" y="602885"/>
            <a:ext cx="5521436" cy="1881566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ч.65.1 ст.112 44-ФЗ</a:t>
            </a:r>
          </a:p>
          <a:p>
            <a:pPr algn="ctr"/>
            <a:r>
              <a:rPr lang="ru-RU" dirty="0"/>
              <a:t>в случае выявления независящих от сторон контракта обстоятельств, влекущих невозможность его исполнения, допускаются  изменения: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670522" y="3745713"/>
            <a:ext cx="6623480" cy="637217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изменения условий контракта определяется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и муниципальном уровне отдельно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05917" y="5474402"/>
            <a:ext cx="5248292" cy="1036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контракта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на основании 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 администрации ЛО,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принятого в соответствии с решением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Штаба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738564" y="4600849"/>
            <a:ext cx="4587742" cy="82211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Постановление администрации ЛО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31.03.2022 № 155</a:t>
            </a:r>
          </a:p>
        </p:txBody>
      </p:sp>
      <p:sp>
        <p:nvSpPr>
          <p:cNvPr id="64" name="Выгнутая влево стрелка 63"/>
          <p:cNvSpPr/>
          <p:nvPr/>
        </p:nvSpPr>
        <p:spPr>
          <a:xfrm>
            <a:off x="94967" y="4866326"/>
            <a:ext cx="731520" cy="1216152"/>
          </a:xfrm>
          <a:prstGeom prst="curved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5969903" y="4589173"/>
            <a:ext cx="6119520" cy="192148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уровне: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контракта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на основании решения местной администрации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администрации Задонского муниципального района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31.05.2022 №329)</a:t>
            </a:r>
          </a:p>
        </p:txBody>
      </p:sp>
      <p:sp>
        <p:nvSpPr>
          <p:cNvPr id="66" name="Штриховая стрелка вправо 65"/>
          <p:cNvSpPr/>
          <p:nvPr/>
        </p:nvSpPr>
        <p:spPr>
          <a:xfrm rot="5400000">
            <a:off x="7935956" y="4336948"/>
            <a:ext cx="311723" cy="30253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Штриховая стрелка вправо 66"/>
          <p:cNvSpPr/>
          <p:nvPr/>
        </p:nvSpPr>
        <p:spPr>
          <a:xfrm rot="5400000">
            <a:off x="4097524" y="4336948"/>
            <a:ext cx="311723" cy="30253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66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Шеврон 41"/>
          <p:cNvSpPr/>
          <p:nvPr/>
        </p:nvSpPr>
        <p:spPr>
          <a:xfrm>
            <a:off x="1395639" y="2505005"/>
            <a:ext cx="312195" cy="262550"/>
          </a:xfrm>
          <a:prstGeom prst="chevr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995854" y="2500479"/>
            <a:ext cx="8739554" cy="38195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исполнения контракта не более чем на 30%</a:t>
            </a:r>
          </a:p>
        </p:txBody>
      </p:sp>
      <p:sp>
        <p:nvSpPr>
          <p:cNvPr id="44" name="Шеврон 43"/>
          <p:cNvSpPr/>
          <p:nvPr/>
        </p:nvSpPr>
        <p:spPr>
          <a:xfrm>
            <a:off x="1395639" y="2983669"/>
            <a:ext cx="312195" cy="262550"/>
          </a:xfrm>
          <a:prstGeom prst="chevr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995854" y="2922275"/>
            <a:ext cx="8739554" cy="400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не более, чем на 30%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533741" y="5178882"/>
            <a:ext cx="4993404" cy="10362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контакта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на основании  распоряжения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ЛО, принятого в соответствии с решением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Президиума администрации ЛО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670538" y="4305329"/>
            <a:ext cx="4628705" cy="8221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Постановление администрации ЛО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14.09.2021 № 361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888023" y="-268"/>
            <a:ext cx="9917723" cy="659943"/>
          </a:xfrm>
          <a:prstGeom prst="roundRect">
            <a:avLst>
              <a:gd name="adj" fmla="val 2037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2943086" y="3387135"/>
            <a:ext cx="6623480" cy="637217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изменения условий контракта определяется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и муниципальном уровне отдельно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634772" y="4298014"/>
            <a:ext cx="4971073" cy="191712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Задонском районе принято</a:t>
            </a:r>
          </a:p>
          <a:p>
            <a:pPr algn="ctr"/>
            <a:endParaRPr lang="ru-RU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Задонского муниципального района от 31.05.2022 №330</a:t>
            </a:r>
          </a:p>
        </p:txBody>
      </p:sp>
      <p:sp>
        <p:nvSpPr>
          <p:cNvPr id="66" name="Штриховая стрелка вправо 65"/>
          <p:cNvSpPr/>
          <p:nvPr/>
        </p:nvSpPr>
        <p:spPr>
          <a:xfrm rot="5400000">
            <a:off x="8061775" y="3945706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1029879" y="4835518"/>
            <a:ext cx="731520" cy="1216152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3" name="Штриховая стрелка вправо 72"/>
          <p:cNvSpPr/>
          <p:nvPr/>
        </p:nvSpPr>
        <p:spPr>
          <a:xfrm rot="5400000">
            <a:off x="4560516" y="3945706"/>
            <a:ext cx="311723" cy="302532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826117" y="1885084"/>
            <a:ext cx="6857415" cy="5446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Параметры контракта, которые подлежат изменению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1423452" y="725722"/>
            <a:ext cx="9662747" cy="1349914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/>
              <a:t>ПП РФ №1315 от 09.08.2021 </a:t>
            </a:r>
          </a:p>
          <a:p>
            <a:pPr algn="ctr"/>
            <a:r>
              <a:rPr lang="ru-RU" dirty="0"/>
              <a:t>Основания для изменения условий контракта:</a:t>
            </a:r>
          </a:p>
          <a:p>
            <a:pPr algn="ctr"/>
            <a:r>
              <a:rPr lang="ru-RU" dirty="0"/>
              <a:t>увеличение цены на строительные материалы</a:t>
            </a:r>
          </a:p>
        </p:txBody>
      </p:sp>
    </p:spTree>
    <p:extLst>
      <p:ext uri="{BB962C8B-B14F-4D97-AF65-F5344CB8AC3E}">
        <p14:creationId xmlns:p14="http://schemas.microsoft.com/office/powerpoint/2010/main" val="87495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764931" y="-269"/>
            <a:ext cx="10234245" cy="659943"/>
          </a:xfrm>
          <a:prstGeom prst="roundRect">
            <a:avLst>
              <a:gd name="adj" fmla="val 2037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34" name="Шеврон 33"/>
          <p:cNvSpPr/>
          <p:nvPr/>
        </p:nvSpPr>
        <p:spPr>
          <a:xfrm>
            <a:off x="1801042" y="3491172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277207" y="3482119"/>
            <a:ext cx="8721969" cy="27160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аванса, его установление  </a:t>
            </a:r>
          </a:p>
        </p:txBody>
      </p:sp>
      <p:sp>
        <p:nvSpPr>
          <p:cNvPr id="36" name="Шеврон 35"/>
          <p:cNvSpPr/>
          <p:nvPr/>
        </p:nvSpPr>
        <p:spPr>
          <a:xfrm>
            <a:off x="1801042" y="3094215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266292" y="3111295"/>
            <a:ext cx="8721969" cy="27160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исполнения контракта      </a:t>
            </a:r>
          </a:p>
        </p:txBody>
      </p:sp>
      <p:sp>
        <p:nvSpPr>
          <p:cNvPr id="38" name="Шеврон 37"/>
          <p:cNvSpPr/>
          <p:nvPr/>
        </p:nvSpPr>
        <p:spPr>
          <a:xfrm>
            <a:off x="1801042" y="3850965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277207" y="3814516"/>
            <a:ext cx="8721969" cy="38024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 и (или) виды работ, спецификация и тип оборудования  </a:t>
            </a:r>
          </a:p>
        </p:txBody>
      </p:sp>
      <p:sp>
        <p:nvSpPr>
          <p:cNvPr id="40" name="Шеврон 39"/>
          <p:cNvSpPr/>
          <p:nvPr/>
        </p:nvSpPr>
        <p:spPr>
          <a:xfrm>
            <a:off x="1794044" y="4310983"/>
            <a:ext cx="318885" cy="36457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277209" y="4276829"/>
            <a:ext cx="8721968" cy="3897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строительных ресурсов, в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внесение изменений в ПСД</a:t>
            </a:r>
          </a:p>
        </p:txBody>
      </p:sp>
      <p:sp>
        <p:nvSpPr>
          <p:cNvPr id="48" name="Шеврон 47"/>
          <p:cNvSpPr/>
          <p:nvPr/>
        </p:nvSpPr>
        <p:spPr>
          <a:xfrm>
            <a:off x="1801042" y="4782066"/>
            <a:ext cx="318885" cy="363516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2277208" y="4739107"/>
            <a:ext cx="8721969" cy="39160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исполнения контракта, в том числе состав, объем, вид работ и цена отдельного этапа</a:t>
            </a:r>
          </a:p>
        </p:txBody>
      </p:sp>
      <p:sp>
        <p:nvSpPr>
          <p:cNvPr id="52" name="Шеврон 51"/>
          <p:cNvSpPr/>
          <p:nvPr/>
        </p:nvSpPr>
        <p:spPr>
          <a:xfrm>
            <a:off x="1794045" y="5263093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266292" y="5258611"/>
            <a:ext cx="8732884" cy="26703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приемки, оплата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1794045" y="5760665"/>
            <a:ext cx="9205131" cy="9844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условий контракта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по соглашению сторон путем подписания дополнительного соглашения  </a:t>
            </a:r>
          </a:p>
          <a:p>
            <a:pPr algn="ctr"/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принятия регионального (муниципального) правового акта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794045" y="2489856"/>
            <a:ext cx="9205132" cy="5446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Параметры контракта, которые подлежат изменению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1670538" y="730222"/>
            <a:ext cx="9328639" cy="1856718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>
                <a:solidFill>
                  <a:schemeClr val="bg1"/>
                </a:solidFill>
              </a:rPr>
              <a:t>ПП РФ №680 от 16.04.2022 </a:t>
            </a:r>
          </a:p>
          <a:p>
            <a:pPr algn="ctr"/>
            <a:r>
              <a:rPr lang="ru-RU" b="1" dirty="0"/>
              <a:t>Основания для изменения условий контракта:</a:t>
            </a:r>
          </a:p>
          <a:p>
            <a:pPr algn="ctr"/>
            <a:r>
              <a:rPr lang="ru-RU" b="1" dirty="0"/>
              <a:t>возникновения обстоятельств, независящих от подрядчика</a:t>
            </a:r>
          </a:p>
        </p:txBody>
      </p:sp>
    </p:spTree>
    <p:extLst>
      <p:ext uri="{BB962C8B-B14F-4D97-AF65-F5344CB8AC3E}">
        <p14:creationId xmlns:p14="http://schemas.microsoft.com/office/powerpoint/2010/main" val="927721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764931" y="-269"/>
            <a:ext cx="10234245" cy="659943"/>
          </a:xfrm>
          <a:prstGeom prst="roundRect">
            <a:avLst>
              <a:gd name="adj" fmla="val 2037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КОНТРАКТОВ </a:t>
            </a:r>
          </a:p>
          <a:p>
            <a:pPr algn="ctr"/>
            <a:r>
              <a:rPr lang="ru-RU" sz="1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СТРОИТЕЛЬСТВО, РЕКОНСТРУКЦИЮ, КАПИТАЛЬНЫЙ РЕМОНТ ОБЪЕКТОВ КАПСТРОЯ</a:t>
            </a:r>
          </a:p>
        </p:txBody>
      </p:sp>
      <p:sp>
        <p:nvSpPr>
          <p:cNvPr id="36" name="Шеврон 35"/>
          <p:cNvSpPr/>
          <p:nvPr/>
        </p:nvSpPr>
        <p:spPr>
          <a:xfrm>
            <a:off x="1308675" y="3349190"/>
            <a:ext cx="318885" cy="26255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773925" y="3366270"/>
            <a:ext cx="8721969" cy="10376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 направляет заказчику в письменной форме предложение об изменении существенных условий контракта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приложением информации и документов, обосновывающих такое предложение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подписанного проекта соглашения об изменении существенных условий контракта      </a:t>
            </a:r>
          </a:p>
        </p:txBody>
      </p:sp>
      <p:sp>
        <p:nvSpPr>
          <p:cNvPr id="40" name="Шеврон 39"/>
          <p:cNvSpPr/>
          <p:nvPr/>
        </p:nvSpPr>
        <p:spPr>
          <a:xfrm>
            <a:off x="1301677" y="4565958"/>
            <a:ext cx="318885" cy="364570"/>
          </a:xfrm>
          <a:prstGeom prst="chevro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784842" y="4531804"/>
            <a:ext cx="8721968" cy="9572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в течение 10 рабочих дней со дня, следующего за днем поступления предложения об изменении существенных условий контракта направляет подрядчику подписанное соглашение и включает в реестр контрактов информацию об изменении контракта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1301678" y="5760665"/>
            <a:ext cx="9205131" cy="98441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администрации Липецкой области от 17.05.21 №228-р заказчики должны организовать работу в РИС при осуществлении закупок</a:t>
            </a:r>
            <a:endParaRPr lang="ru-RU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90762" y="2707677"/>
            <a:ext cx="9205132" cy="5446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Процедура изменения существенных условий контракта (п.4 ПП РФ №680 от 16.04.2022)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1178171" y="730222"/>
            <a:ext cx="9328639" cy="1856718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Изменения могут быть внесены в пределах доведенных в соответствии с бюджетным законодательством РФ лимитов бюджетных обязательств на срок исполнения контракта (п.2 </a:t>
            </a:r>
            <a:r>
              <a:rPr lang="ru-RU" b="1" dirty="0">
                <a:solidFill>
                  <a:schemeClr val="bg1"/>
                </a:solidFill>
              </a:rPr>
              <a:t>ПП РФ №680 от 16.04.2022) 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7945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102637" y="-269"/>
            <a:ext cx="12008498" cy="659943"/>
          </a:xfrm>
          <a:prstGeom prst="roundRect">
            <a:avLst>
              <a:gd name="adj" fmla="val 2037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ИЗМЕНЕНИЯ СУЩЕСТВЕННЫХ УСЛОВИЙ КОНТРАКТОВ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И (ИЛИ) СОДЕРЖАНИЕ АВТОМОБИЛЬНЫХ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 ОБЩЕГО ПОЛЬЗОВАНИЯ ФЕДЕРАЛЬНОГО ЗНАЧЕНИЯ</a:t>
            </a:r>
          </a:p>
        </p:txBody>
      </p:sp>
      <p:sp>
        <p:nvSpPr>
          <p:cNvPr id="36" name="Шеврон 35"/>
          <p:cNvSpPr/>
          <p:nvPr/>
        </p:nvSpPr>
        <p:spPr>
          <a:xfrm>
            <a:off x="284640" y="3088551"/>
            <a:ext cx="318885" cy="439040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02434" y="2789253"/>
            <a:ext cx="11308700" cy="10376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 (подрядчик, исполнитель) направляет заказчику в письменной форме предложение об изменении существенных условий контракта с приложением информации и документов, обосновывающих такое предложение, а также подписанный проект соглашения об изменении условий контракта     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02434" y="3942972"/>
            <a:ext cx="11308699" cy="17300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в течение 10 рабочих дней со дня, следующего за днем поступления предложения об изменении существенных условий контракта, по результатам рассмотрения предложения направляет поставщику (подрядчику, исполнителю) подписанное соглашение об изменении условий контракта с включением в соответствии с Федеральным законом «О контрактной системе в сфере закупок товаров, работ, услуг для обеспечения государственных и муниципальных нужд» информации об изменении существенных условий контракта в реестр контрактов либо отказ в письменной форме от изменения существенных условий контракта с его обоснованием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802435" y="5789095"/>
            <a:ext cx="4627981" cy="72683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уровне принято постановление Правительства ЛО от 05.08.2022 №71</a:t>
            </a:r>
            <a:endParaRPr lang="ru-RU" sz="14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7282" y="2128497"/>
            <a:ext cx="11933851" cy="5446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Процедура изменения существенных условий контракта (</a:t>
            </a:r>
            <a:r>
              <a:rPr lang="ru-RU" sz="1600" b="1" dirty="0" err="1">
                <a:solidFill>
                  <a:schemeClr val="tx1"/>
                </a:solidFill>
              </a:rPr>
              <a:t>п.п.д</a:t>
            </a:r>
            <a:r>
              <a:rPr lang="ru-RU" sz="1600" b="1" dirty="0">
                <a:solidFill>
                  <a:schemeClr val="tx1"/>
                </a:solidFill>
              </a:rPr>
              <a:t> п.1 ПП РФ №1148 от 28.06.2022)</a:t>
            </a: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177283" y="730222"/>
            <a:ext cx="11933852" cy="1383804"/>
          </a:xfrm>
          <a:prstGeom prst="downArrowCallout">
            <a:avLst>
              <a:gd name="adj1" fmla="val 23938"/>
              <a:gd name="adj2" fmla="val 25000"/>
              <a:gd name="adj3" fmla="val 25000"/>
              <a:gd name="adj4" fmla="val 6497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Изменения могут быть внесены в пределах доведенных в соответствии с бюджетным законодательством РФ лимитов бюджетных обязательств на срок исполнения контракта (</a:t>
            </a:r>
            <a:r>
              <a:rPr lang="ru-RU" b="1" dirty="0" err="1"/>
              <a:t>п.п.а</a:t>
            </a:r>
            <a:r>
              <a:rPr lang="ru-RU" b="1" dirty="0"/>
              <a:t> п.1 </a:t>
            </a:r>
            <a:r>
              <a:rPr lang="ru-RU" b="1" dirty="0">
                <a:solidFill>
                  <a:schemeClr val="bg1"/>
                </a:solidFill>
              </a:rPr>
              <a:t>ПП РФ №1148 от 28.06.2022) </a:t>
            </a:r>
            <a:endParaRPr lang="ru-RU" b="1" dirty="0"/>
          </a:p>
        </p:txBody>
      </p:sp>
      <p:sp>
        <p:nvSpPr>
          <p:cNvPr id="10" name="Шеврон 35">
            <a:extLst>
              <a:ext uri="{FF2B5EF4-FFF2-40B4-BE49-F238E27FC236}">
                <a16:creationId xmlns:a16="http://schemas.microsoft.com/office/drawing/2014/main" id="{496A5117-8DF0-4C3F-908B-E087F8586C5B}"/>
              </a:ext>
            </a:extLst>
          </p:cNvPr>
          <p:cNvSpPr/>
          <p:nvPr/>
        </p:nvSpPr>
        <p:spPr>
          <a:xfrm>
            <a:off x="284639" y="4481170"/>
            <a:ext cx="318885" cy="439040"/>
          </a:xfrm>
          <a:prstGeom prst="chevr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67">
            <a:extLst>
              <a:ext uri="{FF2B5EF4-FFF2-40B4-BE49-F238E27FC236}">
                <a16:creationId xmlns:a16="http://schemas.microsoft.com/office/drawing/2014/main" id="{A72C1B7E-DFD8-4073-B68D-6B877BB6EBCE}"/>
              </a:ext>
            </a:extLst>
          </p:cNvPr>
          <p:cNvSpPr/>
          <p:nvPr/>
        </p:nvSpPr>
        <p:spPr>
          <a:xfrm>
            <a:off x="7336974" y="5789094"/>
            <a:ext cx="4627981" cy="72683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Аналогичный муниципальный правовой акт должен быть принят на муниципальном уровне</a:t>
            </a:r>
            <a:endParaRPr lang="ru-RU" sz="14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65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39615" y="79085"/>
            <a:ext cx="10709031" cy="59126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ПОСТАНОВЛЕНИЯ ПРАВИТЕЛЬСТВА РФ №505 ОТ 29.03.22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РЕГИОНАЛЬНОМ И МУНИЦИПАЛЬНОМ УРОВНЕ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60178" y="1044295"/>
            <a:ext cx="10543445" cy="2251161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администрации Липецкой области от 19.04.22 №185 </a:t>
            </a:r>
          </a:p>
          <a:p>
            <a:pPr algn="ctr"/>
            <a:endParaRPr lang="ru-RU" sz="20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установить что в 2022г. заказчики предусматривают: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в контрактах, подлежащих казначейскому сопровождению, </a:t>
            </a:r>
            <a:r>
              <a:rPr lang="ru-RU" sz="20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авансовые платежи в размере  от 50 до 90% 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контрактах, не подлежащих казначейскому сопровождению, </a:t>
            </a:r>
            <a:r>
              <a:rPr lang="ru-RU" sz="20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авансовые платежи в размере  до 50%</a:t>
            </a:r>
          </a:p>
          <a:p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u="sng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Штриховая стрелка вправо 26"/>
          <p:cNvSpPr/>
          <p:nvPr/>
        </p:nvSpPr>
        <p:spPr>
          <a:xfrm rot="5400000">
            <a:off x="5812291" y="3400554"/>
            <a:ext cx="567417" cy="432636"/>
          </a:xfrm>
          <a:prstGeom prst="stripedRightArrow">
            <a:avLst>
              <a:gd name="adj1" fmla="val 52229"/>
              <a:gd name="adj2" fmla="val 50002"/>
            </a:avLst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19907" y="3938288"/>
            <a:ext cx="1038371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аналогичные правовые акты следует принять на местном уровне</a:t>
            </a:r>
            <a:endParaRPr lang="ru-RU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9907" y="4607867"/>
            <a:ext cx="10383716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в Задонском районе принято постановление администрации Задонского муниципального района от 31.05.2022 №328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184638" y="3979286"/>
            <a:ext cx="731520" cy="1216152"/>
          </a:xfrm>
          <a:prstGeom prst="curved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216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процесс 6"/>
          <p:cNvSpPr/>
          <p:nvPr/>
        </p:nvSpPr>
        <p:spPr>
          <a:xfrm>
            <a:off x="96715" y="1063864"/>
            <a:ext cx="11983916" cy="3525721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Установить, что в период до 31 декабря 2022 года включительно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высшего исполнительного органа государственной власти субъекта РФ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дополнение к случаям, предусмотренным частью 1 статьи 93 Федерального закона N 44-ФЗ,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установлены иные случаи осуществления закупок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государственных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муниципальных нужд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единственного поставщика (подрядчика, исполнителя)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нужд соответствующего субъекта РФ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муниципальных нужд муниципальных образований, находящихся на его территории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определен порядок осуществления закупок в таких случаях.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89081" y="108601"/>
            <a:ext cx="10981596" cy="84096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ОСУЩЕСТВЛЕНИЯ ЗАКУПОК У ЕДИНСТВЕННОГО ПОСТАВЩИКА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 статьи 15 закона №46-ФЗ в 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новой редакции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триховая стрелка вправо 4"/>
          <p:cNvSpPr/>
          <p:nvPr/>
        </p:nvSpPr>
        <p:spPr>
          <a:xfrm rot="5400000">
            <a:off x="5882050" y="4425690"/>
            <a:ext cx="413244" cy="389355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94540" y="4906725"/>
            <a:ext cx="11570678" cy="1062957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Липецкой области об установлении случаев осуществления закупок у единственного поставщика от 15.04.22 №173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96715" y="5625446"/>
            <a:ext cx="557753" cy="950974"/>
          </a:xfrm>
          <a:prstGeom prst="curv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Выгнутая вправо стрелка 1"/>
          <p:cNvSpPr/>
          <p:nvPr/>
        </p:nvSpPr>
        <p:spPr>
          <a:xfrm>
            <a:off x="11544300" y="5625446"/>
            <a:ext cx="536331" cy="950973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725364" y="6207087"/>
            <a:ext cx="10726615" cy="369332"/>
          </a:xfrm>
          <a:prstGeom prst="rect">
            <a:avLst/>
          </a:prstGeom>
          <a:noFill/>
          <a:ln>
            <a:solidFill>
              <a:srgbClr val="C0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распространяется на закупки для государственных и муниципальных нужд</a:t>
            </a:r>
          </a:p>
        </p:txBody>
      </p:sp>
    </p:spTree>
    <p:extLst>
      <p:ext uri="{BB962C8B-B14F-4D97-AF65-F5344CB8AC3E}">
        <p14:creationId xmlns:p14="http://schemas.microsoft.com/office/powerpoint/2010/main" val="3755300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3654</TotalTime>
  <Words>1351</Words>
  <Application>Microsoft Office PowerPoint</Application>
  <PresentationFormat>Широкоэкранный</PresentationFormat>
  <Paragraphs>151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ДЕЙСТВИЙ ДЛЯ ОСУЩЕСТВЛЕНИЯ ЗАКУПКИ У ЕД. ПОСТАВЩИКА</vt:lpstr>
      <vt:lpstr>ФОРМА ОБРАЩЕНИЯ</vt:lpstr>
      <vt:lpstr>ФОРМА ОБРАЩЕНИЯ</vt:lpstr>
      <vt:lpstr>ИНФОРМАЦИЯ ОБ АНТИКРИЗИНЫХ МЕРАХ НА САЙТЕ «ГОСЗАКАЗ ЛИПЕЦКОЙ ОБЛАСТИ»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u1554</cp:lastModifiedBy>
  <cp:revision>168</cp:revision>
  <cp:lastPrinted>2022-08-25T14:18:47Z</cp:lastPrinted>
  <dcterms:created xsi:type="dcterms:W3CDTF">2022-03-09T07:34:09Z</dcterms:created>
  <dcterms:modified xsi:type="dcterms:W3CDTF">2022-08-29T06:57:51Z</dcterms:modified>
</cp:coreProperties>
</file>