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4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7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41" r:id="rId2"/>
    <p:sldId id="873" r:id="rId3"/>
    <p:sldId id="880" r:id="rId4"/>
    <p:sldId id="881" r:id="rId5"/>
    <p:sldId id="882" r:id="rId6"/>
    <p:sldId id="883" r:id="rId7"/>
    <p:sldId id="884" r:id="rId8"/>
    <p:sldId id="885" r:id="rId9"/>
    <p:sldId id="886" r:id="rId10"/>
    <p:sldId id="887" r:id="rId11"/>
    <p:sldId id="848" r:id="rId12"/>
    <p:sldId id="875" r:id="rId13"/>
    <p:sldId id="899" r:id="rId14"/>
    <p:sldId id="839" r:id="rId15"/>
    <p:sldId id="888" r:id="rId16"/>
    <p:sldId id="889" r:id="rId17"/>
    <p:sldId id="897" r:id="rId18"/>
    <p:sldId id="891" r:id="rId19"/>
    <p:sldId id="892" r:id="rId20"/>
    <p:sldId id="893" r:id="rId21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B6C9D8"/>
    <a:srgbClr val="FFABAB"/>
    <a:srgbClr val="E26714"/>
    <a:srgbClr val="D4E8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ECBB35-0FA9-4B87-B40C-495B6FAA2CC8}" type="doc">
      <dgm:prSet loTypeId="urn:microsoft.com/office/officeart/2008/layout/VerticalCurvedList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D54B42-D03B-4B90-81C8-C5F0639FFF72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gradFill flip="none" rotWithShape="1">
          <a:gsLst>
            <a:gs pos="0">
              <a:srgbClr val="E1F7FF">
                <a:shade val="30000"/>
                <a:satMod val="115000"/>
              </a:srgbClr>
            </a:gs>
            <a:gs pos="50000">
              <a:srgbClr val="E1F7FF">
                <a:shade val="67500"/>
                <a:satMod val="115000"/>
              </a:srgbClr>
            </a:gs>
            <a:gs pos="100000">
              <a:srgbClr val="E1F7FF">
                <a:shade val="100000"/>
                <a:satMod val="115000"/>
              </a:srgbClr>
            </a:gs>
          </a:gsLst>
          <a:lin ang="0" scaled="1"/>
          <a:tileRect/>
        </a:gradFill>
      </dgm:spPr>
      <dgm:t>
        <a:bodyPr/>
        <a:lstStyle/>
        <a:p>
          <a:endParaRPr lang="ru-RU" sz="2400" dirty="0">
            <a:latin typeface="Franklin Gothic Medium" panose="020B0603020102020204" pitchFamily="34" charset="0"/>
          </a:endParaRPr>
        </a:p>
      </dgm:t>
    </dgm:pt>
    <dgm:pt modelId="{FF7921DC-79B6-4F6A-B8B0-2EDCACA3B64F}" type="parTrans" cxnId="{D5FAAA68-9396-45E3-9857-B59F3360F492}">
      <dgm:prSet/>
      <dgm:spPr/>
      <dgm:t>
        <a:bodyPr/>
        <a:lstStyle/>
        <a:p>
          <a:endParaRPr lang="ru-RU"/>
        </a:p>
      </dgm:t>
    </dgm:pt>
    <dgm:pt modelId="{AD6B136B-C092-445A-A446-BFEE5018D869}" type="sibTrans" cxnId="{D5FAAA68-9396-45E3-9857-B59F3360F492}">
      <dgm:prSet/>
      <dgm:spPr/>
      <dgm:t>
        <a:bodyPr/>
        <a:lstStyle/>
        <a:p>
          <a:endParaRPr lang="ru-RU"/>
        </a:p>
      </dgm:t>
    </dgm:pt>
    <dgm:pt modelId="{33008810-41A0-43F6-A691-8BAA49906A4D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gradFill flip="none" rotWithShape="1">
          <a:gsLst>
            <a:gs pos="0">
              <a:srgbClr val="E1F7FF">
                <a:shade val="30000"/>
                <a:satMod val="115000"/>
              </a:srgbClr>
            </a:gs>
            <a:gs pos="50000">
              <a:srgbClr val="E1F7FF">
                <a:shade val="67500"/>
                <a:satMod val="115000"/>
              </a:srgbClr>
            </a:gs>
            <a:gs pos="100000">
              <a:srgbClr val="E1F7FF">
                <a:shade val="100000"/>
                <a:satMod val="115000"/>
              </a:srgbClr>
            </a:gs>
          </a:gsLst>
          <a:lin ang="0" scaled="1"/>
          <a:tileRect/>
        </a:gradFill>
      </dgm:spPr>
      <dgm:t>
        <a:bodyPr/>
        <a:lstStyle/>
        <a:p>
          <a:endParaRPr lang="ru-RU"/>
        </a:p>
      </dgm:t>
    </dgm:pt>
    <dgm:pt modelId="{5B802655-38CA-4A19-ACEB-24D9D3D3DD84}" type="parTrans" cxnId="{79E276AF-C484-4173-9D93-0DB6AF7FD517}">
      <dgm:prSet/>
      <dgm:spPr/>
      <dgm:t>
        <a:bodyPr/>
        <a:lstStyle/>
        <a:p>
          <a:endParaRPr lang="ru-RU"/>
        </a:p>
      </dgm:t>
    </dgm:pt>
    <dgm:pt modelId="{92CA8B47-1AE8-40DB-8C57-7445B07D1660}" type="sibTrans" cxnId="{79E276AF-C484-4173-9D93-0DB6AF7FD517}">
      <dgm:prSet/>
      <dgm:spPr/>
      <dgm:t>
        <a:bodyPr/>
        <a:lstStyle/>
        <a:p>
          <a:endParaRPr lang="ru-RU"/>
        </a:p>
      </dgm:t>
    </dgm:pt>
    <dgm:pt modelId="{0768D335-5870-40D3-BF33-A572D99D0B67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gradFill flip="none" rotWithShape="0">
          <a:gsLst>
            <a:gs pos="0">
              <a:srgbClr val="E1F7FF">
                <a:shade val="30000"/>
                <a:satMod val="115000"/>
              </a:srgbClr>
            </a:gs>
            <a:gs pos="50000">
              <a:srgbClr val="E1F7FF">
                <a:shade val="67500"/>
                <a:satMod val="115000"/>
              </a:srgbClr>
            </a:gs>
            <a:gs pos="100000">
              <a:srgbClr val="E1F7FF">
                <a:shade val="100000"/>
                <a:satMod val="115000"/>
              </a:srgbClr>
            </a:gs>
          </a:gsLst>
          <a:lin ang="0" scaled="1"/>
          <a:tileRect/>
        </a:gradFill>
      </dgm:spPr>
      <dgm:t>
        <a:bodyPr/>
        <a:lstStyle/>
        <a:p>
          <a:endParaRPr lang="ru-RU"/>
        </a:p>
      </dgm:t>
    </dgm:pt>
    <dgm:pt modelId="{95E1B177-66FC-49FC-8720-01CA7C30BE2E}" type="parTrans" cxnId="{354ED0FE-42E0-4932-9C71-2BDD73B2ED34}">
      <dgm:prSet/>
      <dgm:spPr/>
      <dgm:t>
        <a:bodyPr/>
        <a:lstStyle/>
        <a:p>
          <a:endParaRPr lang="ru-RU"/>
        </a:p>
      </dgm:t>
    </dgm:pt>
    <dgm:pt modelId="{CEF16D79-BABD-4182-8640-2B856AA81818}" type="sibTrans" cxnId="{354ED0FE-42E0-4932-9C71-2BDD73B2ED34}">
      <dgm:prSet/>
      <dgm:spPr/>
      <dgm:t>
        <a:bodyPr/>
        <a:lstStyle/>
        <a:p>
          <a:endParaRPr lang="ru-RU"/>
        </a:p>
      </dgm:t>
    </dgm:pt>
    <dgm:pt modelId="{40E9FD64-3E13-4329-9C27-CA382E06F7A1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gradFill flip="none" rotWithShape="0">
          <a:gsLst>
            <a:gs pos="0">
              <a:srgbClr val="E1F7FF">
                <a:shade val="30000"/>
                <a:satMod val="115000"/>
              </a:srgbClr>
            </a:gs>
            <a:gs pos="50000">
              <a:srgbClr val="E1F7FF">
                <a:shade val="67500"/>
                <a:satMod val="115000"/>
              </a:srgbClr>
            </a:gs>
            <a:gs pos="100000">
              <a:srgbClr val="E1F7FF">
                <a:shade val="100000"/>
                <a:satMod val="115000"/>
              </a:srgbClr>
            </a:gs>
          </a:gsLst>
          <a:lin ang="0" scaled="1"/>
          <a:tileRect/>
        </a:gradFill>
      </dgm:spPr>
      <dgm:t>
        <a:bodyPr/>
        <a:lstStyle/>
        <a:p>
          <a:endParaRPr lang="ru-RU"/>
        </a:p>
      </dgm:t>
    </dgm:pt>
    <dgm:pt modelId="{AA02BF67-BFD2-4E13-84C2-61698E7B5333}" type="parTrans" cxnId="{DE93008F-74B3-472A-9E96-60D25F0B9506}">
      <dgm:prSet/>
      <dgm:spPr/>
      <dgm:t>
        <a:bodyPr/>
        <a:lstStyle/>
        <a:p>
          <a:endParaRPr lang="ru-RU"/>
        </a:p>
      </dgm:t>
    </dgm:pt>
    <dgm:pt modelId="{AD911B82-EF29-49DA-A880-3A22A07BEF42}" type="sibTrans" cxnId="{DE93008F-74B3-472A-9E96-60D25F0B9506}">
      <dgm:prSet/>
      <dgm:spPr/>
      <dgm:t>
        <a:bodyPr/>
        <a:lstStyle/>
        <a:p>
          <a:endParaRPr lang="ru-RU"/>
        </a:p>
      </dgm:t>
    </dgm:pt>
    <dgm:pt modelId="{133AD577-FCA1-4D2A-B69A-3A19E216EDA6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gradFill flip="none" rotWithShape="0">
          <a:gsLst>
            <a:gs pos="0">
              <a:srgbClr val="E1F7FF">
                <a:shade val="30000"/>
                <a:satMod val="115000"/>
              </a:srgbClr>
            </a:gs>
            <a:gs pos="50000">
              <a:srgbClr val="E1F7FF">
                <a:shade val="67500"/>
                <a:satMod val="115000"/>
              </a:srgbClr>
            </a:gs>
            <a:gs pos="100000">
              <a:srgbClr val="E1F7FF">
                <a:shade val="100000"/>
                <a:satMod val="115000"/>
              </a:srgbClr>
            </a:gs>
          </a:gsLst>
          <a:lin ang="0" scaled="1"/>
          <a:tileRect/>
        </a:gradFill>
      </dgm:spPr>
      <dgm:t>
        <a:bodyPr/>
        <a:lstStyle/>
        <a:p>
          <a:endParaRPr lang="ru-RU"/>
        </a:p>
      </dgm:t>
    </dgm:pt>
    <dgm:pt modelId="{4F5732A2-C33A-4F77-9047-B93B9FCD5CBE}" type="parTrans" cxnId="{34A70DB3-8308-4FA7-A8E5-E5FCADA38A4D}">
      <dgm:prSet/>
      <dgm:spPr/>
      <dgm:t>
        <a:bodyPr/>
        <a:lstStyle/>
        <a:p>
          <a:endParaRPr lang="ru-RU"/>
        </a:p>
      </dgm:t>
    </dgm:pt>
    <dgm:pt modelId="{7E2EFAEA-45CC-4161-956F-198390181354}" type="sibTrans" cxnId="{34A70DB3-8308-4FA7-A8E5-E5FCADA38A4D}">
      <dgm:prSet/>
      <dgm:spPr/>
      <dgm:t>
        <a:bodyPr/>
        <a:lstStyle/>
        <a:p>
          <a:endParaRPr lang="ru-RU"/>
        </a:p>
      </dgm:t>
    </dgm:pt>
    <dgm:pt modelId="{277B8380-51A9-4AEA-8A94-B068DB3880E5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gradFill flip="none" rotWithShape="0">
          <a:gsLst>
            <a:gs pos="0">
              <a:srgbClr val="E1F7FF">
                <a:shade val="30000"/>
                <a:satMod val="115000"/>
              </a:srgbClr>
            </a:gs>
            <a:gs pos="50000">
              <a:srgbClr val="E1F7FF">
                <a:shade val="67500"/>
                <a:satMod val="115000"/>
              </a:srgbClr>
            </a:gs>
            <a:gs pos="100000">
              <a:srgbClr val="E1F7FF">
                <a:shade val="100000"/>
                <a:satMod val="115000"/>
              </a:srgbClr>
            </a:gs>
          </a:gsLst>
          <a:path path="circle">
            <a:fillToRect t="100000" r="100000"/>
          </a:path>
          <a:tileRect l="-100000" b="-100000"/>
        </a:gradFill>
      </dgm:spPr>
      <dgm:t>
        <a:bodyPr/>
        <a:lstStyle/>
        <a:p>
          <a:endParaRPr lang="ru-RU" sz="2400" dirty="0">
            <a:latin typeface="Franklin Gothic Medium" panose="020B0603020102020204" pitchFamily="34" charset="0"/>
          </a:endParaRPr>
        </a:p>
      </dgm:t>
    </dgm:pt>
    <dgm:pt modelId="{B3690033-8513-4AF5-9A6F-98F46F05A9E1}" type="sibTrans" cxnId="{593B7378-9921-486A-A037-D3F377061111}">
      <dgm:prSet/>
      <dgm:spPr/>
      <dgm:t>
        <a:bodyPr/>
        <a:lstStyle/>
        <a:p>
          <a:endParaRPr lang="ru-RU"/>
        </a:p>
      </dgm:t>
    </dgm:pt>
    <dgm:pt modelId="{4281BE86-8BCB-4478-B056-E1FDADD1C196}" type="parTrans" cxnId="{593B7378-9921-486A-A037-D3F377061111}">
      <dgm:prSet/>
      <dgm:spPr/>
      <dgm:t>
        <a:bodyPr/>
        <a:lstStyle/>
        <a:p>
          <a:endParaRPr lang="ru-RU"/>
        </a:p>
      </dgm:t>
    </dgm:pt>
    <dgm:pt modelId="{4372D128-B965-4624-A62E-C9835B62B17F}" type="pres">
      <dgm:prSet presAssocID="{98ECBB35-0FA9-4B87-B40C-495B6FAA2CC8}" presName="Name0" presStyleCnt="0">
        <dgm:presLayoutVars>
          <dgm:chMax val="7"/>
          <dgm:chPref val="7"/>
          <dgm:dir/>
        </dgm:presLayoutVars>
      </dgm:prSet>
      <dgm:spPr/>
    </dgm:pt>
    <dgm:pt modelId="{12C7D3CC-BB7F-4A46-AC05-0CDFD646FD5A}" type="pres">
      <dgm:prSet presAssocID="{98ECBB35-0FA9-4B87-B40C-495B6FAA2CC8}" presName="Name1" presStyleCnt="0"/>
      <dgm:spPr/>
    </dgm:pt>
    <dgm:pt modelId="{0D9A33DE-CBF4-404A-AB1E-EF2386971FD8}" type="pres">
      <dgm:prSet presAssocID="{98ECBB35-0FA9-4B87-B40C-495B6FAA2CC8}" presName="cycle" presStyleCnt="0"/>
      <dgm:spPr/>
    </dgm:pt>
    <dgm:pt modelId="{15CE3D6B-67FE-4C34-A6A4-69F913BD1A36}" type="pres">
      <dgm:prSet presAssocID="{98ECBB35-0FA9-4B87-B40C-495B6FAA2CC8}" presName="srcNode" presStyleLbl="node1" presStyleIdx="0" presStyleCnt="6"/>
      <dgm:spPr/>
    </dgm:pt>
    <dgm:pt modelId="{D2915E37-4DAD-463A-B0AF-2D03F7B47298}" type="pres">
      <dgm:prSet presAssocID="{98ECBB35-0FA9-4B87-B40C-495B6FAA2CC8}" presName="conn" presStyleLbl="parChTrans1D2" presStyleIdx="0" presStyleCnt="1"/>
      <dgm:spPr/>
    </dgm:pt>
    <dgm:pt modelId="{CAAA8812-C949-47DD-B97E-23BFB014EC55}" type="pres">
      <dgm:prSet presAssocID="{98ECBB35-0FA9-4B87-B40C-495B6FAA2CC8}" presName="extraNode" presStyleLbl="node1" presStyleIdx="0" presStyleCnt="6"/>
      <dgm:spPr/>
    </dgm:pt>
    <dgm:pt modelId="{61EBF4C0-3C6E-4E48-9BE4-A30E39677F90}" type="pres">
      <dgm:prSet presAssocID="{98ECBB35-0FA9-4B87-B40C-495B6FAA2CC8}" presName="dstNode" presStyleLbl="node1" presStyleIdx="0" presStyleCnt="6"/>
      <dgm:spPr/>
    </dgm:pt>
    <dgm:pt modelId="{AEF00B8A-60F5-46C4-91F0-AB75125DDD3B}" type="pres">
      <dgm:prSet presAssocID="{277B8380-51A9-4AEA-8A94-B068DB3880E5}" presName="text_1" presStyleLbl="node1" presStyleIdx="0" presStyleCnt="6" custLinFactNeighborX="-20" custLinFactNeighborY="4392">
        <dgm:presLayoutVars>
          <dgm:bulletEnabled val="1"/>
        </dgm:presLayoutVars>
      </dgm:prSet>
      <dgm:spPr/>
    </dgm:pt>
    <dgm:pt modelId="{C94280A3-4794-47F6-B2E6-B74EB08AD3B7}" type="pres">
      <dgm:prSet presAssocID="{277B8380-51A9-4AEA-8A94-B068DB3880E5}" presName="accent_1" presStyleCnt="0"/>
      <dgm:spPr/>
    </dgm:pt>
    <dgm:pt modelId="{7D96521D-10CC-451D-A331-05C6ADD73340}" type="pres">
      <dgm:prSet presAssocID="{277B8380-51A9-4AEA-8A94-B068DB3880E5}" presName="accentRepeatNode" presStyleLbl="solidFgAcc1" presStyleIdx="0" presStyleCnt="6"/>
      <dgm:spPr/>
    </dgm:pt>
    <dgm:pt modelId="{ABE8A279-C7A3-4B82-9086-E2477C39BB52}" type="pres">
      <dgm:prSet presAssocID="{92D54B42-D03B-4B90-81C8-C5F0639FFF72}" presName="text_2" presStyleLbl="node1" presStyleIdx="1" presStyleCnt="6" custScaleX="99087">
        <dgm:presLayoutVars>
          <dgm:bulletEnabled val="1"/>
        </dgm:presLayoutVars>
      </dgm:prSet>
      <dgm:spPr/>
    </dgm:pt>
    <dgm:pt modelId="{6EC20456-EF6C-45EC-98E5-789F554300EC}" type="pres">
      <dgm:prSet presAssocID="{92D54B42-D03B-4B90-81C8-C5F0639FFF72}" presName="accent_2" presStyleCnt="0"/>
      <dgm:spPr/>
    </dgm:pt>
    <dgm:pt modelId="{0B0C2202-4E59-4329-9CEE-82A7503B11AA}" type="pres">
      <dgm:prSet presAssocID="{92D54B42-D03B-4B90-81C8-C5F0639FFF72}" presName="accentRepeatNode" presStyleLbl="solidFgAcc1" presStyleIdx="1" presStyleCnt="6"/>
      <dgm:spPr/>
    </dgm:pt>
    <dgm:pt modelId="{C5C24AF3-5C1A-4131-924C-388905C26EDC}" type="pres">
      <dgm:prSet presAssocID="{33008810-41A0-43F6-A691-8BAA49906A4D}" presName="text_3" presStyleLbl="node1" presStyleIdx="2" presStyleCnt="6">
        <dgm:presLayoutVars>
          <dgm:bulletEnabled val="1"/>
        </dgm:presLayoutVars>
      </dgm:prSet>
      <dgm:spPr/>
    </dgm:pt>
    <dgm:pt modelId="{7E6E8409-E33E-4261-A908-BC9E20200CF6}" type="pres">
      <dgm:prSet presAssocID="{33008810-41A0-43F6-A691-8BAA49906A4D}" presName="accent_3" presStyleCnt="0"/>
      <dgm:spPr/>
    </dgm:pt>
    <dgm:pt modelId="{FBC38B58-8D6F-4999-B564-D7C159D5E9F4}" type="pres">
      <dgm:prSet presAssocID="{33008810-41A0-43F6-A691-8BAA49906A4D}" presName="accentRepeatNode" presStyleLbl="solidFgAcc1" presStyleIdx="2" presStyleCnt="6"/>
      <dgm:spPr/>
    </dgm:pt>
    <dgm:pt modelId="{333D9D07-F88D-41F9-817A-297F524767BF}" type="pres">
      <dgm:prSet presAssocID="{40E9FD64-3E13-4329-9C27-CA382E06F7A1}" presName="text_4" presStyleLbl="node1" presStyleIdx="3" presStyleCnt="6" custScaleX="101107" custLinFactNeighborX="-902" custLinFactNeighborY="-9536">
        <dgm:presLayoutVars>
          <dgm:bulletEnabled val="1"/>
        </dgm:presLayoutVars>
      </dgm:prSet>
      <dgm:spPr/>
    </dgm:pt>
    <dgm:pt modelId="{1FDEFBFC-903A-456D-A0B5-0C53794CB2F4}" type="pres">
      <dgm:prSet presAssocID="{40E9FD64-3E13-4329-9C27-CA382E06F7A1}" presName="accent_4" presStyleCnt="0"/>
      <dgm:spPr/>
    </dgm:pt>
    <dgm:pt modelId="{8E6A97D1-480A-4EAD-9280-4E443C42AEB9}" type="pres">
      <dgm:prSet presAssocID="{40E9FD64-3E13-4329-9C27-CA382E06F7A1}" presName="accentRepeatNode" presStyleLbl="solidFgAcc1" presStyleIdx="3" presStyleCnt="6"/>
      <dgm:spPr/>
    </dgm:pt>
    <dgm:pt modelId="{0E454564-571E-429B-B3EF-3312CECEC79F}" type="pres">
      <dgm:prSet presAssocID="{0768D335-5870-40D3-BF33-A572D99D0B67}" presName="text_5" presStyleLbl="node1" presStyleIdx="4" presStyleCnt="6" custLinFactNeighborX="80" custLinFactNeighborY="984">
        <dgm:presLayoutVars>
          <dgm:bulletEnabled val="1"/>
        </dgm:presLayoutVars>
      </dgm:prSet>
      <dgm:spPr/>
    </dgm:pt>
    <dgm:pt modelId="{6EA16E5B-FEA4-4A18-A9B1-435E87F05E62}" type="pres">
      <dgm:prSet presAssocID="{0768D335-5870-40D3-BF33-A572D99D0B67}" presName="accent_5" presStyleCnt="0"/>
      <dgm:spPr/>
    </dgm:pt>
    <dgm:pt modelId="{9BDF6A75-5A0D-4B1C-9FFC-7B1106333255}" type="pres">
      <dgm:prSet presAssocID="{0768D335-5870-40D3-BF33-A572D99D0B67}" presName="accentRepeatNode" presStyleLbl="solidFgAcc1" presStyleIdx="4" presStyleCnt="6"/>
      <dgm:spPr/>
    </dgm:pt>
    <dgm:pt modelId="{A522651D-2099-4B15-80FF-EA91966D5829}" type="pres">
      <dgm:prSet presAssocID="{133AD577-FCA1-4D2A-B69A-3A19E216EDA6}" presName="text_6" presStyleLbl="node1" presStyleIdx="5" presStyleCnt="6">
        <dgm:presLayoutVars>
          <dgm:bulletEnabled val="1"/>
        </dgm:presLayoutVars>
      </dgm:prSet>
      <dgm:spPr/>
    </dgm:pt>
    <dgm:pt modelId="{1A087D50-5B05-4D18-8409-4A2C380436FC}" type="pres">
      <dgm:prSet presAssocID="{133AD577-FCA1-4D2A-B69A-3A19E216EDA6}" presName="accent_6" presStyleCnt="0"/>
      <dgm:spPr/>
    </dgm:pt>
    <dgm:pt modelId="{239F2A63-B447-49C0-AECF-31A07B33F41C}" type="pres">
      <dgm:prSet presAssocID="{133AD577-FCA1-4D2A-B69A-3A19E216EDA6}" presName="accentRepeatNode" presStyleLbl="solidFgAcc1" presStyleIdx="5" presStyleCnt="6"/>
      <dgm:spPr/>
    </dgm:pt>
  </dgm:ptLst>
  <dgm:cxnLst>
    <dgm:cxn modelId="{7363DD14-031E-4E22-9095-326F7D4D9539}" type="presOf" srcId="{B3690033-8513-4AF5-9A6F-98F46F05A9E1}" destId="{D2915E37-4DAD-463A-B0AF-2D03F7B47298}" srcOrd="0" destOrd="0" presId="urn:microsoft.com/office/officeart/2008/layout/VerticalCurvedList"/>
    <dgm:cxn modelId="{D5FAAA68-9396-45E3-9857-B59F3360F492}" srcId="{98ECBB35-0FA9-4B87-B40C-495B6FAA2CC8}" destId="{92D54B42-D03B-4B90-81C8-C5F0639FFF72}" srcOrd="1" destOrd="0" parTransId="{FF7921DC-79B6-4F6A-B8B0-2EDCACA3B64F}" sibTransId="{AD6B136B-C092-445A-A446-BFEE5018D869}"/>
    <dgm:cxn modelId="{77C34A69-090D-45CD-AFD3-06959EE12A31}" type="presOf" srcId="{133AD577-FCA1-4D2A-B69A-3A19E216EDA6}" destId="{A522651D-2099-4B15-80FF-EA91966D5829}" srcOrd="0" destOrd="0" presId="urn:microsoft.com/office/officeart/2008/layout/VerticalCurvedList"/>
    <dgm:cxn modelId="{2F4A7B54-70DA-4751-84C1-81CD12DA5E70}" type="presOf" srcId="{92D54B42-D03B-4B90-81C8-C5F0639FFF72}" destId="{ABE8A279-C7A3-4B82-9086-E2477C39BB52}" srcOrd="0" destOrd="0" presId="urn:microsoft.com/office/officeart/2008/layout/VerticalCurvedList"/>
    <dgm:cxn modelId="{593B7378-9921-486A-A037-D3F377061111}" srcId="{98ECBB35-0FA9-4B87-B40C-495B6FAA2CC8}" destId="{277B8380-51A9-4AEA-8A94-B068DB3880E5}" srcOrd="0" destOrd="0" parTransId="{4281BE86-8BCB-4478-B056-E1FDADD1C196}" sibTransId="{B3690033-8513-4AF5-9A6F-98F46F05A9E1}"/>
    <dgm:cxn modelId="{10A9EF7B-C03A-4D7C-95C6-14E42CF7C2EC}" type="presOf" srcId="{277B8380-51A9-4AEA-8A94-B068DB3880E5}" destId="{AEF00B8A-60F5-46C4-91F0-AB75125DDD3B}" srcOrd="0" destOrd="0" presId="urn:microsoft.com/office/officeart/2008/layout/VerticalCurvedList"/>
    <dgm:cxn modelId="{DE93008F-74B3-472A-9E96-60D25F0B9506}" srcId="{98ECBB35-0FA9-4B87-B40C-495B6FAA2CC8}" destId="{40E9FD64-3E13-4329-9C27-CA382E06F7A1}" srcOrd="3" destOrd="0" parTransId="{AA02BF67-BFD2-4E13-84C2-61698E7B5333}" sibTransId="{AD911B82-EF29-49DA-A880-3A22A07BEF42}"/>
    <dgm:cxn modelId="{79E276AF-C484-4173-9D93-0DB6AF7FD517}" srcId="{98ECBB35-0FA9-4B87-B40C-495B6FAA2CC8}" destId="{33008810-41A0-43F6-A691-8BAA49906A4D}" srcOrd="2" destOrd="0" parTransId="{5B802655-38CA-4A19-ACEB-24D9D3D3DD84}" sibTransId="{92CA8B47-1AE8-40DB-8C57-7445B07D1660}"/>
    <dgm:cxn modelId="{34A70DB3-8308-4FA7-A8E5-E5FCADA38A4D}" srcId="{98ECBB35-0FA9-4B87-B40C-495B6FAA2CC8}" destId="{133AD577-FCA1-4D2A-B69A-3A19E216EDA6}" srcOrd="5" destOrd="0" parTransId="{4F5732A2-C33A-4F77-9047-B93B9FCD5CBE}" sibTransId="{7E2EFAEA-45CC-4161-956F-198390181354}"/>
    <dgm:cxn modelId="{310ACFD3-6779-449A-BEDF-BBC5D9B47900}" type="presOf" srcId="{40E9FD64-3E13-4329-9C27-CA382E06F7A1}" destId="{333D9D07-F88D-41F9-817A-297F524767BF}" srcOrd="0" destOrd="0" presId="urn:microsoft.com/office/officeart/2008/layout/VerticalCurvedList"/>
    <dgm:cxn modelId="{898A9EE3-9E0E-4DF5-A15B-F26B7D897459}" type="presOf" srcId="{33008810-41A0-43F6-A691-8BAA49906A4D}" destId="{C5C24AF3-5C1A-4131-924C-388905C26EDC}" srcOrd="0" destOrd="0" presId="urn:microsoft.com/office/officeart/2008/layout/VerticalCurvedList"/>
    <dgm:cxn modelId="{A1EAEAEC-6623-4AF7-9630-DD49D93D8175}" type="presOf" srcId="{0768D335-5870-40D3-BF33-A572D99D0B67}" destId="{0E454564-571E-429B-B3EF-3312CECEC79F}" srcOrd="0" destOrd="0" presId="urn:microsoft.com/office/officeart/2008/layout/VerticalCurvedList"/>
    <dgm:cxn modelId="{354ED0FE-42E0-4932-9C71-2BDD73B2ED34}" srcId="{98ECBB35-0FA9-4B87-B40C-495B6FAA2CC8}" destId="{0768D335-5870-40D3-BF33-A572D99D0B67}" srcOrd="4" destOrd="0" parTransId="{95E1B177-66FC-49FC-8720-01CA7C30BE2E}" sibTransId="{CEF16D79-BABD-4182-8640-2B856AA81818}"/>
    <dgm:cxn modelId="{39DB1BFF-F0D9-4526-B68B-2567E1E9176E}" type="presOf" srcId="{98ECBB35-0FA9-4B87-B40C-495B6FAA2CC8}" destId="{4372D128-B965-4624-A62E-C9835B62B17F}" srcOrd="0" destOrd="0" presId="urn:microsoft.com/office/officeart/2008/layout/VerticalCurvedList"/>
    <dgm:cxn modelId="{00AD03D5-218A-4738-BCF6-3B31DF57E4BF}" type="presParOf" srcId="{4372D128-B965-4624-A62E-C9835B62B17F}" destId="{12C7D3CC-BB7F-4A46-AC05-0CDFD646FD5A}" srcOrd="0" destOrd="0" presId="urn:microsoft.com/office/officeart/2008/layout/VerticalCurvedList"/>
    <dgm:cxn modelId="{C83F04BC-C149-4139-8448-52CB2F34B1A5}" type="presParOf" srcId="{12C7D3CC-BB7F-4A46-AC05-0CDFD646FD5A}" destId="{0D9A33DE-CBF4-404A-AB1E-EF2386971FD8}" srcOrd="0" destOrd="0" presId="urn:microsoft.com/office/officeart/2008/layout/VerticalCurvedList"/>
    <dgm:cxn modelId="{65EA880B-3062-4318-8DC7-9E6F3DCD4302}" type="presParOf" srcId="{0D9A33DE-CBF4-404A-AB1E-EF2386971FD8}" destId="{15CE3D6B-67FE-4C34-A6A4-69F913BD1A36}" srcOrd="0" destOrd="0" presId="urn:microsoft.com/office/officeart/2008/layout/VerticalCurvedList"/>
    <dgm:cxn modelId="{1477D87F-E673-43B7-A985-E9C498DD5CF6}" type="presParOf" srcId="{0D9A33DE-CBF4-404A-AB1E-EF2386971FD8}" destId="{D2915E37-4DAD-463A-B0AF-2D03F7B47298}" srcOrd="1" destOrd="0" presId="urn:microsoft.com/office/officeart/2008/layout/VerticalCurvedList"/>
    <dgm:cxn modelId="{5940E23E-0FF1-4259-A35E-936770912E84}" type="presParOf" srcId="{0D9A33DE-CBF4-404A-AB1E-EF2386971FD8}" destId="{CAAA8812-C949-47DD-B97E-23BFB014EC55}" srcOrd="2" destOrd="0" presId="urn:microsoft.com/office/officeart/2008/layout/VerticalCurvedList"/>
    <dgm:cxn modelId="{43114C8A-8312-4B48-82E1-310BCB7738C1}" type="presParOf" srcId="{0D9A33DE-CBF4-404A-AB1E-EF2386971FD8}" destId="{61EBF4C0-3C6E-4E48-9BE4-A30E39677F90}" srcOrd="3" destOrd="0" presId="urn:microsoft.com/office/officeart/2008/layout/VerticalCurvedList"/>
    <dgm:cxn modelId="{8071FD8C-2C6F-4D5E-BE46-8824AD79C13B}" type="presParOf" srcId="{12C7D3CC-BB7F-4A46-AC05-0CDFD646FD5A}" destId="{AEF00B8A-60F5-46C4-91F0-AB75125DDD3B}" srcOrd="1" destOrd="0" presId="urn:microsoft.com/office/officeart/2008/layout/VerticalCurvedList"/>
    <dgm:cxn modelId="{0D93DBAD-B93F-4505-993B-8C9A1CEA9B25}" type="presParOf" srcId="{12C7D3CC-BB7F-4A46-AC05-0CDFD646FD5A}" destId="{C94280A3-4794-47F6-B2E6-B74EB08AD3B7}" srcOrd="2" destOrd="0" presId="urn:microsoft.com/office/officeart/2008/layout/VerticalCurvedList"/>
    <dgm:cxn modelId="{39C09C10-4483-41B0-80D0-43FE9D4DC35D}" type="presParOf" srcId="{C94280A3-4794-47F6-B2E6-B74EB08AD3B7}" destId="{7D96521D-10CC-451D-A331-05C6ADD73340}" srcOrd="0" destOrd="0" presId="urn:microsoft.com/office/officeart/2008/layout/VerticalCurvedList"/>
    <dgm:cxn modelId="{E218BD12-49D4-426C-9FCA-762606FAA95E}" type="presParOf" srcId="{12C7D3CC-BB7F-4A46-AC05-0CDFD646FD5A}" destId="{ABE8A279-C7A3-4B82-9086-E2477C39BB52}" srcOrd="3" destOrd="0" presId="urn:microsoft.com/office/officeart/2008/layout/VerticalCurvedList"/>
    <dgm:cxn modelId="{97357A6B-3D5A-4589-8875-732788A8E26C}" type="presParOf" srcId="{12C7D3CC-BB7F-4A46-AC05-0CDFD646FD5A}" destId="{6EC20456-EF6C-45EC-98E5-789F554300EC}" srcOrd="4" destOrd="0" presId="urn:microsoft.com/office/officeart/2008/layout/VerticalCurvedList"/>
    <dgm:cxn modelId="{15A6DD7A-65F3-45EF-9ED1-92301E3217C6}" type="presParOf" srcId="{6EC20456-EF6C-45EC-98E5-789F554300EC}" destId="{0B0C2202-4E59-4329-9CEE-82A7503B11AA}" srcOrd="0" destOrd="0" presId="urn:microsoft.com/office/officeart/2008/layout/VerticalCurvedList"/>
    <dgm:cxn modelId="{64DF0A7C-B0E1-40B8-82EA-D93FF328B4EF}" type="presParOf" srcId="{12C7D3CC-BB7F-4A46-AC05-0CDFD646FD5A}" destId="{C5C24AF3-5C1A-4131-924C-388905C26EDC}" srcOrd="5" destOrd="0" presId="urn:microsoft.com/office/officeart/2008/layout/VerticalCurvedList"/>
    <dgm:cxn modelId="{5FAFD5D4-6C6D-4F0C-B25A-2239E258FCC0}" type="presParOf" srcId="{12C7D3CC-BB7F-4A46-AC05-0CDFD646FD5A}" destId="{7E6E8409-E33E-4261-A908-BC9E20200CF6}" srcOrd="6" destOrd="0" presId="urn:microsoft.com/office/officeart/2008/layout/VerticalCurvedList"/>
    <dgm:cxn modelId="{C74971C9-7308-4AA2-B4C8-F241DCD38496}" type="presParOf" srcId="{7E6E8409-E33E-4261-A908-BC9E20200CF6}" destId="{FBC38B58-8D6F-4999-B564-D7C159D5E9F4}" srcOrd="0" destOrd="0" presId="urn:microsoft.com/office/officeart/2008/layout/VerticalCurvedList"/>
    <dgm:cxn modelId="{E2F31A7C-A2A1-435C-98F1-CC7D5D301AC3}" type="presParOf" srcId="{12C7D3CC-BB7F-4A46-AC05-0CDFD646FD5A}" destId="{333D9D07-F88D-41F9-817A-297F524767BF}" srcOrd="7" destOrd="0" presId="urn:microsoft.com/office/officeart/2008/layout/VerticalCurvedList"/>
    <dgm:cxn modelId="{DCF3865A-75F2-4A45-ADF6-BE5827708795}" type="presParOf" srcId="{12C7D3CC-BB7F-4A46-AC05-0CDFD646FD5A}" destId="{1FDEFBFC-903A-456D-A0B5-0C53794CB2F4}" srcOrd="8" destOrd="0" presId="urn:microsoft.com/office/officeart/2008/layout/VerticalCurvedList"/>
    <dgm:cxn modelId="{6876C241-19CD-4B79-AB1F-F2A5E690295F}" type="presParOf" srcId="{1FDEFBFC-903A-456D-A0B5-0C53794CB2F4}" destId="{8E6A97D1-480A-4EAD-9280-4E443C42AEB9}" srcOrd="0" destOrd="0" presId="urn:microsoft.com/office/officeart/2008/layout/VerticalCurvedList"/>
    <dgm:cxn modelId="{F622E1C5-EFA1-4463-965C-4A56A834117F}" type="presParOf" srcId="{12C7D3CC-BB7F-4A46-AC05-0CDFD646FD5A}" destId="{0E454564-571E-429B-B3EF-3312CECEC79F}" srcOrd="9" destOrd="0" presId="urn:microsoft.com/office/officeart/2008/layout/VerticalCurvedList"/>
    <dgm:cxn modelId="{8805293B-49F0-497B-935C-5F28C6C4C747}" type="presParOf" srcId="{12C7D3CC-BB7F-4A46-AC05-0CDFD646FD5A}" destId="{6EA16E5B-FEA4-4A18-A9B1-435E87F05E62}" srcOrd="10" destOrd="0" presId="urn:microsoft.com/office/officeart/2008/layout/VerticalCurvedList"/>
    <dgm:cxn modelId="{F0CF1852-518C-4955-9D4E-53BD82D74282}" type="presParOf" srcId="{6EA16E5B-FEA4-4A18-A9B1-435E87F05E62}" destId="{9BDF6A75-5A0D-4B1C-9FFC-7B1106333255}" srcOrd="0" destOrd="0" presId="urn:microsoft.com/office/officeart/2008/layout/VerticalCurvedList"/>
    <dgm:cxn modelId="{CAD53E68-2A19-4E3B-955A-F3E6C0DD3DAA}" type="presParOf" srcId="{12C7D3CC-BB7F-4A46-AC05-0CDFD646FD5A}" destId="{A522651D-2099-4B15-80FF-EA91966D5829}" srcOrd="11" destOrd="0" presId="urn:microsoft.com/office/officeart/2008/layout/VerticalCurvedList"/>
    <dgm:cxn modelId="{48E12BEA-E195-4B10-B1FE-CF6D6D8EB347}" type="presParOf" srcId="{12C7D3CC-BB7F-4A46-AC05-0CDFD646FD5A}" destId="{1A087D50-5B05-4D18-8409-4A2C380436FC}" srcOrd="12" destOrd="0" presId="urn:microsoft.com/office/officeart/2008/layout/VerticalCurvedList"/>
    <dgm:cxn modelId="{1E72F177-520D-4DAE-988D-CFBCE028DE5E}" type="presParOf" srcId="{1A087D50-5B05-4D18-8409-4A2C380436FC}" destId="{239F2A63-B447-49C0-AECF-31A07B33F41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373528-2FA1-4471-8E9B-59F064F4BF17}" type="doc">
      <dgm:prSet loTypeId="urn:microsoft.com/office/officeart/2005/8/layout/chart3" loCatId="cycle" qsTypeId="urn:microsoft.com/office/officeart/2005/8/quickstyle/simple5" qsCatId="simple" csTypeId="urn:microsoft.com/office/officeart/2005/8/colors/colorful5" csCatId="colorful" phldr="1"/>
      <dgm:spPr/>
    </dgm:pt>
    <dgm:pt modelId="{50BE152C-1B2F-4D4E-9AA6-8695193065C7}">
      <dgm:prSet phldrT="[Текст]"/>
      <dgm:spPr/>
      <dgm:t>
        <a:bodyPr tIns="0" anchor="ctr" anchorCtr="0"/>
        <a:lstStyle/>
        <a:p>
          <a:r>
            <a:rPr lang="ru-RU" dirty="0"/>
            <a:t>Контракты по результатам конкурентных процедур</a:t>
          </a:r>
        </a:p>
      </dgm:t>
    </dgm:pt>
    <dgm:pt modelId="{985A19EE-7801-4A12-846B-F24FD73417B4}" type="parTrans" cxnId="{DE0F3919-0D4D-4D9A-9515-0D79FF6CA6D2}">
      <dgm:prSet/>
      <dgm:spPr/>
      <dgm:t>
        <a:bodyPr/>
        <a:lstStyle/>
        <a:p>
          <a:endParaRPr lang="ru-RU"/>
        </a:p>
      </dgm:t>
    </dgm:pt>
    <dgm:pt modelId="{146576DB-BF5D-4418-9449-946248320B3E}" type="sibTrans" cxnId="{DE0F3919-0D4D-4D9A-9515-0D79FF6CA6D2}">
      <dgm:prSet/>
      <dgm:spPr/>
      <dgm:t>
        <a:bodyPr/>
        <a:lstStyle/>
        <a:p>
          <a:endParaRPr lang="ru-RU"/>
        </a:p>
      </dgm:t>
    </dgm:pt>
    <dgm:pt modelId="{9D2572A0-1195-472C-B955-BF51A4932B77}">
      <dgm:prSet phldrT="[Текст]"/>
      <dgm:spPr/>
      <dgm:t>
        <a:bodyPr/>
        <a:lstStyle/>
        <a:p>
          <a:pPr>
            <a:spcAft>
              <a:spcPts val="0"/>
            </a:spcAft>
          </a:pPr>
          <a:r>
            <a:rPr lang="ru-RU" dirty="0"/>
            <a:t>Закупки малого объема </a:t>
          </a:r>
        </a:p>
        <a:p>
          <a:pPr>
            <a:spcAft>
              <a:spcPts val="0"/>
            </a:spcAft>
          </a:pPr>
          <a:r>
            <a:rPr lang="ru-RU" dirty="0"/>
            <a:t>(п.4, 5 ч.1 ст.93)</a:t>
          </a:r>
        </a:p>
      </dgm:t>
    </dgm:pt>
    <dgm:pt modelId="{61787B2C-EB19-4FA8-B619-9B9F67215DFA}" type="parTrans" cxnId="{BAEB04A4-F280-49D2-9933-38DE28A11E84}">
      <dgm:prSet/>
      <dgm:spPr/>
      <dgm:t>
        <a:bodyPr/>
        <a:lstStyle/>
        <a:p>
          <a:endParaRPr lang="ru-RU"/>
        </a:p>
      </dgm:t>
    </dgm:pt>
    <dgm:pt modelId="{3DA10C7D-D86C-4973-B389-2DD8872E14FC}" type="sibTrans" cxnId="{BAEB04A4-F280-49D2-9933-38DE28A11E84}">
      <dgm:prSet/>
      <dgm:spPr/>
      <dgm:t>
        <a:bodyPr/>
        <a:lstStyle/>
        <a:p>
          <a:endParaRPr lang="ru-RU"/>
        </a:p>
      </dgm:t>
    </dgm:pt>
    <dgm:pt modelId="{00A6C491-E375-4B8F-91E1-D30C099E416C}">
      <dgm:prSet phldrT="[Текст]"/>
      <dgm:spPr/>
      <dgm:t>
        <a:bodyPr/>
        <a:lstStyle/>
        <a:p>
          <a:pPr>
            <a:spcAft>
              <a:spcPts val="0"/>
            </a:spcAft>
          </a:pPr>
          <a:r>
            <a:rPr lang="ru-RU" dirty="0"/>
            <a:t>Контракты, заключенные </a:t>
          </a:r>
        </a:p>
        <a:p>
          <a:pPr>
            <a:spcAft>
              <a:spcPct val="35000"/>
            </a:spcAft>
          </a:pPr>
          <a:r>
            <a:rPr lang="ru-RU" dirty="0"/>
            <a:t>по п.25 ч.1 ст.93</a:t>
          </a:r>
        </a:p>
      </dgm:t>
    </dgm:pt>
    <dgm:pt modelId="{2BF6C2B4-5CFF-42B1-83DF-66E39B48F317}" type="parTrans" cxnId="{6071386F-4E7F-4B1A-9E21-1336547D96B5}">
      <dgm:prSet/>
      <dgm:spPr/>
      <dgm:t>
        <a:bodyPr/>
        <a:lstStyle/>
        <a:p>
          <a:endParaRPr lang="ru-RU"/>
        </a:p>
      </dgm:t>
    </dgm:pt>
    <dgm:pt modelId="{F54DE38D-DD48-4434-A5E7-0B42500ED33F}" type="sibTrans" cxnId="{6071386F-4E7F-4B1A-9E21-1336547D96B5}">
      <dgm:prSet/>
      <dgm:spPr/>
      <dgm:t>
        <a:bodyPr/>
        <a:lstStyle/>
        <a:p>
          <a:endParaRPr lang="ru-RU"/>
        </a:p>
      </dgm:t>
    </dgm:pt>
    <dgm:pt modelId="{AC084723-0C03-4FB0-BAE2-76DAC248868C}">
      <dgm:prSet/>
      <dgm:spPr/>
      <dgm:t>
        <a:bodyPr/>
        <a:lstStyle/>
        <a:p>
          <a:r>
            <a:rPr lang="ru-RU" dirty="0"/>
            <a:t>Контракты, заключенные с ед. поставщиком (без п.4, 5, 25 ч.1 ст.93)</a:t>
          </a:r>
        </a:p>
      </dgm:t>
    </dgm:pt>
    <dgm:pt modelId="{F0D257AB-9CA3-47C1-A34F-69A07826B6FC}" type="parTrans" cxnId="{0E0A18CE-8D90-4C94-9DC2-C1380A95C35B}">
      <dgm:prSet/>
      <dgm:spPr/>
      <dgm:t>
        <a:bodyPr/>
        <a:lstStyle/>
        <a:p>
          <a:endParaRPr lang="ru-RU"/>
        </a:p>
      </dgm:t>
    </dgm:pt>
    <dgm:pt modelId="{20073135-04DE-4E2D-8CF3-CFFC026BB6EE}" type="sibTrans" cxnId="{0E0A18CE-8D90-4C94-9DC2-C1380A95C35B}">
      <dgm:prSet/>
      <dgm:spPr/>
      <dgm:t>
        <a:bodyPr/>
        <a:lstStyle/>
        <a:p>
          <a:endParaRPr lang="ru-RU"/>
        </a:p>
      </dgm:t>
    </dgm:pt>
    <dgm:pt modelId="{7129B005-BB3C-4402-BD60-3BD379D66EAD}" type="pres">
      <dgm:prSet presAssocID="{54373528-2FA1-4471-8E9B-59F064F4BF17}" presName="compositeShape" presStyleCnt="0">
        <dgm:presLayoutVars>
          <dgm:chMax val="7"/>
          <dgm:dir/>
          <dgm:resizeHandles val="exact"/>
        </dgm:presLayoutVars>
      </dgm:prSet>
      <dgm:spPr/>
    </dgm:pt>
    <dgm:pt modelId="{0293D70F-A486-44EA-89CF-2C004853E57B}" type="pres">
      <dgm:prSet presAssocID="{54373528-2FA1-4471-8E9B-59F064F4BF17}" presName="wedge1" presStyleLbl="node1" presStyleIdx="0" presStyleCnt="4"/>
      <dgm:spPr/>
    </dgm:pt>
    <dgm:pt modelId="{668F4D67-62CC-414D-8689-A36981EE9688}" type="pres">
      <dgm:prSet presAssocID="{54373528-2FA1-4471-8E9B-59F064F4BF17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C7A68A20-A15F-4682-8888-6A47D73148F7}" type="pres">
      <dgm:prSet presAssocID="{54373528-2FA1-4471-8E9B-59F064F4BF17}" presName="wedge2" presStyleLbl="node1" presStyleIdx="1" presStyleCnt="4"/>
      <dgm:spPr/>
    </dgm:pt>
    <dgm:pt modelId="{B001F256-6012-4A9F-9375-4DC8B22A8FD5}" type="pres">
      <dgm:prSet presAssocID="{54373528-2FA1-4471-8E9B-59F064F4BF17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515A1390-A887-4D05-B616-1872A37364DB}" type="pres">
      <dgm:prSet presAssocID="{54373528-2FA1-4471-8E9B-59F064F4BF17}" presName="wedge3" presStyleLbl="node1" presStyleIdx="2" presStyleCnt="4"/>
      <dgm:spPr/>
    </dgm:pt>
    <dgm:pt modelId="{76B7C2F5-52FC-4BD3-AD29-8BA31C17741C}" type="pres">
      <dgm:prSet presAssocID="{54373528-2FA1-4471-8E9B-59F064F4BF17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259A5ACD-5950-46D4-AC97-AA5A020ADF33}" type="pres">
      <dgm:prSet presAssocID="{54373528-2FA1-4471-8E9B-59F064F4BF17}" presName="wedge4" presStyleLbl="node1" presStyleIdx="3" presStyleCnt="4"/>
      <dgm:spPr/>
    </dgm:pt>
    <dgm:pt modelId="{8709BF85-E277-4362-B87A-ED352AE321FD}" type="pres">
      <dgm:prSet presAssocID="{54373528-2FA1-4471-8E9B-59F064F4BF17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748F1D11-77D3-4C63-BF29-D4D5FCDD2A5E}" type="presOf" srcId="{9D2572A0-1195-472C-B955-BF51A4932B77}" destId="{515A1390-A887-4D05-B616-1872A37364DB}" srcOrd="0" destOrd="0" presId="urn:microsoft.com/office/officeart/2005/8/layout/chart3"/>
    <dgm:cxn modelId="{DE0F3919-0D4D-4D9A-9515-0D79FF6CA6D2}" srcId="{54373528-2FA1-4471-8E9B-59F064F4BF17}" destId="{50BE152C-1B2F-4D4E-9AA6-8695193065C7}" srcOrd="0" destOrd="0" parTransId="{985A19EE-7801-4A12-846B-F24FD73417B4}" sibTransId="{146576DB-BF5D-4418-9449-946248320B3E}"/>
    <dgm:cxn modelId="{AD0B9C36-73E9-4A79-A2D2-8F0BA835C3DB}" type="presOf" srcId="{00A6C491-E375-4B8F-91E1-D30C099E416C}" destId="{8709BF85-E277-4362-B87A-ED352AE321FD}" srcOrd="1" destOrd="0" presId="urn:microsoft.com/office/officeart/2005/8/layout/chart3"/>
    <dgm:cxn modelId="{8BFECC62-FF45-440D-B0CD-FC71AB5F3714}" type="presOf" srcId="{00A6C491-E375-4B8F-91E1-D30C099E416C}" destId="{259A5ACD-5950-46D4-AC97-AA5A020ADF33}" srcOrd="0" destOrd="0" presId="urn:microsoft.com/office/officeart/2005/8/layout/chart3"/>
    <dgm:cxn modelId="{6071386F-4E7F-4B1A-9E21-1336547D96B5}" srcId="{54373528-2FA1-4471-8E9B-59F064F4BF17}" destId="{00A6C491-E375-4B8F-91E1-D30C099E416C}" srcOrd="3" destOrd="0" parTransId="{2BF6C2B4-5CFF-42B1-83DF-66E39B48F317}" sibTransId="{F54DE38D-DD48-4434-A5E7-0B42500ED33F}"/>
    <dgm:cxn modelId="{CDAAA676-394F-4EEC-86EA-70A23F15AE43}" type="presOf" srcId="{50BE152C-1B2F-4D4E-9AA6-8695193065C7}" destId="{0293D70F-A486-44EA-89CF-2C004853E57B}" srcOrd="0" destOrd="0" presId="urn:microsoft.com/office/officeart/2005/8/layout/chart3"/>
    <dgm:cxn modelId="{AF737F7A-7DF8-4F01-A48D-70AA1B21ACAC}" type="presOf" srcId="{AC084723-0C03-4FB0-BAE2-76DAC248868C}" destId="{C7A68A20-A15F-4682-8888-6A47D73148F7}" srcOrd="0" destOrd="0" presId="urn:microsoft.com/office/officeart/2005/8/layout/chart3"/>
    <dgm:cxn modelId="{BAEB04A4-F280-49D2-9933-38DE28A11E84}" srcId="{54373528-2FA1-4471-8E9B-59F064F4BF17}" destId="{9D2572A0-1195-472C-B955-BF51A4932B77}" srcOrd="2" destOrd="0" parTransId="{61787B2C-EB19-4FA8-B619-9B9F67215DFA}" sibTransId="{3DA10C7D-D86C-4973-B389-2DD8872E14FC}"/>
    <dgm:cxn modelId="{E3EE99C3-FC46-404D-AE1C-554F8F8B4D7C}" type="presOf" srcId="{54373528-2FA1-4471-8E9B-59F064F4BF17}" destId="{7129B005-BB3C-4402-BD60-3BD379D66EAD}" srcOrd="0" destOrd="0" presId="urn:microsoft.com/office/officeart/2005/8/layout/chart3"/>
    <dgm:cxn modelId="{0E0A18CE-8D90-4C94-9DC2-C1380A95C35B}" srcId="{54373528-2FA1-4471-8E9B-59F064F4BF17}" destId="{AC084723-0C03-4FB0-BAE2-76DAC248868C}" srcOrd="1" destOrd="0" parTransId="{F0D257AB-9CA3-47C1-A34F-69A07826B6FC}" sibTransId="{20073135-04DE-4E2D-8CF3-CFFC026BB6EE}"/>
    <dgm:cxn modelId="{789C83EC-CC89-43C6-927E-73724932DC93}" type="presOf" srcId="{50BE152C-1B2F-4D4E-9AA6-8695193065C7}" destId="{668F4D67-62CC-414D-8689-A36981EE9688}" srcOrd="1" destOrd="0" presId="urn:microsoft.com/office/officeart/2005/8/layout/chart3"/>
    <dgm:cxn modelId="{A84D01F2-F657-47A4-A803-B0C13D817828}" type="presOf" srcId="{AC084723-0C03-4FB0-BAE2-76DAC248868C}" destId="{B001F256-6012-4A9F-9375-4DC8B22A8FD5}" srcOrd="1" destOrd="0" presId="urn:microsoft.com/office/officeart/2005/8/layout/chart3"/>
    <dgm:cxn modelId="{9E6A6EF9-26B8-478C-B4F6-3BCBE25B42A8}" type="presOf" srcId="{9D2572A0-1195-472C-B955-BF51A4932B77}" destId="{76B7C2F5-52FC-4BD3-AD29-8BA31C17741C}" srcOrd="1" destOrd="0" presId="urn:microsoft.com/office/officeart/2005/8/layout/chart3"/>
    <dgm:cxn modelId="{2B8FF0BD-0544-43B5-AB2C-6C9329C4E91C}" type="presParOf" srcId="{7129B005-BB3C-4402-BD60-3BD379D66EAD}" destId="{0293D70F-A486-44EA-89CF-2C004853E57B}" srcOrd="0" destOrd="0" presId="urn:microsoft.com/office/officeart/2005/8/layout/chart3"/>
    <dgm:cxn modelId="{3F2F8C8D-0C0D-455C-8684-B22D8BE4BCD8}" type="presParOf" srcId="{7129B005-BB3C-4402-BD60-3BD379D66EAD}" destId="{668F4D67-62CC-414D-8689-A36981EE9688}" srcOrd="1" destOrd="0" presId="urn:microsoft.com/office/officeart/2005/8/layout/chart3"/>
    <dgm:cxn modelId="{430A958B-86AD-471F-BDBD-FCE1238319B3}" type="presParOf" srcId="{7129B005-BB3C-4402-BD60-3BD379D66EAD}" destId="{C7A68A20-A15F-4682-8888-6A47D73148F7}" srcOrd="2" destOrd="0" presId="urn:microsoft.com/office/officeart/2005/8/layout/chart3"/>
    <dgm:cxn modelId="{726FBCF4-8F71-407E-B8F9-3022BDB52C25}" type="presParOf" srcId="{7129B005-BB3C-4402-BD60-3BD379D66EAD}" destId="{B001F256-6012-4A9F-9375-4DC8B22A8FD5}" srcOrd="3" destOrd="0" presId="urn:microsoft.com/office/officeart/2005/8/layout/chart3"/>
    <dgm:cxn modelId="{45ACA998-D950-4A89-A458-EAE8CE085F98}" type="presParOf" srcId="{7129B005-BB3C-4402-BD60-3BD379D66EAD}" destId="{515A1390-A887-4D05-B616-1872A37364DB}" srcOrd="4" destOrd="0" presId="urn:microsoft.com/office/officeart/2005/8/layout/chart3"/>
    <dgm:cxn modelId="{937C3F8E-628F-4124-BC4C-E9FEB163ED87}" type="presParOf" srcId="{7129B005-BB3C-4402-BD60-3BD379D66EAD}" destId="{76B7C2F5-52FC-4BD3-AD29-8BA31C17741C}" srcOrd="5" destOrd="0" presId="urn:microsoft.com/office/officeart/2005/8/layout/chart3"/>
    <dgm:cxn modelId="{514ABCBA-376C-4C66-A698-5E7CD1CAAAC7}" type="presParOf" srcId="{7129B005-BB3C-4402-BD60-3BD379D66EAD}" destId="{259A5ACD-5950-46D4-AC97-AA5A020ADF33}" srcOrd="6" destOrd="0" presId="urn:microsoft.com/office/officeart/2005/8/layout/chart3"/>
    <dgm:cxn modelId="{5E6EB829-165F-4FB4-84E0-3EAFD0593229}" type="presParOf" srcId="{7129B005-BB3C-4402-BD60-3BD379D66EAD}" destId="{8709BF85-E277-4362-B87A-ED352AE321FD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A36490A-1CA5-458B-821A-0D96A2339AE4}" type="doc">
      <dgm:prSet loTypeId="urn:microsoft.com/office/officeart/2005/8/layout/arrow3" loCatId="relationship" qsTypeId="urn:microsoft.com/office/officeart/2005/8/quickstyle/3d2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3C543364-6458-483F-8375-18FE4232E862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Общая стоимость заключенных контрактов конкурентными способами </a:t>
          </a:r>
        </a:p>
        <a:p>
          <a:pPr>
            <a:spcAft>
              <a:spcPts val="0"/>
            </a:spcAft>
          </a:pPr>
          <a:r>
            <a:rPr lang="ru-RU" sz="11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только состоявшиеся закупки</a:t>
          </a:r>
        </a:p>
      </dgm:t>
    </dgm:pt>
    <dgm:pt modelId="{A6023F83-BE84-40E1-BC91-0B4C28893C0C}" type="parTrans" cxnId="{28E4DFE8-1D89-492E-A01D-F8C416FBA62B}">
      <dgm:prSet/>
      <dgm:spPr/>
      <dgm:t>
        <a:bodyPr/>
        <a:lstStyle/>
        <a:p>
          <a:endParaRPr lang="ru-RU"/>
        </a:p>
      </dgm:t>
    </dgm:pt>
    <dgm:pt modelId="{E79A0FA2-811A-400A-BCD8-6A00AA088233}" type="sibTrans" cxnId="{28E4DFE8-1D89-492E-A01D-F8C416FBA62B}">
      <dgm:prSet/>
      <dgm:spPr/>
      <dgm:t>
        <a:bodyPr/>
        <a:lstStyle/>
        <a:p>
          <a:endParaRPr lang="ru-RU"/>
        </a:p>
      </dgm:t>
    </dgm:pt>
    <dgm:pt modelId="{97628FE2-07A8-4F30-840A-92F0AB0ED5A4}">
      <dgm:prSet phldrT="[Текст]" custT="1"/>
      <dgm:spPr/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Общая стоимость заключенных контрактов</a:t>
          </a:r>
          <a:endParaRPr lang="ru-RU" sz="1200" b="1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CBF386-29C8-488E-AA79-E21D3F7B22B6}" type="parTrans" cxnId="{E493AB3A-B46E-49F0-8A6D-27250F653494}">
      <dgm:prSet/>
      <dgm:spPr/>
      <dgm:t>
        <a:bodyPr/>
        <a:lstStyle/>
        <a:p>
          <a:endParaRPr lang="ru-RU"/>
        </a:p>
      </dgm:t>
    </dgm:pt>
    <dgm:pt modelId="{345DDA57-E357-48C3-AB95-7E73CAB64D69}" type="sibTrans" cxnId="{E493AB3A-B46E-49F0-8A6D-27250F653494}">
      <dgm:prSet/>
      <dgm:spPr/>
      <dgm:t>
        <a:bodyPr/>
        <a:lstStyle/>
        <a:p>
          <a:endParaRPr lang="ru-RU"/>
        </a:p>
      </dgm:t>
    </dgm:pt>
    <dgm:pt modelId="{7A74949C-C816-4564-95E1-79D45C98E209}" type="pres">
      <dgm:prSet presAssocID="{8A36490A-1CA5-458B-821A-0D96A2339AE4}" presName="compositeShape" presStyleCnt="0">
        <dgm:presLayoutVars>
          <dgm:chMax val="2"/>
          <dgm:dir/>
          <dgm:resizeHandles val="exact"/>
        </dgm:presLayoutVars>
      </dgm:prSet>
      <dgm:spPr/>
    </dgm:pt>
    <dgm:pt modelId="{F5446BEA-F8EF-469F-9392-AB433D0FEA03}" type="pres">
      <dgm:prSet presAssocID="{8A36490A-1CA5-458B-821A-0D96A2339AE4}" presName="divider" presStyleLbl="fgShp" presStyleIdx="0" presStyleCnt="1" custAng="300000"/>
      <dgm:spPr/>
    </dgm:pt>
    <dgm:pt modelId="{97D1A8C7-0ECB-48D1-B5BD-5C7102B1281F}" type="pres">
      <dgm:prSet presAssocID="{3C543364-6458-483F-8375-18FE4232E862}" presName="downArrow" presStyleLbl="node1" presStyleIdx="0" presStyleCnt="2" custScaleX="21280" custScaleY="82675" custLinFactNeighborX="-32010" custLinFactNeighborY="879"/>
      <dgm:spPr>
        <a:noFill/>
      </dgm:spPr>
    </dgm:pt>
    <dgm:pt modelId="{21923072-202F-4691-AC40-3FA6E4AB5AC5}" type="pres">
      <dgm:prSet presAssocID="{3C543364-6458-483F-8375-18FE4232E862}" presName="downArrowText" presStyleLbl="revTx" presStyleIdx="0" presStyleCnt="2" custScaleX="226362" custScaleY="80251" custLinFactNeighborX="-63284" custLinFactNeighborY="21583">
        <dgm:presLayoutVars>
          <dgm:bulletEnabled val="1"/>
        </dgm:presLayoutVars>
      </dgm:prSet>
      <dgm:spPr/>
    </dgm:pt>
    <dgm:pt modelId="{42AEC64A-301E-49A0-BECB-4B48C40BCB79}" type="pres">
      <dgm:prSet presAssocID="{97628FE2-07A8-4F30-840A-92F0AB0ED5A4}" presName="upArrow" presStyleLbl="node1" presStyleIdx="1" presStyleCnt="2" custScaleX="24274" custScaleY="83644" custLinFactNeighborX="34296" custLinFactNeighborY="-774"/>
      <dgm:spPr>
        <a:noFill/>
      </dgm:spPr>
    </dgm:pt>
    <dgm:pt modelId="{77EEE867-463A-4DEF-9D5C-26EE509EDDDF}" type="pres">
      <dgm:prSet presAssocID="{97628FE2-07A8-4F30-840A-92F0AB0ED5A4}" presName="upArrowText" presStyleLbl="revTx" presStyleIdx="1" presStyleCnt="2" custScaleX="230111" custScaleY="38526" custLinFactNeighborX="55323" custLinFactNeighborY="-39060">
        <dgm:presLayoutVars>
          <dgm:bulletEnabled val="1"/>
        </dgm:presLayoutVars>
      </dgm:prSet>
      <dgm:spPr/>
    </dgm:pt>
  </dgm:ptLst>
  <dgm:cxnLst>
    <dgm:cxn modelId="{A87C8503-DE95-48E3-9486-69F2C06F3888}" type="presOf" srcId="{3C543364-6458-483F-8375-18FE4232E862}" destId="{21923072-202F-4691-AC40-3FA6E4AB5AC5}" srcOrd="0" destOrd="0" presId="urn:microsoft.com/office/officeart/2005/8/layout/arrow3"/>
    <dgm:cxn modelId="{E493AB3A-B46E-49F0-8A6D-27250F653494}" srcId="{8A36490A-1CA5-458B-821A-0D96A2339AE4}" destId="{97628FE2-07A8-4F30-840A-92F0AB0ED5A4}" srcOrd="1" destOrd="0" parTransId="{DECBF386-29C8-488E-AA79-E21D3F7B22B6}" sibTransId="{345DDA57-E357-48C3-AB95-7E73CAB64D69}"/>
    <dgm:cxn modelId="{747B3798-7AD2-47B3-B7AA-1C624F3EDA4A}" type="presOf" srcId="{8A36490A-1CA5-458B-821A-0D96A2339AE4}" destId="{7A74949C-C816-4564-95E1-79D45C98E209}" srcOrd="0" destOrd="0" presId="urn:microsoft.com/office/officeart/2005/8/layout/arrow3"/>
    <dgm:cxn modelId="{28E4DFE8-1D89-492E-A01D-F8C416FBA62B}" srcId="{8A36490A-1CA5-458B-821A-0D96A2339AE4}" destId="{3C543364-6458-483F-8375-18FE4232E862}" srcOrd="0" destOrd="0" parTransId="{A6023F83-BE84-40E1-BC91-0B4C28893C0C}" sibTransId="{E79A0FA2-811A-400A-BCD8-6A00AA088233}"/>
    <dgm:cxn modelId="{E1C3E9F2-82B4-4756-86BA-168A3F4A3DBE}" type="presOf" srcId="{97628FE2-07A8-4F30-840A-92F0AB0ED5A4}" destId="{77EEE867-463A-4DEF-9D5C-26EE509EDDDF}" srcOrd="0" destOrd="0" presId="urn:microsoft.com/office/officeart/2005/8/layout/arrow3"/>
    <dgm:cxn modelId="{B423B77E-7D06-48F2-98F2-7DDD0AB8887C}" type="presParOf" srcId="{7A74949C-C816-4564-95E1-79D45C98E209}" destId="{F5446BEA-F8EF-469F-9392-AB433D0FEA03}" srcOrd="0" destOrd="0" presId="urn:microsoft.com/office/officeart/2005/8/layout/arrow3"/>
    <dgm:cxn modelId="{7DE6132B-062C-48BA-817F-525D60BD12E7}" type="presParOf" srcId="{7A74949C-C816-4564-95E1-79D45C98E209}" destId="{97D1A8C7-0ECB-48D1-B5BD-5C7102B1281F}" srcOrd="1" destOrd="0" presId="urn:microsoft.com/office/officeart/2005/8/layout/arrow3"/>
    <dgm:cxn modelId="{D5DB14B4-80A0-4693-879F-9E7A3E050BE3}" type="presParOf" srcId="{7A74949C-C816-4564-95E1-79D45C98E209}" destId="{21923072-202F-4691-AC40-3FA6E4AB5AC5}" srcOrd="2" destOrd="0" presId="urn:microsoft.com/office/officeart/2005/8/layout/arrow3"/>
    <dgm:cxn modelId="{9C53BE37-A200-4D82-A159-6E4840A89D7A}" type="presParOf" srcId="{7A74949C-C816-4564-95E1-79D45C98E209}" destId="{42AEC64A-301E-49A0-BECB-4B48C40BCB79}" srcOrd="3" destOrd="0" presId="urn:microsoft.com/office/officeart/2005/8/layout/arrow3"/>
    <dgm:cxn modelId="{399E31D6-8891-4DF3-9976-686576103A77}" type="presParOf" srcId="{7A74949C-C816-4564-95E1-79D45C98E209}" destId="{77EEE867-463A-4DEF-9D5C-26EE509EDDDF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A36490A-1CA5-458B-821A-0D96A2339AE4}" type="doc">
      <dgm:prSet loTypeId="urn:microsoft.com/office/officeart/2005/8/layout/arrow3" loCatId="relationship" qsTypeId="urn:microsoft.com/office/officeart/2005/8/quickstyle/3d2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3C543364-6458-483F-8375-18FE4232E862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</a:t>
          </a:r>
          <a:r>
            <a:rPr lang="ru-RU" sz="1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состоявшихся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конкурентных процедур</a:t>
          </a:r>
        </a:p>
      </dgm:t>
    </dgm:pt>
    <dgm:pt modelId="{A6023F83-BE84-40E1-BC91-0B4C28893C0C}" type="parTrans" cxnId="{28E4DFE8-1D89-492E-A01D-F8C416FBA62B}">
      <dgm:prSet/>
      <dgm:spPr/>
      <dgm:t>
        <a:bodyPr/>
        <a:lstStyle/>
        <a:p>
          <a:endParaRPr lang="ru-RU"/>
        </a:p>
      </dgm:t>
    </dgm:pt>
    <dgm:pt modelId="{E79A0FA2-811A-400A-BCD8-6A00AA088233}" type="sibTrans" cxnId="{28E4DFE8-1D89-492E-A01D-F8C416FBA62B}">
      <dgm:prSet/>
      <dgm:spPr/>
      <dgm:t>
        <a:bodyPr/>
        <a:lstStyle/>
        <a:p>
          <a:endParaRPr lang="ru-RU"/>
        </a:p>
      </dgm:t>
    </dgm:pt>
    <dgm:pt modelId="{97628FE2-07A8-4F30-840A-92F0AB0ED5A4}">
      <dgm:prSet phldrT="[Текст]" custT="1"/>
      <dgm:spPr/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r>
            <a:rPr lang="ru-RU" sz="1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Общее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количество проведенных конкурентных процедур</a:t>
          </a:r>
          <a:endParaRPr lang="ru-RU" sz="1400" b="1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CBF386-29C8-488E-AA79-E21D3F7B22B6}" type="parTrans" cxnId="{E493AB3A-B46E-49F0-8A6D-27250F653494}">
      <dgm:prSet/>
      <dgm:spPr/>
      <dgm:t>
        <a:bodyPr/>
        <a:lstStyle/>
        <a:p>
          <a:endParaRPr lang="ru-RU"/>
        </a:p>
      </dgm:t>
    </dgm:pt>
    <dgm:pt modelId="{345DDA57-E357-48C3-AB95-7E73CAB64D69}" type="sibTrans" cxnId="{E493AB3A-B46E-49F0-8A6D-27250F653494}">
      <dgm:prSet/>
      <dgm:spPr/>
      <dgm:t>
        <a:bodyPr/>
        <a:lstStyle/>
        <a:p>
          <a:endParaRPr lang="ru-RU"/>
        </a:p>
      </dgm:t>
    </dgm:pt>
    <dgm:pt modelId="{7A74949C-C816-4564-95E1-79D45C98E209}" type="pres">
      <dgm:prSet presAssocID="{8A36490A-1CA5-458B-821A-0D96A2339AE4}" presName="compositeShape" presStyleCnt="0">
        <dgm:presLayoutVars>
          <dgm:chMax val="2"/>
          <dgm:dir/>
          <dgm:resizeHandles val="exact"/>
        </dgm:presLayoutVars>
      </dgm:prSet>
      <dgm:spPr/>
    </dgm:pt>
    <dgm:pt modelId="{F5446BEA-F8EF-469F-9392-AB433D0FEA03}" type="pres">
      <dgm:prSet presAssocID="{8A36490A-1CA5-458B-821A-0D96A2339AE4}" presName="divider" presStyleLbl="fgShp" presStyleIdx="0" presStyleCnt="1" custAng="300000"/>
      <dgm:spPr/>
    </dgm:pt>
    <dgm:pt modelId="{97D1A8C7-0ECB-48D1-B5BD-5C7102B1281F}" type="pres">
      <dgm:prSet presAssocID="{3C543364-6458-483F-8375-18FE4232E862}" presName="downArrow" presStyleLbl="node1" presStyleIdx="0" presStyleCnt="2" custScaleX="21280" custScaleY="82675" custLinFactNeighborX="-32010" custLinFactNeighborY="879"/>
      <dgm:spPr>
        <a:noFill/>
      </dgm:spPr>
    </dgm:pt>
    <dgm:pt modelId="{21923072-202F-4691-AC40-3FA6E4AB5AC5}" type="pres">
      <dgm:prSet presAssocID="{3C543364-6458-483F-8375-18FE4232E862}" presName="downArrowText" presStyleLbl="revTx" presStyleIdx="0" presStyleCnt="2" custScaleX="226362" custScaleY="80251" custLinFactNeighborX="-63284" custLinFactNeighborY="21583">
        <dgm:presLayoutVars>
          <dgm:bulletEnabled val="1"/>
        </dgm:presLayoutVars>
      </dgm:prSet>
      <dgm:spPr/>
    </dgm:pt>
    <dgm:pt modelId="{42AEC64A-301E-49A0-BECB-4B48C40BCB79}" type="pres">
      <dgm:prSet presAssocID="{97628FE2-07A8-4F30-840A-92F0AB0ED5A4}" presName="upArrow" presStyleLbl="node1" presStyleIdx="1" presStyleCnt="2" custScaleX="24274" custScaleY="83644" custLinFactNeighborX="34296" custLinFactNeighborY="-774"/>
      <dgm:spPr>
        <a:noFill/>
      </dgm:spPr>
    </dgm:pt>
    <dgm:pt modelId="{77EEE867-463A-4DEF-9D5C-26EE509EDDDF}" type="pres">
      <dgm:prSet presAssocID="{97628FE2-07A8-4F30-840A-92F0AB0ED5A4}" presName="upArrowText" presStyleLbl="revTx" presStyleIdx="1" presStyleCnt="2" custScaleX="230111" custScaleY="81464" custLinFactNeighborX="55323" custLinFactNeighborY="-15624">
        <dgm:presLayoutVars>
          <dgm:bulletEnabled val="1"/>
        </dgm:presLayoutVars>
      </dgm:prSet>
      <dgm:spPr/>
    </dgm:pt>
  </dgm:ptLst>
  <dgm:cxnLst>
    <dgm:cxn modelId="{A87C8503-DE95-48E3-9486-69F2C06F3888}" type="presOf" srcId="{3C543364-6458-483F-8375-18FE4232E862}" destId="{21923072-202F-4691-AC40-3FA6E4AB5AC5}" srcOrd="0" destOrd="0" presId="urn:microsoft.com/office/officeart/2005/8/layout/arrow3"/>
    <dgm:cxn modelId="{E493AB3A-B46E-49F0-8A6D-27250F653494}" srcId="{8A36490A-1CA5-458B-821A-0D96A2339AE4}" destId="{97628FE2-07A8-4F30-840A-92F0AB0ED5A4}" srcOrd="1" destOrd="0" parTransId="{DECBF386-29C8-488E-AA79-E21D3F7B22B6}" sibTransId="{345DDA57-E357-48C3-AB95-7E73CAB64D69}"/>
    <dgm:cxn modelId="{747B3798-7AD2-47B3-B7AA-1C624F3EDA4A}" type="presOf" srcId="{8A36490A-1CA5-458B-821A-0D96A2339AE4}" destId="{7A74949C-C816-4564-95E1-79D45C98E209}" srcOrd="0" destOrd="0" presId="urn:microsoft.com/office/officeart/2005/8/layout/arrow3"/>
    <dgm:cxn modelId="{28E4DFE8-1D89-492E-A01D-F8C416FBA62B}" srcId="{8A36490A-1CA5-458B-821A-0D96A2339AE4}" destId="{3C543364-6458-483F-8375-18FE4232E862}" srcOrd="0" destOrd="0" parTransId="{A6023F83-BE84-40E1-BC91-0B4C28893C0C}" sibTransId="{E79A0FA2-811A-400A-BCD8-6A00AA088233}"/>
    <dgm:cxn modelId="{E1C3E9F2-82B4-4756-86BA-168A3F4A3DBE}" type="presOf" srcId="{97628FE2-07A8-4F30-840A-92F0AB0ED5A4}" destId="{77EEE867-463A-4DEF-9D5C-26EE509EDDDF}" srcOrd="0" destOrd="0" presId="urn:microsoft.com/office/officeart/2005/8/layout/arrow3"/>
    <dgm:cxn modelId="{B423B77E-7D06-48F2-98F2-7DDD0AB8887C}" type="presParOf" srcId="{7A74949C-C816-4564-95E1-79D45C98E209}" destId="{F5446BEA-F8EF-469F-9392-AB433D0FEA03}" srcOrd="0" destOrd="0" presId="urn:microsoft.com/office/officeart/2005/8/layout/arrow3"/>
    <dgm:cxn modelId="{7DE6132B-062C-48BA-817F-525D60BD12E7}" type="presParOf" srcId="{7A74949C-C816-4564-95E1-79D45C98E209}" destId="{97D1A8C7-0ECB-48D1-B5BD-5C7102B1281F}" srcOrd="1" destOrd="0" presId="urn:microsoft.com/office/officeart/2005/8/layout/arrow3"/>
    <dgm:cxn modelId="{D5DB14B4-80A0-4693-879F-9E7A3E050BE3}" type="presParOf" srcId="{7A74949C-C816-4564-95E1-79D45C98E209}" destId="{21923072-202F-4691-AC40-3FA6E4AB5AC5}" srcOrd="2" destOrd="0" presId="urn:microsoft.com/office/officeart/2005/8/layout/arrow3"/>
    <dgm:cxn modelId="{9C53BE37-A200-4D82-A159-6E4840A89D7A}" type="presParOf" srcId="{7A74949C-C816-4564-95E1-79D45C98E209}" destId="{42AEC64A-301E-49A0-BECB-4B48C40BCB79}" srcOrd="3" destOrd="0" presId="urn:microsoft.com/office/officeart/2005/8/layout/arrow3"/>
    <dgm:cxn modelId="{399E31D6-8891-4DF3-9976-686576103A77}" type="presParOf" srcId="{7A74949C-C816-4564-95E1-79D45C98E209}" destId="{77EEE867-463A-4DEF-9D5C-26EE509EDDDF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95F74A2-8ABB-4FAA-9BC5-3AB936CC9E69}" type="doc">
      <dgm:prSet loTypeId="urn:microsoft.com/office/officeart/2005/8/layout/radial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6C608952-9E6A-430F-B96D-938FB58DD95B}">
      <dgm:prSet phldrT="[Текст]"/>
      <dgm:spPr/>
      <dgm:t>
        <a:bodyPr/>
        <a:lstStyle/>
        <a:p>
          <a:r>
            <a: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Победитель определен</a:t>
          </a:r>
        </a:p>
      </dgm:t>
    </dgm:pt>
    <dgm:pt modelId="{8EB1E753-2A08-46A3-A9B7-94A452A63AAA}" type="parTrans" cxnId="{A72689EE-BD98-41C3-B43F-9CFDA2709026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30B92B-E289-42EA-978F-4F18212ADC42}" type="sibTrans" cxnId="{A72689EE-BD98-41C3-B43F-9CFDA2709026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5BE071-D033-467F-BA81-430FF68A0E9C}">
      <dgm:prSet phldrT="[Текст]"/>
      <dgm:spPr/>
      <dgm:t>
        <a:bodyPr/>
        <a:lstStyle/>
        <a:p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Запросы котировок</a:t>
          </a:r>
        </a:p>
      </dgm:t>
    </dgm:pt>
    <dgm:pt modelId="{819E3CAB-8E66-43E0-8996-7F13C9C5FBD7}" type="parTrans" cxnId="{8C604986-0379-4073-8428-E24A1E7DAACB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9B31F9-9198-4600-A688-9C534281CE51}" type="sibTrans" cxnId="{8C604986-0379-4073-8428-E24A1E7DAACB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CC2A7F-64F8-417B-9AAE-9F280D93D82D}">
      <dgm:prSet phldrT="[Текст]"/>
      <dgm:spPr/>
      <dgm:t>
        <a:bodyPr/>
        <a:lstStyle/>
        <a:p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Конкурсы</a:t>
          </a:r>
        </a:p>
      </dgm:t>
    </dgm:pt>
    <dgm:pt modelId="{482E11FA-4178-4F74-BE11-A76F0950FBDC}" type="parTrans" cxnId="{1B3634F3-A1AE-4A39-8AC1-4D2789F91273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C0D177-15B0-43AB-8670-757FD19D563A}" type="sibTrans" cxnId="{1B3634F3-A1AE-4A39-8AC1-4D2789F91273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9B59A8-9995-41E1-9F42-DC52E7C2081F}">
      <dgm:prSet phldrT="[Текст]"/>
      <dgm:spPr/>
      <dgm:t>
        <a:bodyPr/>
        <a:lstStyle/>
        <a:p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Аукционы</a:t>
          </a:r>
        </a:p>
      </dgm:t>
    </dgm:pt>
    <dgm:pt modelId="{A475ECB4-FB69-4C9B-BC6A-777BA6077432}" type="parTrans" cxnId="{A1A14398-5CDD-43B2-B589-AB814F445665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4F085E-DA12-4087-A28B-AB943FC445EA}" type="sibTrans" cxnId="{A1A14398-5CDD-43B2-B589-AB814F445665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2B4224-5F34-4ACB-9ADD-481B8B9A41EE}" type="pres">
      <dgm:prSet presAssocID="{B95F74A2-8ABB-4FAA-9BC5-3AB936CC9E69}" presName="composite" presStyleCnt="0">
        <dgm:presLayoutVars>
          <dgm:chMax val="1"/>
          <dgm:dir/>
          <dgm:resizeHandles val="exact"/>
        </dgm:presLayoutVars>
      </dgm:prSet>
      <dgm:spPr/>
    </dgm:pt>
    <dgm:pt modelId="{A3C719BD-E29D-48AC-871B-B277E4EFC5E8}" type="pres">
      <dgm:prSet presAssocID="{B95F74A2-8ABB-4FAA-9BC5-3AB936CC9E69}" presName="radial" presStyleCnt="0">
        <dgm:presLayoutVars>
          <dgm:animLvl val="ctr"/>
        </dgm:presLayoutVars>
      </dgm:prSet>
      <dgm:spPr/>
    </dgm:pt>
    <dgm:pt modelId="{B81D5184-D57D-481B-AF9A-9229F922D1B0}" type="pres">
      <dgm:prSet presAssocID="{6C608952-9E6A-430F-B96D-938FB58DD95B}" presName="centerShape" presStyleLbl="vennNode1" presStyleIdx="0" presStyleCnt="4" custScaleX="79080" custScaleY="71766" custLinFactNeighborY="-1616"/>
      <dgm:spPr/>
    </dgm:pt>
    <dgm:pt modelId="{DAA9D019-9E18-427D-9CD3-0B5604E6E711}" type="pres">
      <dgm:prSet presAssocID="{655BE071-D033-467F-BA81-430FF68A0E9C}" presName="node" presStyleLbl="vennNode1" presStyleIdx="1" presStyleCnt="4" custScaleX="175037" custScaleY="119750" custRadScaleRad="76592" custRadScaleInc="-636">
        <dgm:presLayoutVars>
          <dgm:bulletEnabled val="1"/>
        </dgm:presLayoutVars>
      </dgm:prSet>
      <dgm:spPr/>
    </dgm:pt>
    <dgm:pt modelId="{F629A60C-D20D-41C0-A76B-EA566D77E8F2}" type="pres">
      <dgm:prSet presAssocID="{B8CC2A7F-64F8-417B-9AAE-9F280D93D82D}" presName="node" presStyleLbl="vennNode1" presStyleIdx="2" presStyleCnt="4" custScaleX="151145" custScaleY="119750" custRadScaleRad="90375" custRadScaleInc="2993">
        <dgm:presLayoutVars>
          <dgm:bulletEnabled val="1"/>
        </dgm:presLayoutVars>
      </dgm:prSet>
      <dgm:spPr/>
    </dgm:pt>
    <dgm:pt modelId="{D9A4C095-9F06-4B0F-B7B4-C96A6145696E}" type="pres">
      <dgm:prSet presAssocID="{869B59A8-9995-41E1-9F42-DC52E7C2081F}" presName="node" presStyleLbl="vennNode1" presStyleIdx="3" presStyleCnt="4" custScaleX="151145" custScaleY="119750" custRadScaleRad="87910" custRadScaleInc="-3357">
        <dgm:presLayoutVars>
          <dgm:bulletEnabled val="1"/>
        </dgm:presLayoutVars>
      </dgm:prSet>
      <dgm:spPr/>
    </dgm:pt>
  </dgm:ptLst>
  <dgm:cxnLst>
    <dgm:cxn modelId="{1A1DA13A-39D3-439C-8683-F5FB17BF39F2}" type="presOf" srcId="{869B59A8-9995-41E1-9F42-DC52E7C2081F}" destId="{D9A4C095-9F06-4B0F-B7B4-C96A6145696E}" srcOrd="0" destOrd="0" presId="urn:microsoft.com/office/officeart/2005/8/layout/radial3"/>
    <dgm:cxn modelId="{B6C77948-2B35-491A-A638-BAC89D3F348D}" type="presOf" srcId="{B95F74A2-8ABB-4FAA-9BC5-3AB936CC9E69}" destId="{2E2B4224-5F34-4ACB-9ADD-481B8B9A41EE}" srcOrd="0" destOrd="0" presId="urn:microsoft.com/office/officeart/2005/8/layout/radial3"/>
    <dgm:cxn modelId="{69D52785-15AB-4017-A3BC-AEF22D25965C}" type="presOf" srcId="{B8CC2A7F-64F8-417B-9AAE-9F280D93D82D}" destId="{F629A60C-D20D-41C0-A76B-EA566D77E8F2}" srcOrd="0" destOrd="0" presId="urn:microsoft.com/office/officeart/2005/8/layout/radial3"/>
    <dgm:cxn modelId="{8C604986-0379-4073-8428-E24A1E7DAACB}" srcId="{6C608952-9E6A-430F-B96D-938FB58DD95B}" destId="{655BE071-D033-467F-BA81-430FF68A0E9C}" srcOrd="0" destOrd="0" parTransId="{819E3CAB-8E66-43E0-8996-7F13C9C5FBD7}" sibTransId="{B19B31F9-9198-4600-A688-9C534281CE51}"/>
    <dgm:cxn modelId="{1FD2F589-FE68-4BBB-8694-B0EF135AC92E}" type="presOf" srcId="{6C608952-9E6A-430F-B96D-938FB58DD95B}" destId="{B81D5184-D57D-481B-AF9A-9229F922D1B0}" srcOrd="0" destOrd="0" presId="urn:microsoft.com/office/officeart/2005/8/layout/radial3"/>
    <dgm:cxn modelId="{D7DF348C-A0D2-4AAC-ADC8-EE17DDF51826}" type="presOf" srcId="{655BE071-D033-467F-BA81-430FF68A0E9C}" destId="{DAA9D019-9E18-427D-9CD3-0B5604E6E711}" srcOrd="0" destOrd="0" presId="urn:microsoft.com/office/officeart/2005/8/layout/radial3"/>
    <dgm:cxn modelId="{A1A14398-5CDD-43B2-B589-AB814F445665}" srcId="{6C608952-9E6A-430F-B96D-938FB58DD95B}" destId="{869B59A8-9995-41E1-9F42-DC52E7C2081F}" srcOrd="2" destOrd="0" parTransId="{A475ECB4-FB69-4C9B-BC6A-777BA6077432}" sibTransId="{514F085E-DA12-4087-A28B-AB943FC445EA}"/>
    <dgm:cxn modelId="{A72689EE-BD98-41C3-B43F-9CFDA2709026}" srcId="{B95F74A2-8ABB-4FAA-9BC5-3AB936CC9E69}" destId="{6C608952-9E6A-430F-B96D-938FB58DD95B}" srcOrd="0" destOrd="0" parTransId="{8EB1E753-2A08-46A3-A9B7-94A452A63AAA}" sibTransId="{1930B92B-E289-42EA-978F-4F18212ADC42}"/>
    <dgm:cxn modelId="{1B3634F3-A1AE-4A39-8AC1-4D2789F91273}" srcId="{6C608952-9E6A-430F-B96D-938FB58DD95B}" destId="{B8CC2A7F-64F8-417B-9AAE-9F280D93D82D}" srcOrd="1" destOrd="0" parTransId="{482E11FA-4178-4F74-BE11-A76F0950FBDC}" sibTransId="{D4C0D177-15B0-43AB-8670-757FD19D563A}"/>
    <dgm:cxn modelId="{0BC795F6-F049-41FD-A94D-700775007D08}" type="presParOf" srcId="{2E2B4224-5F34-4ACB-9ADD-481B8B9A41EE}" destId="{A3C719BD-E29D-48AC-871B-B277E4EFC5E8}" srcOrd="0" destOrd="0" presId="urn:microsoft.com/office/officeart/2005/8/layout/radial3"/>
    <dgm:cxn modelId="{69AFC11D-FF96-428B-BC1D-E265048F669B}" type="presParOf" srcId="{A3C719BD-E29D-48AC-871B-B277E4EFC5E8}" destId="{B81D5184-D57D-481B-AF9A-9229F922D1B0}" srcOrd="0" destOrd="0" presId="urn:microsoft.com/office/officeart/2005/8/layout/radial3"/>
    <dgm:cxn modelId="{8900054C-25B8-44CE-9815-ACA58F45DC38}" type="presParOf" srcId="{A3C719BD-E29D-48AC-871B-B277E4EFC5E8}" destId="{DAA9D019-9E18-427D-9CD3-0B5604E6E711}" srcOrd="1" destOrd="0" presId="urn:microsoft.com/office/officeart/2005/8/layout/radial3"/>
    <dgm:cxn modelId="{4B8D7445-A00C-4C1D-BD8C-EA603DCCD1EF}" type="presParOf" srcId="{A3C719BD-E29D-48AC-871B-B277E4EFC5E8}" destId="{F629A60C-D20D-41C0-A76B-EA566D77E8F2}" srcOrd="2" destOrd="0" presId="urn:microsoft.com/office/officeart/2005/8/layout/radial3"/>
    <dgm:cxn modelId="{C1DA23BF-DD48-4DC9-A880-D57C7058EA58}" type="presParOf" srcId="{A3C719BD-E29D-48AC-871B-B277E4EFC5E8}" destId="{D9A4C095-9F06-4B0F-B7B4-C96A6145696E}" srcOrd="3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A36490A-1CA5-458B-821A-0D96A2339AE4}" type="doc">
      <dgm:prSet loTypeId="urn:microsoft.com/office/officeart/2005/8/layout/arrow3" loCatId="relationship" qsTypeId="urn:microsoft.com/office/officeart/2005/8/quickstyle/3d2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3C543364-6458-483F-8375-18FE4232E862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Число </a:t>
          </a:r>
          <a:r>
            <a:rPr lang="ru-RU" sz="1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допущенных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участников по конкурентным процедурам</a:t>
          </a:r>
        </a:p>
      </dgm:t>
    </dgm:pt>
    <dgm:pt modelId="{A6023F83-BE84-40E1-BC91-0B4C28893C0C}" type="parTrans" cxnId="{28E4DFE8-1D89-492E-A01D-F8C416FBA62B}">
      <dgm:prSet/>
      <dgm:spPr/>
      <dgm:t>
        <a:bodyPr/>
        <a:lstStyle/>
        <a:p>
          <a:endParaRPr lang="ru-RU"/>
        </a:p>
      </dgm:t>
    </dgm:pt>
    <dgm:pt modelId="{E79A0FA2-811A-400A-BCD8-6A00AA088233}" type="sibTrans" cxnId="{28E4DFE8-1D89-492E-A01D-F8C416FBA62B}">
      <dgm:prSet/>
      <dgm:spPr/>
      <dgm:t>
        <a:bodyPr/>
        <a:lstStyle/>
        <a:p>
          <a:endParaRPr lang="ru-RU"/>
        </a:p>
      </dgm:t>
    </dgm:pt>
    <dgm:pt modelId="{97628FE2-07A8-4F30-840A-92F0AB0ED5A4}">
      <dgm:prSet phldrT="[Текст]" custT="1"/>
      <dgm:spPr/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проведенных конкурентных процедур</a:t>
          </a:r>
          <a:endParaRPr lang="ru-RU" sz="1400" b="1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CBF386-29C8-488E-AA79-E21D3F7B22B6}" type="parTrans" cxnId="{E493AB3A-B46E-49F0-8A6D-27250F653494}">
      <dgm:prSet/>
      <dgm:spPr/>
      <dgm:t>
        <a:bodyPr/>
        <a:lstStyle/>
        <a:p>
          <a:endParaRPr lang="ru-RU"/>
        </a:p>
      </dgm:t>
    </dgm:pt>
    <dgm:pt modelId="{345DDA57-E357-48C3-AB95-7E73CAB64D69}" type="sibTrans" cxnId="{E493AB3A-B46E-49F0-8A6D-27250F653494}">
      <dgm:prSet/>
      <dgm:spPr/>
      <dgm:t>
        <a:bodyPr/>
        <a:lstStyle/>
        <a:p>
          <a:endParaRPr lang="ru-RU"/>
        </a:p>
      </dgm:t>
    </dgm:pt>
    <dgm:pt modelId="{7A74949C-C816-4564-95E1-79D45C98E209}" type="pres">
      <dgm:prSet presAssocID="{8A36490A-1CA5-458B-821A-0D96A2339AE4}" presName="compositeShape" presStyleCnt="0">
        <dgm:presLayoutVars>
          <dgm:chMax val="2"/>
          <dgm:dir/>
          <dgm:resizeHandles val="exact"/>
        </dgm:presLayoutVars>
      </dgm:prSet>
      <dgm:spPr/>
    </dgm:pt>
    <dgm:pt modelId="{F5446BEA-F8EF-469F-9392-AB433D0FEA03}" type="pres">
      <dgm:prSet presAssocID="{8A36490A-1CA5-458B-821A-0D96A2339AE4}" presName="divider" presStyleLbl="fgShp" presStyleIdx="0" presStyleCnt="1" custAng="300000"/>
      <dgm:spPr/>
    </dgm:pt>
    <dgm:pt modelId="{97D1A8C7-0ECB-48D1-B5BD-5C7102B1281F}" type="pres">
      <dgm:prSet presAssocID="{3C543364-6458-483F-8375-18FE4232E862}" presName="downArrow" presStyleLbl="node1" presStyleIdx="0" presStyleCnt="2" custScaleX="21280" custScaleY="82675" custLinFactNeighborX="-32010" custLinFactNeighborY="879"/>
      <dgm:spPr>
        <a:noFill/>
      </dgm:spPr>
    </dgm:pt>
    <dgm:pt modelId="{21923072-202F-4691-AC40-3FA6E4AB5AC5}" type="pres">
      <dgm:prSet presAssocID="{3C543364-6458-483F-8375-18FE4232E862}" presName="downArrowText" presStyleLbl="revTx" presStyleIdx="0" presStyleCnt="2" custScaleX="226362" custScaleY="80251" custLinFactNeighborX="-63284" custLinFactNeighborY="21583">
        <dgm:presLayoutVars>
          <dgm:bulletEnabled val="1"/>
        </dgm:presLayoutVars>
      </dgm:prSet>
      <dgm:spPr/>
    </dgm:pt>
    <dgm:pt modelId="{42AEC64A-301E-49A0-BECB-4B48C40BCB79}" type="pres">
      <dgm:prSet presAssocID="{97628FE2-07A8-4F30-840A-92F0AB0ED5A4}" presName="upArrow" presStyleLbl="node1" presStyleIdx="1" presStyleCnt="2" custScaleX="24274" custScaleY="83644" custLinFactNeighborX="34296" custLinFactNeighborY="-774"/>
      <dgm:spPr>
        <a:noFill/>
      </dgm:spPr>
    </dgm:pt>
    <dgm:pt modelId="{77EEE867-463A-4DEF-9D5C-26EE509EDDDF}" type="pres">
      <dgm:prSet presAssocID="{97628FE2-07A8-4F30-840A-92F0AB0ED5A4}" presName="upArrowText" presStyleLbl="revTx" presStyleIdx="1" presStyleCnt="2" custScaleX="230111" custScaleY="81464" custLinFactNeighborX="55323" custLinFactNeighborY="-27342">
        <dgm:presLayoutVars>
          <dgm:bulletEnabled val="1"/>
        </dgm:presLayoutVars>
      </dgm:prSet>
      <dgm:spPr/>
    </dgm:pt>
  </dgm:ptLst>
  <dgm:cxnLst>
    <dgm:cxn modelId="{A87C8503-DE95-48E3-9486-69F2C06F3888}" type="presOf" srcId="{3C543364-6458-483F-8375-18FE4232E862}" destId="{21923072-202F-4691-AC40-3FA6E4AB5AC5}" srcOrd="0" destOrd="0" presId="urn:microsoft.com/office/officeart/2005/8/layout/arrow3"/>
    <dgm:cxn modelId="{E493AB3A-B46E-49F0-8A6D-27250F653494}" srcId="{8A36490A-1CA5-458B-821A-0D96A2339AE4}" destId="{97628FE2-07A8-4F30-840A-92F0AB0ED5A4}" srcOrd="1" destOrd="0" parTransId="{DECBF386-29C8-488E-AA79-E21D3F7B22B6}" sibTransId="{345DDA57-E357-48C3-AB95-7E73CAB64D69}"/>
    <dgm:cxn modelId="{747B3798-7AD2-47B3-B7AA-1C624F3EDA4A}" type="presOf" srcId="{8A36490A-1CA5-458B-821A-0D96A2339AE4}" destId="{7A74949C-C816-4564-95E1-79D45C98E209}" srcOrd="0" destOrd="0" presId="urn:microsoft.com/office/officeart/2005/8/layout/arrow3"/>
    <dgm:cxn modelId="{28E4DFE8-1D89-492E-A01D-F8C416FBA62B}" srcId="{8A36490A-1CA5-458B-821A-0D96A2339AE4}" destId="{3C543364-6458-483F-8375-18FE4232E862}" srcOrd="0" destOrd="0" parTransId="{A6023F83-BE84-40E1-BC91-0B4C28893C0C}" sibTransId="{E79A0FA2-811A-400A-BCD8-6A00AA088233}"/>
    <dgm:cxn modelId="{E1C3E9F2-82B4-4756-86BA-168A3F4A3DBE}" type="presOf" srcId="{97628FE2-07A8-4F30-840A-92F0AB0ED5A4}" destId="{77EEE867-463A-4DEF-9D5C-26EE509EDDDF}" srcOrd="0" destOrd="0" presId="urn:microsoft.com/office/officeart/2005/8/layout/arrow3"/>
    <dgm:cxn modelId="{B423B77E-7D06-48F2-98F2-7DDD0AB8887C}" type="presParOf" srcId="{7A74949C-C816-4564-95E1-79D45C98E209}" destId="{F5446BEA-F8EF-469F-9392-AB433D0FEA03}" srcOrd="0" destOrd="0" presId="urn:microsoft.com/office/officeart/2005/8/layout/arrow3"/>
    <dgm:cxn modelId="{7DE6132B-062C-48BA-817F-525D60BD12E7}" type="presParOf" srcId="{7A74949C-C816-4564-95E1-79D45C98E209}" destId="{97D1A8C7-0ECB-48D1-B5BD-5C7102B1281F}" srcOrd="1" destOrd="0" presId="urn:microsoft.com/office/officeart/2005/8/layout/arrow3"/>
    <dgm:cxn modelId="{D5DB14B4-80A0-4693-879F-9E7A3E050BE3}" type="presParOf" srcId="{7A74949C-C816-4564-95E1-79D45C98E209}" destId="{21923072-202F-4691-AC40-3FA6E4AB5AC5}" srcOrd="2" destOrd="0" presId="urn:microsoft.com/office/officeart/2005/8/layout/arrow3"/>
    <dgm:cxn modelId="{9C53BE37-A200-4D82-A159-6E4840A89D7A}" type="presParOf" srcId="{7A74949C-C816-4564-95E1-79D45C98E209}" destId="{42AEC64A-301E-49A0-BECB-4B48C40BCB79}" srcOrd="3" destOrd="0" presId="urn:microsoft.com/office/officeart/2005/8/layout/arrow3"/>
    <dgm:cxn modelId="{399E31D6-8891-4DF3-9976-686576103A77}" type="presParOf" srcId="{7A74949C-C816-4564-95E1-79D45C98E209}" destId="{77EEE867-463A-4DEF-9D5C-26EE509EDDDF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532E609-B09C-43A9-83F5-304FB25CB114}" type="doc">
      <dgm:prSet loTypeId="urn:microsoft.com/office/officeart/2005/8/layout/venn2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CA7CC65C-0EA3-4DEB-B96B-80A465F4201C}">
      <dgm:prSet phldrT="[Текст]" custT="1"/>
      <dgm:spPr/>
      <dgm:t>
        <a:bodyPr lIns="0" tIns="0" rIns="0" bIns="0" anchor="ctr" anchorCtr="0"/>
        <a:lstStyle/>
        <a:p>
          <a:r>
            <a:rPr lang="ru-RU" sz="1100" b="1" dirty="0">
              <a:latin typeface="Times New Roman" panose="02020603050405020304" pitchFamily="18" charset="0"/>
              <a:cs typeface="Times New Roman" panose="02020603050405020304" pitchFamily="18" charset="0"/>
            </a:rPr>
            <a:t>Совокупный годовой объем закупок</a:t>
          </a:r>
        </a:p>
      </dgm:t>
    </dgm:pt>
    <dgm:pt modelId="{94196224-4FDA-4DC3-BCE0-B37E03E71212}" type="parTrans" cxnId="{253DC47E-D0E3-4CEB-998D-67B6D751B147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6EAD95-C019-4F42-AE87-B6D568A5F032}" type="sibTrans" cxnId="{253DC47E-D0E3-4CEB-998D-67B6D751B147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7F216B-3859-4008-80F6-423F985124C5}">
      <dgm:prSet phldrT="[Текст]" custT="1"/>
      <dgm:spPr/>
      <dgm:t>
        <a:bodyPr lIns="0" tIns="0" rIns="0" bIns="0" anchor="ctr" anchorCtr="0"/>
        <a:lstStyle/>
        <a:p>
          <a:r>
            <a:rPr lang="ru-RU" sz="1100" b="1" dirty="0">
              <a:latin typeface="Times New Roman" panose="02020603050405020304" pitchFamily="18" charset="0"/>
              <a:cs typeface="Times New Roman" panose="02020603050405020304" pitchFamily="18" charset="0"/>
            </a:rPr>
            <a:t>Закупки, по перечню из ч.1.1 ст.30 </a:t>
          </a:r>
        </a:p>
      </dgm:t>
    </dgm:pt>
    <dgm:pt modelId="{63539545-7795-433D-BC26-06D87A9AECE0}" type="parTrans" cxnId="{31B03788-F2C9-467B-98D9-C258E4D11C80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E77370-27D2-4562-BC6A-CF7D28E4BAB7}" type="sibTrans" cxnId="{31B03788-F2C9-467B-98D9-C258E4D11C80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63745F-A79A-4286-8B92-589059BCC0B1}">
      <dgm:prSet phldrT="[Текст]" custT="1"/>
      <dgm:spPr/>
      <dgm:t>
        <a:bodyPr lIns="0" rIns="0" bIns="0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300" b="1" dirty="0">
              <a:latin typeface="Times New Roman" panose="02020603050405020304" pitchFamily="18" charset="0"/>
              <a:cs typeface="Times New Roman" panose="02020603050405020304" pitchFamily="18" charset="0"/>
            </a:rPr>
            <a:t>Закупки,</a:t>
          </a:r>
        </a:p>
        <a:p>
          <a:pPr>
            <a:lnSpc>
              <a:spcPct val="90000"/>
            </a:lnSpc>
            <a:spcAft>
              <a:spcPct val="35000"/>
            </a:spcAft>
          </a:pPr>
          <a:r>
            <a:rPr lang="ru-RU" sz="1300" b="1" dirty="0">
              <a:latin typeface="Times New Roman" panose="02020603050405020304" pitchFamily="18" charset="0"/>
              <a:cs typeface="Times New Roman" panose="02020603050405020304" pitchFamily="18" charset="0"/>
            </a:rPr>
            <a:t>проведенные в соответствии с ч.1 ст.30</a:t>
          </a:r>
        </a:p>
      </dgm:t>
    </dgm:pt>
    <dgm:pt modelId="{85109243-E436-4468-A041-60A175894A20}" type="parTrans" cxnId="{45724509-F657-4D17-B5DD-1B6056FF9F88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5A30E1-ACDA-423E-A15F-791E9EA015BA}" type="sibTrans" cxnId="{45724509-F657-4D17-B5DD-1B6056FF9F88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84AD7B-908F-42C2-8126-84EF3B7B73A0}" type="pres">
      <dgm:prSet presAssocID="{C532E609-B09C-43A9-83F5-304FB25CB114}" presName="Name0" presStyleCnt="0">
        <dgm:presLayoutVars>
          <dgm:chMax val="7"/>
          <dgm:resizeHandles val="exact"/>
        </dgm:presLayoutVars>
      </dgm:prSet>
      <dgm:spPr/>
    </dgm:pt>
    <dgm:pt modelId="{59DA057D-5DCF-41D3-A066-81786978758F}" type="pres">
      <dgm:prSet presAssocID="{C532E609-B09C-43A9-83F5-304FB25CB114}" presName="comp1" presStyleCnt="0"/>
      <dgm:spPr/>
    </dgm:pt>
    <dgm:pt modelId="{7E3DD922-D1B1-449D-8ABE-89D17539ED95}" type="pres">
      <dgm:prSet presAssocID="{C532E609-B09C-43A9-83F5-304FB25CB114}" presName="circle1" presStyleLbl="node1" presStyleIdx="0" presStyleCnt="3" custLinFactNeighborX="360" custLinFactNeighborY="-1290"/>
      <dgm:spPr/>
    </dgm:pt>
    <dgm:pt modelId="{FFC308AD-8063-4B91-A581-E2A5C028CB51}" type="pres">
      <dgm:prSet presAssocID="{C532E609-B09C-43A9-83F5-304FB25CB114}" presName="c1text" presStyleLbl="node1" presStyleIdx="0" presStyleCnt="3">
        <dgm:presLayoutVars>
          <dgm:bulletEnabled val="1"/>
        </dgm:presLayoutVars>
      </dgm:prSet>
      <dgm:spPr/>
    </dgm:pt>
    <dgm:pt modelId="{6E8F561E-2154-4FA2-971F-7CF394FB90B8}" type="pres">
      <dgm:prSet presAssocID="{C532E609-B09C-43A9-83F5-304FB25CB114}" presName="comp2" presStyleCnt="0"/>
      <dgm:spPr/>
    </dgm:pt>
    <dgm:pt modelId="{93713F41-8DD9-41D0-801E-863A00BD9789}" type="pres">
      <dgm:prSet presAssocID="{C532E609-B09C-43A9-83F5-304FB25CB114}" presName="circle2" presStyleLbl="node1" presStyleIdx="1" presStyleCnt="3" custScaleX="107659" custScaleY="107659" custLinFactNeighborY="-3688"/>
      <dgm:spPr/>
    </dgm:pt>
    <dgm:pt modelId="{4DFDE353-A9C7-4141-9447-1A3A0EC003AC}" type="pres">
      <dgm:prSet presAssocID="{C532E609-B09C-43A9-83F5-304FB25CB114}" presName="c2text" presStyleLbl="node1" presStyleIdx="1" presStyleCnt="3">
        <dgm:presLayoutVars>
          <dgm:bulletEnabled val="1"/>
        </dgm:presLayoutVars>
      </dgm:prSet>
      <dgm:spPr/>
    </dgm:pt>
    <dgm:pt modelId="{2227F56E-F0FF-4C63-885A-55624FA10E15}" type="pres">
      <dgm:prSet presAssocID="{C532E609-B09C-43A9-83F5-304FB25CB114}" presName="comp3" presStyleCnt="0"/>
      <dgm:spPr/>
    </dgm:pt>
    <dgm:pt modelId="{9FA707CF-7A9C-4354-8BBE-887D465FB257}" type="pres">
      <dgm:prSet presAssocID="{C532E609-B09C-43A9-83F5-304FB25CB114}" presName="circle3" presStyleLbl="node1" presStyleIdx="2" presStyleCnt="3" custScaleX="121381" custScaleY="121381" custLinFactNeighborY="-10481"/>
      <dgm:spPr/>
    </dgm:pt>
    <dgm:pt modelId="{4913F24F-F8FA-4452-B97B-46DA8324ADA5}" type="pres">
      <dgm:prSet presAssocID="{C532E609-B09C-43A9-83F5-304FB25CB114}" presName="c3text" presStyleLbl="node1" presStyleIdx="2" presStyleCnt="3">
        <dgm:presLayoutVars>
          <dgm:bulletEnabled val="1"/>
        </dgm:presLayoutVars>
      </dgm:prSet>
      <dgm:spPr/>
    </dgm:pt>
  </dgm:ptLst>
  <dgm:cxnLst>
    <dgm:cxn modelId="{AEEE3C07-E153-4063-8100-DAB3B64839C6}" type="presOf" srcId="{C532E609-B09C-43A9-83F5-304FB25CB114}" destId="{5384AD7B-908F-42C2-8126-84EF3B7B73A0}" srcOrd="0" destOrd="0" presId="urn:microsoft.com/office/officeart/2005/8/layout/venn2"/>
    <dgm:cxn modelId="{45724509-F657-4D17-B5DD-1B6056FF9F88}" srcId="{C532E609-B09C-43A9-83F5-304FB25CB114}" destId="{2863745F-A79A-4286-8B92-589059BCC0B1}" srcOrd="2" destOrd="0" parTransId="{85109243-E436-4468-A041-60A175894A20}" sibTransId="{AB5A30E1-ACDA-423E-A15F-791E9EA015BA}"/>
    <dgm:cxn modelId="{0F1B8D17-3409-4EF6-9A44-51999999DCF6}" type="presOf" srcId="{2863745F-A79A-4286-8B92-589059BCC0B1}" destId="{4913F24F-F8FA-4452-B97B-46DA8324ADA5}" srcOrd="1" destOrd="0" presId="urn:microsoft.com/office/officeart/2005/8/layout/venn2"/>
    <dgm:cxn modelId="{810C2A41-CB5A-4806-846E-5C1075EF582D}" type="presOf" srcId="{CA7CC65C-0EA3-4DEB-B96B-80A465F4201C}" destId="{FFC308AD-8063-4B91-A581-E2A5C028CB51}" srcOrd="1" destOrd="0" presId="urn:microsoft.com/office/officeart/2005/8/layout/venn2"/>
    <dgm:cxn modelId="{253DC47E-D0E3-4CEB-998D-67B6D751B147}" srcId="{C532E609-B09C-43A9-83F5-304FB25CB114}" destId="{CA7CC65C-0EA3-4DEB-B96B-80A465F4201C}" srcOrd="0" destOrd="0" parTransId="{94196224-4FDA-4DC3-BCE0-B37E03E71212}" sibTransId="{156EAD95-C019-4F42-AE87-B6D568A5F032}"/>
    <dgm:cxn modelId="{31B03788-F2C9-467B-98D9-C258E4D11C80}" srcId="{C532E609-B09C-43A9-83F5-304FB25CB114}" destId="{BD7F216B-3859-4008-80F6-423F985124C5}" srcOrd="1" destOrd="0" parTransId="{63539545-7795-433D-BC26-06D87A9AECE0}" sibTransId="{9BE77370-27D2-4562-BC6A-CF7D28E4BAB7}"/>
    <dgm:cxn modelId="{B852AC88-F7A5-41E1-95E8-FA914FD5EE0C}" type="presOf" srcId="{2863745F-A79A-4286-8B92-589059BCC0B1}" destId="{9FA707CF-7A9C-4354-8BBE-887D465FB257}" srcOrd="0" destOrd="0" presId="urn:microsoft.com/office/officeart/2005/8/layout/venn2"/>
    <dgm:cxn modelId="{27D866C0-03B5-48DD-9C08-ABFB52FC7FB3}" type="presOf" srcId="{BD7F216B-3859-4008-80F6-423F985124C5}" destId="{4DFDE353-A9C7-4141-9447-1A3A0EC003AC}" srcOrd="1" destOrd="0" presId="urn:microsoft.com/office/officeart/2005/8/layout/venn2"/>
    <dgm:cxn modelId="{DE1087E6-23EE-42A6-95BB-FAB7F49A0788}" type="presOf" srcId="{CA7CC65C-0EA3-4DEB-B96B-80A465F4201C}" destId="{7E3DD922-D1B1-449D-8ABE-89D17539ED95}" srcOrd="0" destOrd="0" presId="urn:microsoft.com/office/officeart/2005/8/layout/venn2"/>
    <dgm:cxn modelId="{7FB280EC-375E-447D-8860-483CEA5359AD}" type="presOf" srcId="{BD7F216B-3859-4008-80F6-423F985124C5}" destId="{93713F41-8DD9-41D0-801E-863A00BD9789}" srcOrd="0" destOrd="0" presId="urn:microsoft.com/office/officeart/2005/8/layout/venn2"/>
    <dgm:cxn modelId="{6DD439F3-0D78-4342-96BE-736CEE025A0E}" type="presParOf" srcId="{5384AD7B-908F-42C2-8126-84EF3B7B73A0}" destId="{59DA057D-5DCF-41D3-A066-81786978758F}" srcOrd="0" destOrd="0" presId="urn:microsoft.com/office/officeart/2005/8/layout/venn2"/>
    <dgm:cxn modelId="{B9238977-661A-4B97-B1A4-AB93904546F3}" type="presParOf" srcId="{59DA057D-5DCF-41D3-A066-81786978758F}" destId="{7E3DD922-D1B1-449D-8ABE-89D17539ED95}" srcOrd="0" destOrd="0" presId="urn:microsoft.com/office/officeart/2005/8/layout/venn2"/>
    <dgm:cxn modelId="{84F9FD91-728B-41B7-9A42-6164BB064F89}" type="presParOf" srcId="{59DA057D-5DCF-41D3-A066-81786978758F}" destId="{FFC308AD-8063-4B91-A581-E2A5C028CB51}" srcOrd="1" destOrd="0" presId="urn:microsoft.com/office/officeart/2005/8/layout/venn2"/>
    <dgm:cxn modelId="{E02F70EE-DA06-4ECD-BA8B-62282D3868E9}" type="presParOf" srcId="{5384AD7B-908F-42C2-8126-84EF3B7B73A0}" destId="{6E8F561E-2154-4FA2-971F-7CF394FB90B8}" srcOrd="1" destOrd="0" presId="urn:microsoft.com/office/officeart/2005/8/layout/venn2"/>
    <dgm:cxn modelId="{F6C3C095-0A7F-4550-9ECA-267E53F6E268}" type="presParOf" srcId="{6E8F561E-2154-4FA2-971F-7CF394FB90B8}" destId="{93713F41-8DD9-41D0-801E-863A00BD9789}" srcOrd="0" destOrd="0" presId="urn:microsoft.com/office/officeart/2005/8/layout/venn2"/>
    <dgm:cxn modelId="{D1BE9770-63C2-483D-96E8-15643FD7C682}" type="presParOf" srcId="{6E8F561E-2154-4FA2-971F-7CF394FB90B8}" destId="{4DFDE353-A9C7-4141-9447-1A3A0EC003AC}" srcOrd="1" destOrd="0" presId="urn:microsoft.com/office/officeart/2005/8/layout/venn2"/>
    <dgm:cxn modelId="{39C49F9F-0C3C-4893-857C-B89677CB6186}" type="presParOf" srcId="{5384AD7B-908F-42C2-8126-84EF3B7B73A0}" destId="{2227F56E-F0FF-4C63-885A-55624FA10E15}" srcOrd="2" destOrd="0" presId="urn:microsoft.com/office/officeart/2005/8/layout/venn2"/>
    <dgm:cxn modelId="{CA9A2C8C-BF56-4D8A-B7B0-6A12F6013703}" type="presParOf" srcId="{2227F56E-F0FF-4C63-885A-55624FA10E15}" destId="{9FA707CF-7A9C-4354-8BBE-887D465FB257}" srcOrd="0" destOrd="0" presId="urn:microsoft.com/office/officeart/2005/8/layout/venn2"/>
    <dgm:cxn modelId="{0B7CAEB8-D0B2-48F6-9A30-8234B047CE34}" type="presParOf" srcId="{2227F56E-F0FF-4C63-885A-55624FA10E15}" destId="{4913F24F-F8FA-4452-B97B-46DA8324ADA5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8A9406C-0A98-4456-BC1D-906C679DDBED}" type="doc">
      <dgm:prSet loTypeId="urn:microsoft.com/office/officeart/2005/8/layout/radial4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7B97946E-7663-4A5D-B696-E325A3AAAE6D}">
      <dgm:prSet phldrT="[Текст]" custT="1"/>
      <dgm:spPr/>
      <dgm:t>
        <a:bodyPr/>
        <a:lstStyle/>
        <a:p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Контракты по конкурентным процедурам</a:t>
          </a:r>
        </a:p>
      </dgm:t>
    </dgm:pt>
    <dgm:pt modelId="{97D68503-508B-4E58-BB79-4974BBD3AFD9}" type="parTrans" cxnId="{47A3739D-02F7-4C46-81C9-8B255690A02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8DF52F-32ED-48AF-BB86-286A11F7F824}" type="sibTrans" cxnId="{47A3739D-02F7-4C46-81C9-8B255690A02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1EA381-C2DF-4119-972F-EB7DFD674F41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Контракты по результатам несостоявшихся процедур</a:t>
          </a:r>
        </a:p>
        <a:p>
          <a:pPr>
            <a:spcAft>
              <a:spcPct val="35000"/>
            </a:spcAft>
          </a:pPr>
          <a:r>
            <a:rPr lang="ru-RU" sz="1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(п.25 ч.1 ст.93)</a:t>
          </a:r>
        </a:p>
      </dgm:t>
    </dgm:pt>
    <dgm:pt modelId="{C2165A15-2875-4FF6-B3E8-63BCD55AF22B}" type="parTrans" cxnId="{8A2272E1-1D5B-49E2-A67E-37FA80CA29CA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B4C65B-B600-4D75-976C-98566DE4EF65}" type="sibTrans" cxnId="{8A2272E1-1D5B-49E2-A67E-37FA80CA29CA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7F67FEE-A16D-42AC-B745-0FEA052EA2AD}">
      <dgm:prSet phldrT="[Текст]" custT="1"/>
      <dgm:spPr/>
      <dgm:t>
        <a:bodyPr anchor="b" anchorCtr="1"/>
        <a:lstStyle/>
        <a:p>
          <a:r>
            <a:rPr lang="ru-RU" sz="1350" b="1" dirty="0">
              <a:latin typeface="Times New Roman" panose="02020603050405020304" pitchFamily="18" charset="0"/>
              <a:cs typeface="Times New Roman" panose="02020603050405020304" pitchFamily="18" charset="0"/>
            </a:rPr>
            <a:t>Контракты, заключенные с СМП</a:t>
          </a:r>
        </a:p>
      </dgm:t>
    </dgm:pt>
    <dgm:pt modelId="{3EDE4250-3925-4329-9B7A-B6DE934827A3}" type="parTrans" cxnId="{E98B9C12-16F7-40BA-AD7C-1C391A37E56D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388A50-ED22-4632-A307-A9EDCE0E9452}" type="sibTrans" cxnId="{E98B9C12-16F7-40BA-AD7C-1C391A37E56D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30ED41-B2D3-441F-ABC6-C23AB54BCE41}">
      <dgm:prSet phldrT="[Текст]"/>
      <dgm:spPr/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75AD1C-8FD8-4BF9-B7D6-F6EC40D54AB9}" type="parTrans" cxnId="{28803354-0919-4490-B30B-67AFB9B4A2D5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A370BE-2023-4840-B664-F2B0E911FEB0}" type="sibTrans" cxnId="{28803354-0919-4490-B30B-67AFB9B4A2D5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60D106-2B13-4178-997D-E0FA44323AAA}" type="pres">
      <dgm:prSet presAssocID="{78A9406C-0A98-4456-BC1D-906C679DDBE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D46ECA3-391A-460C-A35A-9905EC8A02E4}" type="pres">
      <dgm:prSet presAssocID="{27F67FEE-A16D-42AC-B745-0FEA052EA2AD}" presName="centerShape" presStyleLbl="node0" presStyleIdx="0" presStyleCnt="1" custLinFactNeighborX="-922" custLinFactNeighborY="2151"/>
      <dgm:spPr/>
    </dgm:pt>
    <dgm:pt modelId="{9380EB5E-F2E4-41BA-8496-707DF84011B8}" type="pres">
      <dgm:prSet presAssocID="{C2165A15-2875-4FF6-B3E8-63BCD55AF22B}" presName="parTrans" presStyleLbl="bgSibTrans2D1" presStyleIdx="0" presStyleCnt="2" custScaleX="137411"/>
      <dgm:spPr/>
    </dgm:pt>
    <dgm:pt modelId="{2DBFD15F-6F11-4B36-A353-FE8A563D0287}" type="pres">
      <dgm:prSet presAssocID="{E41EA381-C2DF-4119-972F-EB7DFD674F41}" presName="node" presStyleLbl="node1" presStyleIdx="0" presStyleCnt="2" custRadScaleRad="79909" custRadScaleInc="25051">
        <dgm:presLayoutVars>
          <dgm:bulletEnabled val="1"/>
        </dgm:presLayoutVars>
      </dgm:prSet>
      <dgm:spPr/>
    </dgm:pt>
    <dgm:pt modelId="{56414CC4-76D9-436F-B6F4-580E62242962}" type="pres">
      <dgm:prSet presAssocID="{97D68503-508B-4E58-BB79-4974BBD3AFD9}" presName="parTrans" presStyleLbl="bgSibTrans2D1" presStyleIdx="1" presStyleCnt="2" custScaleX="137527"/>
      <dgm:spPr/>
    </dgm:pt>
    <dgm:pt modelId="{5DD46880-27E7-4374-9673-428652F34256}" type="pres">
      <dgm:prSet presAssocID="{7B97946E-7663-4A5D-B696-E325A3AAAE6D}" presName="node" presStyleLbl="node1" presStyleIdx="1" presStyleCnt="2" custRadScaleRad="77258" custRadScaleInc="-28647">
        <dgm:presLayoutVars>
          <dgm:bulletEnabled val="1"/>
        </dgm:presLayoutVars>
      </dgm:prSet>
      <dgm:spPr/>
    </dgm:pt>
  </dgm:ptLst>
  <dgm:cxnLst>
    <dgm:cxn modelId="{E98B9C12-16F7-40BA-AD7C-1C391A37E56D}" srcId="{78A9406C-0A98-4456-BC1D-906C679DDBED}" destId="{27F67FEE-A16D-42AC-B745-0FEA052EA2AD}" srcOrd="0" destOrd="0" parTransId="{3EDE4250-3925-4329-9B7A-B6DE934827A3}" sibTransId="{47388A50-ED22-4632-A307-A9EDCE0E9452}"/>
    <dgm:cxn modelId="{D75A8D1E-895F-4A9B-A82C-D04645DF1F83}" type="presOf" srcId="{C2165A15-2875-4FF6-B3E8-63BCD55AF22B}" destId="{9380EB5E-F2E4-41BA-8496-707DF84011B8}" srcOrd="0" destOrd="0" presId="urn:microsoft.com/office/officeart/2005/8/layout/radial4"/>
    <dgm:cxn modelId="{C6BAD526-0FC1-488F-92D0-210678D2D57B}" type="presOf" srcId="{97D68503-508B-4E58-BB79-4974BBD3AFD9}" destId="{56414CC4-76D9-436F-B6F4-580E62242962}" srcOrd="0" destOrd="0" presId="urn:microsoft.com/office/officeart/2005/8/layout/radial4"/>
    <dgm:cxn modelId="{73A35A46-5251-47C5-AE8E-812D80A12916}" type="presOf" srcId="{7B97946E-7663-4A5D-B696-E325A3AAAE6D}" destId="{5DD46880-27E7-4374-9673-428652F34256}" srcOrd="0" destOrd="0" presId="urn:microsoft.com/office/officeart/2005/8/layout/radial4"/>
    <dgm:cxn modelId="{AF347852-83E5-4A41-B724-F94F2F9CF058}" type="presOf" srcId="{E41EA381-C2DF-4119-972F-EB7DFD674F41}" destId="{2DBFD15F-6F11-4B36-A353-FE8A563D0287}" srcOrd="0" destOrd="0" presId="urn:microsoft.com/office/officeart/2005/8/layout/radial4"/>
    <dgm:cxn modelId="{28803354-0919-4490-B30B-67AFB9B4A2D5}" srcId="{78A9406C-0A98-4456-BC1D-906C679DDBED}" destId="{C830ED41-B2D3-441F-ABC6-C23AB54BCE41}" srcOrd="1" destOrd="0" parTransId="{1475AD1C-8FD8-4BF9-B7D6-F6EC40D54AB9}" sibTransId="{22A370BE-2023-4840-B664-F2B0E911FEB0}"/>
    <dgm:cxn modelId="{6A1F4175-AC0B-44D3-A522-063291885358}" type="presOf" srcId="{27F67FEE-A16D-42AC-B745-0FEA052EA2AD}" destId="{0D46ECA3-391A-460C-A35A-9905EC8A02E4}" srcOrd="0" destOrd="0" presId="urn:microsoft.com/office/officeart/2005/8/layout/radial4"/>
    <dgm:cxn modelId="{47A3739D-02F7-4C46-81C9-8B255690A02B}" srcId="{27F67FEE-A16D-42AC-B745-0FEA052EA2AD}" destId="{7B97946E-7663-4A5D-B696-E325A3AAAE6D}" srcOrd="1" destOrd="0" parTransId="{97D68503-508B-4E58-BB79-4974BBD3AFD9}" sibTransId="{E58DF52F-32ED-48AF-BB86-286A11F7F824}"/>
    <dgm:cxn modelId="{BE99819D-6597-4664-8014-D7E46773AD4E}" type="presOf" srcId="{78A9406C-0A98-4456-BC1D-906C679DDBED}" destId="{8F60D106-2B13-4178-997D-E0FA44323AAA}" srcOrd="0" destOrd="0" presId="urn:microsoft.com/office/officeart/2005/8/layout/radial4"/>
    <dgm:cxn modelId="{8A2272E1-1D5B-49E2-A67E-37FA80CA29CA}" srcId="{27F67FEE-A16D-42AC-B745-0FEA052EA2AD}" destId="{E41EA381-C2DF-4119-972F-EB7DFD674F41}" srcOrd="0" destOrd="0" parTransId="{C2165A15-2875-4FF6-B3E8-63BCD55AF22B}" sibTransId="{D7B4C65B-B600-4D75-976C-98566DE4EF65}"/>
    <dgm:cxn modelId="{767EE9AF-ADE3-49BB-BBC4-CC329267F1F1}" type="presParOf" srcId="{8F60D106-2B13-4178-997D-E0FA44323AAA}" destId="{0D46ECA3-391A-460C-A35A-9905EC8A02E4}" srcOrd="0" destOrd="0" presId="urn:microsoft.com/office/officeart/2005/8/layout/radial4"/>
    <dgm:cxn modelId="{C661FA35-C4B4-483E-8D19-F61D2B575DEA}" type="presParOf" srcId="{8F60D106-2B13-4178-997D-E0FA44323AAA}" destId="{9380EB5E-F2E4-41BA-8496-707DF84011B8}" srcOrd="1" destOrd="0" presId="urn:microsoft.com/office/officeart/2005/8/layout/radial4"/>
    <dgm:cxn modelId="{A77C40FE-EC8C-4BC8-B24B-CA38671CB7B0}" type="presParOf" srcId="{8F60D106-2B13-4178-997D-E0FA44323AAA}" destId="{2DBFD15F-6F11-4B36-A353-FE8A563D0287}" srcOrd="2" destOrd="0" presId="urn:microsoft.com/office/officeart/2005/8/layout/radial4"/>
    <dgm:cxn modelId="{66FB5BAD-F6C2-4AEB-BFAE-DB71F860A70C}" type="presParOf" srcId="{8F60D106-2B13-4178-997D-E0FA44323AAA}" destId="{56414CC4-76D9-436F-B6F4-580E62242962}" srcOrd="3" destOrd="0" presId="urn:microsoft.com/office/officeart/2005/8/layout/radial4"/>
    <dgm:cxn modelId="{3793AF5F-0A0C-44BC-9AA2-E1840A6901BB}" type="presParOf" srcId="{8F60D106-2B13-4178-997D-E0FA44323AAA}" destId="{5DD46880-27E7-4374-9673-428652F34256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915E37-4DAD-463A-B0AF-2D03F7B47298}">
      <dsp:nvSpPr>
        <dsp:cNvPr id="0" name=""/>
        <dsp:cNvSpPr/>
      </dsp:nvSpPr>
      <dsp:spPr>
        <a:xfrm>
          <a:off x="-6338832" y="-966021"/>
          <a:ext cx="7517054" cy="7517054"/>
        </a:xfrm>
        <a:prstGeom prst="blockArc">
          <a:avLst>
            <a:gd name="adj1" fmla="val 18900000"/>
            <a:gd name="adj2" fmla="val 2700000"/>
            <a:gd name="adj3" fmla="val 287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F00B8A-60F5-46C4-91F0-AB75125DDD3B}">
      <dsp:nvSpPr>
        <dsp:cNvPr id="0" name=""/>
        <dsp:cNvSpPr/>
      </dsp:nvSpPr>
      <dsp:spPr>
        <a:xfrm>
          <a:off x="421954" y="319931"/>
          <a:ext cx="9251361" cy="587989"/>
        </a:xfrm>
        <a:prstGeom prst="rect">
          <a:avLst/>
        </a:prstGeom>
        <a:gradFill flip="none" rotWithShape="0">
          <a:gsLst>
            <a:gs pos="0">
              <a:srgbClr val="E1F7FF">
                <a:shade val="30000"/>
                <a:satMod val="115000"/>
              </a:srgbClr>
            </a:gs>
            <a:gs pos="50000">
              <a:srgbClr val="E1F7FF">
                <a:shade val="67500"/>
                <a:satMod val="115000"/>
              </a:srgbClr>
            </a:gs>
            <a:gs pos="100000">
              <a:srgbClr val="E1F7FF">
                <a:shade val="100000"/>
                <a:satMod val="115000"/>
              </a:srgbClr>
            </a:gs>
          </a:gsLst>
          <a:path path="circle">
            <a:fillToRect t="100000" r="100000"/>
          </a:path>
          <a:tileRect l="-100000" b="-100000"/>
        </a:gra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66717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 dirty="0">
            <a:latin typeface="Franklin Gothic Medium" panose="020B0603020102020204" pitchFamily="34" charset="0"/>
          </a:endParaRPr>
        </a:p>
      </dsp:txBody>
      <dsp:txXfrm>
        <a:off x="421954" y="319931"/>
        <a:ext cx="9251361" cy="587989"/>
      </dsp:txXfrm>
    </dsp:sp>
    <dsp:sp modelId="{7D96521D-10CC-451D-A331-05C6ADD73340}">
      <dsp:nvSpPr>
        <dsp:cNvPr id="0" name=""/>
        <dsp:cNvSpPr/>
      </dsp:nvSpPr>
      <dsp:spPr>
        <a:xfrm>
          <a:off x="56310" y="220607"/>
          <a:ext cx="734987" cy="7349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E8A279-C7A3-4B82-9086-E2477C39BB52}">
      <dsp:nvSpPr>
        <dsp:cNvPr id="0" name=""/>
        <dsp:cNvSpPr/>
      </dsp:nvSpPr>
      <dsp:spPr>
        <a:xfrm>
          <a:off x="947491" y="1175979"/>
          <a:ext cx="8687650" cy="587989"/>
        </a:xfrm>
        <a:prstGeom prst="rect">
          <a:avLst/>
        </a:prstGeom>
        <a:gradFill flip="none" rotWithShape="1">
          <a:gsLst>
            <a:gs pos="0">
              <a:srgbClr val="E1F7FF">
                <a:shade val="30000"/>
                <a:satMod val="115000"/>
              </a:srgbClr>
            </a:gs>
            <a:gs pos="50000">
              <a:srgbClr val="E1F7FF">
                <a:shade val="67500"/>
                <a:satMod val="115000"/>
              </a:srgbClr>
            </a:gs>
            <a:gs pos="100000">
              <a:srgbClr val="E1F7FF">
                <a:shade val="100000"/>
                <a:satMod val="115000"/>
              </a:srgbClr>
            </a:gs>
          </a:gsLst>
          <a:lin ang="0" scaled="1"/>
          <a:tileRect/>
        </a:gra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66717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 dirty="0">
            <a:latin typeface="Franklin Gothic Medium" panose="020B0603020102020204" pitchFamily="34" charset="0"/>
          </a:endParaRPr>
        </a:p>
      </dsp:txBody>
      <dsp:txXfrm>
        <a:off x="947491" y="1175979"/>
        <a:ext cx="8687650" cy="587989"/>
      </dsp:txXfrm>
    </dsp:sp>
    <dsp:sp modelId="{0B0C2202-4E59-4329-9CEE-82A7503B11AA}">
      <dsp:nvSpPr>
        <dsp:cNvPr id="0" name=""/>
        <dsp:cNvSpPr/>
      </dsp:nvSpPr>
      <dsp:spPr>
        <a:xfrm>
          <a:off x="539972" y="1102481"/>
          <a:ext cx="734987" cy="7349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C24AF3-5C1A-4131-924C-388905C26EDC}">
      <dsp:nvSpPr>
        <dsp:cNvPr id="0" name=""/>
        <dsp:cNvSpPr/>
      </dsp:nvSpPr>
      <dsp:spPr>
        <a:xfrm>
          <a:off x="1128633" y="2057853"/>
          <a:ext cx="8546533" cy="587989"/>
        </a:xfrm>
        <a:prstGeom prst="rect">
          <a:avLst/>
        </a:prstGeom>
        <a:gradFill flip="none" rotWithShape="1">
          <a:gsLst>
            <a:gs pos="0">
              <a:srgbClr val="E1F7FF">
                <a:shade val="30000"/>
                <a:satMod val="115000"/>
              </a:srgbClr>
            </a:gs>
            <a:gs pos="50000">
              <a:srgbClr val="E1F7FF">
                <a:shade val="67500"/>
                <a:satMod val="115000"/>
              </a:srgbClr>
            </a:gs>
            <a:gs pos="100000">
              <a:srgbClr val="E1F7FF">
                <a:shade val="100000"/>
                <a:satMod val="115000"/>
              </a:srgbClr>
            </a:gs>
          </a:gsLst>
          <a:lin ang="0" scaled="1"/>
          <a:tileRect/>
        </a:gra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66717" tIns="76200" rIns="76200" bIns="762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000" kern="1200"/>
        </a:p>
      </dsp:txBody>
      <dsp:txXfrm>
        <a:off x="1128633" y="2057853"/>
        <a:ext cx="8546533" cy="587989"/>
      </dsp:txXfrm>
    </dsp:sp>
    <dsp:sp modelId="{FBC38B58-8D6F-4999-B564-D7C159D5E9F4}">
      <dsp:nvSpPr>
        <dsp:cNvPr id="0" name=""/>
        <dsp:cNvSpPr/>
      </dsp:nvSpPr>
      <dsp:spPr>
        <a:xfrm>
          <a:off x="761139" y="1984354"/>
          <a:ext cx="734987" cy="7349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3D9D07-F88D-41F9-817A-297F524767BF}">
      <dsp:nvSpPr>
        <dsp:cNvPr id="0" name=""/>
        <dsp:cNvSpPr/>
      </dsp:nvSpPr>
      <dsp:spPr>
        <a:xfrm>
          <a:off x="1004238" y="2883097"/>
          <a:ext cx="8641143" cy="587989"/>
        </a:xfrm>
        <a:prstGeom prst="rect">
          <a:avLst/>
        </a:prstGeom>
        <a:gradFill flip="none" rotWithShape="0">
          <a:gsLst>
            <a:gs pos="0">
              <a:srgbClr val="E1F7FF">
                <a:shade val="30000"/>
                <a:satMod val="115000"/>
              </a:srgbClr>
            </a:gs>
            <a:gs pos="50000">
              <a:srgbClr val="E1F7FF">
                <a:shade val="67500"/>
                <a:satMod val="115000"/>
              </a:srgbClr>
            </a:gs>
            <a:gs pos="100000">
              <a:srgbClr val="E1F7FF">
                <a:shade val="100000"/>
                <a:satMod val="115000"/>
              </a:srgbClr>
            </a:gs>
          </a:gsLst>
          <a:lin ang="0" scaled="1"/>
          <a:tileRect/>
        </a:gra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66717" tIns="76200" rIns="76200" bIns="762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000" kern="1200"/>
        </a:p>
      </dsp:txBody>
      <dsp:txXfrm>
        <a:off x="1004238" y="2883097"/>
        <a:ext cx="8641143" cy="587989"/>
      </dsp:txXfrm>
    </dsp:sp>
    <dsp:sp modelId="{8E6A97D1-480A-4EAD-9280-4E443C42AEB9}">
      <dsp:nvSpPr>
        <dsp:cNvPr id="0" name=""/>
        <dsp:cNvSpPr/>
      </dsp:nvSpPr>
      <dsp:spPr>
        <a:xfrm>
          <a:off x="761139" y="2865669"/>
          <a:ext cx="734987" cy="7349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454564-571E-429B-B3EF-3312CECEC79F}">
      <dsp:nvSpPr>
        <dsp:cNvPr id="0" name=""/>
        <dsp:cNvSpPr/>
      </dsp:nvSpPr>
      <dsp:spPr>
        <a:xfrm>
          <a:off x="914480" y="3826826"/>
          <a:ext cx="8767699" cy="587989"/>
        </a:xfrm>
        <a:prstGeom prst="rect">
          <a:avLst/>
        </a:prstGeom>
        <a:gradFill flip="none" rotWithShape="0">
          <a:gsLst>
            <a:gs pos="0">
              <a:srgbClr val="E1F7FF">
                <a:shade val="30000"/>
                <a:satMod val="115000"/>
              </a:srgbClr>
            </a:gs>
            <a:gs pos="50000">
              <a:srgbClr val="E1F7FF">
                <a:shade val="67500"/>
                <a:satMod val="115000"/>
              </a:srgbClr>
            </a:gs>
            <a:gs pos="100000">
              <a:srgbClr val="E1F7FF">
                <a:shade val="100000"/>
                <a:satMod val="115000"/>
              </a:srgbClr>
            </a:gs>
          </a:gsLst>
          <a:lin ang="0" scaled="1"/>
          <a:tileRect/>
        </a:gra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66717" tIns="76200" rIns="76200" bIns="762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000" kern="1200"/>
        </a:p>
      </dsp:txBody>
      <dsp:txXfrm>
        <a:off x="914480" y="3826826"/>
        <a:ext cx="8767699" cy="587989"/>
      </dsp:txXfrm>
    </dsp:sp>
    <dsp:sp modelId="{9BDF6A75-5A0D-4B1C-9FFC-7B1106333255}">
      <dsp:nvSpPr>
        <dsp:cNvPr id="0" name=""/>
        <dsp:cNvSpPr/>
      </dsp:nvSpPr>
      <dsp:spPr>
        <a:xfrm>
          <a:off x="539972" y="3747542"/>
          <a:ext cx="734987" cy="7349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22651D-2099-4B15-80FF-EA91966D5829}">
      <dsp:nvSpPr>
        <dsp:cNvPr id="0" name=""/>
        <dsp:cNvSpPr/>
      </dsp:nvSpPr>
      <dsp:spPr>
        <a:xfrm>
          <a:off x="423804" y="4702914"/>
          <a:ext cx="9251361" cy="587989"/>
        </a:xfrm>
        <a:prstGeom prst="rect">
          <a:avLst/>
        </a:prstGeom>
        <a:gradFill flip="none" rotWithShape="0">
          <a:gsLst>
            <a:gs pos="0">
              <a:srgbClr val="E1F7FF">
                <a:shade val="30000"/>
                <a:satMod val="115000"/>
              </a:srgbClr>
            </a:gs>
            <a:gs pos="50000">
              <a:srgbClr val="E1F7FF">
                <a:shade val="67500"/>
                <a:satMod val="115000"/>
              </a:srgbClr>
            </a:gs>
            <a:gs pos="100000">
              <a:srgbClr val="E1F7FF">
                <a:shade val="100000"/>
                <a:satMod val="115000"/>
              </a:srgbClr>
            </a:gs>
          </a:gsLst>
          <a:lin ang="0" scaled="1"/>
          <a:tileRect/>
        </a:gra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66717" tIns="76200" rIns="76200" bIns="762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000" kern="1200"/>
        </a:p>
      </dsp:txBody>
      <dsp:txXfrm>
        <a:off x="423804" y="4702914"/>
        <a:ext cx="9251361" cy="587989"/>
      </dsp:txXfrm>
    </dsp:sp>
    <dsp:sp modelId="{239F2A63-B447-49C0-AECF-31A07B33F41C}">
      <dsp:nvSpPr>
        <dsp:cNvPr id="0" name=""/>
        <dsp:cNvSpPr/>
      </dsp:nvSpPr>
      <dsp:spPr>
        <a:xfrm>
          <a:off x="56310" y="4629415"/>
          <a:ext cx="734987" cy="7349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93D70F-A486-44EA-89CF-2C004853E57B}">
      <dsp:nvSpPr>
        <dsp:cNvPr id="0" name=""/>
        <dsp:cNvSpPr/>
      </dsp:nvSpPr>
      <dsp:spPr>
        <a:xfrm>
          <a:off x="1432739" y="220760"/>
          <a:ext cx="2976542" cy="2976542"/>
        </a:xfrm>
        <a:prstGeom prst="pie">
          <a:avLst>
            <a:gd name="adj1" fmla="val 16200000"/>
            <a:gd name="adj2" fmla="val 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Контракты по результатам конкурентных процедур</a:t>
          </a:r>
        </a:p>
      </dsp:txBody>
      <dsp:txXfrm>
        <a:off x="2955028" y="771420"/>
        <a:ext cx="1098485" cy="885875"/>
      </dsp:txXfrm>
    </dsp:sp>
    <dsp:sp modelId="{C7A68A20-A15F-4682-8888-6A47D73148F7}">
      <dsp:nvSpPr>
        <dsp:cNvPr id="0" name=""/>
        <dsp:cNvSpPr/>
      </dsp:nvSpPr>
      <dsp:spPr>
        <a:xfrm>
          <a:off x="1307299" y="346200"/>
          <a:ext cx="2976542" cy="2976542"/>
        </a:xfrm>
        <a:prstGeom prst="pie">
          <a:avLst>
            <a:gd name="adj1" fmla="val 0"/>
            <a:gd name="adj2" fmla="val 5400000"/>
          </a:avLst>
        </a:prstGeom>
        <a:gradFill rotWithShape="0">
          <a:gsLst>
            <a:gs pos="0">
              <a:schemeClr val="accent5">
                <a:hueOff val="-2451115"/>
                <a:satOff val="-3409"/>
                <a:lumOff val="-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451115"/>
                <a:satOff val="-3409"/>
                <a:lumOff val="-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451115"/>
                <a:satOff val="-3409"/>
                <a:lumOff val="-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Контракты, заключенные с ед. поставщиком (без п.4, 5, 25 ч.1 ст.93)</a:t>
          </a:r>
        </a:p>
      </dsp:txBody>
      <dsp:txXfrm>
        <a:off x="2848723" y="1887624"/>
        <a:ext cx="1098485" cy="885875"/>
      </dsp:txXfrm>
    </dsp:sp>
    <dsp:sp modelId="{515A1390-A887-4D05-B616-1872A37364DB}">
      <dsp:nvSpPr>
        <dsp:cNvPr id="0" name=""/>
        <dsp:cNvSpPr/>
      </dsp:nvSpPr>
      <dsp:spPr>
        <a:xfrm>
          <a:off x="1307299" y="346200"/>
          <a:ext cx="2976542" cy="2976542"/>
        </a:xfrm>
        <a:prstGeom prst="pie">
          <a:avLst>
            <a:gd name="adj1" fmla="val 5400000"/>
            <a:gd name="adj2" fmla="val 10800000"/>
          </a:avLst>
        </a:prstGeom>
        <a:gradFill rotWithShape="0">
          <a:gsLst>
            <a:gs pos="0">
              <a:schemeClr val="accent5">
                <a:hueOff val="-4902230"/>
                <a:satOff val="-6819"/>
                <a:lumOff val="-261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902230"/>
                <a:satOff val="-6819"/>
                <a:lumOff val="-261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902230"/>
                <a:satOff val="-6819"/>
                <a:lumOff val="-261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100" kern="1200" dirty="0"/>
            <a:t>Закупки малого объема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100" kern="1200" dirty="0"/>
            <a:t>(п.4, 5 ч.1 ст.93)</a:t>
          </a:r>
        </a:p>
      </dsp:txBody>
      <dsp:txXfrm>
        <a:off x="1643932" y="1887624"/>
        <a:ext cx="1098485" cy="885875"/>
      </dsp:txXfrm>
    </dsp:sp>
    <dsp:sp modelId="{259A5ACD-5950-46D4-AC97-AA5A020ADF33}">
      <dsp:nvSpPr>
        <dsp:cNvPr id="0" name=""/>
        <dsp:cNvSpPr/>
      </dsp:nvSpPr>
      <dsp:spPr>
        <a:xfrm>
          <a:off x="1307299" y="346200"/>
          <a:ext cx="2976542" cy="2976542"/>
        </a:xfrm>
        <a:prstGeom prst="pie">
          <a:avLst>
            <a:gd name="adj1" fmla="val 10800000"/>
            <a:gd name="adj2" fmla="val 16200000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100" kern="1200" dirty="0"/>
            <a:t>Контракты, заключенные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по п.25 ч.1 ст.93</a:t>
          </a:r>
        </a:p>
      </dsp:txBody>
      <dsp:txXfrm>
        <a:off x="1643932" y="895443"/>
        <a:ext cx="1098485" cy="8858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446BEA-F8EF-469F-9392-AB433D0FEA03}">
      <dsp:nvSpPr>
        <dsp:cNvPr id="0" name=""/>
        <dsp:cNvSpPr/>
      </dsp:nvSpPr>
      <dsp:spPr>
        <a:xfrm>
          <a:off x="13998" y="1095075"/>
          <a:ext cx="4533749" cy="519182"/>
        </a:xfrm>
        <a:prstGeom prst="mathMinus">
          <a:avLst/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D1A8C7-0ECB-48D1-B5BD-5C7102B1281F}">
      <dsp:nvSpPr>
        <dsp:cNvPr id="0" name=""/>
        <dsp:cNvSpPr/>
      </dsp:nvSpPr>
      <dsp:spPr>
        <a:xfrm>
          <a:off x="647996" y="238871"/>
          <a:ext cx="291221" cy="895976"/>
        </a:xfrm>
        <a:prstGeom prst="downArrow">
          <a:avLst/>
        </a:prstGeom>
        <a:noFill/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923072-202F-4691-AC40-3FA6E4AB5AC5}">
      <dsp:nvSpPr>
        <dsp:cNvPr id="0" name=""/>
        <dsp:cNvSpPr/>
      </dsp:nvSpPr>
      <dsp:spPr>
        <a:xfrm>
          <a:off x="571641" y="357961"/>
          <a:ext cx="3304339" cy="913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Общая стоимость заключенных контрактов конкурентными способами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100" b="1" i="1" kern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только состоявшиеся закупки</a:t>
          </a:r>
        </a:p>
      </dsp:txBody>
      <dsp:txXfrm>
        <a:off x="571641" y="357961"/>
        <a:ext cx="3304339" cy="913192"/>
      </dsp:txXfrm>
    </dsp:sp>
    <dsp:sp modelId="{42AEC64A-301E-49A0-BECB-4B48C40BCB79}">
      <dsp:nvSpPr>
        <dsp:cNvPr id="0" name=""/>
        <dsp:cNvSpPr/>
      </dsp:nvSpPr>
      <dsp:spPr>
        <a:xfrm>
          <a:off x="3633326" y="1570372"/>
          <a:ext cx="332195" cy="906477"/>
        </a:xfrm>
        <a:prstGeom prst="upArrow">
          <a:avLst/>
        </a:prstGeom>
        <a:noFill/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7EEE867-463A-4DEF-9D5C-26EE509EDDDF}">
      <dsp:nvSpPr>
        <dsp:cNvPr id="0" name=""/>
        <dsp:cNvSpPr/>
      </dsp:nvSpPr>
      <dsp:spPr>
        <a:xfrm>
          <a:off x="542191" y="1476704"/>
          <a:ext cx="3359066" cy="4383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Общая стоимость заключенных контрактов</a:t>
          </a:r>
          <a:endParaRPr lang="ru-RU" sz="1200" b="1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2191" y="1476704"/>
        <a:ext cx="3359066" cy="4383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446BEA-F8EF-469F-9392-AB433D0FEA03}">
      <dsp:nvSpPr>
        <dsp:cNvPr id="0" name=""/>
        <dsp:cNvSpPr/>
      </dsp:nvSpPr>
      <dsp:spPr>
        <a:xfrm>
          <a:off x="13998" y="1095075"/>
          <a:ext cx="4533749" cy="519182"/>
        </a:xfrm>
        <a:prstGeom prst="mathMinus">
          <a:avLst/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D1A8C7-0ECB-48D1-B5BD-5C7102B1281F}">
      <dsp:nvSpPr>
        <dsp:cNvPr id="0" name=""/>
        <dsp:cNvSpPr/>
      </dsp:nvSpPr>
      <dsp:spPr>
        <a:xfrm>
          <a:off x="647996" y="238871"/>
          <a:ext cx="291221" cy="895976"/>
        </a:xfrm>
        <a:prstGeom prst="downArrow">
          <a:avLst/>
        </a:prstGeom>
        <a:noFill/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923072-202F-4691-AC40-3FA6E4AB5AC5}">
      <dsp:nvSpPr>
        <dsp:cNvPr id="0" name=""/>
        <dsp:cNvSpPr/>
      </dsp:nvSpPr>
      <dsp:spPr>
        <a:xfrm>
          <a:off x="571641" y="357961"/>
          <a:ext cx="3304339" cy="913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</a:t>
          </a:r>
          <a:r>
            <a:rPr lang="ru-RU" sz="1800" b="1" kern="1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состоявшихся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конкурентных процедур</a:t>
          </a:r>
        </a:p>
      </dsp:txBody>
      <dsp:txXfrm>
        <a:off x="571641" y="357961"/>
        <a:ext cx="3304339" cy="913192"/>
      </dsp:txXfrm>
    </dsp:sp>
    <dsp:sp modelId="{42AEC64A-301E-49A0-BECB-4B48C40BCB79}">
      <dsp:nvSpPr>
        <dsp:cNvPr id="0" name=""/>
        <dsp:cNvSpPr/>
      </dsp:nvSpPr>
      <dsp:spPr>
        <a:xfrm>
          <a:off x="3633326" y="1570372"/>
          <a:ext cx="332195" cy="906477"/>
        </a:xfrm>
        <a:prstGeom prst="upArrow">
          <a:avLst/>
        </a:prstGeom>
        <a:noFill/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7EEE867-463A-4DEF-9D5C-26EE509EDDDF}">
      <dsp:nvSpPr>
        <dsp:cNvPr id="0" name=""/>
        <dsp:cNvSpPr/>
      </dsp:nvSpPr>
      <dsp:spPr>
        <a:xfrm>
          <a:off x="542191" y="1499086"/>
          <a:ext cx="3359066" cy="926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Общее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количество проведенных конкурентных процедур</a:t>
          </a:r>
          <a:endParaRPr lang="ru-RU" sz="1400" b="1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2191" y="1499086"/>
        <a:ext cx="3359066" cy="92699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1D5184-D57D-481B-AF9A-9229F922D1B0}">
      <dsp:nvSpPr>
        <dsp:cNvPr id="0" name=""/>
        <dsp:cNvSpPr/>
      </dsp:nvSpPr>
      <dsp:spPr>
        <a:xfrm>
          <a:off x="1243886" y="1080859"/>
          <a:ext cx="1432254" cy="1299787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Победитель определен</a:t>
          </a:r>
        </a:p>
      </dsp:txBody>
      <dsp:txXfrm>
        <a:off x="1453635" y="1271208"/>
        <a:ext cx="1012756" cy="919089"/>
      </dsp:txXfrm>
    </dsp:sp>
    <dsp:sp modelId="{DAA9D019-9E18-427D-9CD3-0B5604E6E711}">
      <dsp:nvSpPr>
        <dsp:cNvPr id="0" name=""/>
        <dsp:cNvSpPr/>
      </dsp:nvSpPr>
      <dsp:spPr>
        <a:xfrm>
          <a:off x="1155448" y="324205"/>
          <a:ext cx="1585088" cy="1084423"/>
        </a:xfrm>
        <a:prstGeom prst="ellipse">
          <a:avLst/>
        </a:prstGeom>
        <a:solidFill>
          <a:schemeClr val="accent5">
            <a:alpha val="50000"/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Запросы котировок</a:t>
          </a:r>
        </a:p>
      </dsp:txBody>
      <dsp:txXfrm>
        <a:off x="1387579" y="483015"/>
        <a:ext cx="1120826" cy="766803"/>
      </dsp:txXfrm>
    </dsp:sp>
    <dsp:sp modelId="{F629A60C-D20D-41C0-A76B-EA566D77E8F2}">
      <dsp:nvSpPr>
        <dsp:cNvPr id="0" name=""/>
        <dsp:cNvSpPr/>
      </dsp:nvSpPr>
      <dsp:spPr>
        <a:xfrm>
          <a:off x="2162718" y="1815804"/>
          <a:ext cx="1368728" cy="1084423"/>
        </a:xfrm>
        <a:prstGeom prst="ellipse">
          <a:avLst/>
        </a:prstGeom>
        <a:solidFill>
          <a:schemeClr val="accent5">
            <a:alpha val="50000"/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Конкурсы</a:t>
          </a:r>
        </a:p>
      </dsp:txBody>
      <dsp:txXfrm>
        <a:off x="2363164" y="1974614"/>
        <a:ext cx="967836" cy="766803"/>
      </dsp:txXfrm>
    </dsp:sp>
    <dsp:sp modelId="{D9A4C095-9F06-4B0F-B7B4-C96A6145696E}">
      <dsp:nvSpPr>
        <dsp:cNvPr id="0" name=""/>
        <dsp:cNvSpPr/>
      </dsp:nvSpPr>
      <dsp:spPr>
        <a:xfrm>
          <a:off x="417168" y="1806295"/>
          <a:ext cx="1368728" cy="1084423"/>
        </a:xfrm>
        <a:prstGeom prst="ellipse">
          <a:avLst/>
        </a:prstGeom>
        <a:solidFill>
          <a:schemeClr val="accent5">
            <a:alpha val="50000"/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Аукционы</a:t>
          </a:r>
        </a:p>
      </dsp:txBody>
      <dsp:txXfrm>
        <a:off x="617614" y="1965105"/>
        <a:ext cx="967836" cy="7668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446BEA-F8EF-469F-9392-AB433D0FEA03}">
      <dsp:nvSpPr>
        <dsp:cNvPr id="0" name=""/>
        <dsp:cNvSpPr/>
      </dsp:nvSpPr>
      <dsp:spPr>
        <a:xfrm>
          <a:off x="13459" y="1105076"/>
          <a:ext cx="4359071" cy="499179"/>
        </a:xfrm>
        <a:prstGeom prst="mathMinus">
          <a:avLst/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D1A8C7-0ECB-48D1-B5BD-5C7102B1281F}">
      <dsp:nvSpPr>
        <dsp:cNvPr id="0" name=""/>
        <dsp:cNvSpPr/>
      </dsp:nvSpPr>
      <dsp:spPr>
        <a:xfrm>
          <a:off x="623029" y="238871"/>
          <a:ext cx="280001" cy="895976"/>
        </a:xfrm>
        <a:prstGeom prst="downArrow">
          <a:avLst/>
        </a:prstGeom>
        <a:noFill/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923072-202F-4691-AC40-3FA6E4AB5AC5}">
      <dsp:nvSpPr>
        <dsp:cNvPr id="0" name=""/>
        <dsp:cNvSpPr/>
      </dsp:nvSpPr>
      <dsp:spPr>
        <a:xfrm>
          <a:off x="549617" y="357961"/>
          <a:ext cx="3177028" cy="913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Число </a:t>
          </a:r>
          <a:r>
            <a:rPr lang="ru-RU" sz="1800" b="1" kern="12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допущенных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участников по конкурентным процедурам</a:t>
          </a:r>
        </a:p>
      </dsp:txBody>
      <dsp:txXfrm>
        <a:off x="549617" y="357961"/>
        <a:ext cx="3177028" cy="913192"/>
      </dsp:txXfrm>
    </dsp:sp>
    <dsp:sp modelId="{42AEC64A-301E-49A0-BECB-4B48C40BCB79}">
      <dsp:nvSpPr>
        <dsp:cNvPr id="0" name=""/>
        <dsp:cNvSpPr/>
      </dsp:nvSpPr>
      <dsp:spPr>
        <a:xfrm>
          <a:off x="3493340" y="1570372"/>
          <a:ext cx="319396" cy="906477"/>
        </a:xfrm>
        <a:prstGeom prst="upArrow">
          <a:avLst/>
        </a:prstGeom>
        <a:noFill/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7EEE867-463A-4DEF-9D5C-26EE509EDDDF}">
      <dsp:nvSpPr>
        <dsp:cNvPr id="0" name=""/>
        <dsp:cNvSpPr/>
      </dsp:nvSpPr>
      <dsp:spPr>
        <a:xfrm>
          <a:off x="521301" y="1365745"/>
          <a:ext cx="3229646" cy="926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проведенных конкурентных процедур</a:t>
          </a:r>
          <a:endParaRPr lang="ru-RU" sz="1400" b="1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1301" y="1365745"/>
        <a:ext cx="3229646" cy="92699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3DD922-D1B1-449D-8ABE-89D17539ED95}">
      <dsp:nvSpPr>
        <dsp:cNvPr id="0" name=""/>
        <dsp:cNvSpPr/>
      </dsp:nvSpPr>
      <dsp:spPr>
        <a:xfrm>
          <a:off x="0" y="232641"/>
          <a:ext cx="2754496" cy="2754496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Совокупный годовой объем закупок</a:t>
          </a:r>
        </a:p>
      </dsp:txBody>
      <dsp:txXfrm>
        <a:off x="895900" y="370365"/>
        <a:ext cx="962696" cy="413174"/>
      </dsp:txXfrm>
    </dsp:sp>
    <dsp:sp modelId="{93713F41-8DD9-41D0-801E-863A00BD9789}">
      <dsp:nvSpPr>
        <dsp:cNvPr id="0" name=""/>
        <dsp:cNvSpPr/>
      </dsp:nvSpPr>
      <dsp:spPr>
        <a:xfrm>
          <a:off x="265199" y="801496"/>
          <a:ext cx="2224097" cy="2224097"/>
        </a:xfrm>
        <a:prstGeom prst="ellipse">
          <a:avLst/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Закупки, по перечню из ч.1.1 ст.30 </a:t>
          </a:r>
        </a:p>
      </dsp:txBody>
      <dsp:txXfrm>
        <a:off x="859033" y="940502"/>
        <a:ext cx="1036429" cy="417018"/>
      </dsp:txXfrm>
    </dsp:sp>
    <dsp:sp modelId="{9FA707CF-7A9C-4354-8BBE-887D465FB257}">
      <dsp:nvSpPr>
        <dsp:cNvPr id="0" name=""/>
        <dsp:cNvSpPr/>
      </dsp:nvSpPr>
      <dsp:spPr>
        <a:xfrm>
          <a:off x="541389" y="1353838"/>
          <a:ext cx="1671718" cy="1671718"/>
        </a:xfrm>
        <a:prstGeom prst="ellipse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92456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Закупки,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проведенные в соответствии с ч.1 ст.30</a:t>
          </a:r>
        </a:p>
      </dsp:txBody>
      <dsp:txXfrm>
        <a:off x="786206" y="1771767"/>
        <a:ext cx="1182083" cy="83585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46ECA3-391A-460C-A35A-9905EC8A02E4}">
      <dsp:nvSpPr>
        <dsp:cNvPr id="0" name=""/>
        <dsp:cNvSpPr/>
      </dsp:nvSpPr>
      <dsp:spPr>
        <a:xfrm>
          <a:off x="1638901" y="1392546"/>
          <a:ext cx="1547213" cy="154721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b" anchorCtr="1">
          <a:noAutofit/>
        </a:bodyPr>
        <a:lstStyle/>
        <a:p>
          <a:pPr marL="0" lvl="0" indent="0" algn="ctr" defTabSz="60007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5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Контракты, заключенные с СМП</a:t>
          </a:r>
        </a:p>
      </dsp:txBody>
      <dsp:txXfrm>
        <a:off x="1865485" y="1619130"/>
        <a:ext cx="1094045" cy="1094045"/>
      </dsp:txXfrm>
    </dsp:sp>
    <dsp:sp modelId="{9380EB5E-F2E4-41BA-8496-707DF84011B8}">
      <dsp:nvSpPr>
        <dsp:cNvPr id="0" name=""/>
        <dsp:cNvSpPr/>
      </dsp:nvSpPr>
      <dsp:spPr>
        <a:xfrm rot="14413575">
          <a:off x="1160165" y="837942"/>
          <a:ext cx="1237223" cy="440955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DBFD15F-6F11-4B36-A353-FE8A563D0287}">
      <dsp:nvSpPr>
        <dsp:cNvPr id="0" name=""/>
        <dsp:cNvSpPr/>
      </dsp:nvSpPr>
      <dsp:spPr>
        <a:xfrm>
          <a:off x="820296" y="79716"/>
          <a:ext cx="1469852" cy="11758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Контракты по результатам несостоявшихся процедур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(п.25 ч.1 ст.93)</a:t>
          </a:r>
        </a:p>
      </dsp:txBody>
      <dsp:txXfrm>
        <a:off x="854736" y="114156"/>
        <a:ext cx="1400972" cy="1107001"/>
      </dsp:txXfrm>
    </dsp:sp>
    <dsp:sp modelId="{56414CC4-76D9-436F-B6F4-580E62242962}">
      <dsp:nvSpPr>
        <dsp:cNvPr id="0" name=""/>
        <dsp:cNvSpPr/>
      </dsp:nvSpPr>
      <dsp:spPr>
        <a:xfrm rot="17932475">
          <a:off x="2415633" y="835136"/>
          <a:ext cx="1218564" cy="440955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DD46880-27E7-4374-9673-428652F34256}">
      <dsp:nvSpPr>
        <dsp:cNvPr id="0" name=""/>
        <dsp:cNvSpPr/>
      </dsp:nvSpPr>
      <dsp:spPr>
        <a:xfrm>
          <a:off x="2503925" y="79724"/>
          <a:ext cx="1469852" cy="11758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Контракты по конкурентным процедурам</a:t>
          </a:r>
        </a:p>
      </dsp:txBody>
      <dsp:txXfrm>
        <a:off x="2538365" y="114164"/>
        <a:ext cx="1400972" cy="11070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50951" cy="49831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253" y="0"/>
            <a:ext cx="2950951" cy="49831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9CBE8323-0AFE-45E7-8D90-F77CF008848F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42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359" y="4784788"/>
            <a:ext cx="5446077" cy="3913525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5" y="9442612"/>
            <a:ext cx="2950951" cy="498316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253" y="9442612"/>
            <a:ext cx="2950951" cy="498316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6D9CBE6B-AE64-493B-B232-BEE8CD8AB2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207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026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4086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8028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215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2646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3082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214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2014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259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6907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7788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5816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5012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9512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410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669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562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558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bg>
      <p:bgPr>
        <a:gradFill>
          <a:gsLst>
            <a:gs pos="32000">
              <a:schemeClr val="accent2">
                <a:lumMod val="40000"/>
                <a:lumOff val="60000"/>
                <a:alpha val="55000"/>
              </a:schemeClr>
            </a:gs>
            <a:gs pos="56000">
              <a:schemeClr val="accent3">
                <a:lumMod val="20000"/>
                <a:lumOff val="80000"/>
                <a:alpha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 userDrawn="1"/>
        </p:nvSpPr>
        <p:spPr>
          <a:xfrm>
            <a:off x="7543800" y="-58723"/>
            <a:ext cx="4648200" cy="69796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67112" y="-58723"/>
            <a:ext cx="7610912" cy="697964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89583" l="5280" r="100000">
                        <a14:foregroundMark x1="5760" y1="88472" x2="99520" y2="88194"/>
                      </a14:backgroundRemoval>
                    </a14:imgEffect>
                    <a14:imgEffect>
                      <a14:colorTemperature colorTemp="72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400" b="10713"/>
          <a:stretch/>
        </p:blipFill>
        <p:spPr bwMode="auto">
          <a:xfrm>
            <a:off x="7543800" y="722085"/>
            <a:ext cx="4648200" cy="5413829"/>
          </a:xfrm>
          <a:prstGeom prst="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reflection endPos="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Группа 8"/>
          <p:cNvGrpSpPr/>
          <p:nvPr userDrawn="1"/>
        </p:nvGrpSpPr>
        <p:grpSpPr>
          <a:xfrm>
            <a:off x="161758" y="227804"/>
            <a:ext cx="1800392" cy="641622"/>
            <a:chOff x="327025" y="198438"/>
            <a:chExt cx="1317878" cy="504825"/>
          </a:xfrm>
        </p:grpSpPr>
        <p:pic>
          <p:nvPicPr>
            <p:cNvPr id="10" name="Picture 2" descr="C:\Users\User\Desktop\logo.png"/>
            <p:cNvPicPr>
              <a:picLocks noChangeAspect="1" noChangeArrowheads="1"/>
            </p:cNvPicPr>
            <p:nvPr userDrawn="1"/>
          </p:nvPicPr>
          <p:blipFill>
            <a:blip r:embed="rId4" cstate="print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7025" y="198438"/>
              <a:ext cx="4508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Прямоугольник 1"/>
            <p:cNvSpPr>
              <a:spLocks noChangeArrowheads="1"/>
            </p:cNvSpPr>
            <p:nvPr userDrawn="1"/>
          </p:nvSpPr>
          <p:spPr bwMode="auto">
            <a:xfrm>
              <a:off x="811466" y="240235"/>
              <a:ext cx="833437" cy="4600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ru-RU" altLang="ru-RU" sz="1600" b="1" dirty="0">
                  <a:solidFill>
                    <a:schemeClr val="bg1"/>
                  </a:solidFill>
                </a:rPr>
                <a:t>Липецкая </a:t>
              </a:r>
            </a:p>
            <a:p>
              <a:r>
                <a:rPr lang="ru-RU" altLang="ru-RU" sz="1600" b="1" dirty="0">
                  <a:solidFill>
                    <a:schemeClr val="bg1"/>
                  </a:solidFill>
                </a:rPr>
                <a:t>область</a:t>
              </a:r>
            </a:p>
          </p:txBody>
        </p:sp>
        <p:pic>
          <p:nvPicPr>
            <p:cNvPr id="17" name="Picture 2" descr="C:\Users\User\Desktop\logo.png"/>
            <p:cNvPicPr>
              <a:picLocks noChangeAspect="1" noChangeArrowheads="1"/>
            </p:cNvPicPr>
            <p:nvPr userDrawn="1"/>
          </p:nvPicPr>
          <p:blipFill>
            <a:blip r:embed="rId6" cstate="print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aturation sat="400000"/>
                      </a14:imgEffect>
                      <a14:imgEffect>
                        <a14:brightnessContrast brigh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9431" y="202804"/>
              <a:ext cx="426037" cy="4960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207409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25" y="198438"/>
            <a:ext cx="45085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1"/>
          <p:cNvSpPr>
            <a:spLocks noChangeArrowheads="1"/>
          </p:cNvSpPr>
          <p:nvPr userDrawn="1"/>
        </p:nvSpPr>
        <p:spPr bwMode="auto">
          <a:xfrm>
            <a:off x="935038" y="220663"/>
            <a:ext cx="8334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sz="1200" dirty="0">
                <a:solidFill>
                  <a:schemeClr val="accent2"/>
                </a:solidFill>
              </a:rPr>
              <a:t>Липецкая </a:t>
            </a:r>
          </a:p>
          <a:p>
            <a:r>
              <a:rPr lang="ru-RU" altLang="ru-RU" sz="1200" dirty="0">
                <a:solidFill>
                  <a:schemeClr val="accent2"/>
                </a:solidFill>
              </a:rPr>
              <a:t>область</a:t>
            </a:r>
          </a:p>
        </p:txBody>
      </p:sp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917700" y="228601"/>
            <a:ext cx="10020300" cy="58896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673030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68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525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616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236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593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599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489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290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782B7-19BF-4724-A353-06B2864F49CD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01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13" Type="http://schemas.openxmlformats.org/officeDocument/2006/relationships/image" Target="../media/image5.png"/><Relationship Id="rId18" Type="http://schemas.openxmlformats.org/officeDocument/2006/relationships/image" Target="../media/image10.sv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1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8.sv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5" Type="http://schemas.openxmlformats.org/officeDocument/2006/relationships/image" Target="../media/image7.png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Relationship Id="rId14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diagramColors" Target="../diagrams/colors5.xml"/><Relationship Id="rId18" Type="http://schemas.openxmlformats.org/officeDocument/2006/relationships/image" Target="../media/image14.sv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openxmlformats.org/officeDocument/2006/relationships/diagramQuickStyle" Target="../diagrams/quickStyle5.xml"/><Relationship Id="rId17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2.sv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4.xml"/><Relationship Id="rId11" Type="http://schemas.openxmlformats.org/officeDocument/2006/relationships/diagramLayout" Target="../diagrams/layout5.xml"/><Relationship Id="rId5" Type="http://schemas.openxmlformats.org/officeDocument/2006/relationships/diagramQuickStyle" Target="../diagrams/quickStyle4.xml"/><Relationship Id="rId15" Type="http://schemas.openxmlformats.org/officeDocument/2006/relationships/image" Target="../media/image11.png"/><Relationship Id="rId10" Type="http://schemas.openxmlformats.org/officeDocument/2006/relationships/diagramData" Target="../diagrams/data5.xml"/><Relationship Id="rId4" Type="http://schemas.openxmlformats.org/officeDocument/2006/relationships/diagramLayout" Target="../diagrams/layout4.xml"/><Relationship Id="rId9" Type="http://schemas.openxmlformats.org/officeDocument/2006/relationships/image" Target="../media/image8.svg"/><Relationship Id="rId14" Type="http://schemas.microsoft.com/office/2007/relationships/diagramDrawing" Target="../diagrams/drawing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6.xml"/><Relationship Id="rId11" Type="http://schemas.openxmlformats.org/officeDocument/2006/relationships/image" Target="../media/image18.svg"/><Relationship Id="rId5" Type="http://schemas.openxmlformats.org/officeDocument/2006/relationships/diagramQuickStyle" Target="../diagrams/quickStyle6.xml"/><Relationship Id="rId10" Type="http://schemas.openxmlformats.org/officeDocument/2006/relationships/image" Target="../media/image17.png"/><Relationship Id="rId4" Type="http://schemas.openxmlformats.org/officeDocument/2006/relationships/diagramLayout" Target="../diagrams/layout6.xml"/><Relationship Id="rId9" Type="http://schemas.openxmlformats.org/officeDocument/2006/relationships/image" Target="../media/image16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7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8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7.png"/><Relationship Id="rId7" Type="http://schemas.openxmlformats.org/officeDocument/2006/relationships/diagramQuickStyle" Target="../diagrams/quickStyl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diagramLayout" Target="../diagrams/layout7.xml"/><Relationship Id="rId11" Type="http://schemas.openxmlformats.org/officeDocument/2006/relationships/image" Target="../media/image12.svg"/><Relationship Id="rId5" Type="http://schemas.openxmlformats.org/officeDocument/2006/relationships/diagramData" Target="../diagrams/data7.xml"/><Relationship Id="rId10" Type="http://schemas.openxmlformats.org/officeDocument/2006/relationships/image" Target="../media/image22.png"/><Relationship Id="rId4" Type="http://schemas.openxmlformats.org/officeDocument/2006/relationships/image" Target="../media/image8.svg"/><Relationship Id="rId9" Type="http://schemas.microsoft.com/office/2007/relationships/diagramDrawing" Target="../diagrams/drawing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13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diagramData" Target="../diagrams/data8.xml"/><Relationship Id="rId12" Type="http://schemas.openxmlformats.org/officeDocument/2006/relationships/image" Target="../media/image2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svg"/><Relationship Id="rId11" Type="http://schemas.microsoft.com/office/2007/relationships/diagramDrawing" Target="../diagrams/drawing8.xml"/><Relationship Id="rId5" Type="http://schemas.openxmlformats.org/officeDocument/2006/relationships/image" Target="../media/image5.png"/><Relationship Id="rId10" Type="http://schemas.openxmlformats.org/officeDocument/2006/relationships/diagramColors" Target="../diagrams/colors8.xml"/><Relationship Id="rId4" Type="http://schemas.openxmlformats.org/officeDocument/2006/relationships/image" Target="../media/image8.svg"/><Relationship Id="rId9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6996" y="1981640"/>
            <a:ext cx="688042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3600" b="1" dirty="0">
                <a:solidFill>
                  <a:srgbClr val="FFFFFF"/>
                </a:solidFill>
                <a:ea typeface="Questrial"/>
                <a:cs typeface="Questrial"/>
              </a:rPr>
              <a:t>Показатели эффективности закупочной деятельности.</a:t>
            </a:r>
          </a:p>
          <a:p>
            <a:r>
              <a:rPr lang="ru-RU" altLang="ru-RU" sz="3600" b="1" dirty="0">
                <a:solidFill>
                  <a:srgbClr val="FFFFFF"/>
                </a:solidFill>
                <a:ea typeface="Questrial"/>
                <a:cs typeface="Questrial"/>
              </a:rPr>
              <a:t>Предельные значения показателей и порядок их расчета .</a:t>
            </a:r>
          </a:p>
          <a:p>
            <a:endParaRPr lang="en-US" altLang="ru-RU" sz="3600" b="1" dirty="0">
              <a:solidFill>
                <a:srgbClr val="FFFFFF"/>
              </a:solidFill>
              <a:ea typeface="Questrial"/>
              <a:cs typeface="Questrial"/>
            </a:endParaRPr>
          </a:p>
        </p:txBody>
      </p:sp>
    </p:spTree>
    <p:extLst>
      <p:ext uri="{BB962C8B-B14F-4D97-AF65-F5344CB8AC3E}">
        <p14:creationId xmlns:p14="http://schemas.microsoft.com/office/powerpoint/2010/main" val="2051872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176032" y="1373250"/>
            <a:ext cx="1228725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50749" y="120604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96569" y="121920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444927" y="1233925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35436" y="6211"/>
            <a:ext cx="945321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Рейтинг эффективности закупочной деятельности </a:t>
            </a:r>
          </a:p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разрезе муниципальных образований по итогам I полугодия 2022 года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772901" y="-10462"/>
            <a:ext cx="419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049711"/>
              </p:ext>
            </p:extLst>
          </p:nvPr>
        </p:nvGraphicFramePr>
        <p:xfrm>
          <a:off x="298936" y="714091"/>
          <a:ext cx="11632225" cy="61083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15851">
                  <a:extLst>
                    <a:ext uri="{9D8B030D-6E8A-4147-A177-3AD203B41FA5}">
                      <a16:colId xmlns:a16="http://schemas.microsoft.com/office/drawing/2014/main" val="487681164"/>
                    </a:ext>
                  </a:extLst>
                </a:gridCol>
                <a:gridCol w="1962521">
                  <a:extLst>
                    <a:ext uri="{9D8B030D-6E8A-4147-A177-3AD203B41FA5}">
                      <a16:colId xmlns:a16="http://schemas.microsoft.com/office/drawing/2014/main" val="3277102499"/>
                    </a:ext>
                  </a:extLst>
                </a:gridCol>
                <a:gridCol w="597877">
                  <a:extLst>
                    <a:ext uri="{9D8B030D-6E8A-4147-A177-3AD203B41FA5}">
                      <a16:colId xmlns:a16="http://schemas.microsoft.com/office/drawing/2014/main" val="2107470501"/>
                    </a:ext>
                  </a:extLst>
                </a:gridCol>
                <a:gridCol w="650630">
                  <a:extLst>
                    <a:ext uri="{9D8B030D-6E8A-4147-A177-3AD203B41FA5}">
                      <a16:colId xmlns:a16="http://schemas.microsoft.com/office/drawing/2014/main" val="3941603310"/>
                    </a:ext>
                  </a:extLst>
                </a:gridCol>
                <a:gridCol w="509954">
                  <a:extLst>
                    <a:ext uri="{9D8B030D-6E8A-4147-A177-3AD203B41FA5}">
                      <a16:colId xmlns:a16="http://schemas.microsoft.com/office/drawing/2014/main" val="2243430270"/>
                    </a:ext>
                  </a:extLst>
                </a:gridCol>
                <a:gridCol w="483577">
                  <a:extLst>
                    <a:ext uri="{9D8B030D-6E8A-4147-A177-3AD203B41FA5}">
                      <a16:colId xmlns:a16="http://schemas.microsoft.com/office/drawing/2014/main" val="2031894339"/>
                    </a:ext>
                  </a:extLst>
                </a:gridCol>
                <a:gridCol w="580292">
                  <a:extLst>
                    <a:ext uri="{9D8B030D-6E8A-4147-A177-3AD203B41FA5}">
                      <a16:colId xmlns:a16="http://schemas.microsoft.com/office/drawing/2014/main" val="1127186300"/>
                    </a:ext>
                  </a:extLst>
                </a:gridCol>
                <a:gridCol w="464064">
                  <a:extLst>
                    <a:ext uri="{9D8B030D-6E8A-4147-A177-3AD203B41FA5}">
                      <a16:colId xmlns:a16="http://schemas.microsoft.com/office/drawing/2014/main" val="2442315082"/>
                    </a:ext>
                  </a:extLst>
                </a:gridCol>
                <a:gridCol w="652560">
                  <a:extLst>
                    <a:ext uri="{9D8B030D-6E8A-4147-A177-3AD203B41FA5}">
                      <a16:colId xmlns:a16="http://schemas.microsoft.com/office/drawing/2014/main" val="1355012504"/>
                    </a:ext>
                  </a:extLst>
                </a:gridCol>
                <a:gridCol w="499412">
                  <a:extLst>
                    <a:ext uri="{9D8B030D-6E8A-4147-A177-3AD203B41FA5}">
                      <a16:colId xmlns:a16="http://schemas.microsoft.com/office/drawing/2014/main" val="480231470"/>
                    </a:ext>
                  </a:extLst>
                </a:gridCol>
                <a:gridCol w="705134">
                  <a:extLst>
                    <a:ext uri="{9D8B030D-6E8A-4147-A177-3AD203B41FA5}">
                      <a16:colId xmlns:a16="http://schemas.microsoft.com/office/drawing/2014/main" val="2895004816"/>
                    </a:ext>
                  </a:extLst>
                </a:gridCol>
                <a:gridCol w="562707">
                  <a:extLst>
                    <a:ext uri="{9D8B030D-6E8A-4147-A177-3AD203B41FA5}">
                      <a16:colId xmlns:a16="http://schemas.microsoft.com/office/drawing/2014/main" val="3978822312"/>
                    </a:ext>
                  </a:extLst>
                </a:gridCol>
                <a:gridCol w="709349">
                  <a:extLst>
                    <a:ext uri="{9D8B030D-6E8A-4147-A177-3AD203B41FA5}">
                      <a16:colId xmlns:a16="http://schemas.microsoft.com/office/drawing/2014/main" val="323245369"/>
                    </a:ext>
                  </a:extLst>
                </a:gridCol>
                <a:gridCol w="795039">
                  <a:extLst>
                    <a:ext uri="{9D8B030D-6E8A-4147-A177-3AD203B41FA5}">
                      <a16:colId xmlns:a16="http://schemas.microsoft.com/office/drawing/2014/main" val="2300779067"/>
                    </a:ext>
                  </a:extLst>
                </a:gridCol>
                <a:gridCol w="658717">
                  <a:extLst>
                    <a:ext uri="{9D8B030D-6E8A-4147-A177-3AD203B41FA5}">
                      <a16:colId xmlns:a16="http://schemas.microsoft.com/office/drawing/2014/main" val="967117415"/>
                    </a:ext>
                  </a:extLst>
                </a:gridCol>
                <a:gridCol w="984541">
                  <a:extLst>
                    <a:ext uri="{9D8B030D-6E8A-4147-A177-3AD203B41FA5}">
                      <a16:colId xmlns:a16="http://schemas.microsoft.com/office/drawing/2014/main" val="1848704844"/>
                    </a:ext>
                  </a:extLst>
                </a:gridCol>
              </a:tblGrid>
              <a:tr h="19708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Место </a:t>
                      </a:r>
                      <a:br>
                        <a:rPr lang="ru-RU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рейтинге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br>
                        <a:rPr lang="ru-RU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муниципального</a:t>
                      </a:r>
                      <a:r>
                        <a:rPr lang="ru-RU" sz="10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КЛЮЧЕВЫЕ ПОКАЗАТЕЛИ ЭФФЕКТИВНОСТИ ЗАКУПОЧНОЙ ДЕЯТЕЛЬНОСТИ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ИТОГОВЫЙ РЕЙТИНГ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107735"/>
                  </a:ext>
                </a:extLst>
              </a:tr>
              <a:tr h="11439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конкурентных закупок</a:t>
                      </a:r>
                    </a:p>
                    <a:p>
                      <a:pPr algn="ctr" fontAlgn="ctr"/>
                      <a:endParaRPr lang="ru-RU" sz="1000" b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ru-RU" sz="1000" b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ru-RU" sz="1000" b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ru-RU" sz="1000" b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(не менее 75%)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Доля состоявшихся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ru-RU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торгов</a:t>
                      </a:r>
                    </a:p>
                    <a:p>
                      <a:pPr marL="0" algn="ctr" defTabSz="914400" rtl="0" eaLnBrk="1" fontAlgn="ctr" latinLnBrk="0" hangingPunct="1"/>
                      <a:endParaRPr lang="ru-RU" sz="10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914400" rtl="0" eaLnBrk="1" fontAlgn="ctr" latinLnBrk="0" hangingPunct="1"/>
                      <a:endParaRPr lang="ru-RU" sz="10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914400" rtl="0" eaLnBrk="1" fontAlgn="ctr" latinLnBrk="0" hangingPunct="1"/>
                      <a:endParaRPr lang="ru-RU" sz="10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914400" rtl="0" eaLnBrk="1" fontAlgn="ctr" latinLnBrk="0" hangingPunct="1"/>
                      <a:endParaRPr lang="ru-RU" sz="10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(не менее 75%)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Среднее число участников конкурентных закупок</a:t>
                      </a:r>
                    </a:p>
                    <a:p>
                      <a:pPr algn="ctr" fontAlgn="ctr"/>
                      <a:endParaRPr lang="ru-RU" sz="10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ru-RU" sz="10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(не менее 5 ед.)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Экономия бюджетных средств</a:t>
                      </a:r>
                      <a:br>
                        <a:rPr lang="ru-RU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 результатам конкурентных закупок</a:t>
                      </a:r>
                    </a:p>
                    <a:p>
                      <a:pPr algn="ctr" fontAlgn="ctr"/>
                      <a:endParaRPr lang="ru-RU" sz="10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(не менее 17%)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Доля закупок </a:t>
                      </a:r>
                      <a:br>
                        <a:rPr lang="ru-RU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 СМП, СОНКО</a:t>
                      </a:r>
                    </a:p>
                    <a:p>
                      <a:pPr algn="ctr" fontAlgn="ctr"/>
                      <a:endParaRPr lang="ru-RU" sz="10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ru-RU" sz="10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ru-RU" sz="10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ru-RU" sz="10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(не менее 50%)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Доля заключенных контрактов с СМП по конкурентным процедурам в общей стоимости заключенных контрактов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(не менее 71%)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418034"/>
                  </a:ext>
                </a:extLst>
              </a:tr>
              <a:tr h="4550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Факт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Оценка</a:t>
                      </a:r>
                      <a:b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</a:b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в баллах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max 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25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)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План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Факт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Оценка</a:t>
                      </a:r>
                      <a:b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</a:b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в баллах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max 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15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)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Факт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Оценка</a:t>
                      </a:r>
                      <a:b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</a:b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в баллах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max 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15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)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Факт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Оценка</a:t>
                      </a:r>
                      <a:b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</a:b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в баллах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max 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15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)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Факт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Оценка</a:t>
                      </a:r>
                      <a:b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</a:b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в баллах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max 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15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)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Факт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Оценка</a:t>
                      </a:r>
                      <a:b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</a:b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в баллах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max 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15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)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7741864"/>
                  </a:ext>
                </a:extLst>
              </a:tr>
              <a:tr h="21343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Липецкий район</a:t>
                      </a: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1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15,0</a:t>
                      </a: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11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1130230"/>
                  </a:ext>
                </a:extLst>
              </a:tr>
              <a:tr h="21343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Чаплыгинский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endParaRPr lang="ru-RU" sz="11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1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25,0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endParaRPr lang="ru-RU" sz="11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79,7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905586"/>
                  </a:ext>
                </a:extLst>
              </a:tr>
              <a:tr h="21343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Хлевенский район</a:t>
                      </a: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  <a:endParaRPr lang="ru-RU" sz="1100" b="1" i="0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76,4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773846"/>
                  </a:ext>
                </a:extLst>
              </a:tr>
              <a:tr h="21343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Становлянский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71,8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9286856"/>
                  </a:ext>
                </a:extLst>
              </a:tr>
              <a:tr h="21343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Тербунский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69,7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853379"/>
                  </a:ext>
                </a:extLst>
              </a:tr>
              <a:tr h="21343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Воловский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</a:t>
                      </a:r>
                      <a:endParaRPr lang="ru-RU" sz="11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69,5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1815479"/>
                  </a:ext>
                </a:extLst>
              </a:tr>
              <a:tr h="21343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Усманский район</a:t>
                      </a: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11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68,9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5049729"/>
                  </a:ext>
                </a:extLst>
              </a:tr>
              <a:tr h="21343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Долгоруковский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ru-RU" sz="1100" b="1" i="0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68,7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72189"/>
                  </a:ext>
                </a:extLst>
              </a:tr>
              <a:tr h="21343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Елецкий район</a:t>
                      </a: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6,0</a:t>
                      </a:r>
                      <a:endParaRPr lang="ru-RU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65,1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639363"/>
                  </a:ext>
                </a:extLst>
              </a:tr>
              <a:tr h="21343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Добровский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63,4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4736940"/>
                  </a:ext>
                </a:extLst>
              </a:tr>
              <a:tr h="21343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Краснинский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1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483409"/>
                  </a:ext>
                </a:extLst>
              </a:tr>
              <a:tr h="21343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Добринский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endParaRPr lang="ru-RU" sz="11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337103"/>
                  </a:ext>
                </a:extLst>
              </a:tr>
              <a:tr h="21343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Лебедянский район</a:t>
                      </a: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</a:t>
                      </a:r>
                      <a:endParaRPr lang="ru-RU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1100" b="1" i="0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60,1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694814"/>
                  </a:ext>
                </a:extLst>
              </a:tr>
              <a:tr h="21343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Грязинский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100" b="1" i="0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59,3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6918558"/>
                  </a:ext>
                </a:extLst>
              </a:tr>
              <a:tr h="21343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Измалковский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1100" b="1" i="0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58,8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72440"/>
                  </a:ext>
                </a:extLst>
              </a:tr>
              <a:tr h="21343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г. Липецк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58,3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4391751"/>
                  </a:ext>
                </a:extLst>
              </a:tr>
              <a:tr h="21343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Лев-Толстовский район</a:t>
                      </a: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endParaRPr lang="ru-RU" sz="11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56,6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59231"/>
                  </a:ext>
                </a:extLst>
              </a:tr>
              <a:tr h="21343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2041" marR="2041" marT="204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Задонский район</a:t>
                      </a:r>
                    </a:p>
                  </a:txBody>
                  <a:tcPr marL="2041" marR="2041" marT="204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54,6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925848"/>
                  </a:ext>
                </a:extLst>
              </a:tr>
              <a:tr h="21343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Данковский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54,4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88457"/>
                  </a:ext>
                </a:extLst>
              </a:tr>
              <a:tr h="21343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г. Елец</a:t>
                      </a: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1" i="0" u="none" strike="noStrike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11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1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54,2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41" marR="2041" marT="204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9111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31791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280807" y="1373250"/>
            <a:ext cx="1228725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755524" y="120604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101344" y="121920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549702" y="1233925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73536" y="63030"/>
            <a:ext cx="945321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эффективности контрактной системы Липецкой области </a:t>
            </a:r>
          </a:p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I полугодия 2022 года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086974" y="1768901"/>
            <a:ext cx="1454915" cy="13349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конкурентных закупок</a:t>
            </a:r>
          </a:p>
          <a:p>
            <a:pPr algn="ctr"/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36%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20551" y="1264681"/>
            <a:ext cx="3021338" cy="33701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Липецкая</a:t>
            </a:r>
            <a:r>
              <a:rPr lang="ru-RU" dirty="0"/>
              <a:t> </a:t>
            </a:r>
            <a:r>
              <a:rPr lang="ru-RU" sz="2400" b="1" dirty="0"/>
              <a:t>область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621194" y="1768901"/>
            <a:ext cx="1454915" cy="133018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состоявшихся торгов</a:t>
            </a:r>
          </a:p>
          <a:p>
            <a:pPr algn="ctr"/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56%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155414" y="1768901"/>
            <a:ext cx="1457021" cy="13349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Среднее число участников</a:t>
            </a:r>
          </a:p>
          <a:p>
            <a:pPr algn="ctr"/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3,0%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690402" y="1764162"/>
            <a:ext cx="1802309" cy="13349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Экономия бюджетных средств</a:t>
            </a:r>
            <a:br>
              <a:rPr lang="ru-RU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7%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8570865" y="1764162"/>
            <a:ext cx="1458359" cy="13349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закупок у СМП, СОНКО</a:t>
            </a:r>
          </a:p>
          <a:p>
            <a:pPr algn="ctr"/>
            <a:endParaRPr lang="ru-RU" sz="14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36%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0107004" y="1764162"/>
            <a:ext cx="1803548" cy="13349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заключенных контрактов с СМП</a:t>
            </a:r>
          </a:p>
          <a:p>
            <a:pPr algn="ctr"/>
            <a:r>
              <a:rPr lang="ru-RU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(Г3.2)</a:t>
            </a:r>
          </a:p>
          <a:p>
            <a:pPr algn="ctr"/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75%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280807" y="3379604"/>
            <a:ext cx="1228725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755524" y="3212394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1344" y="3225554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8549702" y="3240279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086974" y="4777580"/>
            <a:ext cx="1454915" cy="13349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конкурентных закупок</a:t>
            </a:r>
          </a:p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39%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520551" y="4273360"/>
            <a:ext cx="3021338" cy="33701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Невыполнение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621194" y="4777580"/>
            <a:ext cx="1454915" cy="133018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состоявшихся торгов</a:t>
            </a:r>
          </a:p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19%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6697171" y="4772841"/>
            <a:ext cx="1802309" cy="13349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Экономия бюджетных средств</a:t>
            </a:r>
            <a:br>
              <a:rPr lang="ru-RU" sz="1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10% 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8570865" y="4772841"/>
            <a:ext cx="1458359" cy="13349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закупок у СМП, СОНКО</a:t>
            </a:r>
          </a:p>
          <a:p>
            <a:pPr algn="ctr"/>
            <a:endParaRPr lang="ru-RU" sz="1400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14%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4280807" y="5437546"/>
            <a:ext cx="1228725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755524" y="5270336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101344" y="5283496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8549702" y="5298221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1790485" y="-10462"/>
            <a:ext cx="4015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6313457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88869" y="83129"/>
            <a:ext cx="10903131" cy="6842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Сайт «Госзаказ Липецкой области» 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информационный ресурс о ситуации в сфере закупок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411" y="816981"/>
            <a:ext cx="12049876" cy="604101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104666" y="4000499"/>
            <a:ext cx="2743200" cy="237393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9095874" y="4994678"/>
            <a:ext cx="2743199" cy="1415772"/>
          </a:xfrm>
          <a:prstGeom prst="rect">
            <a:avLst/>
          </a:prstGeom>
          <a:solidFill>
            <a:srgbClr val="DAE9F6"/>
          </a:solidFill>
          <a:ln>
            <a:solidFill>
              <a:srgbClr val="0066CC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endParaRPr lang="en-US" sz="1600" b="1" dirty="0"/>
          </a:p>
          <a:p>
            <a:pPr algn="ctr"/>
            <a:r>
              <a:rPr lang="ru-RU" b="1" dirty="0"/>
              <a:t>Сайт Госзаказ </a:t>
            </a:r>
            <a:endParaRPr lang="en-US" b="1" dirty="0"/>
          </a:p>
          <a:p>
            <a:pPr algn="ctr"/>
            <a:r>
              <a:rPr lang="ru-RU" b="1" dirty="0"/>
              <a:t>Липецкой области</a:t>
            </a:r>
          </a:p>
          <a:p>
            <a:pPr algn="ctr"/>
            <a:r>
              <a:rPr lang="en-US" b="1" dirty="0"/>
              <a:t>http://goszakaz.ufin48.ru</a:t>
            </a:r>
          </a:p>
          <a:p>
            <a:pPr algn="ctr"/>
            <a:endParaRPr lang="ru-RU" sz="1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1772901" y="-10462"/>
            <a:ext cx="419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 rot="10800000">
            <a:off x="7140086" y="4519613"/>
            <a:ext cx="1885950" cy="790575"/>
          </a:xfrm>
          <a:prstGeom prst="wedgeRoundRectCallout">
            <a:avLst>
              <a:gd name="adj1" fmla="val -56159"/>
              <a:gd name="adj2" fmla="val 95805"/>
              <a:gd name="adj3" fmla="val 16667"/>
            </a:avLst>
          </a:prstGeom>
          <a:solidFill>
            <a:schemeClr val="bg1"/>
          </a:solidFill>
          <a:ln w="19050">
            <a:solidFill>
              <a:srgbClr val="C00000"/>
            </a:solidFill>
          </a:ln>
          <a:effectLst>
            <a:outerShdw blurRad="139700" dist="38100" dir="13500000" algn="br" rotWithShape="0">
              <a:srgbClr val="FF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ru-RU"/>
          </a:p>
        </p:txBody>
      </p:sp>
      <p:sp>
        <p:nvSpPr>
          <p:cNvPr id="11" name="TextBox 7"/>
          <p:cNvSpPr txBox="1"/>
          <p:nvPr/>
        </p:nvSpPr>
        <p:spPr>
          <a:xfrm>
            <a:off x="7387736" y="4637088"/>
            <a:ext cx="1390650" cy="617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Aft>
                <a:spcPts val="0"/>
              </a:spcAft>
            </a:pPr>
            <a:r>
              <a:rPr lang="ru-RU" sz="1800" b="1" kern="1200" dirty="0">
                <a:solidFill>
                  <a:srgbClr val="4A442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Логин: </a:t>
            </a:r>
            <a:r>
              <a:rPr lang="ru-RU" sz="1800" b="1" kern="1200" dirty="0" err="1">
                <a:solidFill>
                  <a:srgbClr val="4A442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oms</a:t>
            </a: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</a:pPr>
            <a:r>
              <a:rPr lang="ru-RU" sz="1800" b="1" kern="1200" dirty="0">
                <a:solidFill>
                  <a:srgbClr val="4A442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Пароль: 3</a:t>
            </a: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746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176032" y="1373250"/>
            <a:ext cx="1228725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50749" y="120604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96569" y="121920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444927" y="1233925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55889" y="2541058"/>
            <a:ext cx="94532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закупок у единственного поставщика (подрядчика, исполнителя)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019144"/>
              </p:ext>
            </p:extLst>
          </p:nvPr>
        </p:nvGraphicFramePr>
        <p:xfrm>
          <a:off x="964874" y="720366"/>
          <a:ext cx="10635247" cy="1637812"/>
        </p:xfrm>
        <a:graphic>
          <a:graphicData uri="http://schemas.openxmlformats.org/drawingml/2006/table">
            <a:tbl>
              <a:tblPr>
                <a:tableStyleId>{0E3FDE45-AF77-4B5C-9715-49D594BDF05E}</a:tableStyleId>
              </a:tblPr>
              <a:tblGrid>
                <a:gridCol w="6845331">
                  <a:extLst>
                    <a:ext uri="{9D8B030D-6E8A-4147-A177-3AD203B41FA5}">
                      <a16:colId xmlns:a16="http://schemas.microsoft.com/office/drawing/2014/main" val="900737186"/>
                    </a:ext>
                  </a:extLst>
                </a:gridCol>
                <a:gridCol w="1321593">
                  <a:extLst>
                    <a:ext uri="{9D8B030D-6E8A-4147-A177-3AD203B41FA5}">
                      <a16:colId xmlns:a16="http://schemas.microsoft.com/office/drawing/2014/main" val="3075160705"/>
                    </a:ext>
                  </a:extLst>
                </a:gridCol>
                <a:gridCol w="2468323">
                  <a:extLst>
                    <a:ext uri="{9D8B030D-6E8A-4147-A177-3AD203B41FA5}">
                      <a16:colId xmlns:a16="http://schemas.microsoft.com/office/drawing/2014/main" val="3178045443"/>
                    </a:ext>
                  </a:extLst>
                </a:gridCol>
              </a:tblGrid>
              <a:tr h="3772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Показатели</a:t>
                      </a:r>
                    </a:p>
                  </a:txBody>
                  <a:tcPr marL="1956" marR="1956" marT="195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Количество</a:t>
                      </a:r>
                    </a:p>
                  </a:txBody>
                  <a:tcPr marL="1956" marR="1956" marT="195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1956" marR="1956" marT="195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6296248"/>
                  </a:ext>
                </a:extLst>
              </a:tr>
              <a:tr h="3880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400" b="1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закупок, в том числе</a:t>
                      </a:r>
                      <a:endParaRPr lang="ru-RU" sz="24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3 866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834950"/>
                  </a:ext>
                </a:extLst>
              </a:tr>
              <a:tr h="3928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Конкурентные закупки</a:t>
                      </a:r>
                      <a:endParaRPr lang="ru-RU" sz="2800" b="1" u="none" strike="noStrike" kern="1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268625"/>
                  </a:ext>
                </a:extLst>
              </a:tr>
              <a:tr h="42867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Закупки у единственного поставщика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3 743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870661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1772901" y="-10462"/>
            <a:ext cx="419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977501"/>
              </p:ext>
            </p:extLst>
          </p:nvPr>
        </p:nvGraphicFramePr>
        <p:xfrm>
          <a:off x="964874" y="2995979"/>
          <a:ext cx="10635247" cy="3780645"/>
        </p:xfrm>
        <a:graphic>
          <a:graphicData uri="http://schemas.openxmlformats.org/drawingml/2006/table">
            <a:tbl>
              <a:tblPr>
                <a:tableStyleId>{0E3FDE45-AF77-4B5C-9715-49D594BDF05E}</a:tableStyleId>
              </a:tblPr>
              <a:tblGrid>
                <a:gridCol w="6562977">
                  <a:extLst>
                    <a:ext uri="{9D8B030D-6E8A-4147-A177-3AD203B41FA5}">
                      <a16:colId xmlns:a16="http://schemas.microsoft.com/office/drawing/2014/main" val="900737186"/>
                    </a:ext>
                  </a:extLst>
                </a:gridCol>
                <a:gridCol w="2200940">
                  <a:extLst>
                    <a:ext uri="{9D8B030D-6E8A-4147-A177-3AD203B41FA5}">
                      <a16:colId xmlns:a16="http://schemas.microsoft.com/office/drawing/2014/main" val="3075160705"/>
                    </a:ext>
                  </a:extLst>
                </a:gridCol>
                <a:gridCol w="1871330">
                  <a:extLst>
                    <a:ext uri="{9D8B030D-6E8A-4147-A177-3AD203B41FA5}">
                      <a16:colId xmlns:a16="http://schemas.microsoft.com/office/drawing/2014/main" val="3178045443"/>
                    </a:ext>
                  </a:extLst>
                </a:gridCol>
              </a:tblGrid>
              <a:tr h="3709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Показатели</a:t>
                      </a:r>
                    </a:p>
                  </a:txBody>
                  <a:tcPr marL="1956" marR="1956" marT="195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Количество</a:t>
                      </a:r>
                    </a:p>
                  </a:txBody>
                  <a:tcPr marL="1956" marR="1956" marT="195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1956" marR="1956" marT="195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6296248"/>
                  </a:ext>
                </a:extLst>
              </a:tr>
              <a:tr h="44249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Закупки у единственного поставщика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3 743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834950"/>
                  </a:ext>
                </a:extLst>
              </a:tr>
              <a:tr h="3863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Коммунальные услуги (п.1, 8, 29 ч.1 ст.93)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268625"/>
                  </a:ext>
                </a:extLst>
              </a:tr>
              <a:tr h="3863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Вневедомственная охрана (п.6 ч.1 ст.93)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0,1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4388078"/>
                  </a:ext>
                </a:extLst>
              </a:tr>
              <a:tr h="3863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Печатные издания (п.14 ч.1 ст.93)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0,1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6156800"/>
                  </a:ext>
                </a:extLst>
              </a:tr>
              <a:tr h="53362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Услуги по содержанию имущества (п.23 ч.1 ст.93)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0,03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870661"/>
                  </a:ext>
                </a:extLst>
              </a:tr>
              <a:tr h="63497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4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Закупки</a:t>
                      </a:r>
                      <a:r>
                        <a:rPr lang="ru-RU" sz="2400" b="1" u="none" strike="noStrike" kern="1200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малого объема, включая закупки через электронный магазин (п.4, 5 ч.1 ст.93)</a:t>
                      </a:r>
                      <a:endParaRPr lang="ru-RU" sz="2400" b="1" u="none" strike="noStrike" kern="1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4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3 592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4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96,0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626063"/>
                  </a:ext>
                </a:extLst>
              </a:tr>
              <a:tr h="53362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2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Объем закупок </a:t>
                      </a:r>
                      <a:r>
                        <a:rPr lang="ru-RU" sz="2400" b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через электронный магазин </a:t>
                      </a:r>
                      <a:endParaRPr lang="ru-RU" sz="24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3,8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5233882"/>
                  </a:ext>
                </a:extLst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770251" y="222792"/>
            <a:ext cx="94532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закупок в количественном выражении за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полугодие 2022 года </a:t>
            </a:r>
          </a:p>
        </p:txBody>
      </p:sp>
    </p:spTree>
    <p:extLst>
      <p:ext uri="{BB962C8B-B14F-4D97-AF65-F5344CB8AC3E}">
        <p14:creationId xmlns:p14="http://schemas.microsoft.com/office/powerpoint/2010/main" val="2200682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E2870AD1-9C58-4929-918D-A3A93F589FD8}"/>
              </a:ext>
            </a:extLst>
          </p:cNvPr>
          <p:cNvSpPr txBox="1"/>
          <p:nvPr/>
        </p:nvSpPr>
        <p:spPr>
          <a:xfrm>
            <a:off x="1661745" y="17584"/>
            <a:ext cx="105302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доле закупок для муниципальных нужд, объявленных к размещению, </a:t>
            </a:r>
          </a:p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состоянию на 01.07.2022 в разрезе муниципальных образований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576445"/>
              </p:ext>
            </p:extLst>
          </p:nvPr>
        </p:nvGraphicFramePr>
        <p:xfrm>
          <a:off x="584772" y="790087"/>
          <a:ext cx="10714007" cy="5942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8620">
                  <a:extLst>
                    <a:ext uri="{9D8B030D-6E8A-4147-A177-3AD203B41FA5}">
                      <a16:colId xmlns:a16="http://schemas.microsoft.com/office/drawing/2014/main" val="1134754348"/>
                    </a:ext>
                  </a:extLst>
                </a:gridCol>
                <a:gridCol w="1934640">
                  <a:extLst>
                    <a:ext uri="{9D8B030D-6E8A-4147-A177-3AD203B41FA5}">
                      <a16:colId xmlns:a16="http://schemas.microsoft.com/office/drawing/2014/main" val="1709055332"/>
                    </a:ext>
                  </a:extLst>
                </a:gridCol>
                <a:gridCol w="1779255">
                  <a:extLst>
                    <a:ext uri="{9D8B030D-6E8A-4147-A177-3AD203B41FA5}">
                      <a16:colId xmlns:a16="http://schemas.microsoft.com/office/drawing/2014/main" val="958990150"/>
                    </a:ext>
                  </a:extLst>
                </a:gridCol>
                <a:gridCol w="1630617">
                  <a:extLst>
                    <a:ext uri="{9D8B030D-6E8A-4147-A177-3AD203B41FA5}">
                      <a16:colId xmlns:a16="http://schemas.microsoft.com/office/drawing/2014/main" val="3058386416"/>
                    </a:ext>
                  </a:extLst>
                </a:gridCol>
                <a:gridCol w="1589077">
                  <a:extLst>
                    <a:ext uri="{9D8B030D-6E8A-4147-A177-3AD203B41FA5}">
                      <a16:colId xmlns:a16="http://schemas.microsoft.com/office/drawing/2014/main" val="2275207993"/>
                    </a:ext>
                  </a:extLst>
                </a:gridCol>
                <a:gridCol w="1841798">
                  <a:extLst>
                    <a:ext uri="{9D8B030D-6E8A-4147-A177-3AD203B41FA5}">
                      <a16:colId xmlns:a16="http://schemas.microsoft.com/office/drawing/2014/main" val="2065197943"/>
                    </a:ext>
                  </a:extLst>
                </a:gridCol>
              </a:tblGrid>
              <a:tr h="1200863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r>
                        <a:rPr lang="ru-RU" sz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муниципального образования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Общий объем закупок, предусмотренных в плане графике на 2022г. </a:t>
                      </a:r>
                    </a:p>
                    <a:p>
                      <a:pPr algn="ctr"/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(млн. руб.)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Общий объем заключенных контрактов</a:t>
                      </a:r>
                      <a:r>
                        <a:rPr lang="ru-RU" sz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(млн. руб.)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 закупок,</a:t>
                      </a:r>
                      <a:r>
                        <a:rPr lang="ru-RU" sz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объявленных к 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размещению</a:t>
                      </a:r>
                    </a:p>
                    <a:p>
                      <a:pPr algn="ctr"/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(млн.</a:t>
                      </a:r>
                      <a:r>
                        <a:rPr lang="ru-RU" sz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руб.)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Фактический объем малых закупок </a:t>
                      </a:r>
                    </a:p>
                    <a:p>
                      <a:pPr algn="ctr"/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(млн.</a:t>
                      </a:r>
                      <a:r>
                        <a:rPr lang="ru-RU" sz="12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руб.)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Доля не объявленных закупок, %  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2178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Лебедянский район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1 419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1 160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68901"/>
                  </a:ext>
                </a:extLst>
              </a:tr>
              <a:tr h="5254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Становлянский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561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379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9525" marR="9525" marT="9525" marB="0" anchor="b">
                    <a:solidFill>
                      <a:srgbClr val="D4E8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97375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г. Елец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1 736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1 165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747614"/>
                  </a:ext>
                </a:extLst>
              </a:tr>
              <a:tr h="3759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Грязинский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1 382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989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9525" marR="9525" marT="9525" marB="0" anchor="b">
                    <a:solidFill>
                      <a:srgbClr val="D4E8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755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Данковский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658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424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48975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г. Липецк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6 411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4 394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321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337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9525" marR="9525" marT="9525" marB="0" anchor="b">
                    <a:solidFill>
                      <a:srgbClr val="D4E8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2741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Липецкий район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653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329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2802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Усманский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566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337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9525" marR="9525" marT="9525" marB="0" anchor="b">
                    <a:solidFill>
                      <a:srgbClr val="D4E8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01100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Добринский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557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2268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Тербунский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250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9525" marR="9525" marT="9525" marB="0" anchor="b">
                    <a:solidFill>
                      <a:srgbClr val="D4E8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35105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Елецкий район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837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439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88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8417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600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Задонский район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563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302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9525" marR="9525" marT="9525" marB="0" anchor="b">
                    <a:solidFill>
                      <a:srgbClr val="D4E8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8766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Краснинский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06046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Чаплыгинский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539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305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9525" marR="9525" marT="9525" marB="0" anchor="b">
                    <a:solidFill>
                      <a:srgbClr val="D4E8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64972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Долгоруковский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28800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Добровский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716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345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9525" marR="9525" marT="9525" marB="0" anchor="b">
                    <a:solidFill>
                      <a:srgbClr val="D4E8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3230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Лев-Толстовский район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53207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Воловский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9525" marR="9525" marT="9525" marB="0" anchor="b">
                    <a:solidFill>
                      <a:srgbClr val="D4E8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9099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Измалковский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302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46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6016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Хлевенский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342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112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solidFill>
                      <a:srgbClr val="D4E8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9525" marR="9525" marT="9525" marB="0" anchor="b">
                    <a:solidFill>
                      <a:srgbClr val="D4E8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04067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ИТОГО: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18 436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11 646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830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1 619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235089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790485" y="-10462"/>
            <a:ext cx="4015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6439954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6996" y="1981640"/>
            <a:ext cx="688042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3600" b="1" dirty="0">
                <a:solidFill>
                  <a:srgbClr val="FFFFFF"/>
                </a:solidFill>
                <a:ea typeface="Questrial"/>
                <a:cs typeface="Questrial"/>
              </a:rPr>
              <a:t>Повышения эффективности закупок малого объема </a:t>
            </a:r>
          </a:p>
          <a:p>
            <a:r>
              <a:rPr lang="ru-RU" altLang="ru-RU" sz="3600" b="1" dirty="0">
                <a:solidFill>
                  <a:srgbClr val="FFFFFF"/>
                </a:solidFill>
                <a:ea typeface="Questrial"/>
                <a:cs typeface="Questrial"/>
              </a:rPr>
              <a:t>путем использования «Электронного магазина» </a:t>
            </a:r>
            <a:endParaRPr lang="en-US" altLang="ru-RU" sz="3600" b="1" dirty="0">
              <a:solidFill>
                <a:srgbClr val="FFFFFF"/>
              </a:solidFill>
              <a:ea typeface="Questrial"/>
              <a:cs typeface="Questrial"/>
            </a:endParaRPr>
          </a:p>
        </p:txBody>
      </p:sp>
    </p:spTree>
    <p:extLst>
      <p:ext uri="{BB962C8B-B14F-4D97-AF65-F5344CB8AC3E}">
        <p14:creationId xmlns:p14="http://schemas.microsoft.com/office/powerpoint/2010/main" val="20524997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Рисунок 22"/>
          <p:cNvPicPr/>
          <p:nvPr/>
        </p:nvPicPr>
        <p:blipFill rotWithShape="1">
          <a:blip r:embed="rId2"/>
          <a:srcRect l="7024" t="1410" b="9201"/>
          <a:stretch/>
        </p:blipFill>
        <p:spPr bwMode="auto">
          <a:xfrm>
            <a:off x="23854" y="735726"/>
            <a:ext cx="4539343" cy="613115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6" name="Заголовок 1"/>
          <p:cNvSpPr txBox="1">
            <a:spLocks/>
          </p:cNvSpPr>
          <p:nvPr/>
        </p:nvSpPr>
        <p:spPr>
          <a:xfrm>
            <a:off x="1360965" y="77237"/>
            <a:ext cx="11242007" cy="5889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ОСНОВАНИЕ ИСПОЛЬЗОВАНИЯ 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МУНИЦИПАЛЬНЫМИ ЗАКАЗЧИКАМИ ЛИПЕЦКОЙ ОБЛАСТИ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WEB-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МАРКЕТА МАЛЫХ ЗАКУПОК 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4909457" y="3136037"/>
            <a:ext cx="6968865" cy="1125338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Заказчики Липецкой области при осуществлении закупок у единственного поставщика на основании пунктов 4 и 5 Закона №44-ФЗ, пункта 1 части 15 статьи 4 Закона №223-ФЗ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используют Информационную систему в сфере закупок, </a:t>
            </a:r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-Маркет малых закупок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1C820DE2-A512-46AA-93C5-A38A0014B356}"/>
              </a:ext>
            </a:extLst>
          </p:cNvPr>
          <p:cNvSpPr/>
          <p:nvPr/>
        </p:nvSpPr>
        <p:spPr>
          <a:xfrm>
            <a:off x="151002" y="5294684"/>
            <a:ext cx="4296711" cy="511312"/>
          </a:xfrm>
          <a:prstGeom prst="rect">
            <a:avLst/>
          </a:prstGeom>
          <a:noFill/>
          <a:ln w="2857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1255735E-604D-4654-AEDE-9E592D0F917F}"/>
              </a:ext>
            </a:extLst>
          </p:cNvPr>
          <p:cNvSpPr/>
          <p:nvPr/>
        </p:nvSpPr>
        <p:spPr>
          <a:xfrm>
            <a:off x="4909457" y="1704319"/>
            <a:ext cx="7131540" cy="646331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20 порядка функционирования и использования информационной системы в сфере закупок Липецкой области</a:t>
            </a:r>
          </a:p>
        </p:txBody>
      </p:sp>
      <p:sp>
        <p:nvSpPr>
          <p:cNvPr id="32" name="Стрелка: вниз 3">
            <a:extLst>
              <a:ext uri="{FF2B5EF4-FFF2-40B4-BE49-F238E27FC236}">
                <a16:creationId xmlns:a16="http://schemas.microsoft.com/office/drawing/2014/main" id="{F898BE84-048B-4630-9FD5-D541356BD346}"/>
              </a:ext>
            </a:extLst>
          </p:cNvPr>
          <p:cNvSpPr/>
          <p:nvPr/>
        </p:nvSpPr>
        <p:spPr>
          <a:xfrm>
            <a:off x="8232911" y="2420178"/>
            <a:ext cx="484632" cy="646331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11814777" y="0"/>
            <a:ext cx="2276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543875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89100" y="861679"/>
            <a:ext cx="8475284" cy="5669280"/>
          </a:xfrm>
          <a:prstGeom prst="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417" y="52101"/>
            <a:ext cx="11933583" cy="729865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ПРОВЕДЕНИЯ ЗАКУПОК МАЛОГО ОБЪЕМА 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РЕГИОНАЛЬНОМ ЭЛЕКТРОННОМ МАГАЗИНЕ</a:t>
            </a:r>
          </a:p>
        </p:txBody>
      </p:sp>
      <p:sp>
        <p:nvSpPr>
          <p:cNvPr id="65" name="Прямоугольник 64"/>
          <p:cNvSpPr/>
          <p:nvPr/>
        </p:nvSpPr>
        <p:spPr>
          <a:xfrm>
            <a:off x="4379587" y="924333"/>
            <a:ext cx="6798555" cy="564881"/>
          </a:xfrm>
          <a:prstGeom prst="rect">
            <a:avLst/>
          </a:prstGeom>
          <a:solidFill>
            <a:srgbClr val="75ABA5"/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размещает извещение о малой закупке с указанием потребности и необходимых характеристик   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4379586" y="3514360"/>
            <a:ext cx="6798556" cy="843621"/>
          </a:xfrm>
          <a:prstGeom prst="rect">
            <a:avLst/>
          </a:prstGeom>
          <a:solidFill>
            <a:srgbClr val="75ABA5"/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 рассматривает предложения поставщиков.</a:t>
            </a:r>
          </a:p>
          <a:p>
            <a:pPr algn="ctr"/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Победителем является поставщик, соответствующий требованиям заказчика и предложивший наименьшую цену контракта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4379586" y="5065229"/>
            <a:ext cx="6798557" cy="580566"/>
          </a:xfrm>
          <a:prstGeom prst="rect">
            <a:avLst/>
          </a:prstGeom>
          <a:solidFill>
            <a:srgbClr val="75ABA5"/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контракта осуществляется в электронной форме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5885410" y="5839318"/>
            <a:ext cx="1262373" cy="4387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8305149" y="5844556"/>
            <a:ext cx="1331515" cy="4387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563" y="5771969"/>
            <a:ext cx="952359" cy="614704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258417" y="1079585"/>
            <a:ext cx="2260339" cy="1015663"/>
          </a:xfrm>
          <a:prstGeom prst="rect">
            <a:avLst/>
          </a:prstGeom>
          <a:solidFill>
            <a:srgbClr val="E0EDF8"/>
          </a:solidFill>
          <a:ln>
            <a:solidFill>
              <a:srgbClr val="0066CC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Сайт Госзаказ Липецкой области</a:t>
            </a:r>
          </a:p>
          <a:p>
            <a:pPr algn="ctr"/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en-US" sz="1500" b="1">
                <a:latin typeface="Times New Roman" panose="02020603050405020304" pitchFamily="18" charset="0"/>
                <a:cs typeface="Times New Roman" panose="02020603050405020304" pitchFamily="18" charset="0"/>
              </a:rPr>
              <a:t>://goszakaz.ufin48.ru</a:t>
            </a:r>
            <a:endParaRPr lang="ru-RU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Штриховая стрелка вправо 24"/>
          <p:cNvSpPr/>
          <p:nvPr/>
        </p:nvSpPr>
        <p:spPr>
          <a:xfrm rot="5400000">
            <a:off x="1082911" y="2309130"/>
            <a:ext cx="611350" cy="484632"/>
          </a:xfrm>
          <a:prstGeom prst="stripedRightArrow">
            <a:avLst/>
          </a:prstGeom>
          <a:solidFill>
            <a:srgbClr val="DAE9F6"/>
          </a:solidFill>
          <a:ln>
            <a:solidFill>
              <a:srgbClr val="0066CC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58416" y="3189733"/>
            <a:ext cx="2260339" cy="1477328"/>
          </a:xfrm>
          <a:prstGeom prst="rect">
            <a:avLst/>
          </a:prstGeom>
          <a:solidFill>
            <a:srgbClr val="E0EDF8"/>
          </a:solidFill>
          <a:ln>
            <a:solidFill>
              <a:srgbClr val="0066CC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endParaRPr lang="ru-RU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электронный магазин</a:t>
            </a:r>
          </a:p>
          <a:p>
            <a:pPr algn="ctr"/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WEB-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малых закупок)</a:t>
            </a:r>
          </a:p>
          <a:p>
            <a:pPr algn="ctr"/>
            <a:endParaRPr lang="ru-RU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77902" y="1618767"/>
            <a:ext cx="14146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раб. дня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877902" y="2934437"/>
            <a:ext cx="14146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раб. день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995119" y="4505766"/>
            <a:ext cx="14146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раб. день</a:t>
            </a:r>
          </a:p>
        </p:txBody>
      </p:sp>
      <p:sp>
        <p:nvSpPr>
          <p:cNvPr id="28" name="Штриховая стрелка вправо 27"/>
          <p:cNvSpPr/>
          <p:nvPr/>
        </p:nvSpPr>
        <p:spPr>
          <a:xfrm>
            <a:off x="2724313" y="3696319"/>
            <a:ext cx="611350" cy="484632"/>
          </a:xfrm>
          <a:prstGeom prst="stripedRightArrow">
            <a:avLst/>
          </a:prstGeom>
          <a:solidFill>
            <a:srgbClr val="DAE9F6"/>
          </a:solidFill>
          <a:ln>
            <a:solidFill>
              <a:srgbClr val="0066CC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Штриховая стрелка вправо 36"/>
          <p:cNvSpPr/>
          <p:nvPr/>
        </p:nvSpPr>
        <p:spPr>
          <a:xfrm rot="5400000">
            <a:off x="7213265" y="1606179"/>
            <a:ext cx="611350" cy="484632"/>
          </a:xfrm>
          <a:prstGeom prst="stripedRightArrow">
            <a:avLst/>
          </a:prstGeom>
          <a:solidFill>
            <a:srgbClr val="9FC5C0"/>
          </a:solidFill>
          <a:ln>
            <a:solidFill>
              <a:srgbClr val="4A865E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Штриховая стрелка вправо 37"/>
          <p:cNvSpPr/>
          <p:nvPr/>
        </p:nvSpPr>
        <p:spPr>
          <a:xfrm rot="5400000">
            <a:off x="7208655" y="2919396"/>
            <a:ext cx="611350" cy="484632"/>
          </a:xfrm>
          <a:prstGeom prst="stripedRightArrow">
            <a:avLst/>
          </a:prstGeom>
          <a:solidFill>
            <a:srgbClr val="9FC5C0"/>
          </a:solidFill>
          <a:ln>
            <a:solidFill>
              <a:srgbClr val="4A865E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Штриховая стрелка вправо 38"/>
          <p:cNvSpPr/>
          <p:nvPr/>
        </p:nvSpPr>
        <p:spPr>
          <a:xfrm rot="5400000">
            <a:off x="7208654" y="4467216"/>
            <a:ext cx="611350" cy="484632"/>
          </a:xfrm>
          <a:prstGeom prst="stripedRightArrow">
            <a:avLst/>
          </a:prstGeom>
          <a:solidFill>
            <a:srgbClr val="9FC5C0"/>
          </a:solidFill>
          <a:ln>
            <a:solidFill>
              <a:srgbClr val="4A865E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4379587" y="2211504"/>
            <a:ext cx="6798556" cy="580566"/>
          </a:xfrm>
          <a:prstGeom prst="rect">
            <a:avLst/>
          </a:prstGeom>
          <a:solidFill>
            <a:srgbClr val="75ABA5"/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Хозяйствующие субъекты направляют ценовые предложения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850575" y="-27612"/>
            <a:ext cx="2276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2552295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176032" y="1373250"/>
            <a:ext cx="1228725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50749" y="120604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96569" y="121920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444927" y="1233925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77923" y="113801"/>
            <a:ext cx="1016654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РЕЙТИНГ ЭФФЕКТИВНОСТИ ОСУЩЕСТВЛЕНИЯ ЗАКУПОК МАЛОГО ОБЪЕМА МУНИЦИПАЛЬНЫМИ ЗАКАЗЧИКАМИ  ПОСРЕДСТВОМ ЭЛЕКТРОННОГО МАГАЗИНА ПО ИТОГАМ </a:t>
            </a: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ПОЛУГОДИЯ 2022 ГОДА 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38912" y="693770"/>
          <a:ext cx="11405559" cy="61597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24128">
                  <a:extLst>
                    <a:ext uri="{9D8B030D-6E8A-4147-A177-3AD203B41FA5}">
                      <a16:colId xmlns:a16="http://schemas.microsoft.com/office/drawing/2014/main" val="734113503"/>
                    </a:ext>
                  </a:extLst>
                </a:gridCol>
                <a:gridCol w="2130552">
                  <a:extLst>
                    <a:ext uri="{9D8B030D-6E8A-4147-A177-3AD203B41FA5}">
                      <a16:colId xmlns:a16="http://schemas.microsoft.com/office/drawing/2014/main" val="962689578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906744572"/>
                    </a:ext>
                  </a:extLst>
                </a:gridCol>
                <a:gridCol w="1088136">
                  <a:extLst>
                    <a:ext uri="{9D8B030D-6E8A-4147-A177-3AD203B41FA5}">
                      <a16:colId xmlns:a16="http://schemas.microsoft.com/office/drawing/2014/main" val="1075559785"/>
                    </a:ext>
                  </a:extLst>
                </a:gridCol>
                <a:gridCol w="804672">
                  <a:extLst>
                    <a:ext uri="{9D8B030D-6E8A-4147-A177-3AD203B41FA5}">
                      <a16:colId xmlns:a16="http://schemas.microsoft.com/office/drawing/2014/main" val="346231662"/>
                    </a:ext>
                  </a:extLst>
                </a:gridCol>
                <a:gridCol w="859536">
                  <a:extLst>
                    <a:ext uri="{9D8B030D-6E8A-4147-A177-3AD203B41FA5}">
                      <a16:colId xmlns:a16="http://schemas.microsoft.com/office/drawing/2014/main" val="145700799"/>
                    </a:ext>
                  </a:extLst>
                </a:gridCol>
                <a:gridCol w="813816">
                  <a:extLst>
                    <a:ext uri="{9D8B030D-6E8A-4147-A177-3AD203B41FA5}">
                      <a16:colId xmlns:a16="http://schemas.microsoft.com/office/drawing/2014/main" val="2330170585"/>
                    </a:ext>
                  </a:extLst>
                </a:gridCol>
                <a:gridCol w="813816">
                  <a:extLst>
                    <a:ext uri="{9D8B030D-6E8A-4147-A177-3AD203B41FA5}">
                      <a16:colId xmlns:a16="http://schemas.microsoft.com/office/drawing/2014/main" val="3826064949"/>
                    </a:ext>
                  </a:extLst>
                </a:gridCol>
                <a:gridCol w="795528">
                  <a:extLst>
                    <a:ext uri="{9D8B030D-6E8A-4147-A177-3AD203B41FA5}">
                      <a16:colId xmlns:a16="http://schemas.microsoft.com/office/drawing/2014/main" val="504287757"/>
                    </a:ext>
                  </a:extLst>
                </a:gridCol>
                <a:gridCol w="896112">
                  <a:extLst>
                    <a:ext uri="{9D8B030D-6E8A-4147-A177-3AD203B41FA5}">
                      <a16:colId xmlns:a16="http://schemas.microsoft.com/office/drawing/2014/main" val="2943586983"/>
                    </a:ext>
                  </a:extLst>
                </a:gridCol>
                <a:gridCol w="1036263">
                  <a:extLst>
                    <a:ext uri="{9D8B030D-6E8A-4147-A177-3AD203B41FA5}">
                      <a16:colId xmlns:a16="http://schemas.microsoft.com/office/drawing/2014/main" val="859035079"/>
                    </a:ext>
                  </a:extLst>
                </a:gridCol>
              </a:tblGrid>
              <a:tr h="17979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Место в рейтинге </a:t>
                      </a:r>
                      <a:b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 итогам </a:t>
                      </a:r>
                      <a:b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</a:t>
                      </a:r>
                      <a:r>
                        <a:rPr lang="en-US" sz="1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полугодия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2022 года</a:t>
                      </a:r>
                    </a:p>
                  </a:txBody>
                  <a:tcPr marL="9525" marR="9525" marT="9525" marB="0" anchor="ctr">
                    <a:solidFill>
                      <a:srgbClr val="B6C9D8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муниципального образования</a:t>
                      </a:r>
                    </a:p>
                  </a:txBody>
                  <a:tcPr marL="9525" marR="9525" marT="9525" marB="0" anchor="ctr">
                    <a:solidFill>
                      <a:srgbClr val="B6C9D8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 эффективности закупок малого объема</a:t>
                      </a:r>
                    </a:p>
                  </a:txBody>
                  <a:tcPr marL="3316" marR="3316" marT="3316" marB="0" anchor="ctr">
                    <a:solidFill>
                      <a:srgbClr val="B6C9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16" marR="3316" marT="3316" marB="0" anchor="ctr">
                    <a:solidFill>
                      <a:srgbClr val="B6C9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3316" marR="3316" marT="3316" marB="0" anchor="ctr">
                    <a:solidFill>
                      <a:srgbClr val="B6C9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16" marR="3316" marT="3316" marB="0" anchor="ctr">
                    <a:solidFill>
                      <a:srgbClr val="B6C9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ИТОГОВЫЙ РЕЙТИНГ</a:t>
                      </a:r>
                    </a:p>
                  </a:txBody>
                  <a:tcPr marL="9525" marR="9525" marT="9525" marB="0" anchor="ctr">
                    <a:solidFill>
                      <a:srgbClr val="B6C9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5584814"/>
                  </a:ext>
                </a:extLst>
              </a:tr>
              <a:tr h="7292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B6C9D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B6C9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заказчиков, осуществляющих закупки </a:t>
                      </a:r>
                      <a:endParaRPr lang="en-US" sz="1200" b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через электронный магазин, %</a:t>
                      </a:r>
                      <a:endParaRPr lang="en-US" sz="1200" b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(100%)</a:t>
                      </a:r>
                      <a:endParaRPr lang="ru-RU" sz="12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16" marR="3316" marT="3316" marB="0" anchor="ctr">
                    <a:solidFill>
                      <a:srgbClr val="B6C9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</a:t>
                      </a:r>
                    </a:p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участников </a:t>
                      </a:r>
                    </a:p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закупок, ед.</a:t>
                      </a:r>
                    </a:p>
                    <a:p>
                      <a:pPr algn="ctr"/>
                      <a:r>
                        <a:rPr lang="ru-RU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(не менее 3)</a:t>
                      </a:r>
                    </a:p>
                  </a:txBody>
                  <a:tcPr marL="3316" marR="3316" marT="3316" marB="0" anchor="ctr">
                    <a:solidFill>
                      <a:srgbClr val="B6C9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3316" marR="3316" marT="3316" marB="0" anchor="ctr">
                    <a:solidFill>
                      <a:srgbClr val="B6C9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</a:t>
                      </a:r>
                    </a:p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состоявшихся </a:t>
                      </a:r>
                    </a:p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закупок, %</a:t>
                      </a:r>
                    </a:p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(100%)</a:t>
                      </a:r>
                      <a:endParaRPr lang="ru-RU" sz="12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16" marR="3316" marT="3316" marB="0" anchor="ctr">
                    <a:solidFill>
                      <a:srgbClr val="B6C9D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16" marR="3316" marT="3316" marB="0" anchor="ctr">
                    <a:solidFill>
                      <a:srgbClr val="B6C9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Экономия бюджетных средств по результатам закупок, %</a:t>
                      </a:r>
                    </a:p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(не менее 10%)</a:t>
                      </a:r>
                    </a:p>
                  </a:txBody>
                  <a:tcPr marL="3316" marR="3316" marT="3316" marB="0" anchor="ctr">
                    <a:solidFill>
                      <a:srgbClr val="B6C9D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16" marR="3316" marT="3316" marB="0" anchor="ctr">
                    <a:solidFill>
                      <a:srgbClr val="B6C9D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B6C9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5075945"/>
                  </a:ext>
                </a:extLst>
              </a:tr>
              <a:tr h="5389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</a:t>
                      </a:r>
                    </a:p>
                  </a:txBody>
                  <a:tcPr marL="9525" marR="9525" marT="9525" marB="0" anchor="ctr"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</a:t>
                      </a:r>
                      <a:b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в баллах</a:t>
                      </a:r>
                    </a:p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200" b="1" i="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max 40)</a:t>
                      </a:r>
                      <a:endParaRPr lang="ru-RU" sz="12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</a:t>
                      </a:r>
                    </a:p>
                  </a:txBody>
                  <a:tcPr marL="9525" marR="9525" marT="9525" marB="0" anchor="ctr"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</a:t>
                      </a:r>
                      <a:b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в баллах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(max 20)</a:t>
                      </a:r>
                      <a:endParaRPr lang="ru-RU" sz="12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</a:t>
                      </a:r>
                    </a:p>
                  </a:txBody>
                  <a:tcPr marL="9525" marR="9525" marT="9525" marB="0" anchor="ctr"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</a:t>
                      </a:r>
                      <a:b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в баллах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(max 20)</a:t>
                      </a:r>
                      <a:endParaRPr lang="ru-RU" sz="12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</a:t>
                      </a:r>
                    </a:p>
                  </a:txBody>
                  <a:tcPr marL="9525" marR="9525" marT="9525" marB="0" anchor="ctr"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</a:t>
                      </a:r>
                      <a:b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в баллах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(max 20)</a:t>
                      </a:r>
                      <a:endParaRPr lang="ru-RU" sz="12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B6C9D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B6C9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7174080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Елецкий район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148141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Добринский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068058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Липецкий район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798305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Грязинский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3562619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г. Липецк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740258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Лев-Толстовский район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139209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Задонский район</a:t>
                      </a: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1,4</a:t>
                      </a: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2938551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Чаплыгинский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6699911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Измалковский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131057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Тербунский район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713365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Долгоруковский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88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5165315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Лебедянский район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2636763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Хлевенский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184267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Усманский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3659935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Краснинский район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696559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г. Елец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900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Воловский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361145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Становлянский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3156141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Данковский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0,8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355726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Добровский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6320110"/>
                  </a:ext>
                </a:extLst>
              </a:tr>
              <a:tr h="21522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ИТОГО: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16" marR="3316" marT="3316" marB="0" anchor="ctr">
                    <a:solidFill>
                      <a:srgbClr val="B6C9D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16" marR="3316" marT="3316" marB="0" anchor="ctr"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solidFill>
                      <a:srgbClr val="B6C9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083212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1844471" y="-10462"/>
            <a:ext cx="3475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9904911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34424" y="92231"/>
            <a:ext cx="10473311" cy="645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ИСПОЛЬЗОВАНИЯ WEB-МАРКЕТА МАЛЫХ ЗАКУПОК ЗАКАЗЧИКАМИ 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ЗАДОНСКОГО МУНИЦИПАЛЬНОГО РАЙОНА В 2022 ГОДУ</a:t>
            </a:r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СОСТОЯНИЮ НА 18.08.2022)</a:t>
            </a:r>
          </a:p>
        </p:txBody>
      </p:sp>
      <p:sp>
        <p:nvSpPr>
          <p:cNvPr id="75" name="Text Box 13"/>
          <p:cNvSpPr txBox="1">
            <a:spLocks noChangeArrowheads="1"/>
          </p:cNvSpPr>
          <p:nvPr/>
        </p:nvSpPr>
        <p:spPr bwMode="auto">
          <a:xfrm>
            <a:off x="2585217" y="1164644"/>
            <a:ext cx="5886738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 latinLnBrk="1">
              <a:defRPr/>
            </a:pPr>
            <a:r>
              <a:rPr lang="ru-RU" sz="1600" b="1" dirty="0">
                <a:solidFill>
                  <a:schemeClr val="bg1"/>
                </a:solidFill>
              </a:rPr>
              <a:t>Объем незапланированных закупок </a:t>
            </a:r>
          </a:p>
          <a:p>
            <a:pPr lvl="0" algn="ctr" latinLnBrk="1">
              <a:defRPr/>
            </a:pPr>
            <a:r>
              <a:rPr lang="ru-RU" altLang="ko-KR" sz="2400" b="1" dirty="0">
                <a:solidFill>
                  <a:schemeClr val="bg1"/>
                </a:solidFill>
              </a:rPr>
              <a:t>2 940 </a:t>
            </a:r>
            <a:r>
              <a:rPr lang="ru-RU" altLang="ko-KR" sz="1600" b="1" dirty="0">
                <a:solidFill>
                  <a:schemeClr val="bg1"/>
                </a:solidFill>
              </a:rPr>
              <a:t>млн. руб.</a:t>
            </a:r>
            <a:endParaRPr lang="en-US" altLang="ko-KR" sz="1600" b="1" dirty="0">
              <a:solidFill>
                <a:schemeClr val="bg1"/>
              </a:solidFill>
            </a:endParaRPr>
          </a:p>
        </p:txBody>
      </p:sp>
      <p:pic>
        <p:nvPicPr>
          <p:cNvPr id="43" name="Рисунок 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1655" y="1083825"/>
            <a:ext cx="1028700" cy="762000"/>
          </a:xfrm>
          <a:prstGeom prst="rect">
            <a:avLst/>
          </a:prstGeom>
        </p:spPr>
      </p:pic>
      <p:sp>
        <p:nvSpPr>
          <p:cNvPr id="44" name="TextBox 43"/>
          <p:cNvSpPr txBox="1"/>
          <p:nvPr/>
        </p:nvSpPr>
        <p:spPr>
          <a:xfrm>
            <a:off x="1111078" y="1845824"/>
            <a:ext cx="156002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34</a:t>
            </a:r>
          </a:p>
          <a:p>
            <a:pPr algn="ctr"/>
            <a:r>
              <a:rPr lang="ru-RU" sz="1400" dirty="0"/>
              <a:t>работающих заказчика</a:t>
            </a:r>
          </a:p>
        </p:txBody>
      </p:sp>
      <p:pic>
        <p:nvPicPr>
          <p:cNvPr id="69" name="Рисунок 6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8907" y="1169573"/>
            <a:ext cx="771525" cy="809625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3695799" y="1845930"/>
            <a:ext cx="183405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178</a:t>
            </a:r>
          </a:p>
          <a:p>
            <a:pPr algn="ctr"/>
            <a:r>
              <a:rPr lang="ru-RU" sz="1400" dirty="0"/>
              <a:t>опубликованных закупок</a:t>
            </a:r>
          </a:p>
        </p:txBody>
      </p:sp>
      <p:pic>
        <p:nvPicPr>
          <p:cNvPr id="76" name="Рисунок 7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45297" y="2645937"/>
            <a:ext cx="1086758" cy="799690"/>
          </a:xfrm>
          <a:prstGeom prst="rect">
            <a:avLst/>
          </a:prstGeom>
        </p:spPr>
      </p:pic>
      <p:sp>
        <p:nvSpPr>
          <p:cNvPr id="77" name="TextBox 76"/>
          <p:cNvSpPr txBox="1"/>
          <p:nvPr/>
        </p:nvSpPr>
        <p:spPr>
          <a:xfrm>
            <a:off x="2239037" y="3306257"/>
            <a:ext cx="183405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134</a:t>
            </a:r>
          </a:p>
          <a:p>
            <a:pPr algn="ctr"/>
            <a:r>
              <a:rPr lang="ru-RU" sz="1400" dirty="0"/>
              <a:t>заключенных контракта</a:t>
            </a:r>
          </a:p>
        </p:txBody>
      </p:sp>
      <p:pic>
        <p:nvPicPr>
          <p:cNvPr id="78" name="Рисунок 77"/>
          <p:cNvPicPr>
            <a:picLocks noChangeAspect="1"/>
          </p:cNvPicPr>
          <p:nvPr/>
        </p:nvPicPr>
        <p:blipFill rotWithShape="1">
          <a:blip r:embed="rId6"/>
          <a:srcRect t="17224"/>
          <a:stretch/>
        </p:blipFill>
        <p:spPr>
          <a:xfrm>
            <a:off x="6671080" y="1262585"/>
            <a:ext cx="850991" cy="691725"/>
          </a:xfrm>
          <a:prstGeom prst="rect">
            <a:avLst/>
          </a:prstGeom>
        </p:spPr>
      </p:pic>
      <p:sp>
        <p:nvSpPr>
          <p:cNvPr id="79" name="TextBox 78"/>
          <p:cNvSpPr txBox="1"/>
          <p:nvPr/>
        </p:nvSpPr>
        <p:spPr>
          <a:xfrm>
            <a:off x="6295811" y="1809969"/>
            <a:ext cx="183405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59 821 руб.</a:t>
            </a:r>
          </a:p>
          <a:p>
            <a:pPr algn="ctr"/>
            <a:r>
              <a:rPr lang="ru-RU" sz="1400" dirty="0"/>
              <a:t>средняя НМЦ закупки</a:t>
            </a:r>
          </a:p>
        </p:txBody>
      </p:sp>
      <p:pic>
        <p:nvPicPr>
          <p:cNvPr id="80" name="Рисунок 7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25878" y="2590072"/>
            <a:ext cx="838200" cy="828675"/>
          </a:xfrm>
          <a:prstGeom prst="rect">
            <a:avLst/>
          </a:prstGeom>
        </p:spPr>
      </p:pic>
      <p:sp>
        <p:nvSpPr>
          <p:cNvPr id="81" name="TextBox 80"/>
          <p:cNvSpPr txBox="1"/>
          <p:nvPr/>
        </p:nvSpPr>
        <p:spPr>
          <a:xfrm>
            <a:off x="7921734" y="3351043"/>
            <a:ext cx="23378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2,6 </a:t>
            </a:r>
            <a:r>
              <a:rPr lang="ru-RU" b="1" dirty="0" err="1">
                <a:solidFill>
                  <a:srgbClr val="C00000"/>
                </a:solidFill>
              </a:rPr>
              <a:t>млн.руб</a:t>
            </a:r>
            <a:r>
              <a:rPr lang="ru-RU" b="1" dirty="0">
                <a:solidFill>
                  <a:srgbClr val="C00000"/>
                </a:solidFill>
              </a:rPr>
              <a:t>.</a:t>
            </a:r>
          </a:p>
          <a:p>
            <a:pPr algn="ctr"/>
            <a:r>
              <a:rPr lang="ru-RU" b="1" dirty="0">
                <a:solidFill>
                  <a:srgbClr val="C00000"/>
                </a:solidFill>
              </a:rPr>
              <a:t>(24%)</a:t>
            </a:r>
          </a:p>
          <a:p>
            <a:pPr algn="ctr"/>
            <a:r>
              <a:rPr lang="ru-RU" sz="1400" dirty="0"/>
              <a:t>экономия по заключенным контрактам</a:t>
            </a:r>
          </a:p>
        </p:txBody>
      </p:sp>
      <p:pic>
        <p:nvPicPr>
          <p:cNvPr id="82" name="Рисунок 81"/>
          <p:cNvPicPr>
            <a:picLocks noChangeAspect="1"/>
          </p:cNvPicPr>
          <p:nvPr/>
        </p:nvPicPr>
        <p:blipFill rotWithShape="1">
          <a:blip r:embed="rId8"/>
          <a:srcRect l="31028" r="7503" b="4775"/>
          <a:stretch/>
        </p:blipFill>
        <p:spPr>
          <a:xfrm>
            <a:off x="9645152" y="1100395"/>
            <a:ext cx="977774" cy="843529"/>
          </a:xfrm>
          <a:prstGeom prst="rect">
            <a:avLst/>
          </a:prstGeom>
        </p:spPr>
      </p:pic>
      <p:sp>
        <p:nvSpPr>
          <p:cNvPr id="83" name="TextBox 82"/>
          <p:cNvSpPr txBox="1"/>
          <p:nvPr/>
        </p:nvSpPr>
        <p:spPr>
          <a:xfrm>
            <a:off x="9320687" y="1841250"/>
            <a:ext cx="183405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10,6 </a:t>
            </a:r>
            <a:r>
              <a:rPr lang="ru-RU" b="1" dirty="0" err="1">
                <a:solidFill>
                  <a:srgbClr val="C00000"/>
                </a:solidFill>
              </a:rPr>
              <a:t>млн.руб</a:t>
            </a:r>
            <a:r>
              <a:rPr lang="ru-RU" b="1" dirty="0">
                <a:solidFill>
                  <a:srgbClr val="C00000"/>
                </a:solidFill>
              </a:rPr>
              <a:t>.</a:t>
            </a:r>
          </a:p>
          <a:p>
            <a:pPr algn="ctr"/>
            <a:r>
              <a:rPr lang="ru-RU" sz="1400" dirty="0"/>
              <a:t>общая сумма НМЦ закупок</a:t>
            </a:r>
          </a:p>
        </p:txBody>
      </p:sp>
      <p:pic>
        <p:nvPicPr>
          <p:cNvPr id="84" name="Рисунок 8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38831" y="2578958"/>
            <a:ext cx="1057275" cy="866775"/>
          </a:xfrm>
          <a:prstGeom prst="rect">
            <a:avLst/>
          </a:prstGeom>
        </p:spPr>
      </p:pic>
      <p:sp>
        <p:nvSpPr>
          <p:cNvPr id="85" name="TextBox 84"/>
          <p:cNvSpPr txBox="1"/>
          <p:nvPr/>
        </p:nvSpPr>
        <p:spPr>
          <a:xfrm>
            <a:off x="5037980" y="3353731"/>
            <a:ext cx="192974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8 </a:t>
            </a:r>
            <a:r>
              <a:rPr lang="ru-RU" b="1" dirty="0" err="1">
                <a:solidFill>
                  <a:srgbClr val="C00000"/>
                </a:solidFill>
              </a:rPr>
              <a:t>млн.руб</a:t>
            </a:r>
            <a:r>
              <a:rPr lang="ru-RU" b="1" dirty="0">
                <a:solidFill>
                  <a:srgbClr val="C00000"/>
                </a:solidFill>
              </a:rPr>
              <a:t>.</a:t>
            </a:r>
          </a:p>
          <a:p>
            <a:pPr algn="ctr"/>
            <a:r>
              <a:rPr lang="ru-RU" sz="1400" dirty="0"/>
              <a:t>сумма заключенных контрактов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1411" y="4880095"/>
            <a:ext cx="874573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в рейтинге муниципальных образований Липецкой области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эффективности осуществления закупок малого объема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муниципальными заказчиками посредством электронного магазина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полугодия 2022 года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(62 баллов из 100)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E210791-FB17-49AC-9A5B-02939D9E680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950" y="4666163"/>
            <a:ext cx="1970450" cy="197045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1844471" y="-10462"/>
            <a:ext cx="3475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758895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/>
        </p:nvSpPr>
        <p:spPr>
          <a:xfrm>
            <a:off x="1668072" y="260341"/>
            <a:ext cx="10192871" cy="865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otham Pro" panose="02000503040000020004" charset="0"/>
                <a:cs typeface="Gotham Pro" panose="02000503040000020004" charset="0"/>
              </a:rPr>
              <a:t>ГОДОВОЕ ЗАДАНИЕ ПО ДОСТИЖЕНИЮ ЗАКАЗЧИКАМИ ЛИПЕЦКОЙ ОБЛАСТИ</a:t>
            </a:r>
          </a:p>
          <a:p>
            <a:r>
              <a:rPr lang="ru-RU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otham Pro" panose="02000503040000020004" charset="0"/>
                <a:cs typeface="Gotham Pro" panose="02000503040000020004" charset="0"/>
              </a:rPr>
              <a:t> КЛЮЧЕВЫХ ПОКАЗАТЕЛЕЙ ЭФФЕКТИВНОСТИ ЗАКУПОЧНОЙ ДЕЯТЕЛЬНОСТИ </a:t>
            </a:r>
          </a:p>
          <a:p>
            <a:r>
              <a:rPr lang="ru-RU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otham Pro" panose="02000503040000020004" charset="0"/>
                <a:cs typeface="Gotham Pro" panose="02000503040000020004" charset="0"/>
              </a:rPr>
              <a:t>НА 2022 ГОД</a:t>
            </a:r>
          </a:p>
        </p:txBody>
      </p:sp>
      <p:graphicFrame>
        <p:nvGraphicFramePr>
          <p:cNvPr id="39" name="Схема 38"/>
          <p:cNvGraphicFramePr/>
          <p:nvPr/>
        </p:nvGraphicFramePr>
        <p:xfrm>
          <a:off x="1011892" y="1259669"/>
          <a:ext cx="9778028" cy="55850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16216" y="665075"/>
            <a:ext cx="147952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+mn-lt"/>
              </a:rPr>
              <a:t>Плановое значение показателя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34443" y="2453390"/>
            <a:ext cx="6113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+mj-lt"/>
              </a:rPr>
              <a:t>75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950985" y="3374269"/>
            <a:ext cx="5565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+mj-lt"/>
              </a:rPr>
              <a:t>5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880387" y="4273931"/>
            <a:ext cx="7115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+mj-lt"/>
              </a:rPr>
              <a:t>17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668072" y="5140330"/>
            <a:ext cx="565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+mj-lt"/>
              </a:rPr>
              <a:t>50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030145" y="1644716"/>
            <a:ext cx="83887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+mn-lt"/>
              </a:rPr>
              <a:t>Доля конкурентных закупок, %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591919" y="3413749"/>
            <a:ext cx="80497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+mn-lt"/>
              </a:rPr>
              <a:t>Среднее число участников конкурентных закупок, ед.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255753" y="2504898"/>
            <a:ext cx="79375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+mn-lt"/>
              </a:rPr>
              <a:t>Доля состоявшихся торгов, %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591919" y="4232579"/>
            <a:ext cx="80497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+mn-lt"/>
              </a:rPr>
              <a:t>Экономия бюджетных средств, %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345274" y="5194810"/>
            <a:ext cx="83887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+mn-lt"/>
              </a:rPr>
              <a:t>Доля закупок у СМП, %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166795" y="1597186"/>
            <a:ext cx="5421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+mj-lt"/>
              </a:rPr>
              <a:t>75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190192" y="6027276"/>
            <a:ext cx="565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+mj-lt"/>
              </a:rPr>
              <a:t>71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2030145" y="5934942"/>
            <a:ext cx="83887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+mn-lt"/>
              </a:rPr>
              <a:t>Доля заключенных контрактов с СМП по конкурентным процедурам в общей стоимости заключенных контрактов, 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877675" y="-10462"/>
            <a:ext cx="3143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2658745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67726" y="133046"/>
            <a:ext cx="10903131" cy="6842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ЗАКАЗЧИКОВ ЗАДОНСКОГО РАЙОНА, НЕ РАЗМЕСТИВШИХ В ЕИС ОТЧЕТЫ ЗА 2021 ГОД 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РАЗМЕСТИВШИХ С НАРУШЕНИЕМ СРОКА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56934" y="1218071"/>
            <a:ext cx="10635412" cy="11233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об объёме закупок у СМП, СОНКО </a:t>
            </a:r>
          </a:p>
          <a:p>
            <a:r>
              <a:rPr lang="ru-RU" b="1" i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соответствии с ч. 4 ст. 30 Федерального закона № 44-ФЗ и ПП РФ от 17.03.2015 № 238):</a:t>
            </a:r>
          </a:p>
          <a:p>
            <a:endParaRPr lang="ru-RU" sz="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МБДОУ детский сад </a:t>
            </a:r>
            <a:r>
              <a:rPr lang="ru-RU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д.Алексеевка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отчет размещен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04.04.2022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56934" y="2644185"/>
            <a:ext cx="10635412" cy="35855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об объеме закупок российских товаров</a:t>
            </a:r>
          </a:p>
          <a:p>
            <a:r>
              <a:rPr lang="ru-RU" b="1" i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соответствии с ч. 2 ст. 30.1 Федерального закона № 44-ФЗ и ПП РФ от 03.12.2020 № 2014):</a:t>
            </a:r>
          </a:p>
          <a:p>
            <a:endParaRPr lang="ru-RU" sz="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МБДОУ детский сад </a:t>
            </a:r>
            <a:r>
              <a:rPr lang="ru-RU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д.Алексеевка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отчет размещен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04.04.2022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сельского поселения </a:t>
            </a:r>
            <a:r>
              <a:rPr lang="ru-RU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Верхнеказаченский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сельсовет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не размещен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сельского поселения Донской сельсовет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не размещен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сельского поселения </a:t>
            </a:r>
            <a:r>
              <a:rPr lang="ru-RU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Рогожинский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сельсовет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не размещен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городского поселения города Задонска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не размещен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 ДО СОК "Айсберг"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не размещен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МБУК "Донской центр культуры и досуга"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не размещен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МБУК "Задонский центр культуры и досуга"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не размещен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МБУК "</a:t>
            </a:r>
            <a:r>
              <a:rPr lang="ru-RU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Уткинский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центр культуры и досуга"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не размещен</a:t>
            </a:r>
          </a:p>
        </p:txBody>
      </p:sp>
    </p:spTree>
    <p:extLst>
      <p:ext uri="{BB962C8B-B14F-4D97-AF65-F5344CB8AC3E}">
        <p14:creationId xmlns:p14="http://schemas.microsoft.com/office/powerpoint/2010/main" val="2200913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176032" y="1373250"/>
            <a:ext cx="1228725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50749" y="120604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96569" y="121920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444927" y="1233925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17851" y="91658"/>
            <a:ext cx="945321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эффективности закупочной деятельности </a:t>
            </a:r>
          </a:p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Задонского муниципального района по итогам I полугодия 2022 года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8496774"/>
              </p:ext>
            </p:extLst>
          </p:nvPr>
        </p:nvGraphicFramePr>
        <p:xfrm>
          <a:off x="824199" y="1373248"/>
          <a:ext cx="10561839" cy="3928608"/>
        </p:xfrm>
        <a:graphic>
          <a:graphicData uri="http://schemas.openxmlformats.org/drawingml/2006/table">
            <a:tbl>
              <a:tblPr>
                <a:tableStyleId>{0E3FDE45-AF77-4B5C-9715-49D594BDF05E}</a:tableStyleId>
              </a:tblPr>
              <a:tblGrid>
                <a:gridCol w="2771855">
                  <a:extLst>
                    <a:ext uri="{9D8B030D-6E8A-4147-A177-3AD203B41FA5}">
                      <a16:colId xmlns:a16="http://schemas.microsoft.com/office/drawing/2014/main" val="900737186"/>
                    </a:ext>
                  </a:extLst>
                </a:gridCol>
                <a:gridCol w="1772290">
                  <a:extLst>
                    <a:ext uri="{9D8B030D-6E8A-4147-A177-3AD203B41FA5}">
                      <a16:colId xmlns:a16="http://schemas.microsoft.com/office/drawing/2014/main" val="2310578082"/>
                    </a:ext>
                  </a:extLst>
                </a:gridCol>
                <a:gridCol w="1072916">
                  <a:extLst>
                    <a:ext uri="{9D8B030D-6E8A-4147-A177-3AD203B41FA5}">
                      <a16:colId xmlns:a16="http://schemas.microsoft.com/office/drawing/2014/main" val="2555548212"/>
                    </a:ext>
                  </a:extLst>
                </a:gridCol>
                <a:gridCol w="1167990">
                  <a:extLst>
                    <a:ext uri="{9D8B030D-6E8A-4147-A177-3AD203B41FA5}">
                      <a16:colId xmlns:a16="http://schemas.microsoft.com/office/drawing/2014/main" val="2859253920"/>
                    </a:ext>
                  </a:extLst>
                </a:gridCol>
                <a:gridCol w="1166386">
                  <a:extLst>
                    <a:ext uri="{9D8B030D-6E8A-4147-A177-3AD203B41FA5}">
                      <a16:colId xmlns:a16="http://schemas.microsoft.com/office/drawing/2014/main" val="2034951872"/>
                    </a:ext>
                  </a:extLst>
                </a:gridCol>
                <a:gridCol w="1127837">
                  <a:extLst>
                    <a:ext uri="{9D8B030D-6E8A-4147-A177-3AD203B41FA5}">
                      <a16:colId xmlns:a16="http://schemas.microsoft.com/office/drawing/2014/main" val="1490505174"/>
                    </a:ext>
                  </a:extLst>
                </a:gridCol>
                <a:gridCol w="1482565">
                  <a:extLst>
                    <a:ext uri="{9D8B030D-6E8A-4147-A177-3AD203B41FA5}">
                      <a16:colId xmlns:a16="http://schemas.microsoft.com/office/drawing/2014/main" val="1410514542"/>
                    </a:ext>
                  </a:extLst>
                </a:gridCol>
              </a:tblGrid>
              <a:tr h="62203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Источник данных</a:t>
                      </a:r>
                    </a:p>
                  </a:txBody>
                  <a:tcPr marL="1956" marR="1956" marT="195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ЗНАЧЕНИЯ КЛЮЧЕВЫХ ПОКАЗАТЕЛЕЙ ЭФФЕКТИВНОСТИ ЗАКУПОЧНОЙ ДЕЯТЕЛЬНОСТИ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6" marR="1956" marT="195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6296248"/>
                  </a:ext>
                </a:extLst>
              </a:tr>
              <a:tr h="14673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</a:t>
                      </a:r>
                    </a:p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конкурентных </a:t>
                      </a:r>
                    </a:p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закупок</a:t>
                      </a:r>
                    </a:p>
                    <a:p>
                      <a:pPr algn="ctr" fontAlgn="ctr"/>
                      <a:endParaRPr lang="ru-RU" sz="1100" b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ru-RU" sz="1100" b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ru-RU" sz="1100" b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b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(не менее 75%)</a:t>
                      </a:r>
                      <a:endParaRPr lang="ru-RU" sz="11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6" marR="1956" marT="195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состоявшихся торгов</a:t>
                      </a:r>
                    </a:p>
                    <a:p>
                      <a:pPr algn="ctr" fontAlgn="ctr"/>
                      <a:endParaRPr lang="ru-RU" sz="1100" b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ru-RU" sz="1100" b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ru-RU" sz="1100" b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ru-RU" sz="1100" b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(не</a:t>
                      </a:r>
                      <a:r>
                        <a:rPr lang="ru-RU" sz="1100" b="1" u="none" strike="noStrike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менее 75%)</a:t>
                      </a:r>
                      <a:endParaRPr lang="ru-RU" sz="11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6" marR="1956" marT="195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число участников конкурентных закупок</a:t>
                      </a:r>
                    </a:p>
                    <a:p>
                      <a:pPr algn="ctr" fontAlgn="ctr"/>
                      <a:endParaRPr lang="ru-RU" sz="1100" b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ru-RU" sz="1100" b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b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(не менее 5 ед.)</a:t>
                      </a:r>
                      <a:endParaRPr lang="ru-RU" sz="11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6" marR="1956" marT="195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Экономия бюджетных средств</a:t>
                      </a:r>
                      <a:b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 результатам конкурентных закупок</a:t>
                      </a:r>
                    </a:p>
                    <a:p>
                      <a:pPr algn="ctr" fontAlgn="ctr"/>
                      <a:b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(не менее 17%)</a:t>
                      </a:r>
                      <a:endParaRPr lang="ru-RU" sz="11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6" marR="1956" marT="195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закупок </a:t>
                      </a:r>
                      <a:b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 СМП, СОНКО</a:t>
                      </a:r>
                    </a:p>
                    <a:p>
                      <a:pPr algn="ctr" fontAlgn="ctr"/>
                      <a:endParaRPr lang="ru-RU" sz="1100" b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ru-RU" sz="1100" b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ru-RU" sz="1100" b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ru-RU" sz="1100" b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b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(не менее 50%)</a:t>
                      </a:r>
                      <a:endParaRPr lang="ru-RU" sz="11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6" marR="1956" marT="195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заключенных контрактов с СМП </a:t>
                      </a:r>
                    </a:p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конкурентным процедурам в общей стоимости заключенных контрактов</a:t>
                      </a:r>
                    </a:p>
                    <a:p>
                      <a:pPr algn="ctr" fontAlgn="ctr"/>
                      <a:b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(не менее 71%)</a:t>
                      </a:r>
                    </a:p>
                    <a:p>
                      <a:pPr algn="ctr" fontAlgn="ctr"/>
                      <a:endParaRPr lang="ru-RU" sz="11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6" marR="1956" marT="195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3341962"/>
                  </a:ext>
                </a:extLst>
              </a:tr>
              <a:tr h="49998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финансов ЛО</a:t>
                      </a:r>
                      <a:endParaRPr lang="en-US" sz="1600" u="none" strike="noStrike" kern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(источник: ЕИС)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600" b="1" u="none" strike="noStrike" kern="1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1600" b="1" u="none" strike="noStrike" kern="1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endParaRPr lang="ru-RU" sz="1600" b="1" u="none" strike="noStrike" kern="1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u="none" strike="noStrike" kern="1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600" b="1" u="none" strike="noStrike" kern="1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6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15834950"/>
                  </a:ext>
                </a:extLst>
              </a:tr>
              <a:tr h="97860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Регулятор Задонского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муниципального района</a:t>
                      </a:r>
                      <a:endParaRPr lang="en-US" sz="1600" u="none" strike="noStrike" kern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(источник: отчеты заказчиков)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1600" b="1" u="none" strike="noStrike" kern="1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endParaRPr lang="ru-RU" sz="1600" b="1" u="none" strike="noStrike" kern="1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  <a:endParaRPr lang="ru-RU" sz="1600" b="1" u="none" strike="noStrike" kern="1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600" b="1" u="none" strike="noStrike" kern="1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600" b="1" u="none" strike="noStrike" kern="1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RU" sz="1600" b="1" u="none" strike="noStrike" kern="1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268625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1772901" y="-10462"/>
            <a:ext cx="419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89395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Схема 11">
            <a:extLst>
              <a:ext uri="{FF2B5EF4-FFF2-40B4-BE49-F238E27FC236}">
                <a16:creationId xmlns:a16="http://schemas.microsoft.com/office/drawing/2014/main" id="{09F94987-16B0-49A8-A317-3C62262CB9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95662900"/>
              </p:ext>
            </p:extLst>
          </p:nvPr>
        </p:nvGraphicFramePr>
        <p:xfrm>
          <a:off x="-841847" y="622425"/>
          <a:ext cx="5716581" cy="3543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9" name="Таблица 19">
            <a:extLst>
              <a:ext uri="{FF2B5EF4-FFF2-40B4-BE49-F238E27FC236}">
                <a16:creationId xmlns:a16="http://schemas.microsoft.com/office/drawing/2014/main" id="{A6E31883-60F7-49B0-83A9-32E0108B0D4A}"/>
              </a:ext>
            </a:extLst>
          </p:cNvPr>
          <p:cNvGraphicFramePr>
            <a:graphicFrameLocks noGrp="1"/>
          </p:cNvGraphicFramePr>
          <p:nvPr/>
        </p:nvGraphicFramePr>
        <p:xfrm>
          <a:off x="4245851" y="1203942"/>
          <a:ext cx="7208781" cy="25083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69589">
                  <a:extLst>
                    <a:ext uri="{9D8B030D-6E8A-4147-A177-3AD203B41FA5}">
                      <a16:colId xmlns:a16="http://schemas.microsoft.com/office/drawing/2014/main" val="4155719004"/>
                    </a:ext>
                  </a:extLst>
                </a:gridCol>
                <a:gridCol w="2139192">
                  <a:extLst>
                    <a:ext uri="{9D8B030D-6E8A-4147-A177-3AD203B41FA5}">
                      <a16:colId xmlns:a16="http://schemas.microsoft.com/office/drawing/2014/main" val="709408181"/>
                    </a:ext>
                  </a:extLst>
                </a:gridCol>
              </a:tblGrid>
              <a:tr h="250830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конкурентных закупок в стоимостном выражении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790672"/>
                  </a:ext>
                </a:extLst>
              </a:tr>
            </a:tbl>
          </a:graphicData>
        </a:graphic>
      </p:graphicFrame>
      <p:grpSp>
        <p:nvGrpSpPr>
          <p:cNvPr id="21" name="Группа 20">
            <a:extLst>
              <a:ext uri="{FF2B5EF4-FFF2-40B4-BE49-F238E27FC236}">
                <a16:creationId xmlns:a16="http://schemas.microsoft.com/office/drawing/2014/main" id="{F68C98CB-BA19-4EF4-8DC2-8130E21D2CE8}"/>
              </a:ext>
            </a:extLst>
          </p:cNvPr>
          <p:cNvGrpSpPr/>
          <p:nvPr/>
        </p:nvGrpSpPr>
        <p:grpSpPr>
          <a:xfrm>
            <a:off x="3872185" y="1002917"/>
            <a:ext cx="4561747" cy="2709333"/>
            <a:chOff x="481039" y="1004582"/>
            <a:chExt cx="4561747" cy="2709333"/>
          </a:xfrm>
        </p:grpSpPr>
        <p:graphicFrame>
          <p:nvGraphicFramePr>
            <p:cNvPr id="4" name="Схема 3">
              <a:extLst>
                <a:ext uri="{FF2B5EF4-FFF2-40B4-BE49-F238E27FC236}">
                  <a16:creationId xmlns:a16="http://schemas.microsoft.com/office/drawing/2014/main" id="{1803B9A2-59F3-4864-89EE-CF77F50FE13D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123915238"/>
                </p:ext>
              </p:extLst>
            </p:nvPr>
          </p:nvGraphicFramePr>
          <p:xfrm>
            <a:off x="481039" y="1004582"/>
            <a:ext cx="4561747" cy="270933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8" r:lo="rId9" r:qs="rId10" r:cs="rId11"/>
            </a:graphicData>
          </a:graphic>
        </p:graphicFrame>
        <p:sp>
          <p:nvSpPr>
            <p:cNvPr id="15" name="Прямоугольник: скругленные противолежащие углы 14">
              <a:extLst>
                <a:ext uri="{FF2B5EF4-FFF2-40B4-BE49-F238E27FC236}">
                  <a16:creationId xmlns:a16="http://schemas.microsoft.com/office/drawing/2014/main" id="{976F2146-3841-4344-8398-8F5857708484}"/>
                </a:ext>
              </a:extLst>
            </p:cNvPr>
            <p:cNvSpPr/>
            <p:nvPr/>
          </p:nvSpPr>
          <p:spPr>
            <a:xfrm>
              <a:off x="1205956" y="2995906"/>
              <a:ext cx="1245301" cy="416393"/>
            </a:xfrm>
            <a:prstGeom prst="round2DiagRect">
              <a:avLst/>
            </a:prstGeom>
            <a:gradFill flip="none" rotWithShape="1">
              <a:gsLst>
                <a:gs pos="0">
                  <a:schemeClr val="accent6">
                    <a:lumMod val="110000"/>
                    <a:satMod val="105000"/>
                    <a:tint val="67000"/>
                  </a:schemeClr>
                </a:gs>
                <a:gs pos="50000">
                  <a:schemeClr val="accent6">
                    <a:lumMod val="105000"/>
                    <a:satMod val="103000"/>
                    <a:tint val="73000"/>
                  </a:schemeClr>
                </a:gs>
                <a:gs pos="100000">
                  <a:schemeClr val="accent6">
                    <a:lumMod val="105000"/>
                    <a:satMod val="109000"/>
                    <a:tint val="81000"/>
                  </a:schemeClr>
                </a:gs>
              </a:gsLst>
              <a:lin ang="16200000" scaled="1"/>
              <a:tileRect/>
            </a:gra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1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конкурентными способами</a:t>
              </a:r>
              <a:endParaRPr lang="ru-RU" sz="1100" dirty="0">
                <a:solidFill>
                  <a:schemeClr val="tx1"/>
                </a:solidFill>
              </a:endParaRPr>
            </a:p>
          </p:txBody>
        </p:sp>
        <p:sp>
          <p:nvSpPr>
            <p:cNvPr id="16" name="Прямоугольник: скругленные противолежащие углы 15">
              <a:extLst>
                <a:ext uri="{FF2B5EF4-FFF2-40B4-BE49-F238E27FC236}">
                  <a16:creationId xmlns:a16="http://schemas.microsoft.com/office/drawing/2014/main" id="{AF772DA0-0B63-406F-B697-988DF4F40999}"/>
                </a:ext>
              </a:extLst>
            </p:cNvPr>
            <p:cNvSpPr/>
            <p:nvPr/>
          </p:nvSpPr>
          <p:spPr>
            <a:xfrm>
              <a:off x="2921622" y="3002198"/>
              <a:ext cx="1985295" cy="416393"/>
            </a:xfrm>
            <a:prstGeom prst="round2DiagRect">
              <a:avLst/>
            </a:prstGeom>
            <a:gradFill flip="none" rotWithShape="1">
              <a:gsLst>
                <a:gs pos="0">
                  <a:schemeClr val="accent6">
                    <a:lumMod val="110000"/>
                    <a:satMod val="105000"/>
                    <a:tint val="67000"/>
                  </a:schemeClr>
                </a:gs>
                <a:gs pos="50000">
                  <a:schemeClr val="accent6">
                    <a:lumMod val="105000"/>
                    <a:satMod val="103000"/>
                    <a:tint val="73000"/>
                  </a:schemeClr>
                </a:gs>
                <a:gs pos="100000">
                  <a:schemeClr val="accent6">
                    <a:lumMod val="105000"/>
                    <a:satMod val="109000"/>
                    <a:tint val="81000"/>
                  </a:schemeClr>
                </a:gs>
              </a:gsLst>
              <a:lin ang="16200000" scaled="1"/>
              <a:tileRect/>
            </a:gra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Aft>
                  <a:spcPts val="0"/>
                </a:spcAft>
              </a:pPr>
              <a:r>
                <a:rPr lang="ru-RU" sz="11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 </a:t>
              </a:r>
              <a:r>
                <a:rPr lang="ru-RU" sz="1100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ед.поставщиком</a:t>
              </a:r>
              <a:r>
                <a:rPr lang="ru-RU" sz="11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lvl="0" algn="ctr">
                <a:lnSpc>
                  <a:spcPct val="100000"/>
                </a:lnSpc>
                <a:spcAft>
                  <a:spcPts val="0"/>
                </a:spcAft>
              </a:pPr>
              <a:r>
                <a:rPr lang="ru-RU" sz="9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 т.ч. по п.4, 5, 6, 9 и другие, включая п.25 ч.1 ст.93 №44-ФЗ</a:t>
              </a:r>
              <a:endParaRPr lang="ru-RU" sz="900" dirty="0">
                <a:solidFill>
                  <a:srgbClr val="002060"/>
                </a:solidFill>
              </a:endParaRPr>
            </a:p>
          </p:txBody>
        </p:sp>
        <p:pic>
          <p:nvPicPr>
            <p:cNvPr id="18" name="Рисунок 17" descr="Добавление">
              <a:extLst>
                <a:ext uri="{FF2B5EF4-FFF2-40B4-BE49-F238E27FC236}">
                  <a16:creationId xmlns:a16="http://schemas.microsoft.com/office/drawing/2014/main" id="{B4FB8DAB-6853-4B50-A7D0-724D65065FA6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2515515" y="3033177"/>
              <a:ext cx="341850" cy="341850"/>
            </a:xfrm>
            <a:prstGeom prst="rect">
              <a:avLst/>
            </a:prstGeom>
          </p:spPr>
        </p:pic>
      </p:grpSp>
      <p:sp>
        <p:nvSpPr>
          <p:cNvPr id="6" name="Прямоугольник 5"/>
          <p:cNvSpPr/>
          <p:nvPr/>
        </p:nvSpPr>
        <p:spPr>
          <a:xfrm>
            <a:off x="4176032" y="1373250"/>
            <a:ext cx="1228725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50749" y="120604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96569" y="121920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444927" y="1233925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86162" y="29523"/>
            <a:ext cx="945321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показателя</a:t>
            </a:r>
          </a:p>
          <a:p>
            <a:pPr algn="ctr"/>
            <a:r>
              <a:rPr lang="ru-RU" sz="2000" b="1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«Доля конкурентных закупок в стоимостном выражении»</a:t>
            </a:r>
            <a:br>
              <a:rPr lang="ru-RU" sz="2000" b="1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8" name="Рисунок 7" descr="Закрыть">
            <a:extLst>
              <a:ext uri="{FF2B5EF4-FFF2-40B4-BE49-F238E27FC236}">
                <a16:creationId xmlns:a16="http://schemas.microsoft.com/office/drawing/2014/main" id="{FB7B99B3-0B1D-4502-BDE6-EC54BDB9ABCE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7919557" y="2113152"/>
            <a:ext cx="378507" cy="488864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3496C7A-E0D5-4F3D-A67C-C5082E61B47D}"/>
              </a:ext>
            </a:extLst>
          </p:cNvPr>
          <p:cNvSpPr/>
          <p:nvPr/>
        </p:nvSpPr>
        <p:spPr>
          <a:xfrm>
            <a:off x="8211791" y="1988416"/>
            <a:ext cx="95410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</p:txBody>
      </p:sp>
      <p:graphicFrame>
        <p:nvGraphicFramePr>
          <p:cNvPr id="22" name="Таблица 22">
            <a:extLst>
              <a:ext uri="{FF2B5EF4-FFF2-40B4-BE49-F238E27FC236}">
                <a16:creationId xmlns:a16="http://schemas.microsoft.com/office/drawing/2014/main" id="{0B60AEFB-A3B8-423A-AB87-E80CA665EF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719624"/>
              </p:ext>
            </p:extLst>
          </p:nvPr>
        </p:nvGraphicFramePr>
        <p:xfrm>
          <a:off x="909290" y="4193813"/>
          <a:ext cx="10482608" cy="217841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620652">
                  <a:extLst>
                    <a:ext uri="{9D8B030D-6E8A-4147-A177-3AD203B41FA5}">
                      <a16:colId xmlns:a16="http://schemas.microsoft.com/office/drawing/2014/main" val="3209924967"/>
                    </a:ext>
                  </a:extLst>
                </a:gridCol>
                <a:gridCol w="2897235">
                  <a:extLst>
                    <a:ext uri="{9D8B030D-6E8A-4147-A177-3AD203B41FA5}">
                      <a16:colId xmlns:a16="http://schemas.microsoft.com/office/drawing/2014/main" val="2106620658"/>
                    </a:ext>
                  </a:extLst>
                </a:gridCol>
                <a:gridCol w="2344069">
                  <a:extLst>
                    <a:ext uri="{9D8B030D-6E8A-4147-A177-3AD203B41FA5}">
                      <a16:colId xmlns:a16="http://schemas.microsoft.com/office/drawing/2014/main" val="592407191"/>
                    </a:ext>
                  </a:extLst>
                </a:gridCol>
                <a:gridCol w="2620652">
                  <a:extLst>
                    <a:ext uri="{9D8B030D-6E8A-4147-A177-3AD203B41FA5}">
                      <a16:colId xmlns:a16="http://schemas.microsoft.com/office/drawing/2014/main" val="2259257031"/>
                    </a:ext>
                  </a:extLst>
                </a:gridCol>
              </a:tblGrid>
              <a:tr h="68843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 данных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стоимость заключенных контрактов конкурентными способами, </a:t>
                      </a:r>
                      <a:b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рублей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стоимость заключенных контрактов, рублей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конкурентных закупок в стоимостном выражении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4078420"/>
                  </a:ext>
                </a:extLst>
              </a:tr>
              <a:tr h="688435">
                <a:tc>
                  <a:txBody>
                    <a:bodyPr/>
                    <a:lstStyle/>
                    <a:p>
                      <a:pPr algn="ctr"/>
                      <a:r>
                        <a:rPr lang="ru-RU" sz="1400" b="0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финансов ЛО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(источник: ЕИС)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88 491 975,18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379 414 708,90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30805666"/>
                  </a:ext>
                </a:extLst>
              </a:tr>
              <a:tr h="801541">
                <a:tc>
                  <a:txBody>
                    <a:bodyPr/>
                    <a:lstStyle/>
                    <a:p>
                      <a:pPr algn="ctr"/>
                      <a:r>
                        <a:rPr lang="ru-RU" sz="1400" b="0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Регулятор Задонского муниципального района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(источник: отчеты заказчиков)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282 595 946,83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401 613 512,35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70%</a:t>
                      </a:r>
                      <a:endParaRPr lang="ru-RU" sz="20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2563301"/>
                  </a:ext>
                </a:extLst>
              </a:tr>
            </a:tbl>
          </a:graphicData>
        </a:graphic>
      </p:graphicFrame>
      <p:pic>
        <p:nvPicPr>
          <p:cNvPr id="20" name="Рисунок 19" descr="Тенденция к повышению">
            <a:extLst>
              <a:ext uri="{FF2B5EF4-FFF2-40B4-BE49-F238E27FC236}">
                <a16:creationId xmlns:a16="http://schemas.microsoft.com/office/drawing/2014/main" id="{883A8FFD-9462-4C39-991C-E8AFC933ACE9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2583590" y="1018957"/>
            <a:ext cx="548507" cy="548507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A640F08A-1898-4E93-A8E5-565871E1C62A}"/>
              </a:ext>
            </a:extLst>
          </p:cNvPr>
          <p:cNvSpPr/>
          <p:nvPr/>
        </p:nvSpPr>
        <p:spPr>
          <a:xfrm>
            <a:off x="3028614" y="900463"/>
            <a:ext cx="62709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75%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772901" y="-10462"/>
            <a:ext cx="419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722775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Таблица 19">
            <a:extLst>
              <a:ext uri="{FF2B5EF4-FFF2-40B4-BE49-F238E27FC236}">
                <a16:creationId xmlns:a16="http://schemas.microsoft.com/office/drawing/2014/main" id="{A6E31883-60F7-49B0-83A9-32E0108B0D4A}"/>
              </a:ext>
            </a:extLst>
          </p:cNvPr>
          <p:cNvGraphicFramePr>
            <a:graphicFrameLocks noGrp="1"/>
          </p:cNvGraphicFramePr>
          <p:nvPr/>
        </p:nvGraphicFramePr>
        <p:xfrm>
          <a:off x="4245851" y="1299263"/>
          <a:ext cx="7208781" cy="22824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69589">
                  <a:extLst>
                    <a:ext uri="{9D8B030D-6E8A-4147-A177-3AD203B41FA5}">
                      <a16:colId xmlns:a16="http://schemas.microsoft.com/office/drawing/2014/main" val="4155719004"/>
                    </a:ext>
                  </a:extLst>
                </a:gridCol>
                <a:gridCol w="2139192">
                  <a:extLst>
                    <a:ext uri="{9D8B030D-6E8A-4147-A177-3AD203B41FA5}">
                      <a16:colId xmlns:a16="http://schemas.microsoft.com/office/drawing/2014/main" val="709408181"/>
                    </a:ext>
                  </a:extLst>
                </a:gridCol>
              </a:tblGrid>
              <a:tr h="228249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состоявшихся торгов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790672"/>
                  </a:ext>
                </a:extLst>
              </a:tr>
            </a:tbl>
          </a:graphicData>
        </a:graphic>
      </p:graphicFrame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1803B9A2-59F3-4864-89EE-CF77F50FE13D}"/>
              </a:ext>
            </a:extLst>
          </p:cNvPr>
          <p:cNvGraphicFramePr/>
          <p:nvPr/>
        </p:nvGraphicFramePr>
        <p:xfrm>
          <a:off x="3872185" y="1002917"/>
          <a:ext cx="4561747" cy="2709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176032" y="1373250"/>
            <a:ext cx="1228725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50749" y="120604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96569" y="121920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444927" y="1233925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Рисунок 7" descr="Закрыть">
            <a:extLst>
              <a:ext uri="{FF2B5EF4-FFF2-40B4-BE49-F238E27FC236}">
                <a16:creationId xmlns:a16="http://schemas.microsoft.com/office/drawing/2014/main" id="{FB7B99B3-0B1D-4502-BDE6-EC54BDB9ABC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919557" y="2113152"/>
            <a:ext cx="378507" cy="488864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3496C7A-E0D5-4F3D-A67C-C5082E61B47D}"/>
              </a:ext>
            </a:extLst>
          </p:cNvPr>
          <p:cNvSpPr/>
          <p:nvPr/>
        </p:nvSpPr>
        <p:spPr>
          <a:xfrm>
            <a:off x="8211791" y="1988416"/>
            <a:ext cx="95410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</p:txBody>
      </p:sp>
      <p:graphicFrame>
        <p:nvGraphicFramePr>
          <p:cNvPr id="22" name="Таблица 22">
            <a:extLst>
              <a:ext uri="{FF2B5EF4-FFF2-40B4-BE49-F238E27FC236}">
                <a16:creationId xmlns:a16="http://schemas.microsoft.com/office/drawing/2014/main" id="{0B60AEFB-A3B8-423A-AB87-E80CA665EF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0411840"/>
              </p:ext>
            </p:extLst>
          </p:nvPr>
        </p:nvGraphicFramePr>
        <p:xfrm>
          <a:off x="909290" y="4286250"/>
          <a:ext cx="10482608" cy="208597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620652">
                  <a:extLst>
                    <a:ext uri="{9D8B030D-6E8A-4147-A177-3AD203B41FA5}">
                      <a16:colId xmlns:a16="http://schemas.microsoft.com/office/drawing/2014/main" val="3209924967"/>
                    </a:ext>
                  </a:extLst>
                </a:gridCol>
                <a:gridCol w="2620652">
                  <a:extLst>
                    <a:ext uri="{9D8B030D-6E8A-4147-A177-3AD203B41FA5}">
                      <a16:colId xmlns:a16="http://schemas.microsoft.com/office/drawing/2014/main" val="2106620658"/>
                    </a:ext>
                  </a:extLst>
                </a:gridCol>
                <a:gridCol w="2620652">
                  <a:extLst>
                    <a:ext uri="{9D8B030D-6E8A-4147-A177-3AD203B41FA5}">
                      <a16:colId xmlns:a16="http://schemas.microsoft.com/office/drawing/2014/main" val="592407191"/>
                    </a:ext>
                  </a:extLst>
                </a:gridCol>
                <a:gridCol w="2620652">
                  <a:extLst>
                    <a:ext uri="{9D8B030D-6E8A-4147-A177-3AD203B41FA5}">
                      <a16:colId xmlns:a16="http://schemas.microsoft.com/office/drawing/2014/main" val="2259257031"/>
                    </a:ext>
                  </a:extLst>
                </a:gridCol>
              </a:tblGrid>
              <a:tr h="65922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 данных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состоявшихся конкурентных процедур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проведенных конкурентных процедур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состоявшихся торгов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4078420"/>
                  </a:ext>
                </a:extLst>
              </a:tr>
              <a:tr h="659223">
                <a:tc>
                  <a:txBody>
                    <a:bodyPr/>
                    <a:lstStyle/>
                    <a:p>
                      <a:pPr algn="ctr"/>
                      <a:r>
                        <a:rPr lang="ru-RU" sz="1400" b="0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финансов ЛО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(источник: ЕИС)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30805666"/>
                  </a:ext>
                </a:extLst>
              </a:tr>
              <a:tr h="767529">
                <a:tc>
                  <a:txBody>
                    <a:bodyPr/>
                    <a:lstStyle/>
                    <a:p>
                      <a:pPr algn="ctr"/>
                      <a:r>
                        <a:rPr lang="ru-RU" sz="1400" b="0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Регулятор Задонского муниципального района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(источник: отчеты заказчиков)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82%</a:t>
                      </a:r>
                      <a:endParaRPr lang="ru-RU" sz="20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2563301"/>
                  </a:ext>
                </a:extLst>
              </a:tr>
            </a:tbl>
          </a:graphicData>
        </a:graphic>
      </p:graphicFrame>
      <p:graphicFrame>
        <p:nvGraphicFramePr>
          <p:cNvPr id="13" name="Схема 12">
            <a:extLst>
              <a:ext uri="{FF2B5EF4-FFF2-40B4-BE49-F238E27FC236}">
                <a16:creationId xmlns:a16="http://schemas.microsoft.com/office/drawing/2014/main" id="{93BA3EDD-20D2-46FB-8B97-C94195F3819D}"/>
              </a:ext>
            </a:extLst>
          </p:cNvPr>
          <p:cNvGraphicFramePr/>
          <p:nvPr/>
        </p:nvGraphicFramePr>
        <p:xfrm>
          <a:off x="348781" y="837325"/>
          <a:ext cx="3920027" cy="294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pic>
        <p:nvPicPr>
          <p:cNvPr id="17" name="Рисунок 16" descr="Флаг">
            <a:extLst>
              <a:ext uri="{FF2B5EF4-FFF2-40B4-BE49-F238E27FC236}">
                <a16:creationId xmlns:a16="http://schemas.microsoft.com/office/drawing/2014/main" id="{8FAB1365-A58E-4159-BA65-F977B8FE08BA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17560" y="1719279"/>
            <a:ext cx="291730" cy="291730"/>
          </a:xfrm>
          <a:prstGeom prst="rect">
            <a:avLst/>
          </a:prstGeom>
        </p:spPr>
      </p:pic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A7C90365-E69D-402C-8B24-6D7CB8D3961C}"/>
              </a:ext>
            </a:extLst>
          </p:cNvPr>
          <p:cNvSpPr/>
          <p:nvPr/>
        </p:nvSpPr>
        <p:spPr>
          <a:xfrm>
            <a:off x="763425" y="1662059"/>
            <a:ext cx="69105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cap="none" spc="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75%</a:t>
            </a:r>
          </a:p>
        </p:txBody>
      </p:sp>
      <p:pic>
        <p:nvPicPr>
          <p:cNvPr id="26" name="Рисунок 25" descr="Стрелка: изгиб по часовой стрелке">
            <a:extLst>
              <a:ext uri="{FF2B5EF4-FFF2-40B4-BE49-F238E27FC236}">
                <a16:creationId xmlns:a16="http://schemas.microsoft.com/office/drawing/2014/main" id="{1787F6CE-1D0A-4D20-9214-5A167926CFC0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 rot="18785653">
            <a:off x="988320" y="1926666"/>
            <a:ext cx="676287" cy="769832"/>
          </a:xfrm>
          <a:prstGeom prst="rect">
            <a:avLst/>
          </a:prstGeom>
        </p:spPr>
      </p:pic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B412AD80-B195-4180-B06E-D0482A88F876}"/>
              </a:ext>
            </a:extLst>
          </p:cNvPr>
          <p:cNvSpPr/>
          <p:nvPr/>
        </p:nvSpPr>
        <p:spPr>
          <a:xfrm>
            <a:off x="4217372" y="8721"/>
            <a:ext cx="386644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20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показателя</a:t>
            </a:r>
          </a:p>
          <a:p>
            <a:pPr algn="ctr"/>
            <a:r>
              <a:rPr lang="ru-RU" sz="2200" b="1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«Доля состоявшихся торгов»</a:t>
            </a:r>
            <a:endParaRPr lang="ru-RU" sz="2200" b="1" dirty="0">
              <a:ln w="0"/>
              <a:solidFill>
                <a:schemeClr val="accent5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772901" y="-10462"/>
            <a:ext cx="419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096602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Таблица 19">
            <a:extLst>
              <a:ext uri="{FF2B5EF4-FFF2-40B4-BE49-F238E27FC236}">
                <a16:creationId xmlns:a16="http://schemas.microsoft.com/office/drawing/2014/main" id="{A6E31883-60F7-49B0-83A9-32E0108B0D4A}"/>
              </a:ext>
            </a:extLst>
          </p:cNvPr>
          <p:cNvGraphicFramePr>
            <a:graphicFrameLocks noGrp="1"/>
          </p:cNvGraphicFramePr>
          <p:nvPr/>
        </p:nvGraphicFramePr>
        <p:xfrm>
          <a:off x="4724401" y="1339255"/>
          <a:ext cx="6609758" cy="22824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95774">
                  <a:extLst>
                    <a:ext uri="{9D8B030D-6E8A-4147-A177-3AD203B41FA5}">
                      <a16:colId xmlns:a16="http://schemas.microsoft.com/office/drawing/2014/main" val="4155719004"/>
                    </a:ext>
                  </a:extLst>
                </a:gridCol>
                <a:gridCol w="2313984">
                  <a:extLst>
                    <a:ext uri="{9D8B030D-6E8A-4147-A177-3AD203B41FA5}">
                      <a16:colId xmlns:a16="http://schemas.microsoft.com/office/drawing/2014/main" val="709408181"/>
                    </a:ext>
                  </a:extLst>
                </a:gridCol>
              </a:tblGrid>
              <a:tr h="228249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число участников конкурентных закупок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790672"/>
                  </a:ext>
                </a:extLst>
              </a:tr>
            </a:tbl>
          </a:graphicData>
        </a:graphic>
      </p:graphicFrame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1803B9A2-59F3-4864-89EE-CF77F50FE13D}"/>
              </a:ext>
            </a:extLst>
          </p:cNvPr>
          <p:cNvGraphicFramePr/>
          <p:nvPr/>
        </p:nvGraphicFramePr>
        <p:xfrm>
          <a:off x="4329386" y="1155317"/>
          <a:ext cx="4385990" cy="2709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176032" y="1373250"/>
            <a:ext cx="1228725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50749" y="120604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96569" y="121920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444927" y="1233925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22" name="Таблица 22">
            <a:extLst>
              <a:ext uri="{FF2B5EF4-FFF2-40B4-BE49-F238E27FC236}">
                <a16:creationId xmlns:a16="http://schemas.microsoft.com/office/drawing/2014/main" id="{0B60AEFB-A3B8-423A-AB87-E80CA665EF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264073"/>
              </p:ext>
            </p:extLst>
          </p:nvPr>
        </p:nvGraphicFramePr>
        <p:xfrm>
          <a:off x="909290" y="4105275"/>
          <a:ext cx="10482608" cy="208597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620652">
                  <a:extLst>
                    <a:ext uri="{9D8B030D-6E8A-4147-A177-3AD203B41FA5}">
                      <a16:colId xmlns:a16="http://schemas.microsoft.com/office/drawing/2014/main" val="3209924967"/>
                    </a:ext>
                  </a:extLst>
                </a:gridCol>
                <a:gridCol w="2620652">
                  <a:extLst>
                    <a:ext uri="{9D8B030D-6E8A-4147-A177-3AD203B41FA5}">
                      <a16:colId xmlns:a16="http://schemas.microsoft.com/office/drawing/2014/main" val="2106620658"/>
                    </a:ext>
                  </a:extLst>
                </a:gridCol>
                <a:gridCol w="2620652">
                  <a:extLst>
                    <a:ext uri="{9D8B030D-6E8A-4147-A177-3AD203B41FA5}">
                      <a16:colId xmlns:a16="http://schemas.microsoft.com/office/drawing/2014/main" val="592407191"/>
                    </a:ext>
                  </a:extLst>
                </a:gridCol>
                <a:gridCol w="2620652">
                  <a:extLst>
                    <a:ext uri="{9D8B030D-6E8A-4147-A177-3AD203B41FA5}">
                      <a16:colId xmlns:a16="http://schemas.microsoft.com/office/drawing/2014/main" val="2259257031"/>
                    </a:ext>
                  </a:extLst>
                </a:gridCol>
              </a:tblGrid>
              <a:tr h="65922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 данных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допущенных</a:t>
                      </a:r>
                      <a:r>
                        <a:rPr lang="ru-RU" sz="14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участников по конкурентным процедурам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проведенных конкурентных процедур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число участников конкурентных закупок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4078420"/>
                  </a:ext>
                </a:extLst>
              </a:tr>
              <a:tr h="659223">
                <a:tc>
                  <a:txBody>
                    <a:bodyPr/>
                    <a:lstStyle/>
                    <a:p>
                      <a:pPr algn="ctr"/>
                      <a:r>
                        <a:rPr lang="ru-RU" sz="1400" b="0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финансов ЛО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(источник: ЕИС)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3,3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30805666"/>
                  </a:ext>
                </a:extLst>
              </a:tr>
              <a:tr h="767529">
                <a:tc>
                  <a:txBody>
                    <a:bodyPr/>
                    <a:lstStyle/>
                    <a:p>
                      <a:pPr algn="ctr"/>
                      <a:r>
                        <a:rPr lang="ru-RU" sz="1400" b="0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Регулятор Задонского муниципального района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(источник: отчеты заказчиков)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2,7</a:t>
                      </a:r>
                      <a:endParaRPr lang="ru-RU" sz="20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2563301"/>
                  </a:ext>
                </a:extLst>
              </a:tr>
            </a:tbl>
          </a:graphicData>
        </a:graphic>
      </p:graphicFrame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A7C90365-E69D-402C-8B24-6D7CB8D3961C}"/>
              </a:ext>
            </a:extLst>
          </p:cNvPr>
          <p:cNvSpPr/>
          <p:nvPr/>
        </p:nvSpPr>
        <p:spPr>
          <a:xfrm>
            <a:off x="2505076" y="1650996"/>
            <a:ext cx="1123208" cy="67710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5</a:t>
            </a:r>
            <a:r>
              <a:rPr lang="ru-RU" sz="20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ru-RU" sz="1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участников</a:t>
            </a:r>
            <a:endParaRPr lang="ru-RU" sz="20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B412AD80-B195-4180-B06E-D0482A88F876}"/>
              </a:ext>
            </a:extLst>
          </p:cNvPr>
          <p:cNvSpPr/>
          <p:nvPr/>
        </p:nvSpPr>
        <p:spPr>
          <a:xfrm>
            <a:off x="2707447" y="103971"/>
            <a:ext cx="688630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20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показателя</a:t>
            </a:r>
          </a:p>
          <a:p>
            <a:pPr algn="ctr"/>
            <a:r>
              <a:rPr lang="ru-RU" sz="2200" b="1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«Среднее число участников конкурентных закупок»</a:t>
            </a:r>
            <a:endParaRPr lang="ru-RU" sz="2200" b="1" dirty="0">
              <a:ln w="0"/>
              <a:solidFill>
                <a:schemeClr val="accent5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5" name="Рисунок 14" descr="Расширение бизнеса">
            <a:extLst>
              <a:ext uri="{FF2B5EF4-FFF2-40B4-BE49-F238E27FC236}">
                <a16:creationId xmlns:a16="http://schemas.microsoft.com/office/drawing/2014/main" id="{B9556ADD-C583-4F03-897E-A2C6805C84F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15041" y="2113152"/>
            <a:ext cx="1449012" cy="1449012"/>
          </a:xfrm>
          <a:prstGeom prst="rect">
            <a:avLst/>
          </a:prstGeom>
        </p:spPr>
      </p:pic>
      <p:pic>
        <p:nvPicPr>
          <p:cNvPr id="56" name="Рисунок 55" descr="Приостановить">
            <a:extLst>
              <a:ext uri="{FF2B5EF4-FFF2-40B4-BE49-F238E27FC236}">
                <a16:creationId xmlns:a16="http://schemas.microsoft.com/office/drawing/2014/main" id="{707EFA60-5E89-434E-8A9F-692BDD4D190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5400000">
            <a:off x="8354036" y="2228881"/>
            <a:ext cx="467182" cy="56220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1772901" y="-10462"/>
            <a:ext cx="419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285336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Таблица 19">
            <a:extLst>
              <a:ext uri="{FF2B5EF4-FFF2-40B4-BE49-F238E27FC236}">
                <a16:creationId xmlns:a16="http://schemas.microsoft.com/office/drawing/2014/main" id="{A6E31883-60F7-49B0-83A9-32E0108B0D4A}"/>
              </a:ext>
            </a:extLst>
          </p:cNvPr>
          <p:cNvGraphicFramePr>
            <a:graphicFrameLocks noGrp="1"/>
          </p:cNvGraphicFramePr>
          <p:nvPr/>
        </p:nvGraphicFramePr>
        <p:xfrm>
          <a:off x="2447925" y="1299263"/>
          <a:ext cx="9006707" cy="22824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10350">
                  <a:extLst>
                    <a:ext uri="{9D8B030D-6E8A-4147-A177-3AD203B41FA5}">
                      <a16:colId xmlns:a16="http://schemas.microsoft.com/office/drawing/2014/main" val="4155719004"/>
                    </a:ext>
                  </a:extLst>
                </a:gridCol>
                <a:gridCol w="2396357">
                  <a:extLst>
                    <a:ext uri="{9D8B030D-6E8A-4147-A177-3AD203B41FA5}">
                      <a16:colId xmlns:a16="http://schemas.microsoft.com/office/drawing/2014/main" val="709408181"/>
                    </a:ext>
                  </a:extLst>
                </a:gridCol>
              </a:tblGrid>
              <a:tr h="228249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Экономия бюджетных средств по результатам конкурентных закупок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79067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176032" y="1373250"/>
            <a:ext cx="1228725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50749" y="120604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96569" y="121920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444927" y="1233925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Рисунок 7" descr="Закрыть">
            <a:extLst>
              <a:ext uri="{FF2B5EF4-FFF2-40B4-BE49-F238E27FC236}">
                <a16:creationId xmlns:a16="http://schemas.microsoft.com/office/drawing/2014/main" id="{FB7B99B3-0B1D-4502-BDE6-EC54BDB9AB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1266" y="2200964"/>
            <a:ext cx="378507" cy="488864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3496C7A-E0D5-4F3D-A67C-C5082E61B47D}"/>
              </a:ext>
            </a:extLst>
          </p:cNvPr>
          <p:cNvSpPr/>
          <p:nvPr/>
        </p:nvSpPr>
        <p:spPr>
          <a:xfrm>
            <a:off x="8153500" y="2076228"/>
            <a:ext cx="95410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</p:txBody>
      </p:sp>
      <p:graphicFrame>
        <p:nvGraphicFramePr>
          <p:cNvPr id="22" name="Таблица 22">
            <a:extLst>
              <a:ext uri="{FF2B5EF4-FFF2-40B4-BE49-F238E27FC236}">
                <a16:creationId xmlns:a16="http://schemas.microsoft.com/office/drawing/2014/main" id="{0B60AEFB-A3B8-423A-AB87-E80CA665EF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4057118"/>
              </p:ext>
            </p:extLst>
          </p:nvPr>
        </p:nvGraphicFramePr>
        <p:xfrm>
          <a:off x="900497" y="4142298"/>
          <a:ext cx="10482608" cy="25862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620652">
                  <a:extLst>
                    <a:ext uri="{9D8B030D-6E8A-4147-A177-3AD203B41FA5}">
                      <a16:colId xmlns:a16="http://schemas.microsoft.com/office/drawing/2014/main" val="3209924967"/>
                    </a:ext>
                  </a:extLst>
                </a:gridCol>
                <a:gridCol w="2620652">
                  <a:extLst>
                    <a:ext uri="{9D8B030D-6E8A-4147-A177-3AD203B41FA5}">
                      <a16:colId xmlns:a16="http://schemas.microsoft.com/office/drawing/2014/main" val="2106620658"/>
                    </a:ext>
                  </a:extLst>
                </a:gridCol>
                <a:gridCol w="2620652">
                  <a:extLst>
                    <a:ext uri="{9D8B030D-6E8A-4147-A177-3AD203B41FA5}">
                      <a16:colId xmlns:a16="http://schemas.microsoft.com/office/drawing/2014/main" val="592407191"/>
                    </a:ext>
                  </a:extLst>
                </a:gridCol>
                <a:gridCol w="2620652">
                  <a:extLst>
                    <a:ext uri="{9D8B030D-6E8A-4147-A177-3AD203B41FA5}">
                      <a16:colId xmlns:a16="http://schemas.microsoft.com/office/drawing/2014/main" val="2259257031"/>
                    </a:ext>
                  </a:extLst>
                </a:gridCol>
              </a:tblGrid>
              <a:tr h="115946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 данных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начальных (максимальных) цен контрактов по проведенным конкурентным закупкам, рублей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Стоимость заключенных контрактов по итогам конкурентных закупок, рублей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Относительная экономия бюджетных средств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4078420"/>
                  </a:ext>
                </a:extLst>
              </a:tr>
              <a:tr h="659223">
                <a:tc>
                  <a:txBody>
                    <a:bodyPr/>
                    <a:lstStyle/>
                    <a:p>
                      <a:pPr algn="ctr"/>
                      <a:r>
                        <a:rPr lang="ru-RU" sz="1400" b="0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финансов ЛО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(источник: ЕИС)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264 609 282,99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253 840 802,89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30805666"/>
                  </a:ext>
                </a:extLst>
              </a:tr>
              <a:tr h="767529">
                <a:tc>
                  <a:txBody>
                    <a:bodyPr/>
                    <a:lstStyle/>
                    <a:p>
                      <a:pPr algn="ctr"/>
                      <a:r>
                        <a:rPr lang="ru-RU" sz="1400" b="0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Регулятор Задонского муниципального района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(источник: отчеты заказчиков)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367 018 974,00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272 887 971,50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  <a:endParaRPr lang="ru-RU" sz="20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2563301"/>
                  </a:ext>
                </a:extLst>
              </a:tr>
            </a:tbl>
          </a:graphicData>
        </a:graphic>
      </p:graphicFrame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B412AD80-B195-4180-B06E-D0482A88F876}"/>
              </a:ext>
            </a:extLst>
          </p:cNvPr>
          <p:cNvSpPr/>
          <p:nvPr/>
        </p:nvSpPr>
        <p:spPr>
          <a:xfrm>
            <a:off x="1636059" y="8721"/>
            <a:ext cx="93719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20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показателя</a:t>
            </a:r>
          </a:p>
          <a:p>
            <a:pPr algn="ctr"/>
            <a:r>
              <a:rPr lang="ru-RU" sz="2200" b="1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«Экономия бюджетных средств по результатам конкурентных закупок»</a:t>
            </a:r>
            <a:endParaRPr lang="ru-RU" sz="2200" b="1" dirty="0">
              <a:ln w="0"/>
              <a:solidFill>
                <a:schemeClr val="accent5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Знак ''минус'' 15">
            <a:extLst>
              <a:ext uri="{FF2B5EF4-FFF2-40B4-BE49-F238E27FC236}">
                <a16:creationId xmlns:a16="http://schemas.microsoft.com/office/drawing/2014/main" id="{F25F03B0-6E1E-4272-90A5-30FA0F2F3233}"/>
              </a:ext>
            </a:extLst>
          </p:cNvPr>
          <p:cNvSpPr/>
          <p:nvPr/>
        </p:nvSpPr>
        <p:spPr>
          <a:xfrm>
            <a:off x="1651892" y="2168543"/>
            <a:ext cx="7111108" cy="543936"/>
          </a:xfrm>
          <a:prstGeom prst="mathMinus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matte">
            <a:bevelT w="50800" h="190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6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4F5E4ED-7F36-49E9-9F5A-67F612BB7DC5}"/>
              </a:ext>
            </a:extLst>
          </p:cNvPr>
          <p:cNvSpPr txBox="1"/>
          <p:nvPr/>
        </p:nvSpPr>
        <p:spPr>
          <a:xfrm>
            <a:off x="2418193" y="1338700"/>
            <a:ext cx="27475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∑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НМЦК по проведенным конкурентным закупкам,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приведшим к заключению контракта</a:t>
            </a:r>
            <a:endParaRPr lang="ru-RU" sz="16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1C43B4C-2D1C-4927-97FC-D1689B409FB1}"/>
              </a:ext>
            </a:extLst>
          </p:cNvPr>
          <p:cNvSpPr txBox="1"/>
          <p:nvPr/>
        </p:nvSpPr>
        <p:spPr>
          <a:xfrm>
            <a:off x="5320095" y="1434052"/>
            <a:ext cx="25879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заключенных контрактов по итогам конкурентных закупок</a:t>
            </a:r>
          </a:p>
        </p:txBody>
      </p:sp>
      <p:sp>
        <p:nvSpPr>
          <p:cNvPr id="3" name="Знак ''минус'' 2">
            <a:extLst>
              <a:ext uri="{FF2B5EF4-FFF2-40B4-BE49-F238E27FC236}">
                <a16:creationId xmlns:a16="http://schemas.microsoft.com/office/drawing/2014/main" id="{2085293B-C6A9-4E17-B7B1-B743489D28F4}"/>
              </a:ext>
            </a:extLst>
          </p:cNvPr>
          <p:cNvSpPr/>
          <p:nvPr/>
        </p:nvSpPr>
        <p:spPr>
          <a:xfrm>
            <a:off x="5001772" y="1721113"/>
            <a:ext cx="470817" cy="286525"/>
          </a:xfrm>
          <a:prstGeom prst="mathMinu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031D550-D4D5-4D40-8F80-8DC1C0C6217A}"/>
              </a:ext>
            </a:extLst>
          </p:cNvPr>
          <p:cNvSpPr txBox="1"/>
          <p:nvPr/>
        </p:nvSpPr>
        <p:spPr>
          <a:xfrm>
            <a:off x="3946342" y="2482813"/>
            <a:ext cx="27475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∑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НМЦК по проведенным конкурентным закупкам,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приведшим к заключению контракта</a:t>
            </a:r>
            <a:endParaRPr lang="ru-RU" sz="16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Монеты">
            <a:extLst>
              <a:ext uri="{FF2B5EF4-FFF2-40B4-BE49-F238E27FC236}">
                <a16:creationId xmlns:a16="http://schemas.microsoft.com/office/drawing/2014/main" id="{CBE29369-EE46-4902-B164-2CCDE62182E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373972" y="2027140"/>
            <a:ext cx="598736" cy="598736"/>
          </a:xfrm>
          <a:prstGeom prst="rect">
            <a:avLst/>
          </a:prstGeom>
          <a:effectLst>
            <a:glow rad="63500">
              <a:schemeClr val="accent4">
                <a:satMod val="175000"/>
                <a:alpha val="40000"/>
              </a:schemeClr>
            </a:glow>
            <a:innerShdw blurRad="63500" dist="50800" dir="18900000">
              <a:prstClr val="black">
                <a:alpha val="50000"/>
              </a:prstClr>
            </a:innerShdw>
          </a:effectLst>
        </p:spPr>
      </p:pic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34499FC5-80C3-44B2-A982-1FF35DE14AAA}"/>
              </a:ext>
            </a:extLst>
          </p:cNvPr>
          <p:cNvSpPr/>
          <p:nvPr/>
        </p:nvSpPr>
        <p:spPr>
          <a:xfrm>
            <a:off x="1729638" y="1877452"/>
            <a:ext cx="69105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cap="none" spc="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17%</a:t>
            </a:r>
          </a:p>
        </p:txBody>
      </p:sp>
      <p:pic>
        <p:nvPicPr>
          <p:cNvPr id="24" name="Рисунок 23" descr="Тенденция к повышению">
            <a:extLst>
              <a:ext uri="{FF2B5EF4-FFF2-40B4-BE49-F238E27FC236}">
                <a16:creationId xmlns:a16="http://schemas.microsoft.com/office/drawing/2014/main" id="{153DB85B-5F4F-438A-8735-F3EF60ECCD4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08521" y="2277562"/>
            <a:ext cx="1197528" cy="131495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11772901" y="-10462"/>
            <a:ext cx="419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165067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Таблица 19">
            <a:extLst>
              <a:ext uri="{FF2B5EF4-FFF2-40B4-BE49-F238E27FC236}">
                <a16:creationId xmlns:a16="http://schemas.microsoft.com/office/drawing/2014/main" id="{A6E31883-60F7-49B0-83A9-32E0108B0D4A}"/>
              </a:ext>
            </a:extLst>
          </p:cNvPr>
          <p:cNvGraphicFramePr>
            <a:graphicFrameLocks noGrp="1"/>
          </p:cNvGraphicFramePr>
          <p:nvPr/>
        </p:nvGraphicFramePr>
        <p:xfrm>
          <a:off x="3248024" y="1115955"/>
          <a:ext cx="8251897" cy="21796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96026">
                  <a:extLst>
                    <a:ext uri="{9D8B030D-6E8A-4147-A177-3AD203B41FA5}">
                      <a16:colId xmlns:a16="http://schemas.microsoft.com/office/drawing/2014/main" val="4155719004"/>
                    </a:ext>
                  </a:extLst>
                </a:gridCol>
                <a:gridCol w="1955871">
                  <a:extLst>
                    <a:ext uri="{9D8B030D-6E8A-4147-A177-3AD203B41FA5}">
                      <a16:colId xmlns:a16="http://schemas.microsoft.com/office/drawing/2014/main" val="709408181"/>
                    </a:ext>
                  </a:extLst>
                </a:gridCol>
              </a:tblGrid>
              <a:tr h="217969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закупок у СМП, СОНКО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79067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176032" y="1373250"/>
            <a:ext cx="1228725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96569" y="121920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Рисунок 7" descr="Закрыть">
            <a:extLst>
              <a:ext uri="{FF2B5EF4-FFF2-40B4-BE49-F238E27FC236}">
                <a16:creationId xmlns:a16="http://schemas.microsoft.com/office/drawing/2014/main" id="{FB7B99B3-0B1D-4502-BDE6-EC54BDB9AB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99416" y="1991414"/>
            <a:ext cx="378507" cy="488864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3496C7A-E0D5-4F3D-A67C-C5082E61B47D}"/>
              </a:ext>
            </a:extLst>
          </p:cNvPr>
          <p:cNvSpPr/>
          <p:nvPr/>
        </p:nvSpPr>
        <p:spPr>
          <a:xfrm>
            <a:off x="8591650" y="1866678"/>
            <a:ext cx="95410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</p:txBody>
      </p:sp>
      <p:graphicFrame>
        <p:nvGraphicFramePr>
          <p:cNvPr id="22" name="Таблица 22">
            <a:extLst>
              <a:ext uri="{FF2B5EF4-FFF2-40B4-BE49-F238E27FC236}">
                <a16:creationId xmlns:a16="http://schemas.microsoft.com/office/drawing/2014/main" id="{0B60AEFB-A3B8-423A-AB87-E80CA665EF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461384"/>
              </p:ext>
            </p:extLst>
          </p:nvPr>
        </p:nvGraphicFramePr>
        <p:xfrm>
          <a:off x="1002306" y="3888189"/>
          <a:ext cx="10482608" cy="250307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620652">
                  <a:extLst>
                    <a:ext uri="{9D8B030D-6E8A-4147-A177-3AD203B41FA5}">
                      <a16:colId xmlns:a16="http://schemas.microsoft.com/office/drawing/2014/main" val="3209924967"/>
                    </a:ext>
                  </a:extLst>
                </a:gridCol>
                <a:gridCol w="2620652">
                  <a:extLst>
                    <a:ext uri="{9D8B030D-6E8A-4147-A177-3AD203B41FA5}">
                      <a16:colId xmlns:a16="http://schemas.microsoft.com/office/drawing/2014/main" val="2106620658"/>
                    </a:ext>
                  </a:extLst>
                </a:gridCol>
                <a:gridCol w="3024215">
                  <a:extLst>
                    <a:ext uri="{9D8B030D-6E8A-4147-A177-3AD203B41FA5}">
                      <a16:colId xmlns:a16="http://schemas.microsoft.com/office/drawing/2014/main" val="592407191"/>
                    </a:ext>
                  </a:extLst>
                </a:gridCol>
                <a:gridCol w="2217089">
                  <a:extLst>
                    <a:ext uri="{9D8B030D-6E8A-4147-A177-3AD203B41FA5}">
                      <a16:colId xmlns:a16="http://schemas.microsoft.com/office/drawing/2014/main" val="2259257031"/>
                    </a:ext>
                  </a:extLst>
                </a:gridCol>
              </a:tblGrid>
              <a:tr h="65922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 данных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 закупок, который заказчик осуществил у СМП, СОНКО в отчетном году, 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руб.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Совокупный годовой объем закупок, рассчитанный за вычетом закупок, предусмотренных 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ч. 1.1 ст. 30 № 44-ФЗ, 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закупок </a:t>
                      </a:r>
                    </a:p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 СМП, СОНКО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4078420"/>
                  </a:ext>
                </a:extLst>
              </a:tr>
              <a:tr h="659223">
                <a:tc>
                  <a:txBody>
                    <a:bodyPr/>
                    <a:lstStyle/>
                    <a:p>
                      <a:pPr algn="ctr"/>
                      <a:r>
                        <a:rPr lang="ru-RU" sz="1400" b="0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финансов ЛО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(источник: ЕИС)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113 038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406 987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30805666"/>
                  </a:ext>
                </a:extLst>
              </a:tr>
              <a:tr h="767529">
                <a:tc>
                  <a:txBody>
                    <a:bodyPr/>
                    <a:lstStyle/>
                    <a:p>
                      <a:pPr algn="ctr"/>
                      <a:r>
                        <a:rPr lang="ru-RU" sz="1400" b="0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Регулятор Задонского муниципального района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(источник: отчеты заказчиков)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98 721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445 437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  <a:endParaRPr lang="ru-RU" sz="20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2563301"/>
                  </a:ext>
                </a:extLst>
              </a:tr>
            </a:tbl>
          </a:graphicData>
        </a:graphic>
      </p:graphicFrame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B412AD80-B195-4180-B06E-D0482A88F876}"/>
              </a:ext>
            </a:extLst>
          </p:cNvPr>
          <p:cNvSpPr/>
          <p:nvPr/>
        </p:nvSpPr>
        <p:spPr>
          <a:xfrm>
            <a:off x="4136360" y="8721"/>
            <a:ext cx="43713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20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показателя</a:t>
            </a:r>
          </a:p>
          <a:p>
            <a:pPr algn="ctr"/>
            <a:r>
              <a:rPr lang="ru-RU" sz="2200" b="1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«Доля закупок у СМП, СОНКО»</a:t>
            </a:r>
            <a:endParaRPr lang="ru-RU" sz="2200" b="1" dirty="0">
              <a:ln w="0"/>
              <a:solidFill>
                <a:schemeClr val="accent5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4EB0F04E-66BE-4526-AC3E-E56FD97877CF}"/>
              </a:ext>
            </a:extLst>
          </p:cNvPr>
          <p:cNvGrpSpPr/>
          <p:nvPr/>
        </p:nvGrpSpPr>
        <p:grpSpPr>
          <a:xfrm>
            <a:off x="2619375" y="1185833"/>
            <a:ext cx="6457950" cy="1991606"/>
            <a:chOff x="2305050" y="1395383"/>
            <a:chExt cx="6457950" cy="1991606"/>
          </a:xfrm>
        </p:grpSpPr>
        <p:sp>
          <p:nvSpPr>
            <p:cNvPr id="16" name="Знак ''минус'' 15">
              <a:extLst>
                <a:ext uri="{FF2B5EF4-FFF2-40B4-BE49-F238E27FC236}">
                  <a16:creationId xmlns:a16="http://schemas.microsoft.com/office/drawing/2014/main" id="{F25F03B0-6E1E-4272-90A5-30FA0F2F3233}"/>
                </a:ext>
              </a:extLst>
            </p:cNvPr>
            <p:cNvSpPr/>
            <p:nvPr/>
          </p:nvSpPr>
          <p:spPr>
            <a:xfrm>
              <a:off x="2305050" y="2168543"/>
              <a:ext cx="6457950" cy="543936"/>
            </a:xfrm>
            <a:prstGeom prst="mathMinus">
              <a:avLst/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z="152400" extrusionH="63500" prstMaterial="matte">
              <a:bevelT w="50800" h="19050" prst="relaxedInset"/>
              <a:contourClr>
                <a:schemeClr val="bg1"/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6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A4F5E4ED-7F36-49E9-9F5A-67F612BB7DC5}"/>
                </a:ext>
              </a:extLst>
            </p:cNvPr>
            <p:cNvSpPr txBox="1"/>
            <p:nvPr/>
          </p:nvSpPr>
          <p:spPr>
            <a:xfrm>
              <a:off x="3152776" y="1395383"/>
              <a:ext cx="4656118" cy="1046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Объем закупок в стоимостном выражении, который заказчик осуществил у СМП, СОНКО в отчетном году</a:t>
              </a:r>
            </a:p>
            <a:p>
              <a:pPr algn="ctr"/>
              <a:r>
                <a:rPr lang="ru-RU" sz="1400" b="1" i="1" dirty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ч.1 ст.30 № 44-ФЗ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1C43B4C-2D1C-4927-97FC-D1689B409FB1}"/>
                </a:ext>
              </a:extLst>
            </p:cNvPr>
            <p:cNvSpPr txBox="1"/>
            <p:nvPr/>
          </p:nvSpPr>
          <p:spPr>
            <a:xfrm>
              <a:off x="3298129" y="2555992"/>
              <a:ext cx="20034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Совокупный годовой объем закупок</a:t>
              </a:r>
            </a:p>
          </p:txBody>
        </p:sp>
        <p:sp>
          <p:nvSpPr>
            <p:cNvPr id="3" name="Знак ''минус'' 2">
              <a:extLst>
                <a:ext uri="{FF2B5EF4-FFF2-40B4-BE49-F238E27FC236}">
                  <a16:creationId xmlns:a16="http://schemas.microsoft.com/office/drawing/2014/main" id="{2085293B-C6A9-4E17-B7B1-B743489D28F4}"/>
                </a:ext>
              </a:extLst>
            </p:cNvPr>
            <p:cNvSpPr/>
            <p:nvPr/>
          </p:nvSpPr>
          <p:spPr>
            <a:xfrm>
              <a:off x="5222784" y="2828229"/>
              <a:ext cx="470817" cy="286525"/>
            </a:xfrm>
            <a:prstGeom prst="mathMinus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06520A1-A178-45A2-A33A-3FC9D4343AE1}"/>
                </a:ext>
              </a:extLst>
            </p:cNvPr>
            <p:cNvSpPr txBox="1"/>
            <p:nvPr/>
          </p:nvSpPr>
          <p:spPr>
            <a:xfrm>
              <a:off x="5488174" y="2555992"/>
              <a:ext cx="258792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Объем закупок, предусмотренных </a:t>
              </a:r>
            </a:p>
            <a:p>
              <a:pPr algn="ctr"/>
              <a:r>
                <a:rPr lang="ru-RU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ч. 1.1 ст. 30 № 44-ФЗ</a:t>
              </a:r>
            </a:p>
          </p:txBody>
        </p:sp>
      </p:grp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5F8812CC-1099-4630-B2BF-274FBAE56BA2}"/>
              </a:ext>
            </a:extLst>
          </p:cNvPr>
          <p:cNvGraphicFramePr/>
          <p:nvPr/>
        </p:nvGraphicFramePr>
        <p:xfrm>
          <a:off x="426879" y="699403"/>
          <a:ext cx="2754497" cy="3438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16D91740-8945-4D75-AE19-17C417BC0FD2}"/>
              </a:ext>
            </a:extLst>
          </p:cNvPr>
          <p:cNvGrpSpPr/>
          <p:nvPr/>
        </p:nvGrpSpPr>
        <p:grpSpPr>
          <a:xfrm>
            <a:off x="1356060" y="2187593"/>
            <a:ext cx="941493" cy="461665"/>
            <a:chOff x="1356060" y="1958993"/>
            <a:chExt cx="941493" cy="461665"/>
          </a:xfrm>
        </p:grpSpPr>
        <p:pic>
          <p:nvPicPr>
            <p:cNvPr id="23" name="Рисунок 22" descr="Флаг">
              <a:extLst>
                <a:ext uri="{FF2B5EF4-FFF2-40B4-BE49-F238E27FC236}">
                  <a16:creationId xmlns:a16="http://schemas.microsoft.com/office/drawing/2014/main" id="{79293C34-98D5-46BC-95BE-0B82E9BDA315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1356060" y="1991414"/>
              <a:ext cx="313754" cy="313754"/>
            </a:xfrm>
            <a:prstGeom prst="rect">
              <a:avLst/>
            </a:prstGeom>
          </p:spPr>
        </p:pic>
        <p:sp>
          <p:nvSpPr>
            <p:cNvPr id="24" name="Прямоугольник 23">
              <a:extLst>
                <a:ext uri="{FF2B5EF4-FFF2-40B4-BE49-F238E27FC236}">
                  <a16:creationId xmlns:a16="http://schemas.microsoft.com/office/drawing/2014/main" id="{9B120C2C-7297-46FE-8F75-DE4D4A1AA553}"/>
                </a:ext>
              </a:extLst>
            </p:cNvPr>
            <p:cNvSpPr/>
            <p:nvPr/>
          </p:nvSpPr>
          <p:spPr>
            <a:xfrm>
              <a:off x="1480874" y="1958993"/>
              <a:ext cx="816679" cy="46166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2400" b="1" cap="none" spc="0" dirty="0">
                  <a:ln w="0"/>
                  <a:solidFill>
                    <a:schemeClr val="accent5">
                      <a:lumMod val="50000"/>
                    </a:schemeClr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50%</a:t>
              </a: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1772901" y="-10462"/>
            <a:ext cx="419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151199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Таблица 19">
            <a:extLst>
              <a:ext uri="{FF2B5EF4-FFF2-40B4-BE49-F238E27FC236}">
                <a16:creationId xmlns:a16="http://schemas.microsoft.com/office/drawing/2014/main" id="{A6E31883-60F7-49B0-83A9-32E0108B0D4A}"/>
              </a:ext>
            </a:extLst>
          </p:cNvPr>
          <p:cNvGraphicFramePr>
            <a:graphicFrameLocks noGrp="1"/>
          </p:cNvGraphicFramePr>
          <p:nvPr/>
        </p:nvGraphicFramePr>
        <p:xfrm>
          <a:off x="3562351" y="1257301"/>
          <a:ext cx="7899642" cy="2209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32452">
                  <a:extLst>
                    <a:ext uri="{9D8B030D-6E8A-4147-A177-3AD203B41FA5}">
                      <a16:colId xmlns:a16="http://schemas.microsoft.com/office/drawing/2014/main" val="4155719004"/>
                    </a:ext>
                  </a:extLst>
                </a:gridCol>
                <a:gridCol w="2667190">
                  <a:extLst>
                    <a:ext uri="{9D8B030D-6E8A-4147-A177-3AD203B41FA5}">
                      <a16:colId xmlns:a16="http://schemas.microsoft.com/office/drawing/2014/main" val="709408181"/>
                    </a:ext>
                  </a:extLst>
                </a:gridCol>
              </a:tblGrid>
              <a:tr h="22098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заключенных контрактов с СМП по конкурентным процедурам в общей стоимости заключенных контрактов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79067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176032" y="1373250"/>
            <a:ext cx="1228725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96569" y="121920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Рисунок 7" descr="Закрыть">
            <a:extLst>
              <a:ext uri="{FF2B5EF4-FFF2-40B4-BE49-F238E27FC236}">
                <a16:creationId xmlns:a16="http://schemas.microsoft.com/office/drawing/2014/main" id="{FB7B99B3-0B1D-4502-BDE6-EC54BDB9AB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42191" y="2048564"/>
            <a:ext cx="378507" cy="488864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3496C7A-E0D5-4F3D-A67C-C5082E61B47D}"/>
              </a:ext>
            </a:extLst>
          </p:cNvPr>
          <p:cNvSpPr/>
          <p:nvPr/>
        </p:nvSpPr>
        <p:spPr>
          <a:xfrm>
            <a:off x="7934425" y="1923828"/>
            <a:ext cx="95410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</p:txBody>
      </p:sp>
      <p:graphicFrame>
        <p:nvGraphicFramePr>
          <p:cNvPr id="22" name="Таблица 22">
            <a:extLst>
              <a:ext uri="{FF2B5EF4-FFF2-40B4-BE49-F238E27FC236}">
                <a16:creationId xmlns:a16="http://schemas.microsoft.com/office/drawing/2014/main" id="{0B60AEFB-A3B8-423A-AB87-E80CA665EF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599578"/>
              </p:ext>
            </p:extLst>
          </p:nvPr>
        </p:nvGraphicFramePr>
        <p:xfrm>
          <a:off x="1002306" y="4307289"/>
          <a:ext cx="10482608" cy="208597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620652">
                  <a:extLst>
                    <a:ext uri="{9D8B030D-6E8A-4147-A177-3AD203B41FA5}">
                      <a16:colId xmlns:a16="http://schemas.microsoft.com/office/drawing/2014/main" val="3209924967"/>
                    </a:ext>
                  </a:extLst>
                </a:gridCol>
                <a:gridCol w="2620652">
                  <a:extLst>
                    <a:ext uri="{9D8B030D-6E8A-4147-A177-3AD203B41FA5}">
                      <a16:colId xmlns:a16="http://schemas.microsoft.com/office/drawing/2014/main" val="2106620658"/>
                    </a:ext>
                  </a:extLst>
                </a:gridCol>
                <a:gridCol w="3024215">
                  <a:extLst>
                    <a:ext uri="{9D8B030D-6E8A-4147-A177-3AD203B41FA5}">
                      <a16:colId xmlns:a16="http://schemas.microsoft.com/office/drawing/2014/main" val="592407191"/>
                    </a:ext>
                  </a:extLst>
                </a:gridCol>
                <a:gridCol w="2217089">
                  <a:extLst>
                    <a:ext uri="{9D8B030D-6E8A-4147-A177-3AD203B41FA5}">
                      <a16:colId xmlns:a16="http://schemas.microsoft.com/office/drawing/2014/main" val="2259257031"/>
                    </a:ext>
                  </a:extLst>
                </a:gridCol>
              </a:tblGrid>
              <a:tr h="65922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 данных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заключенных контрактов с СМП, 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рублей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заключенных контрактов конкурентным способом + 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п.25 ч.1</a:t>
                      </a:r>
                      <a:r>
                        <a:rPr lang="ru-RU" sz="14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ст.93</a:t>
                      </a:r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рублей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заключенных контрактов с СМП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4078420"/>
                  </a:ext>
                </a:extLst>
              </a:tr>
              <a:tr h="659223">
                <a:tc>
                  <a:txBody>
                    <a:bodyPr/>
                    <a:lstStyle/>
                    <a:p>
                      <a:pPr algn="ctr"/>
                      <a:r>
                        <a:rPr lang="ru-RU" sz="1400" b="0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финансов ЛО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(источник: ЕИС)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238 116 511,72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253 840 802,89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94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30805666"/>
                  </a:ext>
                </a:extLst>
              </a:tr>
              <a:tr h="767529">
                <a:tc>
                  <a:txBody>
                    <a:bodyPr/>
                    <a:lstStyle/>
                    <a:p>
                      <a:pPr algn="ctr"/>
                      <a:r>
                        <a:rPr lang="ru-RU" sz="1400" b="0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Регулятор Задонского муниципального района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(источник: отчеты заказчиков)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192 859 768,6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406 998 453,4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47</a:t>
                      </a:r>
                      <a:endParaRPr lang="ru-RU" sz="20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2563301"/>
                  </a:ext>
                </a:extLst>
              </a:tr>
            </a:tbl>
          </a:graphicData>
        </a:graphic>
      </p:graphicFrame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B412AD80-B195-4180-B06E-D0482A88F876}"/>
              </a:ext>
            </a:extLst>
          </p:cNvPr>
          <p:cNvSpPr/>
          <p:nvPr/>
        </p:nvSpPr>
        <p:spPr>
          <a:xfrm>
            <a:off x="1700469" y="8721"/>
            <a:ext cx="924317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20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показателя</a:t>
            </a:r>
          </a:p>
          <a:p>
            <a:pPr algn="ctr"/>
            <a:r>
              <a:rPr lang="ru-RU" sz="2200" b="1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«Доля заключенных контрактов с СМП по конкурентным процедурам</a:t>
            </a:r>
          </a:p>
          <a:p>
            <a:pPr algn="ctr"/>
            <a:r>
              <a:rPr lang="ru-RU" sz="2200" b="1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 общей стоимости заключенных контрактов»</a:t>
            </a:r>
            <a:endParaRPr lang="ru-RU" sz="2200" b="1" dirty="0">
              <a:ln w="0"/>
              <a:solidFill>
                <a:schemeClr val="accent5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4EB0F04E-66BE-4526-AC3E-E56FD97877CF}"/>
              </a:ext>
            </a:extLst>
          </p:cNvPr>
          <p:cNvGrpSpPr/>
          <p:nvPr/>
        </p:nvGrpSpPr>
        <p:grpSpPr>
          <a:xfrm>
            <a:off x="3000375" y="1446944"/>
            <a:ext cx="5272978" cy="1242356"/>
            <a:chOff x="3343275" y="1599344"/>
            <a:chExt cx="5272978" cy="1242356"/>
          </a:xfrm>
        </p:grpSpPr>
        <p:sp>
          <p:nvSpPr>
            <p:cNvPr id="16" name="Знак ''минус'' 15">
              <a:extLst>
                <a:ext uri="{FF2B5EF4-FFF2-40B4-BE49-F238E27FC236}">
                  <a16:creationId xmlns:a16="http://schemas.microsoft.com/office/drawing/2014/main" id="{F25F03B0-6E1E-4272-90A5-30FA0F2F3233}"/>
                </a:ext>
              </a:extLst>
            </p:cNvPr>
            <p:cNvSpPr/>
            <p:nvPr/>
          </p:nvSpPr>
          <p:spPr>
            <a:xfrm>
              <a:off x="3343275" y="2150144"/>
              <a:ext cx="5272978" cy="543936"/>
            </a:xfrm>
            <a:prstGeom prst="mathMinus">
              <a:avLst/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z="152400" extrusionH="63500" prstMaterial="matte">
              <a:bevelT w="50800" h="19050" prst="relaxedInset"/>
              <a:contourClr>
                <a:schemeClr val="bg1"/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6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A4F5E4ED-7F36-49E9-9F5A-67F612BB7DC5}"/>
                </a:ext>
              </a:extLst>
            </p:cNvPr>
            <p:cNvSpPr txBox="1"/>
            <p:nvPr/>
          </p:nvSpPr>
          <p:spPr>
            <a:xfrm>
              <a:off x="3990975" y="1599344"/>
              <a:ext cx="400615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Сумма заключенных контрактов с СМП</a:t>
              </a:r>
            </a:p>
            <a:p>
              <a:pPr algn="ctr"/>
              <a:r>
                <a:rPr lang="ru-RU" sz="1200" b="1" i="1" dirty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поставщик (исполнитель, подрядчик) включен в реестр субъектов малого предпринимательства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1C43B4C-2D1C-4927-97FC-D1689B409FB1}"/>
                </a:ext>
              </a:extLst>
            </p:cNvPr>
            <p:cNvSpPr txBox="1"/>
            <p:nvPr/>
          </p:nvSpPr>
          <p:spPr>
            <a:xfrm>
              <a:off x="4299858" y="2503146"/>
              <a:ext cx="342665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Сумма заключенных контрактов</a:t>
              </a:r>
            </a:p>
          </p:txBody>
        </p:sp>
      </p:grp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8C80EC74-17CB-4DC8-BC3A-75A33FA89589}"/>
              </a:ext>
            </a:extLst>
          </p:cNvPr>
          <p:cNvGrpSpPr/>
          <p:nvPr/>
        </p:nvGrpSpPr>
        <p:grpSpPr>
          <a:xfrm>
            <a:off x="4073227" y="2784691"/>
            <a:ext cx="3083267" cy="422685"/>
            <a:chOff x="4292302" y="2718016"/>
            <a:chExt cx="3083267" cy="422685"/>
          </a:xfrm>
        </p:grpSpPr>
        <p:sp>
          <p:nvSpPr>
            <p:cNvPr id="15" name="Прямоугольник: скругленные противолежащие углы 14">
              <a:extLst>
                <a:ext uri="{FF2B5EF4-FFF2-40B4-BE49-F238E27FC236}">
                  <a16:creationId xmlns:a16="http://schemas.microsoft.com/office/drawing/2014/main" id="{C7321156-2276-4DEA-A5A9-03F35A16452C}"/>
                </a:ext>
              </a:extLst>
            </p:cNvPr>
            <p:cNvSpPr/>
            <p:nvPr/>
          </p:nvSpPr>
          <p:spPr>
            <a:xfrm>
              <a:off x="4292302" y="2718016"/>
              <a:ext cx="1245301" cy="416393"/>
            </a:xfrm>
            <a:prstGeom prst="round2DiagRect">
              <a:avLst/>
            </a:prstGeom>
            <a:gradFill flip="none" rotWithShape="1">
              <a:gsLst>
                <a:gs pos="0">
                  <a:schemeClr val="accent6">
                    <a:lumMod val="110000"/>
                    <a:satMod val="105000"/>
                    <a:tint val="67000"/>
                  </a:schemeClr>
                </a:gs>
                <a:gs pos="50000">
                  <a:schemeClr val="accent6">
                    <a:lumMod val="105000"/>
                    <a:satMod val="103000"/>
                    <a:tint val="73000"/>
                  </a:schemeClr>
                </a:gs>
                <a:gs pos="100000">
                  <a:schemeClr val="accent6">
                    <a:lumMod val="105000"/>
                    <a:satMod val="109000"/>
                    <a:tint val="81000"/>
                  </a:schemeClr>
                </a:gs>
              </a:gsLst>
              <a:lin ang="16200000" scaled="1"/>
              <a:tileRect/>
            </a:gra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1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конкурентными способами</a:t>
              </a:r>
              <a:endParaRPr lang="ru-RU" sz="1100" dirty="0">
                <a:solidFill>
                  <a:schemeClr val="tx1"/>
                </a:solidFill>
              </a:endParaRPr>
            </a:p>
          </p:txBody>
        </p:sp>
        <p:sp>
          <p:nvSpPr>
            <p:cNvPr id="18" name="Прямоугольник: скругленные противолежащие углы 17">
              <a:extLst>
                <a:ext uri="{FF2B5EF4-FFF2-40B4-BE49-F238E27FC236}">
                  <a16:creationId xmlns:a16="http://schemas.microsoft.com/office/drawing/2014/main" id="{C511E987-C5E9-4503-B05F-17C6B4C7941B}"/>
                </a:ext>
              </a:extLst>
            </p:cNvPr>
            <p:cNvSpPr/>
            <p:nvPr/>
          </p:nvSpPr>
          <p:spPr>
            <a:xfrm>
              <a:off x="6007969" y="2724308"/>
              <a:ext cx="1367600" cy="416393"/>
            </a:xfrm>
            <a:prstGeom prst="round2DiagRect">
              <a:avLst/>
            </a:prstGeom>
            <a:gradFill flip="none" rotWithShape="1">
              <a:gsLst>
                <a:gs pos="0">
                  <a:schemeClr val="accent6">
                    <a:lumMod val="110000"/>
                    <a:satMod val="105000"/>
                    <a:tint val="67000"/>
                  </a:schemeClr>
                </a:gs>
                <a:gs pos="50000">
                  <a:schemeClr val="accent6">
                    <a:lumMod val="105000"/>
                    <a:satMod val="103000"/>
                    <a:tint val="73000"/>
                  </a:schemeClr>
                </a:gs>
                <a:gs pos="100000">
                  <a:schemeClr val="accent6">
                    <a:lumMod val="105000"/>
                    <a:satMod val="109000"/>
                    <a:tint val="81000"/>
                  </a:schemeClr>
                </a:gs>
              </a:gsLst>
              <a:lin ang="16200000" scaled="1"/>
              <a:tileRect/>
            </a:gra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Aft>
                  <a:spcPts val="0"/>
                </a:spcAft>
              </a:pPr>
              <a:r>
                <a:rPr lang="ru-RU" sz="11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 </a:t>
              </a:r>
              <a:r>
                <a:rPr lang="ru-RU" sz="1100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ед.поставщиком</a:t>
              </a:r>
              <a:r>
                <a:rPr lang="ru-RU" sz="11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lvl="0" algn="ctr">
                <a:lnSpc>
                  <a:spcPct val="100000"/>
                </a:lnSpc>
                <a:spcAft>
                  <a:spcPts val="0"/>
                </a:spcAft>
              </a:pPr>
              <a:r>
                <a:rPr lang="ru-RU" sz="105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п.25 ч.1 ст.93</a:t>
              </a:r>
              <a:endParaRPr lang="ru-RU" sz="1050" dirty="0">
                <a:solidFill>
                  <a:schemeClr val="tx1"/>
                </a:solidFill>
              </a:endParaRPr>
            </a:p>
          </p:txBody>
        </p:sp>
        <p:pic>
          <p:nvPicPr>
            <p:cNvPr id="21" name="Рисунок 20" descr="Добавление">
              <a:extLst>
                <a:ext uri="{FF2B5EF4-FFF2-40B4-BE49-F238E27FC236}">
                  <a16:creationId xmlns:a16="http://schemas.microsoft.com/office/drawing/2014/main" id="{8FB0C8C1-1863-49B5-AD2D-F8271614F57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601861" y="2755287"/>
              <a:ext cx="341850" cy="341850"/>
            </a:xfrm>
            <a:prstGeom prst="rect">
              <a:avLst/>
            </a:prstGeom>
          </p:spPr>
        </p:pic>
      </p:grp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id="{5482D0AE-E194-499F-9ADF-5330AE82C971}"/>
              </a:ext>
            </a:extLst>
          </p:cNvPr>
          <p:cNvGraphicFramePr/>
          <p:nvPr/>
        </p:nvGraphicFramePr>
        <p:xfrm>
          <a:off x="-573484" y="1064323"/>
          <a:ext cx="4902061" cy="31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3" name="Группа 22">
            <a:extLst>
              <a:ext uri="{FF2B5EF4-FFF2-40B4-BE49-F238E27FC236}">
                <a16:creationId xmlns:a16="http://schemas.microsoft.com/office/drawing/2014/main" id="{BF6AF175-2AFE-40B0-9F16-9BBF68E71D5B}"/>
              </a:ext>
            </a:extLst>
          </p:cNvPr>
          <p:cNvGrpSpPr/>
          <p:nvPr/>
        </p:nvGrpSpPr>
        <p:grpSpPr>
          <a:xfrm>
            <a:off x="1390812" y="2753054"/>
            <a:ext cx="941493" cy="461665"/>
            <a:chOff x="1356060" y="1958993"/>
            <a:chExt cx="941493" cy="461665"/>
          </a:xfrm>
        </p:grpSpPr>
        <p:pic>
          <p:nvPicPr>
            <p:cNvPr id="24" name="Рисунок 23" descr="Флаг">
              <a:extLst>
                <a:ext uri="{FF2B5EF4-FFF2-40B4-BE49-F238E27FC236}">
                  <a16:creationId xmlns:a16="http://schemas.microsoft.com/office/drawing/2014/main" id="{6A9A858D-9AD8-4703-B663-942BF626AE4C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1356060" y="1991414"/>
              <a:ext cx="313754" cy="313754"/>
            </a:xfrm>
            <a:prstGeom prst="rect">
              <a:avLst/>
            </a:prstGeom>
          </p:spPr>
        </p:pic>
        <p:sp>
          <p:nvSpPr>
            <p:cNvPr id="25" name="Прямоугольник 24">
              <a:extLst>
                <a:ext uri="{FF2B5EF4-FFF2-40B4-BE49-F238E27FC236}">
                  <a16:creationId xmlns:a16="http://schemas.microsoft.com/office/drawing/2014/main" id="{7345C7F8-7625-4DCE-A7DC-87B4153F85C7}"/>
                </a:ext>
              </a:extLst>
            </p:cNvPr>
            <p:cNvSpPr/>
            <p:nvPr/>
          </p:nvSpPr>
          <p:spPr>
            <a:xfrm>
              <a:off x="1480874" y="1958993"/>
              <a:ext cx="816679" cy="46166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2400" b="1" dirty="0">
                  <a:ln w="0"/>
                  <a:solidFill>
                    <a:schemeClr val="accent5">
                      <a:lumMod val="50000"/>
                    </a:schemeClr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71</a:t>
              </a:r>
              <a:r>
                <a:rPr lang="ru-RU" sz="2400" b="1" cap="none" spc="0" dirty="0">
                  <a:ln w="0"/>
                  <a:solidFill>
                    <a:schemeClr val="accent5">
                      <a:lumMod val="50000"/>
                    </a:schemeClr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%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11772901" y="-10462"/>
            <a:ext cx="419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1339251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9142</TotalTime>
  <Words>2539</Words>
  <Application>Microsoft Office PowerPoint</Application>
  <PresentationFormat>Широкоэкранный</PresentationFormat>
  <Paragraphs>1169</Paragraphs>
  <Slides>20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Franklin Gothic Medium</vt:lpstr>
      <vt:lpstr>Gotham Pro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АЛГОРИТМ ПРОВЕДЕНИЯ ЗАКУПОК МАЛОГО ОБЪЕМА  В РЕГИОНАЛЬНОМ ЭЛЕКТРОННОМ МАГАЗИНЕ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Закупки путем проведения электронного запроса котировок</dc:title>
  <dc:creator>Бухтиярова Н.В.</dc:creator>
  <cp:lastModifiedBy>u1554</cp:lastModifiedBy>
  <cp:revision>381</cp:revision>
  <cp:lastPrinted>2022-08-25T13:14:41Z</cp:lastPrinted>
  <dcterms:created xsi:type="dcterms:W3CDTF">2022-03-09T07:34:09Z</dcterms:created>
  <dcterms:modified xsi:type="dcterms:W3CDTF">2022-08-29T06:51:40Z</dcterms:modified>
</cp:coreProperties>
</file>