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  <p:sldId id="256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5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10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0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06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38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188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0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51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78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30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24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5FF95-AF3B-41D3-9794-345F5642B635}" type="datetimeFigureOut">
              <a:rPr lang="ru-RU" smtClean="0"/>
              <a:t>29.08.2022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055D4-8891-42B4-ACA3-97717E1A9C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37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937" y="219807"/>
            <a:ext cx="9337431" cy="6488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70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237401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ПРЕДСТАВИТЕЛЬСТВО ЭЛЕКТРОННОЙ ТОРГОВОЙ ПЛОЩАДКИ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ЗАО «СБЕРБАНК-АСТ» 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В ЛИПЕЦКОЙ ОБЛАСТИ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1847" y="3569677"/>
            <a:ext cx="7297616" cy="3226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180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2647" y="105509"/>
            <a:ext cx="10240107" cy="323740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ЯКОВЛЕВ МИХАИЛ СЕРГЕЕВИЧ</a:t>
            </a:r>
            <a:br>
              <a:rPr lang="ru-RU" b="1" dirty="0">
                <a:solidFill>
                  <a:schemeClr val="bg1"/>
                </a:solidFill>
              </a:rPr>
            </a:br>
            <a:r>
              <a:rPr lang="ru-RU" b="1" dirty="0">
                <a:solidFill>
                  <a:schemeClr val="bg1"/>
                </a:solidFill>
              </a:rPr>
              <a:t>&lt;</a:t>
            </a:r>
            <a:r>
              <a:rPr lang="en-US" b="1" dirty="0">
                <a:solidFill>
                  <a:schemeClr val="bg1"/>
                </a:solidFill>
              </a:rPr>
              <a:t>msyakovlev@sberbank-ast.ru&gt;</a:t>
            </a:r>
            <a:br>
              <a:rPr lang="ru-RU" b="1" dirty="0">
                <a:solidFill>
                  <a:schemeClr val="bg1"/>
                </a:solidFill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9818" y="4189793"/>
            <a:ext cx="11936281" cy="156966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ru-RU" sz="3200" b="1" dirty="0">
                <a:latin typeface="Arial Narrow" panose="020B0606020202030204" pitchFamily="34" charset="0"/>
              </a:rPr>
              <a:t>Моя цель: минимизация временных и трудовых издержек заказчика, </a:t>
            </a:r>
          </a:p>
          <a:p>
            <a:r>
              <a:rPr lang="ru-RU" sz="3200" b="1" dirty="0">
                <a:latin typeface="Arial Narrow" panose="020B0606020202030204" pitchFamily="34" charset="0"/>
              </a:rPr>
              <a:t>уполномоченного учреждения на этапе проведения </a:t>
            </a:r>
          </a:p>
          <a:p>
            <a:r>
              <a:rPr lang="ru-RU" sz="3200" b="1" dirty="0">
                <a:latin typeface="Arial Narrow" panose="020B0606020202030204" pitchFamily="34" charset="0"/>
              </a:rPr>
              <a:t>закупочных процедур </a:t>
            </a:r>
          </a:p>
        </p:txBody>
      </p:sp>
    </p:spTree>
    <p:extLst>
      <p:ext uri="{BB962C8B-B14F-4D97-AF65-F5344CB8AC3E}">
        <p14:creationId xmlns:p14="http://schemas.microsoft.com/office/powerpoint/2010/main" val="219199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606353" y="141231"/>
            <a:ext cx="101665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lvl="0" algn="ctr"/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Информация о проведенных конкурентных закупках </a:t>
            </a:r>
            <a:r>
              <a:rPr lang="ru-RU" alt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МКУ «Центр компетенций»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6195" marR="36195"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разрезе электронных площадок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216263"/>
              </p:ext>
            </p:extLst>
          </p:nvPr>
        </p:nvGraphicFramePr>
        <p:xfrm>
          <a:off x="492371" y="1000805"/>
          <a:ext cx="11438793" cy="5707725"/>
        </p:xfrm>
        <a:graphic>
          <a:graphicData uri="http://schemas.openxmlformats.org/drawingml/2006/table">
            <a:tbl>
              <a:tblPr/>
              <a:tblGrid>
                <a:gridCol w="1758460">
                  <a:extLst>
                    <a:ext uri="{9D8B030D-6E8A-4147-A177-3AD203B41FA5}">
                      <a16:colId xmlns:a16="http://schemas.microsoft.com/office/drawing/2014/main" val="2415297611"/>
                    </a:ext>
                  </a:extLst>
                </a:gridCol>
                <a:gridCol w="738554">
                  <a:extLst>
                    <a:ext uri="{9D8B030D-6E8A-4147-A177-3AD203B41FA5}">
                      <a16:colId xmlns:a16="http://schemas.microsoft.com/office/drawing/2014/main" val="2174312003"/>
                    </a:ext>
                  </a:extLst>
                </a:gridCol>
                <a:gridCol w="729761">
                  <a:extLst>
                    <a:ext uri="{9D8B030D-6E8A-4147-A177-3AD203B41FA5}">
                      <a16:colId xmlns:a16="http://schemas.microsoft.com/office/drawing/2014/main" val="1095551806"/>
                    </a:ext>
                  </a:extLst>
                </a:gridCol>
                <a:gridCol w="527539">
                  <a:extLst>
                    <a:ext uri="{9D8B030D-6E8A-4147-A177-3AD203B41FA5}">
                      <a16:colId xmlns:a16="http://schemas.microsoft.com/office/drawing/2014/main" val="728441397"/>
                    </a:ext>
                  </a:extLst>
                </a:gridCol>
                <a:gridCol w="632371">
                  <a:extLst>
                    <a:ext uri="{9D8B030D-6E8A-4147-A177-3AD203B41FA5}">
                      <a16:colId xmlns:a16="http://schemas.microsoft.com/office/drawing/2014/main" val="4079251893"/>
                    </a:ext>
                  </a:extLst>
                </a:gridCol>
                <a:gridCol w="721644">
                  <a:extLst>
                    <a:ext uri="{9D8B030D-6E8A-4147-A177-3AD203B41FA5}">
                      <a16:colId xmlns:a16="http://schemas.microsoft.com/office/drawing/2014/main" val="1373449830"/>
                    </a:ext>
                  </a:extLst>
                </a:gridCol>
                <a:gridCol w="580292">
                  <a:extLst>
                    <a:ext uri="{9D8B030D-6E8A-4147-A177-3AD203B41FA5}">
                      <a16:colId xmlns:a16="http://schemas.microsoft.com/office/drawing/2014/main" val="2165839892"/>
                    </a:ext>
                  </a:extLst>
                </a:gridCol>
                <a:gridCol w="474785">
                  <a:extLst>
                    <a:ext uri="{9D8B030D-6E8A-4147-A177-3AD203B41FA5}">
                      <a16:colId xmlns:a16="http://schemas.microsoft.com/office/drawing/2014/main" val="3189943815"/>
                    </a:ext>
                  </a:extLst>
                </a:gridCol>
                <a:gridCol w="465992">
                  <a:extLst>
                    <a:ext uri="{9D8B030D-6E8A-4147-A177-3AD203B41FA5}">
                      <a16:colId xmlns:a16="http://schemas.microsoft.com/office/drawing/2014/main" val="6201699"/>
                    </a:ext>
                  </a:extLst>
                </a:gridCol>
                <a:gridCol w="633046">
                  <a:extLst>
                    <a:ext uri="{9D8B030D-6E8A-4147-A177-3AD203B41FA5}">
                      <a16:colId xmlns:a16="http://schemas.microsoft.com/office/drawing/2014/main" val="892575265"/>
                    </a:ext>
                  </a:extLst>
                </a:gridCol>
                <a:gridCol w="413239">
                  <a:extLst>
                    <a:ext uri="{9D8B030D-6E8A-4147-A177-3AD203B41FA5}">
                      <a16:colId xmlns:a16="http://schemas.microsoft.com/office/drawing/2014/main" val="51966416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448034483"/>
                    </a:ext>
                  </a:extLst>
                </a:gridCol>
                <a:gridCol w="378069">
                  <a:extLst>
                    <a:ext uri="{9D8B030D-6E8A-4147-A177-3AD203B41FA5}">
                      <a16:colId xmlns:a16="http://schemas.microsoft.com/office/drawing/2014/main" val="3600328981"/>
                    </a:ext>
                  </a:extLst>
                </a:gridCol>
                <a:gridCol w="632800">
                  <a:extLst>
                    <a:ext uri="{9D8B030D-6E8A-4147-A177-3AD203B41FA5}">
                      <a16:colId xmlns:a16="http://schemas.microsoft.com/office/drawing/2014/main" val="3412527218"/>
                    </a:ext>
                  </a:extLst>
                </a:gridCol>
                <a:gridCol w="428180">
                  <a:extLst>
                    <a:ext uri="{9D8B030D-6E8A-4147-A177-3AD203B41FA5}">
                      <a16:colId xmlns:a16="http://schemas.microsoft.com/office/drawing/2014/main" val="4273975576"/>
                    </a:ext>
                  </a:extLst>
                </a:gridCol>
                <a:gridCol w="428180">
                  <a:extLst>
                    <a:ext uri="{9D8B030D-6E8A-4147-A177-3AD203B41FA5}">
                      <a16:colId xmlns:a16="http://schemas.microsoft.com/office/drawing/2014/main" val="2164040907"/>
                    </a:ext>
                  </a:extLst>
                </a:gridCol>
                <a:gridCol w="445148">
                  <a:extLst>
                    <a:ext uri="{9D8B030D-6E8A-4147-A177-3AD203B41FA5}">
                      <a16:colId xmlns:a16="http://schemas.microsoft.com/office/drawing/2014/main" val="3638171336"/>
                    </a:ext>
                  </a:extLst>
                </a:gridCol>
                <a:gridCol w="599608">
                  <a:extLst>
                    <a:ext uri="{9D8B030D-6E8A-4147-A177-3AD203B41FA5}">
                      <a16:colId xmlns:a16="http://schemas.microsoft.com/office/drawing/2014/main" val="4028315098"/>
                    </a:ext>
                  </a:extLst>
                </a:gridCol>
                <a:gridCol w="393925">
                  <a:extLst>
                    <a:ext uri="{9D8B030D-6E8A-4147-A177-3AD203B41FA5}">
                      <a16:colId xmlns:a16="http://schemas.microsoft.com/office/drawing/2014/main" val="3318550876"/>
                    </a:ext>
                  </a:extLst>
                </a:gridCol>
              </a:tblGrid>
              <a:tr h="428819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Наименование муниципального образования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  <a:b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закупок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АО «Сбербанк-АСТ»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АО «ЕЭТП»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АО «ТЭК-Торг»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РТС-тендер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13946"/>
                  </a:ext>
                </a:extLst>
              </a:tr>
              <a:tr h="5308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Сумма, </a:t>
                      </a:r>
                    </a:p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Сумма, млн. руб.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Сумма, </a:t>
                      </a:r>
                    </a:p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млн. руб.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Сумма, млн. руб.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Сумма, млн. руб.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924600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Липецк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2 095,6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2 095,6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71555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Лебедянский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1 025,4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1 025,4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382076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г. Елец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920,8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295,7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625,2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882448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Задонский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113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325,2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113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325,2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9317267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Чаплыгинский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637,4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637,4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656734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Грязинский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1 823,9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1 820,8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121174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Краснинский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183,9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183,9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701920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Данковский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700,2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601719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Усманский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779,8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779,8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84335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Добринский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339,7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339,5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3791351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Елецкий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158,2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158,2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69083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Воловский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70,3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70,3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761571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Липецкий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325,9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325,9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153915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Добровский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496,0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496,0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961519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Становлянский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431,3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430,6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441425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Тербунский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165,2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165,2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974407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Лев-Толстовский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307,8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307,8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670675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Хлевенский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133,1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133,1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984681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Долгоруковский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107,5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611362"/>
                  </a:ext>
                </a:extLst>
              </a:tr>
              <a:tr h="21596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Измалковский район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239366"/>
                  </a:ext>
                </a:extLst>
              </a:tr>
              <a:tr h="4288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1 859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11 100,4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1 566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84,2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9 323,8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84,0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1 772,7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15,97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0,03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0,01</a:t>
                      </a:r>
                    </a:p>
                  </a:txBody>
                  <a:tcPr marL="3117" marR="3117" marT="311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9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1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6235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1" y="141539"/>
            <a:ext cx="1752600" cy="138039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487271" y="2519082"/>
            <a:ext cx="51780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latin typeface="Arial Narrow" panose="020B0606020202030204" pitchFamily="34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191497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310</Words>
  <Application>Microsoft Office PowerPoint</Application>
  <PresentationFormat>Широкоэкранный</PresentationFormat>
  <Paragraphs>433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ПРЕДСТАВИТЕЛЬСТВО ЭЛЕКТРОННОЙ ТОРГОВОЙ ПЛОЩАДКИ  ЗАО «СБЕРБАНК-АСТ»  В ЛИПЕЦКОЙ ОБЛАСТИ</vt:lpstr>
      <vt:lpstr>ЯКОВЛЕВ МИХАИЛ СЕРГЕЕВИЧ &lt;msyakovlev@sberbank-ast.ru&gt;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ПРЕДСТАВИТЕЛЬСТВО ЭЛЕКТРОННОЙ ТОРГОВОЙ ПЛОЩАДКИ СБЕРБАНК-АСТ  В ЛИПЕЦКОЙ ОБЛАСТИ</dc:title>
  <dc:creator>Бухтиярова Н.В.</dc:creator>
  <cp:lastModifiedBy>u1554</cp:lastModifiedBy>
  <cp:revision>6</cp:revision>
  <dcterms:created xsi:type="dcterms:W3CDTF">2022-08-24T12:53:06Z</dcterms:created>
  <dcterms:modified xsi:type="dcterms:W3CDTF">2022-08-29T06:52:35Z</dcterms:modified>
</cp:coreProperties>
</file>