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674" r:id="rId2"/>
    <p:sldId id="654" r:id="rId3"/>
    <p:sldId id="668" r:id="rId4"/>
    <p:sldId id="676" r:id="rId5"/>
    <p:sldId id="691" r:id="rId6"/>
    <p:sldId id="683" r:id="rId7"/>
    <p:sldId id="684" r:id="rId8"/>
    <p:sldId id="701" r:id="rId9"/>
    <p:sldId id="694" r:id="rId10"/>
    <p:sldId id="695" r:id="rId11"/>
    <p:sldId id="696" r:id="rId12"/>
    <p:sldId id="698" r:id="rId13"/>
    <p:sldId id="700" r:id="rId14"/>
  </p:sldIdLst>
  <p:sldSz cx="12192000" cy="6858000"/>
  <p:notesSz cx="6858000" cy="9144000"/>
  <p:embeddedFontLst>
    <p:embeddedFont>
      <p:font typeface="Verdana" panose="020B0604030504040204" pitchFamily="34" charset="0"/>
      <p:regular r:id="rId16"/>
      <p:bold r:id="rId17"/>
      <p:italic r:id="rId18"/>
      <p:boldItalic r:id="rId19"/>
    </p:embeddedFont>
    <p:embeddedFont>
      <p:font typeface="Arial Narrow" panose="020B0606020202030204" pitchFamily="34" charset="0"/>
      <p:regular r:id="rId20"/>
      <p:bold r:id="rId21"/>
      <p:italic r:id="rId22"/>
      <p:boldItalic r:id="rId23"/>
    </p:embeddedFont>
    <p:embeddedFont>
      <p:font typeface="Gotham Pro" panose="02000503040000020004" charset="0"/>
      <p:regular r:id="rId24"/>
      <p:bold r:id="rId25"/>
      <p:italic r:id="rId26"/>
      <p:bold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F9"/>
    <a:srgbClr val="F3B73F"/>
    <a:srgbClr val="D93333"/>
    <a:srgbClr val="FFA015"/>
    <a:srgbClr val="F24336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34E349-AA36-49CA-B59A-8FBE5518D32F}" v="634" dt="2020-08-24T17:53:52.758"/>
    <p1510:client id="{438AD067-FBB6-4D1B-A0C0-DF5038D15619}" v="169" dt="2020-08-24T18:32:06.707"/>
    <p1510:client id="{654596A6-F890-4979-8C60-3CBABC1BACF5}" v="1109" dt="2020-08-24T18:17:55.533"/>
    <p1510:client id="{9C133B57-0973-4365-A78B-9EC30297684E}" v="8" dt="2020-08-24T18:19:00.738"/>
    <p1510:client id="{B691F073-FFAB-4AC9-9888-D0867AE81F4F}" v="542" dt="2020-08-24T18:29:34.8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53" autoAdjust="0"/>
    <p:restoredTop sz="94660" autoAdjust="0"/>
  </p:normalViewPr>
  <p:slideViewPr>
    <p:cSldViewPr snapToGrid="0">
      <p:cViewPr varScale="1">
        <p:scale>
          <a:sx n="81" d="100"/>
          <a:sy n="81" d="100"/>
        </p:scale>
        <p:origin x="552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2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77BC67-5CC0-4825-8087-219931EF98F5}" type="datetimeFigureOut">
              <a:rPr lang="en-US"/>
              <a:pPr>
                <a:defRPr/>
              </a:pPr>
              <a:t>9/1/2020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7BA796E-7212-49CF-ADEF-A9B0C04EE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10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ru-RU" noProof="0" dirty="0"/>
              <a:t>Рис.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4470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  <a:custGeom>
            <a:avLst/>
            <a:gdLst>
              <a:gd name="connsiteX0" fmla="*/ 267462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4183383 h 6857999"/>
              <a:gd name="connsiteX3" fmla="*/ 9517384 w 12192000"/>
              <a:gd name="connsiteY3" fmla="*/ 6857999 h 6857999"/>
              <a:gd name="connsiteX4" fmla="*/ 0 w 12192000"/>
              <a:gd name="connsiteY4" fmla="*/ 6857999 h 6857999"/>
              <a:gd name="connsiteX5" fmla="*/ 0 w 12192000"/>
              <a:gd name="connsiteY5" fmla="*/ 26746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7999">
                <a:moveTo>
                  <a:pt x="2674620" y="0"/>
                </a:moveTo>
                <a:lnTo>
                  <a:pt x="12192000" y="0"/>
                </a:lnTo>
                <a:lnTo>
                  <a:pt x="12192000" y="4183383"/>
                </a:lnTo>
                <a:lnTo>
                  <a:pt x="9517384" y="6857999"/>
                </a:lnTo>
                <a:lnTo>
                  <a:pt x="0" y="6857999"/>
                </a:lnTo>
                <a:lnTo>
                  <a:pt x="0" y="2674620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26602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04781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 flipH="1">
            <a:off x="11536363" y="6389688"/>
            <a:ext cx="392112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8655BC7-CADA-4A1A-ACEE-E2097F1D08BB}" type="slidenum">
              <a:rPr lang="id-ID" b="0" smtClean="0">
                <a:latin typeface="Montserrat Semi Bold" panose="00000700000000000000" pitchFamily="50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id-ID" b="0" dirty="0">
              <a:latin typeface="Montserrat Semi Bold" panose="00000700000000000000" pitchFamily="50" charset="0"/>
            </a:endParaRPr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57993" y="769302"/>
            <a:ext cx="2624462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57993" y="3539452"/>
            <a:ext cx="2624462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528146" y="769301"/>
            <a:ext cx="2624459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528144" y="3539452"/>
            <a:ext cx="2624461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3155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A5B6B-15C3-48F0-B18F-80911D395626}" type="datetimeFigureOut">
              <a:rPr lang="en-US"/>
              <a:pPr>
                <a:defRPr/>
              </a:pPr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E3FDF-0CD2-4177-9DE7-78382F4DDF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96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235765" y="1837360"/>
            <a:ext cx="6882539" cy="2323974"/>
          </a:xfrm>
          <a:custGeom>
            <a:avLst/>
            <a:gdLst>
              <a:gd name="connsiteX0" fmla="*/ 0 w 6882539"/>
              <a:gd name="connsiteY0" fmla="*/ 0 h 2323974"/>
              <a:gd name="connsiteX1" fmla="*/ 6882539 w 6882539"/>
              <a:gd name="connsiteY1" fmla="*/ 0 h 2323974"/>
              <a:gd name="connsiteX2" fmla="*/ 6882539 w 6882539"/>
              <a:gd name="connsiteY2" fmla="*/ 2323974 h 2323974"/>
              <a:gd name="connsiteX3" fmla="*/ 0 w 6882539"/>
              <a:gd name="connsiteY3" fmla="*/ 2323974 h 232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82539" h="2323974">
                <a:moveTo>
                  <a:pt x="0" y="0"/>
                </a:moveTo>
                <a:lnTo>
                  <a:pt x="6882539" y="0"/>
                </a:lnTo>
                <a:lnTo>
                  <a:pt x="6882539" y="2323974"/>
                </a:lnTo>
                <a:lnTo>
                  <a:pt x="0" y="232397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3341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8795" y="-4973"/>
            <a:ext cx="12200794" cy="4861390"/>
          </a:xfrm>
          <a:custGeom>
            <a:avLst/>
            <a:gdLst>
              <a:gd name="connsiteX0" fmla="*/ 0 w 12200794"/>
              <a:gd name="connsiteY0" fmla="*/ 0 h 4861390"/>
              <a:gd name="connsiteX1" fmla="*/ 12200794 w 12200794"/>
              <a:gd name="connsiteY1" fmla="*/ 0 h 4861390"/>
              <a:gd name="connsiteX2" fmla="*/ 12200794 w 12200794"/>
              <a:gd name="connsiteY2" fmla="*/ 3450615 h 4861390"/>
              <a:gd name="connsiteX3" fmla="*/ 6100397 w 12200794"/>
              <a:gd name="connsiteY3" fmla="*/ 4861390 h 4861390"/>
              <a:gd name="connsiteX4" fmla="*/ 0 w 12200794"/>
              <a:gd name="connsiteY4" fmla="*/ 3450615 h 4861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794" h="4861390">
                <a:moveTo>
                  <a:pt x="0" y="0"/>
                </a:moveTo>
                <a:lnTo>
                  <a:pt x="12200794" y="0"/>
                </a:lnTo>
                <a:lnTo>
                  <a:pt x="12200794" y="3450615"/>
                </a:lnTo>
                <a:lnTo>
                  <a:pt x="6100397" y="4861390"/>
                </a:lnTo>
                <a:lnTo>
                  <a:pt x="0" y="3450615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6353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004096" y="3548269"/>
            <a:ext cx="7231951" cy="2521226"/>
          </a:xfrm>
          <a:custGeom>
            <a:avLst/>
            <a:gdLst>
              <a:gd name="connsiteX0" fmla="*/ 0 w 7231951"/>
              <a:gd name="connsiteY0" fmla="*/ 0 h 2521226"/>
              <a:gd name="connsiteX1" fmla="*/ 7231951 w 7231951"/>
              <a:gd name="connsiteY1" fmla="*/ 0 h 2521226"/>
              <a:gd name="connsiteX2" fmla="*/ 7231951 w 7231951"/>
              <a:gd name="connsiteY2" fmla="*/ 2521226 h 2521226"/>
              <a:gd name="connsiteX3" fmla="*/ 0 w 7231951"/>
              <a:gd name="connsiteY3" fmla="*/ 2521226 h 252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1951" h="2521226">
                <a:moveTo>
                  <a:pt x="0" y="0"/>
                </a:moveTo>
                <a:lnTo>
                  <a:pt x="7231951" y="0"/>
                </a:lnTo>
                <a:lnTo>
                  <a:pt x="7231951" y="2521226"/>
                </a:lnTo>
                <a:lnTo>
                  <a:pt x="0" y="2521226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54229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1605" y="-741419"/>
            <a:ext cx="7161847" cy="7370830"/>
          </a:xfrm>
          <a:custGeom>
            <a:avLst/>
            <a:gdLst>
              <a:gd name="connsiteX0" fmla="*/ 2787816 w 7161847"/>
              <a:gd name="connsiteY0" fmla="*/ 7152549 h 7370830"/>
              <a:gd name="connsiteX1" fmla="*/ 2787817 w 7161847"/>
              <a:gd name="connsiteY1" fmla="*/ 7152549 h 7370830"/>
              <a:gd name="connsiteX2" fmla="*/ 2787816 w 7161847"/>
              <a:gd name="connsiteY2" fmla="*/ 7152550 h 7370830"/>
              <a:gd name="connsiteX3" fmla="*/ 1391706 w 7161847"/>
              <a:gd name="connsiteY3" fmla="*/ 6138863 h 7370830"/>
              <a:gd name="connsiteX4" fmla="*/ 1391707 w 7161847"/>
              <a:gd name="connsiteY4" fmla="*/ 6138863 h 7370830"/>
              <a:gd name="connsiteX5" fmla="*/ 1391707 w 7161847"/>
              <a:gd name="connsiteY5" fmla="*/ 6138864 h 7370830"/>
              <a:gd name="connsiteX6" fmla="*/ 6563752 w 7161847"/>
              <a:gd name="connsiteY6" fmla="*/ 5372121 h 7370830"/>
              <a:gd name="connsiteX7" fmla="*/ 6835791 w 7161847"/>
              <a:gd name="connsiteY7" fmla="*/ 5484803 h 7370830"/>
              <a:gd name="connsiteX8" fmla="*/ 6835790 w 7161847"/>
              <a:gd name="connsiteY8" fmla="*/ 5484804 h 7370830"/>
              <a:gd name="connsiteX9" fmla="*/ 6835790 w 7161847"/>
              <a:gd name="connsiteY9" fmla="*/ 6028882 h 7370830"/>
              <a:gd name="connsiteX10" fmla="*/ 6013108 w 7161847"/>
              <a:gd name="connsiteY10" fmla="*/ 6851562 h 7370830"/>
              <a:gd name="connsiteX11" fmla="*/ 5469030 w 7161847"/>
              <a:gd name="connsiteY11" fmla="*/ 6851562 h 7370830"/>
              <a:gd name="connsiteX12" fmla="*/ 5469030 w 7161847"/>
              <a:gd name="connsiteY12" fmla="*/ 6851564 h 7370830"/>
              <a:gd name="connsiteX13" fmla="*/ 5469031 w 7161847"/>
              <a:gd name="connsiteY13" fmla="*/ 6307485 h 7370830"/>
              <a:gd name="connsiteX14" fmla="*/ 6291713 w 7161847"/>
              <a:gd name="connsiteY14" fmla="*/ 5484803 h 7370830"/>
              <a:gd name="connsiteX15" fmla="*/ 6563752 w 7161847"/>
              <a:gd name="connsiteY15" fmla="*/ 5372121 h 7370830"/>
              <a:gd name="connsiteX16" fmla="*/ 6620795 w 7161847"/>
              <a:gd name="connsiteY16" fmla="*/ 4143997 h 7370830"/>
              <a:gd name="connsiteX17" fmla="*/ 6892834 w 7161847"/>
              <a:gd name="connsiteY17" fmla="*/ 4256679 h 7370830"/>
              <a:gd name="connsiteX18" fmla="*/ 6892832 w 7161847"/>
              <a:gd name="connsiteY18" fmla="*/ 4256681 h 7370830"/>
              <a:gd name="connsiteX19" fmla="*/ 6892832 w 7161847"/>
              <a:gd name="connsiteY19" fmla="*/ 4800759 h 7370830"/>
              <a:gd name="connsiteX20" fmla="*/ 4814590 w 7161847"/>
              <a:gd name="connsiteY20" fmla="*/ 6879000 h 7370830"/>
              <a:gd name="connsiteX21" fmla="*/ 4270513 w 7161847"/>
              <a:gd name="connsiteY21" fmla="*/ 6879000 h 7370830"/>
              <a:gd name="connsiteX22" fmla="*/ 4270514 w 7161847"/>
              <a:gd name="connsiteY22" fmla="*/ 6879001 h 7370830"/>
              <a:gd name="connsiteX23" fmla="*/ 4270514 w 7161847"/>
              <a:gd name="connsiteY23" fmla="*/ 6334923 h 7370830"/>
              <a:gd name="connsiteX24" fmla="*/ 6348755 w 7161847"/>
              <a:gd name="connsiteY24" fmla="*/ 4256680 h 7370830"/>
              <a:gd name="connsiteX25" fmla="*/ 6620795 w 7161847"/>
              <a:gd name="connsiteY25" fmla="*/ 4143997 h 7370830"/>
              <a:gd name="connsiteX26" fmla="*/ 2866468 w 7161847"/>
              <a:gd name="connsiteY26" fmla="*/ 3040604 h 7370830"/>
              <a:gd name="connsiteX27" fmla="*/ 3138506 w 7161847"/>
              <a:gd name="connsiteY27" fmla="*/ 3153287 h 7370830"/>
              <a:gd name="connsiteX28" fmla="*/ 3138505 w 7161847"/>
              <a:gd name="connsiteY28" fmla="*/ 3153287 h 7370830"/>
              <a:gd name="connsiteX29" fmla="*/ 3138506 w 7161847"/>
              <a:gd name="connsiteY29" fmla="*/ 3697364 h 7370830"/>
              <a:gd name="connsiteX30" fmla="*/ 656759 w 7161847"/>
              <a:gd name="connsiteY30" fmla="*/ 6179110 h 7370830"/>
              <a:gd name="connsiteX31" fmla="*/ 173034 w 7161847"/>
              <a:gd name="connsiteY31" fmla="*/ 6228409 h 7370830"/>
              <a:gd name="connsiteX32" fmla="*/ 112681 w 7161847"/>
              <a:gd name="connsiteY32" fmla="*/ 6179110 h 7370830"/>
              <a:gd name="connsiteX33" fmla="*/ 63383 w 7161847"/>
              <a:gd name="connsiteY33" fmla="*/ 6118759 h 7370830"/>
              <a:gd name="connsiteX34" fmla="*/ 112682 w 7161847"/>
              <a:gd name="connsiteY34" fmla="*/ 5635033 h 7370830"/>
              <a:gd name="connsiteX35" fmla="*/ 2594428 w 7161847"/>
              <a:gd name="connsiteY35" fmla="*/ 3153287 h 7370830"/>
              <a:gd name="connsiteX36" fmla="*/ 2866468 w 7161847"/>
              <a:gd name="connsiteY36" fmla="*/ 3040604 h 7370830"/>
              <a:gd name="connsiteX37" fmla="*/ 5359755 w 7161847"/>
              <a:gd name="connsiteY37" fmla="*/ 2993060 h 7370830"/>
              <a:gd name="connsiteX38" fmla="*/ 5631795 w 7161847"/>
              <a:gd name="connsiteY38" fmla="*/ 3105742 h 7370830"/>
              <a:gd name="connsiteX39" fmla="*/ 5631794 w 7161847"/>
              <a:gd name="connsiteY39" fmla="*/ 3105743 h 7370830"/>
              <a:gd name="connsiteX40" fmla="*/ 5631794 w 7161847"/>
              <a:gd name="connsiteY40" fmla="*/ 3649821 h 7370830"/>
              <a:gd name="connsiteX41" fmla="*/ 2023465 w 7161847"/>
              <a:gd name="connsiteY41" fmla="*/ 7258148 h 7370830"/>
              <a:gd name="connsiteX42" fmla="*/ 1539739 w 7161847"/>
              <a:gd name="connsiteY42" fmla="*/ 7307446 h 7370830"/>
              <a:gd name="connsiteX43" fmla="*/ 1479387 w 7161847"/>
              <a:gd name="connsiteY43" fmla="*/ 7258149 h 7370830"/>
              <a:gd name="connsiteX44" fmla="*/ 1479387 w 7161847"/>
              <a:gd name="connsiteY44" fmla="*/ 7258149 h 7370830"/>
              <a:gd name="connsiteX45" fmla="*/ 1430089 w 7161847"/>
              <a:gd name="connsiteY45" fmla="*/ 7197796 h 7370830"/>
              <a:gd name="connsiteX46" fmla="*/ 1479388 w 7161847"/>
              <a:gd name="connsiteY46" fmla="*/ 6714071 h 7370830"/>
              <a:gd name="connsiteX47" fmla="*/ 5087717 w 7161847"/>
              <a:gd name="connsiteY47" fmla="*/ 3105742 h 7370830"/>
              <a:gd name="connsiteX48" fmla="*/ 5359755 w 7161847"/>
              <a:gd name="connsiteY48" fmla="*/ 2993060 h 7370830"/>
              <a:gd name="connsiteX49" fmla="*/ 6668184 w 7161847"/>
              <a:gd name="connsiteY49" fmla="*/ 2887461 h 7370830"/>
              <a:gd name="connsiteX50" fmla="*/ 6940223 w 7161847"/>
              <a:gd name="connsiteY50" fmla="*/ 3000143 h 7370830"/>
              <a:gd name="connsiteX51" fmla="*/ 6940223 w 7161847"/>
              <a:gd name="connsiteY51" fmla="*/ 3000144 h 7370830"/>
              <a:gd name="connsiteX52" fmla="*/ 6940223 w 7161847"/>
              <a:gd name="connsiteY52" fmla="*/ 3544221 h 7370830"/>
              <a:gd name="connsiteX53" fmla="*/ 3331893 w 7161847"/>
              <a:gd name="connsiteY53" fmla="*/ 7152549 h 7370830"/>
              <a:gd name="connsiteX54" fmla="*/ 2848167 w 7161847"/>
              <a:gd name="connsiteY54" fmla="*/ 7201847 h 7370830"/>
              <a:gd name="connsiteX55" fmla="*/ 2787817 w 7161847"/>
              <a:gd name="connsiteY55" fmla="*/ 7152549 h 7370830"/>
              <a:gd name="connsiteX56" fmla="*/ 2738519 w 7161847"/>
              <a:gd name="connsiteY56" fmla="*/ 7092198 h 7370830"/>
              <a:gd name="connsiteX57" fmla="*/ 2787816 w 7161847"/>
              <a:gd name="connsiteY57" fmla="*/ 6608472 h 7370830"/>
              <a:gd name="connsiteX58" fmla="*/ 6396146 w 7161847"/>
              <a:gd name="connsiteY58" fmla="*/ 3000143 h 7370830"/>
              <a:gd name="connsiteX59" fmla="*/ 6668184 w 7161847"/>
              <a:gd name="connsiteY59" fmla="*/ 2887461 h 7370830"/>
              <a:gd name="connsiteX60" fmla="*/ 5272076 w 7161847"/>
              <a:gd name="connsiteY60" fmla="*/ 1873775 h 7370830"/>
              <a:gd name="connsiteX61" fmla="*/ 5544115 w 7161847"/>
              <a:gd name="connsiteY61" fmla="*/ 1986458 h 7370830"/>
              <a:gd name="connsiteX62" fmla="*/ 5544114 w 7161847"/>
              <a:gd name="connsiteY62" fmla="*/ 1986458 h 7370830"/>
              <a:gd name="connsiteX63" fmla="*/ 5544114 w 7161847"/>
              <a:gd name="connsiteY63" fmla="*/ 2530536 h 7370830"/>
              <a:gd name="connsiteX64" fmla="*/ 1935786 w 7161847"/>
              <a:gd name="connsiteY64" fmla="*/ 6138863 h 7370830"/>
              <a:gd name="connsiteX65" fmla="*/ 1452059 w 7161847"/>
              <a:gd name="connsiteY65" fmla="*/ 6188161 h 7370830"/>
              <a:gd name="connsiteX66" fmla="*/ 1391707 w 7161847"/>
              <a:gd name="connsiteY66" fmla="*/ 6138863 h 7370830"/>
              <a:gd name="connsiteX67" fmla="*/ 1342409 w 7161847"/>
              <a:gd name="connsiteY67" fmla="*/ 6078511 h 7370830"/>
              <a:gd name="connsiteX68" fmla="*/ 1391708 w 7161847"/>
              <a:gd name="connsiteY68" fmla="*/ 5594786 h 7370830"/>
              <a:gd name="connsiteX69" fmla="*/ 5000037 w 7161847"/>
              <a:gd name="connsiteY69" fmla="*/ 1986457 h 7370830"/>
              <a:gd name="connsiteX70" fmla="*/ 5272076 w 7161847"/>
              <a:gd name="connsiteY70" fmla="*/ 1873775 h 7370830"/>
              <a:gd name="connsiteX71" fmla="*/ 6777126 w 7161847"/>
              <a:gd name="connsiteY71" fmla="*/ 1542420 h 7370830"/>
              <a:gd name="connsiteX72" fmla="*/ 7049166 w 7161847"/>
              <a:gd name="connsiteY72" fmla="*/ 1655103 h 7370830"/>
              <a:gd name="connsiteX73" fmla="*/ 7049164 w 7161847"/>
              <a:gd name="connsiteY73" fmla="*/ 1655103 h 7370830"/>
              <a:gd name="connsiteX74" fmla="*/ 7049164 w 7161847"/>
              <a:gd name="connsiteY74" fmla="*/ 2199181 h 7370830"/>
              <a:gd name="connsiteX75" fmla="*/ 6226482 w 7161847"/>
              <a:gd name="connsiteY75" fmla="*/ 3021861 h 7370830"/>
              <a:gd name="connsiteX76" fmla="*/ 5682406 w 7161847"/>
              <a:gd name="connsiteY76" fmla="*/ 3021861 h 7370830"/>
              <a:gd name="connsiteX77" fmla="*/ 5682405 w 7161847"/>
              <a:gd name="connsiteY77" fmla="*/ 3021862 h 7370830"/>
              <a:gd name="connsiteX78" fmla="*/ 5682405 w 7161847"/>
              <a:gd name="connsiteY78" fmla="*/ 2477784 h 7370830"/>
              <a:gd name="connsiteX79" fmla="*/ 6505087 w 7161847"/>
              <a:gd name="connsiteY79" fmla="*/ 1655102 h 7370830"/>
              <a:gd name="connsiteX80" fmla="*/ 6777126 w 7161847"/>
              <a:gd name="connsiteY80" fmla="*/ 1542420 h 7370830"/>
              <a:gd name="connsiteX81" fmla="*/ 6635544 w 7161847"/>
              <a:gd name="connsiteY81" fmla="*/ 453955 h 7370830"/>
              <a:gd name="connsiteX82" fmla="*/ 6907582 w 7161847"/>
              <a:gd name="connsiteY82" fmla="*/ 566637 h 7370830"/>
              <a:gd name="connsiteX83" fmla="*/ 6907582 w 7161847"/>
              <a:gd name="connsiteY83" fmla="*/ 566638 h 7370830"/>
              <a:gd name="connsiteX84" fmla="*/ 6907582 w 7161847"/>
              <a:gd name="connsiteY84" fmla="*/ 1110716 h 7370830"/>
              <a:gd name="connsiteX85" fmla="*/ 6084900 w 7161847"/>
              <a:gd name="connsiteY85" fmla="*/ 1933396 h 7370830"/>
              <a:gd name="connsiteX86" fmla="*/ 5540823 w 7161847"/>
              <a:gd name="connsiteY86" fmla="*/ 1933395 h 7370830"/>
              <a:gd name="connsiteX87" fmla="*/ 5540823 w 7161847"/>
              <a:gd name="connsiteY87" fmla="*/ 1933397 h 7370830"/>
              <a:gd name="connsiteX88" fmla="*/ 5540823 w 7161847"/>
              <a:gd name="connsiteY88" fmla="*/ 1389319 h 7370830"/>
              <a:gd name="connsiteX89" fmla="*/ 6363505 w 7161847"/>
              <a:gd name="connsiteY89" fmla="*/ 566637 h 7370830"/>
              <a:gd name="connsiteX90" fmla="*/ 6635544 w 7161847"/>
              <a:gd name="connsiteY90" fmla="*/ 453955 h 7370830"/>
              <a:gd name="connsiteX91" fmla="*/ 4320554 w 7161847"/>
              <a:gd name="connsiteY91" fmla="*/ 370272 h 7370830"/>
              <a:gd name="connsiteX92" fmla="*/ 4592593 w 7161847"/>
              <a:gd name="connsiteY92" fmla="*/ 482954 h 7370830"/>
              <a:gd name="connsiteX93" fmla="*/ 4592592 w 7161847"/>
              <a:gd name="connsiteY93" fmla="*/ 482955 h 7370830"/>
              <a:gd name="connsiteX94" fmla="*/ 4592592 w 7161847"/>
              <a:gd name="connsiteY94" fmla="*/ 1027032 h 7370830"/>
              <a:gd name="connsiteX95" fmla="*/ 984263 w 7161847"/>
              <a:gd name="connsiteY95" fmla="*/ 4635359 h 7370830"/>
              <a:gd name="connsiteX96" fmla="*/ 440184 w 7161847"/>
              <a:gd name="connsiteY96" fmla="*/ 4635359 h 7370830"/>
              <a:gd name="connsiteX97" fmla="*/ 440186 w 7161847"/>
              <a:gd name="connsiteY97" fmla="*/ 4635359 h 7370830"/>
              <a:gd name="connsiteX98" fmla="*/ 440186 w 7161847"/>
              <a:gd name="connsiteY98" fmla="*/ 4091282 h 7370830"/>
              <a:gd name="connsiteX99" fmla="*/ 4048515 w 7161847"/>
              <a:gd name="connsiteY99" fmla="*/ 482954 h 7370830"/>
              <a:gd name="connsiteX100" fmla="*/ 4320554 w 7161847"/>
              <a:gd name="connsiteY100" fmla="*/ 370272 h 7370830"/>
              <a:gd name="connsiteX101" fmla="*/ 5907766 w 7161847"/>
              <a:gd name="connsiteY101" fmla="*/ 0 h 7370830"/>
              <a:gd name="connsiteX102" fmla="*/ 6179803 w 7161847"/>
              <a:gd name="connsiteY102" fmla="*/ 112683 h 7370830"/>
              <a:gd name="connsiteX103" fmla="*/ 6179804 w 7161847"/>
              <a:gd name="connsiteY103" fmla="*/ 112683 h 7370830"/>
              <a:gd name="connsiteX104" fmla="*/ 6179804 w 7161847"/>
              <a:gd name="connsiteY104" fmla="*/ 656761 h 7370830"/>
              <a:gd name="connsiteX105" fmla="*/ 3698057 w 7161847"/>
              <a:gd name="connsiteY105" fmla="*/ 3138507 h 7370830"/>
              <a:gd name="connsiteX106" fmla="*/ 3153979 w 7161847"/>
              <a:gd name="connsiteY106" fmla="*/ 3138507 h 7370830"/>
              <a:gd name="connsiteX107" fmla="*/ 3153980 w 7161847"/>
              <a:gd name="connsiteY107" fmla="*/ 3138507 h 7370830"/>
              <a:gd name="connsiteX108" fmla="*/ 3153980 w 7161847"/>
              <a:gd name="connsiteY108" fmla="*/ 2594430 h 7370830"/>
              <a:gd name="connsiteX109" fmla="*/ 5635727 w 7161847"/>
              <a:gd name="connsiteY109" fmla="*/ 112683 h 7370830"/>
              <a:gd name="connsiteX110" fmla="*/ 5907766 w 7161847"/>
              <a:gd name="connsiteY110" fmla="*/ 0 h 7370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7161847" h="7370830">
                <a:moveTo>
                  <a:pt x="2787816" y="7152549"/>
                </a:moveTo>
                <a:lnTo>
                  <a:pt x="2787817" y="7152549"/>
                </a:lnTo>
                <a:lnTo>
                  <a:pt x="2787816" y="7152550"/>
                </a:lnTo>
                <a:close/>
                <a:moveTo>
                  <a:pt x="1391706" y="6138863"/>
                </a:moveTo>
                <a:lnTo>
                  <a:pt x="1391707" y="6138863"/>
                </a:lnTo>
                <a:lnTo>
                  <a:pt x="1391707" y="6138864"/>
                </a:lnTo>
                <a:close/>
                <a:moveTo>
                  <a:pt x="6563752" y="5372121"/>
                </a:moveTo>
                <a:cubicBezTo>
                  <a:pt x="6662211" y="5372121"/>
                  <a:pt x="6760669" y="5409682"/>
                  <a:pt x="6835791" y="5484803"/>
                </a:cubicBezTo>
                <a:lnTo>
                  <a:pt x="6835790" y="5484804"/>
                </a:lnTo>
                <a:cubicBezTo>
                  <a:pt x="6986034" y="5635048"/>
                  <a:pt x="6986034" y="5878639"/>
                  <a:pt x="6835790" y="6028882"/>
                </a:cubicBezTo>
                <a:lnTo>
                  <a:pt x="6013108" y="6851562"/>
                </a:lnTo>
                <a:cubicBezTo>
                  <a:pt x="5862865" y="7001806"/>
                  <a:pt x="5619274" y="7001806"/>
                  <a:pt x="5469030" y="6851562"/>
                </a:cubicBezTo>
                <a:lnTo>
                  <a:pt x="5469030" y="6851564"/>
                </a:lnTo>
                <a:cubicBezTo>
                  <a:pt x="5318788" y="6701320"/>
                  <a:pt x="5318788" y="6457729"/>
                  <a:pt x="5469031" y="6307485"/>
                </a:cubicBezTo>
                <a:lnTo>
                  <a:pt x="6291713" y="5484803"/>
                </a:lnTo>
                <a:cubicBezTo>
                  <a:pt x="6366835" y="5409682"/>
                  <a:pt x="6465294" y="5372121"/>
                  <a:pt x="6563752" y="5372121"/>
                </a:cubicBezTo>
                <a:close/>
                <a:moveTo>
                  <a:pt x="6620795" y="4143997"/>
                </a:moveTo>
                <a:cubicBezTo>
                  <a:pt x="6719254" y="4143997"/>
                  <a:pt x="6817711" y="4181559"/>
                  <a:pt x="6892834" y="4256679"/>
                </a:cubicBezTo>
                <a:lnTo>
                  <a:pt x="6892832" y="4256681"/>
                </a:lnTo>
                <a:cubicBezTo>
                  <a:pt x="7043075" y="4406924"/>
                  <a:pt x="7043075" y="4650516"/>
                  <a:pt x="6892832" y="4800759"/>
                </a:cubicBezTo>
                <a:lnTo>
                  <a:pt x="4814590" y="6879000"/>
                </a:lnTo>
                <a:cubicBezTo>
                  <a:pt x="4664347" y="7029243"/>
                  <a:pt x="4420756" y="7029243"/>
                  <a:pt x="4270513" y="6879000"/>
                </a:cubicBezTo>
                <a:lnTo>
                  <a:pt x="4270514" y="6879001"/>
                </a:lnTo>
                <a:cubicBezTo>
                  <a:pt x="4120269" y="6728758"/>
                  <a:pt x="4120270" y="6485166"/>
                  <a:pt x="4270514" y="6334923"/>
                </a:cubicBezTo>
                <a:lnTo>
                  <a:pt x="6348755" y="4256680"/>
                </a:lnTo>
                <a:cubicBezTo>
                  <a:pt x="6423877" y="4181559"/>
                  <a:pt x="6522336" y="4143997"/>
                  <a:pt x="6620795" y="4143997"/>
                </a:cubicBezTo>
                <a:close/>
                <a:moveTo>
                  <a:pt x="2866468" y="3040604"/>
                </a:moveTo>
                <a:cubicBezTo>
                  <a:pt x="2964925" y="3040604"/>
                  <a:pt x="3063384" y="3078165"/>
                  <a:pt x="3138506" y="3153287"/>
                </a:cubicBezTo>
                <a:lnTo>
                  <a:pt x="3138505" y="3153287"/>
                </a:lnTo>
                <a:cubicBezTo>
                  <a:pt x="3288749" y="3303531"/>
                  <a:pt x="3288749" y="3547122"/>
                  <a:pt x="3138506" y="3697364"/>
                </a:cubicBezTo>
                <a:lnTo>
                  <a:pt x="656759" y="6179110"/>
                </a:lnTo>
                <a:cubicBezTo>
                  <a:pt x="525295" y="6310573"/>
                  <a:pt x="322364" y="6327006"/>
                  <a:pt x="173034" y="6228409"/>
                </a:cubicBezTo>
                <a:lnTo>
                  <a:pt x="112681" y="6179110"/>
                </a:lnTo>
                <a:lnTo>
                  <a:pt x="63383" y="6118759"/>
                </a:lnTo>
                <a:cubicBezTo>
                  <a:pt x="-35214" y="5969429"/>
                  <a:pt x="-18781" y="5766496"/>
                  <a:pt x="112682" y="5635033"/>
                </a:cubicBezTo>
                <a:lnTo>
                  <a:pt x="2594428" y="3153287"/>
                </a:lnTo>
                <a:cubicBezTo>
                  <a:pt x="2669551" y="3078166"/>
                  <a:pt x="2768009" y="3040604"/>
                  <a:pt x="2866468" y="3040604"/>
                </a:cubicBezTo>
                <a:close/>
                <a:moveTo>
                  <a:pt x="5359755" y="2993060"/>
                </a:moveTo>
                <a:cubicBezTo>
                  <a:pt x="5458214" y="2993061"/>
                  <a:pt x="5556673" y="3030621"/>
                  <a:pt x="5631795" y="3105742"/>
                </a:cubicBezTo>
                <a:lnTo>
                  <a:pt x="5631794" y="3105743"/>
                </a:lnTo>
                <a:cubicBezTo>
                  <a:pt x="5782037" y="3255986"/>
                  <a:pt x="5782037" y="3499578"/>
                  <a:pt x="5631794" y="3649821"/>
                </a:cubicBezTo>
                <a:lnTo>
                  <a:pt x="2023465" y="7258148"/>
                </a:lnTo>
                <a:cubicBezTo>
                  <a:pt x="1892002" y="7389611"/>
                  <a:pt x="1689070" y="7406044"/>
                  <a:pt x="1539739" y="7307446"/>
                </a:cubicBezTo>
                <a:lnTo>
                  <a:pt x="1479387" y="7258149"/>
                </a:lnTo>
                <a:lnTo>
                  <a:pt x="1479387" y="7258149"/>
                </a:lnTo>
                <a:lnTo>
                  <a:pt x="1430089" y="7197796"/>
                </a:lnTo>
                <a:cubicBezTo>
                  <a:pt x="1331492" y="7048467"/>
                  <a:pt x="1347925" y="6845534"/>
                  <a:pt x="1479388" y="6714071"/>
                </a:cubicBezTo>
                <a:lnTo>
                  <a:pt x="5087717" y="3105742"/>
                </a:lnTo>
                <a:cubicBezTo>
                  <a:pt x="5162838" y="3030621"/>
                  <a:pt x="5261296" y="2993060"/>
                  <a:pt x="5359755" y="2993060"/>
                </a:cubicBezTo>
                <a:close/>
                <a:moveTo>
                  <a:pt x="6668184" y="2887461"/>
                </a:moveTo>
                <a:cubicBezTo>
                  <a:pt x="6766643" y="2887461"/>
                  <a:pt x="6865102" y="2925021"/>
                  <a:pt x="6940223" y="3000143"/>
                </a:cubicBezTo>
                <a:lnTo>
                  <a:pt x="6940223" y="3000144"/>
                </a:lnTo>
                <a:cubicBezTo>
                  <a:pt x="7090466" y="3150387"/>
                  <a:pt x="7090466" y="3393978"/>
                  <a:pt x="6940223" y="3544221"/>
                </a:cubicBezTo>
                <a:lnTo>
                  <a:pt x="3331893" y="7152549"/>
                </a:lnTo>
                <a:cubicBezTo>
                  <a:pt x="3200432" y="7284013"/>
                  <a:pt x="2997498" y="7300445"/>
                  <a:pt x="2848167" y="7201847"/>
                </a:cubicBezTo>
                <a:lnTo>
                  <a:pt x="2787817" y="7152549"/>
                </a:lnTo>
                <a:lnTo>
                  <a:pt x="2738519" y="7092198"/>
                </a:lnTo>
                <a:cubicBezTo>
                  <a:pt x="2639922" y="6942867"/>
                  <a:pt x="2656354" y="6739935"/>
                  <a:pt x="2787816" y="6608472"/>
                </a:cubicBezTo>
                <a:lnTo>
                  <a:pt x="6396146" y="3000143"/>
                </a:lnTo>
                <a:cubicBezTo>
                  <a:pt x="6471268" y="2925022"/>
                  <a:pt x="6569726" y="2887461"/>
                  <a:pt x="6668184" y="2887461"/>
                </a:cubicBezTo>
                <a:close/>
                <a:moveTo>
                  <a:pt x="5272076" y="1873775"/>
                </a:moveTo>
                <a:cubicBezTo>
                  <a:pt x="5370534" y="1873776"/>
                  <a:pt x="5468993" y="1911336"/>
                  <a:pt x="5544115" y="1986458"/>
                </a:cubicBezTo>
                <a:lnTo>
                  <a:pt x="5544114" y="1986458"/>
                </a:lnTo>
                <a:cubicBezTo>
                  <a:pt x="5694357" y="2136701"/>
                  <a:pt x="5694357" y="2380293"/>
                  <a:pt x="5544114" y="2530536"/>
                </a:cubicBezTo>
                <a:lnTo>
                  <a:pt x="1935786" y="6138863"/>
                </a:lnTo>
                <a:cubicBezTo>
                  <a:pt x="1804322" y="6270326"/>
                  <a:pt x="1601389" y="6286759"/>
                  <a:pt x="1452059" y="6188161"/>
                </a:cubicBezTo>
                <a:lnTo>
                  <a:pt x="1391707" y="6138863"/>
                </a:lnTo>
                <a:lnTo>
                  <a:pt x="1342409" y="6078511"/>
                </a:lnTo>
                <a:cubicBezTo>
                  <a:pt x="1243812" y="5929182"/>
                  <a:pt x="1260245" y="5726249"/>
                  <a:pt x="1391708" y="5594786"/>
                </a:cubicBezTo>
                <a:lnTo>
                  <a:pt x="5000037" y="1986457"/>
                </a:lnTo>
                <a:cubicBezTo>
                  <a:pt x="5075158" y="1911336"/>
                  <a:pt x="5173617" y="1873775"/>
                  <a:pt x="5272076" y="1873775"/>
                </a:cubicBezTo>
                <a:close/>
                <a:moveTo>
                  <a:pt x="6777126" y="1542420"/>
                </a:moveTo>
                <a:cubicBezTo>
                  <a:pt x="6875585" y="1542420"/>
                  <a:pt x="6974043" y="1579981"/>
                  <a:pt x="7049166" y="1655103"/>
                </a:cubicBezTo>
                <a:lnTo>
                  <a:pt x="7049164" y="1655103"/>
                </a:lnTo>
                <a:cubicBezTo>
                  <a:pt x="7199409" y="1805346"/>
                  <a:pt x="7199409" y="2048937"/>
                  <a:pt x="7049164" y="2199181"/>
                </a:cubicBezTo>
                <a:lnTo>
                  <a:pt x="6226482" y="3021861"/>
                </a:lnTo>
                <a:cubicBezTo>
                  <a:pt x="6076239" y="3172104"/>
                  <a:pt x="5832649" y="3172104"/>
                  <a:pt x="5682406" y="3021861"/>
                </a:cubicBezTo>
                <a:lnTo>
                  <a:pt x="5682405" y="3021862"/>
                </a:lnTo>
                <a:cubicBezTo>
                  <a:pt x="5532162" y="2871619"/>
                  <a:pt x="5532163" y="2628028"/>
                  <a:pt x="5682405" y="2477784"/>
                </a:cubicBezTo>
                <a:lnTo>
                  <a:pt x="6505087" y="1655102"/>
                </a:lnTo>
                <a:cubicBezTo>
                  <a:pt x="6580210" y="1579981"/>
                  <a:pt x="6678669" y="1542420"/>
                  <a:pt x="6777126" y="1542420"/>
                </a:cubicBezTo>
                <a:close/>
                <a:moveTo>
                  <a:pt x="6635544" y="453955"/>
                </a:moveTo>
                <a:cubicBezTo>
                  <a:pt x="6734003" y="453955"/>
                  <a:pt x="6832461" y="491516"/>
                  <a:pt x="6907582" y="566637"/>
                </a:cubicBezTo>
                <a:lnTo>
                  <a:pt x="6907582" y="566638"/>
                </a:lnTo>
                <a:cubicBezTo>
                  <a:pt x="7057826" y="716881"/>
                  <a:pt x="7057826" y="960472"/>
                  <a:pt x="6907582" y="1110716"/>
                </a:cubicBezTo>
                <a:lnTo>
                  <a:pt x="6084900" y="1933396"/>
                </a:lnTo>
                <a:cubicBezTo>
                  <a:pt x="5934657" y="2083639"/>
                  <a:pt x="5691065" y="2083639"/>
                  <a:pt x="5540823" y="1933395"/>
                </a:cubicBezTo>
                <a:lnTo>
                  <a:pt x="5540823" y="1933397"/>
                </a:lnTo>
                <a:cubicBezTo>
                  <a:pt x="5390580" y="1783154"/>
                  <a:pt x="5390580" y="1539563"/>
                  <a:pt x="5540823" y="1389319"/>
                </a:cubicBezTo>
                <a:lnTo>
                  <a:pt x="6363505" y="566637"/>
                </a:lnTo>
                <a:cubicBezTo>
                  <a:pt x="6438626" y="491516"/>
                  <a:pt x="6537086" y="453955"/>
                  <a:pt x="6635544" y="453955"/>
                </a:cubicBezTo>
                <a:close/>
                <a:moveTo>
                  <a:pt x="4320554" y="370272"/>
                </a:moveTo>
                <a:cubicBezTo>
                  <a:pt x="4419011" y="370272"/>
                  <a:pt x="4517471" y="407832"/>
                  <a:pt x="4592593" y="482954"/>
                </a:cubicBezTo>
                <a:lnTo>
                  <a:pt x="4592592" y="482955"/>
                </a:lnTo>
                <a:cubicBezTo>
                  <a:pt x="4742835" y="633198"/>
                  <a:pt x="4742835" y="876789"/>
                  <a:pt x="4592592" y="1027032"/>
                </a:cubicBezTo>
                <a:lnTo>
                  <a:pt x="984263" y="4635359"/>
                </a:lnTo>
                <a:cubicBezTo>
                  <a:pt x="834019" y="4785603"/>
                  <a:pt x="590428" y="4785602"/>
                  <a:pt x="440184" y="4635359"/>
                </a:cubicBezTo>
                <a:lnTo>
                  <a:pt x="440186" y="4635359"/>
                </a:lnTo>
                <a:cubicBezTo>
                  <a:pt x="289942" y="4485117"/>
                  <a:pt x="289942" y="4241525"/>
                  <a:pt x="440186" y="4091282"/>
                </a:cubicBezTo>
                <a:lnTo>
                  <a:pt x="4048515" y="482954"/>
                </a:lnTo>
                <a:cubicBezTo>
                  <a:pt x="4123637" y="407832"/>
                  <a:pt x="4222095" y="370272"/>
                  <a:pt x="4320554" y="370272"/>
                </a:cubicBezTo>
                <a:close/>
                <a:moveTo>
                  <a:pt x="5907766" y="0"/>
                </a:moveTo>
                <a:cubicBezTo>
                  <a:pt x="6006224" y="0"/>
                  <a:pt x="6104683" y="37562"/>
                  <a:pt x="6179803" y="112683"/>
                </a:cubicBezTo>
                <a:lnTo>
                  <a:pt x="6179804" y="112683"/>
                </a:lnTo>
                <a:cubicBezTo>
                  <a:pt x="6330047" y="262927"/>
                  <a:pt x="6330047" y="506518"/>
                  <a:pt x="6179804" y="656761"/>
                </a:cubicBezTo>
                <a:lnTo>
                  <a:pt x="3698057" y="3138507"/>
                </a:lnTo>
                <a:cubicBezTo>
                  <a:pt x="3547813" y="3288750"/>
                  <a:pt x="3304221" y="3288750"/>
                  <a:pt x="3153979" y="3138507"/>
                </a:cubicBezTo>
                <a:lnTo>
                  <a:pt x="3153980" y="3138507"/>
                </a:lnTo>
                <a:cubicBezTo>
                  <a:pt x="3003736" y="2988265"/>
                  <a:pt x="3003737" y="2744673"/>
                  <a:pt x="3153980" y="2594430"/>
                </a:cubicBezTo>
                <a:lnTo>
                  <a:pt x="5635727" y="112683"/>
                </a:lnTo>
                <a:cubicBezTo>
                  <a:pt x="5710849" y="37561"/>
                  <a:pt x="5809307" y="0"/>
                  <a:pt x="5907766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06552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874644" y="1866827"/>
            <a:ext cx="5009322" cy="4028823"/>
          </a:xfrm>
          <a:custGeom>
            <a:avLst/>
            <a:gdLst>
              <a:gd name="connsiteX0" fmla="*/ 0 w 5009322"/>
              <a:gd name="connsiteY0" fmla="*/ 0 h 4028823"/>
              <a:gd name="connsiteX1" fmla="*/ 5009322 w 5009322"/>
              <a:gd name="connsiteY1" fmla="*/ 0 h 4028823"/>
              <a:gd name="connsiteX2" fmla="*/ 5009322 w 5009322"/>
              <a:gd name="connsiteY2" fmla="*/ 4028823 h 4028823"/>
              <a:gd name="connsiteX3" fmla="*/ 0 w 5009322"/>
              <a:gd name="connsiteY3" fmla="*/ 4028823 h 402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9322" h="4028823">
                <a:moveTo>
                  <a:pt x="0" y="0"/>
                </a:moveTo>
                <a:lnTo>
                  <a:pt x="5009322" y="0"/>
                </a:lnTo>
                <a:lnTo>
                  <a:pt x="5009322" y="4028823"/>
                </a:lnTo>
                <a:lnTo>
                  <a:pt x="0" y="40288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28318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088623" y="1862531"/>
            <a:ext cx="6128803" cy="2132998"/>
          </a:xfrm>
          <a:custGeom>
            <a:avLst/>
            <a:gdLst>
              <a:gd name="connsiteX0" fmla="*/ 0 w 6128803"/>
              <a:gd name="connsiteY0" fmla="*/ 0 h 2132998"/>
              <a:gd name="connsiteX1" fmla="*/ 6128803 w 6128803"/>
              <a:gd name="connsiteY1" fmla="*/ 0 h 2132998"/>
              <a:gd name="connsiteX2" fmla="*/ 6128803 w 6128803"/>
              <a:gd name="connsiteY2" fmla="*/ 2132998 h 2132998"/>
              <a:gd name="connsiteX3" fmla="*/ 0 w 6128803"/>
              <a:gd name="connsiteY3" fmla="*/ 2132998 h 2132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8803" h="2132998">
                <a:moveTo>
                  <a:pt x="0" y="0"/>
                </a:moveTo>
                <a:lnTo>
                  <a:pt x="6128803" y="0"/>
                </a:lnTo>
                <a:lnTo>
                  <a:pt x="6128803" y="2132998"/>
                </a:lnTo>
                <a:lnTo>
                  <a:pt x="0" y="2132998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7194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423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/>
              <a:pPr>
                <a:defRPr/>
              </a:pPr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DF1B19-48F5-445F-8455-2250435BD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3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9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hyperlink" Target="http://goszakaz.ufin48.ru/smallpurchase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hyperlink" Target="mailto:tpl@admlr.Lipetsk.ru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0" y="0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701" name="TextBox 7"/>
          <p:cNvSpPr txBox="1">
            <a:spLocks noChangeArrowheads="1"/>
          </p:cNvSpPr>
          <p:nvPr/>
        </p:nvSpPr>
        <p:spPr bwMode="auto">
          <a:xfrm>
            <a:off x="668743" y="1759178"/>
            <a:ext cx="674736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Ответы на вопросы, возникающие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</a:t>
            </a:r>
            <a:r>
              <a:rPr lang="ru-RU" sz="3200" dirty="0">
                <a:solidFill>
                  <a:schemeClr val="bg1"/>
                </a:solidFill>
                <a:latin typeface="Arial Narrow" panose="020B0606020202030204" pitchFamily="34" charset="0"/>
              </a:rPr>
              <a:t>процессе тестовой </a:t>
            </a:r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эксплуатации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Arial Narrow" panose="020B0606020202030204" pitchFamily="34" charset="0"/>
              </a:rPr>
              <a:t>региональной информационной </a:t>
            </a:r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системы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Arial Narrow" panose="020B0606020202030204" pitchFamily="34" charset="0"/>
              </a:rPr>
              <a:t>в сфере закупок </a:t>
            </a:r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у пользователей</a:t>
            </a:r>
            <a:endParaRPr lang="en-US" altLang="ru-RU" sz="3200" b="1" dirty="0">
              <a:solidFill>
                <a:schemeClr val="bg1"/>
              </a:solidFill>
              <a:latin typeface="Arial Narrow" panose="020B0606020202030204" pitchFamily="34" charset="0"/>
              <a:ea typeface="Questrial"/>
              <a:cs typeface="Questrial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662272" y="5847680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>
                <a:solidFill>
                  <a:schemeClr val="bg1"/>
                </a:solidFill>
              </a:rPr>
              <a:t>2020 г.</a:t>
            </a:r>
          </a:p>
        </p:txBody>
      </p:sp>
      <p:sp>
        <p:nvSpPr>
          <p:cNvPr id="29704" name="Прямоугольник 5"/>
          <p:cNvSpPr>
            <a:spLocks noChangeArrowheads="1"/>
          </p:cNvSpPr>
          <p:nvPr/>
        </p:nvSpPr>
        <p:spPr bwMode="auto">
          <a:xfrm>
            <a:off x="1632459" y="5832292"/>
            <a:ext cx="39911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600" dirty="0" err="1">
                <a:solidFill>
                  <a:schemeClr val="bg1"/>
                </a:solidFill>
              </a:rPr>
              <a:t>Мезинов</a:t>
            </a:r>
            <a:r>
              <a:rPr lang="ru-RU" altLang="ru-RU" sz="1600" dirty="0">
                <a:solidFill>
                  <a:schemeClr val="bg1"/>
                </a:solidFill>
              </a:rPr>
              <a:t> Дмитрий </a:t>
            </a:r>
            <a:r>
              <a:rPr lang="ru-RU" altLang="ru-RU" sz="1600" dirty="0" smtClean="0">
                <a:solidFill>
                  <a:schemeClr val="bg1"/>
                </a:solidFill>
              </a:rPr>
              <a:t>Владимирович </a:t>
            </a:r>
            <a:endParaRPr lang="ru-RU" altLang="ru-RU" sz="1600" dirty="0">
              <a:solidFill>
                <a:schemeClr val="bg1"/>
              </a:solidFill>
            </a:endParaRPr>
          </a:p>
          <a:p>
            <a:r>
              <a:rPr lang="ru-RU" altLang="ru-RU" sz="1600" dirty="0" smtClean="0">
                <a:solidFill>
                  <a:schemeClr val="bg1"/>
                </a:solidFill>
              </a:rPr>
              <a:t>Руководитель проекта компании «Профи»</a:t>
            </a:r>
            <a:endParaRPr lang="ru-RU" altLang="ru-RU" sz="1600" dirty="0">
              <a:solidFill>
                <a:schemeClr val="bg1"/>
              </a:solidFill>
            </a:endParaRP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122882" name="Picture 2" descr="C:\Users\User\Desktop\lipeckaya_coa_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829" y="1675721"/>
            <a:ext cx="2786741" cy="354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3"/>
          <p:cNvSpPr>
            <a:spLocks noChangeArrowheads="1"/>
          </p:cNvSpPr>
          <p:nvPr/>
        </p:nvSpPr>
        <p:spPr bwMode="auto">
          <a:xfrm>
            <a:off x="848178" y="259899"/>
            <a:ext cx="19315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bg1"/>
                </a:solidFill>
              </a:rPr>
              <a:t>Липецкая</a:t>
            </a:r>
          </a:p>
          <a:p>
            <a:r>
              <a:rPr lang="ru-RU" altLang="ru-RU" sz="1200" dirty="0">
                <a:solidFill>
                  <a:schemeClr val="bg1"/>
                </a:solidFill>
              </a:rPr>
              <a:t>область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14" name="Picture 2" descr="C:\Users\User\Desktop\logowhi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80" y="180181"/>
            <a:ext cx="483039" cy="54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99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54677" y="206375"/>
            <a:ext cx="5657318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Работа с документом Извещение</a:t>
            </a:r>
            <a:endParaRPr lang="en-US" sz="2500" dirty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2543966" cy="58477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Формирование извещения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41093" y="3731748"/>
            <a:ext cx="4735014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Внесение изменений в опубликованное Извещение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1093" y="4161590"/>
            <a:ext cx="4113212" cy="535531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Изменение в опубликованное извещение формируется в фильтре «Объявлены»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209675" y="3698403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80" y="3790477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531938" y="1920875"/>
            <a:ext cx="5735554" cy="5355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Извещение формируется на основании заявки на закупку на статусе «Приняты к исполнению» по кнопке «Сформировать извещение»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6540" y="4840901"/>
            <a:ext cx="2066925" cy="1066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5576" y="4070302"/>
            <a:ext cx="3057525" cy="1905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3984" y="1260456"/>
            <a:ext cx="4680711" cy="241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21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265372" y="206375"/>
            <a:ext cx="363593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Работа с документом «Контракт»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5196679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Формирование контракта с единственным поставщиком</a:t>
            </a: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41093" y="3731748"/>
            <a:ext cx="4932119" cy="584775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Формирование контракта на основе опубликованного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 извещения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22456" y="4316523"/>
            <a:ext cx="4950756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Контракт на основе извещения формируется на основании извещения, опубликованного с использованием РИС.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Если извещение было размещено без использования РИС, то контракт размещается в ЕИС напрямую, после чего создается заявка на загрузку контракта из ЕИС в систему.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209675" y="3698403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80" y="3790477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531938" y="1920875"/>
            <a:ext cx="5306184" cy="112646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Формирование контракта по единственному поставщику (ч. 1 п. 26, 33 ст. 93 44-ФЗ) осуществляется без формирования заявки на закупку. По  остальным пунктам ч.1 ст. 93 44-ФЗ – с созданием заявки на закупку (за исключением п.4, 5 ст. 93 44-ФЗ).</a:t>
            </a:r>
            <a:r>
              <a:rPr lang="ru-RU" sz="2000" dirty="0" smtClean="0">
                <a:solidFill>
                  <a:srgbClr val="C00000"/>
                </a:solidFill>
                <a:latin typeface="+mn-lt"/>
                <a:ea typeface="Verdana" panose="020B0604030504040204" pitchFamily="34" charset="0"/>
                <a:cs typeface="Calibri"/>
              </a:rPr>
              <a:t> </a:t>
            </a:r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/>
              <a:cs typeface="+mn-cs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1185" y="1898178"/>
            <a:ext cx="486727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846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099465" y="206375"/>
            <a:ext cx="3967753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Исполнение контракта</a:t>
            </a:r>
            <a:endParaRPr lang="en-US" sz="2500" dirty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4266745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Подгрузка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сведений по исполнению контракта</a:t>
            </a: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41093" y="3731748"/>
            <a:ext cx="4023409" cy="584775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Внесение информации об оплате контракта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 (платежном поручении)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22456" y="4316523"/>
            <a:ext cx="4113212" cy="1643527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По контрактам, загруженным с ЕИС, информация об оплате заносится вручную.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По контрактам, которые были опубликованы через РИС, и для которых с помощью РИС было создано бюджетное обязательство, внесение информации об оплате будет происходить путем выбора необходимого платежного поручения из справочника.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209675" y="3698403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80" y="3790477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531938" y="1920875"/>
            <a:ext cx="5306184" cy="9787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При работе с исполнением контрактов необходимо проверить актуальность содержащейся в РИС информации.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В случае отсутствия сведений об исполнении контракта </a:t>
            </a:r>
            <a:r>
              <a:rPr lang="ru-RU" sz="1200" dirty="0" smtClean="0">
                <a:latin typeface="+mn-lt"/>
                <a:ea typeface="Verdana"/>
                <a:cs typeface="+mn-cs"/>
              </a:rPr>
              <a:t>в РИС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необходимо создать заявку на загрузку исполнения контракта из ЕИС.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1558" y="1829936"/>
            <a:ext cx="3178162" cy="8470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7325" y="3312968"/>
            <a:ext cx="5229225" cy="238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289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963204" y="206375"/>
            <a:ext cx="424026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Модуль «Малые закупки» (далее – МЗ)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2777171" cy="58477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Web – </a:t>
            </a:r>
            <a:r>
              <a:rPr lang="ru-RU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маркет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малых закупок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41093" y="3731748"/>
            <a:ext cx="3593804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Просмотр опубликованных извещений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1093" y="4161590"/>
            <a:ext cx="4113212" cy="978729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Для просмотра опубликованных извещений необходимо авторизоваться по кнопке «Вход для поставщиков».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Для авторизации используются те же учетные данные, что и для работы в личном кабинете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209675" y="3698403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80" y="3790477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531938" y="1920875"/>
            <a:ext cx="5735554" cy="9787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Verdana"/>
                <a:cs typeface="+mn-cs"/>
              </a:rPr>
              <a:t>Инструкция по работе Заказчика в модуле МЗ, а также Алгоритм проведения МЗ в электронном магазине размещены на странице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Web – </a:t>
            </a:r>
            <a:r>
              <a:rPr lang="ru-RU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маркет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малых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закупок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hlinkClick r:id="rId4"/>
              </a:rPr>
              <a:t>http://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hlinkClick r:id="rId4"/>
              </a:rPr>
              <a:t>goszakaz.ufin48.ru/smallpurchases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, в разделе Методические материалы», в подразделе «Заказчикам»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endParaRPr lang="id-ID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80" y="5588422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79" y="954157"/>
            <a:ext cx="4540195" cy="22979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0072" y="3608795"/>
            <a:ext cx="2611880" cy="185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761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503386" y="206375"/>
            <a:ext cx="315984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Регистрация пользователей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731535"/>
            <a:ext cx="357129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Шаг 1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. Необходимо перейти по ссылке</a:t>
            </a: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582738" y="2058560"/>
            <a:ext cx="4113212" cy="2991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«Подать заявку на регистрацию пользователя»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82738" y="2570163"/>
            <a:ext cx="47225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Шаг 2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. В открывшемся окне необходимо заполнить </a:t>
            </a:r>
            <a:endParaRPr lang="ru-RU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Поля соответствующей информацией</a:t>
            </a: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82738" y="3116125"/>
            <a:ext cx="422785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Заполняются все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поля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. </a:t>
            </a:r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Логин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и пароль Пользователь придумывает самостоятельно. Наименование  корреспондента выбирается из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справочника.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82738" y="4173829"/>
            <a:ext cx="28046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Шаг 3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. Сохранение документа</a:t>
            </a: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62650" y="4461484"/>
            <a:ext cx="4113212" cy="3139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После заполнения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полей,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заявку необходимо сохранить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+mn-cs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58875" y="171407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80455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152525" y="2578100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Oval 31"/>
          <p:cNvSpPr/>
          <p:nvPr/>
        </p:nvSpPr>
        <p:spPr>
          <a:xfrm>
            <a:off x="1179543" y="4166356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673350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428" y="4272571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8036" y="1145948"/>
            <a:ext cx="4480414" cy="4359729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562650" y="5054353"/>
            <a:ext cx="24808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Шаг 4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. Подписание заявки</a:t>
            </a: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1" name="Oval 31"/>
          <p:cNvSpPr/>
          <p:nvPr/>
        </p:nvSpPr>
        <p:spPr>
          <a:xfrm>
            <a:off x="1144048" y="5037099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340" y="5153095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Прямоугольник 35"/>
          <p:cNvSpPr/>
          <p:nvPr/>
        </p:nvSpPr>
        <p:spPr>
          <a:xfrm>
            <a:off x="1582738" y="5342008"/>
            <a:ext cx="4113212" cy="97872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После того как заявка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была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сохранена, ее необходимо подписать ЭЦП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Руководителя, либо направить на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  <a:hlinkClick r:id="rId5"/>
              </a:rPr>
              <a:t>tpl@admlr.Lipetsk.ru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скан документа, подтверждающего Ваши полномочия в организации.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6146748-F899-4F90-966A-BFF9E853A801}"/>
              </a:ext>
            </a:extLst>
          </p:cNvPr>
          <p:cNvSpPr txBox="1"/>
          <p:nvPr/>
        </p:nvSpPr>
        <p:spPr>
          <a:xfrm>
            <a:off x="1531938" y="1023888"/>
            <a:ext cx="5471370" cy="64633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  <a:latin typeface="Arial Narrow" panose="020B0606020202030204" pitchFamily="34" charset="0"/>
              </a:rPr>
              <a:t>Для  доступа в систему пользователям, не имеющим ЭЦП, 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  <a:latin typeface="Arial Narrow" panose="020B0606020202030204" pitchFamily="34" charset="0"/>
              </a:rPr>
              <a:t>необходимо подать заявку на регистрацию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866994" y="206375"/>
            <a:ext cx="443262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</a:rPr>
              <a:t>Внесение данных для интеграции с ЕИС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2877711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Ошибка при интеграции с ЕИС.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582738" y="1892300"/>
            <a:ext cx="4113212" cy="757130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Появление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данной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ошибки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при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отправке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документов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в ЕИС</a:t>
            </a:r>
            <a:endParaRPr lang="id-ID" sz="1200" dirty="0" err="1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/>
              <a:cs typeface="Calibri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/>
                <a:cs typeface="Calibri"/>
              </a:rPr>
              <a:t>Указывает 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/>
                <a:cs typeface="Calibri"/>
              </a:rPr>
              <a:t>о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/>
                <a:cs typeface="Calibri"/>
              </a:rPr>
              <a:t>том, что указаны неверные данные для интеграции с ЕИС.</a:t>
            </a: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82738" y="2570163"/>
            <a:ext cx="3656001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Необходимо внести актуальный пароль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82738" y="2908300"/>
            <a:ext cx="4113212" cy="520784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Данная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ошибка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исправляется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внесением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актуального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пароля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для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интеграции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с ЕИС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82738" y="3952875"/>
            <a:ext cx="4113212" cy="299184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152525" y="2578100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673350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9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4F2B9E75-39E6-498E-B5C0-262BA3AD28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9687" y="925143"/>
            <a:ext cx="6076949" cy="5075750"/>
          </a:xfrm>
          <a:prstGeom prst="rect">
            <a:avLst/>
          </a:prstGeom>
        </p:spPr>
      </p:pic>
      <p:pic>
        <p:nvPicPr>
          <p:cNvPr id="29" name="Рисунок 2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748" y="3463018"/>
            <a:ext cx="2705100" cy="1318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9789" y="4815212"/>
            <a:ext cx="3303967" cy="192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643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925639" y="206375"/>
            <a:ext cx="8766174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Arial Narrow" panose="020B0606020202030204" pitchFamily="34" charset="0"/>
                <a:cs typeface="Arial"/>
              </a:rPr>
              <a:t>Внесение данных </a:t>
            </a:r>
            <a:r>
              <a:rPr lang="ru-RU" sz="2000" b="1" dirty="0" smtClean="0">
                <a:latin typeface="Arial Narrow" panose="020B0606020202030204" pitchFamily="34" charset="0"/>
                <a:cs typeface="Arial"/>
              </a:rPr>
              <a:t>по интеграции </a:t>
            </a:r>
            <a:r>
              <a:rPr lang="ru-RU" sz="2000" b="1" dirty="0">
                <a:latin typeface="Arial Narrow" panose="020B0606020202030204" pitchFamily="34" charset="0"/>
                <a:cs typeface="Arial"/>
              </a:rPr>
              <a:t>с </a:t>
            </a:r>
            <a:r>
              <a:rPr lang="ru-RU" sz="2000" b="1" dirty="0" smtClean="0">
                <a:latin typeface="Arial Narrow" panose="020B0606020202030204" pitchFamily="34" charset="0"/>
                <a:cs typeface="Arial"/>
              </a:rPr>
              <a:t>ЭТП</a:t>
            </a:r>
            <a:endParaRPr lang="en-US" sz="2000" b="1" dirty="0">
              <a:latin typeface="Arial Narrow" panose="020B0606020202030204" pitchFamily="34" charset="0"/>
              <a:cs typeface="Arial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Arial Narrow" panose="020B0606020202030204" pitchFamily="34" charset="0"/>
              <a:cs typeface="Gotham Pro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3218125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Интеграция с 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ЭТП «Сбербанк-АСТ»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582737" y="1892300"/>
            <a:ext cx="575621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Регистрационные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данные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 для 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интеграции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 с 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ЭТП «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Сбербанк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-А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СТ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»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 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указываются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 в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Личном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кабинете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на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 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ЭТП и эти же данные указываются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 в РИС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.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Verdana" panose="020B0604030504040204" pitchFamily="34" charset="0"/>
              <a:cs typeface="Arial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2" name="Рисунок 6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35EF599B-52B7-4448-BEF4-167D7CEAB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9886" y="1433592"/>
            <a:ext cx="4321628" cy="1828694"/>
          </a:xfrm>
          <a:prstGeom prst="rect">
            <a:avLst/>
          </a:prstGeom>
        </p:spPr>
      </p:pic>
      <p:pic>
        <p:nvPicPr>
          <p:cNvPr id="28" name="Рисунок 27"/>
          <p:cNvPicPr/>
          <p:nvPr/>
        </p:nvPicPr>
        <p:blipFill>
          <a:blip r:embed="rId4"/>
          <a:stretch>
            <a:fillRect/>
          </a:stretch>
        </p:blipFill>
        <p:spPr>
          <a:xfrm>
            <a:off x="1582736" y="2400955"/>
            <a:ext cx="5369833" cy="2515429"/>
          </a:xfrm>
          <a:prstGeom prst="rect">
            <a:avLst/>
          </a:prstGeom>
        </p:spPr>
      </p:pic>
      <p:pic>
        <p:nvPicPr>
          <p:cNvPr id="30" name="Рисунок 2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920" y="3680745"/>
            <a:ext cx="5172594" cy="27055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254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925639" y="206375"/>
            <a:ext cx="8766174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Arial Narrow" panose="020B0606020202030204" pitchFamily="34" charset="0"/>
                <a:cs typeface="Arial"/>
              </a:rPr>
              <a:t>Внесение данных </a:t>
            </a:r>
            <a:r>
              <a:rPr lang="ru-RU" sz="2000" b="1" dirty="0" smtClean="0">
                <a:latin typeface="Arial Narrow" panose="020B0606020202030204" pitchFamily="34" charset="0"/>
                <a:cs typeface="Arial"/>
              </a:rPr>
              <a:t>по интеграции </a:t>
            </a:r>
            <a:r>
              <a:rPr lang="ru-RU" sz="2000" b="1" dirty="0">
                <a:latin typeface="Arial Narrow" panose="020B0606020202030204" pitchFamily="34" charset="0"/>
                <a:cs typeface="Arial"/>
              </a:rPr>
              <a:t>с </a:t>
            </a:r>
            <a:r>
              <a:rPr lang="ru-RU" sz="2000" b="1" dirty="0" smtClean="0">
                <a:latin typeface="Arial Narrow" panose="020B0606020202030204" pitchFamily="34" charset="0"/>
                <a:cs typeface="Arial"/>
              </a:rPr>
              <a:t>ЭТП</a:t>
            </a:r>
            <a:endParaRPr lang="en-US" sz="2000" b="1" dirty="0">
              <a:latin typeface="Arial Narrow" panose="020B0606020202030204" pitchFamily="34" charset="0"/>
              <a:cs typeface="Arial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Arial Narrow" panose="020B0606020202030204" pitchFamily="34" charset="0"/>
              <a:cs typeface="Gotham Pro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45587" y="1491450"/>
            <a:ext cx="5756214" cy="142192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Для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интеграции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 с ЕЭТП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используются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 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те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ж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е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логин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 и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пароль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,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что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 и для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интеграции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 с ЕИС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.</a:t>
            </a:r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/>
              <a:cs typeface="+mn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Задавать пароль для интеграции с ЕИС и ЕЭТП необходимо одновременно!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Если пароль на ЕИС уже был задан, и Вы хотите задать пароль от ЕЭТП, пароль для интеграции с ЕИС задаете снова!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Verdana"/>
              <a:cs typeface="Arial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Verdana"/>
              <a:cs typeface="Calibri"/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9" name="Oval 31"/>
          <p:cNvSpPr/>
          <p:nvPr/>
        </p:nvSpPr>
        <p:spPr>
          <a:xfrm>
            <a:off x="1085992" y="1583356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46" y="1681102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9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76AFEF02-C64D-4BE3-82DA-105578600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276" y="2913378"/>
            <a:ext cx="4668279" cy="217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56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720331" y="206375"/>
            <a:ext cx="4725974" cy="400110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/>
              </a:rPr>
              <a:t>Ошибка интеграции с </a:t>
            </a:r>
            <a:r>
              <a:rPr lang="ru-RU" sz="2000" b="1" dirty="0" smtClean="0">
                <a:latin typeface="Arial Narrow" panose="020B0606020202030204" pitchFamily="34" charset="0"/>
                <a:cs typeface="Gotham Pro"/>
              </a:rPr>
              <a:t>ЭТП «Сбербанк-АСТ»</a:t>
            </a:r>
            <a:endParaRPr lang="en-US" sz="2000" b="1" dirty="0">
              <a:latin typeface="Arial Narrow" panose="020B0606020202030204" pitchFamily="34" charset="0"/>
              <a:cs typeface="Gotham Pro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3661515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Сообщение о блокировке пользователя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Calibri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582738" y="1892300"/>
            <a:ext cx="4113212" cy="978729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Сообщение о блокировке пользователя формируется в системе автоматически и отправляется на электронную почту 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пользователя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в случае указания неверных данных для интеграции с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ЭТП «Сбербанк-АСТ»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41917" y="3128056"/>
            <a:ext cx="4234044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Основная причина - неверно указанный логин</a:t>
            </a: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1917" y="3488837"/>
            <a:ext cx="4113212" cy="520784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Логин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пользователя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должен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начинаться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с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oos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_ 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после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чего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идет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такой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же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логин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как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и в ЕИС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14702" y="4688114"/>
            <a:ext cx="2731517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Разблокировка пользователя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09259" y="5148362"/>
            <a:ext cx="4113212" cy="1407180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Для разблокировки 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пользовател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я в РИС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необходимо перейти 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в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раздел «Настройки» – «Регистрационные данные ЕИС» вкладка «Сбербанк-АСТ»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,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снять галочку в чек-боксе "Блокировка пользователя" 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/>
                <a:cs typeface="Calibri"/>
              </a:rPr>
              <a:t> после чего указать корректные логин и пароль.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Verdana" panose="020B0604030504040204" pitchFamily="34" charset="0"/>
              <a:cs typeface="Calibri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138918" y="3081564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693" y="3176814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431" y="5008336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6" descr="Изображение выглядит как снимок экрана, птица&#10;&#10;Автоматически созданное описание">
            <a:extLst>
              <a:ext uri="{FF2B5EF4-FFF2-40B4-BE49-F238E27FC236}">
                <a16:creationId xmlns:a16="http://schemas.microsoft.com/office/drawing/2014/main" id="{550CBBFC-EBC7-4709-87E2-02B1E664C1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9722" y="1420076"/>
            <a:ext cx="5301342" cy="1745455"/>
          </a:xfrm>
          <a:prstGeom prst="rect">
            <a:avLst/>
          </a:prstGeom>
        </p:spPr>
      </p:pic>
      <p:pic>
        <p:nvPicPr>
          <p:cNvPr id="10" name="Рисунок 10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EDC9A1CD-1614-474A-9EEE-813D1484DA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400" y="3045823"/>
            <a:ext cx="5355771" cy="1038497"/>
          </a:xfrm>
          <a:prstGeom prst="rect">
            <a:avLst/>
          </a:prstGeom>
        </p:spPr>
      </p:pic>
      <p:pic>
        <p:nvPicPr>
          <p:cNvPr id="11" name="Рисунок 12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2DFA8C86-77FB-4557-ACAA-E5C4ECAEE4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4402064"/>
            <a:ext cx="5804807" cy="1428444"/>
          </a:xfrm>
          <a:prstGeom prst="rect">
            <a:avLst/>
          </a:prstGeom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845" y="5004660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Oval 31"/>
          <p:cNvSpPr/>
          <p:nvPr/>
        </p:nvSpPr>
        <p:spPr>
          <a:xfrm>
            <a:off x="1165224" y="4710341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069" y="4796914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7076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677315" y="206375"/>
            <a:ext cx="28119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Настройка </a:t>
            </a: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уведомлений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3340658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Включение оповещений о событиях</a:t>
            </a: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582738" y="1892300"/>
            <a:ext cx="4113212" cy="978729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Для включения 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оповещения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на электронную почту пользователя 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о 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событиях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, связанных с размещением госзаказа,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необходимо перейти в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раздел «Н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астройки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»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-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«Н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астройка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рассылки 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оповещений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»</a:t>
            </a:r>
            <a:endParaRPr lang="id-ID" sz="1200" dirty="0" err="1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82738" y="4066949"/>
            <a:ext cx="1997663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Включение настроек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82738" y="4405086"/>
            <a:ext cx="4113212" cy="535531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В открывшемся окне можно указать события, на которые будет включено 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оповещение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, с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помощью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 признака Да/Нет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138918" y="4020457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086" y="4115707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6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D878365A-4BE4-4E13-B419-A1091E7F7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1686" y="899923"/>
            <a:ext cx="4022271" cy="2231746"/>
          </a:xfrm>
          <a:prstGeom prst="rect">
            <a:avLst/>
          </a:prstGeom>
        </p:spPr>
      </p:pic>
      <p:pic>
        <p:nvPicPr>
          <p:cNvPr id="7" name="Рисунок 9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D0B50282-B995-4663-A3DC-F3365B3B7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1686" y="3426753"/>
            <a:ext cx="5546271" cy="313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675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794870" y="206375"/>
            <a:ext cx="457689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Работа с документом «Заявка на закупку»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4741170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Возможность </a:t>
            </a:r>
            <a:r>
              <a:rPr lang="ru-RU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подгрузки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сведений из плана-графика</a:t>
            </a: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82738" y="4459248"/>
            <a:ext cx="2983766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Проведение Совместных торгов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82738" y="4797802"/>
            <a:ext cx="4113212" cy="963982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В РИС предусмотрен функционал проведения совместных торгов, где организатором является уполномоченный орган или заказчик. В случае, когда организатор торгов – заказчик, он указывается только в поле «Инициатор».</a:t>
            </a: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144048" y="4424739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4516815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3908" y="934692"/>
            <a:ext cx="5754123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93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643658" y="206375"/>
            <a:ext cx="887935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Размещение закупок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через ОКУ «Управление по размещению госзаказа Липецкой области» (далее – УУ)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3948773" cy="58477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Прикрепление необходимых Приложений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41093" y="3731748"/>
            <a:ext cx="4144981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Создание печатной формы заявки на закупку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1093" y="4161590"/>
            <a:ext cx="4113212" cy="535531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Печатную форму заявки необходимо формировать только в случае размещения через УУ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209675" y="3698403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80" y="3790477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531938" y="1920875"/>
            <a:ext cx="5735554" cy="162877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При отправке заявки в УУ необходимо прикрепить обязательные документы: печатную  форму заявки на закупку,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Техническое задание, </a:t>
            </a:r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Приложение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1.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«Описание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объекта закупки, требования к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ТРУ»,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Приложение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2.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«Обоснование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начальной (максимальной) цены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контракта»,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Приложение 3.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«Информация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о приемке поставленного товара, выполненной работы (ее результатов), оказанной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услуги»,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Приложение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4.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«Обязанности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сторон и иные условия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контракта»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6402" y="1185303"/>
            <a:ext cx="4067175" cy="3273945"/>
          </a:xfrm>
          <a:prstGeom prst="rect">
            <a:avLst/>
          </a:prstGeom>
          <a:ln w="19050">
            <a:solidFill>
              <a:srgbClr val="C00000"/>
            </a:solidFill>
            <a:prstDash val="dash"/>
          </a:ln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Oval 31"/>
          <p:cNvSpPr/>
          <p:nvPr/>
        </p:nvSpPr>
        <p:spPr>
          <a:xfrm>
            <a:off x="1215019" y="4898049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80" y="4990123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1609324" y="4898049"/>
            <a:ext cx="1334148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Работа с ЭЦП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Calibri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641093" y="5257102"/>
            <a:ext cx="4113212" cy="313932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Перед отправкой в УУ заявку необходимо подписать ЭЦП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6542117" y="2250632"/>
            <a:ext cx="978408" cy="484632"/>
          </a:xfrm>
          <a:prstGeom prst="rightArrow">
            <a:avLst/>
          </a:prstGeom>
          <a:solidFill>
            <a:srgbClr val="F9F9F9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239682"/>
      </p:ext>
    </p:extLst>
  </p:cSld>
  <p:clrMapOvr>
    <a:masterClrMapping/>
  </p:clrMapOvr>
</p:sld>
</file>

<file path=ppt/theme/theme1.xml><?xml version="1.0" encoding="utf-8"?>
<a:theme xmlns:a="http://schemas.openxmlformats.org/drawingml/2006/main" name="Lipeck">
  <a:themeElements>
    <a:clrScheme name="Липецкая Област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93333"/>
      </a:accent1>
      <a:accent2>
        <a:srgbClr val="F2AC44"/>
      </a:accent2>
      <a:accent3>
        <a:srgbClr val="92D050"/>
      </a:accent3>
      <a:accent4>
        <a:srgbClr val="007FAC"/>
      </a:accent4>
      <a:accent5>
        <a:srgbClr val="007FAC"/>
      </a:accent5>
      <a:accent6>
        <a:srgbClr val="00668A"/>
      </a:accent6>
      <a:hlink>
        <a:srgbClr val="0563C1"/>
      </a:hlink>
      <a:folHlink>
        <a:srgbClr val="954F72"/>
      </a:folHlink>
    </a:clrScheme>
    <a:fontScheme name="ЛО">
      <a:majorFont>
        <a:latin typeface="Gotham Pro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4799</TotalTime>
  <Words>843</Words>
  <Application>Microsoft Office PowerPoint</Application>
  <PresentationFormat>Широкоэкранный</PresentationFormat>
  <Paragraphs>115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Verdana</vt:lpstr>
      <vt:lpstr>Arial</vt:lpstr>
      <vt:lpstr>Arial Narrow</vt:lpstr>
      <vt:lpstr>Montserrat Semi Bold</vt:lpstr>
      <vt:lpstr>Gotham Pro</vt:lpstr>
      <vt:lpstr>Calibri</vt:lpstr>
      <vt:lpstr>Questrial</vt:lpstr>
      <vt:lpstr>Lipeck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</dc:creator>
  <cp:lastModifiedBy>Кривобокова</cp:lastModifiedBy>
  <cp:revision>511</cp:revision>
  <dcterms:created xsi:type="dcterms:W3CDTF">2018-01-21T18:20:29Z</dcterms:created>
  <dcterms:modified xsi:type="dcterms:W3CDTF">2020-09-01T06:42:56Z</dcterms:modified>
</cp:coreProperties>
</file>