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6" r:id="rId2"/>
    <p:sldId id="506" r:id="rId3"/>
    <p:sldId id="514" r:id="rId4"/>
    <p:sldId id="505" r:id="rId5"/>
    <p:sldId id="511" r:id="rId6"/>
    <p:sldId id="513" r:id="rId7"/>
  </p:sldIdLst>
  <p:sldSz cx="12192000" cy="6858000"/>
  <p:notesSz cx="9926638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95" userDrawn="1">
          <p15:clr>
            <a:srgbClr val="A4A3A4"/>
          </p15:clr>
        </p15:guide>
        <p15:guide id="3" orient="horz" pos="2154">
          <p15:clr>
            <a:srgbClr val="A4A3A4"/>
          </p15:clr>
        </p15:guide>
        <p15:guide id="4" pos="40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5E913B"/>
    <a:srgbClr val="649B3F"/>
    <a:srgbClr val="C55A11"/>
    <a:srgbClr val="548235"/>
    <a:srgbClr val="9CCA7C"/>
    <a:srgbClr val="33CC33"/>
    <a:srgbClr val="78B400"/>
    <a:srgbClr val="669900"/>
    <a:srgbClr val="6094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5" autoAdjust="0"/>
    <p:restoredTop sz="91889" autoAdjust="0"/>
  </p:normalViewPr>
  <p:slideViewPr>
    <p:cSldViewPr snapToGrid="0" showGuides="1">
      <p:cViewPr varScale="1">
        <p:scale>
          <a:sx n="88" d="100"/>
          <a:sy n="88" d="100"/>
        </p:scale>
        <p:origin x="102" y="642"/>
      </p:cViewPr>
      <p:guideLst>
        <p:guide orient="horz" pos="2160"/>
        <p:guide pos="3795"/>
        <p:guide orient="horz" pos="2154"/>
        <p:guide pos="404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23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5"/>
            <a:ext cx="4302625" cy="340265"/>
          </a:xfrm>
          <a:prstGeom prst="rect">
            <a:avLst/>
          </a:prstGeom>
        </p:spPr>
        <p:txBody>
          <a:bodyPr vert="horz" lIns="91078" tIns="45539" rIns="91078" bIns="455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1698" y="5"/>
            <a:ext cx="4302625" cy="340265"/>
          </a:xfrm>
          <a:prstGeom prst="rect">
            <a:avLst/>
          </a:prstGeom>
        </p:spPr>
        <p:txBody>
          <a:bodyPr vert="horz" lIns="91078" tIns="45539" rIns="91078" bIns="45539" rtlCol="0"/>
          <a:lstStyle>
            <a:lvl1pPr algn="r">
              <a:defRPr sz="1200"/>
            </a:lvl1pPr>
          </a:lstStyle>
          <a:p>
            <a:fld id="{AE2930F3-86A0-4966-B0D2-4C3D519BB071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56324"/>
            <a:ext cx="4302625" cy="340264"/>
          </a:xfrm>
          <a:prstGeom prst="rect">
            <a:avLst/>
          </a:prstGeom>
        </p:spPr>
        <p:txBody>
          <a:bodyPr vert="horz" lIns="91078" tIns="45539" rIns="91078" bIns="455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1698" y="6456324"/>
            <a:ext cx="4302625" cy="340264"/>
          </a:xfrm>
          <a:prstGeom prst="rect">
            <a:avLst/>
          </a:prstGeom>
        </p:spPr>
        <p:txBody>
          <a:bodyPr vert="horz" lIns="91078" tIns="45539" rIns="91078" bIns="45539" rtlCol="0" anchor="b"/>
          <a:lstStyle>
            <a:lvl1pPr algn="r">
              <a:defRPr sz="1200"/>
            </a:lvl1pPr>
          </a:lstStyle>
          <a:p>
            <a:fld id="{3FD746DD-5AD6-4670-9355-85BF2D800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605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7"/>
            <a:ext cx="4301543" cy="341064"/>
          </a:xfrm>
          <a:prstGeom prst="rect">
            <a:avLst/>
          </a:prstGeom>
        </p:spPr>
        <p:txBody>
          <a:bodyPr vert="horz" lIns="90609" tIns="45306" rIns="90609" bIns="4530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809" y="7"/>
            <a:ext cx="4301543" cy="341064"/>
          </a:xfrm>
          <a:prstGeom prst="rect">
            <a:avLst/>
          </a:prstGeom>
        </p:spPr>
        <p:txBody>
          <a:bodyPr vert="horz" lIns="90609" tIns="45306" rIns="90609" bIns="45306" rtlCol="0"/>
          <a:lstStyle>
            <a:lvl1pPr algn="r">
              <a:defRPr sz="1200"/>
            </a:lvl1pPr>
          </a:lstStyle>
          <a:p>
            <a:fld id="{7BE9803C-30AB-4478-953E-133A8EC6AF52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09" tIns="45306" rIns="90609" bIns="4530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5" y="3271385"/>
            <a:ext cx="7941310" cy="2676585"/>
          </a:xfrm>
          <a:prstGeom prst="rect">
            <a:avLst/>
          </a:prstGeom>
        </p:spPr>
        <p:txBody>
          <a:bodyPr vert="horz" lIns="90609" tIns="45306" rIns="90609" bIns="45306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6" y="6456615"/>
            <a:ext cx="4301543" cy="341063"/>
          </a:xfrm>
          <a:prstGeom prst="rect">
            <a:avLst/>
          </a:prstGeom>
        </p:spPr>
        <p:txBody>
          <a:bodyPr vert="horz" lIns="90609" tIns="45306" rIns="90609" bIns="4530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809" y="6456615"/>
            <a:ext cx="4301543" cy="341063"/>
          </a:xfrm>
          <a:prstGeom prst="rect">
            <a:avLst/>
          </a:prstGeom>
        </p:spPr>
        <p:txBody>
          <a:bodyPr vert="horz" lIns="90609" tIns="45306" rIns="90609" bIns="45306" rtlCol="0" anchor="b"/>
          <a:lstStyle>
            <a:lvl1pPr algn="r">
              <a:defRPr sz="1200"/>
            </a:lvl1pPr>
          </a:lstStyle>
          <a:p>
            <a:fld id="{1786DD29-AE9D-4420-BFC6-7821740F5D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684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11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702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97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758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6724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179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223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145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016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51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449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AD161-16B9-41E7-BB5F-7012BC8D7BBD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894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rgbClr val="6FAD45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араллелограмм 6"/>
          <p:cNvSpPr/>
          <p:nvPr/>
        </p:nvSpPr>
        <p:spPr>
          <a:xfrm rot="10800000">
            <a:off x="7029450" y="0"/>
            <a:ext cx="5162550" cy="3028949"/>
          </a:xfrm>
          <a:prstGeom prst="parallelogram">
            <a:avLst>
              <a:gd name="adj" fmla="val 23076"/>
            </a:avLst>
          </a:prstGeom>
          <a:gradFill flip="none" rotWithShape="1">
            <a:gsLst>
              <a:gs pos="49000">
                <a:srgbClr val="A5A1A1"/>
              </a:gs>
              <a:gs pos="0">
                <a:schemeClr val="bg1"/>
              </a:gs>
              <a:gs pos="100000">
                <a:schemeClr val="bg2">
                  <a:lumMod val="50000"/>
                </a:schemeClr>
              </a:gs>
            </a:gsLst>
            <a:lin ang="5400000" scaled="1"/>
            <a:tileRect/>
          </a:gradFill>
          <a:ln w="3175">
            <a:noFill/>
          </a:ln>
          <a:effectLst>
            <a:outerShdw blurRad="88900" dist="38100" dir="2700000" algn="tl" rotWithShape="0">
              <a:schemeClr val="bg2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араллелограмм 4"/>
          <p:cNvSpPr/>
          <p:nvPr/>
        </p:nvSpPr>
        <p:spPr>
          <a:xfrm rot="10800000">
            <a:off x="0" y="0"/>
            <a:ext cx="5162550" cy="4762500"/>
          </a:xfrm>
          <a:prstGeom prst="parallelogram">
            <a:avLst>
              <a:gd name="adj" fmla="val 21076"/>
            </a:avLst>
          </a:prstGeom>
          <a:gradFill flip="none" rotWithShape="1">
            <a:gsLst>
              <a:gs pos="50000">
                <a:srgbClr val="A5A1A1"/>
              </a:gs>
              <a:gs pos="0">
                <a:schemeClr val="bg1"/>
              </a:gs>
              <a:gs pos="100000">
                <a:schemeClr val="bg2">
                  <a:lumMod val="50000"/>
                </a:schemeClr>
              </a:gs>
            </a:gsLst>
            <a:lin ang="5400000" scaled="1"/>
            <a:tileRect/>
          </a:gradFill>
          <a:ln w="3175">
            <a:noFill/>
          </a:ln>
          <a:effectLst>
            <a:outerShdw blurRad="88900" dist="38100" dir="2700000" algn="tl" rotWithShape="0">
              <a:schemeClr val="bg2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Блок-схема: данные 1"/>
          <p:cNvSpPr/>
          <p:nvPr/>
        </p:nvSpPr>
        <p:spPr>
          <a:xfrm>
            <a:off x="657225" y="-129124"/>
            <a:ext cx="10515599" cy="6791325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9348"/>
              <a:gd name="connsiteY0" fmla="*/ 10000 h 10000"/>
              <a:gd name="connsiteX1" fmla="*/ 1348 w 9348"/>
              <a:gd name="connsiteY1" fmla="*/ 0 h 10000"/>
              <a:gd name="connsiteX2" fmla="*/ 9348 w 9348"/>
              <a:gd name="connsiteY2" fmla="*/ 0 h 10000"/>
              <a:gd name="connsiteX3" fmla="*/ 7348 w 9348"/>
              <a:gd name="connsiteY3" fmla="*/ 10000 h 10000"/>
              <a:gd name="connsiteX4" fmla="*/ 0 w 9348"/>
              <a:gd name="connsiteY4" fmla="*/ 10000 h 10000"/>
              <a:gd name="connsiteX0" fmla="*/ 0 w 10000"/>
              <a:gd name="connsiteY0" fmla="*/ 10000 h 10018"/>
              <a:gd name="connsiteX1" fmla="*/ 1442 w 10000"/>
              <a:gd name="connsiteY1" fmla="*/ 0 h 10018"/>
              <a:gd name="connsiteX2" fmla="*/ 10000 w 10000"/>
              <a:gd name="connsiteY2" fmla="*/ 0 h 10018"/>
              <a:gd name="connsiteX3" fmla="*/ 8375 w 10000"/>
              <a:gd name="connsiteY3" fmla="*/ 10018 h 10018"/>
              <a:gd name="connsiteX4" fmla="*/ 0 w 10000"/>
              <a:gd name="connsiteY4" fmla="*/ 10000 h 10018"/>
              <a:gd name="connsiteX0" fmla="*/ 0 w 10000"/>
              <a:gd name="connsiteY0" fmla="*/ 10000 h 10001"/>
              <a:gd name="connsiteX1" fmla="*/ 1442 w 10000"/>
              <a:gd name="connsiteY1" fmla="*/ 0 h 10001"/>
              <a:gd name="connsiteX2" fmla="*/ 10000 w 10000"/>
              <a:gd name="connsiteY2" fmla="*/ 0 h 10001"/>
              <a:gd name="connsiteX3" fmla="*/ 8599 w 10000"/>
              <a:gd name="connsiteY3" fmla="*/ 10001 h 10001"/>
              <a:gd name="connsiteX4" fmla="*/ 0 w 10000"/>
              <a:gd name="connsiteY4" fmla="*/ 10000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0" y="10000"/>
                </a:moveTo>
                <a:lnTo>
                  <a:pt x="1442" y="0"/>
                </a:lnTo>
                <a:lnTo>
                  <a:pt x="10000" y="0"/>
                </a:lnTo>
                <a:lnTo>
                  <a:pt x="8599" y="10001"/>
                </a:lnTo>
                <a:lnTo>
                  <a:pt x="0" y="10000"/>
                </a:lnTo>
                <a:close/>
              </a:path>
            </a:pathLst>
          </a:custGeom>
          <a:gradFill flip="none" rotWithShape="1">
            <a:gsLst>
              <a:gs pos="78000">
                <a:srgbClr val="5D8F3B"/>
              </a:gs>
              <a:gs pos="100000">
                <a:srgbClr val="537F35"/>
              </a:gs>
              <a:gs pos="31000">
                <a:srgbClr val="6DA945">
                  <a:alpha val="95294"/>
                </a:srgbClr>
              </a:gs>
            </a:gsLst>
            <a:path path="rect">
              <a:fillToRect r="100000" b="100000"/>
            </a:path>
            <a:tileRect l="-100000" t="-100000"/>
          </a:gradFill>
          <a:ln>
            <a:solidFill>
              <a:schemeClr val="accent6">
                <a:lumMod val="75000"/>
                <a:alpha val="81000"/>
              </a:schemeClr>
            </a:solidFill>
          </a:ln>
          <a:effectLst>
            <a:outerShdw blurRad="101600" dist="38100" dir="2700000" algn="tl" rotWithShape="0">
              <a:schemeClr val="tx1">
                <a:alpha val="17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Параллелограмм 5"/>
          <p:cNvSpPr/>
          <p:nvPr/>
        </p:nvSpPr>
        <p:spPr>
          <a:xfrm>
            <a:off x="295967" y="1139790"/>
            <a:ext cx="11238114" cy="3574300"/>
          </a:xfrm>
          <a:prstGeom prst="parallelogram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Arial Narrow" panose="020B0606020202030204" pitchFamily="34" charset="0"/>
              </a:rPr>
              <a:t>Памятка о взаимодействии </a:t>
            </a:r>
            <a:r>
              <a:rPr lang="ru-RU" sz="3200" b="1" dirty="0">
                <a:latin typeface="Arial Narrow" panose="020B0606020202030204" pitchFamily="34" charset="0"/>
              </a:rPr>
              <a:t>пользователей </a:t>
            </a:r>
          </a:p>
          <a:p>
            <a:pPr algn="ctr"/>
            <a:r>
              <a:rPr lang="ru-RU" sz="3200" b="1" dirty="0">
                <a:solidFill>
                  <a:schemeClr val="bg1"/>
                </a:solidFill>
                <a:latin typeface="Arial Narrow" panose="020B0606020202030204" pitchFamily="34" charset="0"/>
              </a:rPr>
              <a:t>региональной информационной системы </a:t>
            </a:r>
          </a:p>
          <a:p>
            <a:pPr algn="ctr"/>
            <a:r>
              <a:rPr lang="ru-RU" sz="3200" b="1" dirty="0">
                <a:solidFill>
                  <a:schemeClr val="bg1"/>
                </a:solidFill>
                <a:latin typeface="Arial Narrow" panose="020B0606020202030204" pitchFamily="34" charset="0"/>
              </a:rPr>
              <a:t>в сфере закупок (РИС)</a:t>
            </a:r>
          </a:p>
          <a:p>
            <a:pPr algn="ctr"/>
            <a:r>
              <a:rPr lang="ru-RU" sz="3200" b="1" dirty="0" smtClean="0">
                <a:latin typeface="Arial Narrow" panose="020B0606020202030204" pitchFamily="34" charset="0"/>
              </a:rPr>
              <a:t>со специалистами, оказывающими техническую поддержку</a:t>
            </a:r>
            <a:endParaRPr lang="ru-RU" sz="3200" b="1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2824" y="42077"/>
            <a:ext cx="806390" cy="104930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81274" y="5347325"/>
            <a:ext cx="8280795" cy="461661"/>
          </a:xfrm>
          <a:prstGeom prst="rect">
            <a:avLst/>
          </a:prstGeom>
          <a:noFill/>
        </p:spPr>
        <p:txBody>
          <a:bodyPr wrap="square" lIns="91424" tIns="45718" rIns="91424" bIns="45718">
            <a:spAutoFit/>
          </a:bodyPr>
          <a:lstStyle>
            <a:defPPr>
              <a:defRPr lang="en-US"/>
            </a:defPPr>
            <a:lvl1pPr>
              <a:defRPr>
                <a:latin typeface="Raleway" panose="020B0503030101060003" pitchFamily="34" charset="0"/>
                <a:ea typeface="Questrial" panose="020B0306030504020204" pitchFamily="34" charset="0"/>
                <a:cs typeface="Questrial" panose="02000000000000000000" pitchFamily="2" charset="0"/>
              </a:defRPr>
            </a:lvl1pPr>
          </a:lstStyle>
          <a:p>
            <a:pPr algn="just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Gotham Pro" panose="02000503040000020004" charset="0"/>
              </a:rPr>
              <a:t>                               2020 год</a:t>
            </a:r>
            <a:endParaRPr lang="en-US" sz="2400" b="1" dirty="0">
              <a:solidFill>
                <a:schemeClr val="bg1"/>
              </a:solidFill>
              <a:latin typeface="Arial Narrow" panose="020B0606020202030204" pitchFamily="34" charset="0"/>
              <a:cs typeface="Gotham Pro" panose="020005030400000200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01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508000" y="72390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411638" y="114182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Вход в РИС через сайт Госзаказ Липецкой области </a:t>
            </a:r>
          </a:p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 </a:t>
            </a: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/>
          <p:nvPr/>
        </p:nvPicPr>
        <p:blipFill>
          <a:blip r:embed="rId2"/>
          <a:stretch>
            <a:fillRect/>
          </a:stretch>
        </p:blipFill>
        <p:spPr>
          <a:xfrm>
            <a:off x="228600" y="1055914"/>
            <a:ext cx="11660318" cy="5475515"/>
          </a:xfrm>
          <a:prstGeom prst="rect">
            <a:avLst/>
          </a:prstGeom>
        </p:spPr>
      </p:pic>
      <p:cxnSp>
        <p:nvCxnSpPr>
          <p:cNvPr id="17" name="Прямая со стрелкой 16"/>
          <p:cNvCxnSpPr/>
          <p:nvPr/>
        </p:nvCxnSpPr>
        <p:spPr>
          <a:xfrm flipH="1" flipV="1">
            <a:off x="9584871" y="2143804"/>
            <a:ext cx="666750" cy="600075"/>
          </a:xfrm>
          <a:prstGeom prst="straightConnector1">
            <a:avLst/>
          </a:prstGeom>
          <a:ln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8839200" y="1524000"/>
            <a:ext cx="1079046" cy="587829"/>
          </a:xfrm>
          <a:prstGeom prst="ellipse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92620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508000" y="72390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411638" y="114182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Техническая поддержка пользователей РИС посредством сайта Госзаказ Липецкой области </a:t>
            </a:r>
          </a:p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 </a:t>
            </a: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094790"/>
            <a:ext cx="5195376" cy="5763210"/>
          </a:xfrm>
          <a:prstGeom prst="rect">
            <a:avLst/>
          </a:prstGeom>
        </p:spPr>
      </p:pic>
      <p:cxnSp>
        <p:nvCxnSpPr>
          <p:cNvPr id="8" name="Прямая со стрелкой 7"/>
          <p:cNvCxnSpPr/>
          <p:nvPr/>
        </p:nvCxnSpPr>
        <p:spPr>
          <a:xfrm flipH="1" flipV="1">
            <a:off x="2569029" y="2100943"/>
            <a:ext cx="1914440" cy="1524002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12" name="Рисунок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3638" y="2024743"/>
            <a:ext cx="4924425" cy="421141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013324" y="1023172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Необходимо ввести логин и пароль для входа в РИС </a:t>
            </a:r>
          </a:p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или авторизоваться по сертификату ЭЦП</a:t>
            </a:r>
          </a:p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 </a:t>
            </a: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88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508000" y="72390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400752" y="214664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Создание обращения пользователя при наличии вопросов </a:t>
            </a:r>
          </a:p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 </a:t>
            </a: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5" y="945441"/>
            <a:ext cx="11798300" cy="1113186"/>
          </a:xfrm>
          <a:prstGeom prst="rect">
            <a:avLst/>
          </a:prstGeom>
          <a:ln>
            <a:solidFill>
              <a:srgbClr val="006600"/>
            </a:solidFill>
          </a:ln>
        </p:spPr>
      </p:pic>
      <p:cxnSp>
        <p:nvCxnSpPr>
          <p:cNvPr id="8" name="Прямая со стрелкой 7"/>
          <p:cNvCxnSpPr/>
          <p:nvPr/>
        </p:nvCxnSpPr>
        <p:spPr>
          <a:xfrm>
            <a:off x="8394924" y="1221500"/>
            <a:ext cx="1913847" cy="465786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7032171" y="866105"/>
            <a:ext cx="4023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Нажать кнопку «Добавить обращение»</a:t>
            </a:r>
            <a:endParaRPr lang="ru-RU" dirty="0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0932" y="2505007"/>
            <a:ext cx="4046309" cy="407126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416433" y="3292892"/>
            <a:ext cx="2615738" cy="276999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altLang="ru-RU" sz="1200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Выбирается тип обращения</a:t>
            </a:r>
            <a:endParaRPr lang="ru-RU" altLang="ru-RU" sz="1200" b="1" i="1" dirty="0">
              <a:solidFill>
                <a:srgbClr val="C00000"/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05542" y="2505007"/>
            <a:ext cx="4107083" cy="4071262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8596889" y="3351394"/>
            <a:ext cx="3515736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altLang="ru-RU" sz="1200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Выбирается программный комплекс –</a:t>
            </a:r>
          </a:p>
          <a:p>
            <a:pPr algn="ctr">
              <a:spcBef>
                <a:spcPct val="0"/>
              </a:spcBef>
            </a:pPr>
            <a:r>
              <a:rPr lang="ru-RU" altLang="ru-RU" sz="1200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en-US" altLang="ru-RU" sz="1200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WEBTORGI</a:t>
            </a:r>
            <a:endParaRPr lang="ru-RU" altLang="ru-RU" sz="1200" b="1" i="1" dirty="0">
              <a:solidFill>
                <a:srgbClr val="C00000"/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 flipH="1">
            <a:off x="4495800" y="3565598"/>
            <a:ext cx="1168026" cy="211745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8741229" y="3777343"/>
            <a:ext cx="1409825" cy="397005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649372" y="2118034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ШАГ 1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9757357" y="2118034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ШАГ 3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5426080" y="2135675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ШАГ 2</a:t>
            </a:r>
            <a:endParaRPr lang="ru-RU" dirty="0"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975" y="2505007"/>
            <a:ext cx="3477936" cy="407126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08560" y="2444251"/>
            <a:ext cx="30564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1200" b="1" i="1" dirty="0">
                <a:solidFill>
                  <a:srgbClr val="C00000"/>
                </a:solidFill>
                <a:latin typeface="Arial Narrow" panose="020B0606020202030204" pitchFamily="34" charset="0"/>
              </a:rPr>
              <a:t>В Заголовке указывается краткое </a:t>
            </a:r>
          </a:p>
          <a:p>
            <a:pPr algn="ctr">
              <a:spcBef>
                <a:spcPct val="0"/>
              </a:spcBef>
            </a:pPr>
            <a:r>
              <a:rPr lang="ru-RU" sz="1200" b="1" i="1" dirty="0">
                <a:solidFill>
                  <a:srgbClr val="C00000"/>
                </a:solidFill>
                <a:latin typeface="Arial Narrow" panose="020B0606020202030204" pitchFamily="34" charset="0"/>
              </a:rPr>
              <a:t>описание проблемы</a:t>
            </a:r>
          </a:p>
          <a:p>
            <a:endParaRPr lang="ru-RU" sz="1200" dirty="0"/>
          </a:p>
        </p:txBody>
      </p:sp>
      <p:cxnSp>
        <p:nvCxnSpPr>
          <p:cNvPr id="28" name="Прямая со стрелкой 27"/>
          <p:cNvCxnSpPr/>
          <p:nvPr/>
        </p:nvCxnSpPr>
        <p:spPr>
          <a:xfrm flipH="1">
            <a:off x="2242446" y="2813583"/>
            <a:ext cx="1168026" cy="211745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641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508000" y="72390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400752" y="214664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>
                <a:latin typeface="Arial Narrow" panose="020B0606020202030204" pitchFamily="34" charset="0"/>
              </a:rPr>
              <a:t>Создание обращения пользователя при наличии вопросов </a:t>
            </a:r>
          </a:p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 </a:t>
            </a: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68337" y="951146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ШАГ 4</a:t>
            </a:r>
            <a:endParaRPr lang="ru-RU" dirty="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1623" y="5515469"/>
            <a:ext cx="4491019" cy="1076325"/>
          </a:xfrm>
          <a:prstGeom prst="rect">
            <a:avLst/>
          </a:prstGeom>
        </p:spPr>
      </p:pic>
      <p:cxnSp>
        <p:nvCxnSpPr>
          <p:cNvPr id="22" name="Прямая со стрелкой 21"/>
          <p:cNvCxnSpPr/>
          <p:nvPr/>
        </p:nvCxnSpPr>
        <p:spPr>
          <a:xfrm flipV="1">
            <a:off x="1862033" y="6053632"/>
            <a:ext cx="2162175" cy="368939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50464" y="5537274"/>
            <a:ext cx="3223139" cy="1015663"/>
          </a:xfrm>
          <a:prstGeom prst="rect">
            <a:avLst/>
          </a:prstGeom>
          <a:noFill/>
          <a:ln w="12700">
            <a:solidFill>
              <a:srgbClr val="FF0000"/>
            </a:solidFill>
            <a:prstDash val="dash"/>
          </a:ln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endParaRPr lang="ru-RU" sz="12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algn="ctr">
              <a:spcBef>
                <a:spcPct val="0"/>
              </a:spcBef>
            </a:pPr>
            <a:r>
              <a:rPr lang="ru-RU" sz="12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Ссылка на документ: Выделяете полностью, копируете и вставляете в описание обращения</a:t>
            </a:r>
          </a:p>
          <a:p>
            <a:pPr algn="ctr">
              <a:spcBef>
                <a:spcPct val="0"/>
              </a:spcBef>
            </a:pPr>
            <a:endParaRPr lang="ru-RU" sz="12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algn="ctr">
              <a:spcBef>
                <a:spcPct val="0"/>
              </a:spcBef>
            </a:pPr>
            <a:r>
              <a:rPr lang="ru-RU" sz="12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endParaRPr lang="ru-RU" altLang="ru-RU" sz="1200" b="1" dirty="0">
              <a:solidFill>
                <a:srgbClr val="FF0000"/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11064" y="951146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ШАГ 5</a:t>
            </a:r>
            <a:endParaRPr lang="ru-RU" dirty="0"/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6132" y="1315969"/>
            <a:ext cx="3784354" cy="5275826"/>
          </a:xfrm>
          <a:prstGeom prst="rect">
            <a:avLst/>
          </a:prstGeom>
        </p:spPr>
      </p:pic>
      <p:sp>
        <p:nvSpPr>
          <p:cNvPr id="30" name="Прямоугольник 29"/>
          <p:cNvSpPr/>
          <p:nvPr/>
        </p:nvSpPr>
        <p:spPr>
          <a:xfrm>
            <a:off x="8372055" y="4434514"/>
            <a:ext cx="2757020" cy="59206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8493265" y="3972849"/>
            <a:ext cx="2514600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1200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Прикрепляется скриншот</a:t>
            </a:r>
          </a:p>
          <a:p>
            <a:pPr algn="ctr">
              <a:spcBef>
                <a:spcPct val="0"/>
              </a:spcBef>
            </a:pPr>
            <a:r>
              <a:rPr lang="ru-RU" sz="1200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endParaRPr lang="ru-RU" altLang="ru-RU" sz="1200" b="1" i="1" dirty="0">
              <a:solidFill>
                <a:srgbClr val="C00000"/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cxnSp>
        <p:nvCxnSpPr>
          <p:cNvPr id="32" name="Прямая со стрелкой 31"/>
          <p:cNvCxnSpPr/>
          <p:nvPr/>
        </p:nvCxnSpPr>
        <p:spPr>
          <a:xfrm flipH="1">
            <a:off x="9122230" y="4331852"/>
            <a:ext cx="750281" cy="457862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9872511" y="980588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ШАГ 6</a:t>
            </a:r>
            <a:endParaRPr lang="ru-RU" dirty="0"/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320478"/>
            <a:ext cx="3458947" cy="412112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1819" y="2184797"/>
            <a:ext cx="27847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altLang="ru-RU" sz="1200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Выбирается </a:t>
            </a:r>
            <a:r>
              <a:rPr lang="ru-RU" altLang="ru-RU" sz="1200" b="1" i="1" dirty="0">
                <a:solidFill>
                  <a:srgbClr val="C00000"/>
                </a:solidFill>
                <a:latin typeface="Arial Narrow" panose="020B0606020202030204" pitchFamily="34" charset="0"/>
              </a:rPr>
              <a:t>наименование документа, </a:t>
            </a:r>
          </a:p>
          <a:p>
            <a:pPr algn="ctr"/>
            <a:r>
              <a:rPr lang="ru-RU" altLang="ru-RU" sz="1200" b="1" i="1" dirty="0">
                <a:solidFill>
                  <a:srgbClr val="C00000"/>
                </a:solidFill>
                <a:latin typeface="Arial Narrow" panose="020B0606020202030204" pitchFamily="34" charset="0"/>
              </a:rPr>
              <a:t>в котором произошла ошибка</a:t>
            </a:r>
            <a:endParaRPr lang="ru-RU" sz="1200" i="1" dirty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endParaRPr lang="ru-RU" sz="1200" dirty="0"/>
          </a:p>
        </p:txBody>
      </p:sp>
      <p:cxnSp>
        <p:nvCxnSpPr>
          <p:cNvPr id="34" name="Прямая со стрелкой 33"/>
          <p:cNvCxnSpPr/>
          <p:nvPr/>
        </p:nvCxnSpPr>
        <p:spPr>
          <a:xfrm>
            <a:off x="1734334" y="2678373"/>
            <a:ext cx="747609" cy="848598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7" name="Рисунок 3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3436" y="1315969"/>
            <a:ext cx="4412867" cy="4125630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4369047" y="2685211"/>
            <a:ext cx="3897085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1200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В описании обращения указывается суть проблемы,</a:t>
            </a:r>
          </a:p>
          <a:p>
            <a:pPr algn="ctr">
              <a:spcBef>
                <a:spcPct val="0"/>
              </a:spcBef>
            </a:pPr>
            <a:r>
              <a:rPr lang="ru-RU" sz="1200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а также ссылка на документ в системе </a:t>
            </a:r>
          </a:p>
          <a:p>
            <a:pPr algn="ctr">
              <a:spcBef>
                <a:spcPct val="0"/>
              </a:spcBef>
            </a:pPr>
            <a:r>
              <a:rPr lang="ru-RU" sz="1200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endParaRPr lang="ru-RU" altLang="ru-RU" sz="1200" b="1" i="1" dirty="0">
              <a:solidFill>
                <a:srgbClr val="C00000"/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cxnSp>
        <p:nvCxnSpPr>
          <p:cNvPr id="39" name="Прямая со стрелкой 38"/>
          <p:cNvCxnSpPr/>
          <p:nvPr/>
        </p:nvCxnSpPr>
        <p:spPr>
          <a:xfrm flipH="1">
            <a:off x="4437721" y="3184574"/>
            <a:ext cx="2424320" cy="2586992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445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508000" y="72390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400752" y="214664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>
                <a:latin typeface="Arial Narrow" panose="020B0606020202030204" pitchFamily="34" charset="0"/>
              </a:rPr>
              <a:t>Создание обращения пользователя при наличии вопросов </a:t>
            </a:r>
            <a:r>
              <a:rPr lang="ru-RU" b="1" dirty="0" smtClean="0">
                <a:latin typeface="Arial Narrow" panose="020B0606020202030204" pitchFamily="34" charset="0"/>
              </a:rPr>
              <a:t>и обратная связь</a:t>
            </a:r>
            <a:endParaRPr lang="ru-RU" b="1" dirty="0">
              <a:latin typeface="Arial Narrow" panose="020B0606020202030204" pitchFamily="34" charset="0"/>
            </a:endParaRPr>
          </a:p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 </a:t>
            </a: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380680"/>
            <a:ext cx="4432479" cy="483099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56810" y="5028779"/>
            <a:ext cx="4331420" cy="3746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474820" y="4619504"/>
            <a:ext cx="4275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1200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Указываются </a:t>
            </a:r>
            <a:r>
              <a:rPr lang="ru-RU" sz="1200" b="1" i="1" dirty="0">
                <a:solidFill>
                  <a:srgbClr val="C00000"/>
                </a:solidFill>
                <a:latin typeface="Arial Narrow" panose="020B0606020202030204" pitchFamily="34" charset="0"/>
              </a:rPr>
              <a:t>контактные данные лица, кто сформировал обращение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 flipV="1">
            <a:off x="2816217" y="5766971"/>
            <a:ext cx="1167954" cy="231816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051141" y="936171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ШАГ 7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1795049" y="5911586"/>
            <a:ext cx="2793181" cy="276999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1200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Нажимается кнопку «Сохранить». </a:t>
            </a:r>
            <a:endParaRPr lang="ru-RU" altLang="ru-RU" sz="1200" b="1" i="1" dirty="0">
              <a:solidFill>
                <a:srgbClr val="C00000"/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256309" y="2037838"/>
            <a:ext cx="5569635" cy="397031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Результаты рассмотрения обращения </a:t>
            </a:r>
          </a:p>
          <a:p>
            <a:pPr algn="ctr">
              <a:spcBef>
                <a:spcPct val="0"/>
              </a:spcBef>
            </a:pPr>
            <a:r>
              <a:rPr lang="ru-RU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пользователя РИС</a:t>
            </a:r>
          </a:p>
          <a:p>
            <a:pPr algn="ctr">
              <a:spcBef>
                <a:spcPct val="0"/>
              </a:spcBef>
            </a:pPr>
            <a:r>
              <a:rPr lang="ru-RU" b="1" i="1" smtClean="0">
                <a:solidFill>
                  <a:srgbClr val="C00000"/>
                </a:solidFill>
                <a:latin typeface="Arial Narrow" panose="020B0606020202030204" pitchFamily="34" charset="0"/>
              </a:rPr>
              <a:t>прийдут</a:t>
            </a:r>
            <a:r>
              <a:rPr lang="ru-RU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на указанную электронную почту. </a:t>
            </a:r>
          </a:p>
          <a:p>
            <a:pPr algn="ctr">
              <a:spcBef>
                <a:spcPct val="0"/>
              </a:spcBef>
            </a:pPr>
            <a:endParaRPr lang="ru-RU" b="1" i="1" dirty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pPr algn="ctr">
              <a:spcBef>
                <a:spcPct val="0"/>
              </a:spcBef>
            </a:pPr>
            <a:endParaRPr lang="ru-RU" b="1" i="1" dirty="0" smtClean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pPr algn="ctr">
              <a:spcBef>
                <a:spcPct val="0"/>
              </a:spcBef>
            </a:pPr>
            <a:endParaRPr lang="ru-RU" b="1" i="1" dirty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pPr algn="ctr">
              <a:spcBef>
                <a:spcPct val="0"/>
              </a:spcBef>
            </a:pPr>
            <a:endParaRPr lang="ru-RU" b="1" i="1" dirty="0" smtClean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pPr algn="ctr">
              <a:spcBef>
                <a:spcPct val="0"/>
              </a:spcBef>
            </a:pPr>
            <a:endParaRPr lang="ru-RU" b="1" i="1" dirty="0" smtClean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pPr algn="ctr">
              <a:spcBef>
                <a:spcPct val="0"/>
              </a:spcBef>
            </a:pPr>
            <a:r>
              <a:rPr lang="ru-RU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При необходимости </a:t>
            </a:r>
          </a:p>
          <a:p>
            <a:pPr algn="ctr">
              <a:spcBef>
                <a:spcPct val="0"/>
              </a:spcBef>
            </a:pPr>
            <a:r>
              <a:rPr lang="ru-RU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сотрудник технической поддержки </a:t>
            </a:r>
          </a:p>
          <a:p>
            <a:pPr algn="ctr">
              <a:spcBef>
                <a:spcPct val="0"/>
              </a:spcBef>
            </a:pPr>
            <a:r>
              <a:rPr lang="ru-RU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свяжется </a:t>
            </a:r>
            <a:r>
              <a:rPr lang="ru-RU" b="1" i="1" dirty="0">
                <a:solidFill>
                  <a:srgbClr val="C00000"/>
                </a:solidFill>
                <a:latin typeface="Arial Narrow" panose="020B0606020202030204" pitchFamily="34" charset="0"/>
              </a:rPr>
              <a:t>по </a:t>
            </a:r>
            <a:r>
              <a:rPr lang="ru-RU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телефону с пользователем РИС, обратившимся за помощью. </a:t>
            </a:r>
          </a:p>
          <a:p>
            <a:pPr algn="ctr">
              <a:spcBef>
                <a:spcPct val="0"/>
              </a:spcBef>
            </a:pPr>
            <a:endParaRPr lang="ru-RU" b="1" i="1" dirty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pPr algn="ctr">
              <a:spcBef>
                <a:spcPct val="0"/>
              </a:spcBef>
            </a:pPr>
            <a:r>
              <a:rPr lang="ru-RU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endParaRPr lang="ru-RU" altLang="ru-RU" b="1" i="1" dirty="0">
              <a:solidFill>
                <a:srgbClr val="C00000"/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 flipH="1">
            <a:off x="1240971" y="3002411"/>
            <a:ext cx="7848600" cy="2256395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249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10349</TotalTime>
  <Words>197</Words>
  <Application>Microsoft Office PowerPoint</Application>
  <PresentationFormat>Широкоэкранный</PresentationFormat>
  <Paragraphs>57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Gotham Pro</vt:lpstr>
      <vt:lpstr>Questrial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Lessa Morren</dc:creator>
  <cp:lastModifiedBy>User</cp:lastModifiedBy>
  <cp:revision>1177</cp:revision>
  <cp:lastPrinted>2020-07-15T06:32:38Z</cp:lastPrinted>
  <dcterms:created xsi:type="dcterms:W3CDTF">2019-03-03T16:48:03Z</dcterms:created>
  <dcterms:modified xsi:type="dcterms:W3CDTF">2020-08-12T07:42:15Z</dcterms:modified>
</cp:coreProperties>
</file>