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</p:sldMasterIdLst>
  <p:notesMasterIdLst>
    <p:notesMasterId r:id="rId7"/>
  </p:notesMasterIdLst>
  <p:handoutMasterIdLst>
    <p:handoutMasterId r:id="rId8"/>
  </p:handoutMasterIdLst>
  <p:sldIdLst>
    <p:sldId id="313" r:id="rId4"/>
    <p:sldId id="311" r:id="rId5"/>
    <p:sldId id="310" r:id="rId6"/>
  </p:sldIdLst>
  <p:sldSz cx="12187238" cy="6859588"/>
  <p:notesSz cx="12187238" cy="6859588"/>
  <p:defaultTextStyle>
    <a:defPPr>
      <a:defRPr lang="ru-RU"/>
    </a:defPPr>
    <a:lvl1pPr marL="0" algn="l" defTabSz="1218987">
      <a:defRPr sz="24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>
      <a:defRPr sz="24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>
      <a:defRPr sz="24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>
      <a:defRPr sz="24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>
      <a:defRPr sz="24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>
      <a:defRPr sz="24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>
      <a:defRPr sz="24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>
      <a:defRPr sz="24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>
      <a:defRPr sz="24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>
          <p15:clr>
            <a:srgbClr val="A4A3A4"/>
          </p15:clr>
        </p15:guide>
        <p15:guide id="2" pos="7557">
          <p15:clr>
            <a:srgbClr val="A4A3A4"/>
          </p15:clr>
        </p15:guide>
        <p15:guide id="3" orient="horz" pos="36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8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C0C"/>
    <a:srgbClr val="C7C7C7"/>
    <a:srgbClr val="235789"/>
    <a:srgbClr val="595959"/>
    <a:srgbClr val="FBFBFB"/>
    <a:srgbClr val="B4B4B4"/>
    <a:srgbClr val="3177BD"/>
    <a:srgbClr val="29649F"/>
    <a:srgbClr val="FFFFFF"/>
    <a:srgbClr val="CC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EB8D9C-C050-C257-8D5A-E4E5E30D93C8}">
  <a:tblStyle styleId="{B3EB8D9C-C050-C257-8D5A-E4E5E30D93C8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  <a:fill>
          <a:solidFill>
            <a:schemeClr val="accent5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755" autoAdjust="0"/>
  </p:normalViewPr>
  <p:slideViewPr>
    <p:cSldViewPr>
      <p:cViewPr varScale="1">
        <p:scale>
          <a:sx n="95" d="100"/>
          <a:sy n="95" d="100"/>
        </p:scale>
        <p:origin x="1158" y="84"/>
      </p:cViewPr>
      <p:guideLst>
        <p:guide orient="horz" pos="3748"/>
        <p:guide pos="7557"/>
        <p:guide orient="horz" pos="365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18" d="100"/>
          <a:sy n="118" d="100"/>
        </p:scale>
        <p:origin x="-1194" y="-96"/>
      </p:cViewPr>
      <p:guideLst>
        <p:guide orient="horz" pos="2160"/>
        <p:guide pos="38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2187238" cy="765498"/>
          </a:xfrm>
          <a:prstGeom prst="rect">
            <a:avLst/>
          </a:prstGeom>
          <a:solidFill>
            <a:srgbClr val="C7C7C7"/>
          </a:solidFill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 rot="16200000">
            <a:off x="-2280392" y="4047331"/>
            <a:ext cx="528161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dirty="0" smtClean="0"/>
              <a:t>Управление экономического развития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6893960" y="25132"/>
            <a:ext cx="52800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FD9AD-F162-4540-ADA4-FE2AA5B548D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1998275" y="405458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2150675" y="557858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303075" y="710258"/>
            <a:ext cx="0" cy="28803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135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161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4038" y="0"/>
            <a:ext cx="528002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46544-3453-4715-AE15-15B42FF21182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688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48838" cy="30876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5100"/>
            <a:ext cx="528161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4038" y="6515100"/>
            <a:ext cx="528002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1985B-B471-4E20-9299-B50548CD6E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67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1985B-B471-4E20-9299-B50548CD6E8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14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1985B-B471-4E20-9299-B50548CD6E8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175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043" y="2130919"/>
            <a:ext cx="10359152" cy="1470366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086" y="3887100"/>
            <a:ext cx="8531067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633486-9F6F-4E4F-9340-BB101F0D69F1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9D27A07-74F8-4769-A06A-5FB82BA80309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5747" y="206424"/>
            <a:ext cx="2742129" cy="438886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362" y="206424"/>
            <a:ext cx="8023264" cy="438886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C529E9-ABD9-413C-885E-D43CA4E60685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58438" cy="14716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7788"/>
            <a:ext cx="852963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91760-4E1A-48C3-8F80-EAD6B0093287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082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681E7-DDB9-4C82-BEF4-2D15866330CB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294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60025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D3B8-6A85-47EE-9BCE-9BDFE0E4A87B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881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702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9025" y="1600200"/>
            <a:ext cx="5408613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A008B-1CA6-4B62-BF58-A7A956CD7423}" type="datetime1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974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638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B1DA6-CF5C-4A2A-8B05-B1DF345E0008}" type="datetime1">
              <a:rPr lang="ru-RU" smtClean="0"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69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51FB0-B540-4105-A770-433C3C612C84}" type="datetime1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544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DC95B-A92B-47ED-BD7B-EB8C8F5C9FEC}" type="datetime1">
              <a:rPr lang="ru-RU" smtClean="0"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53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088" y="273050"/>
            <a:ext cx="6813550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96327-1242-4864-9A48-11BE67EB7BA0}" type="datetime1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0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0" y="0"/>
            <a:ext cx="12187238" cy="909514"/>
          </a:xfrm>
          <a:prstGeom prst="rect">
            <a:avLst/>
          </a:prstGeom>
          <a:solidFill>
            <a:srgbClr val="C7C7C7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1464"/>
            <a:ext cx="12187238" cy="908050"/>
          </a:xfrm>
          <a:noFill/>
        </p:spPr>
        <p:txBody>
          <a:bodyPr>
            <a:noAutofit/>
          </a:bodyPr>
          <a:lstStyle>
            <a:lvl1pPr algn="l">
              <a:defRPr sz="4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9298602" y="45418"/>
            <a:ext cx="2843689" cy="36521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35789"/>
                </a:solidFill>
              </a:defRPr>
            </a:lvl1pPr>
          </a:lstStyle>
          <a:p>
            <a:pPr>
              <a:defRPr/>
            </a:pPr>
            <a:fld id="{91986376-2E84-4EC1-86A0-803C88FC32E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1983988" y="405458"/>
            <a:ext cx="0" cy="432048"/>
          </a:xfrm>
          <a:prstGeom prst="line">
            <a:avLst/>
          </a:prstGeom>
          <a:ln w="12700">
            <a:solidFill>
              <a:srgbClr val="235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 bwMode="auto">
          <a:xfrm>
            <a:off x="161516" y="5949950"/>
            <a:ext cx="0" cy="909638"/>
          </a:xfrm>
          <a:prstGeom prst="line">
            <a:avLst/>
          </a:prstGeom>
          <a:ln w="12700">
            <a:solidFill>
              <a:srgbClr val="235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-66" y="2349674"/>
            <a:ext cx="323165" cy="29088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900" dirty="0" smtClean="0">
                <a:solidFill>
                  <a:srgbClr val="235789"/>
                </a:solidFill>
                <a:latin typeface="+mn-lt"/>
              </a:rPr>
              <a:t>Управление</a:t>
            </a:r>
            <a:r>
              <a:rPr lang="ru-RU" sz="900" baseline="0" dirty="0" smtClean="0">
                <a:solidFill>
                  <a:srgbClr val="235789"/>
                </a:solidFill>
                <a:latin typeface="+mn-lt"/>
              </a:rPr>
              <a:t> экономического развития Липецкой области</a:t>
            </a:r>
            <a:endParaRPr lang="ru-RU" sz="900" dirty="0">
              <a:solidFill>
                <a:srgbClr val="235789"/>
              </a:solidFill>
              <a:latin typeface="+mn-lt"/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 bwMode="auto">
          <a:xfrm>
            <a:off x="161516" y="935980"/>
            <a:ext cx="0" cy="909638"/>
          </a:xfrm>
          <a:prstGeom prst="line">
            <a:avLst/>
          </a:prstGeom>
          <a:ln w="12700">
            <a:solidFill>
              <a:srgbClr val="2357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88" y="4802188"/>
            <a:ext cx="7312025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2025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88" y="5368925"/>
            <a:ext cx="731202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D811-81A3-42F7-8C49-C47AD2DB4A57}" type="datetime1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10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85B17-D8B8-4590-A647-D3B7DA1CE593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8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025" y="274638"/>
            <a:ext cx="2741613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4025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9BCC4-249B-4E02-BA63-77DE1774BC11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451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99586-DB5A-4224-A653-7DFAC007BA86}" type="datetime1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76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-6363765" y="5625727"/>
            <a:ext cx="6931833" cy="7966475"/>
            <a:chOff x="386535" y="456515"/>
            <a:chExt cx="4586098" cy="5324890"/>
          </a:xfrm>
          <a:blipFill>
            <a:blip r:embed="rId2"/>
            <a:stretch>
              <a:fillRect/>
            </a:stretch>
          </a:blipFill>
        </p:grpSpPr>
        <p:sp>
          <p:nvSpPr>
            <p:cNvPr id="7" name="Шестиугольник 6"/>
            <p:cNvSpPr/>
            <p:nvPr/>
          </p:nvSpPr>
          <p:spPr>
            <a:xfrm>
              <a:off x="386535" y="456515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8" name="Шестиугольник 7"/>
            <p:cNvSpPr/>
            <p:nvPr/>
          </p:nvSpPr>
          <p:spPr>
            <a:xfrm>
              <a:off x="1286635" y="960095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9" name="Шестиугольник 8"/>
            <p:cNvSpPr/>
            <p:nvPr/>
          </p:nvSpPr>
          <p:spPr>
            <a:xfrm>
              <a:off x="386535" y="1417295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0" name="Шестиугольник 9"/>
            <p:cNvSpPr/>
            <p:nvPr/>
          </p:nvSpPr>
          <p:spPr>
            <a:xfrm>
              <a:off x="1286635" y="1941680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1" name="Шестиугольник 10"/>
            <p:cNvSpPr/>
            <p:nvPr/>
          </p:nvSpPr>
          <p:spPr>
            <a:xfrm>
              <a:off x="1286635" y="2931790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2" name="Шестиугольник 11"/>
            <p:cNvSpPr/>
            <p:nvPr/>
          </p:nvSpPr>
          <p:spPr>
            <a:xfrm>
              <a:off x="2175350" y="1450915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3" name="Шестиугольник 12"/>
            <p:cNvSpPr/>
            <p:nvPr/>
          </p:nvSpPr>
          <p:spPr>
            <a:xfrm>
              <a:off x="2175350" y="2432500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4" name="Шестиугольник 13"/>
            <p:cNvSpPr/>
            <p:nvPr/>
          </p:nvSpPr>
          <p:spPr>
            <a:xfrm>
              <a:off x="2175350" y="3422610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5" name="Шестиугольник 14"/>
            <p:cNvSpPr/>
            <p:nvPr/>
          </p:nvSpPr>
          <p:spPr>
            <a:xfrm>
              <a:off x="386535" y="2413386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6" name="Шестиугольник 15"/>
            <p:cNvSpPr/>
            <p:nvPr/>
          </p:nvSpPr>
          <p:spPr>
            <a:xfrm>
              <a:off x="3041830" y="2917490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7" name="Шестиугольник 16"/>
            <p:cNvSpPr/>
            <p:nvPr/>
          </p:nvSpPr>
          <p:spPr>
            <a:xfrm>
              <a:off x="3041830" y="3907600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8" name="Шестиугольник 17"/>
            <p:cNvSpPr/>
            <p:nvPr/>
          </p:nvSpPr>
          <p:spPr>
            <a:xfrm>
              <a:off x="3057265" y="4867005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9" name="Шестиугольник 18"/>
            <p:cNvSpPr/>
            <p:nvPr/>
          </p:nvSpPr>
          <p:spPr>
            <a:xfrm>
              <a:off x="3911929" y="3422984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0" name="Шестиугольник 19"/>
            <p:cNvSpPr/>
            <p:nvPr/>
          </p:nvSpPr>
          <p:spPr>
            <a:xfrm>
              <a:off x="3911929" y="4413094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1" name="Шестиугольник 20"/>
            <p:cNvSpPr/>
            <p:nvPr/>
          </p:nvSpPr>
          <p:spPr>
            <a:xfrm>
              <a:off x="2175350" y="4364800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2" name="Шестиугольник 21"/>
            <p:cNvSpPr/>
            <p:nvPr/>
          </p:nvSpPr>
          <p:spPr>
            <a:xfrm>
              <a:off x="1285345" y="3883569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3" name="Шестиугольник 22"/>
            <p:cNvSpPr/>
            <p:nvPr/>
          </p:nvSpPr>
          <p:spPr>
            <a:xfrm>
              <a:off x="397323" y="3374173"/>
              <a:ext cx="1060704" cy="9144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0989"/>
            <a:ext cx="6912000" cy="6725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726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7C2F171-527D-43D8-993F-18B2521CE79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39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2707" y="4407922"/>
            <a:ext cx="10359152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2707" y="2907388"/>
            <a:ext cx="10359152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A224D47-6DC8-421D-8F89-52B9C1F7277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33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364" y="1200430"/>
            <a:ext cx="5382697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5179" y="1200430"/>
            <a:ext cx="5382697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6759F25-C0CF-4C90-BAEA-BF7686CEF3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6481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362" y="274701"/>
            <a:ext cx="10968514" cy="11432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364" y="1535471"/>
            <a:ext cx="5384813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364" y="2175380"/>
            <a:ext cx="5384813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0952" y="1535471"/>
            <a:ext cx="5386928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0952" y="2175380"/>
            <a:ext cx="5386928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0C20F43-5FD8-469D-B674-E5444B984E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18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ADFF416-0724-463C-BBF6-E58603253E0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23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2707" y="4407922"/>
            <a:ext cx="10359152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2707" y="2907388"/>
            <a:ext cx="10359152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7010AF-B06F-4CF7-B05D-CEC1141514A3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2847DE-3120-4398-A745-0FA8F4916C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260971" y="0"/>
            <a:ext cx="36000" cy="6859588"/>
          </a:xfrm>
          <a:prstGeom prst="rect">
            <a:avLst/>
          </a:prstGeom>
          <a:solidFill>
            <a:srgbClr val="235789"/>
          </a:solidFill>
          <a:ln>
            <a:solidFill>
              <a:srgbClr val="235789"/>
            </a:solidFill>
          </a:ln>
          <a:effectLst>
            <a:outerShdw blurRad="63500" dist="63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404987" y="0"/>
            <a:ext cx="36000" cy="6859588"/>
          </a:xfrm>
          <a:prstGeom prst="rect">
            <a:avLst/>
          </a:prstGeom>
          <a:solidFill>
            <a:srgbClr val="235789"/>
          </a:solidFill>
          <a:ln>
            <a:solidFill>
              <a:srgbClr val="235789"/>
            </a:solidFill>
          </a:ln>
          <a:effectLst>
            <a:outerShdw blurRad="63500" dist="63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49003" y="0"/>
            <a:ext cx="36000" cy="6859588"/>
          </a:xfrm>
          <a:prstGeom prst="rect">
            <a:avLst/>
          </a:prstGeom>
          <a:solidFill>
            <a:srgbClr val="235789"/>
          </a:solidFill>
          <a:ln>
            <a:solidFill>
              <a:srgbClr val="235789"/>
            </a:solidFill>
          </a:ln>
          <a:effectLst>
            <a:outerShdw blurRad="63500" dist="63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-1" y="5662042"/>
            <a:ext cx="9684000" cy="720000"/>
          </a:xfrm>
          <a:prstGeom prst="rect">
            <a:avLst/>
          </a:prstGeom>
          <a:solidFill>
            <a:srgbClr val="235789"/>
          </a:solidFill>
          <a:ln>
            <a:solidFill>
              <a:srgbClr val="235789"/>
            </a:solidFill>
          </a:ln>
          <a:effectLst>
            <a:outerShdw blurRad="139700" dist="889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1854259" y="0"/>
            <a:ext cx="36000" cy="6859588"/>
          </a:xfrm>
          <a:prstGeom prst="rect">
            <a:avLst/>
          </a:prstGeom>
          <a:solidFill>
            <a:srgbClr val="235789"/>
          </a:solidFill>
          <a:ln>
            <a:solidFill>
              <a:srgbClr val="235789"/>
            </a:solidFill>
          </a:ln>
          <a:effectLst>
            <a:outerShdw blurRad="63500" dist="63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227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364" y="273114"/>
            <a:ext cx="4009517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4873" y="273114"/>
            <a:ext cx="6813005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364" y="1435436"/>
            <a:ext cx="4009517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3F1466A-86CB-4B72-A081-B63DEEDFE5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401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8786" y="4801712"/>
            <a:ext cx="7312343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8786" y="612918"/>
            <a:ext cx="7312343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8786" y="5368583"/>
            <a:ext cx="7312343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F9E06D2-1A53-498B-A31C-33791237578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33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DCEEB4C-8003-4BB4-BFBD-9DEAD761613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210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5747" y="206424"/>
            <a:ext cx="2742129" cy="438886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362" y="206424"/>
            <a:ext cx="8023264" cy="438886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E4713E-CF67-490F-BB21-BB797F22F9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1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09364" y="1200430"/>
            <a:ext cx="5382697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95179" y="1200430"/>
            <a:ext cx="5382697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F18ADF-B384-409E-8709-BFE57EFF188F}" type="datetime1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362" y="274701"/>
            <a:ext cx="10968514" cy="11432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364" y="1535471"/>
            <a:ext cx="5384813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09364" y="2175380"/>
            <a:ext cx="5384813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0952" y="1535471"/>
            <a:ext cx="5386928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0952" y="2175380"/>
            <a:ext cx="5386928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F6E6E50-21CF-457F-B52E-DA6E64737F1C}" type="datetime1">
              <a:rPr lang="ru-RU" smtClean="0"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DB6B9C-0DC1-4835-94A3-7A6122CAC1BC}" type="datetime1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E85E934-F522-4539-9172-755F8F77A848}" type="datetime1">
              <a:rPr lang="ru-RU" smtClean="0"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  <p:sp>
        <p:nvSpPr>
          <p:cNvPr id="5" name="Freeform 13"/>
          <p:cNvSpPr/>
          <p:nvPr userDrawn="1"/>
        </p:nvSpPr>
        <p:spPr>
          <a:xfrm>
            <a:off x="-4762" y="0"/>
            <a:ext cx="12192000" cy="6858000"/>
          </a:xfrm>
          <a:custGeom>
            <a:avLst/>
            <a:gdLst>
              <a:gd name="connsiteX0" fmla="*/ 2666230 w 10944667"/>
              <a:gd name="connsiteY0" fmla="*/ 0 h 6858001"/>
              <a:gd name="connsiteX1" fmla="*/ 10944667 w 10944667"/>
              <a:gd name="connsiteY1" fmla="*/ 0 h 6858001"/>
              <a:gd name="connsiteX2" fmla="*/ 4086666 w 10944667"/>
              <a:gd name="connsiteY2" fmla="*/ 6858001 h 6858001"/>
              <a:gd name="connsiteX3" fmla="*/ 0 w 10944667"/>
              <a:gd name="connsiteY3" fmla="*/ 6858001 h 6858001"/>
              <a:gd name="connsiteX4" fmla="*/ 0 w 10944667"/>
              <a:gd name="connsiteY4" fmla="*/ 266623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4667" h="6858001">
                <a:moveTo>
                  <a:pt x="2666230" y="0"/>
                </a:moveTo>
                <a:lnTo>
                  <a:pt x="10944667" y="0"/>
                </a:lnTo>
                <a:lnTo>
                  <a:pt x="4086666" y="6858001"/>
                </a:lnTo>
                <a:lnTo>
                  <a:pt x="0" y="6858001"/>
                </a:lnTo>
                <a:lnTo>
                  <a:pt x="0" y="2666230"/>
                </a:lnTo>
                <a:close/>
              </a:path>
            </a:pathLst>
          </a:custGeom>
          <a:solidFill>
            <a:srgbClr val="235789"/>
          </a:solidFill>
          <a:ln>
            <a:noFill/>
          </a:ln>
          <a:effectLst>
            <a:outerShdw blurRad="889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364" y="273114"/>
            <a:ext cx="4009517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64873" y="273114"/>
            <a:ext cx="6813005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364" y="1435436"/>
            <a:ext cx="4009517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43B0D0A-F715-43D0-A906-A4A0E9F01CF7}" type="datetime1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8786" y="4801712"/>
            <a:ext cx="7312343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8786" y="612918"/>
            <a:ext cx="7312343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8786" y="5368583"/>
            <a:ext cx="7312343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F2DCFA7-B1AF-4A90-A1A7-0F0E45FFC653}" type="datetime1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362" y="274701"/>
            <a:ext cx="10968514" cy="1143265"/>
          </a:xfrm>
          <a:prstGeom prst="rect">
            <a:avLst/>
          </a:prstGeom>
        </p:spPr>
        <p:txBody>
          <a:bodyPr vert="horz" lIns="121898" tIns="60949" rIns="121898" bIns="60949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362" y="1600574"/>
            <a:ext cx="10968514" cy="4527011"/>
          </a:xfrm>
          <a:prstGeom prst="rect">
            <a:avLst/>
          </a:prstGeom>
        </p:spPr>
        <p:txBody>
          <a:bodyPr vert="horz" lIns="121898" tIns="60949" rIns="121898" bIns="60949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09364" y="6357822"/>
            <a:ext cx="2843689" cy="365210"/>
          </a:xfrm>
          <a:prstGeom prst="rect">
            <a:avLst/>
          </a:prstGeom>
        </p:spPr>
        <p:txBody>
          <a:bodyPr vert="horz" lIns="121898" tIns="60949" rIns="121898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76F8D9-E9FF-48E4-9AA3-5039058E63ED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3975" y="6357822"/>
            <a:ext cx="3859291" cy="365210"/>
          </a:xfrm>
          <a:prstGeom prst="rect">
            <a:avLst/>
          </a:prstGeom>
        </p:spPr>
        <p:txBody>
          <a:bodyPr vert="horz" lIns="121898" tIns="60949" rIns="121898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8987">
        <a:spcBef>
          <a:spcPts val="0"/>
        </a:spcBef>
        <a:buNone/>
        <a:defRPr sz="59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>
        <a:spcBef>
          <a:spcPts val="0"/>
        </a:spcBef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427" indent="-380933" algn="l" defTabSz="1218987">
        <a:spcBef>
          <a:spcPts val="0"/>
        </a:spcBef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733" indent="-304747" algn="l" defTabSz="1218987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227" indent="-304747" algn="l" defTabSz="1218987">
        <a:spcBef>
          <a:spcPts val="0"/>
        </a:spcBef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720" indent="-304747" algn="l" defTabSz="1218987">
        <a:spcBef>
          <a:spcPts val="0"/>
        </a:spcBef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213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803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8038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938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E743-98FD-4B8A-9CB7-43E07F14E9B3}" type="datetime1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013" y="6357938"/>
            <a:ext cx="385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4425" y="6357938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980D8-ABF5-4CB9-B6E5-6617BC504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9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362" y="274701"/>
            <a:ext cx="10968514" cy="1143265"/>
          </a:xfrm>
          <a:prstGeom prst="rect">
            <a:avLst/>
          </a:prstGeom>
        </p:spPr>
        <p:txBody>
          <a:bodyPr vert="horz" lIns="121898" tIns="60949" rIns="121898" bIns="60949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362" y="1600574"/>
            <a:ext cx="10968514" cy="4527011"/>
          </a:xfrm>
          <a:prstGeom prst="rect">
            <a:avLst/>
          </a:prstGeom>
        </p:spPr>
        <p:txBody>
          <a:bodyPr vert="horz" lIns="121898" tIns="60949" rIns="121898" bIns="60949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09364" y="6357822"/>
            <a:ext cx="2843689" cy="365210"/>
          </a:xfrm>
          <a:prstGeom prst="rect">
            <a:avLst/>
          </a:prstGeom>
        </p:spPr>
        <p:txBody>
          <a:bodyPr vert="horz" lIns="121898" tIns="60949" rIns="121898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6D31D6-A276-4896-9946-8D38491CC0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3975" y="6357822"/>
            <a:ext cx="3859291" cy="365210"/>
          </a:xfrm>
          <a:prstGeom prst="rect">
            <a:avLst/>
          </a:prstGeom>
        </p:spPr>
        <p:txBody>
          <a:bodyPr vert="horz" lIns="121898" tIns="60949" rIns="121898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734187" y="6357822"/>
            <a:ext cx="2843689" cy="365210"/>
          </a:xfrm>
          <a:prstGeom prst="rect">
            <a:avLst/>
          </a:prstGeom>
        </p:spPr>
        <p:txBody>
          <a:bodyPr vert="horz" lIns="121898" tIns="60949" rIns="121898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86376-2E84-4EC1-86A0-803C88FC32E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558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ctr" defTabSz="1218987">
        <a:spcBef>
          <a:spcPts val="0"/>
        </a:spcBef>
        <a:buNone/>
        <a:defRPr sz="59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>
        <a:spcBef>
          <a:spcPts val="0"/>
        </a:spcBef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427" indent="-380933" algn="l" defTabSz="1218987">
        <a:spcBef>
          <a:spcPts val="0"/>
        </a:spcBef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733" indent="-304747" algn="l" defTabSz="1218987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227" indent="-304747" algn="l" defTabSz="1218987">
        <a:spcBef>
          <a:spcPts val="0"/>
        </a:spcBef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720" indent="-304747" algn="l" defTabSz="1218987">
        <a:spcBef>
          <a:spcPts val="0"/>
        </a:spcBef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213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/>
          <p:nvPr/>
        </p:nvSpPr>
        <p:spPr bwMode="auto">
          <a:xfrm>
            <a:off x="769192" y="1485578"/>
            <a:ext cx="10653021" cy="3168352"/>
          </a:xfrm>
          <a:prstGeom prst="rect">
            <a:avLst/>
          </a:prstGeom>
        </p:spPr>
        <p:txBody>
          <a:bodyPr vert="horz" lIns="121898" tIns="60949" rIns="121898" bIns="60949" rtlCol="0" anchor="ctr">
            <a:noAutofit/>
          </a:bodyPr>
          <a:lstStyle>
            <a:lvl1pPr algn="ctr" defTabSz="1218987">
              <a:spcBef>
                <a:spcPts val="0"/>
              </a:spcBef>
              <a:buNone/>
              <a:defRPr sz="59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800" b="1" dirty="0" smtClean="0">
                <a:solidFill>
                  <a:srgbClr val="235789"/>
                </a:solidFill>
              </a:rPr>
              <a:t>Алгоритм</a:t>
            </a:r>
          </a:p>
          <a:p>
            <a:pPr>
              <a:defRPr/>
            </a:pPr>
            <a:r>
              <a:rPr lang="ru-RU" sz="4800" b="1" dirty="0" smtClean="0">
                <a:solidFill>
                  <a:srgbClr val="235789"/>
                </a:solidFill>
              </a:rPr>
              <a:t> </a:t>
            </a:r>
            <a:r>
              <a:rPr lang="ru-RU" sz="4800" b="1" dirty="0">
                <a:solidFill>
                  <a:srgbClr val="235789"/>
                </a:solidFill>
              </a:rPr>
              <a:t>действия заказчиков при выявлении</a:t>
            </a:r>
          </a:p>
          <a:p>
            <a:pPr>
              <a:defRPr/>
            </a:pPr>
            <a:r>
              <a:rPr lang="ru-RU" sz="4800" b="1" dirty="0">
                <a:solidFill>
                  <a:srgbClr val="235789"/>
                </a:solidFill>
              </a:rPr>
              <a:t>фактов некачественного предоставления услуг </a:t>
            </a:r>
            <a:r>
              <a:rPr lang="ru-RU" sz="4800" b="1" dirty="0" smtClean="0">
                <a:solidFill>
                  <a:srgbClr val="235789"/>
                </a:solidFill>
              </a:rPr>
              <a:t>охраны </a:t>
            </a:r>
            <a:r>
              <a:rPr lang="ru-RU" sz="4000" dirty="0">
                <a:solidFill>
                  <a:srgbClr val="235789"/>
                </a:solidFill>
              </a:rPr>
              <a:t>(</a:t>
            </a:r>
            <a:r>
              <a:rPr lang="ru-RU" sz="4000" dirty="0" smtClean="0">
                <a:solidFill>
                  <a:srgbClr val="235789"/>
                </a:solidFill>
              </a:rPr>
              <a:t>нарушений трудового</a:t>
            </a:r>
            <a:r>
              <a:rPr lang="ru-RU" sz="4000" dirty="0">
                <a:solidFill>
                  <a:srgbClr val="235789"/>
                </a:solidFill>
              </a:rPr>
              <a:t>, лицензионного и прочего </a:t>
            </a:r>
            <a:r>
              <a:rPr lang="ru-RU" sz="4000" dirty="0" smtClean="0">
                <a:solidFill>
                  <a:srgbClr val="235789"/>
                </a:solidFill>
              </a:rPr>
              <a:t>законодательства)</a:t>
            </a:r>
            <a:endParaRPr lang="ru-RU" sz="4000" dirty="0">
              <a:solidFill>
                <a:srgbClr val="23578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220" y="5768142"/>
            <a:ext cx="8308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 smtClean="0">
                <a:solidFill>
                  <a:prstClr val="white"/>
                </a:solidFill>
                <a:ea typeface="+mj-ea"/>
              </a:rPr>
              <a:t>Управление экономического развития Липецкой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88354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761143"/>
              </p:ext>
            </p:extLst>
          </p:nvPr>
        </p:nvGraphicFramePr>
        <p:xfrm>
          <a:off x="291676" y="941068"/>
          <a:ext cx="11706599" cy="5574672"/>
        </p:xfrm>
        <a:graphic>
          <a:graphicData uri="http://schemas.openxmlformats.org/drawingml/2006/table">
            <a:tbl>
              <a:tblPr firstRow="1" bandRow="1" bandCol="1">
                <a:tableStyleId>{B3EB8D9C-C050-C257-8D5A-E4E5E30D93C8}</a:tableStyleId>
              </a:tblPr>
              <a:tblGrid>
                <a:gridCol w="698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1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7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ET"/>
                        </a:rPr>
                        <a:t>Этапы проверки наличия необходимых документов </a:t>
                      </a: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ET"/>
                        </a:rPr>
                        <a:t>и знаний охранника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ET"/>
                      </a:endParaRP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B>
                    <a:solidFill>
                      <a:srgbClr val="2357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ET"/>
                        </a:rPr>
                        <a:t>Действия</a:t>
                      </a:r>
                    </a:p>
                    <a:p>
                      <a:pPr marL="0" marR="0" lvl="0" indent="0" algn="ctr" defTabSz="1218987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ET"/>
                        </a:rPr>
                        <a:t>при выявлении нарушений</a:t>
                      </a: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B>
                    <a:solidFill>
                      <a:srgbClr val="235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8284">
                <a:tc>
                  <a:txBody>
                    <a:bodyPr/>
                    <a:lstStyle/>
                    <a:p>
                      <a:pPr marL="285750" lvl="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Соответствие количества охранников количеству постов </a:t>
                      </a:r>
                    </a:p>
                    <a:p>
                      <a:pPr marL="285750" lvl="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Наличие специальных средств – 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при наличии в условиях договора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Наличие и исправность ТСО 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– при наличии в тех задании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Знание 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работниками охраны </a:t>
                      </a: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функциональных обязанностей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, порядка действий при ЧС, оказания первой (доврачебной) медпомощи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Знание технических характеристик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, устройства, принцип работы, правила пользования и меры безопасности при обращении со специальными средствами, служебным оружием (при наличии)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Знание порядка сдачи помещений 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под охрану с использованием ОС и пожарной сигнализации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Знание законов 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и иных НПА, регламентирующих частную охранную деятельность</a:t>
                      </a: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218987">
                        <a:spcAft>
                          <a:spcPts val="0"/>
                        </a:spcAft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 уведомления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руководителю организации о необходимости устранения нарушений</a:t>
                      </a:r>
                    </a:p>
                    <a:p>
                      <a:pPr marL="0" marR="0" indent="0" algn="l" defTabSz="1218987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случае не устранения в срок нарушений –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штрафных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санкций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согласно контракта</a:t>
                      </a:r>
                    </a:p>
                    <a:p>
                      <a:pPr marL="0" marR="0" indent="0" algn="l" defTabSz="1218987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Times New Roman"/>
                        <a:cs typeface="TimesET"/>
                      </a:endParaRPr>
                    </a:p>
                    <a:p>
                      <a:pPr marL="0" algn="l" defTabSz="1218987">
                        <a:spcAft>
                          <a:spcPts val="0"/>
                        </a:spcAft>
                        <a:defRPr/>
                      </a:pPr>
                      <a:endParaRPr lang="ru-RU" sz="17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2057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Документы, </a:t>
                      </a:r>
                      <a:r>
                        <a:rPr lang="ru-RU" sz="17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подтверждающие официальное трудоустройство </a:t>
                      </a:r>
                      <a:r>
                        <a:rPr lang="ru-RU" sz="17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охранника (копия трудовой книжки, трудовой договор)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endParaRPr lang="ru-RU" sz="17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endParaRP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1218987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 информации: </a:t>
                      </a:r>
                    </a:p>
                    <a:p>
                      <a:pPr marL="0" indent="0" algn="l" defTabSz="1218987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курирующим ИОГВ; </a:t>
                      </a:r>
                    </a:p>
                    <a:p>
                      <a:pPr marL="0" indent="0" algn="l" defTabSz="1218987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управлению </a:t>
                      </a:r>
                      <a:r>
                        <a:rPr lang="ru-RU" sz="1800" b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Росгвардии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УФНС России, ПФ РФ, УБЭП;</a:t>
                      </a:r>
                    </a:p>
                    <a:p>
                      <a:pPr marL="0" indent="0" algn="l" defTabSz="1218987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государственной инспекции труда;</a:t>
                      </a:r>
                    </a:p>
                    <a:p>
                      <a:pPr marL="0" indent="0" algn="l" defTabSz="1218987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муниципальным комиссиям по легализации 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760" marR="8376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725885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98602" y="45418"/>
            <a:ext cx="2843689" cy="365210"/>
          </a:xfr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16955" y="0"/>
            <a:ext cx="11737304" cy="785973"/>
          </a:xfrm>
          <a:prstGeom prst="rect">
            <a:avLst/>
          </a:prstGeom>
          <a:noFill/>
        </p:spPr>
        <p:txBody>
          <a:bodyPr vert="horz" lIns="121898" tIns="60949" rIns="121898" bIns="60949" rtlCol="0" anchor="ctr">
            <a:noAutofit/>
          </a:bodyPr>
          <a:lstStyle>
            <a:lvl1pPr algn="ctr" defTabSz="1218987">
              <a:spcBef>
                <a:spcPts val="0"/>
              </a:spcBef>
              <a:buNone/>
              <a:defRPr sz="59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800" b="1" dirty="0" smtClean="0">
                <a:solidFill>
                  <a:srgbClr val="235789"/>
                </a:solidFill>
              </a:rPr>
              <a:t>Действия </a:t>
            </a:r>
            <a:r>
              <a:rPr lang="ru-RU" sz="2800" b="1" dirty="0">
                <a:solidFill>
                  <a:srgbClr val="235789"/>
                </a:solidFill>
              </a:rPr>
              <a:t>заказчиков </a:t>
            </a:r>
            <a:r>
              <a:rPr lang="ru-RU" sz="2800" b="1" dirty="0" smtClean="0">
                <a:solidFill>
                  <a:srgbClr val="235789"/>
                </a:solidFill>
              </a:rPr>
              <a:t>по результатам проверки качества охранных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232746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531056"/>
              </p:ext>
            </p:extLst>
          </p:nvPr>
        </p:nvGraphicFramePr>
        <p:xfrm>
          <a:off x="332979" y="981521"/>
          <a:ext cx="11665296" cy="5227281"/>
        </p:xfrm>
        <a:graphic>
          <a:graphicData uri="http://schemas.openxmlformats.org/drawingml/2006/table">
            <a:tbl>
              <a:tblPr firstRow="1" bandRow="1" bandCol="1">
                <a:tableStyleId>{B3EB8D9C-C050-C257-8D5A-E4E5E30D93C8}</a:tableStyleId>
              </a:tblPr>
              <a:tblGrid>
                <a:gridCol w="691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5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ET"/>
                        </a:rPr>
                        <a:t>Этапы проверки наличия необходимых документов </a:t>
                      </a: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ET"/>
                        </a:rPr>
                        <a:t>и знаний охранника</a:t>
                      </a:r>
                      <a:endParaRPr sz="18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ET"/>
                      </a:endParaRP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B>
                    <a:solidFill>
                      <a:srgbClr val="2357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8987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ET"/>
                        </a:rPr>
                        <a:t>Действия</a:t>
                      </a:r>
                    </a:p>
                    <a:p>
                      <a:pPr marL="0" marR="0" lvl="0" indent="0" algn="ctr" defTabSz="1218987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ET"/>
                        </a:rPr>
                        <a:t>при выявлении нарушений</a:t>
                      </a: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B>
                    <a:solidFill>
                      <a:srgbClr val="235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4845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Медицинское заключение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об отсутствии противопоказаний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Личная медицинская книжка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с отметками о прохождении предварительных и периодических медицинских осмотров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Страховка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на случай гибели или увечья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Соблюдение правил ношения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специальной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форменной одежды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Инструктаж по пожарной безопасности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Водительское удостоверение (для ГБР)</a:t>
                      </a:r>
                      <a:endParaRPr lang="ru-RU" sz="2400" dirty="0" smtClean="0"/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80000" algn="l">
                        <a:spcAft>
                          <a:spcPts val="0"/>
                        </a:spcAft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 уведомления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руководителю организации о необходимости устранения нарушений с определением срока</a:t>
                      </a:r>
                    </a:p>
                    <a:p>
                      <a:pPr indent="180000" algn="l">
                        <a:spcBef>
                          <a:spcPts val="6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случае не устранения в срок нарушений –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штрафных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санкций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согласно контракта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Times New Roman"/>
                        <a:cs typeface="TimesET"/>
                      </a:endParaRP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761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Удостоверение частного охранника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Личная карточка охранника</a:t>
                      </a:r>
                    </a:p>
                    <a:p>
                      <a:pPr marL="285750" marR="0" lvl="0" indent="-285750" algn="l" defTabSz="1218987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Своевременное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прохождение</a:t>
                      </a: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 периодических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проверок на пригодность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</a:rPr>
                        <a:t>к действиям в условиях, связанных с применением специальных средств и огнестрельного оружия</a:t>
                      </a:r>
                    </a:p>
                  </a:txBody>
                  <a:tcPr marL="83760" marR="83760" marT="0" marB="0" anchor="ctr">
                    <a:lnL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80000" algn="l"/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 информации </a:t>
                      </a:r>
                      <a:r>
                        <a:rPr lang="ru-RU" sz="1800" b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800" b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управление </a:t>
                      </a:r>
                      <a:r>
                        <a:rPr lang="ru-RU" sz="1800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Росгвардии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по Липецкой области</a:t>
                      </a:r>
                    </a:p>
                    <a:p>
                      <a:pPr indent="180000" algn="l">
                        <a:spcBef>
                          <a:spcPts val="6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Направление уведомления</a:t>
                      </a:r>
                      <a:r>
                        <a:rPr lang="ru-RU" sz="1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руководителю организации о необходимости устранения нарушений </a:t>
                      </a:r>
                    </a:p>
                    <a:p>
                      <a:pPr indent="180000" algn="l">
                        <a:spcBef>
                          <a:spcPts val="6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случае не устранения в срок нарушений –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применение 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штрафных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санкций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согласно контракта</a:t>
                      </a:r>
                      <a:endParaRPr lang="ru-RU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Times New Roman"/>
                        <a:cs typeface="TimesET"/>
                      </a:endParaRPr>
                    </a:p>
                  </a:txBody>
                  <a:tcPr marL="83760" marR="8376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R>
                    <a:lnT w="9525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141364"/>
                  </a:ext>
                </a:extLst>
              </a:tr>
            </a:tbl>
          </a:graphicData>
        </a:graphic>
      </p:graphicFrame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69028" y="63582"/>
            <a:ext cx="11973264" cy="785973"/>
          </a:xfrm>
          <a:prstGeom prst="rect">
            <a:avLst/>
          </a:prstGeom>
          <a:noFill/>
        </p:spPr>
        <p:txBody>
          <a:bodyPr vert="horz" lIns="121898" tIns="60949" rIns="121898" bIns="60949" rtlCol="0" anchor="ctr">
            <a:noAutofit/>
          </a:bodyPr>
          <a:lstStyle>
            <a:lvl1pPr algn="ctr" defTabSz="1218987">
              <a:spcBef>
                <a:spcPts val="0"/>
              </a:spcBef>
              <a:buNone/>
              <a:defRPr sz="59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800" b="1" dirty="0" smtClean="0">
                <a:solidFill>
                  <a:srgbClr val="235789"/>
                </a:solidFill>
              </a:rPr>
              <a:t>Действия </a:t>
            </a:r>
            <a:r>
              <a:rPr lang="ru-RU" sz="2800" b="1" dirty="0">
                <a:solidFill>
                  <a:srgbClr val="235789"/>
                </a:solidFill>
              </a:rPr>
              <a:t>заказчиков </a:t>
            </a:r>
            <a:r>
              <a:rPr lang="ru-RU" sz="2800" b="1" dirty="0" smtClean="0">
                <a:solidFill>
                  <a:srgbClr val="235789"/>
                </a:solidFill>
              </a:rPr>
              <a:t>по результатам проверки качества охранных услуг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98602" y="45418"/>
            <a:ext cx="2843689" cy="365210"/>
          </a:xfrm>
        </p:spPr>
        <p:txBody>
          <a:bodyPr/>
          <a:lstStyle/>
          <a:p>
            <a:pPr>
              <a:defRPr/>
            </a:pPr>
            <a:fld id="{91986376-2E84-4EC1-86A0-803C88FC32E6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771892" y="6342052"/>
            <a:ext cx="8634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случае принятия решения о расторжении контракта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обращение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УФАС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816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УЭР">
      <a:dk1>
        <a:sysClr val="windowText" lastClr="000000"/>
      </a:dk1>
      <a:lt1>
        <a:sysClr val="window" lastClr="FFFFFF"/>
      </a:lt1>
      <a:dk2>
        <a:srgbClr val="235789"/>
      </a:dk2>
      <a:lt2>
        <a:srgbClr val="FFFFFF"/>
      </a:lt2>
      <a:accent1>
        <a:srgbClr val="235789"/>
      </a:accent1>
      <a:accent2>
        <a:srgbClr val="CC2626"/>
      </a:accent2>
      <a:accent3>
        <a:srgbClr val="C7C7C7"/>
      </a:accent3>
      <a:accent4>
        <a:srgbClr val="FDD302"/>
      </a:accent4>
      <a:accent5>
        <a:srgbClr val="7CAA2D"/>
      </a:accent5>
      <a:accent6>
        <a:srgbClr val="4D86BC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>
        <a:solidFill>
          <a:srgbClr val="C7C7C7">
            <a:alpha val="35000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ln w="12700">
          <a:solidFill>
            <a:srgbClr val="23578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vert="vert270" wrap="none" rtlCol="0">
        <a:spAutoFit/>
      </a:bodyPr>
      <a:lstStyle>
        <a:defPPr>
          <a:defRPr sz="900" dirty="0" smtClean="0">
            <a:solidFill>
              <a:srgbClr val="235789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>
        <a:solidFill>
          <a:srgbClr val="235789"/>
        </a:solidFill>
        <a:ln>
          <a:noFill/>
        </a:ln>
        <a:effectLst>
          <a:outerShdw blurRad="88900" dist="88900" dir="5400000" algn="t" rotWithShape="0">
            <a:prstClr val="black">
              <a:alpha val="35000"/>
            </a:prstClr>
          </a:outerShdw>
        </a:effectLst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УЭР">
      <a:dk1>
        <a:sysClr val="windowText" lastClr="000000"/>
      </a:dk1>
      <a:lt1>
        <a:sysClr val="window" lastClr="FFFFFF"/>
      </a:lt1>
      <a:dk2>
        <a:srgbClr val="235789"/>
      </a:dk2>
      <a:lt2>
        <a:srgbClr val="FFFFFF"/>
      </a:lt2>
      <a:accent1>
        <a:srgbClr val="235789"/>
      </a:accent1>
      <a:accent2>
        <a:srgbClr val="CC2626"/>
      </a:accent2>
      <a:accent3>
        <a:srgbClr val="C7C7C7"/>
      </a:accent3>
      <a:accent4>
        <a:srgbClr val="FDD302"/>
      </a:accent4>
      <a:accent5>
        <a:srgbClr val="7CAA2D"/>
      </a:accent5>
      <a:accent6>
        <a:srgbClr val="4D86BC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3306</TotalTime>
  <Words>351</Words>
  <Application>Microsoft Office PowerPoint</Application>
  <DocSecurity>0</DocSecurity>
  <PresentationFormat>Произвольный</PresentationFormat>
  <Paragraphs>48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Times New Roman</vt:lpstr>
      <vt:lpstr>TimesET</vt:lpstr>
      <vt:lpstr>Тема Office</vt:lpstr>
      <vt:lpstr>Специальное оформление</vt:lpstr>
      <vt:lpstr>1_Тема Office</vt:lpstr>
      <vt:lpstr>Презентация PowerPoint</vt:lpstr>
      <vt:lpstr>Презентация PowerPoint</vt:lpstr>
      <vt:lpstr>Презентация PowerPoint</vt:lpstr>
    </vt:vector>
  </TitlesOfParts>
  <Company>Администрация Липецкой области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Горгодзе Диана Арчиловна</dc:creator>
  <cp:lastModifiedBy>admlr\AstashovaAG</cp:lastModifiedBy>
  <cp:revision>246</cp:revision>
  <dcterms:created xsi:type="dcterms:W3CDTF">2022-05-23T14:12:11Z</dcterms:created>
  <dcterms:modified xsi:type="dcterms:W3CDTF">2022-09-12T09:15:56Z</dcterms:modified>
  <dc:identifier/>
  <dc:language/>
  <cp:version/>
</cp:coreProperties>
</file>