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63"/>
  </p:notesMasterIdLst>
  <p:sldIdLst>
    <p:sldId id="372" r:id="rId4"/>
    <p:sldId id="373" r:id="rId5"/>
    <p:sldId id="377" r:id="rId6"/>
    <p:sldId id="474" r:id="rId7"/>
    <p:sldId id="442" r:id="rId8"/>
    <p:sldId id="443" r:id="rId9"/>
    <p:sldId id="444" r:id="rId10"/>
    <p:sldId id="445" r:id="rId11"/>
    <p:sldId id="468" r:id="rId12"/>
    <p:sldId id="446" r:id="rId13"/>
    <p:sldId id="447" r:id="rId14"/>
    <p:sldId id="479" r:id="rId15"/>
    <p:sldId id="458" r:id="rId16"/>
    <p:sldId id="475" r:id="rId17"/>
    <p:sldId id="476" r:id="rId18"/>
    <p:sldId id="477" r:id="rId19"/>
    <p:sldId id="457" r:id="rId20"/>
    <p:sldId id="463" r:id="rId21"/>
    <p:sldId id="395" r:id="rId22"/>
    <p:sldId id="480" r:id="rId23"/>
    <p:sldId id="481" r:id="rId24"/>
    <p:sldId id="399" r:id="rId25"/>
    <p:sldId id="459" r:id="rId26"/>
    <p:sldId id="400" r:id="rId27"/>
    <p:sldId id="462" r:id="rId28"/>
    <p:sldId id="370" r:id="rId29"/>
    <p:sldId id="438" r:id="rId30"/>
    <p:sldId id="440" r:id="rId31"/>
    <p:sldId id="441" r:id="rId32"/>
    <p:sldId id="483" r:id="rId33"/>
    <p:sldId id="482" r:id="rId34"/>
    <p:sldId id="465" r:id="rId35"/>
    <p:sldId id="466" r:id="rId36"/>
    <p:sldId id="469" r:id="rId37"/>
    <p:sldId id="402" r:id="rId38"/>
    <p:sldId id="408" r:id="rId39"/>
    <p:sldId id="409" r:id="rId40"/>
    <p:sldId id="470" r:id="rId41"/>
    <p:sldId id="484" r:id="rId42"/>
    <p:sldId id="424" r:id="rId43"/>
    <p:sldId id="485" r:id="rId44"/>
    <p:sldId id="473" r:id="rId45"/>
    <p:sldId id="486" r:id="rId46"/>
    <p:sldId id="471" r:id="rId47"/>
    <p:sldId id="488" r:id="rId48"/>
    <p:sldId id="489" r:id="rId49"/>
    <p:sldId id="415" r:id="rId50"/>
    <p:sldId id="416" r:id="rId51"/>
    <p:sldId id="417" r:id="rId52"/>
    <p:sldId id="418" r:id="rId53"/>
    <p:sldId id="419" r:id="rId54"/>
    <p:sldId id="420" r:id="rId55"/>
    <p:sldId id="421" r:id="rId56"/>
    <p:sldId id="411" r:id="rId57"/>
    <p:sldId id="413" r:id="rId58"/>
    <p:sldId id="412" r:id="rId59"/>
    <p:sldId id="487" r:id="rId60"/>
    <p:sldId id="436" r:id="rId61"/>
    <p:sldId id="371"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8" autoAdjust="0"/>
    <p:restoredTop sz="83072" autoAdjust="0"/>
  </p:normalViewPr>
  <p:slideViewPr>
    <p:cSldViewPr>
      <p:cViewPr varScale="1">
        <p:scale>
          <a:sx n="71" d="100"/>
          <a:sy n="71" d="100"/>
        </p:scale>
        <p:origin x="1843"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5EC775-880C-44CB-8AE2-3269D895F24F}" type="datetimeFigureOut">
              <a:rPr lang="en-US" smtClean="0"/>
              <a:t>10/9/2022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5310F0-22F4-44BC-9418-29B3E40774BE}" type="slidenum">
              <a:rPr lang="en-US" smtClean="0"/>
              <a:t>‹#›</a:t>
            </a:fld>
            <a:endParaRPr lang="en-US"/>
          </a:p>
        </p:txBody>
      </p:sp>
    </p:spTree>
    <p:extLst>
      <p:ext uri="{BB962C8B-B14F-4D97-AF65-F5344CB8AC3E}">
        <p14:creationId xmlns:p14="http://schemas.microsoft.com/office/powerpoint/2010/main" val="2620107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841221E5-7225-48EB-A4EE-420E7BFCF705}" type="slidenum">
              <a:rPr lang="en-US" smtClean="0"/>
              <a:pPr/>
              <a:t>3</a:t>
            </a:fld>
            <a:endParaRPr lang="en-US"/>
          </a:p>
        </p:txBody>
      </p:sp>
    </p:spTree>
    <p:extLst>
      <p:ext uri="{BB962C8B-B14F-4D97-AF65-F5344CB8AC3E}">
        <p14:creationId xmlns:p14="http://schemas.microsoft.com/office/powerpoint/2010/main" val="54075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41221E5-7225-48EB-A4EE-420E7BFCF705}" type="slidenum">
              <a:rPr lang="en-US" smtClean="0"/>
              <a:pPr/>
              <a:t>4</a:t>
            </a:fld>
            <a:endParaRPr lang="en-US"/>
          </a:p>
        </p:txBody>
      </p:sp>
    </p:spTree>
    <p:extLst>
      <p:ext uri="{BB962C8B-B14F-4D97-AF65-F5344CB8AC3E}">
        <p14:creationId xmlns:p14="http://schemas.microsoft.com/office/powerpoint/2010/main" val="412826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5310F0-22F4-44BC-9418-29B3E40774BE}" type="slidenum">
              <a:rPr lang="en-US" smtClean="0"/>
              <a:t>40</a:t>
            </a:fld>
            <a:endParaRPr lang="en-US"/>
          </a:p>
        </p:txBody>
      </p:sp>
    </p:spTree>
    <p:extLst>
      <p:ext uri="{BB962C8B-B14F-4D97-AF65-F5344CB8AC3E}">
        <p14:creationId xmlns:p14="http://schemas.microsoft.com/office/powerpoint/2010/main" val="2044106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5310F0-22F4-44BC-9418-29B3E40774BE}" type="slidenum">
              <a:rPr lang="en-US" smtClean="0"/>
              <a:t>41</a:t>
            </a:fld>
            <a:endParaRPr lang="en-US"/>
          </a:p>
        </p:txBody>
      </p:sp>
    </p:spTree>
    <p:extLst>
      <p:ext uri="{BB962C8B-B14F-4D97-AF65-F5344CB8AC3E}">
        <p14:creationId xmlns:p14="http://schemas.microsoft.com/office/powerpoint/2010/main" val="99655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25310F0-22F4-44BC-9418-29B3E40774BE}" type="slidenum">
              <a:rPr lang="en-US" smtClean="0"/>
              <a:t>43</a:t>
            </a:fld>
            <a:endParaRPr lang="en-US"/>
          </a:p>
        </p:txBody>
      </p:sp>
    </p:spTree>
    <p:extLst>
      <p:ext uri="{BB962C8B-B14F-4D97-AF65-F5344CB8AC3E}">
        <p14:creationId xmlns:p14="http://schemas.microsoft.com/office/powerpoint/2010/main" val="1782239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a:t>Образец заголовка</a:t>
            </a:r>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bwMode="white"/>
        <p:txBody>
          <a:bodyPr/>
          <a:lstStyle/>
          <a:p>
            <a:r>
              <a:rPr lang="ru-RU" noProof="0"/>
              <a:t>Образец заголовка</a:t>
            </a:r>
          </a:p>
        </p:txBody>
      </p:sp>
      <p:sp>
        <p:nvSpPr>
          <p:cNvPr id="6" name="Текст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 name="Текст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ru-RU" noProof="0"/>
              <a:t>Образец текста</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ru-RU" noProof="0"/>
              <a:t>щелкните, чтобы…</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Используется для слайдов с кодом программного обеспечения">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722313" y="1905000"/>
            <a:ext cx="8040688" cy="2117503"/>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0250" y="1905000"/>
            <a:ext cx="7681913" cy="1523495"/>
          </a:xfrm>
        </p:spPr>
        <p:txBody>
          <a:bodyPr>
            <a:noAutofit/>
          </a:bodyPr>
          <a:lstStyle>
            <a:lvl1pPr>
              <a:lnSpc>
                <a:spcPct val="90000"/>
              </a:lnSpc>
              <a:defRPr sz="540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ролик, видео и прочие особые слайды">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ru-RU" noProof="0"/>
              <a:t>Образец заголовка</a:t>
            </a:r>
            <a:endParaRPr lang="ru-RU" noProof="0" dirty="0"/>
          </a:p>
        </p:txBody>
      </p:sp>
      <p:sp>
        <p:nvSpPr>
          <p:cNvPr id="3" name="Подзаголовок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ru-RU" noProof="0"/>
              <a:t>Образец подзаголовка</a:t>
            </a:r>
          </a:p>
        </p:txBody>
      </p:sp>
      <p:sp>
        <p:nvSpPr>
          <p:cNvPr id="7" name="Текст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7000" b="0" i="1" u="none" strike="noStrike" kern="0" cap="none" spc="-150" normalizeH="0" baseline="0" noProof="0" dirty="0" smtClean="0">
                <a:ln w="3175">
                  <a:noFill/>
                </a:ln>
                <a:gradFill flip="none" rotWithShape="1">
                  <a:gsLst>
                    <a:gs pos="0">
                      <a:schemeClr val="tx1">
                        <a:lumMod val="65000"/>
                      </a:schemeClr>
                    </a:gs>
                    <a:gs pos="50000">
                      <a:schemeClr val="tx1"/>
                    </a:gs>
                  </a:gsLst>
                  <a:lin ang="5400000" scaled="1"/>
                  <a:tileRect/>
                </a:gradFill>
                <a:effectLst>
                  <a:outerShdw blurRad="50800" dist="38100" dir="2700000" algn="tl" rotWithShape="0">
                    <a:prstClr val="black">
                      <a:alpha val="40000"/>
                    </a:prstClr>
                  </a:outerShdw>
                  <a:reflection blurRad="6350" stA="55000" endA="300" endPos="45500" dir="5400000" sy="-100000" algn="bl" rotWithShape="0"/>
                </a:effectLst>
                <a:uLnTx/>
                <a:uFillTx/>
                <a:latin typeface="+mn-lt"/>
                <a:ea typeface="+mn-ea"/>
                <a:cs typeface="Arial" charset="0"/>
              </a:defRPr>
            </a:lvl1pPr>
          </a:lstStyle>
          <a:p>
            <a:pPr lvl="0"/>
            <a:r>
              <a:rPr lang="ru-RU" noProof="0"/>
              <a:t>щелкните, чтобы…</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6" name="Текст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ru-RU" noProof="0"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
        <p:nvSpPr>
          <p:cNvPr id="3" name="Объект 2"/>
          <p:cNvSpPr>
            <a:spLocks noGrp="1"/>
          </p:cNvSpPr>
          <p:nvPr>
            <p:ph sz="half" idx="1"/>
          </p:nvPr>
        </p:nvSpPr>
        <p:spPr>
          <a:xfrm>
            <a:off x="381000" y="1411553"/>
            <a:ext cx="41148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4" name="Объект 3"/>
          <p:cNvSpPr>
            <a:spLocks noGrp="1"/>
          </p:cNvSpPr>
          <p:nvPr>
            <p:ph sz="half" idx="2"/>
          </p:nvPr>
        </p:nvSpPr>
        <p:spPr>
          <a:xfrm>
            <a:off x="4648200" y="1411553"/>
            <a:ext cx="41148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noProof="0"/>
              <a:t>Образец заголовка</a:t>
            </a:r>
          </a:p>
        </p:txBody>
      </p:sp>
      <p:sp>
        <p:nvSpPr>
          <p:cNvPr id="3" name="Текст 2"/>
          <p:cNvSpPr>
            <a:spLocks noGrp="1"/>
          </p:cNvSpPr>
          <p:nvPr>
            <p:ph type="body" idx="1"/>
          </p:nvPr>
        </p:nvSpPr>
        <p:spPr>
          <a:xfrm>
            <a:off x="381000" y="1757802"/>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a:t>Образец текста</a:t>
            </a:r>
          </a:p>
        </p:txBody>
      </p:sp>
      <p:sp>
        <p:nvSpPr>
          <p:cNvPr id="4" name="Объект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5" name="Текст 4"/>
          <p:cNvSpPr>
            <a:spLocks noGrp="1"/>
          </p:cNvSpPr>
          <p:nvPr>
            <p:ph type="body" sz="quarter" idx="3"/>
          </p:nvPr>
        </p:nvSpPr>
        <p:spPr>
          <a:xfrm>
            <a:off x="4645981" y="1757802"/>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ru-RU" noProof="0"/>
              <a:t>Образец текста</a:t>
            </a:r>
          </a:p>
        </p:txBody>
      </p:sp>
      <p:sp>
        <p:nvSpPr>
          <p:cNvPr id="6" name="Объект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noProof="0"/>
              <a:t>Образец заголовка</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печать с использованием оттенков серого">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a:t>Образец заголовка</a:t>
            </a:r>
          </a:p>
        </p:txBody>
      </p:sp>
      <p:sp>
        <p:nvSpPr>
          <p:cNvPr id="3" name="Текст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ru-RU" noProof="0" dirty="0"/>
              <a:t>Образец текста</a:t>
            </a:r>
          </a:p>
          <a:p>
            <a:pPr lvl="1"/>
            <a:r>
              <a:rPr lang="ru-RU" noProof="0" dirty="0"/>
              <a:t>Второй уровень</a:t>
            </a:r>
          </a:p>
          <a:p>
            <a:pPr lvl="2"/>
            <a:r>
              <a:rPr lang="ru-RU" noProof="0" dirty="0"/>
              <a:t>Третий уровень</a:t>
            </a:r>
          </a:p>
          <a:p>
            <a:pPr lvl="3"/>
            <a:r>
              <a:rPr lang="ru-RU" noProof="0" dirty="0"/>
              <a:t>Четвертый уровень</a:t>
            </a:r>
          </a:p>
          <a:p>
            <a:pPr lvl="4"/>
            <a:r>
              <a:rPr lang="ru-RU" noProof="0" dirty="0"/>
              <a:t>Пятый уровень</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srcRect/>
          <a:stretch>
            <a:fillRect/>
          </a:stretch>
        </a:blipFill>
        <a:effectLst/>
      </p:bgPr>
    </p:bg>
    <p:spTree>
      <p:nvGrpSpPr>
        <p:cNvPr id="1" name=""/>
        <p:cNvGrpSpPr/>
        <p:nvPr/>
      </p:nvGrpSpPr>
      <p:grpSpPr>
        <a:xfrm>
          <a:off x="0" y="0"/>
          <a:ext cx="0" cy="0"/>
          <a:chOff x="0" y="0"/>
          <a:chExt cx="0" cy="0"/>
        </a:xfrm>
      </p:grpSpPr>
      <p:pic>
        <p:nvPicPr>
          <p:cNvPr id="4" name="Рисунок 3" descr="white rectangle.png"/>
          <p:cNvPicPr>
            <a:picLocks noChangeAspect="1"/>
          </p:cNvPicPr>
          <p:nvPr/>
        </p:nvPicPr>
        <p:blipFill>
          <a:blip r:embed="rId8"/>
          <a:srcRect b="10453"/>
          <a:stretch>
            <a:fillRect/>
          </a:stretch>
        </p:blipFill>
        <p:spPr>
          <a:xfrm>
            <a:off x="0" y="1299706"/>
            <a:ext cx="9144000" cy="5558294"/>
          </a:xfrm>
          <a:prstGeom prst="rect">
            <a:avLst/>
          </a:prstGeom>
        </p:spPr>
      </p:pic>
      <p:sp>
        <p:nvSpPr>
          <p:cNvPr id="2" name="Заголовок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ru-RU" noProof="0"/>
              <a:t>Образец заголовка</a:t>
            </a:r>
          </a:p>
        </p:txBody>
      </p:sp>
      <p:sp>
        <p:nvSpPr>
          <p:cNvPr id="3" name="Текст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internet.garant.ru/#/document/70650730/entry/325" TargetMode="External"/><Relationship Id="rId7" Type="http://schemas.openxmlformats.org/officeDocument/2006/relationships/hyperlink" Target="https://internet.garant.ru/#/document/70650730/entry/325022190" TargetMode="External"/><Relationship Id="rId2" Type="http://schemas.openxmlformats.org/officeDocument/2006/relationships/hyperlink" Target="https://internet.garant.ru/#/document/70650730/entry/21" TargetMode="External"/><Relationship Id="rId1" Type="http://schemas.openxmlformats.org/officeDocument/2006/relationships/slideLayout" Target="../slideLayouts/slideLayout4.xml"/><Relationship Id="rId6" Type="http://schemas.openxmlformats.org/officeDocument/2006/relationships/hyperlink" Target="https://internet.garant.ru/#/document/70650730/entry/325022150" TargetMode="External"/><Relationship Id="rId5" Type="http://schemas.openxmlformats.org/officeDocument/2006/relationships/hyperlink" Target="https://internet.garant.ru/#/document/70650730/entry/32522121" TargetMode="External"/><Relationship Id="rId4" Type="http://schemas.openxmlformats.org/officeDocument/2006/relationships/hyperlink" Target="https://internet.garant.ru/#/document/70650730/entry/3252212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internet.garant.ru/#/document/70353464/entry/3010"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internet.garant.ru/#/document/73979145/entry/0/doclist/1232/showentries/0"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internet.garant.ru/document/redirect/70199586/1000"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consultantplus://offline/ref=71A3F99712A931D1C1CED4FA1B467B7992799225CEA271345C4BFD4AC70F6CC84F70C15F6AFC081E36C67A54C42A22D0F50357AA1Ev3Q2H" TargetMode="External"/><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hyperlink" Target="https://internet.garant.ru/#/document/70353464/entry/11140" TargetMode="Externa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hyperlink" Target="consultantplus://offline/ref=main?base=PAS;n=581957;dst=100042" TargetMode="External"/><Relationship Id="rId2" Type="http://schemas.openxmlformats.org/officeDocument/2006/relationships/hyperlink" Target="consultantplus://offline/ref=main?base=PAS;n=586108;dst=100026" TargetMode="External"/><Relationship Id="rId1" Type="http://schemas.openxmlformats.org/officeDocument/2006/relationships/slideLayout" Target="../slideLayouts/slideLayout8.xml"/><Relationship Id="rId5" Type="http://schemas.openxmlformats.org/officeDocument/2006/relationships/hyperlink" Target="consultantplus://offline/ref=main?base=PAS;n=576253;dst=100039" TargetMode="External"/><Relationship Id="rId4" Type="http://schemas.openxmlformats.org/officeDocument/2006/relationships/hyperlink" Target="consultantplus://offline/ref=main?base=PAS;n=576041;dst=100024"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consultantplus://offline/ref=main?base=ARB;n=514290;dst=100011" TargetMode="External"/><Relationship Id="rId2" Type="http://schemas.openxmlformats.org/officeDocument/2006/relationships/hyperlink" Target="consultantplus://offline/ref=main?base=APV;n=176139;dst=100040" TargetMode="External"/><Relationship Id="rId1" Type="http://schemas.openxmlformats.org/officeDocument/2006/relationships/slideLayout" Target="../slideLayouts/slideLayout8.xml"/><Relationship Id="rId4" Type="http://schemas.openxmlformats.org/officeDocument/2006/relationships/hyperlink" Target="consultantplus://offline/ref=main?base=AMS;n=323461;dst=100041"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683568" y="188640"/>
            <a:ext cx="7914456" cy="1661993"/>
          </a:xfrm>
        </p:spPr>
        <p:txBody>
          <a:bodyPr/>
          <a:lstStyle/>
          <a:p>
            <a:pPr algn="ctr"/>
            <a:r>
              <a:rPr lang="ru-RU" sz="4000" dirty="0">
                <a:solidFill>
                  <a:srgbClr val="C00000"/>
                </a:solidFill>
              </a:rPr>
              <a:t>Особенности осуществления закупок</a:t>
            </a:r>
            <a:br>
              <a:rPr lang="ru-RU" sz="4000" dirty="0">
                <a:solidFill>
                  <a:srgbClr val="C00000"/>
                </a:solidFill>
              </a:rPr>
            </a:br>
            <a:r>
              <a:rPr lang="ru-RU" sz="4000" dirty="0">
                <a:solidFill>
                  <a:srgbClr val="C00000"/>
                </a:solidFill>
              </a:rPr>
              <a:t>для обеспечения нужд </a:t>
            </a:r>
            <a:br>
              <a:rPr lang="ru-RU" sz="4000" dirty="0">
                <a:solidFill>
                  <a:srgbClr val="C00000"/>
                </a:solidFill>
              </a:rPr>
            </a:br>
            <a:r>
              <a:rPr lang="ru-RU" sz="4000" dirty="0">
                <a:solidFill>
                  <a:srgbClr val="C00000"/>
                </a:solidFill>
              </a:rPr>
              <a:t>лечебных учреждений</a:t>
            </a:r>
          </a:p>
        </p:txBody>
      </p:sp>
      <p:pic>
        <p:nvPicPr>
          <p:cNvPr id="1026" name="Picture 2" descr="https://avatars.mds.yandex.net/get-districts/1540813/2a0000016c24775bc88e62d82b2982c37146/optimiz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2060848"/>
            <a:ext cx="7848872"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80515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p:spPr>
        <p:txBody>
          <a:bodyPr/>
          <a:lstStyle/>
          <a:p>
            <a:pPr algn="ctr"/>
            <a:r>
              <a:rPr lang="ru-RU" dirty="0">
                <a:solidFill>
                  <a:srgbClr val="C00000"/>
                </a:solidFill>
              </a:rPr>
              <a:t>Единственный поставщик</a:t>
            </a:r>
            <a:endParaRPr lang="ru-RU" dirty="0"/>
          </a:p>
        </p:txBody>
      </p:sp>
      <p:sp>
        <p:nvSpPr>
          <p:cNvPr id="3" name="Объект 2"/>
          <p:cNvSpPr>
            <a:spLocks noGrp="1"/>
          </p:cNvSpPr>
          <p:nvPr>
            <p:ph idx="1"/>
          </p:nvPr>
        </p:nvSpPr>
        <p:spPr>
          <a:xfrm>
            <a:off x="381000" y="1412875"/>
            <a:ext cx="8382000" cy="3139321"/>
          </a:xfrm>
        </p:spPr>
        <p:txBody>
          <a:bodyPr/>
          <a:lstStyle/>
          <a:p>
            <a:pPr marL="396875" lvl="2" indent="-396875">
              <a:buFont typeface="Wingdings" panose="05000000000000000000" pitchFamily="2" charset="2"/>
              <a:buChar char="v"/>
            </a:pPr>
            <a:r>
              <a:rPr lang="ru-RU" sz="2000" dirty="0">
                <a:effectLst>
                  <a:outerShdw blurRad="38100" dist="38100" dir="2700000" algn="tl">
                    <a:srgbClr val="000000">
                      <a:alpha val="43137"/>
                    </a:srgbClr>
                  </a:outerShdw>
                </a:effectLst>
              </a:rPr>
              <a:t>п.5.2 ч.1 ст.93 </a:t>
            </a:r>
            <a:r>
              <a:rPr lang="ru-RU" sz="2000" i="1" dirty="0"/>
              <a:t>(применяется до 08.03.2024 г.)</a:t>
            </a:r>
          </a:p>
          <a:p>
            <a:pPr marL="862013" lvl="2" indent="0">
              <a:buNone/>
            </a:pPr>
            <a:r>
              <a:rPr lang="ru-RU" sz="2000" dirty="0"/>
              <a:t>закупка </a:t>
            </a:r>
          </a:p>
          <a:p>
            <a:pPr marL="1204913" lvl="2" indent="-342900">
              <a:buFont typeface="Wingdings" panose="05000000000000000000" pitchFamily="2" charset="2"/>
              <a:buChar char="Ø"/>
            </a:pPr>
            <a:r>
              <a:rPr lang="ru-RU" sz="2000" dirty="0"/>
              <a:t>технических средств реабилитации </a:t>
            </a:r>
          </a:p>
          <a:p>
            <a:pPr marL="1204913" lvl="2" indent="-342900">
              <a:buFont typeface="Wingdings" panose="05000000000000000000" pitchFamily="2" charset="2"/>
              <a:buChar char="Ø"/>
            </a:pPr>
            <a:r>
              <a:rPr lang="ru-RU" sz="2000" u="sng" dirty="0">
                <a:effectLst>
                  <a:outerShdw blurRad="38100" dist="38100" dir="2700000" algn="tl">
                    <a:srgbClr val="000000">
                      <a:alpha val="43137"/>
                    </a:srgbClr>
                  </a:outerShdw>
                </a:effectLst>
              </a:rPr>
              <a:t>услуг ???</a:t>
            </a:r>
          </a:p>
          <a:p>
            <a:pPr marL="1204913" lvl="2" indent="-342900">
              <a:buFont typeface="Arial" panose="020B0604020202020204" pitchFamily="34" charset="0"/>
              <a:buChar char="•"/>
            </a:pPr>
            <a:r>
              <a:rPr lang="ru-RU" sz="2000" dirty="0"/>
              <a:t>Фондом социального страхования РФ (заказчик)</a:t>
            </a:r>
          </a:p>
          <a:p>
            <a:pPr marL="1204913" lvl="2" indent="-342900">
              <a:buFont typeface="Arial" panose="020B0604020202020204" pitchFamily="34" charset="0"/>
              <a:buChar char="•"/>
            </a:pPr>
            <a:r>
              <a:rPr lang="ru-RU" sz="2000" dirty="0">
                <a:effectLst>
                  <a:outerShdw blurRad="38100" dist="38100" dir="2700000" algn="tl">
                    <a:srgbClr val="000000">
                      <a:alpha val="43137"/>
                    </a:srgbClr>
                  </a:outerShdw>
                </a:effectLst>
              </a:rPr>
              <a:t>закупка</a:t>
            </a:r>
            <a:r>
              <a:rPr lang="ru-RU" sz="2000" dirty="0"/>
              <a:t> осуществляется </a:t>
            </a:r>
            <a:r>
              <a:rPr lang="ru-RU" sz="2000" dirty="0">
                <a:effectLst>
                  <a:outerShdw blurRad="38100" dist="38100" dir="2700000" algn="tl">
                    <a:srgbClr val="000000">
                      <a:alpha val="43137"/>
                    </a:srgbClr>
                  </a:outerShdw>
                </a:effectLst>
              </a:rPr>
              <a:t>в электронной форме</a:t>
            </a:r>
          </a:p>
          <a:p>
            <a:pPr marL="1204913" lvl="2" indent="-342900">
              <a:buFont typeface="Arial" panose="020B0604020202020204" pitchFamily="34" charset="0"/>
              <a:buChar char="•"/>
            </a:pPr>
            <a:r>
              <a:rPr lang="ru-RU" sz="2000" dirty="0"/>
              <a:t>технические средства реабилитации </a:t>
            </a:r>
            <a:r>
              <a:rPr lang="ru-RU" sz="2000" u="sng" dirty="0">
                <a:effectLst>
                  <a:outerShdw blurRad="38100" dist="38100" dir="2700000" algn="tl">
                    <a:srgbClr val="000000">
                      <a:alpha val="43137"/>
                    </a:srgbClr>
                  </a:outerShdw>
                </a:effectLst>
              </a:rPr>
              <a:t>и услуги ??? </a:t>
            </a:r>
            <a:r>
              <a:rPr lang="ru-RU" sz="2000" dirty="0"/>
              <a:t>произведены (оказаны) на территории РФ или на территориях иностранных государств, не вводивших в отношении РФ ограничительных мер экономического характера</a:t>
            </a: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451761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p:spPr>
        <p:txBody>
          <a:bodyPr/>
          <a:lstStyle/>
          <a:p>
            <a:pPr algn="ctr"/>
            <a:r>
              <a:rPr lang="ru-RU" dirty="0">
                <a:solidFill>
                  <a:srgbClr val="C00000"/>
                </a:solidFill>
              </a:rPr>
              <a:t>Единственный поставщик</a:t>
            </a:r>
            <a:endParaRPr lang="ru-RU" dirty="0"/>
          </a:p>
        </p:txBody>
      </p:sp>
      <p:sp>
        <p:nvSpPr>
          <p:cNvPr id="3" name="Объект 2"/>
          <p:cNvSpPr>
            <a:spLocks noGrp="1"/>
          </p:cNvSpPr>
          <p:nvPr>
            <p:ph idx="1"/>
          </p:nvPr>
        </p:nvSpPr>
        <p:spPr>
          <a:xfrm>
            <a:off x="381000" y="1124744"/>
            <a:ext cx="8382000" cy="5102935"/>
          </a:xfrm>
        </p:spPr>
        <p:txBody>
          <a:bodyPr/>
          <a:lstStyle/>
          <a:p>
            <a:pPr marL="396875" lvl="2" indent="-396875">
              <a:buFont typeface="Wingdings" panose="05000000000000000000" pitchFamily="2" charset="2"/>
              <a:buChar char="v"/>
            </a:pPr>
            <a:r>
              <a:rPr lang="ru-RU" dirty="0">
                <a:effectLst>
                  <a:outerShdw blurRad="38100" dist="38100" dir="2700000" algn="tl">
                    <a:srgbClr val="000000">
                      <a:alpha val="43137"/>
                    </a:srgbClr>
                  </a:outerShdw>
                </a:effectLst>
              </a:rPr>
              <a:t>п.28.1 ч.1 ст.93 </a:t>
            </a:r>
            <a:r>
              <a:rPr lang="ru-RU" i="1" dirty="0"/>
              <a:t>(применяется до 08.03.2024 г.)</a:t>
            </a:r>
          </a:p>
          <a:p>
            <a:pPr>
              <a:buFont typeface="Wingdings" panose="05000000000000000000" pitchFamily="2" charset="2"/>
              <a:buChar char="Ø"/>
            </a:pPr>
            <a:r>
              <a:rPr lang="ru-RU" sz="2400" dirty="0"/>
              <a:t>лекарственные препараты</a:t>
            </a:r>
          </a:p>
          <a:p>
            <a:pPr>
              <a:buFont typeface="Wingdings" panose="05000000000000000000" pitchFamily="2" charset="2"/>
              <a:buChar char="Ø"/>
            </a:pPr>
            <a:r>
              <a:rPr lang="ru-RU" sz="2400" dirty="0"/>
              <a:t>медицинские изделия </a:t>
            </a:r>
          </a:p>
          <a:p>
            <a:pPr>
              <a:buFont typeface="Wingdings" panose="05000000000000000000" pitchFamily="2" charset="2"/>
              <a:buChar char="Ø"/>
            </a:pPr>
            <a:r>
              <a:rPr lang="ru-RU" sz="2400" dirty="0"/>
              <a:t>не имеют российских аналогов </a:t>
            </a:r>
          </a:p>
          <a:p>
            <a:pPr>
              <a:buFont typeface="Wingdings" panose="05000000000000000000" pitchFamily="2" charset="2"/>
              <a:buChar char="Ø"/>
            </a:pPr>
            <a:r>
              <a:rPr lang="ru-RU" sz="2400" dirty="0"/>
              <a:t>производство осуществляется </a:t>
            </a:r>
            <a:r>
              <a:rPr lang="ru-RU" sz="2400" dirty="0">
                <a:effectLst>
                  <a:outerShdw blurRad="38100" dist="38100" dir="2700000" algn="tl">
                    <a:srgbClr val="000000">
                      <a:alpha val="43137"/>
                    </a:srgbClr>
                  </a:outerShdw>
                </a:effectLst>
              </a:rPr>
              <a:t>единственным производителем</a:t>
            </a:r>
            <a:r>
              <a:rPr lang="ru-RU" sz="2400" dirty="0"/>
              <a:t>, происходящим </a:t>
            </a:r>
            <a:r>
              <a:rPr lang="ru-RU" sz="2400" dirty="0">
                <a:effectLst>
                  <a:outerShdw blurRad="38100" dist="38100" dir="2700000" algn="tl">
                    <a:srgbClr val="000000">
                      <a:alpha val="43137"/>
                    </a:srgbClr>
                  </a:outerShdw>
                </a:effectLst>
              </a:rPr>
              <a:t>из иностранного государства, не вводившего </a:t>
            </a:r>
            <a:r>
              <a:rPr lang="ru-RU" sz="2400" dirty="0"/>
              <a:t>в отношении РФ </a:t>
            </a:r>
            <a:r>
              <a:rPr lang="ru-RU" sz="2400" dirty="0">
                <a:effectLst>
                  <a:outerShdw blurRad="38100" dist="38100" dir="2700000" algn="tl">
                    <a:srgbClr val="000000">
                      <a:alpha val="43137"/>
                    </a:srgbClr>
                  </a:outerShdw>
                </a:effectLst>
              </a:rPr>
              <a:t>ограничительных мер </a:t>
            </a:r>
            <a:r>
              <a:rPr lang="ru-RU" sz="2400" dirty="0"/>
              <a:t>экономического характера</a:t>
            </a:r>
          </a:p>
          <a:p>
            <a:pPr>
              <a:buFont typeface="Wingdings" panose="05000000000000000000" pitchFamily="2" charset="2"/>
              <a:buChar char="Ø"/>
            </a:pPr>
            <a:r>
              <a:rPr lang="ru-RU" sz="2400" dirty="0">
                <a:effectLst>
                  <a:outerShdw blurRad="38100" dist="38100" dir="2700000" algn="tl">
                    <a:srgbClr val="000000">
                      <a:alpha val="43137"/>
                    </a:srgbClr>
                  </a:outerShdw>
                </a:effectLst>
              </a:rPr>
              <a:t>с поставщиком включенным в реестр </a:t>
            </a:r>
            <a:r>
              <a:rPr lang="ru-RU" sz="2400" dirty="0"/>
              <a:t>единственных поставщиков таких лекарственных препаратов и медицинских изделий</a:t>
            </a:r>
          </a:p>
          <a:p>
            <a:pPr>
              <a:buFont typeface="Wingdings" panose="05000000000000000000" pitchFamily="2" charset="2"/>
              <a:buChar char="Ø"/>
            </a:pPr>
            <a:r>
              <a:rPr lang="ru-RU" sz="2400" dirty="0"/>
              <a:t>порядок ведения реестра установлен ПП РФ от 23.03.2022 № 443 (</a:t>
            </a:r>
            <a:r>
              <a:rPr lang="ru-RU" sz="2400" i="1" dirty="0">
                <a:solidFill>
                  <a:srgbClr val="7030A0"/>
                </a:solidFill>
              </a:rPr>
              <a:t>утратило силу 01.08.2022 года</a:t>
            </a:r>
            <a:r>
              <a:rPr lang="ru-RU" sz="2400" dirty="0"/>
              <a:t>)</a:t>
            </a:r>
          </a:p>
          <a:p>
            <a:pPr marL="0" indent="0">
              <a:buNone/>
            </a:pPr>
            <a:endParaRPr lang="ru-RU" sz="2000" dirty="0"/>
          </a:p>
        </p:txBody>
      </p:sp>
    </p:spTree>
    <p:extLst>
      <p:ext uri="{BB962C8B-B14F-4D97-AF65-F5344CB8AC3E}">
        <p14:creationId xmlns:p14="http://schemas.microsoft.com/office/powerpoint/2010/main" val="240018655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997196"/>
          </a:xfrm>
        </p:spPr>
        <p:txBody>
          <a:bodyPr/>
          <a:lstStyle/>
          <a:p>
            <a:pPr algn="ctr"/>
            <a:r>
              <a:rPr lang="ru-RU" sz="3200" b="1" dirty="0">
                <a:solidFill>
                  <a:srgbClr val="C00000"/>
                </a:solidFill>
                <a:effectLst/>
              </a:rPr>
              <a:t>Новый случай закупок у ед.поставщика</a:t>
            </a:r>
            <a:br>
              <a:rPr lang="ru-RU" sz="3200" dirty="0">
                <a:solidFill>
                  <a:srgbClr val="C00000"/>
                </a:solidFill>
                <a:effectLst/>
              </a:rPr>
            </a:br>
            <a:r>
              <a:rPr lang="ru-RU" sz="2000" i="1" dirty="0">
                <a:solidFill>
                  <a:srgbClr val="C00000"/>
                </a:solidFill>
                <a:effectLst/>
              </a:rPr>
              <a:t>(п.6.1 ч.1 ст.93 - в первом чтении приняли поправки,</a:t>
            </a:r>
            <a:br>
              <a:rPr lang="ru-RU" sz="2000" i="1" dirty="0">
                <a:solidFill>
                  <a:srgbClr val="C00000"/>
                </a:solidFill>
                <a:effectLst/>
              </a:rPr>
            </a:br>
            <a:r>
              <a:rPr lang="ru-RU" sz="2000" i="1" dirty="0">
                <a:solidFill>
                  <a:srgbClr val="C00000"/>
                </a:solidFill>
                <a:effectLst/>
              </a:rPr>
              <a:t>проект Федерального закона № 119762-8)</a:t>
            </a:r>
            <a:endParaRPr lang="ru-RU" sz="2000" dirty="0">
              <a:solidFill>
                <a:srgbClr val="C00000"/>
              </a:solidFill>
            </a:endParaRPr>
          </a:p>
        </p:txBody>
      </p:sp>
      <p:sp>
        <p:nvSpPr>
          <p:cNvPr id="3" name="Объект 2"/>
          <p:cNvSpPr>
            <a:spLocks noGrp="1"/>
          </p:cNvSpPr>
          <p:nvPr>
            <p:ph idx="1"/>
          </p:nvPr>
        </p:nvSpPr>
        <p:spPr>
          <a:xfrm>
            <a:off x="351503" y="1227384"/>
            <a:ext cx="8382000" cy="5238357"/>
          </a:xfrm>
        </p:spPr>
        <p:txBody>
          <a:bodyPr/>
          <a:lstStyle/>
          <a:p>
            <a:pPr marL="0" indent="0" algn="just">
              <a:buNone/>
            </a:pPr>
            <a:r>
              <a:rPr lang="ru-RU" sz="2000" dirty="0"/>
              <a:t>Региональные госучреждения, в </a:t>
            </a:r>
            <a:r>
              <a:rPr lang="ru-RU" sz="2000" dirty="0" err="1"/>
              <a:t>т.ч</a:t>
            </a:r>
            <a:r>
              <a:rPr lang="ru-RU" sz="2000" dirty="0"/>
              <a:t>. муниципальные учреждения муниципальных образований в составе субъекта РФ, смогут проводить неконкурентные закупки:</a:t>
            </a:r>
          </a:p>
          <a:p>
            <a:pPr lvl="0" algn="just">
              <a:buFont typeface="Wingdings" panose="05000000000000000000" pitchFamily="2" charset="2"/>
              <a:buChar char="Ø"/>
            </a:pPr>
            <a:r>
              <a:rPr lang="ru-RU" sz="2000" dirty="0"/>
              <a:t>у ГУП субъекта РФ;</a:t>
            </a:r>
          </a:p>
          <a:p>
            <a:pPr lvl="0" algn="just">
              <a:buFont typeface="Wingdings" panose="05000000000000000000" pitchFamily="2" charset="2"/>
              <a:buChar char="Ø"/>
            </a:pPr>
            <a:r>
              <a:rPr lang="ru-RU" sz="2000" dirty="0"/>
              <a:t>АО, если 100% его акций принадлежат субъекту РФ.</a:t>
            </a:r>
          </a:p>
          <a:p>
            <a:pPr marL="0" indent="0" algn="just">
              <a:buNone/>
            </a:pPr>
            <a:r>
              <a:rPr lang="ru-RU" sz="2000" dirty="0"/>
              <a:t>Предприятие или общество должно определить правительство по обращению ВИОГВ субъекта РФ (при наличии полномочий).</a:t>
            </a:r>
          </a:p>
          <a:p>
            <a:pPr marL="0" indent="0" algn="just">
              <a:buNone/>
            </a:pPr>
            <a:r>
              <a:rPr lang="ru-RU" sz="2000" dirty="0"/>
              <a:t>Приобрести у таких </a:t>
            </a:r>
            <a:r>
              <a:rPr lang="ru-RU" sz="2000" dirty="0" err="1"/>
              <a:t>ед.поставщиков</a:t>
            </a:r>
            <a:r>
              <a:rPr lang="ru-RU" sz="2000" dirty="0"/>
              <a:t> можно:</a:t>
            </a:r>
          </a:p>
          <a:p>
            <a:pPr lvl="0" algn="just">
              <a:buFont typeface="Arial" panose="020B0604020202020204" pitchFamily="34" charset="0"/>
              <a:buChar char="•"/>
            </a:pPr>
            <a:r>
              <a:rPr lang="ru-RU" sz="1800" i="1" dirty="0"/>
              <a:t>лекарственные средства</a:t>
            </a:r>
          </a:p>
          <a:p>
            <a:pPr lvl="0" algn="just">
              <a:buFont typeface="Arial" panose="020B0604020202020204" pitchFamily="34" charset="0"/>
              <a:buChar char="•"/>
            </a:pPr>
            <a:r>
              <a:rPr lang="ru-RU" sz="1800" i="1" dirty="0"/>
              <a:t>иммунобиологические препараты</a:t>
            </a:r>
          </a:p>
          <a:p>
            <a:pPr lvl="0" algn="just">
              <a:buFont typeface="Arial" panose="020B0604020202020204" pitchFamily="34" charset="0"/>
              <a:buChar char="•"/>
            </a:pPr>
            <a:r>
              <a:rPr lang="ru-RU" sz="1800" i="1" dirty="0"/>
              <a:t>продукты лечебного питания</a:t>
            </a:r>
          </a:p>
          <a:p>
            <a:pPr lvl="0" algn="just">
              <a:buFont typeface="Arial" panose="020B0604020202020204" pitchFamily="34" charset="0"/>
              <a:buChar char="•"/>
            </a:pPr>
            <a:r>
              <a:rPr lang="ru-RU" sz="1800" i="1" dirty="0"/>
              <a:t>медицинские изделия</a:t>
            </a:r>
          </a:p>
          <a:p>
            <a:pPr lvl="0" algn="just">
              <a:buFont typeface="Arial" panose="020B0604020202020204" pitchFamily="34" charset="0"/>
              <a:buChar char="•"/>
            </a:pPr>
            <a:r>
              <a:rPr lang="ru-RU" sz="1800" i="1" dirty="0"/>
              <a:t>средства дезинфекции</a:t>
            </a:r>
          </a:p>
          <a:p>
            <a:pPr lvl="0" algn="just">
              <a:buFont typeface="Arial" panose="020B0604020202020204" pitchFamily="34" charset="0"/>
              <a:buChar char="•"/>
            </a:pPr>
            <a:r>
              <a:rPr lang="ru-RU" sz="1800" i="1" dirty="0"/>
              <a:t>медоборудование и расходные материалы к нему</a:t>
            </a:r>
          </a:p>
          <a:p>
            <a:pPr lvl="0" algn="just">
              <a:buFont typeface="Arial" panose="020B0604020202020204" pitchFamily="34" charset="0"/>
              <a:buChar char="•"/>
            </a:pPr>
            <a:r>
              <a:rPr lang="ru-RU" sz="1800" i="1" dirty="0"/>
              <a:t>услуги по хранению и доставке соответствующих товаров</a:t>
            </a:r>
          </a:p>
          <a:p>
            <a:pPr lvl="0" algn="just">
              <a:buFont typeface="Arial" panose="020B0604020202020204" pitchFamily="34" charset="0"/>
              <a:buChar char="•"/>
            </a:pPr>
            <a:r>
              <a:rPr lang="ru-RU" sz="1800" i="1" dirty="0"/>
              <a:t>услуги по ремонту и ТО медицинского оборудования</a:t>
            </a:r>
          </a:p>
          <a:p>
            <a:pPr marL="0" indent="0" algn="ctr">
              <a:buNone/>
            </a:pPr>
            <a:r>
              <a:rPr lang="ru-RU" sz="2000" i="1" dirty="0">
                <a:solidFill>
                  <a:srgbClr val="FF0000"/>
                </a:solidFill>
                <a:effectLst>
                  <a:outerShdw blurRad="38100" dist="38100" dir="2700000" algn="tl">
                    <a:srgbClr val="000000">
                      <a:alpha val="43137"/>
                    </a:srgbClr>
                  </a:outerShdw>
                </a:effectLst>
              </a:rPr>
              <a:t>Планируют, что новшества заработают с 1 января 2025 года.</a:t>
            </a:r>
          </a:p>
        </p:txBody>
      </p:sp>
    </p:spTree>
    <p:extLst>
      <p:ext uri="{BB962C8B-B14F-4D97-AF65-F5344CB8AC3E}">
        <p14:creationId xmlns:p14="http://schemas.microsoft.com/office/powerpoint/2010/main" val="158523376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82000" cy="664797"/>
          </a:xfrm>
        </p:spPr>
        <p:txBody>
          <a:bodyPr/>
          <a:lstStyle/>
          <a:p>
            <a:pPr algn="ctr"/>
            <a:r>
              <a:rPr lang="ru-RU" dirty="0">
                <a:solidFill>
                  <a:srgbClr val="C00000"/>
                </a:solidFill>
              </a:rPr>
              <a:t>Запрос котировок</a:t>
            </a:r>
          </a:p>
        </p:txBody>
      </p:sp>
      <p:sp>
        <p:nvSpPr>
          <p:cNvPr id="3" name="Объект 2"/>
          <p:cNvSpPr>
            <a:spLocks noGrp="1"/>
          </p:cNvSpPr>
          <p:nvPr>
            <p:ph idx="1"/>
          </p:nvPr>
        </p:nvSpPr>
        <p:spPr>
          <a:xfrm>
            <a:off x="539552" y="1124744"/>
            <a:ext cx="8382000" cy="2696123"/>
          </a:xfrm>
        </p:spPr>
        <p:txBody>
          <a:bodyPr/>
          <a:lstStyle/>
          <a:p>
            <a:pPr marL="0" indent="0">
              <a:buNone/>
            </a:pPr>
            <a:r>
              <a:rPr lang="ru-RU" sz="2400" u="sng" dirty="0">
                <a:effectLst>
                  <a:outerShdw blurRad="38100" dist="38100" dir="2700000" algn="tl">
                    <a:srgbClr val="000000">
                      <a:alpha val="43137"/>
                    </a:srgbClr>
                  </a:outerShdw>
                </a:effectLst>
              </a:rPr>
              <a:t>Условия проведения запроса котировок п.1 ч.10 ст.24:</a:t>
            </a:r>
          </a:p>
          <a:p>
            <a:pPr>
              <a:buFont typeface="Wingdings" panose="05000000000000000000" pitchFamily="2" charset="2"/>
              <a:buChar char="Ø"/>
            </a:pPr>
            <a:r>
              <a:rPr lang="ru-RU" sz="2400" dirty="0"/>
              <a:t>Товары, работы, услуги без ограничений</a:t>
            </a:r>
          </a:p>
          <a:p>
            <a:pPr>
              <a:buFont typeface="Wingdings" panose="05000000000000000000" pitchFamily="2" charset="2"/>
              <a:buChar char="Ø"/>
            </a:pPr>
            <a:r>
              <a:rPr lang="ru-RU" sz="2400" dirty="0"/>
              <a:t>НМЦК </a:t>
            </a:r>
            <a:r>
              <a:rPr lang="ru-RU" sz="2400" dirty="0">
                <a:effectLst>
                  <a:outerShdw blurRad="38100" dist="38100" dir="2700000" algn="tl">
                    <a:srgbClr val="000000">
                      <a:alpha val="43137"/>
                    </a:srgbClr>
                  </a:outerShdw>
                </a:effectLst>
              </a:rPr>
              <a:t>не более 3 млн рублей</a:t>
            </a:r>
          </a:p>
          <a:p>
            <a:pPr>
              <a:buFont typeface="Wingdings" panose="05000000000000000000" pitchFamily="2" charset="2"/>
              <a:buChar char="Ø"/>
            </a:pPr>
            <a:r>
              <a:rPr lang="ru-RU" sz="2400" dirty="0"/>
              <a:t>Объем таких закупок:</a:t>
            </a:r>
          </a:p>
          <a:p>
            <a:pPr>
              <a:buFont typeface="Wingdings" panose="05000000000000000000" pitchFamily="2" charset="2"/>
              <a:buChar char="ü"/>
            </a:pPr>
            <a:r>
              <a:rPr lang="ru-RU" sz="2400" dirty="0"/>
              <a:t>не более 20% от СГОЗ</a:t>
            </a:r>
          </a:p>
          <a:p>
            <a:pPr>
              <a:buFont typeface="Wingdings" panose="05000000000000000000" pitchFamily="2" charset="2"/>
              <a:buChar char="ü"/>
            </a:pPr>
            <a:r>
              <a:rPr lang="ru-RU" sz="2400" dirty="0"/>
              <a:t>100 млн рублей, если СГОЗ прошлого года меньше 500 млн рублей</a:t>
            </a:r>
          </a:p>
        </p:txBody>
      </p:sp>
    </p:spTree>
    <p:extLst>
      <p:ext uri="{BB962C8B-B14F-4D97-AF65-F5344CB8AC3E}">
        <p14:creationId xmlns:p14="http://schemas.microsoft.com/office/powerpoint/2010/main" val="50167275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82000" cy="664797"/>
          </a:xfrm>
        </p:spPr>
        <p:txBody>
          <a:bodyPr/>
          <a:lstStyle/>
          <a:p>
            <a:pPr algn="ctr"/>
            <a:r>
              <a:rPr lang="ru-RU" dirty="0">
                <a:solidFill>
                  <a:srgbClr val="C00000"/>
                </a:solidFill>
              </a:rPr>
              <a:t>Запрос котировок</a:t>
            </a:r>
          </a:p>
        </p:txBody>
      </p:sp>
      <p:sp>
        <p:nvSpPr>
          <p:cNvPr id="3" name="Объект 2"/>
          <p:cNvSpPr>
            <a:spLocks noGrp="1"/>
          </p:cNvSpPr>
          <p:nvPr>
            <p:ph idx="1"/>
          </p:nvPr>
        </p:nvSpPr>
        <p:spPr>
          <a:xfrm>
            <a:off x="611560" y="980728"/>
            <a:ext cx="8382000" cy="5552289"/>
          </a:xfrm>
        </p:spPr>
        <p:txBody>
          <a:bodyPr/>
          <a:lstStyle/>
          <a:p>
            <a:pPr marL="0" indent="0" algn="just">
              <a:buNone/>
            </a:pPr>
            <a:r>
              <a:rPr lang="ru-RU" sz="2200" u="sng" dirty="0">
                <a:effectLst>
                  <a:outerShdw blurRad="38100" dist="38100" dir="2700000" algn="tl">
                    <a:srgbClr val="000000">
                      <a:alpha val="43137"/>
                    </a:srgbClr>
                  </a:outerShdw>
                </a:effectLst>
              </a:rPr>
              <a:t>Условия проведения запроса котировок </a:t>
            </a:r>
            <a:r>
              <a:rPr lang="ru-RU" sz="2200" u="sng" dirty="0" err="1">
                <a:effectLst>
                  <a:outerShdw blurRad="38100" dist="38100" dir="2700000" algn="tl">
                    <a:srgbClr val="000000">
                      <a:alpha val="43137"/>
                    </a:srgbClr>
                  </a:outerShdw>
                </a:effectLst>
              </a:rPr>
              <a:t>пп.а</a:t>
            </a:r>
            <a:r>
              <a:rPr lang="ru-RU" sz="2200" u="sng" dirty="0">
                <a:effectLst>
                  <a:outerShdw blurRad="38100" dist="38100" dir="2700000" algn="tl">
                    <a:srgbClr val="000000">
                      <a:alpha val="43137"/>
                    </a:srgbClr>
                  </a:outerShdw>
                </a:effectLst>
              </a:rPr>
              <a:t>) п.2 ч.10 ст.24:</a:t>
            </a:r>
          </a:p>
          <a:p>
            <a:pPr algn="just">
              <a:buFont typeface="Wingdings" panose="05000000000000000000" pitchFamily="2" charset="2"/>
              <a:buChar char="Ø"/>
            </a:pPr>
            <a:r>
              <a:rPr lang="ru-RU" sz="2200" dirty="0"/>
              <a:t>без ограничений по НМЦК и годовому объёму закупок</a:t>
            </a:r>
          </a:p>
          <a:p>
            <a:pPr algn="just">
              <a:buFont typeface="Wingdings" panose="05000000000000000000" pitchFamily="2" charset="2"/>
              <a:buChar char="Ø"/>
            </a:pPr>
            <a:r>
              <a:rPr lang="ru-RU" sz="2200" dirty="0"/>
              <a:t>закупка, по результатам которой заключается </a:t>
            </a:r>
            <a:r>
              <a:rPr lang="ru-RU" sz="2200" dirty="0">
                <a:effectLst>
                  <a:outerShdw blurRad="38100" dist="38100" dir="2700000" algn="tl">
                    <a:srgbClr val="000000">
                      <a:alpha val="43137"/>
                    </a:srgbClr>
                  </a:outerShdw>
                </a:effectLst>
              </a:rPr>
              <a:t>контракт на поставку товаров, необходимых для нормального жизнеобеспечения граждан</a:t>
            </a:r>
          </a:p>
          <a:p>
            <a:pPr algn="just">
              <a:buFont typeface="Wingdings" panose="05000000000000000000" pitchFamily="2" charset="2"/>
              <a:buChar char="Ø"/>
            </a:pPr>
            <a:r>
              <a:rPr lang="ru-RU" sz="2200" dirty="0"/>
              <a:t>контракт, предусматривающий поставку:</a:t>
            </a:r>
          </a:p>
          <a:p>
            <a:pPr algn="just">
              <a:buFont typeface="Wingdings" panose="05000000000000000000" pitchFamily="2" charset="2"/>
              <a:buChar char="§"/>
            </a:pPr>
            <a:r>
              <a:rPr lang="ru-RU" sz="2200" i="1" dirty="0"/>
              <a:t>продовольствия, </a:t>
            </a:r>
          </a:p>
          <a:p>
            <a:pPr algn="just">
              <a:buFont typeface="Wingdings" panose="05000000000000000000" pitchFamily="2" charset="2"/>
              <a:buChar char="§"/>
            </a:pPr>
            <a:r>
              <a:rPr lang="ru-RU" sz="2200" i="1" dirty="0"/>
              <a:t>средств, необходимых для оказания скорой, в том числе скорой специализированной, медицинской помощи в экстренной или неотложной форме, </a:t>
            </a:r>
          </a:p>
          <a:p>
            <a:pPr algn="just">
              <a:buFont typeface="Wingdings" panose="05000000000000000000" pitchFamily="2" charset="2"/>
              <a:buChar char="§"/>
            </a:pPr>
            <a:r>
              <a:rPr lang="ru-RU" sz="2200" i="1" dirty="0"/>
              <a:t>лекарственных средств, </a:t>
            </a:r>
          </a:p>
          <a:p>
            <a:pPr algn="just">
              <a:buFont typeface="Wingdings" panose="05000000000000000000" pitchFamily="2" charset="2"/>
              <a:buChar char="§"/>
            </a:pPr>
            <a:r>
              <a:rPr lang="ru-RU" sz="2200" i="1" dirty="0"/>
              <a:t>медицинских изделий, </a:t>
            </a:r>
          </a:p>
          <a:p>
            <a:pPr algn="just">
              <a:buFont typeface="Wingdings" panose="05000000000000000000" pitchFamily="2" charset="2"/>
              <a:buChar char="§"/>
            </a:pPr>
            <a:r>
              <a:rPr lang="ru-RU" sz="2200" i="1" dirty="0"/>
              <a:t>технических средств реабилитации, </a:t>
            </a:r>
          </a:p>
          <a:p>
            <a:pPr algn="just">
              <a:buFont typeface="Wingdings" panose="05000000000000000000" pitchFamily="2" charset="2"/>
              <a:buChar char="§"/>
            </a:pPr>
            <a:r>
              <a:rPr lang="ru-RU" sz="2200" i="1" dirty="0"/>
              <a:t>топлива, </a:t>
            </a:r>
          </a:p>
          <a:p>
            <a:pPr marL="0" indent="0" algn="just">
              <a:buNone/>
            </a:pPr>
            <a:r>
              <a:rPr lang="ru-RU" sz="2200" dirty="0"/>
              <a:t>отсутствие которых приведет к нарушению нормального жизнеобеспечения граждан</a:t>
            </a:r>
          </a:p>
        </p:txBody>
      </p:sp>
    </p:spTree>
    <p:extLst>
      <p:ext uri="{BB962C8B-B14F-4D97-AF65-F5344CB8AC3E}">
        <p14:creationId xmlns:p14="http://schemas.microsoft.com/office/powerpoint/2010/main" val="128321589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82000" cy="664797"/>
          </a:xfrm>
        </p:spPr>
        <p:txBody>
          <a:bodyPr/>
          <a:lstStyle/>
          <a:p>
            <a:pPr algn="ctr"/>
            <a:r>
              <a:rPr lang="ru-RU" dirty="0">
                <a:solidFill>
                  <a:srgbClr val="C00000"/>
                </a:solidFill>
              </a:rPr>
              <a:t>Запрос котировок</a:t>
            </a:r>
          </a:p>
        </p:txBody>
      </p:sp>
      <p:sp>
        <p:nvSpPr>
          <p:cNvPr id="3" name="Объект 2"/>
          <p:cNvSpPr>
            <a:spLocks noGrp="1"/>
          </p:cNvSpPr>
          <p:nvPr>
            <p:ph idx="1"/>
          </p:nvPr>
        </p:nvSpPr>
        <p:spPr>
          <a:xfrm>
            <a:off x="307046" y="1412776"/>
            <a:ext cx="8382000" cy="3804118"/>
          </a:xfrm>
        </p:spPr>
        <p:txBody>
          <a:bodyPr/>
          <a:lstStyle/>
          <a:p>
            <a:pPr marL="0" indent="0" algn="just">
              <a:buNone/>
            </a:pPr>
            <a:r>
              <a:rPr lang="ru-RU" sz="2400" u="sng" dirty="0">
                <a:effectLst>
                  <a:outerShdw blurRad="38100" dist="38100" dir="2700000" algn="tl">
                    <a:srgbClr val="000000">
                      <a:alpha val="43137"/>
                    </a:srgbClr>
                  </a:outerShdw>
                </a:effectLst>
              </a:rPr>
              <a:t>Условия проведения запроса котировок </a:t>
            </a:r>
            <a:r>
              <a:rPr lang="ru-RU" sz="2400" u="sng" dirty="0" err="1">
                <a:effectLst>
                  <a:outerShdw blurRad="38100" dist="38100" dir="2700000" algn="tl">
                    <a:srgbClr val="000000">
                      <a:alpha val="43137"/>
                    </a:srgbClr>
                  </a:outerShdw>
                </a:effectLst>
              </a:rPr>
              <a:t>пп.б</a:t>
            </a:r>
            <a:r>
              <a:rPr lang="ru-RU" sz="2400" u="sng" dirty="0">
                <a:effectLst>
                  <a:outerShdw blurRad="38100" dist="38100" dir="2700000" algn="tl">
                    <a:srgbClr val="000000">
                      <a:alpha val="43137"/>
                    </a:srgbClr>
                  </a:outerShdw>
                </a:effectLst>
              </a:rPr>
              <a:t>) п.2 ч.10 ст.24:</a:t>
            </a:r>
          </a:p>
          <a:p>
            <a:pPr algn="just">
              <a:buFont typeface="Wingdings" panose="05000000000000000000" pitchFamily="2" charset="2"/>
              <a:buChar char="Ø"/>
            </a:pPr>
            <a:r>
              <a:rPr lang="ru-RU" sz="2400" dirty="0"/>
              <a:t>без ограничений по НМЦК и годовому объёму закупок</a:t>
            </a:r>
          </a:p>
          <a:p>
            <a:pPr algn="just">
              <a:buFont typeface="Wingdings" panose="05000000000000000000" pitchFamily="2" charset="2"/>
              <a:buChar char="Ø"/>
            </a:pPr>
            <a:r>
              <a:rPr lang="ru-RU" sz="2400" dirty="0"/>
              <a:t>закупка товаров, работ или услуг, являющихся предметом контракта, расторжение которого осуществлено заказчиком на основании статьи 95 части 9 (право заказчика на односторонний отказ) или части 15 (обязанность заказчика принять решение об одностороннем отказе, если контрагент или товар перестали соответствовать требованиям…). При этом такая закупка осуществляется с учетом положений ч.18 ст.95 (при частичном исполнении обязательств количество (объём) уменьшаются …)</a:t>
            </a:r>
          </a:p>
        </p:txBody>
      </p:sp>
    </p:spTree>
    <p:extLst>
      <p:ext uri="{BB962C8B-B14F-4D97-AF65-F5344CB8AC3E}">
        <p14:creationId xmlns:p14="http://schemas.microsoft.com/office/powerpoint/2010/main" val="68132987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82000" cy="664797"/>
          </a:xfrm>
        </p:spPr>
        <p:txBody>
          <a:bodyPr/>
          <a:lstStyle/>
          <a:p>
            <a:pPr algn="ctr"/>
            <a:r>
              <a:rPr lang="ru-RU" dirty="0">
                <a:solidFill>
                  <a:srgbClr val="C00000"/>
                </a:solidFill>
              </a:rPr>
              <a:t>Запрос котировок</a:t>
            </a:r>
          </a:p>
        </p:txBody>
      </p:sp>
      <p:sp>
        <p:nvSpPr>
          <p:cNvPr id="3" name="Объект 2"/>
          <p:cNvSpPr>
            <a:spLocks noGrp="1"/>
          </p:cNvSpPr>
          <p:nvPr>
            <p:ph idx="1"/>
          </p:nvPr>
        </p:nvSpPr>
        <p:spPr>
          <a:xfrm>
            <a:off x="307046" y="1412776"/>
            <a:ext cx="8382000" cy="4136517"/>
          </a:xfrm>
        </p:spPr>
        <p:txBody>
          <a:bodyPr/>
          <a:lstStyle/>
          <a:p>
            <a:pPr marL="0" indent="0" algn="just">
              <a:buNone/>
            </a:pPr>
            <a:r>
              <a:rPr lang="ru-RU" sz="2400" u="sng" dirty="0">
                <a:effectLst>
                  <a:outerShdw blurRad="38100" dist="38100" dir="2700000" algn="tl">
                    <a:srgbClr val="000000">
                      <a:alpha val="43137"/>
                    </a:srgbClr>
                  </a:outerShdw>
                </a:effectLst>
              </a:rPr>
              <a:t>Условия проведения запроса котировок </a:t>
            </a:r>
            <a:r>
              <a:rPr lang="ru-RU" sz="2400" u="sng" dirty="0" err="1">
                <a:effectLst>
                  <a:outerShdw blurRad="38100" dist="38100" dir="2700000" algn="tl">
                    <a:srgbClr val="000000">
                      <a:alpha val="43137"/>
                    </a:srgbClr>
                  </a:outerShdw>
                </a:effectLst>
              </a:rPr>
              <a:t>пп.г</a:t>
            </a:r>
            <a:r>
              <a:rPr lang="ru-RU" sz="2400" u="sng" dirty="0">
                <a:effectLst>
                  <a:outerShdw blurRad="38100" dist="38100" dir="2700000" algn="tl">
                    <a:srgbClr val="000000">
                      <a:alpha val="43137"/>
                    </a:srgbClr>
                  </a:outerShdw>
                </a:effectLst>
              </a:rPr>
              <a:t>) п.2 ч.10 ст.24:</a:t>
            </a:r>
          </a:p>
          <a:p>
            <a:pPr algn="just">
              <a:buFont typeface="Wingdings" panose="05000000000000000000" pitchFamily="2" charset="2"/>
              <a:buChar char="Ø"/>
            </a:pPr>
            <a:r>
              <a:rPr lang="ru-RU" sz="2400" dirty="0"/>
              <a:t>без ограничений по НМЦК и годовому объёму закупок</a:t>
            </a:r>
          </a:p>
          <a:p>
            <a:pPr algn="just">
              <a:buFont typeface="Wingdings" panose="05000000000000000000" pitchFamily="2" charset="2"/>
              <a:buChar char="Ø"/>
            </a:pPr>
            <a:r>
              <a:rPr lang="ru-RU" sz="2400" dirty="0"/>
              <a:t>закупка </a:t>
            </a:r>
            <a:r>
              <a:rPr lang="ru-RU" sz="2400" dirty="0">
                <a:effectLst>
                  <a:outerShdw blurRad="38100" dist="38100" dir="2700000" algn="tl">
                    <a:srgbClr val="000000">
                      <a:alpha val="43137"/>
                    </a:srgbClr>
                  </a:outerShdw>
                </a:effectLst>
              </a:rPr>
              <a:t>лекарственных препаратов</a:t>
            </a:r>
            <a:r>
              <a:rPr lang="ru-RU" sz="2400" dirty="0"/>
              <a:t>, необходимых для назначения пациенту </a:t>
            </a:r>
            <a:r>
              <a:rPr lang="ru-RU" sz="2400" dirty="0">
                <a:effectLst>
                  <a:outerShdw blurRad="38100" dist="38100" dir="2700000" algn="tl">
                    <a:srgbClr val="000000">
                      <a:alpha val="43137"/>
                    </a:srgbClr>
                  </a:outerShdw>
                </a:effectLst>
              </a:rPr>
              <a:t>по медицинским показаниям </a:t>
            </a:r>
            <a:r>
              <a:rPr lang="ru-RU" sz="2400" dirty="0"/>
              <a:t>(индивидуальная непереносимость, по жизненным показаниям) </a:t>
            </a:r>
            <a:r>
              <a:rPr lang="ru-RU" sz="2400" dirty="0">
                <a:effectLst>
                  <a:outerShdw blurRad="38100" dist="38100" dir="2700000" algn="tl">
                    <a:srgbClr val="000000">
                      <a:alpha val="43137"/>
                    </a:srgbClr>
                  </a:outerShdw>
                </a:effectLst>
              </a:rPr>
              <a:t>по решению врачебной комиссии</a:t>
            </a:r>
            <a:r>
              <a:rPr lang="ru-RU" sz="2400" dirty="0"/>
              <a:t>, которое фиксируется в медицинской документации пациента и журнале принятых на заседании врачебной комиссии решений. </a:t>
            </a:r>
            <a:r>
              <a:rPr lang="ru-RU" sz="2400" dirty="0">
                <a:effectLst>
                  <a:outerShdw blurRad="38100" dist="38100" dir="2700000" algn="tl">
                    <a:srgbClr val="000000">
                      <a:alpha val="43137"/>
                    </a:srgbClr>
                  </a:outerShdw>
                </a:effectLst>
              </a:rPr>
              <a:t>Количество</a:t>
            </a:r>
            <a:r>
              <a:rPr lang="ru-RU" sz="2400" dirty="0"/>
              <a:t> закупаемых лекарственных препаратов </a:t>
            </a:r>
            <a:r>
              <a:rPr lang="ru-RU" sz="2400" dirty="0">
                <a:effectLst>
                  <a:outerShdw blurRad="38100" dist="38100" dir="2700000" algn="tl">
                    <a:srgbClr val="000000">
                      <a:alpha val="43137"/>
                    </a:srgbClr>
                  </a:outerShdw>
                </a:effectLst>
              </a:rPr>
              <a:t>не должно превышать количество </a:t>
            </a:r>
            <a:r>
              <a:rPr lang="ru-RU" sz="2400" dirty="0"/>
              <a:t>лекарственных </a:t>
            </a:r>
            <a:r>
              <a:rPr lang="ru-RU" sz="2400" dirty="0">
                <a:effectLst>
                  <a:outerShdw blurRad="38100" dist="38100" dir="2700000" algn="tl">
                    <a:srgbClr val="000000">
                      <a:alpha val="43137"/>
                    </a:srgbClr>
                  </a:outerShdw>
                </a:effectLst>
              </a:rPr>
              <a:t>препаратов, необходимых пациенту в течение срока лечения.</a:t>
            </a:r>
          </a:p>
        </p:txBody>
      </p:sp>
    </p:spTree>
    <p:extLst>
      <p:ext uri="{BB962C8B-B14F-4D97-AF65-F5344CB8AC3E}">
        <p14:creationId xmlns:p14="http://schemas.microsoft.com/office/powerpoint/2010/main" val="390481027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82000" cy="664797"/>
          </a:xfrm>
        </p:spPr>
        <p:txBody>
          <a:bodyPr/>
          <a:lstStyle/>
          <a:p>
            <a:pPr algn="ctr"/>
            <a:r>
              <a:rPr lang="ru-RU" dirty="0">
                <a:solidFill>
                  <a:srgbClr val="C00000"/>
                </a:solidFill>
              </a:rPr>
              <a:t>Аукцион ст.49</a:t>
            </a:r>
          </a:p>
        </p:txBody>
      </p:sp>
      <p:sp>
        <p:nvSpPr>
          <p:cNvPr id="3" name="Объект 2"/>
          <p:cNvSpPr>
            <a:spLocks noGrp="1"/>
          </p:cNvSpPr>
          <p:nvPr>
            <p:ph idx="1"/>
          </p:nvPr>
        </p:nvSpPr>
        <p:spPr>
          <a:xfrm>
            <a:off x="323528" y="980728"/>
            <a:ext cx="8382000" cy="3213187"/>
          </a:xfrm>
        </p:spPr>
        <p:txBody>
          <a:bodyPr/>
          <a:lstStyle/>
          <a:p>
            <a:pPr algn="just">
              <a:buFont typeface="Wingdings" panose="05000000000000000000" pitchFamily="2" charset="2"/>
              <a:buChar char="Ø"/>
            </a:pPr>
            <a:r>
              <a:rPr lang="ru-RU" sz="2400" dirty="0">
                <a:effectLst>
                  <a:outerShdw blurRad="38100" dist="38100" dir="2700000" algn="tl">
                    <a:srgbClr val="000000">
                      <a:alpha val="43137"/>
                    </a:srgbClr>
                  </a:outerShdw>
                </a:effectLst>
              </a:rPr>
              <a:t>Заказчик</a:t>
            </a:r>
            <a:r>
              <a:rPr lang="ru-RU" sz="2400" dirty="0"/>
              <a:t> (</a:t>
            </a:r>
            <a:r>
              <a:rPr lang="ru-RU" sz="2400" i="1" dirty="0"/>
              <a:t>за исключением закупки ЗК либо у единственного поставщика</a:t>
            </a:r>
            <a:r>
              <a:rPr lang="ru-RU" sz="2400" dirty="0"/>
              <a:t>) </a:t>
            </a:r>
            <a:r>
              <a:rPr lang="ru-RU" sz="2400" dirty="0">
                <a:effectLst>
                  <a:outerShdw blurRad="38100" dist="38100" dir="2700000" algn="tl">
                    <a:srgbClr val="000000">
                      <a:alpha val="43137"/>
                    </a:srgbClr>
                  </a:outerShdw>
                </a:effectLst>
              </a:rPr>
              <a:t>обязан</a:t>
            </a:r>
            <a:r>
              <a:rPr lang="ru-RU" sz="2400" dirty="0"/>
              <a:t> </a:t>
            </a:r>
            <a:r>
              <a:rPr lang="ru-RU" sz="2400" dirty="0">
                <a:effectLst>
                  <a:outerShdw blurRad="38100" dist="38100" dir="2700000" algn="tl">
                    <a:srgbClr val="000000">
                      <a:alpha val="43137"/>
                    </a:srgbClr>
                  </a:outerShdw>
                </a:effectLst>
              </a:rPr>
              <a:t>осуществлять закупки ТРУ, включенных в перечень</a:t>
            </a:r>
            <a:r>
              <a:rPr lang="ru-RU" sz="2400" dirty="0"/>
              <a:t>, установленный Правительством РФ, либо в дополнительный перечень, установленный ВИОГВ субъекта РФ путем проведения аукционов.</a:t>
            </a:r>
          </a:p>
          <a:p>
            <a:pPr algn="just">
              <a:buFont typeface="Wingdings" panose="05000000000000000000" pitchFamily="2" charset="2"/>
              <a:buChar char="Ø"/>
            </a:pPr>
            <a:r>
              <a:rPr lang="ru-RU" sz="2400" dirty="0">
                <a:effectLst>
                  <a:outerShdw blurRad="38100" dist="38100" dir="2700000" algn="tl">
                    <a:srgbClr val="000000">
                      <a:alpha val="43137"/>
                    </a:srgbClr>
                  </a:outerShdw>
                </a:effectLst>
              </a:rPr>
              <a:t>Заказчик вправе </a:t>
            </a:r>
            <a:r>
              <a:rPr lang="ru-RU" sz="2400" dirty="0"/>
              <a:t>осуществлять закупки ТРУ, </a:t>
            </a:r>
            <a:r>
              <a:rPr lang="ru-RU" sz="2400" dirty="0">
                <a:effectLst>
                  <a:outerShdw blurRad="38100" dist="38100" dir="2700000" algn="tl">
                    <a:srgbClr val="000000">
                      <a:alpha val="43137"/>
                    </a:srgbClr>
                  </a:outerShdw>
                </a:effectLst>
              </a:rPr>
              <a:t>не включенных в перечни</a:t>
            </a:r>
            <a:r>
              <a:rPr lang="ru-RU" sz="2400" dirty="0"/>
              <a:t>, путем проведения аукционов.</a:t>
            </a:r>
          </a:p>
          <a:p>
            <a:pPr algn="just">
              <a:buFont typeface="Wingdings" panose="05000000000000000000" pitchFamily="2" charset="2"/>
              <a:buChar char="Ø"/>
            </a:pPr>
            <a:r>
              <a:rPr lang="ru-RU" sz="2400" dirty="0">
                <a:effectLst>
                  <a:outerShdw blurRad="38100" dist="38100" dir="2700000" algn="tl">
                    <a:srgbClr val="000000">
                      <a:alpha val="43137"/>
                    </a:srgbClr>
                  </a:outerShdw>
                </a:effectLst>
              </a:rPr>
              <a:t>Распоряжение Правительства РФ от 21 марта 2016 г. N 471-р</a:t>
            </a:r>
          </a:p>
          <a:p>
            <a:pPr marL="0" indent="0">
              <a:buNone/>
            </a:pPr>
            <a:endParaRPr lang="ru-RU" sz="2400" dirty="0"/>
          </a:p>
        </p:txBody>
      </p:sp>
      <p:graphicFrame>
        <p:nvGraphicFramePr>
          <p:cNvPr id="4" name="Таблица 3"/>
          <p:cNvGraphicFramePr>
            <a:graphicFrameLocks noGrp="1"/>
          </p:cNvGraphicFramePr>
          <p:nvPr>
            <p:extLst>
              <p:ext uri="{D42A27DB-BD31-4B8C-83A1-F6EECF244321}">
                <p14:modId xmlns:p14="http://schemas.microsoft.com/office/powerpoint/2010/main" val="2115026711"/>
              </p:ext>
            </p:extLst>
          </p:nvPr>
        </p:nvGraphicFramePr>
        <p:xfrm>
          <a:off x="395536" y="4337931"/>
          <a:ext cx="8382000" cy="1828800"/>
        </p:xfrm>
        <a:graphic>
          <a:graphicData uri="http://schemas.openxmlformats.org/drawingml/2006/table">
            <a:tbl>
              <a:tblPr firstRow="1" bandRow="1">
                <a:tableStyleId>{5C22544A-7EE6-4342-B048-85BDC9FD1C3A}</a:tableStyleId>
              </a:tblPr>
              <a:tblGrid>
                <a:gridCol w="1789931">
                  <a:extLst>
                    <a:ext uri="{9D8B030D-6E8A-4147-A177-3AD203B41FA5}">
                      <a16:colId xmlns:a16="http://schemas.microsoft.com/office/drawing/2014/main" val="20000"/>
                    </a:ext>
                  </a:extLst>
                </a:gridCol>
                <a:gridCol w="6592069">
                  <a:extLst>
                    <a:ext uri="{9D8B030D-6E8A-4147-A177-3AD203B41FA5}">
                      <a16:colId xmlns:a16="http://schemas.microsoft.com/office/drawing/2014/main" val="20001"/>
                    </a:ext>
                  </a:extLst>
                </a:gridCol>
              </a:tblGrid>
              <a:tr h="370840">
                <a:tc>
                  <a:txBody>
                    <a:bodyPr/>
                    <a:lstStyle/>
                    <a:p>
                      <a:pPr algn="ctr"/>
                      <a:r>
                        <a:rPr lang="ru-RU" u="none" strike="noStrike">
                          <a:solidFill>
                            <a:srgbClr val="C00000"/>
                          </a:solidFill>
                          <a:effectLst/>
                          <a:hlinkClick r:id="rId2"/>
                        </a:rPr>
                        <a:t>21</a:t>
                      </a:r>
                      <a:endParaRPr lang="ru-RU">
                        <a:solidFill>
                          <a:srgbClr val="C00000"/>
                        </a:solidFill>
                        <a:effectLst/>
                      </a:endParaRPr>
                    </a:p>
                  </a:txBody>
                  <a:tcPr/>
                </a:tc>
                <a:tc>
                  <a:txBody>
                    <a:bodyPr/>
                    <a:lstStyle/>
                    <a:p>
                      <a:pPr algn="l"/>
                      <a:r>
                        <a:rPr lang="ru-RU" b="0" dirty="0">
                          <a:solidFill>
                            <a:srgbClr val="C00000"/>
                          </a:solidFill>
                          <a:effectLst/>
                        </a:rPr>
                        <a:t>Средства лекарственные и материалы, применяемые в медицинских целях</a:t>
                      </a:r>
                    </a:p>
                  </a:txBody>
                  <a:tcPr/>
                </a:tc>
                <a:extLst>
                  <a:ext uri="{0D108BD9-81ED-4DB2-BD59-A6C34878D82A}">
                    <a16:rowId xmlns:a16="http://schemas.microsoft.com/office/drawing/2014/main" val="10000"/>
                  </a:ext>
                </a:extLst>
              </a:tr>
              <a:tr h="370840">
                <a:tc>
                  <a:txBody>
                    <a:bodyPr/>
                    <a:lstStyle/>
                    <a:p>
                      <a:pPr algn="ctr"/>
                      <a:r>
                        <a:rPr lang="ru-RU" u="none" strike="noStrike" dirty="0">
                          <a:solidFill>
                            <a:srgbClr val="C00000"/>
                          </a:solidFill>
                          <a:effectLst/>
                          <a:hlinkClick r:id="rId3"/>
                        </a:rPr>
                        <a:t>32.5</a:t>
                      </a:r>
                      <a:endParaRPr lang="ru-RU" dirty="0">
                        <a:solidFill>
                          <a:srgbClr val="C00000"/>
                        </a:solidFill>
                        <a:effectLst/>
                      </a:endParaRPr>
                    </a:p>
                  </a:txBody>
                  <a:tcPr/>
                </a:tc>
                <a:tc>
                  <a:txBody>
                    <a:bodyPr/>
                    <a:lstStyle/>
                    <a:p>
                      <a:pPr algn="l"/>
                      <a:r>
                        <a:rPr lang="ru-RU" dirty="0">
                          <a:solidFill>
                            <a:srgbClr val="C00000"/>
                          </a:solidFill>
                          <a:effectLst/>
                        </a:rPr>
                        <a:t>Инструменты и оборудование медицинские (кроме кодов </a:t>
                      </a:r>
                      <a:r>
                        <a:rPr lang="ru-RU" u="none" strike="noStrike" dirty="0">
                          <a:solidFill>
                            <a:srgbClr val="C00000"/>
                          </a:solidFill>
                          <a:effectLst/>
                          <a:hlinkClick r:id="rId4"/>
                        </a:rPr>
                        <a:t>32.50.22.120</a:t>
                      </a:r>
                      <a:r>
                        <a:rPr lang="ru-RU" dirty="0">
                          <a:solidFill>
                            <a:srgbClr val="C00000"/>
                          </a:solidFill>
                          <a:effectLst/>
                        </a:rPr>
                        <a:t>, </a:t>
                      </a:r>
                      <a:r>
                        <a:rPr lang="ru-RU" u="none" strike="noStrike" dirty="0">
                          <a:solidFill>
                            <a:srgbClr val="C00000"/>
                          </a:solidFill>
                          <a:effectLst/>
                          <a:hlinkClick r:id="rId5"/>
                        </a:rPr>
                        <a:t>32.50.22.121</a:t>
                      </a:r>
                      <a:r>
                        <a:rPr lang="ru-RU" dirty="0">
                          <a:solidFill>
                            <a:srgbClr val="C00000"/>
                          </a:solidFill>
                          <a:effectLst/>
                        </a:rPr>
                        <a:t>,</a:t>
                      </a:r>
                      <a:r>
                        <a:rPr lang="ru-RU" u="none" strike="noStrike" dirty="0">
                          <a:solidFill>
                            <a:srgbClr val="C00000"/>
                          </a:solidFill>
                          <a:effectLst/>
                          <a:hlinkClick r:id="rId6"/>
                        </a:rPr>
                        <a:t>32.50.22.150</a:t>
                      </a:r>
                      <a:r>
                        <a:rPr lang="ru-RU" dirty="0">
                          <a:solidFill>
                            <a:srgbClr val="C00000"/>
                          </a:solidFill>
                          <a:effectLst/>
                        </a:rPr>
                        <a:t> - в части обуви ортопедической и вкладных корригирующих элементов, изготавливаемых по индивидуальному заказу, </a:t>
                      </a:r>
                      <a:r>
                        <a:rPr lang="ru-RU" u="none" strike="noStrike" dirty="0">
                          <a:solidFill>
                            <a:srgbClr val="C00000"/>
                          </a:solidFill>
                          <a:effectLst/>
                          <a:hlinkClick r:id="rId7"/>
                        </a:rPr>
                        <a:t>32.50.22.190</a:t>
                      </a:r>
                      <a:r>
                        <a:rPr lang="ru-RU" dirty="0">
                          <a:solidFill>
                            <a:srgbClr val="C00000"/>
                          </a:solidFill>
                          <a:effectLst/>
                        </a:rPr>
                        <a:t>)</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370700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382000" cy="664797"/>
          </a:xfrm>
        </p:spPr>
        <p:txBody>
          <a:bodyPr/>
          <a:lstStyle/>
          <a:p>
            <a:pPr algn="ctr"/>
            <a:r>
              <a:rPr lang="ru-RU" dirty="0">
                <a:solidFill>
                  <a:srgbClr val="C00000"/>
                </a:solidFill>
              </a:rPr>
              <a:t>Конкурс ст.48</a:t>
            </a:r>
          </a:p>
        </p:txBody>
      </p:sp>
      <p:sp>
        <p:nvSpPr>
          <p:cNvPr id="3" name="Объект 2"/>
          <p:cNvSpPr>
            <a:spLocks noGrp="1"/>
          </p:cNvSpPr>
          <p:nvPr>
            <p:ph idx="1"/>
          </p:nvPr>
        </p:nvSpPr>
        <p:spPr>
          <a:xfrm>
            <a:off x="395536" y="1484784"/>
            <a:ext cx="8382000" cy="3951851"/>
          </a:xfrm>
        </p:spPr>
        <p:txBody>
          <a:bodyPr/>
          <a:lstStyle/>
          <a:p>
            <a:pPr algn="just">
              <a:buFont typeface="Wingdings" panose="05000000000000000000" pitchFamily="2" charset="2"/>
              <a:buChar char="Ø"/>
            </a:pPr>
            <a:r>
              <a:rPr lang="ru-RU" sz="2400" dirty="0">
                <a:effectLst>
                  <a:outerShdw blurRad="38100" dist="38100" dir="2700000" algn="tl">
                    <a:srgbClr val="000000">
                      <a:alpha val="43137"/>
                    </a:srgbClr>
                  </a:outerShdw>
                </a:effectLst>
              </a:rPr>
              <a:t>Заказчик вправе </a:t>
            </a:r>
            <a:r>
              <a:rPr lang="ru-RU" sz="2400" dirty="0"/>
              <a:t>осуществлять закупки ТРУ, </a:t>
            </a:r>
            <a:r>
              <a:rPr lang="ru-RU" sz="2400" dirty="0">
                <a:effectLst>
                  <a:outerShdw blurRad="38100" dist="38100" dir="2700000" algn="tl">
                    <a:srgbClr val="000000">
                      <a:alpha val="43137"/>
                    </a:srgbClr>
                  </a:outerShdw>
                </a:effectLst>
              </a:rPr>
              <a:t>не включенных в перечни </a:t>
            </a:r>
            <a:r>
              <a:rPr lang="ru-RU" sz="2400" dirty="0"/>
              <a:t>(федеральные и региональные), путем проведения конкурса.</a:t>
            </a:r>
          </a:p>
          <a:p>
            <a:pPr algn="just">
              <a:buFont typeface="Wingdings" panose="05000000000000000000" pitchFamily="2" charset="2"/>
              <a:buChar char="Ø"/>
            </a:pPr>
            <a:r>
              <a:rPr lang="ru-RU" sz="2400" dirty="0">
                <a:effectLst>
                  <a:outerShdw blurRad="38100" dist="38100" dir="2700000" algn="tl">
                    <a:srgbClr val="000000">
                      <a:alpha val="43137"/>
                    </a:srgbClr>
                  </a:outerShdw>
                </a:effectLst>
              </a:rPr>
              <a:t>Исключения из перечня</a:t>
            </a:r>
            <a:r>
              <a:rPr lang="ru-RU" sz="2400" dirty="0"/>
              <a:t>, утвержденного Распоряжением Правительства РФ от 21 марта 2016 г. </a:t>
            </a:r>
            <a:r>
              <a:rPr lang="ru-RU" sz="2400" dirty="0">
                <a:effectLst>
                  <a:outerShdw blurRad="38100" dist="38100" dir="2700000" algn="tl">
                    <a:srgbClr val="000000">
                      <a:alpha val="43137"/>
                    </a:srgbClr>
                  </a:outerShdw>
                </a:effectLst>
              </a:rPr>
              <a:t>N 471-р:</a:t>
            </a:r>
          </a:p>
          <a:p>
            <a:pPr algn="just">
              <a:buFont typeface="Wingdings" panose="05000000000000000000" pitchFamily="2" charset="2"/>
              <a:buChar char="v"/>
            </a:pPr>
            <a:r>
              <a:rPr lang="ru-RU" sz="2400" i="1" dirty="0"/>
              <a:t>за исключением </a:t>
            </a:r>
            <a:r>
              <a:rPr lang="ru-RU" sz="2400" i="1" dirty="0">
                <a:effectLst>
                  <a:outerShdw blurRad="38100" dist="38100" dir="2700000" algn="tl">
                    <a:srgbClr val="000000">
                      <a:alpha val="43137"/>
                    </a:srgbClr>
                  </a:outerShdw>
                </a:effectLst>
              </a:rPr>
              <a:t>пищевых продуктов</a:t>
            </a:r>
            <a:r>
              <a:rPr lang="ru-RU" sz="2400" i="1" dirty="0"/>
              <a:t>, закупаемых для медицинских организаций</a:t>
            </a:r>
          </a:p>
          <a:p>
            <a:pPr algn="just">
              <a:buFont typeface="Wingdings" panose="05000000000000000000" pitchFamily="2" charset="2"/>
              <a:buChar char="v"/>
            </a:pPr>
            <a:r>
              <a:rPr lang="ru-RU" sz="2400" i="1" dirty="0"/>
              <a:t>за исключением </a:t>
            </a:r>
            <a:r>
              <a:rPr lang="ru-RU" sz="2400" i="1" dirty="0">
                <a:effectLst>
                  <a:outerShdw blurRad="38100" dist="38100" dir="2700000" algn="tl">
                    <a:srgbClr val="000000">
                      <a:alpha val="43137"/>
                    </a:srgbClr>
                  </a:outerShdw>
                </a:effectLst>
              </a:rPr>
              <a:t>услуг по обеспечению питанием </a:t>
            </a:r>
            <a:r>
              <a:rPr lang="ru-RU" sz="2400" i="1" dirty="0"/>
              <a:t>и </a:t>
            </a:r>
            <a:r>
              <a:rPr lang="ru-RU" sz="2400" i="1" dirty="0">
                <a:effectLst>
                  <a:outerShdw blurRad="38100" dist="38100" dir="2700000" algn="tl">
                    <a:srgbClr val="000000">
                      <a:alpha val="43137"/>
                    </a:srgbClr>
                  </a:outerShdw>
                </a:effectLst>
              </a:rPr>
              <a:t>услуг общественного питания</a:t>
            </a:r>
            <a:r>
              <a:rPr lang="ru-RU" sz="2400" i="1" dirty="0"/>
              <a:t> и (или) </a:t>
            </a:r>
            <a:r>
              <a:rPr lang="ru-RU" sz="2400" i="1" dirty="0">
                <a:effectLst>
                  <a:outerShdw blurRad="38100" dist="38100" dir="2700000" algn="tl">
                    <a:srgbClr val="000000">
                      <a:alpha val="43137"/>
                    </a:srgbClr>
                  </a:outerShdw>
                </a:effectLst>
              </a:rPr>
              <a:t>поставки пищевых продуктов</a:t>
            </a:r>
            <a:r>
              <a:rPr lang="ru-RU" sz="2400" i="1" dirty="0"/>
              <a:t>, закупаемых для медицинских организаций</a:t>
            </a:r>
          </a:p>
          <a:p>
            <a:pPr>
              <a:buFont typeface="Wingdings" panose="05000000000000000000" pitchFamily="2" charset="2"/>
              <a:buChar char="Ø"/>
            </a:pPr>
            <a:endParaRPr lang="ru-RU" sz="2400" dirty="0"/>
          </a:p>
        </p:txBody>
      </p:sp>
    </p:spTree>
    <p:extLst>
      <p:ext uri="{BB962C8B-B14F-4D97-AF65-F5344CB8AC3E}">
        <p14:creationId xmlns:p14="http://schemas.microsoft.com/office/powerpoint/2010/main" val="198574989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382000" cy="664797"/>
          </a:xfrm>
        </p:spPr>
        <p:txBody>
          <a:bodyPr/>
          <a:lstStyle/>
          <a:p>
            <a:pPr algn="ctr"/>
            <a:r>
              <a:rPr lang="ru-RU" dirty="0">
                <a:solidFill>
                  <a:srgbClr val="C00000"/>
                </a:solidFill>
              </a:rPr>
              <a:t>Преимущества</a:t>
            </a:r>
          </a:p>
        </p:txBody>
      </p:sp>
      <p:sp>
        <p:nvSpPr>
          <p:cNvPr id="3" name="Текст 2"/>
          <p:cNvSpPr>
            <a:spLocks noGrp="1"/>
          </p:cNvSpPr>
          <p:nvPr>
            <p:ph type="body" sz="quarter" idx="10"/>
          </p:nvPr>
        </p:nvSpPr>
        <p:spPr>
          <a:xfrm>
            <a:off x="539552" y="1268760"/>
            <a:ext cx="8382000" cy="4770537"/>
          </a:xfrm>
        </p:spPr>
        <p:txBody>
          <a:bodyPr/>
          <a:lstStyle/>
          <a:p>
            <a:pPr marL="0" indent="0" algn="just">
              <a:buNone/>
            </a:pPr>
            <a:r>
              <a:rPr lang="ru-RU" sz="2400" dirty="0"/>
              <a:t>В соответствии со статьями 28-30 предоставляются при осуществлении закупок:</a:t>
            </a:r>
          </a:p>
          <a:p>
            <a:pPr marL="0" indent="0" algn="just">
              <a:buNone/>
            </a:pPr>
            <a:endParaRPr lang="ru-RU" sz="2400" dirty="0"/>
          </a:p>
          <a:p>
            <a:pPr marL="540000" algn="just">
              <a:spcBef>
                <a:spcPts val="1200"/>
              </a:spcBef>
              <a:buFont typeface="Wingdings" panose="05000000000000000000" pitchFamily="2" charset="2"/>
              <a:buChar char="Ø"/>
            </a:pPr>
            <a:r>
              <a:rPr lang="ru-RU" sz="2400" i="1" dirty="0"/>
              <a:t>учреждениям и предприятиям уголовно-исполнительной системы</a:t>
            </a:r>
          </a:p>
          <a:p>
            <a:pPr marL="540000" algn="just">
              <a:spcBef>
                <a:spcPts val="1200"/>
              </a:spcBef>
              <a:buFont typeface="Wingdings" panose="05000000000000000000" pitchFamily="2" charset="2"/>
              <a:buChar char="Ø"/>
            </a:pPr>
            <a:r>
              <a:rPr lang="ru-RU" sz="2400" i="1" dirty="0"/>
              <a:t>организациям инвалидов</a:t>
            </a:r>
          </a:p>
          <a:p>
            <a:pPr marL="540000">
              <a:spcBef>
                <a:spcPts val="1200"/>
              </a:spcBef>
              <a:buFont typeface="Wingdings" panose="05000000000000000000" pitchFamily="2" charset="2"/>
              <a:buChar char="Ø"/>
            </a:pPr>
            <a:r>
              <a:rPr lang="ru-RU" sz="2400" i="1" dirty="0"/>
              <a:t>субъектам малого предпринимательства;</a:t>
            </a:r>
          </a:p>
          <a:p>
            <a:pPr marL="540000">
              <a:spcBef>
                <a:spcPts val="1200"/>
              </a:spcBef>
              <a:buFont typeface="Wingdings" panose="05000000000000000000" pitchFamily="2" charset="2"/>
              <a:buChar char="Ø"/>
            </a:pPr>
            <a:r>
              <a:rPr lang="ru-RU" sz="2400" i="1" dirty="0"/>
              <a:t>социально ориентированным некоммерческим организациям</a:t>
            </a:r>
          </a:p>
          <a:p>
            <a:pPr marL="0" indent="0" algn="just">
              <a:buNone/>
            </a:pPr>
            <a:endParaRPr lang="ru-RU" sz="2000" dirty="0"/>
          </a:p>
          <a:p>
            <a:pPr marL="0" indent="0" algn="just">
              <a:buNone/>
            </a:pPr>
            <a:endParaRPr lang="ru-RU" sz="2000" dirty="0"/>
          </a:p>
          <a:p>
            <a:pPr marL="0" indent="0">
              <a:buNone/>
            </a:pP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672553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553998"/>
          </a:xfrm>
        </p:spPr>
        <p:txBody>
          <a:bodyPr/>
          <a:lstStyle/>
          <a:p>
            <a:pPr algn="ctr"/>
            <a:r>
              <a:rPr lang="ru-RU" sz="4000" b="1" dirty="0">
                <a:solidFill>
                  <a:srgbClr val="C00000"/>
                </a:solidFill>
              </a:rPr>
              <a:t>С чего начать ?</a:t>
            </a:r>
          </a:p>
        </p:txBody>
      </p:sp>
      <p:sp>
        <p:nvSpPr>
          <p:cNvPr id="3" name="Текст 2"/>
          <p:cNvSpPr>
            <a:spLocks noGrp="1"/>
          </p:cNvSpPr>
          <p:nvPr>
            <p:ph type="body" sz="quarter" idx="10"/>
          </p:nvPr>
        </p:nvSpPr>
        <p:spPr>
          <a:xfrm>
            <a:off x="611560" y="790949"/>
            <a:ext cx="8382000" cy="5872377"/>
          </a:xfrm>
        </p:spPr>
        <p:txBody>
          <a:bodyPr/>
          <a:lstStyle/>
          <a:p>
            <a:pPr marL="0" indent="0" algn="ctr">
              <a:buNone/>
            </a:pPr>
            <a:endParaRPr lang="ru-RU" sz="3600" b="1" dirty="0"/>
          </a:p>
          <a:p>
            <a:pPr>
              <a:buFont typeface="Wingdings" panose="05000000000000000000" pitchFamily="2" charset="2"/>
              <a:buChar char="Ø"/>
            </a:pPr>
            <a:r>
              <a:rPr lang="ru-RU" sz="3600" dirty="0"/>
              <a:t>Выбор способа определения поставщика</a:t>
            </a:r>
          </a:p>
          <a:p>
            <a:pPr marL="0" indent="0">
              <a:buNone/>
            </a:pPr>
            <a:endParaRPr lang="ru-RU" sz="3600" dirty="0"/>
          </a:p>
          <a:p>
            <a:pPr>
              <a:buFont typeface="Wingdings" panose="05000000000000000000" pitchFamily="2" charset="2"/>
              <a:buChar char="Ø"/>
            </a:pPr>
            <a:r>
              <a:rPr lang="ru-RU" sz="3600" dirty="0"/>
              <a:t>Преимущества, запреты и ограничения</a:t>
            </a:r>
          </a:p>
          <a:p>
            <a:pPr marL="0" indent="0">
              <a:buNone/>
            </a:pPr>
            <a:endParaRPr lang="ru-RU" sz="3600" dirty="0"/>
          </a:p>
          <a:p>
            <a:pPr>
              <a:buFont typeface="Wingdings" panose="05000000000000000000" pitchFamily="2" charset="2"/>
              <a:buChar char="Ø"/>
            </a:pPr>
            <a:r>
              <a:rPr lang="ru-RU" sz="3600" dirty="0"/>
              <a:t>Формирование лотов</a:t>
            </a:r>
          </a:p>
          <a:p>
            <a:pPr>
              <a:buFont typeface="Wingdings" panose="05000000000000000000" pitchFamily="2" charset="2"/>
              <a:buChar char="Ø"/>
            </a:pPr>
            <a:endParaRPr lang="ru-RU" sz="3600" dirty="0"/>
          </a:p>
          <a:p>
            <a:pPr>
              <a:buFont typeface="Wingdings" panose="05000000000000000000" pitchFamily="2" charset="2"/>
              <a:buChar char="Ø"/>
            </a:pPr>
            <a:r>
              <a:rPr lang="ru-RU" sz="3600" dirty="0"/>
              <a:t>Подготовка описания объекта закупки</a:t>
            </a:r>
          </a:p>
          <a:p>
            <a:pPr marL="0" indent="0">
              <a:buNone/>
            </a:pPr>
            <a:endParaRPr lang="ru-RU" sz="3600" dirty="0"/>
          </a:p>
        </p:txBody>
      </p:sp>
    </p:spTree>
    <p:extLst>
      <p:ext uri="{BB962C8B-B14F-4D97-AF65-F5344CB8AC3E}">
        <p14:creationId xmlns:p14="http://schemas.microsoft.com/office/powerpoint/2010/main" val="2046473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382000" cy="664797"/>
          </a:xfrm>
        </p:spPr>
        <p:txBody>
          <a:bodyPr/>
          <a:lstStyle/>
          <a:p>
            <a:pPr algn="ctr"/>
            <a:r>
              <a:rPr lang="ru-RU" dirty="0">
                <a:solidFill>
                  <a:srgbClr val="C00000"/>
                </a:solidFill>
              </a:rPr>
              <a:t>Преимущества</a:t>
            </a:r>
          </a:p>
        </p:txBody>
      </p:sp>
      <p:sp>
        <p:nvSpPr>
          <p:cNvPr id="3" name="Текст 2"/>
          <p:cNvSpPr>
            <a:spLocks noGrp="1"/>
          </p:cNvSpPr>
          <p:nvPr>
            <p:ph type="body" sz="quarter" idx="10"/>
          </p:nvPr>
        </p:nvSpPr>
        <p:spPr>
          <a:xfrm>
            <a:off x="323528" y="1628800"/>
            <a:ext cx="8382000" cy="3693319"/>
          </a:xfrm>
        </p:spPr>
        <p:txBody>
          <a:bodyPr/>
          <a:lstStyle/>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Преимущества</a:t>
            </a:r>
            <a:r>
              <a:rPr lang="ru-RU" sz="2000" dirty="0"/>
              <a:t> в соответствии со статьями 28-29 предоставляются при осуществлении закупок:</a:t>
            </a:r>
          </a:p>
          <a:p>
            <a:pPr marL="0" indent="0" algn="just">
              <a:buNone/>
            </a:pPr>
            <a:r>
              <a:rPr lang="ru-RU" sz="2000" dirty="0"/>
              <a:t>1) учреждениям и предприятиям уголовно-исполнительной системы</a:t>
            </a:r>
          </a:p>
          <a:p>
            <a:pPr marL="0" indent="0" algn="just">
              <a:buNone/>
            </a:pPr>
            <a:r>
              <a:rPr lang="ru-RU" sz="2000" dirty="0"/>
              <a:t>2) организациям инвалидов</a:t>
            </a:r>
          </a:p>
          <a:p>
            <a:pPr algn="just">
              <a:buFont typeface="Wingdings" panose="05000000000000000000" pitchFamily="2" charset="2"/>
              <a:buChar char="Ø"/>
            </a:pPr>
            <a:r>
              <a:rPr lang="ru-RU" sz="2000" dirty="0"/>
              <a:t>Перечень ТРУ при осуществлении закупок которых предоставляются преимущества учреждениям и предприятиям УИС и организациям инвалидов утвержден Распоряжением Правительства РФ от 8 декабря 2021 г. N 3500-р.</a:t>
            </a:r>
          </a:p>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Объектом закупки не могут быть товары, работы, услуги помимо товаров, работ, услуг, включенных в перечень.</a:t>
            </a:r>
          </a:p>
          <a:p>
            <a:pPr marL="0" indent="0">
              <a:buNone/>
            </a:pPr>
            <a:endParaRPr lang="ru-RU" sz="2000" dirty="0">
              <a:effectLst>
                <a:outerShdw blurRad="38100" dist="38100" dir="2700000" algn="tl">
                  <a:srgbClr val="000000">
                    <a:alpha val="43137"/>
                  </a:srgbClr>
                </a:outerShdw>
              </a:effectLst>
            </a:endParaRPr>
          </a:p>
          <a:p>
            <a:pPr marL="0" indent="0">
              <a:buNone/>
            </a:pP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450461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76672"/>
            <a:ext cx="8382000" cy="664797"/>
          </a:xfrm>
        </p:spPr>
        <p:txBody>
          <a:bodyPr/>
          <a:lstStyle/>
          <a:p>
            <a:pPr algn="ctr"/>
            <a:r>
              <a:rPr lang="ru-RU" dirty="0">
                <a:solidFill>
                  <a:srgbClr val="C00000"/>
                </a:solidFill>
              </a:rPr>
              <a:t>Преимущества</a:t>
            </a:r>
          </a:p>
        </p:txBody>
      </p:sp>
      <p:sp>
        <p:nvSpPr>
          <p:cNvPr id="3" name="Текст 2"/>
          <p:cNvSpPr>
            <a:spLocks noGrp="1"/>
          </p:cNvSpPr>
          <p:nvPr>
            <p:ph type="body" sz="quarter" idx="10"/>
          </p:nvPr>
        </p:nvSpPr>
        <p:spPr>
          <a:xfrm>
            <a:off x="395536" y="1484784"/>
            <a:ext cx="8382000" cy="3785652"/>
          </a:xfrm>
        </p:spPr>
        <p:txBody>
          <a:bodyPr/>
          <a:lstStyle/>
          <a:p>
            <a:pPr algn="just">
              <a:buFont typeface="Wingdings" panose="05000000000000000000" pitchFamily="2" charset="2"/>
              <a:buChar char="Ø"/>
            </a:pPr>
            <a:r>
              <a:rPr lang="ru-RU" sz="2000" b="1" dirty="0"/>
              <a:t>Статья 30 часть 1</a:t>
            </a:r>
          </a:p>
          <a:p>
            <a:pPr marL="0" indent="0" algn="just">
              <a:buNone/>
            </a:pPr>
            <a:r>
              <a:rPr lang="ru-RU" sz="2000" dirty="0"/>
              <a:t>Заказчики обязаны осуществлять закупки у субъектов малого предпринимательства, социально ориентированных некоммерческих организаций в объеме </a:t>
            </a:r>
            <a:r>
              <a:rPr lang="ru-RU" sz="2000" dirty="0">
                <a:solidFill>
                  <a:srgbClr val="C00000"/>
                </a:solidFill>
                <a:effectLst>
                  <a:outerShdw blurRad="38100" dist="38100" dir="2700000" algn="tl">
                    <a:srgbClr val="000000">
                      <a:alpha val="43137"/>
                    </a:srgbClr>
                  </a:outerShdw>
                </a:effectLst>
              </a:rPr>
              <a:t>не менее чем двадцать пять процентов СГОЗ</a:t>
            </a:r>
            <a:r>
              <a:rPr lang="ru-RU" sz="2000" dirty="0"/>
              <a:t> </a:t>
            </a:r>
          </a:p>
          <a:p>
            <a:pPr algn="just">
              <a:buFont typeface="Wingdings" panose="05000000000000000000" pitchFamily="2" charset="2"/>
              <a:buChar char="Ø"/>
            </a:pPr>
            <a:r>
              <a:rPr lang="ru-RU" sz="2000" b="1" dirty="0"/>
              <a:t>Статья 112 часть 71</a:t>
            </a:r>
          </a:p>
          <a:p>
            <a:pPr marL="0" indent="0" algn="just">
              <a:buNone/>
            </a:pPr>
            <a:r>
              <a:rPr lang="ru-RU" sz="2000" dirty="0"/>
              <a:t>Установить, что </a:t>
            </a:r>
            <a:r>
              <a:rPr lang="ru-RU" sz="2000" dirty="0">
                <a:solidFill>
                  <a:srgbClr val="C00000"/>
                </a:solidFill>
                <a:effectLst>
                  <a:outerShdw blurRad="38100" dist="38100" dir="2700000" algn="tl">
                    <a:srgbClr val="000000">
                      <a:alpha val="43137"/>
                    </a:srgbClr>
                  </a:outerShdw>
                </a:effectLst>
              </a:rPr>
              <a:t>в 2022 и 2023 годах при определении заказчиками </a:t>
            </a:r>
            <a:r>
              <a:rPr lang="ru-RU" sz="2000" dirty="0"/>
              <a:t>из числа федеральных органов исполнительной власти или органов исполнительной власти субъектов Российской Федерации, подведомственных им государственных учреждений или государственных унитарных предприятий, а также муниципальных медицинских организаций </a:t>
            </a:r>
            <a:r>
              <a:rPr lang="ru-RU" sz="2000" dirty="0">
                <a:solidFill>
                  <a:srgbClr val="C00000"/>
                </a:solidFill>
                <a:effectLst>
                  <a:outerShdw blurRad="38100" dist="38100" dir="2700000" algn="tl">
                    <a:srgbClr val="000000">
                      <a:alpha val="43137"/>
                    </a:srgbClr>
                  </a:outerShdw>
                </a:effectLst>
              </a:rPr>
              <a:t>объема закупок</a:t>
            </a:r>
            <a:r>
              <a:rPr lang="ru-RU" sz="2000" dirty="0"/>
              <a:t>, предусмотренного </a:t>
            </a:r>
            <a:r>
              <a:rPr lang="ru-RU" sz="2000" dirty="0">
                <a:hlinkClick r:id="rId2"/>
              </a:rPr>
              <a:t>частью 1 статьи 30</a:t>
            </a:r>
            <a:r>
              <a:rPr lang="ru-RU" sz="2000" dirty="0"/>
              <a:t> настоящего Федерального закона, </a:t>
            </a:r>
            <a:r>
              <a:rPr lang="ru-RU" sz="2000" dirty="0">
                <a:solidFill>
                  <a:srgbClr val="C00000"/>
                </a:solidFill>
                <a:effectLst>
                  <a:outerShdw blurRad="38100" dist="38100" dir="2700000" algn="tl">
                    <a:srgbClr val="000000">
                      <a:alpha val="43137"/>
                    </a:srgbClr>
                  </a:outerShdw>
                </a:effectLst>
              </a:rPr>
              <a:t>в расчет СГОЗ не включаются закупки лекарственных препаратов для медицинского применения и медицинских изделий.</a:t>
            </a:r>
          </a:p>
        </p:txBody>
      </p:sp>
    </p:spTree>
    <p:extLst>
      <p:ext uri="{BB962C8B-B14F-4D97-AF65-F5344CB8AC3E}">
        <p14:creationId xmlns:p14="http://schemas.microsoft.com/office/powerpoint/2010/main" val="17747266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6632"/>
            <a:ext cx="8382000" cy="1052596"/>
          </a:xfrm>
        </p:spPr>
        <p:txBody>
          <a:bodyPr/>
          <a:lstStyle/>
          <a:p>
            <a:pPr algn="ctr"/>
            <a:r>
              <a:rPr lang="ru-RU" sz="4000" dirty="0">
                <a:solidFill>
                  <a:srgbClr val="C00000"/>
                </a:solidFill>
                <a:effectLst>
                  <a:outerShdw blurRad="38100" dist="38100" dir="2700000" algn="tl">
                    <a:srgbClr val="000000">
                      <a:alpha val="43137"/>
                    </a:srgbClr>
                  </a:outerShdw>
                </a:effectLst>
              </a:rPr>
              <a:t> </a:t>
            </a:r>
            <a:r>
              <a:rPr lang="ru-RU" sz="3600" dirty="0">
                <a:solidFill>
                  <a:srgbClr val="C00000"/>
                </a:solidFill>
                <a:effectLst>
                  <a:outerShdw blurRad="38100" dist="38100" dir="2700000" algn="tl">
                    <a:srgbClr val="000000">
                      <a:alpha val="43137"/>
                    </a:srgbClr>
                  </a:outerShdw>
                </a:effectLst>
              </a:rPr>
              <a:t>Применение национального режима при осуществлении закупок </a:t>
            </a:r>
            <a:r>
              <a:rPr lang="ru-RU" sz="3600" dirty="0">
                <a:solidFill>
                  <a:srgbClr val="C00000"/>
                </a:solidFill>
                <a:effectLst>
                  <a:outerShdw blurRad="38100" dist="38100" dir="2700000" algn="tl" rotWithShape="0">
                    <a:srgbClr val="000000">
                      <a:alpha val="43137"/>
                    </a:srgbClr>
                  </a:outerShdw>
                </a:effectLst>
              </a:rPr>
              <a:t>(ст.14)</a:t>
            </a:r>
          </a:p>
        </p:txBody>
      </p:sp>
      <p:sp>
        <p:nvSpPr>
          <p:cNvPr id="3" name="Текст 2"/>
          <p:cNvSpPr>
            <a:spLocks noGrp="1"/>
          </p:cNvSpPr>
          <p:nvPr>
            <p:ph type="body" sz="quarter" idx="10"/>
          </p:nvPr>
        </p:nvSpPr>
        <p:spPr>
          <a:xfrm>
            <a:off x="323528" y="1268760"/>
            <a:ext cx="8382000" cy="276999"/>
          </a:xfrm>
        </p:spPr>
        <p:txBody>
          <a:bodyPr/>
          <a:lstStyle/>
          <a:p>
            <a:pPr marL="0" indent="0" algn="just">
              <a:buNone/>
            </a:pPr>
            <a:endParaRPr lang="ru-RU" sz="2000" dirty="0"/>
          </a:p>
        </p:txBody>
      </p:sp>
      <p:graphicFrame>
        <p:nvGraphicFramePr>
          <p:cNvPr id="4" name="Таблица 3"/>
          <p:cNvGraphicFramePr>
            <a:graphicFrameLocks noGrp="1"/>
          </p:cNvGraphicFramePr>
          <p:nvPr>
            <p:extLst>
              <p:ext uri="{D42A27DB-BD31-4B8C-83A1-F6EECF244321}">
                <p14:modId xmlns:p14="http://schemas.microsoft.com/office/powerpoint/2010/main" val="2110438041"/>
              </p:ext>
            </p:extLst>
          </p:nvPr>
        </p:nvGraphicFramePr>
        <p:xfrm>
          <a:off x="0" y="1268760"/>
          <a:ext cx="9143999" cy="5589241"/>
        </p:xfrm>
        <a:graphic>
          <a:graphicData uri="http://schemas.openxmlformats.org/drawingml/2006/table">
            <a:tbl>
              <a:tblPr>
                <a:tableStyleId>{5C22544A-7EE6-4342-B048-85BDC9FD1C3A}</a:tableStyleId>
              </a:tblPr>
              <a:tblGrid>
                <a:gridCol w="2403848">
                  <a:extLst>
                    <a:ext uri="{9D8B030D-6E8A-4147-A177-3AD203B41FA5}">
                      <a16:colId xmlns:a16="http://schemas.microsoft.com/office/drawing/2014/main" val="20000"/>
                    </a:ext>
                  </a:extLst>
                </a:gridCol>
                <a:gridCol w="4718038">
                  <a:extLst>
                    <a:ext uri="{9D8B030D-6E8A-4147-A177-3AD203B41FA5}">
                      <a16:colId xmlns:a16="http://schemas.microsoft.com/office/drawing/2014/main" val="20001"/>
                    </a:ext>
                  </a:extLst>
                </a:gridCol>
                <a:gridCol w="2022113">
                  <a:extLst>
                    <a:ext uri="{9D8B030D-6E8A-4147-A177-3AD203B41FA5}">
                      <a16:colId xmlns:a16="http://schemas.microsoft.com/office/drawing/2014/main" val="20002"/>
                    </a:ext>
                  </a:extLst>
                </a:gridCol>
              </a:tblGrid>
              <a:tr h="399233">
                <a:tc>
                  <a:txBody>
                    <a:bodyPr/>
                    <a:lstStyle/>
                    <a:p>
                      <a:pPr algn="ctr">
                        <a:lnSpc>
                          <a:spcPct val="107000"/>
                        </a:lnSpc>
                        <a:spcAft>
                          <a:spcPts val="0"/>
                        </a:spcAft>
                      </a:pPr>
                      <a:r>
                        <a:rPr lang="ru-RU" sz="1800" dirty="0">
                          <a:effectLst>
                            <a:outerShdw blurRad="38100" dist="38100" dir="2700000" algn="tl">
                              <a:srgbClr val="000000">
                                <a:alpha val="43137"/>
                              </a:srgbClr>
                            </a:outerShdw>
                          </a:effectLst>
                        </a:rPr>
                        <a:t>Виды режимов</a:t>
                      </a:r>
                      <a:endParaRPr lang="ru-RU" sz="1800" dirty="0">
                        <a:solidFill>
                          <a:srgbClr val="000000"/>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rebuchet MS" panose="020B0603020202020204" pitchFamily="34" charset="0"/>
                      </a:endParaRPr>
                    </a:p>
                  </a:txBody>
                  <a:tcPr marL="45818" marR="45818" marT="0" marB="0">
                    <a:solidFill>
                      <a:schemeClr val="accent3">
                        <a:lumMod val="20000"/>
                        <a:lumOff val="80000"/>
                      </a:schemeClr>
                    </a:solidFill>
                  </a:tcPr>
                </a:tc>
                <a:tc>
                  <a:txBody>
                    <a:bodyPr/>
                    <a:lstStyle/>
                    <a:p>
                      <a:pPr algn="ctr">
                        <a:lnSpc>
                          <a:spcPct val="107000"/>
                        </a:lnSpc>
                        <a:spcAft>
                          <a:spcPts val="0"/>
                        </a:spcAft>
                      </a:pPr>
                      <a:r>
                        <a:rPr lang="ru-RU" sz="1800" dirty="0">
                          <a:effectLst>
                            <a:outerShdw blurRad="38100" dist="38100" dir="2700000" algn="tl">
                              <a:srgbClr val="000000">
                                <a:alpha val="43137"/>
                              </a:srgbClr>
                            </a:outerShdw>
                          </a:effectLst>
                        </a:rPr>
                        <a:t>Механизм применения</a:t>
                      </a:r>
                      <a:endParaRPr lang="ru-RU" sz="1800" dirty="0">
                        <a:solidFill>
                          <a:srgbClr val="000000"/>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rebuchet MS" panose="020B0603020202020204" pitchFamily="34" charset="0"/>
                      </a:endParaRPr>
                    </a:p>
                  </a:txBody>
                  <a:tcPr marL="45818" marR="45818" marT="0" marB="0">
                    <a:solidFill>
                      <a:schemeClr val="accent3">
                        <a:lumMod val="20000"/>
                        <a:lumOff val="80000"/>
                      </a:schemeClr>
                    </a:solidFill>
                  </a:tcPr>
                </a:tc>
                <a:tc>
                  <a:txBody>
                    <a:bodyPr/>
                    <a:lstStyle/>
                    <a:p>
                      <a:pPr algn="ctr">
                        <a:lnSpc>
                          <a:spcPct val="107000"/>
                        </a:lnSpc>
                        <a:spcAft>
                          <a:spcPts val="0"/>
                        </a:spcAft>
                      </a:pPr>
                      <a:r>
                        <a:rPr lang="ru-RU" sz="1800" dirty="0">
                          <a:effectLst>
                            <a:outerShdw blurRad="38100" dist="38100" dir="2700000" algn="tl">
                              <a:srgbClr val="000000">
                                <a:alpha val="43137"/>
                              </a:srgbClr>
                            </a:outerShdw>
                          </a:effectLst>
                        </a:rPr>
                        <a:t>Устанавливает:</a:t>
                      </a:r>
                      <a:endParaRPr lang="ru-RU" sz="1800" dirty="0">
                        <a:solidFill>
                          <a:srgbClr val="000000"/>
                        </a:solidFill>
                        <a:effectLst>
                          <a:outerShdw blurRad="38100" dist="38100" dir="2700000" algn="tl">
                            <a:srgbClr val="000000">
                              <a:alpha val="43137"/>
                            </a:srgbClr>
                          </a:outerShdw>
                        </a:effectLst>
                        <a:latin typeface="Trebuchet MS" panose="020B0603020202020204" pitchFamily="34" charset="0"/>
                        <a:ea typeface="Calibri" panose="020F0502020204030204" pitchFamily="34" charset="0"/>
                        <a:cs typeface="Trebuchet MS" panose="020B0603020202020204" pitchFamily="34" charset="0"/>
                      </a:endParaRPr>
                    </a:p>
                  </a:txBody>
                  <a:tcPr marL="45818" marR="45818" marT="0" marB="0">
                    <a:solidFill>
                      <a:schemeClr val="accent3">
                        <a:lumMod val="20000"/>
                        <a:lumOff val="80000"/>
                      </a:schemeClr>
                    </a:solidFill>
                  </a:tcPr>
                </a:tc>
                <a:extLst>
                  <a:ext uri="{0D108BD9-81ED-4DB2-BD59-A6C34878D82A}">
                    <a16:rowId xmlns:a16="http://schemas.microsoft.com/office/drawing/2014/main" val="10000"/>
                  </a:ext>
                </a:extLst>
              </a:tr>
              <a:tr h="1596925">
                <a:tc>
                  <a:txBody>
                    <a:bodyPr/>
                    <a:lstStyle/>
                    <a:p>
                      <a:pPr marL="285750" indent="-285750" algn="l">
                        <a:lnSpc>
                          <a:spcPct val="107000"/>
                        </a:lnSpc>
                        <a:spcAft>
                          <a:spcPts val="0"/>
                        </a:spcAft>
                        <a:buFont typeface="Wingdings" panose="05000000000000000000" pitchFamily="2" charset="2"/>
                        <a:buChar char="§"/>
                      </a:pPr>
                      <a:r>
                        <a:rPr lang="ru-RU" sz="1800" dirty="0">
                          <a:effectLst/>
                        </a:rPr>
                        <a:t>Запреты на допуск иностранных товаров</a:t>
                      </a:r>
                      <a:endParaRPr lang="ru-RU"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txBody>
                  <a:tcPr marL="45818" marR="45818" marT="0" marB="0">
                    <a:solidFill>
                      <a:schemeClr val="accent2">
                        <a:lumMod val="60000"/>
                        <a:lumOff val="40000"/>
                      </a:schemeClr>
                    </a:solidFill>
                  </a:tcPr>
                </a:tc>
                <a:tc>
                  <a:txBody>
                    <a:bodyPr/>
                    <a:lstStyle/>
                    <a:p>
                      <a:pPr marL="285750" indent="-285750" algn="l">
                        <a:lnSpc>
                          <a:spcPct val="107000"/>
                        </a:lnSpc>
                        <a:spcAft>
                          <a:spcPts val="0"/>
                        </a:spcAft>
                        <a:buFont typeface="Wingdings" panose="05000000000000000000" pitchFamily="2" charset="2"/>
                        <a:buChar char="§"/>
                      </a:pPr>
                      <a:r>
                        <a:rPr lang="ru-RU" sz="1800" dirty="0">
                          <a:effectLst/>
                        </a:rPr>
                        <a:t>заявки, в которых предложен иностранный товар отклоняются</a:t>
                      </a:r>
                    </a:p>
                    <a:p>
                      <a:pPr marL="285750" indent="-285750" algn="l">
                        <a:lnSpc>
                          <a:spcPct val="107000"/>
                        </a:lnSpc>
                        <a:spcAft>
                          <a:spcPts val="0"/>
                        </a:spcAft>
                        <a:buFont typeface="Wingdings" panose="05000000000000000000" pitchFamily="2" charset="2"/>
                        <a:buChar char="§"/>
                      </a:pPr>
                      <a:r>
                        <a:rPr lang="ru-RU" sz="1800" dirty="0">
                          <a:effectLst/>
                        </a:rPr>
                        <a:t>исключение: в РФ и других странах ЕАЭС соответствующие товары не производятся</a:t>
                      </a:r>
                      <a:endParaRPr lang="ru-RU"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txBody>
                  <a:tcPr marL="45818" marR="45818" marT="0" marB="0">
                    <a:solidFill>
                      <a:schemeClr val="accent2">
                        <a:lumMod val="60000"/>
                        <a:lumOff val="40000"/>
                      </a:schemeClr>
                    </a:solidFill>
                  </a:tcPr>
                </a:tc>
                <a:tc>
                  <a:txBody>
                    <a:bodyPr/>
                    <a:lstStyle/>
                    <a:p>
                      <a:pPr marL="285750" indent="-285750" algn="l">
                        <a:lnSpc>
                          <a:spcPct val="107000"/>
                        </a:lnSpc>
                        <a:spcAft>
                          <a:spcPts val="0"/>
                        </a:spcAft>
                        <a:buFont typeface="Wingdings" panose="05000000000000000000" pitchFamily="2" charset="2"/>
                        <a:buChar char="§"/>
                      </a:pPr>
                      <a:r>
                        <a:rPr lang="ru-RU" sz="1800" dirty="0">
                          <a:effectLst/>
                        </a:rPr>
                        <a:t>Правительство РФ</a:t>
                      </a:r>
                      <a:endParaRPr lang="ru-RU"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txBody>
                  <a:tcPr marL="45818" marR="45818" marT="0" marB="0">
                    <a:solidFill>
                      <a:schemeClr val="accent2">
                        <a:lumMod val="60000"/>
                        <a:lumOff val="40000"/>
                      </a:schemeClr>
                    </a:solidFill>
                  </a:tcPr>
                </a:tc>
                <a:extLst>
                  <a:ext uri="{0D108BD9-81ED-4DB2-BD59-A6C34878D82A}">
                    <a16:rowId xmlns:a16="http://schemas.microsoft.com/office/drawing/2014/main" val="10001"/>
                  </a:ext>
                </a:extLst>
              </a:tr>
              <a:tr h="1996158">
                <a:tc>
                  <a:txBody>
                    <a:bodyPr/>
                    <a:lstStyle/>
                    <a:p>
                      <a:pPr marL="285750" indent="-285750" algn="l">
                        <a:lnSpc>
                          <a:spcPct val="107000"/>
                        </a:lnSpc>
                        <a:spcAft>
                          <a:spcPts val="0"/>
                        </a:spcAft>
                        <a:buFont typeface="Wingdings" panose="05000000000000000000" pitchFamily="2" charset="2"/>
                        <a:buChar char="§"/>
                      </a:pPr>
                      <a:r>
                        <a:rPr lang="ru-RU" sz="1800" dirty="0">
                          <a:effectLst/>
                        </a:rPr>
                        <a:t>Ограничения допуска иностранных товаров</a:t>
                      </a:r>
                      <a:endParaRPr lang="ru-RU"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txBody>
                  <a:tcPr marL="45818" marR="45818" marT="0" marB="0">
                    <a:solidFill>
                      <a:schemeClr val="accent3">
                        <a:lumMod val="60000"/>
                        <a:lumOff val="40000"/>
                      </a:schemeClr>
                    </a:solidFill>
                  </a:tcPr>
                </a:tc>
                <a:tc>
                  <a:txBody>
                    <a:bodyPr/>
                    <a:lstStyle/>
                    <a:p>
                      <a:pPr marL="285750" indent="-285750" algn="l">
                        <a:lnSpc>
                          <a:spcPct val="107000"/>
                        </a:lnSpc>
                        <a:spcAft>
                          <a:spcPts val="0"/>
                        </a:spcAft>
                        <a:buFont typeface="Wingdings" panose="05000000000000000000" pitchFamily="2" charset="2"/>
                        <a:buChar char="§"/>
                      </a:pPr>
                      <a:r>
                        <a:rPr lang="ru-RU" sz="1800" dirty="0">
                          <a:effectLst/>
                        </a:rPr>
                        <a:t>заявки, в которых предложен иностранный товар, отклоняются, если параллельно с заявкой, в которой предложен иностранный товар, подано еще не менее двух (одной) заявок с товарами из ЕАЭС (принцип «третий (второй) лишний»)</a:t>
                      </a:r>
                      <a:endParaRPr lang="ru-RU"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txBody>
                  <a:tcPr marL="45818" marR="45818" marT="0" marB="0">
                    <a:solidFill>
                      <a:schemeClr val="accent3">
                        <a:lumMod val="60000"/>
                        <a:lumOff val="40000"/>
                      </a:schemeClr>
                    </a:solidFill>
                  </a:tcPr>
                </a:tc>
                <a:tc>
                  <a:txBody>
                    <a:bodyPr/>
                    <a:lstStyle/>
                    <a:p>
                      <a:pPr marL="285750" indent="-285750" algn="l">
                        <a:lnSpc>
                          <a:spcPct val="107000"/>
                        </a:lnSpc>
                        <a:spcAft>
                          <a:spcPts val="0"/>
                        </a:spcAft>
                        <a:buFont typeface="Wingdings" panose="05000000000000000000" pitchFamily="2" charset="2"/>
                        <a:buChar char="§"/>
                      </a:pPr>
                      <a:r>
                        <a:rPr lang="ru-RU" sz="1800" dirty="0">
                          <a:effectLst/>
                        </a:rPr>
                        <a:t>Правительство РФ</a:t>
                      </a:r>
                      <a:endParaRPr lang="ru-RU"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txBody>
                  <a:tcPr marL="45818" marR="45818" marT="0" marB="0">
                    <a:solidFill>
                      <a:schemeClr val="accent3">
                        <a:lumMod val="60000"/>
                        <a:lumOff val="40000"/>
                      </a:schemeClr>
                    </a:solidFill>
                  </a:tcPr>
                </a:tc>
                <a:extLst>
                  <a:ext uri="{0D108BD9-81ED-4DB2-BD59-A6C34878D82A}">
                    <a16:rowId xmlns:a16="http://schemas.microsoft.com/office/drawing/2014/main" val="10002"/>
                  </a:ext>
                </a:extLst>
              </a:tr>
              <a:tr h="1596925">
                <a:tc>
                  <a:txBody>
                    <a:bodyPr/>
                    <a:lstStyle/>
                    <a:p>
                      <a:pPr marL="285750" indent="-285750" algn="l">
                        <a:lnSpc>
                          <a:spcPct val="107000"/>
                        </a:lnSpc>
                        <a:spcAft>
                          <a:spcPts val="0"/>
                        </a:spcAft>
                        <a:buFont typeface="Wingdings" panose="05000000000000000000" pitchFamily="2" charset="2"/>
                        <a:buChar char="§"/>
                      </a:pPr>
                      <a:r>
                        <a:rPr lang="ru-RU" sz="1800" dirty="0">
                          <a:effectLst/>
                        </a:rPr>
                        <a:t>Условия допуска иностранных товаров</a:t>
                      </a:r>
                      <a:endParaRPr lang="ru-RU"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txBody>
                  <a:tcPr marL="45818" marR="45818" marT="0" marB="0">
                    <a:solidFill>
                      <a:schemeClr val="accent2">
                        <a:lumMod val="40000"/>
                        <a:lumOff val="60000"/>
                      </a:schemeClr>
                    </a:solidFill>
                  </a:tcPr>
                </a:tc>
                <a:tc>
                  <a:txBody>
                    <a:bodyPr/>
                    <a:lstStyle/>
                    <a:p>
                      <a:pPr marL="285750" indent="-285750" algn="l">
                        <a:lnSpc>
                          <a:spcPct val="107000"/>
                        </a:lnSpc>
                        <a:spcAft>
                          <a:spcPts val="0"/>
                        </a:spcAft>
                        <a:buFont typeface="Wingdings" panose="05000000000000000000" pitchFamily="2" charset="2"/>
                        <a:buChar char="§"/>
                      </a:pPr>
                      <a:r>
                        <a:rPr lang="ru-RU" sz="1800" dirty="0">
                          <a:effectLst/>
                        </a:rPr>
                        <a:t>заявки с иностранным товаром не отклоняются, но, если параллельно с ними подана хотя бы одна заявка с товаром из ЕАЭС, то последняя имеет ценовую преференцию 15% (20%)</a:t>
                      </a:r>
                      <a:endParaRPr lang="ru-RU"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txBody>
                  <a:tcPr marL="45818" marR="45818" marT="0" marB="0">
                    <a:solidFill>
                      <a:schemeClr val="accent2">
                        <a:lumMod val="40000"/>
                        <a:lumOff val="60000"/>
                      </a:schemeClr>
                    </a:solidFill>
                  </a:tcPr>
                </a:tc>
                <a:tc>
                  <a:txBody>
                    <a:bodyPr/>
                    <a:lstStyle/>
                    <a:p>
                      <a:pPr marL="285750" indent="-285750" algn="l">
                        <a:lnSpc>
                          <a:spcPct val="107000"/>
                        </a:lnSpc>
                        <a:spcAft>
                          <a:spcPts val="0"/>
                        </a:spcAft>
                        <a:buFont typeface="Wingdings" panose="05000000000000000000" pitchFamily="2" charset="2"/>
                        <a:buChar char="§"/>
                      </a:pPr>
                      <a:r>
                        <a:rPr lang="ru-RU" sz="1800" dirty="0">
                          <a:effectLst/>
                        </a:rPr>
                        <a:t>Минфин РФ</a:t>
                      </a:r>
                      <a:endParaRPr lang="ru-RU" sz="1800" dirty="0">
                        <a:solidFill>
                          <a:srgbClr val="000000"/>
                        </a:solidFill>
                        <a:effectLst/>
                        <a:latin typeface="Trebuchet MS" panose="020B0603020202020204" pitchFamily="34" charset="0"/>
                        <a:ea typeface="Calibri" panose="020F0502020204030204" pitchFamily="34" charset="0"/>
                        <a:cs typeface="Trebuchet MS" panose="020B0603020202020204" pitchFamily="34" charset="0"/>
                      </a:endParaRPr>
                    </a:p>
                  </a:txBody>
                  <a:tcPr marL="45818" marR="45818" marT="0" marB="0">
                    <a:solidFill>
                      <a:schemeClr val="accent2">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25041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50" y="548680"/>
            <a:ext cx="8382000" cy="553998"/>
          </a:xfrm>
        </p:spPr>
        <p:txBody>
          <a:bodyPr/>
          <a:lstStyle/>
          <a:p>
            <a:pPr algn="ctr"/>
            <a:r>
              <a:rPr lang="ru-RU" sz="4000" dirty="0">
                <a:solidFill>
                  <a:srgbClr val="FF0000"/>
                </a:solidFill>
              </a:rPr>
              <a:t> </a:t>
            </a:r>
            <a:r>
              <a:rPr lang="ru-RU" sz="4000" dirty="0">
                <a:solidFill>
                  <a:srgbClr val="C00000"/>
                </a:solidFill>
              </a:rPr>
              <a:t>Запрет на допуск</a:t>
            </a:r>
          </a:p>
        </p:txBody>
      </p:sp>
      <p:sp>
        <p:nvSpPr>
          <p:cNvPr id="3" name="Текст 2"/>
          <p:cNvSpPr>
            <a:spLocks noGrp="1"/>
          </p:cNvSpPr>
          <p:nvPr>
            <p:ph type="body" sz="quarter" idx="10"/>
          </p:nvPr>
        </p:nvSpPr>
        <p:spPr>
          <a:xfrm>
            <a:off x="251520" y="1700808"/>
            <a:ext cx="8382000" cy="3379387"/>
          </a:xfrm>
        </p:spPr>
        <p:txBody>
          <a:bodyPr/>
          <a:lstStyle/>
          <a:p>
            <a:pPr algn="just">
              <a:buFont typeface="Wingdings" panose="05000000000000000000" pitchFamily="2" charset="2"/>
              <a:buChar char="Ø"/>
            </a:pPr>
            <a:r>
              <a:rPr lang="ru-RU" sz="2000" dirty="0"/>
              <a:t>ПП РФ от 30 апреля 2020 г</a:t>
            </a:r>
            <a:r>
              <a:rPr lang="ru-RU" sz="2000" dirty="0">
                <a:effectLst>
                  <a:outerShdw blurRad="38100" dist="38100" dir="2700000" algn="tl">
                    <a:srgbClr val="000000">
                      <a:alpha val="43137"/>
                    </a:srgbClr>
                  </a:outerShdw>
                </a:effectLst>
              </a:rPr>
              <a:t>. N 616 </a:t>
            </a:r>
            <a:r>
              <a:rPr lang="ru-RU" sz="2000" dirty="0"/>
              <a:t>"Об установлении </a:t>
            </a:r>
            <a:r>
              <a:rPr lang="ru-RU" sz="2000" dirty="0">
                <a:effectLst>
                  <a:outerShdw blurRad="38100" dist="38100" dir="2700000" algn="tl">
                    <a:srgbClr val="000000">
                      <a:alpha val="43137"/>
                    </a:srgbClr>
                  </a:outerShdw>
                </a:effectLst>
              </a:rPr>
              <a:t>запрета на допуск промышленных товаров</a:t>
            </a:r>
            <a:r>
              <a:rPr lang="ru-RU" sz="2000" dirty="0"/>
              <a:t>, происходящих из иностранных государств, для целей осуществления закупок для государственных и муниципальных нужд, а также промышленных товаров, происходящих из иностранных государств, работ (услуг), выполняемых (оказываемых) иностранными лицами, для целей осуществления закупок для нужд обороны страны и безопасности государства" </a:t>
            </a:r>
          </a:p>
          <a:p>
            <a:pPr algn="just">
              <a:buFont typeface="Wingdings" panose="05000000000000000000" pitchFamily="2" charset="2"/>
              <a:buChar char="Ø"/>
            </a:pPr>
            <a:r>
              <a:rPr lang="ru-RU" sz="2000" dirty="0"/>
              <a:t>ПП РФ от 16 ноября 2015 г. </a:t>
            </a:r>
            <a:r>
              <a:rPr lang="ru-RU" sz="2000" dirty="0">
                <a:effectLst>
                  <a:outerShdw blurRad="38100" dist="38100" dir="2700000" algn="tl">
                    <a:srgbClr val="000000">
                      <a:alpha val="43137"/>
                    </a:srgbClr>
                  </a:outerShdw>
                </a:effectLst>
              </a:rPr>
              <a:t>N 1236</a:t>
            </a:r>
            <a:r>
              <a:rPr lang="ru-RU" sz="2000" dirty="0"/>
              <a:t> "Об установлении </a:t>
            </a:r>
            <a:r>
              <a:rPr lang="ru-RU" sz="2000" dirty="0">
                <a:effectLst>
                  <a:outerShdw blurRad="38100" dist="38100" dir="2700000" algn="tl">
                    <a:srgbClr val="000000">
                      <a:alpha val="43137"/>
                    </a:srgbClr>
                  </a:outerShdw>
                </a:effectLst>
              </a:rPr>
              <a:t>запрета на допуск программного обеспечения</a:t>
            </a:r>
            <a:r>
              <a:rPr lang="ru-RU" sz="2000" dirty="0"/>
              <a:t>, происходящего из иностранных государств, для целей осуществления закупок для обеспечения государственных и муниципальных нужд "</a:t>
            </a:r>
            <a:endParaRPr lang="ru-RU" sz="1600" dirty="0">
              <a:hlinkClick r:id="rId2"/>
            </a:endParaRPr>
          </a:p>
          <a:p>
            <a:pPr>
              <a:buFont typeface="Wingdings" panose="05000000000000000000" pitchFamily="2" charset="2"/>
              <a:buChar char="Ø"/>
            </a:pPr>
            <a:endParaRPr lang="ru-RU" sz="1600" dirty="0">
              <a:hlinkClick r:id="rId2"/>
            </a:endParaRPr>
          </a:p>
        </p:txBody>
      </p:sp>
    </p:spTree>
    <p:extLst>
      <p:ext uri="{BB962C8B-B14F-4D97-AF65-F5344CB8AC3E}">
        <p14:creationId xmlns:p14="http://schemas.microsoft.com/office/powerpoint/2010/main" val="232330257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8843" y="0"/>
            <a:ext cx="8382000" cy="548680"/>
          </a:xfrm>
        </p:spPr>
        <p:txBody>
          <a:bodyPr/>
          <a:lstStyle/>
          <a:p>
            <a:pPr algn="ctr"/>
            <a:r>
              <a:rPr lang="ru-RU" sz="4000" dirty="0"/>
              <a:t> </a:t>
            </a:r>
            <a:r>
              <a:rPr lang="ru-RU" sz="3200" dirty="0">
                <a:solidFill>
                  <a:srgbClr val="C00000"/>
                </a:solidFill>
              </a:rPr>
              <a:t>Ограничения допуска</a:t>
            </a:r>
          </a:p>
        </p:txBody>
      </p:sp>
      <p:sp>
        <p:nvSpPr>
          <p:cNvPr id="3" name="Текст 2"/>
          <p:cNvSpPr>
            <a:spLocks noGrp="1"/>
          </p:cNvSpPr>
          <p:nvPr>
            <p:ph type="body" sz="quarter" idx="10"/>
          </p:nvPr>
        </p:nvSpPr>
        <p:spPr>
          <a:xfrm>
            <a:off x="368843" y="620688"/>
            <a:ext cx="8382000" cy="6063198"/>
          </a:xfrm>
        </p:spPr>
        <p:txBody>
          <a:bodyPr lIns="180000" rIns="180000"/>
          <a:lstStyle/>
          <a:p>
            <a:pPr algn="just">
              <a:buFont typeface="Wingdings" panose="05000000000000000000" pitchFamily="2" charset="2"/>
              <a:buChar char="Ø"/>
            </a:pPr>
            <a:r>
              <a:rPr lang="ru-RU" sz="2000" dirty="0"/>
              <a:t>ПП РФ от 30 апреля 2020 г. </a:t>
            </a:r>
            <a:r>
              <a:rPr lang="ru-RU" sz="2000" dirty="0">
                <a:effectLst>
                  <a:outerShdw blurRad="38100" dist="38100" dir="2700000" algn="tl">
                    <a:srgbClr val="000000">
                      <a:alpha val="43137"/>
                    </a:srgbClr>
                  </a:outerShdw>
                </a:effectLst>
              </a:rPr>
              <a:t>N 617 «Об ограничениях допуска отдельных видов промышленных товаров</a:t>
            </a:r>
            <a:r>
              <a:rPr lang="ru-RU" sz="2000" dirty="0"/>
              <a:t>, происходящих из иностранных государств, для целей осуществления закупок для обеспечения государственных и муниципальных нужд»</a:t>
            </a:r>
          </a:p>
          <a:p>
            <a:pPr algn="just">
              <a:buFont typeface="Wingdings" panose="05000000000000000000" pitchFamily="2" charset="2"/>
              <a:buChar char="Ø"/>
            </a:pPr>
            <a:r>
              <a:rPr lang="ru-RU" sz="2000" dirty="0"/>
              <a:t>ПП РФ от 10 июля 2019 г. </a:t>
            </a:r>
            <a:r>
              <a:rPr lang="ru-RU" sz="2000" dirty="0">
                <a:effectLst>
                  <a:outerShdw blurRad="38100" dist="38100" dir="2700000" algn="tl">
                    <a:srgbClr val="000000">
                      <a:alpha val="43137"/>
                    </a:srgbClr>
                  </a:outerShdw>
                </a:effectLst>
              </a:rPr>
              <a:t>N 878</a:t>
            </a:r>
            <a:r>
              <a:rPr lang="ru-RU" sz="2000" dirty="0"/>
              <a:t> «</a:t>
            </a:r>
            <a:r>
              <a:rPr lang="ru-RU" sz="2000" dirty="0">
                <a:effectLst>
                  <a:outerShdw blurRad="38100" dist="38100" dir="2700000" algn="tl">
                    <a:srgbClr val="000000">
                      <a:alpha val="43137"/>
                    </a:srgbClr>
                  </a:outerShdw>
                </a:effectLst>
              </a:rPr>
              <a:t>О мерах стимулирования производства радиоэлектронной продукции </a:t>
            </a:r>
            <a:r>
              <a:rPr lang="ru-RU" sz="2000" dirty="0"/>
              <a:t>на территории РФ при осуществлении закупок товаров, работ, услуг для обеспечения государственных и муниципальных нужд»</a:t>
            </a:r>
          </a:p>
          <a:p>
            <a:pPr algn="just">
              <a:buFont typeface="Wingdings" panose="05000000000000000000" pitchFamily="2" charset="2"/>
              <a:buChar char="Ø"/>
            </a:pPr>
            <a:r>
              <a:rPr lang="ru-RU" sz="2000" dirty="0"/>
              <a:t>ПП РФ от 22 августа 2016 г. </a:t>
            </a:r>
            <a:r>
              <a:rPr lang="ru-RU" sz="2000" dirty="0">
                <a:effectLst>
                  <a:outerShdw blurRad="38100" dist="38100" dir="2700000" algn="tl">
                    <a:srgbClr val="000000">
                      <a:alpha val="43137"/>
                    </a:srgbClr>
                  </a:outerShdw>
                </a:effectLst>
              </a:rPr>
              <a:t>N 832 «Об ограничениях допуска отдельных видов пищевых продуктов</a:t>
            </a:r>
            <a:r>
              <a:rPr lang="ru-RU" sz="2000" dirty="0"/>
              <a:t>, происходящих из иностранных государств, для целей осуществления закупок для обеспечения государственных и муниципальных нужд»</a:t>
            </a:r>
          </a:p>
          <a:p>
            <a:pPr algn="just">
              <a:buFont typeface="Wingdings" panose="05000000000000000000" pitchFamily="2" charset="2"/>
              <a:buChar char="Ø"/>
            </a:pPr>
            <a:r>
              <a:rPr lang="ru-RU" sz="2000" dirty="0"/>
              <a:t>ПП РФ от 30 ноября 2015 г. </a:t>
            </a:r>
            <a:r>
              <a:rPr lang="ru-RU" sz="2000" dirty="0">
                <a:effectLst>
                  <a:outerShdw blurRad="38100" dist="38100" dir="2700000" algn="tl">
                    <a:srgbClr val="000000">
                      <a:alpha val="43137"/>
                    </a:srgbClr>
                  </a:outerShdw>
                </a:effectLst>
              </a:rPr>
              <a:t>N 1289</a:t>
            </a:r>
            <a:r>
              <a:rPr lang="ru-RU" sz="2000" dirty="0"/>
              <a:t> «</a:t>
            </a:r>
            <a:r>
              <a:rPr lang="ru-RU" sz="2000" dirty="0">
                <a:effectLst>
                  <a:outerShdw blurRad="38100" dist="38100" dir="2700000" algn="tl">
                    <a:srgbClr val="000000">
                      <a:alpha val="43137"/>
                    </a:srgbClr>
                  </a:outerShdw>
                </a:effectLst>
              </a:rPr>
              <a:t>Об ограничениях и условиях допуска происходящих из иностранных государств лекарственных препаратов</a:t>
            </a:r>
            <a:r>
              <a:rPr lang="ru-RU" sz="2000" dirty="0"/>
              <a:t>, включенных в перечень ЖНВЛП, для целей осуществления закупок для обеспечения государственных и муниципальных нужд»</a:t>
            </a:r>
          </a:p>
          <a:p>
            <a:pPr algn="just">
              <a:buFont typeface="Wingdings" panose="05000000000000000000" pitchFamily="2" charset="2"/>
              <a:buChar char="Ø"/>
            </a:pPr>
            <a:r>
              <a:rPr lang="ru-RU" sz="2000" dirty="0"/>
              <a:t>ПП РФ от 5 февраля 2015 г. </a:t>
            </a:r>
            <a:r>
              <a:rPr lang="ru-RU" sz="2000" dirty="0">
                <a:effectLst>
                  <a:outerShdw blurRad="38100" dist="38100" dir="2700000" algn="tl">
                    <a:srgbClr val="000000">
                      <a:alpha val="43137"/>
                    </a:srgbClr>
                  </a:outerShdw>
                </a:effectLst>
              </a:rPr>
              <a:t>N 102 </a:t>
            </a:r>
            <a:r>
              <a:rPr lang="ru-RU" sz="2000" dirty="0"/>
              <a:t>«</a:t>
            </a:r>
            <a:r>
              <a:rPr lang="ru-RU" sz="2000" dirty="0">
                <a:effectLst>
                  <a:outerShdw blurRad="38100" dist="38100" dir="2700000" algn="tl">
                    <a:srgbClr val="000000">
                      <a:alpha val="43137"/>
                    </a:srgbClr>
                  </a:outerShdw>
                </a:effectLst>
              </a:rPr>
              <a:t>Об ограничениях и условиях допуска отдельных видов медицинских изделий</a:t>
            </a:r>
            <a:r>
              <a:rPr lang="ru-RU" sz="2000" dirty="0"/>
              <a:t>, происходящих из иностранных государств, для целей осуществления закупок для обеспечения государственных и муниципальных нужд»</a:t>
            </a:r>
          </a:p>
        </p:txBody>
      </p:sp>
    </p:spTree>
    <p:extLst>
      <p:ext uri="{BB962C8B-B14F-4D97-AF65-F5344CB8AC3E}">
        <p14:creationId xmlns:p14="http://schemas.microsoft.com/office/powerpoint/2010/main" val="285332482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9650" y="332656"/>
            <a:ext cx="8382000" cy="553998"/>
          </a:xfrm>
        </p:spPr>
        <p:txBody>
          <a:bodyPr/>
          <a:lstStyle/>
          <a:p>
            <a:pPr algn="ctr"/>
            <a:r>
              <a:rPr lang="ru-RU" sz="4000" dirty="0"/>
              <a:t> </a:t>
            </a:r>
            <a:r>
              <a:rPr lang="ru-RU" sz="4000" dirty="0">
                <a:solidFill>
                  <a:srgbClr val="C00000"/>
                </a:solidFill>
              </a:rPr>
              <a:t>Условия допуска</a:t>
            </a:r>
            <a:endParaRPr lang="ru-RU" sz="3200" dirty="0">
              <a:solidFill>
                <a:srgbClr val="C00000"/>
              </a:solidFill>
            </a:endParaRPr>
          </a:p>
        </p:txBody>
      </p:sp>
      <p:sp>
        <p:nvSpPr>
          <p:cNvPr id="3" name="Текст 2"/>
          <p:cNvSpPr>
            <a:spLocks noGrp="1"/>
          </p:cNvSpPr>
          <p:nvPr>
            <p:ph idx="1"/>
          </p:nvPr>
        </p:nvSpPr>
        <p:spPr>
          <a:xfrm>
            <a:off x="539552" y="1124744"/>
            <a:ext cx="8382000" cy="3951851"/>
          </a:xfrm>
        </p:spPr>
        <p:txBody>
          <a:bodyPr lIns="180000" rIns="180000"/>
          <a:lstStyle/>
          <a:p>
            <a:pPr algn="just">
              <a:buFont typeface="Wingdings" panose="05000000000000000000" pitchFamily="2" charset="2"/>
              <a:buChar char="Ø"/>
            </a:pPr>
            <a:r>
              <a:rPr lang="ru-RU" sz="2400" dirty="0">
                <a:effectLst>
                  <a:outerShdw blurRad="38100" dist="38100" dir="2700000" algn="tl">
                    <a:srgbClr val="000000">
                      <a:alpha val="43137"/>
                    </a:srgbClr>
                  </a:outerShdw>
                </a:effectLst>
              </a:rPr>
              <a:t>Приказ Минфина России от 4 июня 2018 г. N 126н</a:t>
            </a:r>
            <a:br>
              <a:rPr lang="ru-RU" sz="2400" dirty="0">
                <a:effectLst>
                  <a:outerShdw blurRad="38100" dist="38100" dir="2700000" algn="tl">
                    <a:srgbClr val="000000">
                      <a:alpha val="43137"/>
                    </a:srgbClr>
                  </a:outerShdw>
                </a:effectLst>
              </a:rPr>
            </a:br>
            <a:r>
              <a:rPr lang="ru-RU" sz="2400" dirty="0"/>
              <a:t>«</a:t>
            </a:r>
            <a:r>
              <a:rPr lang="ru-RU" sz="2400" dirty="0">
                <a:effectLst>
                  <a:outerShdw blurRad="38100" dist="38100" dir="2700000" algn="tl">
                    <a:srgbClr val="000000">
                      <a:alpha val="43137"/>
                    </a:srgbClr>
                  </a:outerShdw>
                </a:effectLst>
              </a:rPr>
              <a:t>Об условиях допуска товаров</a:t>
            </a:r>
            <a:r>
              <a:rPr lang="ru-RU" sz="2400" dirty="0"/>
              <a:t>, происходящих из иностранного государства или группы иностранных государств, для целей осуществления закупок товаров для обеспечения государственных и муниципальных нужд»</a:t>
            </a:r>
          </a:p>
          <a:p>
            <a:pPr marL="0" indent="0" algn="just">
              <a:buNone/>
            </a:pPr>
            <a:endParaRPr lang="ru-RU" sz="2400" dirty="0">
              <a:solidFill>
                <a:srgbClr val="C00000"/>
              </a:solidFill>
            </a:endParaRPr>
          </a:p>
          <a:p>
            <a:pPr marL="0" indent="0" algn="just">
              <a:buNone/>
            </a:pPr>
            <a:endParaRPr lang="ru-RU" sz="2400" dirty="0">
              <a:solidFill>
                <a:srgbClr val="C00000"/>
              </a:solidFill>
            </a:endParaRPr>
          </a:p>
          <a:p>
            <a:pPr algn="just">
              <a:buFont typeface="Wingdings" panose="05000000000000000000" pitchFamily="2" charset="2"/>
              <a:buChar char="Ø"/>
            </a:pPr>
            <a:r>
              <a:rPr lang="ru-RU" sz="2400" dirty="0"/>
              <a:t>ПП РФ от 3 декабря 2020 г. </a:t>
            </a:r>
            <a:r>
              <a:rPr lang="ru-RU" sz="2400" dirty="0">
                <a:effectLst>
                  <a:outerShdw blurRad="38100" dist="38100" dir="2700000" algn="tl">
                    <a:srgbClr val="000000">
                      <a:alpha val="43137"/>
                    </a:srgbClr>
                  </a:outerShdw>
                </a:effectLst>
              </a:rPr>
              <a:t>N 2014 </a:t>
            </a:r>
            <a:r>
              <a:rPr lang="ru-RU" sz="2400" dirty="0"/>
              <a:t>"</a:t>
            </a:r>
            <a:r>
              <a:rPr lang="ru-RU" sz="2400" dirty="0">
                <a:effectLst>
                  <a:outerShdw blurRad="38100" dist="38100" dir="2700000" algn="tl">
                    <a:srgbClr val="000000">
                      <a:alpha val="43137"/>
                    </a:srgbClr>
                  </a:outerShdw>
                </a:effectLst>
              </a:rPr>
              <a:t>О минимальной обязательной доле закупок российских товаров</a:t>
            </a:r>
            <a:r>
              <a:rPr lang="ru-RU" sz="2400" dirty="0"/>
              <a:t> и ее достижении заказчиком "</a:t>
            </a:r>
          </a:p>
          <a:p>
            <a:pPr algn="just">
              <a:buFont typeface="Wingdings" panose="05000000000000000000" pitchFamily="2" charset="2"/>
              <a:buChar char="Ø"/>
            </a:pPr>
            <a:endParaRPr lang="ru-RU" sz="2400" dirty="0"/>
          </a:p>
        </p:txBody>
      </p:sp>
    </p:spTree>
    <p:extLst>
      <p:ext uri="{BB962C8B-B14F-4D97-AF65-F5344CB8AC3E}">
        <p14:creationId xmlns:p14="http://schemas.microsoft.com/office/powerpoint/2010/main" val="347569106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p:spPr>
        <p:txBody>
          <a:bodyPr/>
          <a:lstStyle/>
          <a:p>
            <a:pPr algn="ctr"/>
            <a:r>
              <a:rPr lang="ru-RU" dirty="0">
                <a:solidFill>
                  <a:srgbClr val="C00000"/>
                </a:solidFill>
              </a:rPr>
              <a:t>Формирование лотов</a:t>
            </a:r>
          </a:p>
        </p:txBody>
      </p:sp>
      <p:sp>
        <p:nvSpPr>
          <p:cNvPr id="3" name="Текст 2"/>
          <p:cNvSpPr>
            <a:spLocks noGrp="1"/>
          </p:cNvSpPr>
          <p:nvPr>
            <p:ph type="body" sz="quarter" idx="10"/>
          </p:nvPr>
        </p:nvSpPr>
        <p:spPr>
          <a:xfrm>
            <a:off x="387936" y="1196752"/>
            <a:ext cx="8382000" cy="3810274"/>
          </a:xfrm>
        </p:spPr>
        <p:txBody>
          <a:bodyPr lIns="180000" rIns="180000"/>
          <a:lstStyle/>
          <a:p>
            <a:pPr algn="just">
              <a:buFont typeface="Wingdings" panose="05000000000000000000" pitchFamily="2" charset="2"/>
              <a:buChar char="Ø"/>
            </a:pPr>
            <a:r>
              <a:rPr lang="ru-RU" sz="2400" dirty="0"/>
              <a:t>При формировании лотов </a:t>
            </a:r>
            <a:r>
              <a:rPr lang="ru-RU" sz="2400" u="sng" dirty="0"/>
              <a:t>нельзя объединять в одну закупку</a:t>
            </a:r>
            <a:r>
              <a:rPr lang="ru-RU" sz="2400" dirty="0"/>
              <a:t> товары, для которых предусмотрены </a:t>
            </a:r>
            <a:r>
              <a:rPr lang="ru-RU" sz="2400" dirty="0">
                <a:effectLst>
                  <a:outerShdw blurRad="38100" dist="38100" dir="2700000" algn="tl">
                    <a:srgbClr val="000000">
                      <a:alpha val="43137"/>
                    </a:srgbClr>
                  </a:outerShdw>
                </a:effectLst>
              </a:rPr>
              <a:t>преимущества, запреты, ограничения, или условия допуска</a:t>
            </a:r>
            <a:r>
              <a:rPr lang="ru-RU" sz="2400" dirty="0"/>
              <a:t> с обычными товарами.</a:t>
            </a:r>
          </a:p>
          <a:p>
            <a:pPr lvl="1" algn="just">
              <a:buFont typeface="Wingdings" panose="05000000000000000000" pitchFamily="2" charset="2"/>
              <a:buChar char="Ø"/>
            </a:pPr>
            <a:endParaRPr lang="ru-RU" sz="2400" dirty="0"/>
          </a:p>
          <a:p>
            <a:pPr marL="396875" lvl="1" algn="just">
              <a:buFont typeface="Wingdings" panose="05000000000000000000" pitchFamily="2" charset="2"/>
              <a:buChar char="Ø"/>
            </a:pPr>
            <a:r>
              <a:rPr lang="ru-RU" sz="2400" dirty="0"/>
              <a:t>ПП РФ от 19.04.2021 </a:t>
            </a:r>
            <a:r>
              <a:rPr lang="ru-RU" sz="2400" dirty="0">
                <a:effectLst>
                  <a:outerShdw blurRad="38100" dist="38100" dir="2700000" algn="tl">
                    <a:srgbClr val="000000">
                      <a:alpha val="43137"/>
                    </a:srgbClr>
                  </a:outerShdw>
                </a:effectLst>
              </a:rPr>
              <a:t>N 620</a:t>
            </a:r>
            <a:r>
              <a:rPr lang="ru-RU" sz="2400" dirty="0"/>
              <a:t> "</a:t>
            </a:r>
            <a:r>
              <a:rPr lang="ru-RU" sz="2400" dirty="0">
                <a:effectLst>
                  <a:outerShdw blurRad="38100" dist="38100" dir="2700000" algn="tl">
                    <a:srgbClr val="000000">
                      <a:alpha val="43137"/>
                    </a:srgbClr>
                  </a:outerShdw>
                </a:effectLst>
              </a:rPr>
              <a:t>О требовании к формированию лотов</a:t>
            </a:r>
            <a:r>
              <a:rPr lang="ru-RU" sz="2400" dirty="0"/>
              <a:t> при осуществлении закупок </a:t>
            </a:r>
            <a:r>
              <a:rPr lang="ru-RU" sz="2400" dirty="0">
                <a:effectLst>
                  <a:outerShdw blurRad="38100" dist="38100" dir="2700000" algn="tl">
                    <a:srgbClr val="000000">
                      <a:alpha val="43137"/>
                    </a:srgbClr>
                  </a:outerShdw>
                </a:effectLst>
              </a:rPr>
              <a:t>медицинских изделий</a:t>
            </a:r>
            <a:r>
              <a:rPr lang="ru-RU" sz="2400" dirty="0"/>
              <a:t>, являющихся объектом закупки для обеспечения государственных и муниципальных нужд". </a:t>
            </a:r>
            <a:r>
              <a:rPr lang="ru-RU" sz="2400" dirty="0">
                <a:solidFill>
                  <a:srgbClr val="C00000"/>
                </a:solidFill>
                <a:effectLst>
                  <a:outerShdw blurRad="38100" dist="38100" dir="2700000" algn="tl">
                    <a:srgbClr val="000000">
                      <a:alpha val="43137"/>
                    </a:srgbClr>
                  </a:outerShdw>
                </a:effectLst>
              </a:rPr>
              <a:t>до 1 сентября 2022 года было приостановлено.</a:t>
            </a:r>
            <a:endParaRPr lang="ru-RU" sz="2400" dirty="0">
              <a:effectLst>
                <a:outerShdw blurRad="38100" dist="38100" dir="2700000" algn="tl">
                  <a:srgbClr val="000000">
                    <a:alpha val="43137"/>
                  </a:srgbClr>
                </a:outerShdw>
              </a:effectLst>
            </a:endParaRPr>
          </a:p>
          <a:p>
            <a:pPr marL="0" indent="0" algn="just">
              <a:buNone/>
            </a:pPr>
            <a:endParaRPr lang="ru-RU" sz="2000" dirty="0"/>
          </a:p>
        </p:txBody>
      </p:sp>
    </p:spTree>
    <p:extLst>
      <p:ext uri="{BB962C8B-B14F-4D97-AF65-F5344CB8AC3E}">
        <p14:creationId xmlns:p14="http://schemas.microsoft.com/office/powerpoint/2010/main" val="37425917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260648"/>
            <a:ext cx="8352928" cy="6186309"/>
          </a:xfrm>
          <a:prstGeom prst="rect">
            <a:avLst/>
          </a:prstGeom>
        </p:spPr>
        <p:txBody>
          <a:bodyPr wrap="square">
            <a:spAutoFit/>
          </a:bodyPr>
          <a:lstStyle/>
          <a:p>
            <a:pPr algn="ctr"/>
            <a:r>
              <a:rPr lang="ru-RU" sz="2200" dirty="0">
                <a:solidFill>
                  <a:srgbClr val="C00000"/>
                </a:solidFill>
                <a:effectLst>
                  <a:outerShdw blurRad="38100" dist="38100" dir="2700000" algn="tl">
                    <a:srgbClr val="000000">
                      <a:alpha val="43137"/>
                    </a:srgbClr>
                  </a:outerShdw>
                </a:effectLst>
              </a:rPr>
              <a:t>Статья 38 Закона № 323-ФЗ от 21.11.2011 «Об основах охраны здоровья граждан в Российской Федерации»:</a:t>
            </a:r>
          </a:p>
          <a:p>
            <a:pPr algn="ctr"/>
            <a:endParaRPr lang="ru-RU" sz="2200" dirty="0">
              <a:effectLst>
                <a:outerShdw blurRad="38100" dist="38100" dir="2700000" algn="tl">
                  <a:srgbClr val="000000">
                    <a:alpha val="43137"/>
                  </a:srgbClr>
                </a:outerShdw>
              </a:effectLst>
            </a:endParaRPr>
          </a:p>
          <a:p>
            <a:pPr marL="342900" indent="-342900" algn="just">
              <a:buFont typeface="Wingdings" panose="05000000000000000000" pitchFamily="2" charset="2"/>
              <a:buChar char="Ø"/>
            </a:pPr>
            <a:r>
              <a:rPr lang="ru-RU" sz="2200" b="1" dirty="0"/>
              <a:t>Медицинские изделия</a:t>
            </a:r>
            <a:r>
              <a:rPr lang="ru-RU" sz="2200" dirty="0"/>
              <a:t> — </a:t>
            </a:r>
            <a:r>
              <a:rPr lang="ru-RU" sz="2200" i="1" u="sng" dirty="0"/>
              <a:t>инструменты,</a:t>
            </a:r>
            <a:r>
              <a:rPr lang="ru-RU" sz="2200" dirty="0"/>
              <a:t> </a:t>
            </a:r>
            <a:r>
              <a:rPr lang="ru-RU" sz="2200" i="1" u="sng" dirty="0"/>
              <a:t>аппараты</a:t>
            </a:r>
            <a:r>
              <a:rPr lang="ru-RU" sz="2200" dirty="0"/>
              <a:t>, </a:t>
            </a:r>
            <a:r>
              <a:rPr lang="ru-RU" sz="2200" i="1" u="sng" dirty="0"/>
              <a:t>приборы</a:t>
            </a:r>
            <a:r>
              <a:rPr lang="ru-RU" sz="2200" dirty="0"/>
              <a:t>, </a:t>
            </a:r>
            <a:r>
              <a:rPr lang="ru-RU" sz="2200" i="1" u="sng" dirty="0"/>
              <a:t>оборудование</a:t>
            </a:r>
            <a:r>
              <a:rPr lang="ru-RU" sz="2200" dirty="0"/>
              <a:t>, </a:t>
            </a:r>
            <a:r>
              <a:rPr lang="ru-RU" sz="2200" u="sng" dirty="0"/>
              <a:t>материалы</a:t>
            </a:r>
            <a:r>
              <a:rPr lang="ru-RU" sz="2200" dirty="0"/>
              <a:t> и </a:t>
            </a:r>
            <a:r>
              <a:rPr lang="ru-RU" sz="2200" u="sng" dirty="0"/>
              <a:t>другие изделия</a:t>
            </a:r>
            <a:r>
              <a:rPr lang="ru-RU" sz="2200" dirty="0"/>
              <a:t>, которые </a:t>
            </a:r>
            <a:r>
              <a:rPr lang="ru-RU" sz="2200" u="sng" dirty="0"/>
              <a:t>применяются в медицинских целях</a:t>
            </a:r>
            <a:r>
              <a:rPr lang="ru-RU" sz="2200" dirty="0"/>
              <a:t> отдельно или в сочетании между собой и с другими принадлежностями, которые нужны для применения этих изделий по назначению, включая специальное программное обеспечение, и </a:t>
            </a:r>
            <a:r>
              <a:rPr lang="ru-RU" sz="2200" u="sng" dirty="0"/>
              <a:t>предназначенные производителем для профилактики, диагностики, лечения и </a:t>
            </a:r>
            <a:r>
              <a:rPr lang="ru-RU" sz="2200" u="sng" dirty="0" err="1"/>
              <a:t>медреабилитации</a:t>
            </a:r>
            <a:r>
              <a:rPr lang="ru-RU" sz="2200" dirty="0"/>
              <a:t> заболеваний, </a:t>
            </a:r>
            <a:r>
              <a:rPr lang="ru-RU" sz="2200" u="sng" dirty="0"/>
              <a:t>мониторинга состояния организма</a:t>
            </a:r>
            <a:r>
              <a:rPr lang="ru-RU" sz="2200" dirty="0"/>
              <a:t> человека, </a:t>
            </a:r>
            <a:r>
              <a:rPr lang="ru-RU" sz="2200" u="sng" dirty="0"/>
              <a:t>проведения </a:t>
            </a:r>
            <a:r>
              <a:rPr lang="ru-RU" sz="2200" u="sng" dirty="0" err="1"/>
              <a:t>медисследований</a:t>
            </a:r>
            <a:r>
              <a:rPr lang="ru-RU" sz="2200" dirty="0"/>
              <a:t>, </a:t>
            </a:r>
            <a:r>
              <a:rPr lang="ru-RU" sz="2200" u="sng" dirty="0"/>
              <a:t>восстановления, замещения, изменения анатомической структуры или физиологических функций организма</a:t>
            </a:r>
            <a:r>
              <a:rPr lang="ru-RU" sz="2200" dirty="0"/>
              <a:t>, </a:t>
            </a:r>
            <a:r>
              <a:rPr lang="ru-RU" sz="2200" u="sng" dirty="0"/>
              <a:t>предотвращения или прерывания беременности</a:t>
            </a:r>
            <a:r>
              <a:rPr lang="ru-RU" sz="2200" dirty="0"/>
              <a:t>, и функциональное назначение которых не реализуется путем фармакологического, иммунологического, генетического или метаболического воздействия на организм человека.</a:t>
            </a:r>
          </a:p>
        </p:txBody>
      </p:sp>
    </p:spTree>
    <p:extLst>
      <p:ext uri="{BB962C8B-B14F-4D97-AF65-F5344CB8AC3E}">
        <p14:creationId xmlns:p14="http://schemas.microsoft.com/office/powerpoint/2010/main" val="175003611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260648"/>
            <a:ext cx="8352928" cy="6494085"/>
          </a:xfrm>
          <a:prstGeom prst="rect">
            <a:avLst/>
          </a:prstGeom>
        </p:spPr>
        <p:txBody>
          <a:bodyPr wrap="square">
            <a:spAutoFit/>
          </a:bodyPr>
          <a:lstStyle/>
          <a:p>
            <a:pPr marL="342900" indent="-342900" algn="just">
              <a:buFont typeface="Wingdings" panose="05000000000000000000" pitchFamily="2" charset="2"/>
              <a:buChar char="Ø"/>
            </a:pPr>
            <a:r>
              <a:rPr lang="ru-RU" sz="2200" b="1" dirty="0"/>
              <a:t>Медицинские изделия </a:t>
            </a:r>
            <a:r>
              <a:rPr lang="ru-RU" sz="2200" u="sng" dirty="0"/>
              <a:t>подразделяются</a:t>
            </a:r>
            <a:r>
              <a:rPr lang="ru-RU" sz="2200" dirty="0"/>
              <a:t> на классы в зависимости от потенциального риска их применения и </a:t>
            </a:r>
            <a:r>
              <a:rPr lang="ru-RU" sz="2200" u="sng" dirty="0">
                <a:effectLst>
                  <a:outerShdw blurRad="38100" dist="38100" dir="2700000" algn="tl">
                    <a:srgbClr val="000000">
                      <a:alpha val="43137"/>
                    </a:srgbClr>
                  </a:outerShdw>
                </a:effectLst>
              </a:rPr>
              <a:t>на виды</a:t>
            </a:r>
            <a:r>
              <a:rPr lang="ru-RU" sz="2200" dirty="0"/>
              <a:t> в соответствии с номенклатурной классификацией медицинских изделий. Номенклатурная классификация медицинских изделий утверждается уполномоченным федеральным органом исполнительной власти (приказ МЗ РФ от 6 июня 2012 г. N 4н «Об утверждении номенклатурной классификации медицинских изделий»).</a:t>
            </a:r>
          </a:p>
          <a:p>
            <a:pPr marL="285750" indent="-285750" algn="just">
              <a:buFont typeface="Wingdings" panose="05000000000000000000" pitchFamily="2" charset="2"/>
              <a:buChar char="Ø"/>
            </a:pPr>
            <a:r>
              <a:rPr lang="ru-RU" sz="2200" dirty="0"/>
              <a:t>На территории РФ </a:t>
            </a:r>
            <a:r>
              <a:rPr lang="ru-RU" sz="2200" u="sng" dirty="0"/>
              <a:t>разрешается обращение медицинских изделий, прошедших государственную регистрацию</a:t>
            </a:r>
            <a:r>
              <a:rPr lang="ru-RU" sz="2200" dirty="0"/>
              <a:t> в порядке, установленном Правительством РФ (ПП РФ от 27.12.2012 № 1416), и медицинских изделий, прошедших регистрацию в соответствии с международными договорами и актами, составляющими право Евразийского экономического союза. </a:t>
            </a:r>
          </a:p>
          <a:p>
            <a:pPr marL="285750" indent="-285750" algn="just">
              <a:buFont typeface="Wingdings" panose="05000000000000000000" pitchFamily="2" charset="2"/>
              <a:buChar char="Ø"/>
            </a:pPr>
            <a:r>
              <a:rPr lang="ru-RU" sz="2200" dirty="0"/>
              <a:t>Государственную регистрацию </a:t>
            </a:r>
            <a:r>
              <a:rPr lang="ru-RU" sz="2200" u="sng" dirty="0"/>
              <a:t>осуществляет Федеральная служба по надзору в сфере здравоохранения</a:t>
            </a:r>
            <a:r>
              <a:rPr lang="ru-RU" sz="2200" dirty="0"/>
              <a:t> и выдает </a:t>
            </a:r>
            <a:r>
              <a:rPr lang="ru-RU" sz="2200" u="sng" dirty="0"/>
              <a:t>регистрационное удостоверение</a:t>
            </a:r>
            <a:r>
              <a:rPr lang="ru-RU" sz="2200" dirty="0"/>
              <a:t>. Форма утверждена Приказом Росздравнадзора от 16.01.2013 № 40-Пр/13.</a:t>
            </a:r>
          </a:p>
          <a:p>
            <a:endParaRPr lang="ru-RU" sz="2000" dirty="0"/>
          </a:p>
        </p:txBody>
      </p:sp>
    </p:spTree>
    <p:extLst>
      <p:ext uri="{BB962C8B-B14F-4D97-AF65-F5344CB8AC3E}">
        <p14:creationId xmlns:p14="http://schemas.microsoft.com/office/powerpoint/2010/main" val="396642917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692696"/>
            <a:ext cx="8352928" cy="5478423"/>
          </a:xfrm>
          <a:prstGeom prst="rect">
            <a:avLst/>
          </a:prstGeom>
        </p:spPr>
        <p:txBody>
          <a:bodyPr wrap="square">
            <a:spAutoFit/>
          </a:bodyPr>
          <a:lstStyle/>
          <a:p>
            <a:r>
              <a:rPr lang="ru-RU" sz="2200" dirty="0">
                <a:effectLst>
                  <a:outerShdw blurRad="38100" dist="38100" dir="2700000" algn="tl">
                    <a:srgbClr val="000000">
                      <a:alpha val="43137"/>
                    </a:srgbClr>
                  </a:outerShdw>
                </a:effectLst>
              </a:rPr>
              <a:t>с 08 марта 2022 года (</a:t>
            </a:r>
            <a:r>
              <a:rPr lang="ru-RU" sz="2200" dirty="0">
                <a:solidFill>
                  <a:srgbClr val="C00000"/>
                </a:solidFill>
                <a:effectLst>
                  <a:outerShdw blurRad="38100" dist="38100" dir="2700000" algn="tl">
                    <a:srgbClr val="000000">
                      <a:alpha val="43137"/>
                    </a:srgbClr>
                  </a:outerShdw>
                </a:effectLst>
              </a:rPr>
              <a:t>изм. в ст.38 Закона № 323</a:t>
            </a:r>
            <a:r>
              <a:rPr lang="ru-RU" sz="2200" dirty="0">
                <a:effectLst>
                  <a:outerShdw blurRad="38100" dist="38100" dir="2700000" algn="tl">
                    <a:srgbClr val="000000">
                      <a:alpha val="43137"/>
                    </a:srgbClr>
                  </a:outerShdw>
                </a:effectLst>
              </a:rPr>
              <a:t>):</a:t>
            </a:r>
          </a:p>
          <a:p>
            <a:pPr marL="342900" indent="-342900" algn="just">
              <a:buFont typeface="Wingdings" panose="05000000000000000000" pitchFamily="2" charset="2"/>
              <a:buChar char="Ø"/>
            </a:pPr>
            <a:r>
              <a:rPr lang="ru-RU" sz="2200" dirty="0"/>
              <a:t>5.1. Особенности обращения, включая </a:t>
            </a:r>
            <a:r>
              <a:rPr lang="ru-RU" sz="2200" u="sng" dirty="0">
                <a:effectLst>
                  <a:outerShdw blurRad="38100" dist="38100" dir="2700000" algn="tl">
                    <a:srgbClr val="000000">
                      <a:alpha val="43137"/>
                    </a:srgbClr>
                  </a:outerShdw>
                </a:effectLst>
              </a:rPr>
              <a:t>особенности государственной регистрации медицинских изделий</a:t>
            </a:r>
            <a:r>
              <a:rPr lang="ru-RU" sz="2200" dirty="0"/>
              <a:t>, которые предназначены для применения </a:t>
            </a:r>
            <a:r>
              <a:rPr lang="ru-RU" sz="2200" u="sng" dirty="0"/>
              <a:t>в условиях военных действий, чрезвычайных ситуаций</a:t>
            </a:r>
            <a:r>
              <a:rPr lang="ru-RU" sz="2200" dirty="0"/>
              <a:t>,………., а также </a:t>
            </a:r>
            <a:r>
              <a:rPr lang="ru-RU" sz="2200" u="sng" dirty="0"/>
              <a:t>медицинских изделий в случае их </a:t>
            </a:r>
            <a:r>
              <a:rPr lang="ru-RU" sz="2200" u="sng" dirty="0" err="1"/>
              <a:t>дефектуры</a:t>
            </a:r>
            <a:r>
              <a:rPr lang="ru-RU" sz="2200" u="sng" dirty="0"/>
              <a:t> или риска возникновения </a:t>
            </a:r>
            <a:r>
              <a:rPr lang="ru-RU" sz="2200" u="sng" dirty="0" err="1"/>
              <a:t>дефектуры</a:t>
            </a:r>
            <a:r>
              <a:rPr lang="ru-RU" sz="2200" u="sng" dirty="0"/>
              <a:t> в связи с введением в отношении Российской Федерации ограничительных мер экономического характера </a:t>
            </a:r>
            <a:r>
              <a:rPr lang="ru-RU" sz="2200" u="sng" dirty="0">
                <a:effectLst>
                  <a:outerShdw blurRad="38100" dist="38100" dir="2700000" algn="tl">
                    <a:srgbClr val="000000">
                      <a:alpha val="43137"/>
                    </a:srgbClr>
                  </a:outerShdw>
                </a:effectLst>
              </a:rPr>
              <a:t>устанавливаются Правительством РФ</a:t>
            </a:r>
            <a:r>
              <a:rPr lang="ru-RU" sz="2200" dirty="0">
                <a:effectLst>
                  <a:outerShdw blurRad="38100" dist="38100" dir="2700000" algn="tl">
                    <a:srgbClr val="000000">
                      <a:alpha val="43137"/>
                    </a:srgbClr>
                  </a:outerShdw>
                </a:effectLst>
              </a:rPr>
              <a:t>.</a:t>
            </a:r>
          </a:p>
          <a:p>
            <a:pPr marL="342900" indent="-342900" algn="just">
              <a:buFont typeface="Wingdings" panose="05000000000000000000" pitchFamily="2" charset="2"/>
              <a:buChar char="Ø"/>
            </a:pPr>
            <a:r>
              <a:rPr lang="ru-RU" sz="2200" i="1" dirty="0">
                <a:effectLst>
                  <a:outerShdw blurRad="38100" dist="38100" dir="2700000" algn="tl">
                    <a:srgbClr val="000000">
                      <a:alpha val="43137"/>
                    </a:srgbClr>
                  </a:outerShdw>
                </a:effectLst>
              </a:rPr>
              <a:t>Постановление Правительства РФ от 1 апреля 2022 г. N 552 </a:t>
            </a:r>
            <a:r>
              <a:rPr lang="ru-RU" sz="2200" i="1" dirty="0"/>
              <a:t>"Об утверждении особенностей обращения, включая особенности государственной регистрации, медицинских изделий в случае их </a:t>
            </a:r>
            <a:r>
              <a:rPr lang="ru-RU" sz="2200" i="1" dirty="0" err="1"/>
              <a:t>дефектуры</a:t>
            </a:r>
            <a:r>
              <a:rPr lang="ru-RU" sz="2200" i="1" dirty="0"/>
              <a:t> или риска возникновения </a:t>
            </a:r>
            <a:r>
              <a:rPr lang="ru-RU" sz="2200" i="1" dirty="0" err="1"/>
              <a:t>дефектуры</a:t>
            </a:r>
            <a:r>
              <a:rPr lang="ru-RU" sz="2200" i="1" dirty="0"/>
              <a:t> в связи с введением в отношении Российской Федерации ограничительных мер экономического характера"</a:t>
            </a:r>
          </a:p>
          <a:p>
            <a:pPr algn="just"/>
            <a:endParaRPr lang="ru-RU" sz="2000" dirty="0"/>
          </a:p>
        </p:txBody>
      </p:sp>
    </p:spTree>
    <p:extLst>
      <p:ext uri="{BB962C8B-B14F-4D97-AF65-F5344CB8AC3E}">
        <p14:creationId xmlns:p14="http://schemas.microsoft.com/office/powerpoint/2010/main" val="7996449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382000" cy="387798"/>
          </a:xfrm>
        </p:spPr>
        <p:txBody>
          <a:bodyPr/>
          <a:lstStyle/>
          <a:p>
            <a:pPr algn="ctr"/>
            <a:r>
              <a:rPr lang="ru-RU" sz="2800" dirty="0">
                <a:solidFill>
                  <a:srgbClr val="C00000"/>
                </a:solidFill>
              </a:rPr>
              <a:t>Выбор способа определения поставщика</a:t>
            </a:r>
          </a:p>
        </p:txBody>
      </p:sp>
      <p:sp>
        <p:nvSpPr>
          <p:cNvPr id="6" name="Rectangle 1"/>
          <p:cNvSpPr>
            <a:spLocks noGrp="1" noChangeArrowheads="1"/>
          </p:cNvSpPr>
          <p:nvPr>
            <p:ph type="body" sz="quarter" idx="10"/>
          </p:nvPr>
        </p:nvSpPr>
        <p:spPr bwMode="auto">
          <a:xfrm>
            <a:off x="683568" y="2884761"/>
            <a:ext cx="8151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None/>
              <a:tabLst/>
            </a:pPr>
            <a:endParaRPr kumimoji="0" lang="ru-RU" sz="2400" b="0"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695062386"/>
              </p:ext>
            </p:extLst>
          </p:nvPr>
        </p:nvGraphicFramePr>
        <p:xfrm>
          <a:off x="2" y="1052737"/>
          <a:ext cx="9143998" cy="5352346"/>
        </p:xfrm>
        <a:graphic>
          <a:graphicData uri="http://schemas.openxmlformats.org/drawingml/2006/table">
            <a:tbl>
              <a:tblPr firstRow="1" bandRow="1">
                <a:tableStyleId>{5C22544A-7EE6-4342-B048-85BDC9FD1C3A}</a:tableStyleId>
              </a:tblPr>
              <a:tblGrid>
                <a:gridCol w="1485203">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gridCol w="1965686">
                  <a:extLst>
                    <a:ext uri="{9D8B030D-6E8A-4147-A177-3AD203B41FA5}">
                      <a16:colId xmlns:a16="http://schemas.microsoft.com/office/drawing/2014/main" val="20003"/>
                    </a:ext>
                  </a:extLst>
                </a:gridCol>
                <a:gridCol w="2092709">
                  <a:extLst>
                    <a:ext uri="{9D8B030D-6E8A-4147-A177-3AD203B41FA5}">
                      <a16:colId xmlns:a16="http://schemas.microsoft.com/office/drawing/2014/main" val="20004"/>
                    </a:ext>
                  </a:extLst>
                </a:gridCol>
              </a:tblGrid>
              <a:tr h="792087">
                <a:tc>
                  <a:txBody>
                    <a:bodyPr/>
                    <a:lstStyle/>
                    <a:p>
                      <a:pPr algn="ctr"/>
                      <a:r>
                        <a:rPr lang="ru-RU" sz="1600" dirty="0">
                          <a:solidFill>
                            <a:schemeClr val="tx1"/>
                          </a:solidFill>
                        </a:rPr>
                        <a:t>Способ определения</a:t>
                      </a:r>
                    </a:p>
                  </a:txBody>
                  <a:tcPr/>
                </a:tc>
                <a:tc>
                  <a:txBody>
                    <a:bodyPr/>
                    <a:lstStyle/>
                    <a:p>
                      <a:pPr algn="ctr"/>
                      <a:r>
                        <a:rPr lang="ru-RU" sz="1600" dirty="0">
                          <a:solidFill>
                            <a:schemeClr val="tx1"/>
                          </a:solidFill>
                        </a:rPr>
                        <a:t>Основание</a:t>
                      </a:r>
                    </a:p>
                  </a:txBody>
                  <a:tcPr/>
                </a:tc>
                <a:tc>
                  <a:txBody>
                    <a:bodyPr/>
                    <a:lstStyle/>
                    <a:p>
                      <a:pPr algn="ctr"/>
                      <a:r>
                        <a:rPr lang="ru-RU" sz="1600" dirty="0">
                          <a:solidFill>
                            <a:schemeClr val="tx1"/>
                          </a:solidFill>
                        </a:rPr>
                        <a:t>Предельная</a:t>
                      </a:r>
                      <a:r>
                        <a:rPr lang="ru-RU" sz="1600" baseline="0" dirty="0">
                          <a:solidFill>
                            <a:schemeClr val="tx1"/>
                          </a:solidFill>
                        </a:rPr>
                        <a:t> НМЦК (ЦК с ед.)</a:t>
                      </a:r>
                      <a:endParaRPr lang="ru-RU" sz="1600" dirty="0">
                        <a:solidFill>
                          <a:schemeClr val="tx1"/>
                        </a:solidFill>
                      </a:endParaRPr>
                    </a:p>
                  </a:txBody>
                  <a:tcPr/>
                </a:tc>
                <a:tc>
                  <a:txBody>
                    <a:bodyPr/>
                    <a:lstStyle/>
                    <a:p>
                      <a:pPr algn="ctr"/>
                      <a:r>
                        <a:rPr lang="ru-RU" sz="1600" dirty="0">
                          <a:solidFill>
                            <a:schemeClr val="tx1"/>
                          </a:solidFill>
                        </a:rPr>
                        <a:t>Предельный годовой объём</a:t>
                      </a:r>
                    </a:p>
                  </a:txBody>
                  <a:tcPr/>
                </a:tc>
                <a:tc>
                  <a:txBody>
                    <a:bodyPr/>
                    <a:lstStyle/>
                    <a:p>
                      <a:pPr algn="ctr"/>
                      <a:r>
                        <a:rPr lang="ru-RU" sz="1600" dirty="0">
                          <a:solidFill>
                            <a:schemeClr val="tx1"/>
                          </a:solidFill>
                        </a:rPr>
                        <a:t>Примечания</a:t>
                      </a:r>
                    </a:p>
                  </a:txBody>
                  <a:tcPr/>
                </a:tc>
                <a:extLst>
                  <a:ext uri="{0D108BD9-81ED-4DB2-BD59-A6C34878D82A}">
                    <a16:rowId xmlns:a16="http://schemas.microsoft.com/office/drawing/2014/main" val="10000"/>
                  </a:ext>
                </a:extLst>
              </a:tr>
              <a:tr h="829163">
                <a:tc>
                  <a:txBody>
                    <a:bodyPr/>
                    <a:lstStyle/>
                    <a:p>
                      <a:pPr algn="l"/>
                      <a:r>
                        <a:rPr lang="ru-RU" sz="1600" dirty="0">
                          <a:solidFill>
                            <a:schemeClr val="tx1"/>
                          </a:solidFill>
                        </a:rPr>
                        <a:t>Ед. поставщик</a:t>
                      </a:r>
                    </a:p>
                  </a:txBody>
                  <a:tcPr>
                    <a:solidFill>
                      <a:schemeClr val="accent4">
                        <a:lumMod val="60000"/>
                        <a:lumOff val="40000"/>
                      </a:schemeClr>
                    </a:solidFill>
                  </a:tcPr>
                </a:tc>
                <a:tc>
                  <a:txBody>
                    <a:bodyPr/>
                    <a:lstStyle/>
                    <a:p>
                      <a:r>
                        <a:rPr lang="ru-RU" sz="1600" dirty="0">
                          <a:solidFill>
                            <a:schemeClr val="tx1"/>
                          </a:solidFill>
                        </a:rPr>
                        <a:t>п.4 ч.1 ст.93</a:t>
                      </a:r>
                    </a:p>
                    <a:p>
                      <a:r>
                        <a:rPr lang="ru-RU" sz="1600" dirty="0">
                          <a:solidFill>
                            <a:schemeClr val="tx1"/>
                          </a:solidFill>
                        </a:rPr>
                        <a:t> + ч.12 ст.93</a:t>
                      </a:r>
                    </a:p>
                  </a:txBody>
                  <a:tcPr>
                    <a:solidFill>
                      <a:schemeClr val="accent4">
                        <a:lumMod val="60000"/>
                        <a:lumOff val="40000"/>
                      </a:schemeClr>
                    </a:solidFill>
                  </a:tcPr>
                </a:tc>
                <a:tc>
                  <a:txBody>
                    <a:bodyPr/>
                    <a:lstStyle/>
                    <a:p>
                      <a:r>
                        <a:rPr lang="ru-RU" sz="1600" dirty="0">
                          <a:solidFill>
                            <a:schemeClr val="tx1"/>
                          </a:solidFill>
                        </a:rPr>
                        <a:t>600 тыс. руб.</a:t>
                      </a:r>
                    </a:p>
                    <a:p>
                      <a:r>
                        <a:rPr lang="ru-RU" sz="1600" dirty="0">
                          <a:solidFill>
                            <a:schemeClr val="tx1"/>
                          </a:solidFill>
                        </a:rPr>
                        <a:t>3 млн. руб.</a:t>
                      </a:r>
                    </a:p>
                  </a:txBody>
                  <a:tcPr>
                    <a:solidFill>
                      <a:schemeClr val="accent4">
                        <a:lumMod val="60000"/>
                        <a:lumOff val="40000"/>
                      </a:schemeClr>
                    </a:solidFill>
                  </a:tcPr>
                </a:tc>
                <a:tc>
                  <a:txBody>
                    <a:bodyPr/>
                    <a:lstStyle/>
                    <a:p>
                      <a:r>
                        <a:rPr lang="ru-RU" sz="1600" b="0" i="0" kern="1200" dirty="0">
                          <a:solidFill>
                            <a:schemeClr val="dk1"/>
                          </a:solidFill>
                          <a:effectLst/>
                          <a:latin typeface="+mn-lt"/>
                          <a:ea typeface="+mn-ea"/>
                          <a:cs typeface="+mn-cs"/>
                        </a:rPr>
                        <a:t>2 млн. руб. или 10% СГОЗ (50 млн. руб.)</a:t>
                      </a:r>
                      <a:endParaRPr lang="ru-RU" sz="1600" dirty="0">
                        <a:solidFill>
                          <a:schemeClr val="tx1"/>
                        </a:solidFill>
                      </a:endParaRPr>
                    </a:p>
                  </a:txBody>
                  <a:tcPr>
                    <a:solidFill>
                      <a:schemeClr val="accent4">
                        <a:lumMod val="60000"/>
                        <a:lumOff val="40000"/>
                      </a:schemeClr>
                    </a:solidFill>
                  </a:tcPr>
                </a:tc>
                <a:tc>
                  <a:txBody>
                    <a:bodyPr/>
                    <a:lstStyle/>
                    <a:p>
                      <a:endParaRPr lang="ru-RU" sz="160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10001"/>
                  </a:ext>
                </a:extLst>
              </a:tr>
              <a:tr h="84477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a:solidFill>
                            <a:schemeClr val="tx1"/>
                          </a:solidFill>
                        </a:rPr>
                        <a:t>Ед. поставщик (закупка в </a:t>
                      </a:r>
                      <a:r>
                        <a:rPr lang="ru-RU" sz="1600" dirty="0" err="1">
                          <a:solidFill>
                            <a:schemeClr val="tx1"/>
                          </a:solidFill>
                        </a:rPr>
                        <a:t>эл.форме</a:t>
                      </a:r>
                      <a:r>
                        <a:rPr lang="ru-RU" sz="1600" dirty="0">
                          <a:solidFill>
                            <a:schemeClr val="tx1"/>
                          </a:solidFill>
                        </a:rPr>
                        <a:t>)</a:t>
                      </a:r>
                    </a:p>
                  </a:txBody>
                  <a:tcPr>
                    <a:solidFill>
                      <a:schemeClr val="accent4">
                        <a:lumMod val="60000"/>
                        <a:lumOff val="40000"/>
                      </a:schemeClr>
                    </a:solidFill>
                  </a:tcPr>
                </a:tc>
                <a:tc>
                  <a:txBody>
                    <a:bodyPr/>
                    <a:lstStyle/>
                    <a:p>
                      <a:r>
                        <a:rPr lang="ru-RU" sz="1600" dirty="0">
                          <a:solidFill>
                            <a:schemeClr val="tx1"/>
                          </a:solidFill>
                        </a:rPr>
                        <a:t>п.5.1</a:t>
                      </a:r>
                      <a:r>
                        <a:rPr lang="ru-RU" sz="1600" baseline="0" dirty="0">
                          <a:solidFill>
                            <a:schemeClr val="tx1"/>
                          </a:solidFill>
                        </a:rPr>
                        <a:t> ст.93</a:t>
                      </a:r>
                      <a:endParaRPr lang="ru-RU" sz="1600" dirty="0">
                        <a:solidFill>
                          <a:schemeClr val="tx1"/>
                        </a:solidFill>
                      </a:endParaRPr>
                    </a:p>
                  </a:txBody>
                  <a:tcPr>
                    <a:solidFill>
                      <a:schemeClr val="accent4">
                        <a:lumMod val="60000"/>
                        <a:lumOff val="40000"/>
                      </a:schemeClr>
                    </a:solidFill>
                  </a:tcPr>
                </a:tc>
                <a:tc>
                  <a:txBody>
                    <a:bodyPr/>
                    <a:lstStyle/>
                    <a:p>
                      <a:r>
                        <a:rPr lang="ru-RU" sz="1600" dirty="0">
                          <a:solidFill>
                            <a:schemeClr val="tx1"/>
                          </a:solidFill>
                        </a:rPr>
                        <a:t>3</a:t>
                      </a:r>
                      <a:r>
                        <a:rPr lang="ru-RU" sz="1600" baseline="0" dirty="0">
                          <a:solidFill>
                            <a:schemeClr val="tx1"/>
                          </a:solidFill>
                        </a:rPr>
                        <a:t> млн. руб.</a:t>
                      </a:r>
                      <a:endParaRPr lang="ru-RU" sz="1600" dirty="0">
                        <a:solidFill>
                          <a:schemeClr val="tx1"/>
                        </a:solidFill>
                      </a:endParaRPr>
                    </a:p>
                  </a:txBody>
                  <a:tcPr>
                    <a:solidFill>
                      <a:schemeClr val="accent4">
                        <a:lumMod val="60000"/>
                        <a:lumOff val="40000"/>
                      </a:schemeClr>
                    </a:solidFill>
                  </a:tcPr>
                </a:tc>
                <a:tc>
                  <a:txBody>
                    <a:bodyPr/>
                    <a:lstStyle/>
                    <a:p>
                      <a:r>
                        <a:rPr lang="ru-RU" sz="1600" b="0" i="0" u="none" strike="noStrike" kern="1200" baseline="0" dirty="0">
                          <a:solidFill>
                            <a:schemeClr val="dk1"/>
                          </a:solidFill>
                          <a:latin typeface="+mn-lt"/>
                          <a:ea typeface="+mn-ea"/>
                          <a:cs typeface="+mn-cs"/>
                        </a:rPr>
                        <a:t>250 млн. руб.</a:t>
                      </a:r>
                    </a:p>
                    <a:p>
                      <a:endParaRPr lang="ru-RU" sz="1600" b="0" i="0" u="none" strike="noStrike" kern="1200" baseline="0" dirty="0">
                        <a:solidFill>
                          <a:schemeClr val="dk1"/>
                        </a:solidFill>
                        <a:latin typeface="+mn-lt"/>
                        <a:ea typeface="+mn-ea"/>
                        <a:cs typeface="+mn-cs"/>
                      </a:endParaRPr>
                    </a:p>
                    <a:p>
                      <a:r>
                        <a:rPr lang="ru-RU" sz="1600" b="0" i="0" u="none" strike="noStrike" kern="1200" baseline="0" dirty="0">
                          <a:solidFill>
                            <a:schemeClr val="dk1"/>
                          </a:solidFill>
                          <a:latin typeface="+mn-lt"/>
                          <a:ea typeface="+mn-ea"/>
                          <a:cs typeface="+mn-cs"/>
                        </a:rPr>
                        <a:t>50 </a:t>
                      </a:r>
                      <a:r>
                        <a:rPr lang="ru-RU" sz="1600" b="0" i="0" u="none" strike="noStrike" kern="1200" baseline="0" dirty="0" err="1">
                          <a:solidFill>
                            <a:schemeClr val="dk1"/>
                          </a:solidFill>
                          <a:latin typeface="+mn-lt"/>
                          <a:ea typeface="+mn-ea"/>
                          <a:cs typeface="+mn-cs"/>
                        </a:rPr>
                        <a:t>млн.руб</a:t>
                      </a:r>
                      <a:r>
                        <a:rPr lang="ru-RU" sz="1600" b="0" i="0" u="none" strike="noStrike" kern="1200" baseline="0" dirty="0">
                          <a:solidFill>
                            <a:schemeClr val="dk1"/>
                          </a:solidFill>
                          <a:latin typeface="+mn-lt"/>
                          <a:ea typeface="+mn-ea"/>
                          <a:cs typeface="+mn-cs"/>
                        </a:rPr>
                        <a:t>.</a:t>
                      </a: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b="0" i="0" u="none" strike="noStrike" kern="1200" baseline="0" dirty="0">
                          <a:solidFill>
                            <a:schemeClr val="dk1"/>
                          </a:solidFill>
                          <a:latin typeface="+mn-lt"/>
                          <a:ea typeface="+mn-ea"/>
                          <a:cs typeface="+mn-cs"/>
                        </a:rPr>
                        <a:t>мед. изделия</a:t>
                      </a:r>
                      <a:endParaRPr lang="ru-RU" sz="1600" dirty="0">
                        <a:solidFill>
                          <a:schemeClr val="tx1"/>
                        </a:solidFill>
                      </a:endParaRPr>
                    </a:p>
                    <a:p>
                      <a:r>
                        <a:rPr lang="ru-RU" sz="1600" b="0" i="0" u="none" strike="noStrike" kern="1200" baseline="0" dirty="0">
                          <a:solidFill>
                            <a:schemeClr val="dk1"/>
                          </a:solidFill>
                          <a:latin typeface="+mn-lt"/>
                          <a:ea typeface="+mn-ea"/>
                          <a:cs typeface="+mn-cs"/>
                        </a:rPr>
                        <a:t>или </a:t>
                      </a:r>
                    </a:p>
                    <a:p>
                      <a:r>
                        <a:rPr lang="ru-RU" sz="1600" b="0" i="0" u="none" strike="noStrike" kern="1200" baseline="0" dirty="0">
                          <a:solidFill>
                            <a:schemeClr val="dk1"/>
                          </a:solidFill>
                          <a:latin typeface="+mn-lt"/>
                          <a:ea typeface="+mn-ea"/>
                          <a:cs typeface="+mn-cs"/>
                        </a:rPr>
                        <a:t>расход. материалы</a:t>
                      </a:r>
                    </a:p>
                  </a:txBody>
                  <a:tcPr>
                    <a:solidFill>
                      <a:schemeClr val="accent4">
                        <a:lumMod val="60000"/>
                        <a:lumOff val="40000"/>
                      </a:schemeClr>
                    </a:solidFill>
                  </a:tcPr>
                </a:tc>
                <a:extLst>
                  <a:ext uri="{0D108BD9-81ED-4DB2-BD59-A6C34878D82A}">
                    <a16:rowId xmlns:a16="http://schemas.microsoft.com/office/drawing/2014/main" val="10002"/>
                  </a:ext>
                </a:extLst>
              </a:tr>
              <a:tr h="105930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a:solidFill>
                            <a:schemeClr val="tx1"/>
                          </a:solidFill>
                        </a:rPr>
                        <a:t>Ед. поставщик (закупка в </a:t>
                      </a:r>
                      <a:r>
                        <a:rPr lang="ru-RU" sz="1600" dirty="0" err="1">
                          <a:solidFill>
                            <a:schemeClr val="tx1"/>
                          </a:solidFill>
                        </a:rPr>
                        <a:t>эл.форме</a:t>
                      </a:r>
                      <a:r>
                        <a:rPr lang="ru-RU" sz="1600" dirty="0">
                          <a:solidFill>
                            <a:schemeClr val="tx1"/>
                          </a:solidFill>
                        </a:rPr>
                        <a:t>)</a:t>
                      </a:r>
                    </a:p>
                  </a:txBody>
                  <a:tcPr>
                    <a:solidFill>
                      <a:schemeClr val="accent4">
                        <a:lumMod val="60000"/>
                        <a:lumOff val="40000"/>
                      </a:schemeClr>
                    </a:solidFill>
                  </a:tcPr>
                </a:tc>
                <a:tc>
                  <a:txBody>
                    <a:bodyPr/>
                    <a:lstStyle/>
                    <a:p>
                      <a:r>
                        <a:rPr lang="ru-RU" sz="1600" dirty="0">
                          <a:solidFill>
                            <a:schemeClr val="tx1"/>
                          </a:solidFill>
                        </a:rPr>
                        <a:t>п.5.2</a:t>
                      </a:r>
                      <a:r>
                        <a:rPr lang="ru-RU" sz="1600" baseline="0" dirty="0">
                          <a:solidFill>
                            <a:schemeClr val="tx1"/>
                          </a:solidFill>
                        </a:rPr>
                        <a:t> ст.93</a:t>
                      </a:r>
                      <a:endParaRPr lang="ru-RU" sz="1600" dirty="0">
                        <a:solidFill>
                          <a:schemeClr val="tx1"/>
                        </a:solidFill>
                      </a:endParaRP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a:solidFill>
                            <a:schemeClr val="tx1"/>
                          </a:solidFill>
                        </a:rPr>
                        <a:t>3</a:t>
                      </a:r>
                      <a:r>
                        <a:rPr lang="ru-RU" sz="1600" baseline="0" dirty="0">
                          <a:solidFill>
                            <a:schemeClr val="tx1"/>
                          </a:solidFill>
                        </a:rPr>
                        <a:t> млн. руб.</a:t>
                      </a:r>
                      <a:endParaRPr lang="ru-RU" sz="1600" dirty="0">
                        <a:solidFill>
                          <a:schemeClr val="tx1"/>
                        </a:solidFill>
                      </a:endParaRPr>
                    </a:p>
                    <a:p>
                      <a:endParaRPr lang="ru-RU" sz="1600" dirty="0">
                        <a:solidFill>
                          <a:schemeClr val="tx1"/>
                        </a:solidFill>
                      </a:endParaRP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a:solidFill>
                            <a:schemeClr val="tx1"/>
                          </a:solidFill>
                        </a:rPr>
                        <a:t>не установлен</a:t>
                      </a:r>
                    </a:p>
                  </a:txBody>
                  <a:tcPr>
                    <a:solidFill>
                      <a:schemeClr val="accent4">
                        <a:lumMod val="60000"/>
                        <a:lumOff val="40000"/>
                      </a:schemeClr>
                    </a:solidFill>
                  </a:tcPr>
                </a:tc>
                <a:tc>
                  <a:txBody>
                    <a:bodyPr/>
                    <a:lstStyle/>
                    <a:p>
                      <a:r>
                        <a:rPr lang="ru-RU" sz="1600" dirty="0">
                          <a:solidFill>
                            <a:schemeClr val="tx1"/>
                          </a:solidFill>
                        </a:rPr>
                        <a:t>Тех. средства </a:t>
                      </a:r>
                      <a:r>
                        <a:rPr lang="ru-RU" sz="1600" dirty="0" err="1">
                          <a:solidFill>
                            <a:schemeClr val="tx1"/>
                          </a:solidFill>
                        </a:rPr>
                        <a:t>реабилимтации</a:t>
                      </a:r>
                      <a:r>
                        <a:rPr lang="ru-RU" sz="1600" dirty="0">
                          <a:solidFill>
                            <a:schemeClr val="tx1"/>
                          </a:solidFill>
                        </a:rPr>
                        <a:t> и </a:t>
                      </a:r>
                      <a:r>
                        <a:rPr lang="ru-RU" sz="1600" u="sng" dirty="0">
                          <a:solidFill>
                            <a:schemeClr val="tx1"/>
                          </a:solidFill>
                        </a:rPr>
                        <a:t>услуги</a:t>
                      </a:r>
                      <a:r>
                        <a:rPr lang="ru-RU" sz="1600" dirty="0">
                          <a:solidFill>
                            <a:schemeClr val="tx1"/>
                          </a:solidFill>
                        </a:rPr>
                        <a:t> ???;</a:t>
                      </a:r>
                    </a:p>
                    <a:p>
                      <a:r>
                        <a:rPr lang="ru-RU" sz="1600" dirty="0">
                          <a:solidFill>
                            <a:schemeClr val="tx1"/>
                          </a:solidFill>
                        </a:rPr>
                        <a:t> заказчик - ФСС</a:t>
                      </a:r>
                    </a:p>
                  </a:txBody>
                  <a:tcPr>
                    <a:solidFill>
                      <a:schemeClr val="accent4">
                        <a:lumMod val="60000"/>
                        <a:lumOff val="40000"/>
                      </a:schemeClr>
                    </a:solidFill>
                  </a:tcPr>
                </a:tc>
                <a:extLst>
                  <a:ext uri="{0D108BD9-81ED-4DB2-BD59-A6C34878D82A}">
                    <a16:rowId xmlns:a16="http://schemas.microsoft.com/office/drawing/2014/main" val="10003"/>
                  </a:ext>
                </a:extLst>
              </a:tr>
              <a:tr h="779794">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kern="1200" dirty="0">
                          <a:solidFill>
                            <a:schemeClr val="tx1"/>
                          </a:solidFill>
                          <a:latin typeface="+mn-lt"/>
                          <a:ea typeface="+mn-ea"/>
                          <a:cs typeface="+mn-cs"/>
                        </a:rPr>
                        <a:t>Ед. поставщик</a:t>
                      </a:r>
                    </a:p>
                  </a:txBody>
                  <a:tcPr>
                    <a:solidFill>
                      <a:schemeClr val="accent4">
                        <a:lumMod val="60000"/>
                        <a:lumOff val="40000"/>
                      </a:schemeClr>
                    </a:solidFill>
                  </a:tcPr>
                </a:tc>
                <a:tc>
                  <a:txBody>
                    <a:bodyPr/>
                    <a:lstStyle/>
                    <a:p>
                      <a:pPr marL="0" algn="l" defTabSz="914363" rtl="0" eaLnBrk="1" latinLnBrk="0" hangingPunct="1"/>
                      <a:r>
                        <a:rPr lang="ru-RU" sz="1600" kern="1200" dirty="0">
                          <a:solidFill>
                            <a:schemeClr val="tx1"/>
                          </a:solidFill>
                          <a:latin typeface="+mn-lt"/>
                          <a:ea typeface="+mn-ea"/>
                          <a:cs typeface="+mn-cs"/>
                        </a:rPr>
                        <a:t>п.28 ст.93</a:t>
                      </a: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kern="1200" dirty="0">
                          <a:solidFill>
                            <a:schemeClr val="tx1"/>
                          </a:solidFill>
                          <a:latin typeface="+mn-lt"/>
                          <a:ea typeface="+mn-ea"/>
                          <a:cs typeface="+mn-cs"/>
                        </a:rPr>
                        <a:t>1,5 </a:t>
                      </a:r>
                      <a:r>
                        <a:rPr lang="ru-RU" sz="1600" kern="1200" dirty="0" err="1">
                          <a:solidFill>
                            <a:schemeClr val="tx1"/>
                          </a:solidFill>
                          <a:latin typeface="+mn-lt"/>
                          <a:ea typeface="+mn-ea"/>
                          <a:cs typeface="+mn-cs"/>
                        </a:rPr>
                        <a:t>млн.руб</a:t>
                      </a:r>
                      <a:r>
                        <a:rPr lang="ru-RU" sz="1600" kern="1200" dirty="0">
                          <a:solidFill>
                            <a:schemeClr val="tx1"/>
                          </a:solidFill>
                          <a:latin typeface="+mn-lt"/>
                          <a:ea typeface="+mn-ea"/>
                          <a:cs typeface="+mn-cs"/>
                        </a:rPr>
                        <a:t>.</a:t>
                      </a: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kern="1200" dirty="0">
                          <a:solidFill>
                            <a:schemeClr val="tx1"/>
                          </a:solidFill>
                          <a:latin typeface="+mn-lt"/>
                          <a:ea typeface="+mn-ea"/>
                          <a:cs typeface="+mn-cs"/>
                        </a:rPr>
                        <a:t>не установлен</a:t>
                      </a:r>
                    </a:p>
                  </a:txBody>
                  <a:tcPr>
                    <a:solidFill>
                      <a:schemeClr val="accent4">
                        <a:lumMod val="60000"/>
                        <a:lumOff val="40000"/>
                      </a:schemeClr>
                    </a:solidFill>
                  </a:tcPr>
                </a:tc>
                <a:tc>
                  <a:txBody>
                    <a:bodyPr/>
                    <a:lstStyle/>
                    <a:p>
                      <a:r>
                        <a:rPr lang="ru-RU" sz="1600" kern="1200" dirty="0">
                          <a:solidFill>
                            <a:schemeClr val="tx1"/>
                          </a:solidFill>
                          <a:latin typeface="+mn-lt"/>
                          <a:ea typeface="+mn-ea"/>
                          <a:cs typeface="+mn-cs"/>
                        </a:rPr>
                        <a:t>ЛП по решению врачебной комиссии</a:t>
                      </a:r>
                    </a:p>
                  </a:txBody>
                  <a:tcPr>
                    <a:solidFill>
                      <a:schemeClr val="accent4">
                        <a:lumMod val="60000"/>
                        <a:lumOff val="40000"/>
                      </a:schemeClr>
                    </a:solidFill>
                  </a:tcPr>
                </a:tc>
                <a:extLst>
                  <a:ext uri="{0D108BD9-81ED-4DB2-BD59-A6C34878D82A}">
                    <a16:rowId xmlns:a16="http://schemas.microsoft.com/office/drawing/2014/main" val="10004"/>
                  </a:ext>
                </a:extLst>
              </a:tr>
              <a:tr h="1039725">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a:solidFill>
                            <a:schemeClr val="tx1"/>
                          </a:solidFill>
                        </a:rPr>
                        <a:t>Ед. поставщик</a:t>
                      </a:r>
                    </a:p>
                  </a:txBody>
                  <a:tcPr>
                    <a:solidFill>
                      <a:schemeClr val="accent4">
                        <a:lumMod val="60000"/>
                        <a:lumOff val="40000"/>
                      </a:schemeClr>
                    </a:solidFill>
                  </a:tcPr>
                </a:tc>
                <a:tc>
                  <a:txBody>
                    <a:bodyPr/>
                    <a:lstStyle/>
                    <a:p>
                      <a:r>
                        <a:rPr lang="ru-RU" sz="1600" dirty="0">
                          <a:solidFill>
                            <a:schemeClr val="tx1"/>
                          </a:solidFill>
                        </a:rPr>
                        <a:t>п.28.1 ст.93</a:t>
                      </a:r>
                    </a:p>
                  </a:txBody>
                  <a:tcPr>
                    <a:solidFill>
                      <a:schemeClr val="accent4">
                        <a:lumMod val="60000"/>
                        <a:lumOff val="40000"/>
                      </a:schemeClr>
                    </a:solidFill>
                  </a:tcPr>
                </a:tc>
                <a:tc>
                  <a:txBody>
                    <a:bodyPr/>
                    <a:lstStyle/>
                    <a:p>
                      <a:r>
                        <a:rPr lang="ru-RU" sz="1600" dirty="0">
                          <a:solidFill>
                            <a:schemeClr val="tx1"/>
                          </a:solidFill>
                        </a:rPr>
                        <a:t>не установлена</a:t>
                      </a: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a:solidFill>
                            <a:schemeClr val="tx1"/>
                          </a:solidFill>
                        </a:rPr>
                        <a:t>не установлен</a:t>
                      </a:r>
                    </a:p>
                  </a:txBody>
                  <a:tcPr>
                    <a:solidFill>
                      <a:schemeClr val="accent4">
                        <a:lumMod val="60000"/>
                        <a:lumOff val="40000"/>
                      </a:schemeClr>
                    </a:solidFill>
                  </a:tcPr>
                </a:tc>
                <a:tc>
                  <a:txBody>
                    <a:bodyPr/>
                    <a:lstStyle/>
                    <a:p>
                      <a:r>
                        <a:rPr lang="ru-RU" sz="1600" dirty="0">
                          <a:solidFill>
                            <a:schemeClr val="tx1"/>
                          </a:solidFill>
                        </a:rPr>
                        <a:t>ЛП и МИ не имеют российских аналогов</a:t>
                      </a:r>
                    </a:p>
                  </a:txBody>
                  <a:tcPr>
                    <a:solidFill>
                      <a:schemeClr val="accent4">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6407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052736"/>
            <a:ext cx="8136904" cy="646331"/>
          </a:xfrm>
          <a:prstGeom prst="rect">
            <a:avLst/>
          </a:prstGeom>
        </p:spPr>
        <p:txBody>
          <a:bodyPr wrap="square">
            <a:spAutoFit/>
          </a:bodyPr>
          <a:lstStyle/>
          <a:p>
            <a:pPr indent="457200" algn="just">
              <a:spcAft>
                <a:spcPts val="0"/>
              </a:spcAft>
            </a:pPr>
            <a:endParaRPr lang="ru-RU" dirty="0">
              <a:latin typeface="Times New Roman CYR" panose="02020603050405020304" pitchFamily="18" charset="0"/>
              <a:ea typeface="Times New Roman" panose="02020603050405020304" pitchFamily="18" charset="0"/>
            </a:endParaRPr>
          </a:p>
          <a:p>
            <a:pPr indent="457200" algn="just">
              <a:spcAft>
                <a:spcPts val="0"/>
              </a:spcAft>
            </a:pPr>
            <a:endParaRPr lang="ru-RU" dirty="0">
              <a:effectLst/>
              <a:latin typeface="Times New Roman CYR" panose="02020603050405020304" pitchFamily="18" charset="0"/>
              <a:ea typeface="Times New Roman" panose="02020603050405020304" pitchFamily="18" charset="0"/>
            </a:endParaRPr>
          </a:p>
        </p:txBody>
      </p:sp>
      <p:sp>
        <p:nvSpPr>
          <p:cNvPr id="3" name="Заголовок 2"/>
          <p:cNvSpPr>
            <a:spLocks noGrp="1"/>
          </p:cNvSpPr>
          <p:nvPr>
            <p:ph type="title"/>
          </p:nvPr>
        </p:nvSpPr>
        <p:spPr>
          <a:xfrm>
            <a:off x="179512" y="374069"/>
            <a:ext cx="8382000" cy="498598"/>
          </a:xfrm>
        </p:spPr>
        <p:txBody>
          <a:bodyPr/>
          <a:lstStyle/>
          <a:p>
            <a:pPr algn="ctr"/>
            <a:r>
              <a:rPr lang="ru-RU" sz="3600" dirty="0">
                <a:solidFill>
                  <a:srgbClr val="C00000"/>
                </a:solidFill>
              </a:rPr>
              <a:t>ПП РФ от 19.04.2021г. № 620</a:t>
            </a:r>
          </a:p>
        </p:txBody>
      </p:sp>
      <p:sp>
        <p:nvSpPr>
          <p:cNvPr id="4" name="Объект 3"/>
          <p:cNvSpPr>
            <a:spLocks noGrp="1"/>
          </p:cNvSpPr>
          <p:nvPr>
            <p:ph idx="1"/>
          </p:nvPr>
        </p:nvSpPr>
        <p:spPr>
          <a:xfrm>
            <a:off x="294456" y="1124744"/>
            <a:ext cx="8382000" cy="4339650"/>
          </a:xfrm>
        </p:spPr>
        <p:txBody>
          <a:bodyPr/>
          <a:lstStyle/>
          <a:p>
            <a:pPr marL="285750" indent="-285750" algn="just">
              <a:spcAft>
                <a:spcPts val="0"/>
              </a:spcAft>
              <a:buFont typeface="Wingdings" panose="05000000000000000000" pitchFamily="2" charset="2"/>
              <a:buChar char="Ø"/>
            </a:pPr>
            <a:r>
              <a:rPr lang="ru-RU" sz="2000" dirty="0"/>
              <a:t>Установить, что при осуществлении закупок медицинских изделий </a:t>
            </a:r>
            <a:r>
              <a:rPr lang="ru-RU" sz="2000" dirty="0">
                <a:effectLst>
                  <a:outerShdw blurRad="38100" dist="38100" dir="2700000" algn="tl">
                    <a:srgbClr val="000000">
                      <a:alpha val="43137"/>
                    </a:srgbClr>
                  </a:outerShdw>
                </a:effectLst>
              </a:rPr>
              <a:t>не могут быть предметом одного контракта</a:t>
            </a:r>
            <a:r>
              <a:rPr lang="ru-RU" sz="2000" dirty="0"/>
              <a:t> (одного лота) </a:t>
            </a:r>
            <a:r>
              <a:rPr lang="ru-RU" sz="2000" dirty="0">
                <a:effectLst>
                  <a:outerShdw blurRad="38100" dist="38100" dir="2700000" algn="tl">
                    <a:srgbClr val="000000">
                      <a:alpha val="43137"/>
                    </a:srgbClr>
                  </a:outerShdw>
                </a:effectLst>
              </a:rPr>
              <a:t>медицинские изделия различных видов</a:t>
            </a:r>
            <a:r>
              <a:rPr lang="ru-RU" sz="2000" dirty="0"/>
              <a:t> в соответствии с </a:t>
            </a:r>
            <a:r>
              <a:rPr lang="ru-RU" sz="2000" dirty="0">
                <a:hlinkClick r:id="rId2"/>
              </a:rPr>
              <a:t>номенклатурной классификацией</a:t>
            </a:r>
            <a:r>
              <a:rPr lang="ru-RU" sz="2000" dirty="0"/>
              <a:t> медицинских изделий по видам, утвержденной МЗ РФ (приказ № 4н от 06.06.2012г.), при условии, что значение НМЦК превышает:</a:t>
            </a:r>
          </a:p>
          <a:p>
            <a:pPr>
              <a:buFont typeface="Wingdings" panose="05000000000000000000" pitchFamily="2" charset="2"/>
              <a:buChar char="§"/>
            </a:pPr>
            <a:r>
              <a:rPr lang="ru-RU" sz="2000" dirty="0">
                <a:effectLst>
                  <a:outerShdw blurRad="38100" dist="38100" dir="2700000" algn="tl">
                    <a:srgbClr val="000000">
                      <a:alpha val="43137"/>
                    </a:srgbClr>
                  </a:outerShdw>
                </a:effectLst>
              </a:rPr>
              <a:t>600 тыс. рублей</a:t>
            </a:r>
            <a:r>
              <a:rPr lang="ru-RU" sz="2000" dirty="0"/>
              <a:t> - для заказчиков, у которых объем денежных средств, направленных на закупку медицинских изделий в предшествующем году, составил менее 50 млн. рублей;</a:t>
            </a:r>
          </a:p>
          <a:p>
            <a:pPr>
              <a:buFont typeface="Wingdings" panose="05000000000000000000" pitchFamily="2" charset="2"/>
              <a:buChar char="§"/>
            </a:pPr>
            <a:r>
              <a:rPr lang="ru-RU" sz="2000" dirty="0">
                <a:effectLst>
                  <a:outerShdw blurRad="38100" dist="38100" dir="2700000" algn="tl">
                    <a:srgbClr val="000000">
                      <a:alpha val="43137"/>
                    </a:srgbClr>
                  </a:outerShdw>
                </a:effectLst>
              </a:rPr>
              <a:t>1 млн. рублей </a:t>
            </a:r>
            <a:r>
              <a:rPr lang="ru-RU" sz="2000" dirty="0"/>
              <a:t>- для заказчиков, у которых объем денежных средств, направленных на закупку медицинских изделий в предшествующем году, составил от 50 млн. рублей до 100 млн. рублей;</a:t>
            </a:r>
          </a:p>
          <a:p>
            <a:pPr>
              <a:buFont typeface="Wingdings" panose="05000000000000000000" pitchFamily="2" charset="2"/>
              <a:buChar char="§"/>
            </a:pPr>
            <a:r>
              <a:rPr lang="ru-RU" sz="2000" dirty="0">
                <a:effectLst>
                  <a:outerShdw blurRad="38100" dist="38100" dir="2700000" algn="tl">
                    <a:srgbClr val="000000">
                      <a:alpha val="43137"/>
                    </a:srgbClr>
                  </a:outerShdw>
                </a:effectLst>
              </a:rPr>
              <a:t>1,5 млн. рублей</a:t>
            </a:r>
            <a:r>
              <a:rPr lang="ru-RU" sz="2000" dirty="0"/>
              <a:t> - для заказчиков, у которых объем денежных средств, направленных на закупку медицинских изделий в предшествующем году, составил более 100 млн. рублей</a:t>
            </a:r>
            <a:endParaRPr lang="ru-RU" sz="2000" dirty="0">
              <a:latin typeface="Times New Roman CYR"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2334773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052736"/>
            <a:ext cx="8136904" cy="646331"/>
          </a:xfrm>
          <a:prstGeom prst="rect">
            <a:avLst/>
          </a:prstGeom>
        </p:spPr>
        <p:txBody>
          <a:bodyPr wrap="square">
            <a:spAutoFit/>
          </a:bodyPr>
          <a:lstStyle/>
          <a:p>
            <a:pPr indent="457200" algn="just">
              <a:spcAft>
                <a:spcPts val="0"/>
              </a:spcAft>
            </a:pPr>
            <a:endParaRPr lang="ru-RU" dirty="0">
              <a:latin typeface="Times New Roman CYR" panose="02020603050405020304" pitchFamily="18" charset="0"/>
              <a:ea typeface="Times New Roman" panose="02020603050405020304" pitchFamily="18" charset="0"/>
            </a:endParaRPr>
          </a:p>
          <a:p>
            <a:pPr indent="457200" algn="just">
              <a:spcAft>
                <a:spcPts val="0"/>
              </a:spcAft>
            </a:pPr>
            <a:endParaRPr lang="ru-RU" dirty="0">
              <a:effectLst/>
              <a:latin typeface="Times New Roman CYR" panose="02020603050405020304" pitchFamily="18" charset="0"/>
              <a:ea typeface="Times New Roman" panose="02020603050405020304" pitchFamily="18" charset="0"/>
            </a:endParaRPr>
          </a:p>
        </p:txBody>
      </p:sp>
      <p:sp>
        <p:nvSpPr>
          <p:cNvPr id="3" name="Заголовок 2"/>
          <p:cNvSpPr>
            <a:spLocks noGrp="1"/>
          </p:cNvSpPr>
          <p:nvPr>
            <p:ph type="title"/>
          </p:nvPr>
        </p:nvSpPr>
        <p:spPr>
          <a:xfrm>
            <a:off x="179512" y="374069"/>
            <a:ext cx="8382000" cy="498598"/>
          </a:xfrm>
        </p:spPr>
        <p:txBody>
          <a:bodyPr/>
          <a:lstStyle/>
          <a:p>
            <a:pPr algn="ctr"/>
            <a:r>
              <a:rPr lang="ru-RU" sz="3600" dirty="0">
                <a:solidFill>
                  <a:srgbClr val="C00000"/>
                </a:solidFill>
              </a:rPr>
              <a:t>ПП РФ от 19.04.2021г. № 620</a:t>
            </a:r>
          </a:p>
        </p:txBody>
      </p:sp>
      <p:sp>
        <p:nvSpPr>
          <p:cNvPr id="4" name="Объект 3"/>
          <p:cNvSpPr>
            <a:spLocks noGrp="1"/>
          </p:cNvSpPr>
          <p:nvPr>
            <p:ph idx="1"/>
          </p:nvPr>
        </p:nvSpPr>
        <p:spPr>
          <a:xfrm>
            <a:off x="294456" y="1124744"/>
            <a:ext cx="8382000" cy="3373231"/>
          </a:xfrm>
        </p:spPr>
        <p:txBody>
          <a:bodyPr/>
          <a:lstStyle/>
          <a:p>
            <a:pPr marL="285750" indent="-285750" algn="just">
              <a:spcAft>
                <a:spcPts val="0"/>
              </a:spcAft>
              <a:buFont typeface="Wingdings" panose="05000000000000000000" pitchFamily="2" charset="2"/>
              <a:buChar char="Ø"/>
            </a:pPr>
            <a:r>
              <a:rPr lang="ru-RU" sz="2000" dirty="0"/>
              <a:t>Согласно номенклатурной классификации </a:t>
            </a:r>
            <a:r>
              <a:rPr lang="ru-RU" sz="2000" dirty="0">
                <a:effectLst>
                  <a:outerShdw blurRad="38100" dist="38100" dir="2700000" algn="tl">
                    <a:srgbClr val="000000">
                      <a:alpha val="43137"/>
                    </a:srgbClr>
                  </a:outerShdw>
                </a:effectLst>
              </a:rPr>
              <a:t>каждый отдельный вид медицинского изделия </a:t>
            </a:r>
            <a:r>
              <a:rPr lang="ru-RU" sz="2000" dirty="0"/>
              <a:t>обладает уникальным идентификационным номером записи </a:t>
            </a:r>
            <a:r>
              <a:rPr lang="ru-RU" sz="2000" dirty="0">
                <a:effectLst>
                  <a:outerShdw blurRad="38100" dist="38100" dir="2700000" algn="tl">
                    <a:srgbClr val="000000">
                      <a:alpha val="43137"/>
                    </a:srgbClr>
                  </a:outerShdw>
                </a:effectLst>
              </a:rPr>
              <a:t>в формате шестизначного кода</a:t>
            </a:r>
            <a:r>
              <a:rPr lang="ru-RU" sz="2000" dirty="0"/>
              <a:t>, при этом номенклатурная классификация также содержит классификации видов медицинских изделий по группам и подгруппам, вместе с тем Постановлением N 620 однозначно указано, что не могут быть предметом одного контракта (одного лота) медицинские изделия различных видов.</a:t>
            </a:r>
          </a:p>
          <a:p>
            <a:pPr marL="285750" indent="-285750" algn="just">
              <a:buFont typeface="Wingdings" panose="05000000000000000000" pitchFamily="2" charset="2"/>
              <a:buChar char="Ø"/>
            </a:pPr>
            <a:r>
              <a:rPr lang="ru-RU" sz="2000" dirty="0"/>
              <a:t>Таким образом, включение в один лот медицинских изделий, находящихся в одной группе или подгруппе Номенклатурной классификации, не соответствует Постановлению N 620.</a:t>
            </a:r>
          </a:p>
          <a:p>
            <a:pPr marL="0" indent="0">
              <a:buNone/>
            </a:pPr>
            <a:endParaRPr lang="ru-RU" dirty="0"/>
          </a:p>
        </p:txBody>
      </p:sp>
    </p:spTree>
    <p:extLst>
      <p:ext uri="{BB962C8B-B14F-4D97-AF65-F5344CB8AC3E}">
        <p14:creationId xmlns:p14="http://schemas.microsoft.com/office/powerpoint/2010/main" val="185256817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23528" y="260648"/>
            <a:ext cx="8352928" cy="6494085"/>
          </a:xfrm>
          <a:prstGeom prst="rect">
            <a:avLst/>
          </a:prstGeom>
        </p:spPr>
        <p:txBody>
          <a:bodyPr wrap="square">
            <a:spAutoFit/>
          </a:bodyPr>
          <a:lstStyle/>
          <a:p>
            <a:pPr marL="342900" indent="-342900">
              <a:buFont typeface="Wingdings" panose="05000000000000000000" pitchFamily="2" charset="2"/>
              <a:buChar char="Ø"/>
            </a:pPr>
            <a:r>
              <a:rPr lang="ru-RU" sz="2200" b="1" dirty="0"/>
              <a:t>Медицинские изделия </a:t>
            </a:r>
            <a:r>
              <a:rPr lang="ru-RU" sz="2200" u="sng" dirty="0"/>
              <a:t>подразделяются</a:t>
            </a:r>
            <a:r>
              <a:rPr lang="ru-RU" sz="2200" dirty="0"/>
              <a:t> на классы в зависимости от потенциального риска их применения и </a:t>
            </a:r>
            <a:r>
              <a:rPr lang="ru-RU" sz="2200" u="sng" dirty="0">
                <a:effectLst>
                  <a:outerShdw blurRad="38100" dist="38100" dir="2700000" algn="tl">
                    <a:srgbClr val="000000">
                      <a:alpha val="43137"/>
                    </a:srgbClr>
                  </a:outerShdw>
                </a:effectLst>
              </a:rPr>
              <a:t>на виды</a:t>
            </a:r>
            <a:r>
              <a:rPr lang="ru-RU" sz="2200" dirty="0"/>
              <a:t> в соответствии с номенклатурной классификацией медицинских изделий. Номенклатурная классификация медицинских изделий утверждается уполномоченным федеральным органом исполнительной власти (приказ МЗ РФ от 6 июня 2012 г. N 4н «Об утверждении номенклатурной классификации медицинских изделий»).</a:t>
            </a:r>
          </a:p>
          <a:p>
            <a:pPr marL="285750" indent="-285750" algn="just">
              <a:buFont typeface="Wingdings" panose="05000000000000000000" pitchFamily="2" charset="2"/>
              <a:buChar char="Ø"/>
            </a:pPr>
            <a:r>
              <a:rPr lang="ru-RU" sz="2200" dirty="0"/>
              <a:t>На территории РФ </a:t>
            </a:r>
            <a:r>
              <a:rPr lang="ru-RU" sz="2200" u="sng" dirty="0"/>
              <a:t>разрешается обращение медицинских изделий, прошедших государственную регистрацию</a:t>
            </a:r>
            <a:r>
              <a:rPr lang="ru-RU" sz="2200" dirty="0"/>
              <a:t> в порядке, установленном Правительством РФ (ПП РФ от 27.12.2012 № 1416), и медицинских изделий, прошедших регистрацию в соответствии с международными договорами и актами, составляющими право Евразийского экономического союза. </a:t>
            </a:r>
          </a:p>
          <a:p>
            <a:pPr marL="285750" indent="-285750" algn="just">
              <a:buFont typeface="Wingdings" panose="05000000000000000000" pitchFamily="2" charset="2"/>
              <a:buChar char="Ø"/>
            </a:pPr>
            <a:r>
              <a:rPr lang="ru-RU" sz="2200" dirty="0"/>
              <a:t>Государственную регистрацию </a:t>
            </a:r>
            <a:r>
              <a:rPr lang="ru-RU" sz="2200" u="sng" dirty="0"/>
              <a:t>осуществляет Федеральная служба по надзору в сфере здравоохранения</a:t>
            </a:r>
            <a:r>
              <a:rPr lang="ru-RU" sz="2200" dirty="0"/>
              <a:t> и выдает </a:t>
            </a:r>
            <a:r>
              <a:rPr lang="ru-RU" sz="2200" u="sng" dirty="0"/>
              <a:t>регистрационное удостоверение</a:t>
            </a:r>
            <a:r>
              <a:rPr lang="ru-RU" sz="2200" dirty="0"/>
              <a:t>. Форма утверждена Приказом Росздравнадзора от 16.01.2013 № 40-Пр/13.</a:t>
            </a:r>
          </a:p>
          <a:p>
            <a:endParaRPr lang="ru-RU" sz="2000" dirty="0"/>
          </a:p>
        </p:txBody>
      </p:sp>
      <p:pic>
        <p:nvPicPr>
          <p:cNvPr id="2" name="Рисунок 1"/>
          <p:cNvPicPr>
            <a:picLocks noChangeAspect="1"/>
          </p:cNvPicPr>
          <p:nvPr/>
        </p:nvPicPr>
        <p:blipFill>
          <a:blip r:embed="rId2"/>
          <a:stretch>
            <a:fillRect/>
          </a:stretch>
        </p:blipFill>
        <p:spPr>
          <a:xfrm>
            <a:off x="-4572000" y="-1714500"/>
            <a:ext cx="18288000" cy="10287000"/>
          </a:xfrm>
          <a:prstGeom prst="rect">
            <a:avLst/>
          </a:prstGeom>
        </p:spPr>
      </p:pic>
    </p:spTree>
    <p:extLst>
      <p:ext uri="{BB962C8B-B14F-4D97-AF65-F5344CB8AC3E}">
        <p14:creationId xmlns:p14="http://schemas.microsoft.com/office/powerpoint/2010/main" val="625532539"/>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572000" y="-1714500"/>
            <a:ext cx="18288000" cy="10287000"/>
          </a:xfrm>
          <a:prstGeom prst="rect">
            <a:avLst/>
          </a:prstGeom>
        </p:spPr>
      </p:pic>
    </p:spTree>
    <p:extLst>
      <p:ext uri="{BB962C8B-B14F-4D97-AF65-F5344CB8AC3E}">
        <p14:creationId xmlns:p14="http://schemas.microsoft.com/office/powerpoint/2010/main" val="366775843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p:spPr>
        <p:txBody>
          <a:bodyPr/>
          <a:lstStyle/>
          <a:p>
            <a:pPr algn="ctr"/>
            <a:r>
              <a:rPr lang="ru-RU" dirty="0">
                <a:solidFill>
                  <a:srgbClr val="C00000"/>
                </a:solidFill>
              </a:rPr>
              <a:t>Формирование лотов</a:t>
            </a:r>
          </a:p>
        </p:txBody>
      </p:sp>
      <p:sp>
        <p:nvSpPr>
          <p:cNvPr id="3" name="Текст 2"/>
          <p:cNvSpPr>
            <a:spLocks noGrp="1"/>
          </p:cNvSpPr>
          <p:nvPr>
            <p:ph type="body" sz="quarter" idx="10"/>
          </p:nvPr>
        </p:nvSpPr>
        <p:spPr>
          <a:xfrm>
            <a:off x="251520" y="908720"/>
            <a:ext cx="8382000" cy="4678204"/>
          </a:xfrm>
        </p:spPr>
        <p:txBody>
          <a:bodyPr lIns="180000" rIns="180000"/>
          <a:lstStyle/>
          <a:p>
            <a:pPr algn="just">
              <a:buFont typeface="Wingdings" panose="05000000000000000000" pitchFamily="2" charset="2"/>
              <a:buChar char="Ø"/>
            </a:pPr>
            <a:r>
              <a:rPr lang="ru-RU" sz="2000" dirty="0"/>
              <a:t>Закон № 44-ФЗ прямо не запрещает приобретать в рамках одной закупки разные товары. Однако, при проведении конкурентной процедуры, </a:t>
            </a:r>
            <a:r>
              <a:rPr lang="ru-RU" sz="2000" u="sng" dirty="0"/>
              <a:t>необходимо учитывать ограничения,  которые связаны с объединением в одну закупку технологически и функционально не связанных товаров</a:t>
            </a:r>
            <a:r>
              <a:rPr lang="ru-RU" sz="2000" dirty="0"/>
              <a:t>.</a:t>
            </a:r>
          </a:p>
          <a:p>
            <a:pPr algn="just">
              <a:buFont typeface="Wingdings" panose="05000000000000000000" pitchFamily="2" charset="2"/>
              <a:buChar char="Ø"/>
            </a:pPr>
            <a:r>
              <a:rPr lang="ru-RU" sz="2000" dirty="0"/>
              <a:t>В каждом конкретном случае необходимо оценить, связаны ли товары технологически, функционально, </a:t>
            </a:r>
            <a:r>
              <a:rPr lang="ru-RU" sz="2000" u="sng" dirty="0"/>
              <a:t>не ограничит ли такое объединение участие в закупке потенциальных поставщиков</a:t>
            </a:r>
            <a:r>
              <a:rPr lang="ru-RU" sz="2000" dirty="0"/>
              <a:t>. </a:t>
            </a:r>
          </a:p>
          <a:p>
            <a:pPr algn="just">
              <a:buFont typeface="Wingdings" panose="05000000000000000000" pitchFamily="2" charset="2"/>
              <a:buChar char="Ø"/>
            </a:pPr>
            <a:r>
              <a:rPr lang="ru-RU" sz="2000" dirty="0"/>
              <a:t>В противном случае такое объединение несет признаки ограничения конкуренции </a:t>
            </a:r>
          </a:p>
          <a:p>
            <a:pPr marL="0" indent="0" algn="ctr">
              <a:buNone/>
            </a:pPr>
            <a:r>
              <a:rPr lang="ru-RU" sz="2000" i="1" u="sng" dirty="0"/>
              <a:t>ч. 3 ст. 17 Закона № 135-ФЗ О защите конкуренции:</a:t>
            </a:r>
          </a:p>
          <a:p>
            <a:pPr marL="0" indent="0" algn="ctr">
              <a:buNone/>
            </a:pPr>
            <a:r>
              <a:rPr lang="ru-RU" sz="2000" i="1" dirty="0"/>
              <a:t> … запрещается ограничение конкуренции между участниками торгов путем включения в состав лотов товаров, работ, услуг, технологически и функционально не связанных с товарами, работами, услугами, поставки, выполнение, оказание которых являются предметом торгов…</a:t>
            </a:r>
          </a:p>
        </p:txBody>
      </p:sp>
    </p:spTree>
    <p:extLst>
      <p:ext uri="{BB962C8B-B14F-4D97-AF65-F5344CB8AC3E}">
        <p14:creationId xmlns:p14="http://schemas.microsoft.com/office/powerpoint/2010/main" val="2346519259"/>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solidFill>
                  <a:srgbClr val="C00000"/>
                </a:solidFill>
              </a:rPr>
              <a:t>Формирование лотов</a:t>
            </a:r>
          </a:p>
        </p:txBody>
      </p:sp>
      <p:sp>
        <p:nvSpPr>
          <p:cNvPr id="3" name="Текст 2"/>
          <p:cNvSpPr>
            <a:spLocks noGrp="1"/>
          </p:cNvSpPr>
          <p:nvPr>
            <p:ph type="body" sz="quarter" idx="10"/>
          </p:nvPr>
        </p:nvSpPr>
        <p:spPr>
          <a:xfrm>
            <a:off x="323528" y="980728"/>
            <a:ext cx="8382000" cy="5346079"/>
          </a:xfrm>
        </p:spPr>
        <p:txBody>
          <a:bodyPr lIns="180000" rIns="180000"/>
          <a:lstStyle/>
          <a:p>
            <a:pPr>
              <a:buFont typeface="Wingdings" panose="05000000000000000000" pitchFamily="2" charset="2"/>
              <a:buChar char="Ø"/>
            </a:pPr>
            <a:r>
              <a:rPr lang="ru-RU" sz="1800" dirty="0"/>
              <a:t>ИЗ ОБЗОРА СУДЕБНОЙ ПРАКТИКИ ПРИМЕНЕНИЯ ЗАКОНОДАТЕЛЬСТВА РОССИЙСКОЙ ФЕДЕРАЦИИ О КОНТРАКТНОЙ СИСТЕМЕ В СФЕРЕ ЗАКУПОК ТОВАРОВ, РАБОТ, УСЛУГ ДЛЯ ОБЕСПЕЧЕНИЯ ГОСУДАРСТВЕННЫХ И МУНИЦИПАЛЬНЫХ НУЖД  (Утвержден Президиумом Верховного Суда РФ 28.06.2017 года)</a:t>
            </a:r>
          </a:p>
          <a:p>
            <a:pPr marL="0" indent="0" algn="just">
              <a:buNone/>
            </a:pPr>
            <a:r>
              <a:rPr lang="ru-RU" sz="1800" i="1" u="sng" dirty="0"/>
              <a:t>Пункт 3</a:t>
            </a:r>
            <a:r>
              <a:rPr lang="ru-RU" sz="1800" i="1" dirty="0"/>
              <a:t>. Заказчик обратился в АС с заявлением о признании незаконным решения антимонопольного органа. По мнению антимонопольного органа, заказчиком нарушены положения п.1 ч.1 ст.33 Закона о контрактной системе ввиду того, что при проведении э/а на поставку компьютерной техники для государственных нужд им неправомерно объединены в один лот и поставка компьютера, и поставка программного продукта, что привело к ограничению конкуренции.</a:t>
            </a:r>
          </a:p>
          <a:p>
            <a:pPr marL="0" indent="0" algn="just">
              <a:buNone/>
            </a:pPr>
            <a:r>
              <a:rPr lang="ru-RU" sz="1800" i="1" dirty="0"/>
              <a:t>Арбитражный суд, признавая </a:t>
            </a:r>
            <a:r>
              <a:rPr lang="ru-RU" sz="1800" i="1" u="sng" dirty="0"/>
              <a:t>незаконным</a:t>
            </a:r>
            <a:r>
              <a:rPr lang="ru-RU" sz="1800" i="1" dirty="0"/>
              <a:t> решение антимонопольного органа, исходил из того, что в силу п.1 ч.1 ст.33 Закона о контрактной системе допускается объединение товаров в один лот, если это не приводит к ограничению числа участников закупки. Учитывая, что заказчиком объединены в один лот </a:t>
            </a:r>
            <a:r>
              <a:rPr lang="ru-RU" sz="1800" b="1" i="1" dirty="0"/>
              <a:t>технологически и функционально связанные товары </a:t>
            </a:r>
            <a:r>
              <a:rPr lang="ru-RU" sz="1800" i="1" dirty="0"/>
              <a:t>- </a:t>
            </a:r>
            <a:r>
              <a:rPr lang="ru-RU" sz="1800" b="1" i="1" dirty="0"/>
              <a:t>компьютеры и программное обеспечение, без которого начало использования компьютерной техники невозможно, такое объединение соответствует требованиям</a:t>
            </a:r>
            <a:r>
              <a:rPr lang="ru-RU" sz="1800" i="1" dirty="0"/>
              <a:t> ст.8 и п.1 ч.1 ст.33 Закона о контрактной системе.</a:t>
            </a:r>
          </a:p>
        </p:txBody>
      </p:sp>
    </p:spTree>
    <p:extLst>
      <p:ext uri="{BB962C8B-B14F-4D97-AF65-F5344CB8AC3E}">
        <p14:creationId xmlns:p14="http://schemas.microsoft.com/office/powerpoint/2010/main" val="238457037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23" y="548680"/>
            <a:ext cx="7143750" cy="3386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57344" y="4293096"/>
            <a:ext cx="7143750" cy="2031325"/>
          </a:xfrm>
          <a:prstGeom prst="rect">
            <a:avLst/>
          </a:prstGeom>
        </p:spPr>
        <p:txBody>
          <a:bodyPr wrap="square">
            <a:spAutoFit/>
          </a:bodyPr>
          <a:lstStyle/>
          <a:p>
            <a:pPr algn="just"/>
            <a:r>
              <a:rPr lang="ru-RU" dirty="0"/>
              <a:t> </a:t>
            </a:r>
            <a:r>
              <a:rPr lang="ru-RU" i="1" dirty="0">
                <a:solidFill>
                  <a:srgbClr val="C00000"/>
                </a:solidFill>
              </a:rPr>
              <a:t>Объединение в один лот товаров должно соответствовать общим принципам Закона № 44-ФЗ и требованиям ст.17 Закона       № 135-ФЗ. Укрупнение лота может ограничить конкуренцию при проведении закупок в силу того, что сокращается число хозяйствующих субъектов, которые могут участвовать в определении поставщика. Указанное укрупнение может привести также к неэффективному расходованию бюджетных средств.</a:t>
            </a:r>
            <a:endParaRPr lang="ru-RU" i="1" dirty="0">
              <a:solidFill>
                <a:srgbClr val="C00000"/>
              </a:solidFill>
              <a:hlinkClick r:id="rId3"/>
            </a:endParaRPr>
          </a:p>
        </p:txBody>
      </p:sp>
    </p:spTree>
    <p:extLst>
      <p:ext uri="{BB962C8B-B14F-4D97-AF65-F5344CB8AC3E}">
        <p14:creationId xmlns:p14="http://schemas.microsoft.com/office/powerpoint/2010/main" val="3426102026"/>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132856"/>
            <a:ext cx="8382000" cy="1329595"/>
          </a:xfrm>
        </p:spPr>
        <p:txBody>
          <a:bodyPr/>
          <a:lstStyle/>
          <a:p>
            <a:pPr algn="ctr"/>
            <a:r>
              <a:rPr lang="ru-RU" dirty="0">
                <a:solidFill>
                  <a:srgbClr val="C00000"/>
                </a:solidFill>
              </a:rPr>
              <a:t>Описание объекта закупки</a:t>
            </a:r>
            <a:br>
              <a:rPr lang="ru-RU" dirty="0">
                <a:solidFill>
                  <a:srgbClr val="C00000"/>
                </a:solidFill>
              </a:rPr>
            </a:br>
            <a:r>
              <a:rPr lang="ru-RU" dirty="0">
                <a:solidFill>
                  <a:srgbClr val="C00000"/>
                </a:solidFill>
              </a:rPr>
              <a:t>(статья 33)</a:t>
            </a:r>
          </a:p>
        </p:txBody>
      </p:sp>
    </p:spTree>
    <p:extLst>
      <p:ext uri="{BB962C8B-B14F-4D97-AF65-F5344CB8AC3E}">
        <p14:creationId xmlns:p14="http://schemas.microsoft.com/office/powerpoint/2010/main" val="148081839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443198"/>
          </a:xfrm>
        </p:spPr>
        <p:txBody>
          <a:bodyPr/>
          <a:lstStyle/>
          <a:p>
            <a:pPr algn="ctr"/>
            <a:r>
              <a:rPr lang="ru-RU" sz="3200" dirty="0">
                <a:solidFill>
                  <a:srgbClr val="C00000"/>
                </a:solidFill>
              </a:rPr>
              <a:t>Описание объекта закупки</a:t>
            </a:r>
          </a:p>
        </p:txBody>
      </p:sp>
      <p:sp>
        <p:nvSpPr>
          <p:cNvPr id="3" name="Объект 2"/>
          <p:cNvSpPr>
            <a:spLocks noGrp="1"/>
          </p:cNvSpPr>
          <p:nvPr>
            <p:ph idx="1"/>
          </p:nvPr>
        </p:nvSpPr>
        <p:spPr>
          <a:xfrm>
            <a:off x="364803" y="908720"/>
            <a:ext cx="8382000" cy="4604337"/>
          </a:xfrm>
        </p:spPr>
        <p:txBody>
          <a:bodyPr lIns="180000" rIns="180000"/>
          <a:lstStyle/>
          <a:p>
            <a:pPr>
              <a:buFont typeface="Wingdings" panose="05000000000000000000" pitchFamily="2" charset="2"/>
              <a:buChar char="Ø"/>
            </a:pPr>
            <a:r>
              <a:rPr lang="ru-RU" sz="2200" dirty="0"/>
              <a:t>В соответствии с пунктом 1 части 2 статьи 42 Закона № 44-ФЗ заказчик размещает в составе извещения об осуществлении закупки описание объекта закупки, сформированное в соответствии с положениями статьи 33 Закона № 44-ФЗ.</a:t>
            </a:r>
          </a:p>
          <a:p>
            <a:pPr>
              <a:buFont typeface="Wingdings" panose="05000000000000000000" pitchFamily="2" charset="2"/>
              <a:buChar char="Ø"/>
            </a:pPr>
            <a:r>
              <a:rPr lang="ru-RU" sz="2200" dirty="0"/>
              <a:t>На основании </a:t>
            </a:r>
            <a:r>
              <a:rPr lang="ru-RU" sz="2200" dirty="0">
                <a:effectLst>
                  <a:outerShdw blurRad="38100" dist="38100" dir="2700000" algn="tl">
                    <a:srgbClr val="000000">
                      <a:alpha val="43137"/>
                    </a:srgbClr>
                  </a:outerShdw>
                </a:effectLst>
              </a:rPr>
              <a:t>ПП РФ от 8 февраля 2017 г. N 145  </a:t>
            </a:r>
            <a:r>
              <a:rPr lang="ru-RU" sz="2200" dirty="0"/>
              <a:t>в целях описания объекта закупки, которое включается в извещение об осуществлении закупки, заказчиками используется каталог ТРУ.</a:t>
            </a:r>
          </a:p>
          <a:p>
            <a:pPr algn="just">
              <a:buFont typeface="Wingdings" panose="05000000000000000000" pitchFamily="2" charset="2"/>
              <a:buChar char="Ø"/>
            </a:pPr>
            <a:r>
              <a:rPr lang="ru-RU" sz="2200" dirty="0"/>
              <a:t>ПП РФ от 08.02.2017г. № 145 утверждены:</a:t>
            </a:r>
          </a:p>
          <a:p>
            <a:pPr algn="just">
              <a:buFont typeface="Wingdings" panose="05000000000000000000" pitchFamily="2" charset="2"/>
              <a:buChar char="§"/>
            </a:pPr>
            <a:r>
              <a:rPr lang="ru-RU" sz="2200" dirty="0">
                <a:effectLst>
                  <a:outerShdw blurRad="38100" dist="38100" dir="2700000" algn="tl">
                    <a:srgbClr val="000000">
                      <a:alpha val="43137"/>
                    </a:srgbClr>
                  </a:outerShdw>
                </a:effectLst>
              </a:rPr>
              <a:t>Правила формирования и ведения </a:t>
            </a:r>
            <a:r>
              <a:rPr lang="ru-RU" sz="2200" dirty="0"/>
              <a:t>в единой информационной системе в сфере закупок </a:t>
            </a:r>
            <a:r>
              <a:rPr lang="ru-RU" sz="2200" dirty="0">
                <a:effectLst>
                  <a:outerShdw blurRad="38100" dist="38100" dir="2700000" algn="tl">
                    <a:srgbClr val="000000">
                      <a:alpha val="43137"/>
                    </a:srgbClr>
                  </a:outerShdw>
                </a:effectLst>
              </a:rPr>
              <a:t>каталога</a:t>
            </a:r>
            <a:r>
              <a:rPr lang="ru-RU" sz="2200" dirty="0"/>
              <a:t> товаров, работ, услуг для обеспечения государственных и муниципальных нужд;</a:t>
            </a:r>
          </a:p>
          <a:p>
            <a:pPr algn="just">
              <a:buFont typeface="Wingdings" panose="05000000000000000000" pitchFamily="2" charset="2"/>
              <a:buChar char="§"/>
            </a:pPr>
            <a:r>
              <a:rPr lang="ru-RU" sz="2200" dirty="0">
                <a:effectLst>
                  <a:outerShdw blurRad="38100" dist="38100" dir="2700000" algn="tl">
                    <a:srgbClr val="000000">
                      <a:alpha val="43137"/>
                    </a:srgbClr>
                  </a:outerShdw>
                </a:effectLst>
              </a:rPr>
              <a:t>Правила использования каталога </a:t>
            </a:r>
            <a:r>
              <a:rPr lang="ru-RU" sz="2200" dirty="0"/>
              <a:t>товаров, работ, услуг для обеспечения государственных и муниципальных нужд.</a:t>
            </a:r>
          </a:p>
          <a:p>
            <a:pPr>
              <a:buFont typeface="Wingdings" panose="05000000000000000000" pitchFamily="2" charset="2"/>
              <a:buChar char="Ø"/>
            </a:pPr>
            <a:endParaRPr lang="ru-RU" sz="2200" dirty="0"/>
          </a:p>
        </p:txBody>
      </p:sp>
    </p:spTree>
    <p:extLst>
      <p:ext uri="{BB962C8B-B14F-4D97-AF65-F5344CB8AC3E}">
        <p14:creationId xmlns:p14="http://schemas.microsoft.com/office/powerpoint/2010/main" val="47344704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443198"/>
          </a:xfrm>
        </p:spPr>
        <p:txBody>
          <a:bodyPr/>
          <a:lstStyle/>
          <a:p>
            <a:pPr algn="ctr"/>
            <a:r>
              <a:rPr lang="ru-RU" sz="3200" dirty="0">
                <a:solidFill>
                  <a:srgbClr val="C00000"/>
                </a:solidFill>
              </a:rPr>
              <a:t>Каталог товаров, работ услуг (КТРУ)</a:t>
            </a:r>
          </a:p>
        </p:txBody>
      </p:sp>
      <p:sp>
        <p:nvSpPr>
          <p:cNvPr id="3" name="Объект 2"/>
          <p:cNvSpPr>
            <a:spLocks noGrp="1"/>
          </p:cNvSpPr>
          <p:nvPr>
            <p:ph idx="1"/>
          </p:nvPr>
        </p:nvSpPr>
        <p:spPr>
          <a:xfrm>
            <a:off x="364803" y="836712"/>
            <a:ext cx="8382000" cy="4832092"/>
          </a:xfrm>
        </p:spPr>
        <p:txBody>
          <a:bodyPr lIns="180000" rIns="180000"/>
          <a:lstStyle/>
          <a:p>
            <a:pPr algn="just">
              <a:buFont typeface="Wingdings" panose="05000000000000000000" pitchFamily="2" charset="2"/>
              <a:buChar char="Ø"/>
            </a:pPr>
            <a:r>
              <a:rPr lang="ru-RU" sz="2000" dirty="0"/>
              <a:t>Согласно п.2 “Правил формирования и ведения КТРУ” </a:t>
            </a:r>
            <a:r>
              <a:rPr lang="ru-RU" sz="2000" dirty="0">
                <a:effectLst>
                  <a:outerShdw blurRad="38100" dist="38100" dir="2700000" algn="tl">
                    <a:srgbClr val="000000">
                      <a:alpha val="43137"/>
                    </a:srgbClr>
                  </a:outerShdw>
                </a:effectLst>
              </a:rPr>
              <a:t>под каталогом </a:t>
            </a:r>
            <a:r>
              <a:rPr lang="ru-RU" sz="2000" dirty="0"/>
              <a:t>товаров, работ, услуг </a:t>
            </a:r>
            <a:r>
              <a:rPr lang="ru-RU" sz="2000" dirty="0">
                <a:effectLst>
                  <a:outerShdw blurRad="38100" dist="38100" dir="2700000" algn="tl">
                    <a:srgbClr val="000000">
                      <a:alpha val="43137"/>
                    </a:srgbClr>
                  </a:outerShdw>
                </a:effectLst>
              </a:rPr>
              <a:t>понимается систематизированный перечень </a:t>
            </a:r>
            <a:r>
              <a:rPr lang="ru-RU" sz="2000" dirty="0"/>
              <a:t>товаров, работ, услуг, закупаемых для обеспечения государственных и муниципальных нужд, </a:t>
            </a:r>
            <a:r>
              <a:rPr lang="ru-RU" sz="2000" dirty="0">
                <a:effectLst>
                  <a:outerShdw blurRad="38100" dist="38100" dir="2700000" algn="tl">
                    <a:srgbClr val="000000">
                      <a:alpha val="43137"/>
                    </a:srgbClr>
                  </a:outerShdw>
                </a:effectLst>
              </a:rPr>
              <a:t>сформированный на основе </a:t>
            </a:r>
            <a:r>
              <a:rPr lang="ru-RU" sz="2000" dirty="0"/>
              <a:t>Общероссийского классификатора продукции по видам экономической деятельности (</a:t>
            </a:r>
            <a:r>
              <a:rPr lang="ru-RU" sz="2000" dirty="0">
                <a:effectLst>
                  <a:outerShdw blurRad="38100" dist="38100" dir="2700000" algn="tl">
                    <a:srgbClr val="000000">
                      <a:alpha val="43137"/>
                    </a:srgbClr>
                  </a:outerShdw>
                </a:effectLst>
              </a:rPr>
              <a:t>ОКПД2</a:t>
            </a:r>
            <a:r>
              <a:rPr lang="ru-RU" sz="2000" dirty="0"/>
              <a:t>) и включающий в себя информацию в соответствии с настоящими Правилами.</a:t>
            </a:r>
          </a:p>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Информация</a:t>
            </a:r>
            <a:r>
              <a:rPr lang="ru-RU" sz="2000" dirty="0"/>
              <a:t>, включаемая в КТРУ </a:t>
            </a:r>
            <a:r>
              <a:rPr lang="ru-RU" sz="2000" dirty="0">
                <a:effectLst>
                  <a:outerShdw blurRad="38100" dist="38100" dir="2700000" algn="tl">
                    <a:srgbClr val="000000">
                      <a:alpha val="43137"/>
                    </a:srgbClr>
                  </a:outerShdw>
                </a:effectLst>
              </a:rPr>
              <a:t>должна обязательно использоваться Заказчиками по истечении 30 дней со дня включения в каталог </a:t>
            </a:r>
            <a:r>
              <a:rPr lang="ru-RU" sz="2000" dirty="0"/>
              <a:t>новой позиции, если иное не установлено уполномоченным органом. До наступления указанной даты Заказчики могут использовать эту информацию по своему усмотрению.</a:t>
            </a:r>
          </a:p>
          <a:p>
            <a:pPr algn="just">
              <a:buFont typeface="Wingdings" panose="05000000000000000000" pitchFamily="2" charset="2"/>
              <a:buChar char="Ø"/>
            </a:pPr>
            <a:r>
              <a:rPr lang="ru-RU" sz="2000" dirty="0"/>
              <a:t>В силу пунктов 2 и 4 Правил использования каталога заказчиками подлежат применению </a:t>
            </a:r>
            <a:r>
              <a:rPr lang="ru-RU" sz="2000" i="1" dirty="0"/>
              <a:t>включенные </a:t>
            </a:r>
            <a:r>
              <a:rPr lang="ru-RU" sz="2000" dirty="0"/>
              <a:t>в позицию каталога </a:t>
            </a:r>
            <a:r>
              <a:rPr lang="ru-RU" sz="2000" b="1" dirty="0"/>
              <a:t>наименование и описание</a:t>
            </a:r>
            <a:r>
              <a:rPr lang="ru-RU" sz="2000" dirty="0"/>
              <a:t> (содержащее характеристики) товаров, работ, услуг.</a:t>
            </a:r>
          </a:p>
        </p:txBody>
      </p:sp>
    </p:spTree>
    <p:extLst>
      <p:ext uri="{BB962C8B-B14F-4D97-AF65-F5344CB8AC3E}">
        <p14:creationId xmlns:p14="http://schemas.microsoft.com/office/powerpoint/2010/main" val="314560086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382000" cy="387798"/>
          </a:xfrm>
        </p:spPr>
        <p:txBody>
          <a:bodyPr/>
          <a:lstStyle/>
          <a:p>
            <a:pPr algn="ctr"/>
            <a:r>
              <a:rPr lang="ru-RU" sz="2800" dirty="0">
                <a:solidFill>
                  <a:srgbClr val="C00000"/>
                </a:solidFill>
              </a:rPr>
              <a:t>Выбор способа определения поставщика</a:t>
            </a:r>
          </a:p>
        </p:txBody>
      </p:sp>
      <p:sp>
        <p:nvSpPr>
          <p:cNvPr id="6" name="Rectangle 1"/>
          <p:cNvSpPr>
            <a:spLocks noGrp="1" noChangeArrowheads="1"/>
          </p:cNvSpPr>
          <p:nvPr>
            <p:ph type="body" sz="quarter" idx="10"/>
          </p:nvPr>
        </p:nvSpPr>
        <p:spPr bwMode="auto">
          <a:xfrm>
            <a:off x="683568" y="2884761"/>
            <a:ext cx="815144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None/>
              <a:tabLst/>
            </a:pPr>
            <a:endParaRPr kumimoji="0" lang="ru-RU" sz="2400" b="0"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88956325"/>
              </p:ext>
            </p:extLst>
          </p:nvPr>
        </p:nvGraphicFramePr>
        <p:xfrm>
          <a:off x="35861" y="692696"/>
          <a:ext cx="9144000" cy="6029220"/>
        </p:xfrm>
        <a:graphic>
          <a:graphicData uri="http://schemas.openxmlformats.org/drawingml/2006/table">
            <a:tbl>
              <a:tblPr firstRow="1" bandRow="1">
                <a:tableStyleId>{5C22544A-7EE6-4342-B048-85BDC9FD1C3A}</a:tableStyleId>
              </a:tblPr>
              <a:tblGrid>
                <a:gridCol w="1502872">
                  <a:extLst>
                    <a:ext uri="{9D8B030D-6E8A-4147-A177-3AD203B41FA5}">
                      <a16:colId xmlns:a16="http://schemas.microsoft.com/office/drawing/2014/main" val="20000"/>
                    </a:ext>
                  </a:extLst>
                </a:gridCol>
                <a:gridCol w="1967346">
                  <a:extLst>
                    <a:ext uri="{9D8B030D-6E8A-4147-A177-3AD203B41FA5}">
                      <a16:colId xmlns:a16="http://schemas.microsoft.com/office/drawing/2014/main" val="20001"/>
                    </a:ext>
                  </a:extLst>
                </a:gridCol>
                <a:gridCol w="1675887">
                  <a:extLst>
                    <a:ext uri="{9D8B030D-6E8A-4147-A177-3AD203B41FA5}">
                      <a16:colId xmlns:a16="http://schemas.microsoft.com/office/drawing/2014/main" val="20002"/>
                    </a:ext>
                  </a:extLst>
                </a:gridCol>
                <a:gridCol w="1989071">
                  <a:extLst>
                    <a:ext uri="{9D8B030D-6E8A-4147-A177-3AD203B41FA5}">
                      <a16:colId xmlns:a16="http://schemas.microsoft.com/office/drawing/2014/main" val="20003"/>
                    </a:ext>
                  </a:extLst>
                </a:gridCol>
                <a:gridCol w="2008824">
                  <a:extLst>
                    <a:ext uri="{9D8B030D-6E8A-4147-A177-3AD203B41FA5}">
                      <a16:colId xmlns:a16="http://schemas.microsoft.com/office/drawing/2014/main" val="20004"/>
                    </a:ext>
                  </a:extLst>
                </a:gridCol>
              </a:tblGrid>
              <a:tr h="593366">
                <a:tc>
                  <a:txBody>
                    <a:bodyPr/>
                    <a:lstStyle/>
                    <a:p>
                      <a:pPr algn="ctr"/>
                      <a:r>
                        <a:rPr lang="ru-RU" sz="1600" dirty="0">
                          <a:solidFill>
                            <a:schemeClr val="tx1"/>
                          </a:solidFill>
                        </a:rPr>
                        <a:t>Способ определения</a:t>
                      </a:r>
                    </a:p>
                  </a:txBody>
                  <a:tcPr/>
                </a:tc>
                <a:tc>
                  <a:txBody>
                    <a:bodyPr/>
                    <a:lstStyle/>
                    <a:p>
                      <a:pPr algn="ctr"/>
                      <a:r>
                        <a:rPr lang="ru-RU" sz="1600" dirty="0">
                          <a:solidFill>
                            <a:schemeClr val="tx1"/>
                          </a:solidFill>
                        </a:rPr>
                        <a:t>Основание</a:t>
                      </a:r>
                    </a:p>
                  </a:txBody>
                  <a:tcPr/>
                </a:tc>
                <a:tc>
                  <a:txBody>
                    <a:bodyPr/>
                    <a:lstStyle/>
                    <a:p>
                      <a:pPr algn="ctr"/>
                      <a:r>
                        <a:rPr lang="ru-RU" sz="1600" dirty="0">
                          <a:solidFill>
                            <a:schemeClr val="tx1"/>
                          </a:solidFill>
                        </a:rPr>
                        <a:t>Предельная</a:t>
                      </a:r>
                      <a:r>
                        <a:rPr lang="ru-RU" sz="1600" baseline="0" dirty="0">
                          <a:solidFill>
                            <a:schemeClr val="tx1"/>
                          </a:solidFill>
                        </a:rPr>
                        <a:t> НМЦК (ЦК с ед.)</a:t>
                      </a:r>
                      <a:endParaRPr lang="ru-RU" sz="1600" dirty="0">
                        <a:solidFill>
                          <a:schemeClr val="tx1"/>
                        </a:solidFill>
                      </a:endParaRPr>
                    </a:p>
                  </a:txBody>
                  <a:tcPr/>
                </a:tc>
                <a:tc>
                  <a:txBody>
                    <a:bodyPr/>
                    <a:lstStyle/>
                    <a:p>
                      <a:pPr algn="ctr"/>
                      <a:r>
                        <a:rPr lang="ru-RU" sz="1600" dirty="0">
                          <a:solidFill>
                            <a:schemeClr val="tx1"/>
                          </a:solidFill>
                        </a:rPr>
                        <a:t>Предельный годовой объём</a:t>
                      </a:r>
                    </a:p>
                  </a:txBody>
                  <a:tcPr/>
                </a:tc>
                <a:tc>
                  <a:txBody>
                    <a:bodyPr/>
                    <a:lstStyle/>
                    <a:p>
                      <a:pPr algn="ctr"/>
                      <a:r>
                        <a:rPr lang="ru-RU" sz="1600" dirty="0">
                          <a:solidFill>
                            <a:schemeClr val="tx1"/>
                          </a:solidFill>
                        </a:rPr>
                        <a:t>Примечания</a:t>
                      </a:r>
                    </a:p>
                  </a:txBody>
                  <a:tcPr/>
                </a:tc>
                <a:extLst>
                  <a:ext uri="{0D108BD9-81ED-4DB2-BD59-A6C34878D82A}">
                    <a16:rowId xmlns:a16="http://schemas.microsoft.com/office/drawing/2014/main" val="10000"/>
                  </a:ext>
                </a:extLst>
              </a:tr>
              <a:tr h="737119">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a:solidFill>
                            <a:schemeClr val="tx1"/>
                          </a:solidFill>
                        </a:rPr>
                        <a:t>Запрос</a:t>
                      </a:r>
                      <a:r>
                        <a:rPr lang="ru-RU" sz="1600" baseline="0" dirty="0">
                          <a:solidFill>
                            <a:schemeClr val="tx1"/>
                          </a:solidFill>
                        </a:rPr>
                        <a:t> котировок</a:t>
                      </a:r>
                      <a:endParaRPr lang="ru-RU" sz="1600" dirty="0">
                        <a:solidFill>
                          <a:schemeClr val="tx1"/>
                        </a:solidFill>
                      </a:endParaRPr>
                    </a:p>
                  </a:txBody>
                  <a:tcPr>
                    <a:solidFill>
                      <a:schemeClr val="accent4">
                        <a:lumMod val="60000"/>
                        <a:lumOff val="40000"/>
                      </a:schemeClr>
                    </a:solidFill>
                  </a:tcPr>
                </a:tc>
                <a:tc>
                  <a:txBody>
                    <a:bodyPr/>
                    <a:lstStyle/>
                    <a:p>
                      <a:r>
                        <a:rPr lang="ru-RU" sz="1600" dirty="0">
                          <a:solidFill>
                            <a:schemeClr val="tx1"/>
                          </a:solidFill>
                        </a:rPr>
                        <a:t>п.1 ч.10 ст.24</a:t>
                      </a:r>
                    </a:p>
                  </a:txBody>
                  <a:tcPr>
                    <a:solidFill>
                      <a:schemeClr val="accent4">
                        <a:lumMod val="60000"/>
                        <a:lumOff val="40000"/>
                      </a:schemeClr>
                    </a:solidFill>
                  </a:tcPr>
                </a:tc>
                <a:tc>
                  <a:txBody>
                    <a:bodyPr/>
                    <a:lstStyle/>
                    <a:p>
                      <a:r>
                        <a:rPr lang="ru-RU" sz="1600" dirty="0">
                          <a:solidFill>
                            <a:schemeClr val="tx1"/>
                          </a:solidFill>
                        </a:rPr>
                        <a:t>3 </a:t>
                      </a:r>
                      <a:r>
                        <a:rPr lang="ru-RU" sz="1600" dirty="0" err="1">
                          <a:solidFill>
                            <a:schemeClr val="tx1"/>
                          </a:solidFill>
                        </a:rPr>
                        <a:t>млн.руб</a:t>
                      </a:r>
                      <a:r>
                        <a:rPr lang="ru-RU" sz="1600" dirty="0">
                          <a:solidFill>
                            <a:schemeClr val="tx1"/>
                          </a:solidFill>
                        </a:rPr>
                        <a:t>.</a:t>
                      </a:r>
                    </a:p>
                  </a:txBody>
                  <a:tcPr>
                    <a:solidFill>
                      <a:schemeClr val="accent4">
                        <a:lumMod val="60000"/>
                        <a:lumOff val="40000"/>
                      </a:schemeClr>
                    </a:solidFill>
                  </a:tcPr>
                </a:tc>
                <a:tc>
                  <a:txBody>
                    <a:bodyPr/>
                    <a:lstStyle/>
                    <a:p>
                      <a:r>
                        <a:rPr lang="ru-RU" sz="1600" b="0" i="0" u="none" strike="noStrike" kern="1200" baseline="0" dirty="0">
                          <a:solidFill>
                            <a:schemeClr val="dk1"/>
                          </a:solidFill>
                          <a:latin typeface="+mn-lt"/>
                          <a:ea typeface="+mn-ea"/>
                          <a:cs typeface="+mn-cs"/>
                        </a:rPr>
                        <a:t>20% СГОЗ или</a:t>
                      </a:r>
                    </a:p>
                    <a:p>
                      <a:r>
                        <a:rPr lang="ru-RU" sz="1600" b="0" i="0" u="none" strike="noStrike" kern="1200" baseline="0" dirty="0">
                          <a:solidFill>
                            <a:schemeClr val="dk1"/>
                          </a:solidFill>
                          <a:latin typeface="+mn-lt"/>
                          <a:ea typeface="+mn-ea"/>
                          <a:cs typeface="+mn-cs"/>
                        </a:rPr>
                        <a:t>100 </a:t>
                      </a:r>
                      <a:r>
                        <a:rPr lang="ru-RU" sz="1600" b="0" i="0" u="none" strike="noStrike" kern="1200" baseline="0" dirty="0" err="1">
                          <a:solidFill>
                            <a:schemeClr val="dk1"/>
                          </a:solidFill>
                          <a:latin typeface="+mn-lt"/>
                          <a:ea typeface="+mn-ea"/>
                          <a:cs typeface="+mn-cs"/>
                        </a:rPr>
                        <a:t>млн.руб</a:t>
                      </a:r>
                      <a:r>
                        <a:rPr lang="ru-RU" sz="1600" b="0" i="0" u="none" strike="noStrike" kern="1200" baseline="0" dirty="0">
                          <a:solidFill>
                            <a:schemeClr val="dk1"/>
                          </a:solidFill>
                          <a:latin typeface="+mn-lt"/>
                          <a:ea typeface="+mn-ea"/>
                          <a:cs typeface="+mn-cs"/>
                        </a:rPr>
                        <a:t>. если СГОЗ менее 500млн.</a:t>
                      </a:r>
                    </a:p>
                  </a:txBody>
                  <a:tcPr>
                    <a:solidFill>
                      <a:schemeClr val="accent4">
                        <a:lumMod val="60000"/>
                        <a:lumOff val="40000"/>
                      </a:schemeClr>
                    </a:solidFill>
                  </a:tcPr>
                </a:tc>
                <a:tc>
                  <a:txBody>
                    <a:bodyPr/>
                    <a:lstStyle/>
                    <a:p>
                      <a:endParaRPr lang="ru-RU" sz="160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10001"/>
                  </a:ext>
                </a:extLst>
              </a:tr>
              <a:tr h="70624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kern="1200" dirty="0">
                          <a:solidFill>
                            <a:schemeClr val="tx1"/>
                          </a:solidFill>
                          <a:latin typeface="+mn-lt"/>
                          <a:ea typeface="+mn-ea"/>
                          <a:cs typeface="+mn-cs"/>
                        </a:rPr>
                        <a:t>Запрос котировок</a:t>
                      </a: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err="1">
                          <a:solidFill>
                            <a:schemeClr val="tx1"/>
                          </a:solidFill>
                        </a:rPr>
                        <a:t>пп.а</a:t>
                      </a:r>
                      <a:r>
                        <a:rPr lang="ru-RU" sz="1600" dirty="0">
                          <a:solidFill>
                            <a:schemeClr val="tx1"/>
                          </a:solidFill>
                        </a:rPr>
                        <a:t> п.2 ч.10 ст.24</a:t>
                      </a:r>
                    </a:p>
                    <a:p>
                      <a:pPr marL="0" marR="0" indent="0" algn="l" defTabSz="914363" rtl="0" eaLnBrk="1" fontAlgn="auto" latinLnBrk="0" hangingPunct="1">
                        <a:lnSpc>
                          <a:spcPct val="100000"/>
                        </a:lnSpc>
                        <a:spcBef>
                          <a:spcPts val="0"/>
                        </a:spcBef>
                        <a:spcAft>
                          <a:spcPts val="0"/>
                        </a:spcAft>
                        <a:buClrTx/>
                        <a:buSzTx/>
                        <a:buFontTx/>
                        <a:buNone/>
                        <a:tabLst/>
                        <a:defRPr/>
                      </a:pPr>
                      <a:endParaRPr lang="ru-RU" sz="1600" kern="1200" dirty="0">
                        <a:solidFill>
                          <a:schemeClr val="tx1"/>
                        </a:solidFill>
                        <a:latin typeface="+mn-lt"/>
                        <a:ea typeface="+mn-ea"/>
                        <a:cs typeface="+mn-cs"/>
                      </a:endParaRPr>
                    </a:p>
                  </a:txBody>
                  <a:tcPr>
                    <a:solidFill>
                      <a:schemeClr val="accent4">
                        <a:lumMod val="60000"/>
                        <a:lumOff val="40000"/>
                      </a:schemeClr>
                    </a:solidFill>
                  </a:tcPr>
                </a:tc>
                <a:tc>
                  <a:txBody>
                    <a:bodyPr/>
                    <a:lstStyle/>
                    <a:p>
                      <a:r>
                        <a:rPr lang="ru-RU" sz="1600" dirty="0">
                          <a:solidFill>
                            <a:schemeClr val="tx1"/>
                          </a:solidFill>
                        </a:rPr>
                        <a:t>не установлена</a:t>
                      </a: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a:solidFill>
                            <a:schemeClr val="tx1"/>
                          </a:solidFill>
                        </a:rPr>
                        <a:t>не установлен</a:t>
                      </a: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kern="1200" dirty="0">
                          <a:solidFill>
                            <a:schemeClr val="tx1"/>
                          </a:solidFill>
                          <a:latin typeface="+mn-lt"/>
                          <a:ea typeface="+mn-ea"/>
                          <a:cs typeface="+mn-cs"/>
                        </a:rPr>
                        <a:t>контракт на поставку товаров, необходимых для нормального жизнеобеспечения граждан</a:t>
                      </a:r>
                    </a:p>
                  </a:txBody>
                  <a:tcPr>
                    <a:solidFill>
                      <a:schemeClr val="accent4">
                        <a:lumMod val="60000"/>
                        <a:lumOff val="40000"/>
                      </a:schemeClr>
                    </a:solidFill>
                  </a:tcPr>
                </a:tc>
                <a:extLst>
                  <a:ext uri="{0D108BD9-81ED-4DB2-BD59-A6C34878D82A}">
                    <a16:rowId xmlns:a16="http://schemas.microsoft.com/office/drawing/2014/main" val="10002"/>
                  </a:ext>
                </a:extLst>
              </a:tr>
              <a:tr h="70624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kern="1200">
                          <a:solidFill>
                            <a:schemeClr val="tx1"/>
                          </a:solidFill>
                          <a:latin typeface="+mn-lt"/>
                          <a:ea typeface="+mn-ea"/>
                          <a:cs typeface="+mn-cs"/>
                        </a:rPr>
                        <a:t>Запрос котировок</a:t>
                      </a:r>
                      <a:endParaRPr lang="ru-RU" sz="1600" kern="1200" dirty="0">
                        <a:solidFill>
                          <a:schemeClr val="tx1"/>
                        </a:solidFill>
                        <a:latin typeface="+mn-lt"/>
                        <a:ea typeface="+mn-ea"/>
                        <a:cs typeface="+mn-cs"/>
                      </a:endParaRP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err="1">
                          <a:solidFill>
                            <a:schemeClr val="tx1"/>
                          </a:solidFill>
                        </a:rPr>
                        <a:t>пп.б</a:t>
                      </a:r>
                      <a:r>
                        <a:rPr lang="ru-RU" sz="1600" dirty="0">
                          <a:solidFill>
                            <a:schemeClr val="tx1"/>
                          </a:solidFill>
                        </a:rPr>
                        <a:t> п.2 ч.10 ст.24</a:t>
                      </a:r>
                    </a:p>
                    <a:p>
                      <a:pPr marL="0" marR="0" indent="0" algn="l" defTabSz="914363" rtl="0" eaLnBrk="1" fontAlgn="auto" latinLnBrk="0" hangingPunct="1">
                        <a:lnSpc>
                          <a:spcPct val="100000"/>
                        </a:lnSpc>
                        <a:spcBef>
                          <a:spcPts val="0"/>
                        </a:spcBef>
                        <a:spcAft>
                          <a:spcPts val="0"/>
                        </a:spcAft>
                        <a:buClrTx/>
                        <a:buSzTx/>
                        <a:buFontTx/>
                        <a:buNone/>
                        <a:tabLst/>
                        <a:defRPr/>
                      </a:pPr>
                      <a:endParaRPr lang="ru-RU" sz="1600" kern="1200" dirty="0">
                        <a:solidFill>
                          <a:schemeClr val="tx1"/>
                        </a:solidFill>
                        <a:latin typeface="+mn-lt"/>
                        <a:ea typeface="+mn-ea"/>
                        <a:cs typeface="+mn-cs"/>
                      </a:endParaRPr>
                    </a:p>
                  </a:txBody>
                  <a:tcPr>
                    <a:solidFill>
                      <a:schemeClr val="accent4">
                        <a:lumMod val="60000"/>
                        <a:lumOff val="40000"/>
                      </a:schemeClr>
                    </a:solidFill>
                  </a:tcPr>
                </a:tc>
                <a:tc>
                  <a:txBody>
                    <a:bodyPr/>
                    <a:lstStyle/>
                    <a:p>
                      <a:r>
                        <a:rPr lang="ru-RU" sz="1600" dirty="0">
                          <a:solidFill>
                            <a:schemeClr val="tx1"/>
                          </a:solidFill>
                        </a:rPr>
                        <a:t>не установлена</a:t>
                      </a: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a:solidFill>
                            <a:schemeClr val="tx1"/>
                          </a:solidFill>
                        </a:rPr>
                        <a:t>не установлен</a:t>
                      </a:r>
                    </a:p>
                  </a:txBody>
                  <a:tcPr>
                    <a:solidFill>
                      <a:schemeClr val="accent4">
                        <a:lumMod val="60000"/>
                        <a:lumOff val="40000"/>
                      </a:schemeClr>
                    </a:solidFill>
                  </a:tcPr>
                </a:tc>
                <a:tc>
                  <a:txBody>
                    <a:bodyPr/>
                    <a:lstStyle/>
                    <a:p>
                      <a:pPr marL="0" algn="l" defTabSz="914363" rtl="0" eaLnBrk="1" latinLnBrk="0" hangingPunct="1"/>
                      <a:r>
                        <a:rPr lang="ru-RU" sz="1600" kern="1200" dirty="0">
                          <a:solidFill>
                            <a:schemeClr val="tx1"/>
                          </a:solidFill>
                          <a:latin typeface="+mn-lt"/>
                          <a:ea typeface="+mn-ea"/>
                          <a:cs typeface="+mn-cs"/>
                        </a:rPr>
                        <a:t>при одностороннем расторжении контракта</a:t>
                      </a:r>
                    </a:p>
                  </a:txBody>
                  <a:tcPr>
                    <a:solidFill>
                      <a:schemeClr val="accent4">
                        <a:lumMod val="60000"/>
                        <a:lumOff val="40000"/>
                      </a:schemeClr>
                    </a:solidFill>
                  </a:tcPr>
                </a:tc>
                <a:extLst>
                  <a:ext uri="{0D108BD9-81ED-4DB2-BD59-A6C34878D82A}">
                    <a16:rowId xmlns:a16="http://schemas.microsoft.com/office/drawing/2014/main" val="10003"/>
                  </a:ext>
                </a:extLst>
              </a:tr>
              <a:tr h="70624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kern="1200" dirty="0">
                          <a:solidFill>
                            <a:schemeClr val="tx1"/>
                          </a:solidFill>
                          <a:latin typeface="+mn-lt"/>
                          <a:ea typeface="+mn-ea"/>
                          <a:cs typeface="+mn-cs"/>
                        </a:rPr>
                        <a:t>Запрос котировок</a:t>
                      </a: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err="1">
                          <a:solidFill>
                            <a:schemeClr val="tx1"/>
                          </a:solidFill>
                        </a:rPr>
                        <a:t>пп.г</a:t>
                      </a:r>
                      <a:r>
                        <a:rPr lang="ru-RU" sz="1600" dirty="0">
                          <a:solidFill>
                            <a:schemeClr val="tx1"/>
                          </a:solidFill>
                        </a:rPr>
                        <a:t> п.2 ч.10 ст.24</a:t>
                      </a:r>
                    </a:p>
                    <a:p>
                      <a:pPr marL="0" marR="0" indent="0" algn="l" defTabSz="914363" rtl="0" eaLnBrk="1" fontAlgn="auto" latinLnBrk="0" hangingPunct="1">
                        <a:lnSpc>
                          <a:spcPct val="100000"/>
                        </a:lnSpc>
                        <a:spcBef>
                          <a:spcPts val="0"/>
                        </a:spcBef>
                        <a:spcAft>
                          <a:spcPts val="0"/>
                        </a:spcAft>
                        <a:buClrTx/>
                        <a:buSzTx/>
                        <a:buFontTx/>
                        <a:buNone/>
                        <a:tabLst/>
                        <a:defRPr/>
                      </a:pPr>
                      <a:endParaRPr lang="ru-RU" sz="1600" kern="1200" dirty="0">
                        <a:solidFill>
                          <a:schemeClr val="tx1"/>
                        </a:solidFill>
                        <a:latin typeface="+mn-lt"/>
                        <a:ea typeface="+mn-ea"/>
                        <a:cs typeface="+mn-cs"/>
                      </a:endParaRPr>
                    </a:p>
                  </a:txBody>
                  <a:tcPr>
                    <a:solidFill>
                      <a:schemeClr val="accent4">
                        <a:lumMod val="60000"/>
                        <a:lumOff val="40000"/>
                      </a:schemeClr>
                    </a:solidFill>
                  </a:tcPr>
                </a:tc>
                <a:tc>
                  <a:txBody>
                    <a:bodyPr/>
                    <a:lstStyle/>
                    <a:p>
                      <a:r>
                        <a:rPr lang="ru-RU" sz="1600" dirty="0">
                          <a:solidFill>
                            <a:schemeClr val="tx1"/>
                          </a:solidFill>
                        </a:rPr>
                        <a:t>не установлена</a:t>
                      </a: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a:solidFill>
                            <a:schemeClr val="tx1"/>
                          </a:solidFill>
                        </a:rPr>
                        <a:t>не установлен</a:t>
                      </a: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kern="1200" dirty="0">
                          <a:solidFill>
                            <a:schemeClr val="tx1"/>
                          </a:solidFill>
                          <a:latin typeface="+mn-lt"/>
                          <a:ea typeface="+mn-ea"/>
                          <a:cs typeface="+mn-cs"/>
                        </a:rPr>
                        <a:t>ЛП по решению врачебной комиссии</a:t>
                      </a:r>
                    </a:p>
                  </a:txBody>
                  <a:tcPr>
                    <a:solidFill>
                      <a:schemeClr val="accent4">
                        <a:lumMod val="60000"/>
                        <a:lumOff val="40000"/>
                      </a:schemeClr>
                    </a:solidFill>
                  </a:tcPr>
                </a:tc>
                <a:extLst>
                  <a:ext uri="{0D108BD9-81ED-4DB2-BD59-A6C34878D82A}">
                    <a16:rowId xmlns:a16="http://schemas.microsoft.com/office/drawing/2014/main" val="10004"/>
                  </a:ext>
                </a:extLst>
              </a:tr>
              <a:tr h="70624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a:solidFill>
                            <a:schemeClr val="tx1"/>
                          </a:solidFill>
                        </a:rPr>
                        <a:t>Аукцион</a:t>
                      </a:r>
                    </a:p>
                  </a:txBody>
                  <a:tcPr>
                    <a:solidFill>
                      <a:schemeClr val="accent4">
                        <a:lumMod val="60000"/>
                        <a:lumOff val="40000"/>
                      </a:schemeClr>
                    </a:solidFill>
                  </a:tcPr>
                </a:tc>
                <a:tc>
                  <a:txBody>
                    <a:bodyPr/>
                    <a:lstStyle/>
                    <a:p>
                      <a:r>
                        <a:rPr lang="ru-RU" sz="1600" dirty="0">
                          <a:solidFill>
                            <a:schemeClr val="tx1"/>
                          </a:solidFill>
                        </a:rPr>
                        <a:t>ч.6 ст.24</a:t>
                      </a:r>
                    </a:p>
                    <a:p>
                      <a:r>
                        <a:rPr lang="ru-RU" sz="1600" dirty="0">
                          <a:solidFill>
                            <a:schemeClr val="tx1"/>
                          </a:solidFill>
                        </a:rPr>
                        <a:t>РП РФ № 471-р</a:t>
                      </a:r>
                    </a:p>
                    <a:p>
                      <a:r>
                        <a:rPr lang="ru-RU" sz="1600" dirty="0">
                          <a:solidFill>
                            <a:schemeClr val="tx1"/>
                          </a:solidFill>
                        </a:rPr>
                        <a:t>ст.49</a:t>
                      </a:r>
                    </a:p>
                  </a:txBody>
                  <a:tcPr>
                    <a:solidFill>
                      <a:schemeClr val="accent4">
                        <a:lumMod val="60000"/>
                        <a:lumOff val="40000"/>
                      </a:schemeClr>
                    </a:solidFill>
                  </a:tcPr>
                </a:tc>
                <a:tc>
                  <a:txBody>
                    <a:bodyPr/>
                    <a:lstStyle/>
                    <a:p>
                      <a:r>
                        <a:rPr lang="ru-RU" sz="1600" dirty="0">
                          <a:solidFill>
                            <a:schemeClr val="tx1"/>
                          </a:solidFill>
                        </a:rPr>
                        <a:t>не установлена</a:t>
                      </a:r>
                    </a:p>
                  </a:txBody>
                  <a:tcPr>
                    <a:solidFill>
                      <a:schemeClr val="accent4">
                        <a:lumMod val="60000"/>
                        <a:lumOff val="40000"/>
                      </a:schemeClr>
                    </a:solidFill>
                  </a:tcPr>
                </a:tc>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a:solidFill>
                            <a:schemeClr val="tx1"/>
                          </a:solidFill>
                        </a:rPr>
                        <a:t>не установлен</a:t>
                      </a:r>
                    </a:p>
                  </a:txBody>
                  <a:tcPr>
                    <a:solidFill>
                      <a:schemeClr val="accent4">
                        <a:lumMod val="60000"/>
                        <a:lumOff val="40000"/>
                      </a:schemeClr>
                    </a:solidFill>
                  </a:tcPr>
                </a:tc>
                <a:tc>
                  <a:txBody>
                    <a:bodyPr/>
                    <a:lstStyle/>
                    <a:p>
                      <a:endParaRPr lang="ru-RU" sz="160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10005"/>
                  </a:ext>
                </a:extLst>
              </a:tr>
              <a:tr h="706247">
                <a:tc>
                  <a:txBody>
                    <a:bodyPr/>
                    <a:lstStyle/>
                    <a:p>
                      <a:pPr marL="0" marR="0" indent="0" algn="l" defTabSz="914363" rtl="0" eaLnBrk="1" fontAlgn="auto" latinLnBrk="0" hangingPunct="1">
                        <a:lnSpc>
                          <a:spcPct val="100000"/>
                        </a:lnSpc>
                        <a:spcBef>
                          <a:spcPts val="0"/>
                        </a:spcBef>
                        <a:spcAft>
                          <a:spcPts val="0"/>
                        </a:spcAft>
                        <a:buClrTx/>
                        <a:buSzTx/>
                        <a:buFontTx/>
                        <a:buNone/>
                        <a:tabLst/>
                        <a:defRPr/>
                      </a:pPr>
                      <a:r>
                        <a:rPr lang="ru-RU" sz="1600" dirty="0">
                          <a:solidFill>
                            <a:schemeClr val="tx1"/>
                          </a:solidFill>
                        </a:rPr>
                        <a:t>Конкурс</a:t>
                      </a:r>
                    </a:p>
                  </a:txBody>
                  <a:tcPr>
                    <a:solidFill>
                      <a:schemeClr val="accent4">
                        <a:lumMod val="60000"/>
                        <a:lumOff val="40000"/>
                      </a:schemeClr>
                    </a:solidFill>
                  </a:tcPr>
                </a:tc>
                <a:tc>
                  <a:txBody>
                    <a:bodyPr/>
                    <a:lstStyle/>
                    <a:p>
                      <a:r>
                        <a:rPr lang="ru-RU" sz="1600" dirty="0">
                          <a:solidFill>
                            <a:schemeClr val="tx1"/>
                          </a:solidFill>
                        </a:rPr>
                        <a:t>ст. 48</a:t>
                      </a:r>
                    </a:p>
                  </a:txBody>
                  <a:tcPr>
                    <a:solidFill>
                      <a:schemeClr val="accent4">
                        <a:lumMod val="60000"/>
                        <a:lumOff val="40000"/>
                      </a:schemeClr>
                    </a:solidFill>
                  </a:tcPr>
                </a:tc>
                <a:tc>
                  <a:txBody>
                    <a:bodyPr/>
                    <a:lstStyle/>
                    <a:p>
                      <a:r>
                        <a:rPr lang="ru-RU" sz="1600" dirty="0">
                          <a:solidFill>
                            <a:schemeClr val="tx1"/>
                          </a:solidFill>
                        </a:rPr>
                        <a:t>не установлена</a:t>
                      </a:r>
                    </a:p>
                  </a:txBody>
                  <a:tcPr>
                    <a:solidFill>
                      <a:schemeClr val="accent4">
                        <a:lumMod val="60000"/>
                        <a:lumOff val="40000"/>
                      </a:schemeClr>
                    </a:solidFill>
                  </a:tcPr>
                </a:tc>
                <a:tc>
                  <a:txBody>
                    <a:bodyPr/>
                    <a:lstStyle/>
                    <a:p>
                      <a:r>
                        <a:rPr lang="ru-RU" sz="1600" b="0" i="0" u="none" strike="noStrike" kern="1200" baseline="0" dirty="0">
                          <a:solidFill>
                            <a:schemeClr val="dk1"/>
                          </a:solidFill>
                          <a:latin typeface="+mn-lt"/>
                          <a:ea typeface="+mn-ea"/>
                          <a:cs typeface="+mn-cs"/>
                        </a:rPr>
                        <a:t>не установлен</a:t>
                      </a:r>
                    </a:p>
                  </a:txBody>
                  <a:tcPr>
                    <a:solidFill>
                      <a:schemeClr val="accent4">
                        <a:lumMod val="60000"/>
                        <a:lumOff val="40000"/>
                      </a:schemeClr>
                    </a:solidFill>
                  </a:tcPr>
                </a:tc>
                <a:tc>
                  <a:txBody>
                    <a:bodyPr/>
                    <a:lstStyle/>
                    <a:p>
                      <a:endParaRPr lang="ru-RU" sz="1600" dirty="0">
                        <a:solidFill>
                          <a:schemeClr val="tx1"/>
                        </a:solidFill>
                      </a:endParaRPr>
                    </a:p>
                  </a:txBody>
                  <a:tcPr>
                    <a:solidFill>
                      <a:schemeClr val="accent4">
                        <a:lumMod val="60000"/>
                        <a:lumOff val="4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6113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7584" y="1268760"/>
            <a:ext cx="8064896" cy="3785652"/>
          </a:xfrm>
          <a:prstGeom prst="rect">
            <a:avLst/>
          </a:prstGeom>
        </p:spPr>
        <p:txBody>
          <a:bodyPr wrap="square">
            <a:spAutoFit/>
          </a:bodyPr>
          <a:lstStyle/>
          <a:p>
            <a:pPr algn="just"/>
            <a:r>
              <a:rPr lang="ru-RU" sz="2000" dirty="0"/>
              <a:t>Если описание (содержащее характеристики) объекта закупки не сформировано и не включено в позицию каталога:</a:t>
            </a:r>
          </a:p>
          <a:p>
            <a:pPr marL="342900" indent="-342900" algn="just">
              <a:buFont typeface="Wingdings" panose="05000000000000000000" pitchFamily="2" charset="2"/>
              <a:buChar char="§"/>
            </a:pPr>
            <a:r>
              <a:rPr lang="ru-RU" sz="2000" dirty="0"/>
              <a:t>заказчик при использовании такой позиции каталога самостоятельно осуществляет описание объекта закупки в соответствии с положениями статьи 33 Закона № 44-ФЗ (самостоятельно устанавливает в извещении об осуществлении закупки все характеристики закупаемого товара, работы, услуги);</a:t>
            </a:r>
          </a:p>
          <a:p>
            <a:pPr marL="342900" indent="-342900" algn="just">
              <a:buFont typeface="Wingdings" panose="05000000000000000000" pitchFamily="2" charset="2"/>
              <a:buChar char="§"/>
            </a:pPr>
            <a:r>
              <a:rPr lang="ru-RU" sz="2000" dirty="0"/>
              <a:t>предусмотренные пунктом 5 Правил использования каталога запреты на указание дополнительных характеристик не применяются.</a:t>
            </a:r>
          </a:p>
          <a:p>
            <a:pPr algn="just"/>
            <a:r>
              <a:rPr lang="ru-RU" sz="2000" dirty="0">
                <a:solidFill>
                  <a:srgbClr val="7030A0"/>
                </a:solidFill>
              </a:rPr>
              <a:t>(</a:t>
            </a:r>
            <a:r>
              <a:rPr lang="ru-RU" sz="2000" i="1" dirty="0">
                <a:solidFill>
                  <a:srgbClr val="7030A0"/>
                </a:solidFill>
              </a:rPr>
              <a:t>письмо Министерства Финансов РФ от 24.01.2022 г. № 24-03-08/4090</a:t>
            </a:r>
            <a:r>
              <a:rPr lang="ru-RU" sz="2000" dirty="0">
                <a:solidFill>
                  <a:srgbClr val="7030A0"/>
                </a:solidFill>
              </a:rPr>
              <a:t>)</a:t>
            </a:r>
          </a:p>
        </p:txBody>
      </p:sp>
    </p:spTree>
    <p:extLst>
      <p:ext uri="{BB962C8B-B14F-4D97-AF65-F5344CB8AC3E}">
        <p14:creationId xmlns:p14="http://schemas.microsoft.com/office/powerpoint/2010/main" val="63694559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124744"/>
            <a:ext cx="8064896" cy="3477875"/>
          </a:xfrm>
          <a:prstGeom prst="rect">
            <a:avLst/>
          </a:prstGeom>
        </p:spPr>
        <p:txBody>
          <a:bodyPr wrap="square">
            <a:spAutoFit/>
          </a:bodyPr>
          <a:lstStyle/>
          <a:p>
            <a:pPr marL="342900" indent="-342900" algn="just">
              <a:buFont typeface="Wingdings" panose="05000000000000000000" pitchFamily="2" charset="2"/>
              <a:buChar char="Ø"/>
            </a:pPr>
            <a:r>
              <a:rPr lang="ru-RU" sz="2000" dirty="0"/>
              <a:t>Заказчик </a:t>
            </a:r>
            <a:r>
              <a:rPr lang="ru-RU" sz="2000" b="1" dirty="0"/>
              <a:t>вправе указать дополнительную информацию</a:t>
            </a:r>
            <a:r>
              <a:rPr lang="ru-RU" sz="2000" dirty="0"/>
              <a:t>, а также дополнительные потребительские свойства, в том числе функциональные, технические, качественные, эксплуатационные характеристики товара, работы, услуги в соответствии с положениями статьи 33   Закона о контрактной системе, которые не предусмотрены в позиции каталога. Однако в данном случае Заказчик </a:t>
            </a:r>
            <a:r>
              <a:rPr lang="ru-RU" sz="2000" b="1" dirty="0"/>
              <a:t>обязан включить </a:t>
            </a:r>
            <a:r>
              <a:rPr lang="ru-RU" sz="2000" dirty="0"/>
              <a:t>в описание ТРУ </a:t>
            </a:r>
            <a:r>
              <a:rPr lang="ru-RU" sz="2000" b="1" dirty="0"/>
              <a:t>обоснование необходимости использования такой информации</a:t>
            </a:r>
            <a:r>
              <a:rPr lang="ru-RU" sz="2000" dirty="0"/>
              <a:t>. </a:t>
            </a:r>
          </a:p>
          <a:p>
            <a:pPr marL="342900" indent="-342900" algn="just">
              <a:buFont typeface="Wingdings" panose="05000000000000000000" pitchFamily="2" charset="2"/>
              <a:buChar char="Ø"/>
            </a:pPr>
            <a:r>
              <a:rPr lang="ru-RU" sz="2000" dirty="0"/>
              <a:t>В случае отсутствия соответствующих позиций в КТРУ, Заказчик осуществляет описание товара, работы, услуги в соответствии с требованиями ст.33 Закона о контрактной системе.</a:t>
            </a:r>
          </a:p>
        </p:txBody>
      </p:sp>
    </p:spTree>
    <p:extLst>
      <p:ext uri="{BB962C8B-B14F-4D97-AF65-F5344CB8AC3E}">
        <p14:creationId xmlns:p14="http://schemas.microsoft.com/office/powerpoint/2010/main" val="5186201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51B7D879-1C4F-43D3-A44B-E4B33711C3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4704" y="1786"/>
            <a:ext cx="12188825" cy="6856214"/>
          </a:xfrm>
          <a:prstGeom prst="rect">
            <a:avLst/>
          </a:prstGeom>
        </p:spPr>
      </p:pic>
    </p:spTree>
    <p:extLst>
      <p:ext uri="{BB962C8B-B14F-4D97-AF65-F5344CB8AC3E}">
        <p14:creationId xmlns:p14="http://schemas.microsoft.com/office/powerpoint/2010/main" val="280509700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1124744"/>
            <a:ext cx="8064896" cy="4708981"/>
          </a:xfrm>
          <a:prstGeom prst="rect">
            <a:avLst/>
          </a:prstGeom>
        </p:spPr>
        <p:txBody>
          <a:bodyPr wrap="square">
            <a:spAutoFit/>
          </a:bodyPr>
          <a:lstStyle/>
          <a:p>
            <a:pPr fontAlgn="base"/>
            <a:r>
              <a:rPr lang="ru-RU" sz="2000" dirty="0"/>
              <a:t>Претензии КО может вызвать неподробное обоснование без конкретных причин. </a:t>
            </a:r>
          </a:p>
          <a:p>
            <a:pPr marL="342900" indent="-342900" fontAlgn="base">
              <a:buFont typeface="Wingdings" panose="05000000000000000000" pitchFamily="2" charset="2"/>
              <a:buChar char="Ø"/>
            </a:pPr>
            <a:r>
              <a:rPr lang="ru-RU" sz="2000" dirty="0"/>
              <a:t>ФАС сочло недостаточными общие фразы в техническом задании:</a:t>
            </a:r>
          </a:p>
          <a:p>
            <a:pPr marL="342900" lvl="0" indent="-342900" fontAlgn="base">
              <a:buFont typeface="Wingdings" panose="05000000000000000000" pitchFamily="2" charset="2"/>
              <a:buChar char="§"/>
            </a:pPr>
            <a:r>
              <a:rPr lang="ru-RU" sz="2000" dirty="0"/>
              <a:t>«для обеспечения работы всех механизмов» - неясно, каких именно механизмов и как обеспечит работу дополнительный параметр;</a:t>
            </a:r>
          </a:p>
          <a:p>
            <a:pPr marL="342900" lvl="0" indent="-342900" fontAlgn="base">
              <a:buFont typeface="Wingdings" panose="05000000000000000000" pitchFamily="2" charset="2"/>
              <a:buChar char="§"/>
            </a:pPr>
            <a:r>
              <a:rPr lang="ru-RU" sz="2000" dirty="0"/>
              <a:t>«производственная необходимость» - непонятно, в чем она заключается.</a:t>
            </a:r>
          </a:p>
          <a:p>
            <a:pPr marL="342900" indent="-342900" fontAlgn="base">
              <a:buFont typeface="Wingdings" panose="05000000000000000000" pitchFamily="2" charset="2"/>
              <a:buChar char="Ø"/>
            </a:pPr>
            <a:r>
              <a:rPr lang="ru-RU" sz="2000" dirty="0"/>
              <a:t>ФАС не убедили слова "определен на основании мониторинга ходовых и качественных характеристик". Это говорит о способе получения данных, но не раскрывает причины указания дополнительных параметров.</a:t>
            </a:r>
          </a:p>
          <a:p>
            <a:pPr marL="342900" indent="-342900">
              <a:buFont typeface="Wingdings" panose="05000000000000000000" pitchFamily="2" charset="2"/>
              <a:buChar char="Ø"/>
            </a:pPr>
            <a:r>
              <a:rPr lang="ru-RU" sz="2000" dirty="0"/>
              <a:t>ФАС не нашел нарушений в ссылке заказчика на специфику работы. Они указали, что требований к форме и содержанию обоснования в законодательстве нет, поэтому заказчики могут делать это произвольно.</a:t>
            </a:r>
          </a:p>
        </p:txBody>
      </p:sp>
    </p:spTree>
    <p:extLst>
      <p:ext uri="{BB962C8B-B14F-4D97-AF65-F5344CB8AC3E}">
        <p14:creationId xmlns:p14="http://schemas.microsoft.com/office/powerpoint/2010/main" val="127509827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05252"/>
            <a:ext cx="8382000" cy="498598"/>
          </a:xfrm>
        </p:spPr>
        <p:txBody>
          <a:bodyPr/>
          <a:lstStyle/>
          <a:p>
            <a:pPr algn="ctr"/>
            <a:r>
              <a:rPr lang="ru-RU" sz="3600" dirty="0">
                <a:solidFill>
                  <a:srgbClr val="C00000"/>
                </a:solidFill>
              </a:rPr>
              <a:t>Описание объекта закупки (ст.33)</a:t>
            </a:r>
          </a:p>
        </p:txBody>
      </p:sp>
      <p:sp>
        <p:nvSpPr>
          <p:cNvPr id="3" name="Объект 2"/>
          <p:cNvSpPr>
            <a:spLocks noGrp="1"/>
          </p:cNvSpPr>
          <p:nvPr>
            <p:ph idx="1"/>
          </p:nvPr>
        </p:nvSpPr>
        <p:spPr>
          <a:xfrm>
            <a:off x="539552" y="836712"/>
            <a:ext cx="8382000" cy="5601533"/>
          </a:xfrm>
        </p:spPr>
        <p:txBody>
          <a:bodyPr lIns="180000" rIns="180000" anchor="ctr"/>
          <a:lstStyle/>
          <a:p>
            <a:pPr marL="285750" lvl="0" indent="-285750" algn="just">
              <a:buFont typeface="Wingdings" panose="05000000000000000000" pitchFamily="2" charset="2"/>
              <a:buChar char="Ø"/>
            </a:pPr>
            <a:r>
              <a:rPr lang="ru-RU" sz="2000" dirty="0">
                <a:effectLst>
                  <a:outerShdw blurRad="38100" dist="38100" dir="2700000" algn="tl">
                    <a:srgbClr val="000000">
                      <a:alpha val="43137"/>
                    </a:srgbClr>
                  </a:outerShdw>
                </a:effectLst>
              </a:rPr>
              <a:t>Описание</a:t>
            </a:r>
            <a:r>
              <a:rPr lang="ru-RU" sz="2000" dirty="0"/>
              <a:t> объекта закупки </a:t>
            </a:r>
            <a:r>
              <a:rPr lang="ru-RU" sz="2000" dirty="0">
                <a:effectLst>
                  <a:outerShdw blurRad="38100" dist="38100" dir="2700000" algn="tl">
                    <a:srgbClr val="000000">
                      <a:alpha val="43137"/>
                    </a:srgbClr>
                  </a:outerShdw>
                </a:effectLst>
              </a:rPr>
              <a:t>должно содержать показатели, позволяющие определить соответствие</a:t>
            </a:r>
            <a:r>
              <a:rPr lang="ru-RU" sz="2000" dirty="0"/>
              <a:t> закупаемых товара, работы, услуги </a:t>
            </a:r>
            <a:r>
              <a:rPr lang="ru-RU" sz="2000" dirty="0">
                <a:effectLst>
                  <a:outerShdw blurRad="38100" dist="38100" dir="2700000" algn="tl">
                    <a:srgbClr val="000000">
                      <a:alpha val="43137"/>
                    </a:srgbClr>
                  </a:outerShdw>
                </a:effectLst>
              </a:rPr>
              <a:t>установленным заказчиком требованиям</a:t>
            </a:r>
            <a:r>
              <a:rPr lang="ru-RU" sz="2000" dirty="0"/>
              <a:t>. При </a:t>
            </a:r>
            <a:r>
              <a:rPr lang="ru-RU" sz="2000" dirty="0">
                <a:effectLst>
                  <a:outerShdw blurRad="38100" dist="38100" dir="2700000" algn="tl">
                    <a:srgbClr val="000000">
                      <a:alpha val="43137"/>
                    </a:srgbClr>
                  </a:outerShdw>
                </a:effectLst>
              </a:rPr>
              <a:t>этом указываются максимальные и (или) минимальные значения таких показателей и (или) значения показателей, которые не могут изменяться</a:t>
            </a:r>
            <a:r>
              <a:rPr lang="ru-RU" sz="2000" dirty="0"/>
              <a:t>.</a:t>
            </a:r>
          </a:p>
          <a:p>
            <a:pPr marL="285750" lvl="0" indent="-285750" algn="just">
              <a:buFont typeface="Wingdings" panose="05000000000000000000" pitchFamily="2" charset="2"/>
              <a:buChar char="Ø"/>
            </a:pPr>
            <a:r>
              <a:rPr lang="ru-RU" sz="2000" dirty="0">
                <a:effectLst>
                  <a:outerShdw blurRad="38100" dist="38100" dir="2700000" algn="tl">
                    <a:srgbClr val="000000">
                      <a:alpha val="43137"/>
                    </a:srgbClr>
                  </a:outerShdw>
                </a:effectLst>
              </a:rPr>
              <a:t>Не допускается включение </a:t>
            </a:r>
            <a:r>
              <a:rPr lang="ru-RU" sz="2000" dirty="0"/>
              <a:t>в описание объекта закупки (в том числе в форме требований к качеству, техническим характеристикам товара, работы или услуги, требований к функциональным характеристикам (потребительским свойствам) товара</a:t>
            </a:r>
            <a:r>
              <a:rPr lang="ru-RU" sz="2000" dirty="0">
                <a:effectLst>
                  <a:outerShdw blurRad="38100" dist="38100" dir="2700000" algn="tl">
                    <a:srgbClr val="000000">
                      <a:alpha val="43137"/>
                    </a:srgbClr>
                  </a:outerShdw>
                </a:effectLst>
              </a:rPr>
              <a:t>) требований к производителю товара, к участнику закупки </a:t>
            </a:r>
            <a:r>
              <a:rPr lang="ru-RU" sz="2000" dirty="0"/>
              <a:t>(в том числе требования к квалификации участника закупки, включая наличие опыта работы), а также </a:t>
            </a:r>
            <a:r>
              <a:rPr lang="ru-RU" sz="2000" dirty="0">
                <a:effectLst>
                  <a:outerShdw blurRad="38100" dist="38100" dir="2700000" algn="tl">
                    <a:srgbClr val="000000">
                      <a:alpha val="43137"/>
                    </a:srgbClr>
                  </a:outerShdw>
                </a:effectLst>
              </a:rPr>
              <a:t>требования к деловой репутации участника </a:t>
            </a:r>
            <a:r>
              <a:rPr lang="ru-RU" sz="2000" dirty="0"/>
              <a:t>закупки, требования </a:t>
            </a:r>
            <a:r>
              <a:rPr lang="ru-RU" sz="2000" dirty="0">
                <a:effectLst>
                  <a:outerShdw blurRad="38100" dist="38100" dir="2700000" algn="tl">
                    <a:srgbClr val="000000">
                      <a:alpha val="43137"/>
                    </a:srgbClr>
                  </a:outerShdw>
                </a:effectLst>
              </a:rPr>
              <a:t>к наличию у него производственных мощностей, технологического оборудования, трудовых, финансовых и других ресурсов, необходимых для производства товара</a:t>
            </a:r>
            <a:r>
              <a:rPr lang="ru-RU" sz="2000" dirty="0"/>
              <a:t>, поставка которого является предметом контракта, для выполнения работы или оказания услуги, являющихся предметом контракта, за исключением случаев, если возможность установления таких требований к участнику закупки предусмотрена настоящим Федеральным законом.</a:t>
            </a:r>
          </a:p>
        </p:txBody>
      </p:sp>
    </p:spTree>
    <p:extLst>
      <p:ext uri="{BB962C8B-B14F-4D97-AF65-F5344CB8AC3E}">
        <p14:creationId xmlns:p14="http://schemas.microsoft.com/office/powerpoint/2010/main" val="305147218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923" y="404664"/>
            <a:ext cx="8382000" cy="498598"/>
          </a:xfrm>
        </p:spPr>
        <p:txBody>
          <a:bodyPr/>
          <a:lstStyle/>
          <a:p>
            <a:pPr algn="ctr"/>
            <a:r>
              <a:rPr lang="ru-RU" sz="3600" dirty="0">
                <a:solidFill>
                  <a:srgbClr val="C00000"/>
                </a:solidFill>
              </a:rPr>
              <a:t>Описание объекта закупки (ст.33 ч.1 п.6)</a:t>
            </a:r>
          </a:p>
        </p:txBody>
      </p:sp>
      <p:sp>
        <p:nvSpPr>
          <p:cNvPr id="3" name="Объект 2"/>
          <p:cNvSpPr>
            <a:spLocks noGrp="1"/>
          </p:cNvSpPr>
          <p:nvPr>
            <p:ph idx="1"/>
          </p:nvPr>
        </p:nvSpPr>
        <p:spPr>
          <a:xfrm>
            <a:off x="323528" y="1174569"/>
            <a:ext cx="8380040" cy="3730252"/>
          </a:xfrm>
        </p:spPr>
        <p:txBody>
          <a:bodyPr lIns="180000" rIns="180000" anchor="ctr"/>
          <a:lstStyle/>
          <a:p>
            <a:pPr lvl="0" algn="just">
              <a:buFont typeface="Wingdings" panose="05000000000000000000" pitchFamily="2" charset="2"/>
              <a:buChar char="Ø"/>
            </a:pPr>
            <a:r>
              <a:rPr lang="ru-RU" sz="2400" dirty="0"/>
              <a:t>Описание объекта закупки должно содержать указание на МНН лекарственного средства или при отсутствии таких наименований химические, </a:t>
            </a:r>
            <a:r>
              <a:rPr lang="ru-RU" sz="2400" dirty="0" err="1"/>
              <a:t>группировочные</a:t>
            </a:r>
            <a:r>
              <a:rPr lang="ru-RU" sz="2400" dirty="0"/>
              <a:t> наименования.</a:t>
            </a:r>
          </a:p>
          <a:p>
            <a:pPr lvl="0" algn="just">
              <a:buFont typeface="Wingdings" panose="05000000000000000000" pitchFamily="2" charset="2"/>
              <a:buChar char="Ø"/>
            </a:pPr>
            <a:r>
              <a:rPr lang="ru-RU" sz="2400" dirty="0"/>
              <a:t>Заказчик при осуществлении закупки ЛС, входящих в </a:t>
            </a:r>
            <a:r>
              <a:rPr lang="ru-RU" sz="2400" i="1" dirty="0"/>
              <a:t>перечень ЛС, закупка которых осуществляется в соответствии с их торговыми наименованиями (перечень и порядок его формирования утверждаются Правительством РФ), </a:t>
            </a:r>
            <a:r>
              <a:rPr lang="ru-RU" sz="2400" dirty="0"/>
              <a:t>а также при осуществлении закупки ЛП по решению врачебной комиссии (з/к) вправе указывать торговые наименования. </a:t>
            </a:r>
          </a:p>
        </p:txBody>
      </p:sp>
    </p:spTree>
    <p:extLst>
      <p:ext uri="{BB962C8B-B14F-4D97-AF65-F5344CB8AC3E}">
        <p14:creationId xmlns:p14="http://schemas.microsoft.com/office/powerpoint/2010/main" val="165268595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382000" cy="498598"/>
          </a:xfrm>
        </p:spPr>
        <p:txBody>
          <a:bodyPr/>
          <a:lstStyle/>
          <a:p>
            <a:pPr algn="ctr"/>
            <a:r>
              <a:rPr lang="ru-RU" sz="3600" dirty="0">
                <a:solidFill>
                  <a:srgbClr val="C00000"/>
                </a:solidFill>
              </a:rPr>
              <a:t>Описание объекта закупки (ст.33 ч.1 п.6)</a:t>
            </a:r>
          </a:p>
        </p:txBody>
      </p:sp>
      <p:sp>
        <p:nvSpPr>
          <p:cNvPr id="3" name="Объект 2"/>
          <p:cNvSpPr>
            <a:spLocks noGrp="1"/>
          </p:cNvSpPr>
          <p:nvPr>
            <p:ph idx="1"/>
          </p:nvPr>
        </p:nvSpPr>
        <p:spPr>
          <a:xfrm>
            <a:off x="467544" y="1861725"/>
            <a:ext cx="8380040" cy="3323987"/>
          </a:xfrm>
        </p:spPr>
        <p:txBody>
          <a:bodyPr lIns="180000" rIns="180000" anchor="ctr"/>
          <a:lstStyle/>
          <a:p>
            <a:pPr lvl="0" algn="just">
              <a:buFont typeface="Wingdings" panose="05000000000000000000" pitchFamily="2" charset="2"/>
              <a:buChar char="Ø"/>
            </a:pPr>
            <a:r>
              <a:rPr lang="ru-RU" sz="2000" dirty="0"/>
              <a:t>В случае, если объектом закупки являются ЛС, предметом одного контракта не могут быть ЛС с различными МНН или при отсутствии таких наименований с химическими, </a:t>
            </a:r>
            <a:r>
              <a:rPr lang="ru-RU" sz="2000" dirty="0" err="1"/>
              <a:t>группировочными</a:t>
            </a:r>
            <a:r>
              <a:rPr lang="ru-RU" sz="2000" dirty="0"/>
              <a:t> наименованиями при условии, что НМЦК превышает предельное значение, установленное Правительством РФ, а также лекарственные средства с международными непатентованными наименованиями (при отсутствии таких наименований с химическими, </a:t>
            </a:r>
            <a:r>
              <a:rPr lang="ru-RU" sz="2000" dirty="0" err="1"/>
              <a:t>группировочными</a:t>
            </a:r>
            <a:r>
              <a:rPr lang="ru-RU" sz="2000" dirty="0"/>
              <a:t> наименованиями) и торговыми наименованиями. Положения настоящего пункта не применяются при определении поставщика лекарственных препаратов, с которым заключается контракт со встречными инвестиционными обязательствами в соответствии со </a:t>
            </a:r>
            <a:r>
              <a:rPr lang="ru-RU" sz="2000" dirty="0">
                <a:hlinkClick r:id="rId2"/>
              </a:rPr>
              <a:t>статьей 111.4</a:t>
            </a:r>
            <a:r>
              <a:rPr lang="ru-RU" sz="2000" dirty="0"/>
              <a:t> настоящего Федерального закона;</a:t>
            </a:r>
          </a:p>
        </p:txBody>
      </p:sp>
    </p:spTree>
    <p:extLst>
      <p:ext uri="{BB962C8B-B14F-4D97-AF65-F5344CB8AC3E}">
        <p14:creationId xmlns:p14="http://schemas.microsoft.com/office/powerpoint/2010/main" val="4082511291"/>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419" y="548680"/>
            <a:ext cx="8496944" cy="5355312"/>
          </a:xfrm>
          <a:prstGeom prst="rect">
            <a:avLst/>
          </a:prstGeom>
        </p:spPr>
        <p:txBody>
          <a:bodyPr wrap="square" lIns="180000" rIns="180000">
            <a:spAutoFit/>
          </a:bodyPr>
          <a:lstStyle/>
          <a:p>
            <a:pPr marL="285750" indent="-285750">
              <a:buFont typeface="Wingdings" panose="05000000000000000000" pitchFamily="2" charset="2"/>
              <a:buChar char="Ø"/>
            </a:pPr>
            <a:r>
              <a:rPr lang="ru-RU" b="1" i="1" dirty="0"/>
              <a:t>Требования энергетической эффективности.</a:t>
            </a:r>
            <a:endParaRPr lang="ru-RU" dirty="0"/>
          </a:p>
          <a:p>
            <a:pPr algn="just"/>
            <a:endParaRPr lang="ru-RU" dirty="0"/>
          </a:p>
          <a:p>
            <a:pPr algn="just"/>
            <a:r>
              <a:rPr lang="ru-RU" dirty="0"/>
              <a:t>В соответствии с ч.1 ст.26 Закона от 23.11.2009 N 261-ФЗ "Об энергосбережении и о повышении энергетической эффективности» </a:t>
            </a:r>
            <a:r>
              <a:rPr lang="ru-RU" dirty="0">
                <a:effectLst>
                  <a:outerShdw blurRad="38100" dist="38100" dir="2700000" algn="tl">
                    <a:srgbClr val="000000">
                      <a:alpha val="43137"/>
                    </a:srgbClr>
                  </a:outerShdw>
                </a:effectLst>
              </a:rPr>
              <a:t>заказчик обязан осуществлять закупки</a:t>
            </a:r>
            <a:r>
              <a:rPr lang="ru-RU" dirty="0"/>
              <a:t> товаров, работ, услуг </a:t>
            </a:r>
            <a:r>
              <a:rPr lang="ru-RU" dirty="0">
                <a:effectLst>
                  <a:outerShdw blurRad="38100" dist="38100" dir="2700000" algn="tl">
                    <a:srgbClr val="000000">
                      <a:alpha val="43137"/>
                    </a:srgbClr>
                  </a:outerShdw>
                </a:effectLst>
              </a:rPr>
              <a:t>в соответствии с требованиями энергетической эффективности</a:t>
            </a:r>
            <a:r>
              <a:rPr lang="ru-RU" dirty="0"/>
              <a:t>. Если объект закупки включает товар, в отношении которого установлены требования энергетической эффективности, их необходимо отразить в описании объекта закупки.</a:t>
            </a:r>
          </a:p>
          <a:p>
            <a:pPr algn="just"/>
            <a:r>
              <a:rPr lang="ru-RU" dirty="0"/>
              <a:t>Заказчик, принимая решение о видах и категориях закупаемых товаров, работ, услуг и устанавливая требования к ним, должен исходить из того, что объекты закупок призваны обеспечивать (ч.5 ст.26 Закона N 261-ФЗ):</a:t>
            </a:r>
          </a:p>
          <a:p>
            <a:pPr algn="just"/>
            <a:r>
              <a:rPr lang="ru-RU" dirty="0"/>
              <a:t>1) достижение максимально возможных показателей энергосбережения, энергетической эффективности;</a:t>
            </a:r>
          </a:p>
          <a:p>
            <a:pPr algn="just"/>
            <a:r>
              <a:rPr lang="ru-RU" dirty="0"/>
              <a:t>2) снижение затрат заказчика за счет ожидаемой и достигаемой экономии при эксплуатации объекта закупки (в том числе экономии энергетических ресурсов).</a:t>
            </a:r>
          </a:p>
          <a:p>
            <a:pPr algn="just"/>
            <a:r>
              <a:rPr lang="ru-RU" dirty="0"/>
              <a:t>Осуществление в целях обеспечения государственных и муниципальных нужд закупок товаров, работ, услуг, не соответствующих требованиям энергетической эффективности, является административным правонарушением, ответственность за которое предусмотрена в ч.11 ст.9.16 КоАП РФ.</a:t>
            </a:r>
          </a:p>
        </p:txBody>
      </p:sp>
    </p:spTree>
    <p:extLst>
      <p:ext uri="{BB962C8B-B14F-4D97-AF65-F5344CB8AC3E}">
        <p14:creationId xmlns:p14="http://schemas.microsoft.com/office/powerpoint/2010/main" val="2493067804"/>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280920" cy="5909310"/>
          </a:xfrm>
          <a:prstGeom prst="rect">
            <a:avLst/>
          </a:prstGeom>
        </p:spPr>
        <p:txBody>
          <a:bodyPr wrap="square">
            <a:spAutoFit/>
          </a:bodyPr>
          <a:lstStyle/>
          <a:p>
            <a:pPr marL="285750" indent="-285750">
              <a:buFont typeface="Wingdings" panose="05000000000000000000" pitchFamily="2" charset="2"/>
              <a:buChar char="Ø"/>
            </a:pPr>
            <a:r>
              <a:rPr lang="ru-RU" b="1" i="1" dirty="0"/>
              <a:t>Гарантийный срок.</a:t>
            </a:r>
            <a:endParaRPr lang="ru-RU" dirty="0"/>
          </a:p>
          <a:p>
            <a:pPr algn="just"/>
            <a:r>
              <a:rPr lang="ru-RU" dirty="0"/>
              <a:t>Указывается срок, в течение которого заказчик имеет право обратиться к поставщику с требованием о восстановлении свойств объекта закупки.</a:t>
            </a:r>
          </a:p>
          <a:p>
            <a:pPr algn="just"/>
            <a:r>
              <a:rPr lang="ru-RU" dirty="0"/>
              <a:t>По сути</a:t>
            </a:r>
            <a:r>
              <a:rPr lang="ru-RU" dirty="0">
                <a:effectLst>
                  <a:outerShdw blurRad="38100" dist="38100" dir="2700000" algn="tl">
                    <a:srgbClr val="000000">
                      <a:alpha val="43137"/>
                    </a:srgbClr>
                  </a:outerShdw>
                </a:effectLst>
              </a:rPr>
              <a:t>, гарантийный срок - это период </a:t>
            </a:r>
            <a:r>
              <a:rPr lang="ru-RU" dirty="0" err="1">
                <a:effectLst>
                  <a:outerShdw blurRad="38100" dist="38100" dir="2700000" algn="tl">
                    <a:srgbClr val="000000">
                      <a:alpha val="43137"/>
                    </a:srgbClr>
                  </a:outerShdw>
                </a:effectLst>
              </a:rPr>
              <a:t>сохраняемости</a:t>
            </a:r>
            <a:r>
              <a:rPr lang="ru-RU" dirty="0">
                <a:effectLst>
                  <a:outerShdw blurRad="38100" dist="38100" dir="2700000" algn="tl">
                    <a:srgbClr val="000000">
                      <a:alpha val="43137"/>
                    </a:srgbClr>
                  </a:outerShdw>
                </a:effectLst>
              </a:rPr>
              <a:t> первоначальных свойств объекта закупки, в течение которого поставщик гарантирует и обеспечивает выполнение задач, поставленных в отношении объекта закупки, при условии соблюдения заказчиком правил его эксплуатации, хранения, использования и транспортирования.</a:t>
            </a:r>
          </a:p>
          <a:p>
            <a:pPr algn="just"/>
            <a:r>
              <a:rPr lang="ru-RU" dirty="0">
                <a:effectLst>
                  <a:outerShdw blurRad="38100" dist="38100" dir="2700000" algn="tl">
                    <a:srgbClr val="000000">
                      <a:alpha val="43137"/>
                    </a:srgbClr>
                  </a:outerShdw>
                </a:effectLst>
              </a:rPr>
              <a:t>При закупке машин и оборудования</a:t>
            </a:r>
            <a:r>
              <a:rPr lang="ru-RU" dirty="0"/>
              <a:t> заказчик </a:t>
            </a:r>
            <a:r>
              <a:rPr lang="ru-RU" dirty="0">
                <a:effectLst>
                  <a:outerShdw blurRad="38100" dist="38100" dir="2700000" algn="tl">
                    <a:srgbClr val="000000">
                      <a:alpha val="43137"/>
                    </a:srgbClr>
                  </a:outerShdw>
                </a:effectLst>
              </a:rPr>
              <a:t>обязан установить требования к их гарантийному сроку. Если закупаются новые </a:t>
            </a:r>
            <a:r>
              <a:rPr lang="ru-RU" dirty="0"/>
              <a:t>машины и оборудование </a:t>
            </a:r>
            <a:r>
              <a:rPr lang="ru-RU" dirty="0">
                <a:effectLst>
                  <a:outerShdw blurRad="38100" dist="38100" dir="2700000" algn="tl">
                    <a:srgbClr val="000000">
                      <a:alpha val="43137"/>
                    </a:srgbClr>
                  </a:outerShdw>
                </a:effectLst>
              </a:rPr>
              <a:t>заказчик устанавливает требования к предоставлению гарантии производителя</a:t>
            </a:r>
            <a:r>
              <a:rPr lang="ru-RU" dirty="0"/>
              <a:t> </a:t>
            </a:r>
            <a:r>
              <a:rPr lang="ru-RU" dirty="0">
                <a:effectLst>
                  <a:outerShdw blurRad="38100" dist="38100" dir="2700000" algn="tl">
                    <a:srgbClr val="000000">
                      <a:alpha val="43137"/>
                    </a:srgbClr>
                  </a:outerShdw>
                </a:effectLst>
              </a:rPr>
              <a:t>и (или) поставщика</a:t>
            </a:r>
            <a:r>
              <a:rPr lang="ru-RU" dirty="0"/>
              <a:t> данного товара и к сроку действия такой гарантии. В остальных случаях гарантийный срок устанавливается при необходимости (ч.4 ст.33 Закона N 44-ФЗ).</a:t>
            </a:r>
          </a:p>
          <a:p>
            <a:pPr algn="just"/>
            <a:r>
              <a:rPr lang="ru-RU" dirty="0"/>
              <a:t>Гарантийный срок может определяться в днях, месяцах, годах. Для некоторых объектов закупки гарантийный срок может быть установлен законом или иным нормативным актом.</a:t>
            </a:r>
          </a:p>
          <a:p>
            <a:pPr algn="just"/>
            <a:r>
              <a:rPr lang="ru-RU" dirty="0"/>
              <a:t>Если заказчик устанавливает в документации требования к остаточному сроку годности товаров, то такой срок целесообразно определить периодом (например, в годах, месяцах, днях) либо конкретной датой, до которой эти товары должны сохранять пригодность. Указывать данный срок в процентах нежелательно. </a:t>
            </a:r>
          </a:p>
        </p:txBody>
      </p:sp>
    </p:spTree>
    <p:extLst>
      <p:ext uri="{BB962C8B-B14F-4D97-AF65-F5344CB8AC3E}">
        <p14:creationId xmlns:p14="http://schemas.microsoft.com/office/powerpoint/2010/main" val="380445614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8208912" cy="5847755"/>
          </a:xfrm>
          <a:prstGeom prst="rect">
            <a:avLst/>
          </a:prstGeom>
        </p:spPr>
        <p:txBody>
          <a:bodyPr wrap="square">
            <a:spAutoFit/>
          </a:bodyPr>
          <a:lstStyle/>
          <a:p>
            <a:pPr marL="342900" indent="-342900">
              <a:buFont typeface="Wingdings" panose="05000000000000000000" pitchFamily="2" charset="2"/>
              <a:buChar char="Ø"/>
            </a:pPr>
            <a:r>
              <a:rPr lang="ru-RU" sz="1700" b="1" i="1" dirty="0"/>
              <a:t>Упаковка.</a:t>
            </a:r>
          </a:p>
          <a:p>
            <a:pPr algn="just"/>
            <a:r>
              <a:rPr lang="ru-RU" sz="1700" dirty="0"/>
              <a:t>Указываются </a:t>
            </a:r>
            <a:r>
              <a:rPr lang="ru-RU" sz="1700" dirty="0">
                <a:effectLst>
                  <a:outerShdw blurRad="38100" dist="38100" dir="2700000" algn="tl">
                    <a:srgbClr val="000000">
                      <a:alpha val="43137"/>
                    </a:srgbClr>
                  </a:outerShdw>
                </a:effectLst>
              </a:rPr>
              <a:t>требования к комплексу защитных мер и материальных средств по подготовке товара к транспортированию и хранению </a:t>
            </a:r>
            <a:r>
              <a:rPr lang="ru-RU" sz="1700" dirty="0"/>
              <a:t>для обеспечения его максимальной сохранности.</a:t>
            </a:r>
          </a:p>
          <a:p>
            <a:pPr algn="just"/>
            <a:r>
              <a:rPr lang="ru-RU" sz="1700" dirty="0"/>
              <a:t>Назначение упаковки - сохранить содержимое, защитить от внешних воздействий при транспортировании и реализации продукции (например, при передаче конечному потребителю лекарств в индивидуальной упаковке). </a:t>
            </a:r>
            <a:r>
              <a:rPr lang="ru-RU" sz="1700" dirty="0">
                <a:effectLst>
                  <a:outerShdw blurRad="38100" dist="38100" dir="2700000" algn="tl">
                    <a:srgbClr val="000000">
                      <a:alpha val="43137"/>
                    </a:srgbClr>
                  </a:outerShdw>
                </a:effectLst>
              </a:rPr>
              <a:t>Основная задача упаковки - предотвращение повреждения и (или) порчи товара.</a:t>
            </a:r>
          </a:p>
          <a:p>
            <a:pPr algn="just"/>
            <a:r>
              <a:rPr lang="ru-RU" sz="1700" dirty="0"/>
              <a:t>Заказчик может установить требования к внешней и внутренней упаковке товара, предусмотреть вид и материалы упаковки, ее конструкцию. В отношении некоторых видов товаров требования к упаковке предусматриваются стандартами.</a:t>
            </a:r>
          </a:p>
          <a:p>
            <a:pPr algn="just"/>
            <a:r>
              <a:rPr lang="ru-RU" sz="1700" i="1" dirty="0"/>
              <a:t>Например, в разд. 3 ГОСТ 15846-2002 "Межгосударственный стандарт. Продукция, отправляемая в районы Крайнего Севера и приравненные к ним местности. Упаковка, маркировка, транспортирование и хранение" предусмотрены типы и способы упаковки продукции, отправляемой в указанные районы и из этих районов.</a:t>
            </a:r>
          </a:p>
          <a:p>
            <a:pPr marL="285750" indent="-285750">
              <a:buFont typeface="Wingdings" panose="05000000000000000000" pitchFamily="2" charset="2"/>
              <a:buChar char="Ø"/>
            </a:pPr>
            <a:r>
              <a:rPr lang="ru-RU" sz="1700" b="1" i="1" dirty="0"/>
              <a:t>Маркировка.</a:t>
            </a:r>
            <a:endParaRPr lang="ru-RU" sz="1700" dirty="0"/>
          </a:p>
          <a:p>
            <a:pPr algn="just"/>
            <a:r>
              <a:rPr lang="ru-RU" sz="1700" dirty="0"/>
              <a:t>Требования к маркировке заключаются в том, что </a:t>
            </a:r>
            <a:r>
              <a:rPr lang="ru-RU" sz="1700" dirty="0">
                <a:effectLst>
                  <a:outerShdw blurRad="38100" dist="38100" dir="2700000" algn="tl">
                    <a:srgbClr val="000000">
                      <a:alpha val="43137"/>
                    </a:srgbClr>
                  </a:outerShdw>
                </a:effectLst>
              </a:rPr>
              <a:t>на упаковку или на сам товар должны быть нанесены текст или условные обозначения, информирующие об условиях перевозки, хранения, эксплуатации или о свойствах товара</a:t>
            </a:r>
            <a:r>
              <a:rPr lang="ru-RU" sz="1700" dirty="0"/>
              <a:t>. Так, знак "Беречь от влаги" предусматривает необходимость оберегать груз от влажного воздействия при хранении и перевозке. При закупке отдельных видов товаров требование о маркировке является обязательным.</a:t>
            </a:r>
            <a:endParaRPr lang="ru-RU" sz="1700" i="1" dirty="0"/>
          </a:p>
        </p:txBody>
      </p:sp>
    </p:spTree>
    <p:extLst>
      <p:ext uri="{BB962C8B-B14F-4D97-AF65-F5344CB8AC3E}">
        <p14:creationId xmlns:p14="http://schemas.microsoft.com/office/powerpoint/2010/main" val="371040061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553998"/>
          </a:xfrm>
        </p:spPr>
        <p:txBody>
          <a:bodyPr/>
          <a:lstStyle/>
          <a:p>
            <a:pPr algn="ctr"/>
            <a:r>
              <a:rPr lang="ru-RU" sz="4000" dirty="0">
                <a:solidFill>
                  <a:srgbClr val="C00000"/>
                </a:solidFill>
              </a:rPr>
              <a:t>Единственный поставщик</a:t>
            </a:r>
          </a:p>
        </p:txBody>
      </p:sp>
      <p:sp>
        <p:nvSpPr>
          <p:cNvPr id="3" name="Текст 2"/>
          <p:cNvSpPr>
            <a:spLocks noGrp="1"/>
          </p:cNvSpPr>
          <p:nvPr>
            <p:ph type="body" sz="quarter" idx="10"/>
          </p:nvPr>
        </p:nvSpPr>
        <p:spPr>
          <a:xfrm>
            <a:off x="403123" y="1052736"/>
            <a:ext cx="8382000" cy="4893647"/>
          </a:xfrm>
        </p:spPr>
        <p:txBody>
          <a:bodyPr/>
          <a:lstStyle/>
          <a:p>
            <a:pPr algn="just">
              <a:buFont typeface="Wingdings" panose="05000000000000000000" pitchFamily="2" charset="2"/>
              <a:buChar char="v"/>
            </a:pPr>
            <a:r>
              <a:rPr lang="ru-RU" sz="2000" dirty="0">
                <a:effectLst>
                  <a:outerShdw blurRad="38100" dist="38100" dir="2700000" algn="tl">
                    <a:srgbClr val="000000">
                      <a:alpha val="43137"/>
                    </a:srgbClr>
                  </a:outerShdw>
                </a:effectLst>
              </a:rPr>
              <a:t>пункт 4 ч.1 ст.93 - </a:t>
            </a:r>
            <a:r>
              <a:rPr lang="ru-RU" sz="2000" dirty="0">
                <a:solidFill>
                  <a:srgbClr val="7030A0"/>
                </a:solidFill>
              </a:rPr>
              <a:t>годовой объем закупок не должен </a:t>
            </a:r>
            <a:r>
              <a:rPr lang="ru-RU" sz="2000" dirty="0">
                <a:solidFill>
                  <a:srgbClr val="7030A0"/>
                </a:solidFill>
                <a:effectLst>
                  <a:outerShdw blurRad="38100" dist="38100" dir="2700000" algn="tl">
                    <a:srgbClr val="000000">
                      <a:alpha val="43137"/>
                    </a:srgbClr>
                  </a:outerShdw>
                </a:effectLst>
              </a:rPr>
              <a:t>превышать 2 млн. руб. или 10 % СГОЗ (но не более </a:t>
            </a:r>
            <a:r>
              <a:rPr lang="ru-RU" sz="2000" dirty="0">
                <a:solidFill>
                  <a:srgbClr val="7030A0"/>
                </a:solidFill>
              </a:rPr>
              <a:t>чем </a:t>
            </a:r>
            <a:r>
              <a:rPr lang="ru-RU" sz="2000" dirty="0">
                <a:solidFill>
                  <a:srgbClr val="7030A0"/>
                </a:solidFill>
                <a:effectLst>
                  <a:outerShdw blurRad="38100" dist="38100" dir="2700000" algn="tl">
                    <a:srgbClr val="000000">
                      <a:alpha val="43137"/>
                    </a:srgbClr>
                  </a:outerShdw>
                </a:effectLst>
              </a:rPr>
              <a:t>50 млн. рублей):</a:t>
            </a:r>
          </a:p>
          <a:p>
            <a:pPr algn="just">
              <a:buFont typeface="Wingdings" panose="05000000000000000000" pitchFamily="2" charset="2"/>
              <a:buChar char="Ø"/>
            </a:pPr>
            <a:r>
              <a:rPr lang="ru-RU" sz="2000" dirty="0"/>
              <a:t>Заключение «бумажных» </a:t>
            </a:r>
            <a:r>
              <a:rPr lang="ru-RU" sz="2000" dirty="0">
                <a:effectLst>
                  <a:outerShdw blurRad="38100" dist="38100" dir="2700000" algn="tl">
                    <a:srgbClr val="000000">
                      <a:alpha val="43137"/>
                    </a:srgbClr>
                  </a:outerShdw>
                </a:effectLst>
              </a:rPr>
              <a:t>договоров до 600 </a:t>
            </a:r>
            <a:r>
              <a:rPr lang="ru-RU" sz="2000" dirty="0" err="1">
                <a:effectLst>
                  <a:outerShdw blurRad="38100" dist="38100" dir="2700000" algn="tl">
                    <a:srgbClr val="000000">
                      <a:alpha val="43137"/>
                    </a:srgbClr>
                  </a:outerShdw>
                </a:effectLst>
              </a:rPr>
              <a:t>тыс.руб</a:t>
            </a:r>
            <a:r>
              <a:rPr lang="ru-RU" sz="2000" dirty="0">
                <a:effectLst>
                  <a:outerShdw blurRad="38100" dist="38100" dir="2700000" algn="tl">
                    <a:srgbClr val="000000">
                      <a:alpha val="43137"/>
                    </a:srgbClr>
                  </a:outerShdw>
                </a:effectLst>
              </a:rPr>
              <a:t>.</a:t>
            </a:r>
          </a:p>
          <a:p>
            <a:pPr algn="just">
              <a:buFont typeface="Wingdings" panose="05000000000000000000" pitchFamily="2" charset="2"/>
              <a:buChar char="Ø"/>
            </a:pPr>
            <a:r>
              <a:rPr lang="ru-RU" sz="2000" dirty="0">
                <a:effectLst>
                  <a:outerShdw blurRad="38100" dist="38100" dir="2700000" algn="tl">
                    <a:srgbClr val="000000">
                      <a:alpha val="43137"/>
                    </a:srgbClr>
                  </a:outerShdw>
                </a:effectLst>
              </a:rPr>
              <a:t>Закупки малого объёма с использованием электронных торговых систем </a:t>
            </a:r>
            <a:r>
              <a:rPr lang="ru-RU" sz="2000" dirty="0"/>
              <a:t>- согласно РП РФ от 28.04.2018 N 824-р реализован пилотный проект, предусматривающий создание единого </a:t>
            </a:r>
            <a:r>
              <a:rPr lang="ru-RU" sz="2000" dirty="0" err="1"/>
              <a:t>агрегатора</a:t>
            </a:r>
            <a:r>
              <a:rPr lang="ru-RU" sz="2000" dirty="0"/>
              <a:t> торговли (ЕАТ «Березка») - информационного ресурса, с использованием которого заказчики вправе с 1 июля 2018 г. осуществлять закупки для обеспечения государственных и муниципальных нужд в соответствии в том числе с п.4 ч.1 ст.93. </a:t>
            </a:r>
            <a:r>
              <a:rPr lang="ru-RU" sz="2000" i="1" dirty="0"/>
              <a:t>Осуществление закупок с использованием ЕАТ регулируется его Регламентом, утве</a:t>
            </a:r>
            <a:r>
              <a:rPr lang="ru-RU" sz="2000" dirty="0"/>
              <a:t>ржденным приказом АО "РТ-Проектные технологии" от 31.08.2021 N 46.</a:t>
            </a:r>
          </a:p>
          <a:p>
            <a:pPr algn="just">
              <a:buFont typeface="Wingdings" panose="05000000000000000000" pitchFamily="2" charset="2"/>
              <a:buChar char="Ø"/>
            </a:pPr>
            <a:r>
              <a:rPr lang="ru-RU" sz="2000" dirty="0"/>
              <a:t>Закупки «с полки» по </a:t>
            </a:r>
            <a:r>
              <a:rPr lang="ru-RU" sz="2000" dirty="0">
                <a:effectLst>
                  <a:outerShdw blurRad="38100" dist="38100" dir="2700000" algn="tl">
                    <a:srgbClr val="000000">
                      <a:alpha val="43137"/>
                    </a:srgbClr>
                  </a:outerShdw>
                </a:effectLst>
              </a:rPr>
              <a:t>ч.12 ст.93</a:t>
            </a:r>
            <a:r>
              <a:rPr lang="ru-RU" sz="2000" dirty="0"/>
              <a:t> - с 01.04.2021 закупка </a:t>
            </a:r>
            <a:r>
              <a:rPr lang="ru-RU" sz="2000" u="sng" dirty="0">
                <a:effectLst>
                  <a:outerShdw blurRad="38100" dist="38100" dir="2700000" algn="tl">
                    <a:srgbClr val="000000">
                      <a:alpha val="43137"/>
                    </a:srgbClr>
                  </a:outerShdw>
                </a:effectLst>
              </a:rPr>
              <a:t>товара</a:t>
            </a:r>
            <a:r>
              <a:rPr lang="ru-RU" sz="2000" dirty="0"/>
              <a:t> может осуществляться </a:t>
            </a:r>
            <a:r>
              <a:rPr lang="ru-RU" sz="2000" u="sng" dirty="0">
                <a:effectLst>
                  <a:outerShdw blurRad="38100" dist="38100" dir="2700000" algn="tl">
                    <a:srgbClr val="000000">
                      <a:alpha val="43137"/>
                    </a:srgbClr>
                  </a:outerShdw>
                </a:effectLst>
              </a:rPr>
              <a:t>в электронной форме</a:t>
            </a:r>
            <a:r>
              <a:rPr lang="ru-RU" sz="2000" dirty="0"/>
              <a:t> с использованием </a:t>
            </a:r>
            <a:r>
              <a:rPr lang="ru-RU" sz="2000" u="sng" dirty="0">
                <a:effectLst>
                  <a:outerShdw blurRad="38100" dist="38100" dir="2700000" algn="tl">
                    <a:srgbClr val="000000">
                      <a:alpha val="43137"/>
                    </a:srgbClr>
                  </a:outerShdw>
                </a:effectLst>
              </a:rPr>
              <a:t>электронной площадки</a:t>
            </a:r>
            <a:r>
              <a:rPr lang="ru-RU" sz="2000" b="1" dirty="0"/>
              <a:t> </a:t>
            </a:r>
            <a:r>
              <a:rPr lang="ru-RU" sz="2000" dirty="0"/>
              <a:t>на сумму, не превышающую </a:t>
            </a:r>
            <a:r>
              <a:rPr lang="ru-RU" sz="2000" u="sng" dirty="0">
                <a:effectLst>
                  <a:outerShdw blurRad="38100" dist="38100" dir="2700000" algn="tl">
                    <a:srgbClr val="000000">
                      <a:alpha val="43137"/>
                    </a:srgbClr>
                  </a:outerShdw>
                </a:effectLst>
              </a:rPr>
              <a:t>трех миллионов рублей </a:t>
            </a:r>
            <a:r>
              <a:rPr lang="ru-RU" sz="2000" dirty="0"/>
              <a:t> (</a:t>
            </a:r>
            <a:r>
              <a:rPr lang="ru-RU" sz="2000" i="1" dirty="0"/>
              <a:t>наименование товара и его характеристики указываются с использованием КТРУ</a:t>
            </a:r>
            <a:r>
              <a:rPr lang="ru-RU" sz="2000" dirty="0"/>
              <a:t>).</a:t>
            </a:r>
            <a:endParaRPr lang="ru-RU" sz="2000"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90416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74345"/>
            <a:ext cx="8424936" cy="5632311"/>
          </a:xfrm>
          <a:prstGeom prst="rect">
            <a:avLst/>
          </a:prstGeom>
        </p:spPr>
        <p:txBody>
          <a:bodyPr wrap="square">
            <a:spAutoFit/>
          </a:bodyPr>
          <a:lstStyle/>
          <a:p>
            <a:pPr marL="285750" indent="-285750" algn="just">
              <a:buFont typeface="Wingdings" panose="05000000000000000000" pitchFamily="2" charset="2"/>
              <a:buChar char="Ø"/>
            </a:pPr>
            <a:r>
              <a:rPr lang="ru-RU" b="1" i="1" dirty="0"/>
              <a:t>Условные обозначения и терминология.</a:t>
            </a:r>
          </a:p>
          <a:p>
            <a:pPr algn="just"/>
            <a:r>
              <a:rPr lang="ru-RU" dirty="0"/>
              <a:t>Для описания технических, функциональных и качественных характеристик объекта закупки </a:t>
            </a:r>
            <a:r>
              <a:rPr lang="ru-RU" dirty="0">
                <a:effectLst>
                  <a:outerShdw blurRad="38100" dist="38100" dir="2700000" algn="tl">
                    <a:srgbClr val="000000">
                      <a:alpha val="43137"/>
                    </a:srgbClr>
                  </a:outerShdw>
                </a:effectLst>
              </a:rPr>
              <a:t>следует использовать условные обозначения и термины, предусмотренные техническими регламентами и документами, разрабатываемыми и применяемыми в национальной системе стандартизации (ГОСТ</a:t>
            </a:r>
            <a:r>
              <a:rPr lang="ru-RU" dirty="0"/>
              <a:t>). Иные обозначения и термины вместо установленных, можно применять, обосновав необходимость их применения в извещении о закупке (п. 2 ч. 1 ст. 33 Закона N 44-ФЗ).</a:t>
            </a:r>
          </a:p>
          <a:p>
            <a:pPr algn="just"/>
            <a:r>
              <a:rPr lang="ru-RU" dirty="0"/>
              <a:t>Согласно п. 3 ч. 1 ст. 33 Закона N 44-ФЗ при описании объекта закупки допускается устанавливать требования к условным обозначениям и терминологии. Введение таких требований приводит к единообразному пониманию содержания заявки и окончательного предложения и позволяет проверить их на соответствие описанию объекта закупки.</a:t>
            </a:r>
          </a:p>
          <a:p>
            <a:pPr marL="285750" lvl="0" indent="-285750" algn="just">
              <a:buFont typeface="Wingdings" panose="05000000000000000000" pitchFamily="2" charset="2"/>
              <a:buChar char="Ø"/>
            </a:pPr>
            <a:r>
              <a:rPr lang="ru-RU" b="1" i="1" dirty="0"/>
              <a:t>Новый товар.</a:t>
            </a:r>
            <a:endParaRPr lang="ru-RU" dirty="0"/>
          </a:p>
          <a:p>
            <a:pPr algn="just"/>
            <a:r>
              <a:rPr lang="ru-RU" dirty="0"/>
              <a:t>В соответствии с п. 7 ч. 1 ст. 33 Закона N 44-ФЗ поставке подлежат новые товары при условии, что не указано иное. Товар считается новым, если:</a:t>
            </a:r>
          </a:p>
          <a:p>
            <a:pPr algn="just"/>
            <a:r>
              <a:rPr lang="ru-RU" dirty="0"/>
              <a:t>- не находился в употреблении;</a:t>
            </a:r>
          </a:p>
          <a:p>
            <a:pPr algn="just"/>
            <a:r>
              <a:rPr lang="ru-RU" dirty="0"/>
              <a:t>- не ремонтировался;</a:t>
            </a:r>
          </a:p>
          <a:p>
            <a:pPr algn="just"/>
            <a:r>
              <a:rPr lang="ru-RU" dirty="0"/>
              <a:t>- не восстанавливался;</a:t>
            </a:r>
          </a:p>
          <a:p>
            <a:pPr algn="just"/>
            <a:r>
              <a:rPr lang="ru-RU" dirty="0"/>
              <a:t>- не осуществлялась замена его запасных частей;</a:t>
            </a:r>
          </a:p>
          <a:p>
            <a:pPr algn="just"/>
            <a:r>
              <a:rPr lang="ru-RU" dirty="0"/>
              <a:t>- не восстанавливались его потребительские свойства.</a:t>
            </a:r>
          </a:p>
        </p:txBody>
      </p:sp>
    </p:spTree>
    <p:extLst>
      <p:ext uri="{BB962C8B-B14F-4D97-AF65-F5344CB8AC3E}">
        <p14:creationId xmlns:p14="http://schemas.microsoft.com/office/powerpoint/2010/main" val="2474286643"/>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94692"/>
            <a:ext cx="8280920" cy="6109365"/>
          </a:xfrm>
          <a:prstGeom prst="rect">
            <a:avLst/>
          </a:prstGeom>
        </p:spPr>
        <p:txBody>
          <a:bodyPr wrap="square">
            <a:spAutoFit/>
          </a:bodyPr>
          <a:lstStyle/>
          <a:p>
            <a:pPr marL="285750" lvl="0" indent="-285750" algn="just">
              <a:buFont typeface="Wingdings" panose="05000000000000000000" pitchFamily="2" charset="2"/>
              <a:buChar char="Ø"/>
            </a:pPr>
            <a:r>
              <a:rPr lang="ru-RU" sz="1700" b="1" i="1" dirty="0"/>
              <a:t>Товарный знак.</a:t>
            </a:r>
            <a:endParaRPr lang="ru-RU" sz="1700" dirty="0"/>
          </a:p>
          <a:p>
            <a:pPr algn="just"/>
            <a:r>
              <a:rPr lang="ru-RU" sz="1700" dirty="0"/>
              <a:t>Согласно п. 1 ч. 1 ст. 33 Закона N 44-ФЗ указывать товарный знак в описании объекта закупки можно при одном из следующих условий:</a:t>
            </a:r>
          </a:p>
          <a:p>
            <a:pPr algn="just"/>
            <a:r>
              <a:rPr lang="ru-RU" sz="1700" dirty="0"/>
              <a:t>1) есть слова "или эквивалент". При этом заказчик обязан указать параметры эквивалентности;</a:t>
            </a:r>
          </a:p>
          <a:p>
            <a:pPr algn="just"/>
            <a:r>
              <a:rPr lang="ru-RU" sz="1700" dirty="0"/>
              <a:t>2) товары с другими товарными знаками несовместимы с товарами, которые использует заказчик, и необходимо обеспечить взаимодействие закупаемых товаров с товарами заказчика;</a:t>
            </a:r>
          </a:p>
          <a:p>
            <a:pPr algn="just"/>
            <a:r>
              <a:rPr lang="ru-RU" sz="1700" dirty="0"/>
              <a:t>3) закупаются запасные части и расходные материалы в соответствии с технической документацией на машины и оборудование.</a:t>
            </a:r>
          </a:p>
          <a:p>
            <a:pPr marL="285750" lvl="0" indent="-285750" algn="just">
              <a:buFont typeface="Wingdings" panose="05000000000000000000" pitchFamily="2" charset="2"/>
              <a:buChar char="Ø"/>
            </a:pPr>
            <a:r>
              <a:rPr lang="ru-RU" sz="1700" b="1" i="1" dirty="0"/>
              <a:t>Показатели.</a:t>
            </a:r>
            <a:endParaRPr lang="ru-RU" sz="1700" dirty="0"/>
          </a:p>
          <a:p>
            <a:pPr algn="just"/>
            <a:r>
              <a:rPr lang="ru-RU" sz="1700" dirty="0"/>
              <a:t>При описании характеристик объекта закупки используются показатели. Они отражаются преимущественно в численной форме и позволяют определить соответствие закупаемых товаров, работ, услуг установленным требованиям заказчика.</a:t>
            </a:r>
          </a:p>
          <a:p>
            <a:pPr algn="just"/>
            <a:r>
              <a:rPr lang="ru-RU" sz="1700" dirty="0"/>
              <a:t>При указании показателей необходимо соблюдать следующие правила:</a:t>
            </a:r>
          </a:p>
          <a:p>
            <a:pPr algn="just"/>
            <a:r>
              <a:rPr lang="ru-RU" sz="1700" dirty="0"/>
              <a:t>- использовать показатели, предусмотренные техническими регламентами и (или) документами, разрабатываемыми и применяемыми в национальной системе стандартизации. Вместо установленных заказчик может применить иные показатели, обосновав необходимость их использования в документации о закупке (п. 2 ч. 1 ст. 33 Закона N 44-ФЗ);</a:t>
            </a:r>
          </a:p>
          <a:p>
            <a:pPr algn="just"/>
            <a:r>
              <a:rPr lang="ru-RU" sz="1700" dirty="0"/>
              <a:t>- указывать максимальные и (или) минимальные значения показателей, а также значения, которые не могут меняться.</a:t>
            </a:r>
          </a:p>
        </p:txBody>
      </p:sp>
    </p:spTree>
    <p:extLst>
      <p:ext uri="{BB962C8B-B14F-4D97-AF65-F5344CB8AC3E}">
        <p14:creationId xmlns:p14="http://schemas.microsoft.com/office/powerpoint/2010/main" val="395871032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04664"/>
            <a:ext cx="8280920" cy="6186309"/>
          </a:xfrm>
          <a:prstGeom prst="rect">
            <a:avLst/>
          </a:prstGeom>
        </p:spPr>
        <p:txBody>
          <a:bodyPr wrap="square">
            <a:spAutoFit/>
          </a:bodyPr>
          <a:lstStyle/>
          <a:p>
            <a:pPr marL="285750" lvl="0" indent="-285750">
              <a:buFont typeface="Wingdings" panose="05000000000000000000" pitchFamily="2" charset="2"/>
              <a:buChar char="Ø"/>
            </a:pPr>
            <a:r>
              <a:rPr lang="ru-RU" b="1" i="1" dirty="0"/>
              <a:t>Монтаж и наладка товара.</a:t>
            </a:r>
            <a:endParaRPr lang="ru-RU" dirty="0"/>
          </a:p>
          <a:p>
            <a:pPr algn="just"/>
            <a:r>
              <a:rPr lang="ru-RU" dirty="0"/>
              <a:t>Требование к монтажу и наладке товара включается при необходимости, а при закупке машин и оборудования требование о монтаже и наладке обязательно устанавливается в документации о закупке, если они предусмотрены технической документацией на товар.</a:t>
            </a:r>
          </a:p>
          <a:p>
            <a:pPr marL="285750" lvl="0" indent="-285750">
              <a:buFont typeface="Wingdings" panose="05000000000000000000" pitchFamily="2" charset="2"/>
              <a:buChar char="Ø"/>
            </a:pPr>
            <a:r>
              <a:rPr lang="ru-RU" b="1" i="1" dirty="0"/>
              <a:t>Обучение лиц, осуществляющих использование и обслуживание товара.</a:t>
            </a:r>
            <a:endParaRPr lang="ru-RU" dirty="0"/>
          </a:p>
          <a:p>
            <a:pPr algn="just"/>
            <a:r>
              <a:rPr lang="ru-RU" dirty="0"/>
              <a:t>При необходимости для обеспечения должной эксплуатации закупленного товара может быть включено требование об обучении лиц, осуществляющих его использование и обслуживание.</a:t>
            </a:r>
          </a:p>
          <a:p>
            <a:pPr algn="just"/>
            <a:r>
              <a:rPr lang="ru-RU" i="1" dirty="0"/>
              <a:t>Например, заказчик закупает диагностическое оборудование. Описывая требования к обучению персонала, можно указать: "После доставки товара поставщик должен осуществить полноценное обучение персонала заказчика работе с диагностическим оборудованием. Обучение должно включать теоретические, лекционные и практические занятия на оборудовании. В процессе обучения необходимо ознакомить персонал с главным меню оборудования, порядком взаимодействия оборудования и компьютера, продемонстрировать работу оборудования при диагностике и специфические возможности диагностического аппарата, проанализировать полученный после диагностики результат. Длительность обучения должна составлять 40 академических часов. Обучение должно происходить без отрыва персонала от работы на объекте заказчика, где установлено диагностическое оборудование".</a:t>
            </a:r>
            <a:endParaRPr lang="ru-RU" dirty="0"/>
          </a:p>
        </p:txBody>
      </p:sp>
    </p:spTree>
    <p:extLst>
      <p:ext uri="{BB962C8B-B14F-4D97-AF65-F5344CB8AC3E}">
        <p14:creationId xmlns:p14="http://schemas.microsoft.com/office/powerpoint/2010/main" val="3047286817"/>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2710" y="404664"/>
            <a:ext cx="8208912" cy="923330"/>
          </a:xfrm>
          <a:prstGeom prst="rect">
            <a:avLst/>
          </a:prstGeom>
        </p:spPr>
        <p:txBody>
          <a:bodyPr wrap="square">
            <a:spAutoFit/>
          </a:bodyPr>
          <a:lstStyle/>
          <a:p>
            <a:pPr algn="just"/>
            <a:r>
              <a:rPr lang="ru-RU" dirty="0">
                <a:solidFill>
                  <a:srgbClr val="C00000"/>
                </a:solidFill>
              </a:rPr>
              <a:t>Выбор показателей и характеристик объекта закупки остается за заказчиком. Определять объект закупки, отражать требования должен специалист, владеющий знаниями об объекте закупки профессионально.</a:t>
            </a:r>
          </a:p>
        </p:txBody>
      </p:sp>
      <p:pic>
        <p:nvPicPr>
          <p:cNvPr id="3" name="Рисунок 2" descr="https://avatars.mds.yandex.net/get-pdb/1647366/af33c4f0-bb65-46be-898d-8fba03bd3264/s1200"/>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12776"/>
            <a:ext cx="7416824" cy="4832970"/>
          </a:xfrm>
          <a:prstGeom prst="rect">
            <a:avLst/>
          </a:prstGeom>
          <a:noFill/>
          <a:ln>
            <a:noFill/>
          </a:ln>
        </p:spPr>
      </p:pic>
    </p:spTree>
    <p:extLst>
      <p:ext uri="{BB962C8B-B14F-4D97-AF65-F5344CB8AC3E}">
        <p14:creationId xmlns:p14="http://schemas.microsoft.com/office/powerpoint/2010/main" val="1800412717"/>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92696"/>
            <a:ext cx="8208912" cy="5632311"/>
          </a:xfrm>
          <a:prstGeom prst="rect">
            <a:avLst/>
          </a:prstGeom>
        </p:spPr>
        <p:txBody>
          <a:bodyPr wrap="square">
            <a:spAutoFit/>
          </a:bodyPr>
          <a:lstStyle/>
          <a:p>
            <a:pPr fontAlgn="base"/>
            <a:r>
              <a:rPr lang="ru-RU" b="1" dirty="0">
                <a:hlinkClick r:id="rId2"/>
              </a:rPr>
              <a:t>Решение Приморского УФАС России от 07.10.2019 N 025/06/64-888/2019</a:t>
            </a:r>
            <a:endParaRPr lang="ru-RU" dirty="0"/>
          </a:p>
          <a:p>
            <a:pPr marL="285750" indent="-285750" fontAlgn="base">
              <a:buFont typeface="Wingdings" panose="05000000000000000000" pitchFamily="2" charset="2"/>
              <a:buChar char="§"/>
            </a:pPr>
            <a:r>
              <a:rPr lang="ru-RU" dirty="0"/>
              <a:t>при описании объекта закупки нужно использовать показатели, требования, условные обозначения и терминологию из действующих ГОСТов и технических регламентов. Если есть необходимость описать характеристики иначе, обоснуйте это в документации.</a:t>
            </a:r>
          </a:p>
          <a:p>
            <a:r>
              <a:rPr lang="ru-RU" dirty="0"/>
              <a:t> </a:t>
            </a:r>
          </a:p>
          <a:p>
            <a:r>
              <a:rPr lang="ru-RU" b="1" dirty="0">
                <a:hlinkClick r:id="rId3"/>
              </a:rPr>
              <a:t>Решение Челябинского УФАС России от 17.09.2019 по делу N 074/06/105-1810/2019(671-ж/2019)</a:t>
            </a:r>
            <a:endParaRPr lang="ru-RU" dirty="0"/>
          </a:p>
          <a:p>
            <a:pPr marL="285750" indent="-285750" fontAlgn="base">
              <a:buFont typeface="Wingdings" panose="05000000000000000000" pitchFamily="2" charset="2"/>
              <a:buChar char="§"/>
            </a:pPr>
            <a:r>
              <a:rPr lang="ru-RU" dirty="0"/>
              <a:t>если закупаемые товары, работы, услуги указаны в каталоге, то их наименование и характеристики нужно привести по нему. Если этих характеристик недостаточно, дополните их, но обоснуйте, для чего это сделано.</a:t>
            </a:r>
          </a:p>
          <a:p>
            <a:r>
              <a:rPr lang="ru-RU" dirty="0"/>
              <a:t> </a:t>
            </a:r>
          </a:p>
          <a:p>
            <a:r>
              <a:rPr lang="ru-RU" b="1" dirty="0">
                <a:solidFill>
                  <a:schemeClr val="tx1">
                    <a:lumMod val="65000"/>
                    <a:lumOff val="35000"/>
                  </a:schemeClr>
                </a:solidFill>
              </a:rPr>
              <a:t>Решения Новосибирского УФАС России от 28.08.2019</a:t>
            </a:r>
            <a:r>
              <a:rPr lang="ru-RU" b="1" i="1" dirty="0">
                <a:solidFill>
                  <a:schemeClr val="tx1">
                    <a:lumMod val="65000"/>
                    <a:lumOff val="35000"/>
                  </a:schemeClr>
                </a:solidFill>
              </a:rPr>
              <a:t> </a:t>
            </a:r>
            <a:r>
              <a:rPr lang="ru-RU" b="1" i="1" dirty="0">
                <a:solidFill>
                  <a:schemeClr val="tx1">
                    <a:lumMod val="65000"/>
                    <a:lumOff val="35000"/>
                  </a:schemeClr>
                </a:solidFill>
                <a:hlinkClick r:id="rId4"/>
              </a:rPr>
              <a:t>N 054/06/33-1630/2019</a:t>
            </a:r>
            <a:r>
              <a:rPr lang="ru-RU" b="1" dirty="0">
                <a:solidFill>
                  <a:schemeClr val="tx1">
                    <a:lumMod val="65000"/>
                    <a:lumOff val="35000"/>
                  </a:schemeClr>
                </a:solidFill>
              </a:rPr>
              <a:t>, Якутского УФАС России от 03.09.2019</a:t>
            </a:r>
            <a:r>
              <a:rPr lang="ru-RU" b="1" i="1" dirty="0"/>
              <a:t> </a:t>
            </a:r>
            <a:r>
              <a:rPr lang="ru-RU" b="1" i="1" dirty="0">
                <a:hlinkClick r:id="rId5"/>
              </a:rPr>
              <a:t>N 014/06/64-2044/19</a:t>
            </a:r>
            <a:endParaRPr lang="ru-RU" dirty="0"/>
          </a:p>
          <a:p>
            <a:pPr marL="285750" indent="-285750" fontAlgn="base">
              <a:buFont typeface="Wingdings" panose="05000000000000000000" pitchFamily="2" charset="2"/>
              <a:buChar char="§"/>
            </a:pPr>
            <a:r>
              <a:rPr lang="ru-RU" dirty="0"/>
              <a:t>характеристики закупаемого товара нужно описать таким образом, чтобы под них подходили товары нескольких марок или производителей. Кроме того, нельзя ссылаться на технические условия, поскольку определенный номер ТУ соответствует продукции только одного производителя. Исключение — случаи, когда имеется специфика использования товара.</a:t>
            </a:r>
          </a:p>
        </p:txBody>
      </p:sp>
    </p:spTree>
    <p:extLst>
      <p:ext uri="{BB962C8B-B14F-4D97-AF65-F5344CB8AC3E}">
        <p14:creationId xmlns:p14="http://schemas.microsoft.com/office/powerpoint/2010/main" val="135238872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064896" cy="6063198"/>
          </a:xfrm>
          <a:prstGeom prst="rect">
            <a:avLst/>
          </a:prstGeom>
        </p:spPr>
        <p:txBody>
          <a:bodyPr wrap="square">
            <a:spAutoFit/>
          </a:bodyPr>
          <a:lstStyle/>
          <a:p>
            <a:pPr marL="285750" indent="-285750">
              <a:buFont typeface="Wingdings" panose="05000000000000000000" pitchFamily="2" charset="2"/>
              <a:buChar char="Ø"/>
            </a:pPr>
            <a:r>
              <a:rPr lang="ru-RU" dirty="0"/>
              <a:t>ИЗ ОБЗОРА СУДЕБНОЙ ПРАКТИКИ ПРИМЕНЕНИЯ ЗАКОНОДАТЕЛЬСТВА РОССИЙСКОЙ ФЕДЕРАЦИИ О КОНТРАКТНОЙ СИСТЕМЕ В СФЕРЕ ЗАКУПОК ТОВАРОВ, РАБОТ, УСЛУГ ДЛЯ ОБЕСПЕЧЕНИЯ ГОСУДАРСТВЕННЫХ И МУНИЦИПАЛЬНЫХ НУЖД  (Утвержден Президиумом Верховного Суда РФ 28.06.2017 года)</a:t>
            </a:r>
          </a:p>
          <a:p>
            <a:pPr algn="just"/>
            <a:r>
              <a:rPr lang="ru-RU" u="sng" dirty="0"/>
              <a:t>Пункт 1.</a:t>
            </a:r>
            <a:r>
              <a:rPr lang="ru-RU" dirty="0"/>
              <a:t> </a:t>
            </a:r>
            <a:r>
              <a:rPr lang="ru-RU" sz="1400" dirty="0"/>
              <a:t>Медицинское учреждение (заказчик) обратилось в АС с заявлением о признании незаконными решения и предписания антимонопольного органа. Указанным решением заказчик признан нарушившим  ч.2 ст.33 Закона о контрактной системе, так как в аукционной документации на поставку медикаментов </a:t>
            </a:r>
            <a:r>
              <a:rPr lang="ru-RU" sz="1400" u="sng" dirty="0"/>
              <a:t>установлено требование о поставке лекарственного препарата в определенной упаковке - во флаконе или ином эквиваленте, позволяющем обеспечить герметичность упаковки после вскрытия</a:t>
            </a:r>
            <a:r>
              <a:rPr lang="ru-RU" sz="1400" dirty="0"/>
              <a:t>. </a:t>
            </a:r>
          </a:p>
          <a:p>
            <a:pPr algn="just"/>
            <a:r>
              <a:rPr lang="ru-RU" sz="1400" dirty="0"/>
              <a:t>В рассмотренном деле указание заказчиком на необходимость поставки лекарственного препарата во флаконе </a:t>
            </a:r>
            <a:r>
              <a:rPr lang="ru-RU" sz="1400" u="sng" dirty="0"/>
              <a:t>обусловлено спецификой назначения и способа его применения</a:t>
            </a:r>
            <a:r>
              <a:rPr lang="ru-RU" sz="1400" dirty="0"/>
              <a:t>: вскрытая ампула не позволит сохранить препарат в герметичном состоянии в течение необходимого времени применения и он будет не пригоден к использованию, поэтому закупка препарата в ампулах приведет к неоправданному расходу лекарственных средств; флакон после вскрытия позволяет использовать и хранить лекарственное средство в течение необходимого периода времени.</a:t>
            </a:r>
          </a:p>
          <a:p>
            <a:pPr algn="just"/>
            <a:r>
              <a:rPr lang="ru-RU" sz="1400" dirty="0"/>
              <a:t>Таким образом, медицинским учреждением в аукционной документации </a:t>
            </a:r>
            <a:r>
              <a:rPr lang="ru-RU" sz="1400" u="sng" dirty="0"/>
              <a:t>установлены требования к лекарственному препарату с учетом собственных потребностей и исходя из специфики осуществляемого вида деятельности</a:t>
            </a:r>
            <a:r>
              <a:rPr lang="ru-RU" sz="1400" dirty="0"/>
              <a:t>.</a:t>
            </a:r>
          </a:p>
          <a:p>
            <a:pPr algn="just"/>
            <a:r>
              <a:rPr lang="ru-RU" sz="1400" u="sng" dirty="0"/>
              <a:t>В рассматриваемом деле антимонопольным органом не представлено доказательств того, что сформулированные заказчиком требования к объекту закупки привели к необоснованному ограничению количества участников аукциона; в государственном реестре производителей препарата, выпускающих его во флаконах, зарегистрированы два производителя; на участие в аукционе подано семь заявок, в которых поставщики предлагали поставить препарат во флаконах обоих производителей.</a:t>
            </a:r>
          </a:p>
        </p:txBody>
      </p:sp>
    </p:spTree>
    <p:extLst>
      <p:ext uri="{BB962C8B-B14F-4D97-AF65-F5344CB8AC3E}">
        <p14:creationId xmlns:p14="http://schemas.microsoft.com/office/powerpoint/2010/main" val="3818801076"/>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4294967295"/>
          </p:nvPr>
        </p:nvSpPr>
        <p:spPr>
          <a:xfrm>
            <a:off x="323528" y="620688"/>
            <a:ext cx="8382000" cy="5072158"/>
          </a:xfrm>
        </p:spPr>
        <p:txBody>
          <a:bodyPr lIns="180000" rIns="180000"/>
          <a:lstStyle/>
          <a:p>
            <a:pPr marL="0" indent="0">
              <a:buNone/>
            </a:pPr>
            <a:r>
              <a:rPr lang="ru-RU" sz="1600" b="1" dirty="0"/>
              <a:t>Решение УФАС по Челябинской области от 17 августа 2017 г. N 547-ж/2017</a:t>
            </a:r>
          </a:p>
          <a:p>
            <a:pPr marL="0" indent="0" algn="just">
              <a:buNone/>
            </a:pPr>
            <a:r>
              <a:rPr lang="ru-RU" sz="1600" i="1" dirty="0"/>
              <a:t>По мнению Заявителя</a:t>
            </a:r>
            <a:r>
              <a:rPr lang="ru-RU" sz="1600" dirty="0"/>
              <a:t>, в техническом задании </a:t>
            </a:r>
            <a:r>
              <a:rPr lang="ru-RU" sz="1600" u="sng" dirty="0"/>
              <a:t>установлен ряд блокирующих характеристик, которые исключают подбор отечественного аналога </a:t>
            </a:r>
            <a:r>
              <a:rPr lang="ru-RU" sz="1600" dirty="0"/>
              <a:t>универсального комплекса для теплового разрушения опухолей</a:t>
            </a:r>
            <a:r>
              <a:rPr lang="ru-RU" sz="1600" i="1" dirty="0"/>
              <a:t>.</a:t>
            </a:r>
          </a:p>
          <a:p>
            <a:pPr marL="0" indent="0" algn="just">
              <a:buNone/>
            </a:pPr>
            <a:r>
              <a:rPr lang="ru-RU" sz="1600" i="1" dirty="0"/>
              <a:t>Представитель Заказчика</a:t>
            </a:r>
            <a:r>
              <a:rPr lang="ru-RU" sz="1600" dirty="0"/>
              <a:t> с доводами жалобы не согласился и пояснил, что требования, установлены исходя из потребности Заказчика. При подготовке технического задания Заказчиком указаны лишь те характеристики, которые являются для Заказчика существенными. При этом, Заказчик подтвердил, что описанию объекта закупки соответствует лишь аппарат А производства компании Х (США). Иные аппараты не обладают теми характеристиками, которые необходимы Заказчику при выполнении операций. Отмечено, что Заявитель не указал на ряд других характеристик, которые имеются у аппарата А, но отсутствуют у других аппаратов. В частности, аппарат позволяет удалять раковые образования без хирургического вмешательства и повреждения тканей. Более того, к аппарату можно подключать одновременно 3 электрода, что уменьшает время проведения операций, поскольку имеется возможность использовать аппарат при удалении 3-х раковых образований.</a:t>
            </a:r>
          </a:p>
          <a:p>
            <a:pPr marL="0" indent="0" algn="just">
              <a:buNone/>
            </a:pPr>
            <a:r>
              <a:rPr lang="ru-RU" sz="1600" i="1" dirty="0"/>
              <a:t>ФАС</a:t>
            </a:r>
            <a:r>
              <a:rPr lang="ru-RU" sz="1600" dirty="0"/>
              <a:t>: …При этом, необходимо также отметить, что Заказчик формирует описание объекта закупки </a:t>
            </a:r>
            <a:r>
              <a:rPr lang="ru-RU" sz="1600" u="sng" dirty="0"/>
              <a:t>в зависимости от своей потребности</a:t>
            </a:r>
            <a:r>
              <a:rPr lang="ru-RU" sz="1600" dirty="0"/>
              <a:t>.</a:t>
            </a:r>
          </a:p>
          <a:p>
            <a:pPr marL="0" indent="0" algn="just">
              <a:buNone/>
            </a:pPr>
            <a:r>
              <a:rPr lang="ru-RU" sz="1600" dirty="0"/>
              <a:t>Признать доводы жалобы ООО "З" на действия Заказчика при проведении электронного аукциона на приобретение универсального комплекса для теплового разрушения опухолей (извещение N 0169200001017000694) необоснованными ввиду недоказанности доводов жалобы. </a:t>
            </a:r>
          </a:p>
        </p:txBody>
      </p:sp>
    </p:spTree>
    <p:extLst>
      <p:ext uri="{BB962C8B-B14F-4D97-AF65-F5344CB8AC3E}">
        <p14:creationId xmlns:p14="http://schemas.microsoft.com/office/powerpoint/2010/main" val="296418603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4294967295"/>
          </p:nvPr>
        </p:nvSpPr>
        <p:spPr>
          <a:xfrm>
            <a:off x="323528" y="620688"/>
            <a:ext cx="8382000" cy="5293757"/>
          </a:xfrm>
        </p:spPr>
        <p:txBody>
          <a:bodyPr lIns="180000" rIns="180000"/>
          <a:lstStyle/>
          <a:p>
            <a:pPr marL="0" indent="0" algn="ctr" fontAlgn="base">
              <a:buNone/>
            </a:pPr>
            <a:r>
              <a:rPr lang="ru-RU" sz="2000" dirty="0">
                <a:effectLst>
                  <a:outerShdw blurRad="38100" dist="38100" dir="2700000" algn="tl">
                    <a:srgbClr val="000000">
                      <a:alpha val="43137"/>
                    </a:srgbClr>
                  </a:outerShdw>
                </a:effectLst>
              </a:rPr>
              <a:t>Суды признали правомерной закупку медоборудования с особыми функциями</a:t>
            </a:r>
          </a:p>
          <a:p>
            <a:pPr marL="0" indent="0" fontAlgn="base">
              <a:buNone/>
            </a:pPr>
            <a:r>
              <a:rPr lang="ru-RU" sz="2000" dirty="0"/>
              <a:t>Документ: Постановление АС Центрального округа от 20.09.2022 по делу N А08-8383/2021</a:t>
            </a:r>
          </a:p>
          <a:p>
            <a:pPr marL="0" indent="0" fontAlgn="base">
              <a:buNone/>
            </a:pPr>
            <a:r>
              <a:rPr lang="ru-RU" sz="2000" dirty="0"/>
              <a:t>Заказчик приобретал хирургический лазер с особыми параметрами. Участник пожаловался, что требования к товару ограничивают конкуренцию. Контролеры нарушений не нашли. Три инстанции их позицию поддержали: особые требования к медоборудованию установили для оказания качественной медпомощи. То, что они не отвечают потребностям заказчика или ограничивают конкуренцию, не доказали; заказчик провел анализ рынка и получил коммерческие предложения. Это подтверждает свободную продажу нужной продукции. Ничто не мешало участнику ее поставить.</a:t>
            </a:r>
          </a:p>
          <a:p>
            <a:pPr marL="0" indent="0">
              <a:buNone/>
            </a:pPr>
            <a:r>
              <a:rPr lang="ru-RU" sz="2000" dirty="0"/>
              <a:t>К сходным выводам суды приходили и ранее:</a:t>
            </a:r>
          </a:p>
          <a:p>
            <a:pPr marL="0" indent="0">
              <a:buNone/>
            </a:pPr>
            <a:r>
              <a:rPr lang="ru-RU" sz="2000" dirty="0"/>
              <a:t>Постановление АС Северо-Западного округа от 19.05.2022 по делу N А21-6250/2021</a:t>
            </a:r>
          </a:p>
          <a:p>
            <a:pPr marL="0" indent="0">
              <a:buNone/>
            </a:pPr>
            <a:r>
              <a:rPr lang="ru-RU" sz="2000" dirty="0"/>
              <a:t> Определение Верховного Суда РФ от 24.01.2022 N 308-ЭС21-26790 по делу N А61-4140/2020</a:t>
            </a:r>
          </a:p>
        </p:txBody>
      </p:sp>
    </p:spTree>
    <p:extLst>
      <p:ext uri="{BB962C8B-B14F-4D97-AF65-F5344CB8AC3E}">
        <p14:creationId xmlns:p14="http://schemas.microsoft.com/office/powerpoint/2010/main" val="2261817446"/>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908720"/>
            <a:ext cx="7920880" cy="5078313"/>
          </a:xfrm>
          <a:prstGeom prst="rect">
            <a:avLst/>
          </a:prstGeom>
        </p:spPr>
        <p:txBody>
          <a:bodyPr wrap="square" lIns="180000" rIns="180000">
            <a:spAutoFit/>
          </a:bodyPr>
          <a:lstStyle/>
          <a:p>
            <a:pPr marL="285750" indent="-285750" algn="just" fontAlgn="base">
              <a:buFont typeface="Wingdings" panose="05000000000000000000" pitchFamily="2" charset="2"/>
              <a:buChar char="Ø"/>
            </a:pPr>
            <a:r>
              <a:rPr lang="ru-RU" b="1" dirty="0"/>
              <a:t>Требование указывать конкретные номера ГОСТов можно успешно оспорить</a:t>
            </a:r>
            <a:endParaRPr lang="ru-RU" dirty="0"/>
          </a:p>
          <a:p>
            <a:pPr algn="just" fontAlgn="base"/>
            <a:r>
              <a:rPr lang="ru-RU" dirty="0"/>
              <a:t>Заказчик вправе указать обобщенное требование о соответствии товара ГОСТам. Отсутствие конкретизации ГОСТов </a:t>
            </a:r>
            <a:r>
              <a:rPr lang="ru-RU" i="1" u="sng" dirty="0"/>
              <a:t>при условии, что описанные в документации характеристики товара им не противоречат</a:t>
            </a:r>
            <a:r>
              <a:rPr lang="ru-RU" dirty="0"/>
              <a:t>, нарушением не является.</a:t>
            </a:r>
          </a:p>
          <a:p>
            <a:pPr algn="just" fontAlgn="base"/>
            <a:r>
              <a:rPr lang="ru-RU" i="1" dirty="0">
                <a:hlinkClick r:id="rId2"/>
              </a:rPr>
              <a:t>Постановление АС Поволжского округа от 28.05.2019 по делу N А65-27961/2018</a:t>
            </a:r>
            <a:endParaRPr lang="ru-RU" dirty="0"/>
          </a:p>
          <a:p>
            <a:pPr marL="285750" indent="-285750" algn="just" fontAlgn="base">
              <a:buFont typeface="Wingdings" panose="05000000000000000000" pitchFamily="2" charset="2"/>
              <a:buChar char="Ø"/>
            </a:pPr>
            <a:r>
              <a:rPr lang="ru-RU" b="1" dirty="0"/>
              <a:t>Заказчик вправе потребовать представить в составе заявки регистрационные удостоверения на </a:t>
            </a:r>
            <a:r>
              <a:rPr lang="ru-RU" b="1" dirty="0" err="1"/>
              <a:t>мед.изделия</a:t>
            </a:r>
            <a:endParaRPr lang="ru-RU" dirty="0"/>
          </a:p>
          <a:p>
            <a:pPr algn="just" fontAlgn="base"/>
            <a:r>
              <a:rPr lang="ru-RU" dirty="0"/>
              <a:t>Антимонопольный орган посчитал, что заказчику достаточно информации о реквизитах регистрационных удостоверений. Их можно перепроверить через Интернет. Суд, в свою очередь, поддержал заказчика.</a:t>
            </a:r>
          </a:p>
          <a:p>
            <a:pPr algn="just" fontAlgn="base"/>
            <a:r>
              <a:rPr lang="ru-RU" dirty="0"/>
              <a:t>Среди антимонопольных органов нет единства по данному вопросу. В некоторых регионах, наоборот, они считают, что заказчики </a:t>
            </a:r>
            <a:r>
              <a:rPr lang="ru-RU" dirty="0">
                <a:hlinkClick r:id="rId3"/>
              </a:rPr>
              <a:t>обязаны требовать</a:t>
            </a:r>
            <a:r>
              <a:rPr lang="ru-RU" dirty="0"/>
              <a:t> в составе заявки копии регистрационных удостоверений.</a:t>
            </a:r>
          </a:p>
          <a:p>
            <a:pPr algn="just"/>
            <a:r>
              <a:rPr lang="ru-RU" i="1" dirty="0">
                <a:hlinkClick r:id="rId4"/>
              </a:rPr>
              <a:t>Постановление АС Московского округа от 13.06.2019 по делу N А40-185526/2018</a:t>
            </a:r>
            <a:endParaRPr lang="ru-RU" dirty="0"/>
          </a:p>
        </p:txBody>
      </p:sp>
    </p:spTree>
    <p:extLst>
      <p:ext uri="{BB962C8B-B14F-4D97-AF65-F5344CB8AC3E}">
        <p14:creationId xmlns:p14="http://schemas.microsoft.com/office/powerpoint/2010/main" val="2412162478"/>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971600" y="116632"/>
            <a:ext cx="7043208" cy="1080120"/>
          </a:xfrm>
        </p:spPr>
        <p:txBody>
          <a:bodyPr lIns="180000" rIns="180000"/>
          <a:lstStyle/>
          <a:p>
            <a:pPr algn="ctr"/>
            <a:r>
              <a:rPr lang="ru-RU" sz="4000" dirty="0">
                <a:solidFill>
                  <a:schemeClr val="tx1"/>
                </a:solidFill>
              </a:rPr>
              <a:t>СПАСИБО ЗА ВНИМАНИЕ!</a:t>
            </a:r>
          </a:p>
        </p:txBody>
      </p:sp>
      <p:sp>
        <p:nvSpPr>
          <p:cNvPr id="5" name="Подзаголовок 4"/>
          <p:cNvSpPr>
            <a:spLocks noGrp="1"/>
          </p:cNvSpPr>
          <p:nvPr>
            <p:ph type="subTitle" idx="1"/>
          </p:nvPr>
        </p:nvSpPr>
        <p:spPr/>
        <p:txBody>
          <a:bodyPr/>
          <a:lstStyle/>
          <a:p>
            <a:endParaRPr lang="ru-RU"/>
          </a:p>
        </p:txBody>
      </p:sp>
      <p:sp>
        <p:nvSpPr>
          <p:cNvPr id="6" name="Текст 5"/>
          <p:cNvSpPr>
            <a:spLocks noGrp="1"/>
          </p:cNvSpPr>
          <p:nvPr>
            <p:ph type="body" sz="quarter" idx="10"/>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96752"/>
            <a:ext cx="8303840" cy="537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677101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382000" cy="276999"/>
          </a:xfrm>
        </p:spPr>
        <p:txBody>
          <a:bodyPr/>
          <a:lstStyle/>
          <a:p>
            <a:pPr algn="ctr"/>
            <a:r>
              <a:rPr lang="ru-RU" sz="2000" b="1" dirty="0">
                <a:solidFill>
                  <a:srgbClr val="C00000"/>
                </a:solidFill>
                <a:effectLst/>
              </a:rPr>
              <a:t>Схема   проведения   закупок  ТОВАРОВ  по   КТРУ   (п. 4 ч.1   ст. 93  –  ч. 12   ст. 93)</a:t>
            </a:r>
          </a:p>
        </p:txBody>
      </p:sp>
      <p:sp>
        <p:nvSpPr>
          <p:cNvPr id="3" name="Объект 2"/>
          <p:cNvSpPr>
            <a:spLocks noGrp="1"/>
          </p:cNvSpPr>
          <p:nvPr>
            <p:ph idx="1"/>
          </p:nvPr>
        </p:nvSpPr>
        <p:spPr>
          <a:xfrm>
            <a:off x="251520" y="764704"/>
            <a:ext cx="8382000" cy="3200876"/>
          </a:xfrm>
        </p:spPr>
        <p:txBody>
          <a:bodyPr/>
          <a:lstStyle/>
          <a:p>
            <a:pPr marL="0" indent="0">
              <a:buNone/>
            </a:pPr>
            <a:endParaRPr lang="ru-RU" sz="1600" dirty="0"/>
          </a:p>
          <a:p>
            <a:pPr marL="0" indent="0">
              <a:buNone/>
            </a:pPr>
            <a:endParaRPr lang="ru-RU" sz="1600" b="1" dirty="0"/>
          </a:p>
          <a:p>
            <a:pPr marL="0" indent="0">
              <a:buNone/>
            </a:pPr>
            <a:endParaRPr lang="ru-RU" sz="1600" b="1" dirty="0"/>
          </a:p>
          <a:p>
            <a:pPr marL="0" indent="0">
              <a:buNone/>
            </a:pPr>
            <a:r>
              <a:rPr lang="ru-RU" sz="1600" b="1" dirty="0">
                <a:solidFill>
                  <a:srgbClr val="FF0000"/>
                </a:solidFill>
              </a:rPr>
              <a:t>Срок действия ПП не более 1-го месяца          Возможность продления, изменения, отзыва ПП</a:t>
            </a:r>
          </a:p>
          <a:p>
            <a:pPr marL="0" indent="0">
              <a:buNone/>
            </a:pPr>
            <a:r>
              <a:rPr lang="ru-RU" sz="1600" b="1" dirty="0">
                <a:solidFill>
                  <a:srgbClr val="FF0000"/>
                </a:solidFill>
              </a:rPr>
              <a:t> </a:t>
            </a:r>
          </a:p>
          <a:p>
            <a:pPr marL="0" indent="0">
              <a:buNone/>
            </a:pPr>
            <a:endParaRPr lang="ru-RU" sz="1600" b="1" dirty="0">
              <a:solidFill>
                <a:srgbClr val="FF0000"/>
              </a:solidFill>
            </a:endParaRPr>
          </a:p>
          <a:p>
            <a:pPr marL="0" indent="0">
              <a:buNone/>
            </a:pPr>
            <a:endParaRPr lang="ru-RU" sz="1600" b="1" dirty="0">
              <a:solidFill>
                <a:srgbClr val="FF0000"/>
              </a:solidFill>
            </a:endParaRPr>
          </a:p>
          <a:p>
            <a:pPr marL="0" indent="0">
              <a:buNone/>
            </a:pPr>
            <a:r>
              <a:rPr lang="ru-RU" sz="1600" b="1" dirty="0">
                <a:solidFill>
                  <a:srgbClr val="FF0000"/>
                </a:solidFill>
              </a:rPr>
              <a:t>                                                                                         В течение одного часа</a:t>
            </a:r>
          </a:p>
          <a:p>
            <a:pPr marL="0" indent="0">
              <a:buNone/>
            </a:pPr>
            <a:endParaRPr lang="ru-RU" sz="1600" b="1" dirty="0">
              <a:solidFill>
                <a:srgbClr val="FF0000"/>
              </a:solidFill>
            </a:endParaRPr>
          </a:p>
          <a:p>
            <a:pPr marL="0" indent="0">
              <a:buNone/>
            </a:pPr>
            <a:endParaRPr lang="ru-RU" sz="1600" b="1" dirty="0">
              <a:solidFill>
                <a:srgbClr val="FF0000"/>
              </a:solidFill>
            </a:endParaRPr>
          </a:p>
          <a:p>
            <a:pPr marL="0" indent="0">
              <a:buNone/>
            </a:pPr>
            <a:endParaRPr lang="ru-RU" sz="1600" b="1" dirty="0">
              <a:solidFill>
                <a:srgbClr val="FF0000"/>
              </a:solidFill>
            </a:endParaRPr>
          </a:p>
          <a:p>
            <a:pPr marL="0" indent="0">
              <a:buNone/>
            </a:pPr>
            <a:r>
              <a:rPr lang="ru-RU" sz="1600" b="1" dirty="0">
                <a:solidFill>
                  <a:srgbClr val="FF0000"/>
                </a:solidFill>
              </a:rPr>
              <a:t>                                                                                            В течение следующего рабочего дня</a:t>
            </a:r>
            <a:r>
              <a:rPr lang="ru-RU" sz="1600" b="1" dirty="0"/>
              <a:t>            </a:t>
            </a:r>
            <a:endParaRPr lang="ru-RU" sz="1600" b="1" dirty="0">
              <a:solidFill>
                <a:srgbClr val="00B050"/>
              </a:solidFill>
            </a:endParaRPr>
          </a:p>
        </p:txBody>
      </p:sp>
      <p:sp>
        <p:nvSpPr>
          <p:cNvPr id="4" name="Прямоугольник 3"/>
          <p:cNvSpPr/>
          <p:nvPr/>
        </p:nvSpPr>
        <p:spPr bwMode="auto">
          <a:xfrm>
            <a:off x="121484" y="692697"/>
            <a:ext cx="8843004" cy="655993"/>
          </a:xfrm>
          <a:prstGeom prst="rect">
            <a:avLst/>
          </a:prstGeom>
          <a:solidFill>
            <a:schemeClr val="accent2">
              <a:lumMod val="20000"/>
              <a:lumOff val="80000"/>
            </a:schemeClr>
          </a:solidFill>
          <a:ln>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400" b="1" dirty="0">
                <a:solidFill>
                  <a:schemeClr val="accent6">
                    <a:lumMod val="75000"/>
                  </a:schemeClr>
                </a:solidFill>
              </a:rPr>
              <a:t>Участники формируют на ЭП предварительное предложение (ПП) о поставке товаров (с использованием КТРУ)</a:t>
            </a:r>
            <a:endParaRPr lang="ru-RU" sz="1400" b="1" dirty="0">
              <a:solidFill>
                <a:schemeClr val="accent6">
                  <a:lumMod val="75000"/>
                </a:schemeClr>
              </a:solidFill>
              <a:latin typeface="Segoe" pitchFamily="34" charset="0"/>
            </a:endParaRPr>
          </a:p>
        </p:txBody>
      </p:sp>
      <p:sp>
        <p:nvSpPr>
          <p:cNvPr id="5" name="Стрелка вниз 4"/>
          <p:cNvSpPr/>
          <p:nvPr/>
        </p:nvSpPr>
        <p:spPr bwMode="auto">
          <a:xfrm>
            <a:off x="3851920" y="1348691"/>
            <a:ext cx="360040" cy="71215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a:solidFill>
                <a:srgbClr val="FFFFFF"/>
              </a:solidFill>
              <a:effectLst>
                <a:outerShdw blurRad="38100" dist="38100" dir="2700000" algn="tl">
                  <a:srgbClr val="000000">
                    <a:alpha val="43137"/>
                  </a:srgbClr>
                </a:outerShdw>
              </a:effectLst>
              <a:latin typeface="Segoe" pitchFamily="34" charset="0"/>
            </a:endParaRPr>
          </a:p>
        </p:txBody>
      </p:sp>
      <p:sp>
        <p:nvSpPr>
          <p:cNvPr id="8" name="Прямоугольник 7"/>
          <p:cNvSpPr/>
          <p:nvPr/>
        </p:nvSpPr>
        <p:spPr bwMode="auto">
          <a:xfrm>
            <a:off x="137288" y="2084951"/>
            <a:ext cx="8854492" cy="479951"/>
          </a:xfrm>
          <a:prstGeom prst="rect">
            <a:avLst/>
          </a:prstGeom>
          <a:solidFill>
            <a:schemeClr val="accent2">
              <a:lumMod val="20000"/>
              <a:lumOff val="80000"/>
            </a:schemeClr>
          </a:solidFill>
          <a:ln>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400" b="1" dirty="0">
                <a:solidFill>
                  <a:schemeClr val="accent6">
                    <a:lumMod val="75000"/>
                  </a:schemeClr>
                </a:solidFill>
              </a:rPr>
              <a:t>Заказчик размещает в ЕИС извещение об осуществлении закупки + проект контракта + обоснование цены</a:t>
            </a:r>
          </a:p>
        </p:txBody>
      </p:sp>
      <p:sp>
        <p:nvSpPr>
          <p:cNvPr id="9" name="Стрелка вниз 8"/>
          <p:cNvSpPr/>
          <p:nvPr/>
        </p:nvSpPr>
        <p:spPr bwMode="auto">
          <a:xfrm>
            <a:off x="3851920" y="2605416"/>
            <a:ext cx="365368" cy="41579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Прямоугольник 12"/>
          <p:cNvSpPr/>
          <p:nvPr/>
        </p:nvSpPr>
        <p:spPr bwMode="auto">
          <a:xfrm>
            <a:off x="121483" y="3021214"/>
            <a:ext cx="8854493" cy="432048"/>
          </a:xfrm>
          <a:prstGeom prst="rect">
            <a:avLst/>
          </a:prstGeom>
          <a:solidFill>
            <a:schemeClr val="accent2">
              <a:lumMod val="20000"/>
              <a:lumOff val="80000"/>
            </a:schemeClr>
          </a:solidFill>
          <a:ln>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400" b="1" dirty="0">
                <a:solidFill>
                  <a:schemeClr val="accent6">
                    <a:lumMod val="75000"/>
                  </a:schemeClr>
                </a:solidFill>
              </a:rPr>
              <a:t>Оператор определяет не более 5 участников и передаёт заявки заказчику</a:t>
            </a:r>
          </a:p>
          <a:p>
            <a:pPr algn="ctr" defTabSz="914099" fontAlgn="base">
              <a:spcBef>
                <a:spcPct val="0"/>
              </a:spcBef>
              <a:spcAft>
                <a:spcPct val="0"/>
              </a:spcAft>
            </a:pPr>
            <a:r>
              <a:rPr lang="ru-RU" sz="1400" b="1" dirty="0">
                <a:solidFill>
                  <a:schemeClr val="accent6">
                    <a:lumMod val="75000"/>
                  </a:schemeClr>
                </a:solidFill>
              </a:rPr>
              <a:t> (</a:t>
            </a:r>
            <a:r>
              <a:rPr lang="ru-RU" sz="1400" b="1" dirty="0">
                <a:solidFill>
                  <a:srgbClr val="FF0000"/>
                </a:solidFill>
              </a:rPr>
              <a:t>при условии наличие не менее 2-х ПП</a:t>
            </a:r>
            <a:r>
              <a:rPr lang="ru-RU" sz="1400" b="1" dirty="0">
                <a:solidFill>
                  <a:schemeClr val="accent6">
                    <a:lumMod val="75000"/>
                  </a:schemeClr>
                </a:solidFill>
              </a:rPr>
              <a:t>) </a:t>
            </a:r>
          </a:p>
        </p:txBody>
      </p:sp>
      <p:sp>
        <p:nvSpPr>
          <p:cNvPr id="14" name="Прямоугольник 13"/>
          <p:cNvSpPr/>
          <p:nvPr/>
        </p:nvSpPr>
        <p:spPr bwMode="auto">
          <a:xfrm>
            <a:off x="122751" y="4122223"/>
            <a:ext cx="8854493" cy="673224"/>
          </a:xfrm>
          <a:prstGeom prst="rect">
            <a:avLst/>
          </a:prstGeom>
          <a:solidFill>
            <a:schemeClr val="accent2">
              <a:lumMod val="20000"/>
              <a:lumOff val="80000"/>
            </a:schemeClr>
          </a:solidFill>
          <a:ln>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400" b="1" dirty="0">
                <a:solidFill>
                  <a:schemeClr val="accent6">
                    <a:lumMod val="75000"/>
                  </a:schemeClr>
                </a:solidFill>
              </a:rPr>
              <a:t>Заказчик определяет победителя и размещает протокол</a:t>
            </a:r>
          </a:p>
        </p:txBody>
      </p:sp>
      <p:sp>
        <p:nvSpPr>
          <p:cNvPr id="15" name="Стрелка вниз 14"/>
          <p:cNvSpPr/>
          <p:nvPr/>
        </p:nvSpPr>
        <p:spPr bwMode="auto">
          <a:xfrm>
            <a:off x="3902873" y="4860584"/>
            <a:ext cx="484632" cy="584640"/>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a:solidFill>
                <a:srgbClr val="FFFFFF"/>
              </a:solidFill>
              <a:effectLst>
                <a:outerShdw blurRad="38100" dist="38100" dir="2700000" algn="tl">
                  <a:srgbClr val="000000">
                    <a:alpha val="43137"/>
                  </a:srgbClr>
                </a:outerShdw>
              </a:effectLst>
              <a:latin typeface="Segoe" pitchFamily="34" charset="0"/>
            </a:endParaRPr>
          </a:p>
        </p:txBody>
      </p:sp>
      <p:sp>
        <p:nvSpPr>
          <p:cNvPr id="17" name="Прямоугольник 16"/>
          <p:cNvSpPr/>
          <p:nvPr/>
        </p:nvSpPr>
        <p:spPr bwMode="auto">
          <a:xfrm>
            <a:off x="77869" y="5445224"/>
            <a:ext cx="8854492" cy="652624"/>
          </a:xfrm>
          <a:prstGeom prst="rect">
            <a:avLst/>
          </a:prstGeom>
          <a:solidFill>
            <a:schemeClr val="accent2">
              <a:lumMod val="20000"/>
              <a:lumOff val="80000"/>
            </a:schemeClr>
          </a:solidFill>
          <a:ln>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400" b="1" dirty="0">
                <a:solidFill>
                  <a:schemeClr val="accent6">
                    <a:lumMod val="75000"/>
                  </a:schemeClr>
                </a:solidFill>
              </a:rPr>
              <a:t>Заключение контракта в порядке ст.51, с учетом особенностей ч.6 ст.50 (как по итогам ЗК)</a:t>
            </a:r>
          </a:p>
        </p:txBody>
      </p:sp>
      <p:sp>
        <p:nvSpPr>
          <p:cNvPr id="10" name="Стрелка вниз 9"/>
          <p:cNvSpPr/>
          <p:nvPr/>
        </p:nvSpPr>
        <p:spPr bwMode="auto">
          <a:xfrm>
            <a:off x="3902873" y="3453262"/>
            <a:ext cx="484632" cy="668961"/>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303741738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382000" cy="415498"/>
          </a:xfrm>
        </p:spPr>
        <p:txBody>
          <a:bodyPr/>
          <a:lstStyle/>
          <a:p>
            <a:pPr algn="ctr"/>
            <a:r>
              <a:rPr lang="ru-RU" sz="3000" dirty="0">
                <a:solidFill>
                  <a:schemeClr val="tx1"/>
                </a:solidFill>
                <a:effectLst/>
              </a:rPr>
              <a:t>Схема заключения контракта по ч.12 ст.93</a:t>
            </a:r>
          </a:p>
        </p:txBody>
      </p:sp>
      <p:sp>
        <p:nvSpPr>
          <p:cNvPr id="3" name="Объект 2"/>
          <p:cNvSpPr>
            <a:spLocks noGrp="1"/>
          </p:cNvSpPr>
          <p:nvPr>
            <p:ph idx="1"/>
          </p:nvPr>
        </p:nvSpPr>
        <p:spPr>
          <a:xfrm>
            <a:off x="251520" y="764704"/>
            <a:ext cx="8382000" cy="4825937"/>
          </a:xfrm>
        </p:spPr>
        <p:txBody>
          <a:bodyPr/>
          <a:lstStyle/>
          <a:p>
            <a:pPr marL="0" indent="0">
              <a:buNone/>
            </a:pPr>
            <a:endParaRPr lang="ru-RU" sz="1600" dirty="0"/>
          </a:p>
          <a:p>
            <a:pPr marL="0" indent="0">
              <a:buNone/>
            </a:pPr>
            <a:endParaRPr lang="ru-RU" sz="1600" b="1" dirty="0"/>
          </a:p>
          <a:p>
            <a:pPr marL="0" indent="0">
              <a:buNone/>
            </a:pPr>
            <a:r>
              <a:rPr lang="ru-RU" sz="1600" dirty="0"/>
              <a:t>                                                                                     </a:t>
            </a:r>
            <a:r>
              <a:rPr lang="ru-RU" sz="1600" b="1" dirty="0">
                <a:solidFill>
                  <a:srgbClr val="C00000"/>
                </a:solidFill>
              </a:rPr>
              <a:t>не позднее трёх часов</a:t>
            </a:r>
          </a:p>
          <a:p>
            <a:pPr marL="0" indent="0">
              <a:buNone/>
            </a:pPr>
            <a:endParaRPr lang="ru-RU" sz="1600" dirty="0">
              <a:solidFill>
                <a:srgbClr val="C00000"/>
              </a:solidFill>
            </a:endParaRPr>
          </a:p>
          <a:p>
            <a:pPr marL="0" indent="0">
              <a:buNone/>
            </a:pPr>
            <a:endParaRPr lang="ru-RU" sz="1600" dirty="0"/>
          </a:p>
          <a:p>
            <a:pPr marL="0" indent="0">
              <a:buNone/>
            </a:pPr>
            <a:endParaRPr lang="ru-RU" sz="1600" dirty="0"/>
          </a:p>
          <a:p>
            <a:pPr marL="0" indent="0">
              <a:buNone/>
            </a:pPr>
            <a:r>
              <a:rPr lang="ru-RU" sz="1600" dirty="0"/>
              <a:t>                                            </a:t>
            </a:r>
            <a:r>
              <a:rPr lang="ru-RU" sz="1600" b="1" dirty="0"/>
              <a:t> </a:t>
            </a:r>
          </a:p>
          <a:p>
            <a:pPr marL="0" indent="0">
              <a:buNone/>
            </a:pPr>
            <a:endParaRPr lang="ru-RU" sz="1600" dirty="0"/>
          </a:p>
          <a:p>
            <a:pPr marL="0" indent="0">
              <a:buNone/>
            </a:pPr>
            <a:r>
              <a:rPr lang="ru-RU" sz="1600" dirty="0">
                <a:solidFill>
                  <a:srgbClr val="C00000"/>
                </a:solidFill>
              </a:rPr>
              <a:t>                                                                                        </a:t>
            </a:r>
            <a:r>
              <a:rPr lang="ru-RU" sz="1600" b="1" dirty="0">
                <a:solidFill>
                  <a:srgbClr val="C00000"/>
                </a:solidFill>
              </a:rPr>
              <a:t>в течение следующего рабочего дня</a:t>
            </a:r>
          </a:p>
          <a:p>
            <a:pPr marL="0" indent="0">
              <a:buNone/>
            </a:pPr>
            <a:endParaRPr lang="ru-RU" sz="1600" b="1" dirty="0"/>
          </a:p>
          <a:p>
            <a:pPr marL="0" indent="0">
              <a:buNone/>
            </a:pPr>
            <a:endParaRPr lang="ru-RU" sz="1600" b="1" dirty="0"/>
          </a:p>
          <a:p>
            <a:pPr marL="0" indent="0">
              <a:buNone/>
            </a:pPr>
            <a:endParaRPr lang="ru-RU" sz="1600" b="1" dirty="0"/>
          </a:p>
          <a:p>
            <a:pPr marL="0" indent="0">
              <a:buNone/>
            </a:pPr>
            <a:endParaRPr lang="ru-RU" sz="1600" b="1" dirty="0"/>
          </a:p>
          <a:p>
            <a:pPr marL="0" indent="0">
              <a:buNone/>
            </a:pPr>
            <a:endParaRPr lang="ru-RU" sz="1600" b="1" dirty="0"/>
          </a:p>
          <a:p>
            <a:pPr marL="0" indent="0">
              <a:buNone/>
            </a:pPr>
            <a:endParaRPr lang="ru-RU" sz="1600" b="1" dirty="0"/>
          </a:p>
          <a:p>
            <a:pPr marL="0" indent="0">
              <a:buNone/>
            </a:pPr>
            <a:r>
              <a:rPr lang="ru-RU" sz="1600" b="1" dirty="0"/>
              <a:t>                                                                                           </a:t>
            </a:r>
            <a:r>
              <a:rPr lang="ru-RU" sz="1600" b="1" dirty="0">
                <a:solidFill>
                  <a:srgbClr val="C00000"/>
                </a:solidFill>
              </a:rPr>
              <a:t>в течение следующего рабочего дня</a:t>
            </a:r>
          </a:p>
          <a:p>
            <a:pPr marL="0" indent="0">
              <a:buNone/>
            </a:pPr>
            <a:r>
              <a:rPr lang="ru-RU" sz="1600" b="1" dirty="0">
                <a:solidFill>
                  <a:srgbClr val="C00000"/>
                </a:solidFill>
              </a:rPr>
              <a:t>                                                                                            (но не ранее, чем через 2 </a:t>
            </a:r>
            <a:r>
              <a:rPr lang="ru-RU" sz="1600" b="1" dirty="0" err="1">
                <a:solidFill>
                  <a:srgbClr val="C00000"/>
                </a:solidFill>
              </a:rPr>
              <a:t>раб.дня</a:t>
            </a:r>
            <a:r>
              <a:rPr lang="ru-RU" sz="1600" b="1" dirty="0">
                <a:solidFill>
                  <a:srgbClr val="C00000"/>
                </a:solidFill>
              </a:rPr>
              <a:t>)</a:t>
            </a:r>
          </a:p>
          <a:p>
            <a:pPr marL="0" indent="0">
              <a:buNone/>
            </a:pPr>
            <a:r>
              <a:rPr lang="ru-RU" sz="1600" b="1" dirty="0">
                <a:solidFill>
                  <a:srgbClr val="C00000"/>
                </a:solidFill>
              </a:rPr>
              <a:t>  </a:t>
            </a:r>
          </a:p>
        </p:txBody>
      </p:sp>
      <p:sp>
        <p:nvSpPr>
          <p:cNvPr id="4" name="Прямоугольник 3"/>
          <p:cNvSpPr/>
          <p:nvPr/>
        </p:nvSpPr>
        <p:spPr bwMode="auto">
          <a:xfrm>
            <a:off x="121484" y="692697"/>
            <a:ext cx="8843004" cy="360039"/>
          </a:xfrm>
          <a:prstGeom prst="rect">
            <a:avLst/>
          </a:prstGeom>
          <a:solidFill>
            <a:schemeClr val="accent2">
              <a:lumMod val="20000"/>
              <a:lumOff val="80000"/>
            </a:schemeClr>
          </a:solidFill>
          <a:ln>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200" b="1" dirty="0">
                <a:solidFill>
                  <a:schemeClr val="tx1"/>
                </a:solidFill>
                <a:latin typeface="Segoe" pitchFamily="34" charset="0"/>
              </a:rPr>
              <a:t>Оператор в течение одного часа размещает протокол в ЕИС и на ЭП</a:t>
            </a:r>
          </a:p>
        </p:txBody>
      </p:sp>
      <p:sp>
        <p:nvSpPr>
          <p:cNvPr id="5" name="Стрелка вниз 4"/>
          <p:cNvSpPr/>
          <p:nvPr/>
        </p:nvSpPr>
        <p:spPr bwMode="auto">
          <a:xfrm>
            <a:off x="3931853" y="1052736"/>
            <a:ext cx="242316" cy="1013641"/>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a:solidFill>
                <a:srgbClr val="FFFFFF"/>
              </a:solidFill>
              <a:effectLst>
                <a:outerShdw blurRad="38100" dist="38100" dir="2700000" algn="tl">
                  <a:srgbClr val="000000">
                    <a:alpha val="43137"/>
                  </a:srgbClr>
                </a:outerShdw>
              </a:effectLst>
              <a:latin typeface="Segoe" pitchFamily="34" charset="0"/>
            </a:endParaRPr>
          </a:p>
        </p:txBody>
      </p:sp>
      <p:sp>
        <p:nvSpPr>
          <p:cNvPr id="8" name="Прямоугольник 7"/>
          <p:cNvSpPr/>
          <p:nvPr/>
        </p:nvSpPr>
        <p:spPr bwMode="auto">
          <a:xfrm>
            <a:off x="108750" y="2057074"/>
            <a:ext cx="8854492" cy="360040"/>
          </a:xfrm>
          <a:prstGeom prst="rect">
            <a:avLst/>
          </a:prstGeom>
          <a:solidFill>
            <a:schemeClr val="accent2">
              <a:lumMod val="20000"/>
              <a:lumOff val="80000"/>
            </a:schemeClr>
          </a:solidFill>
          <a:ln>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200" b="1" dirty="0">
                <a:solidFill>
                  <a:schemeClr val="tx1"/>
                </a:solidFill>
                <a:latin typeface="Segoe" pitchFamily="34" charset="0"/>
              </a:rPr>
              <a:t>Заказчик размещает в ЕИС и на ЭП без своей подписи проект контракта</a:t>
            </a:r>
          </a:p>
        </p:txBody>
      </p:sp>
      <p:sp>
        <p:nvSpPr>
          <p:cNvPr id="12" name="Стрелка вниз 11"/>
          <p:cNvSpPr/>
          <p:nvPr/>
        </p:nvSpPr>
        <p:spPr bwMode="auto">
          <a:xfrm>
            <a:off x="3810695" y="2417114"/>
            <a:ext cx="484632" cy="1443934"/>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a:solidFill>
                <a:srgbClr val="FFFFFF"/>
              </a:solidFill>
              <a:effectLst>
                <a:outerShdw blurRad="38100" dist="38100" dir="2700000" algn="tl">
                  <a:srgbClr val="000000">
                    <a:alpha val="43137"/>
                  </a:srgbClr>
                </a:outerShdw>
              </a:effectLst>
              <a:latin typeface="Segoe" pitchFamily="34" charset="0"/>
            </a:endParaRPr>
          </a:p>
        </p:txBody>
      </p:sp>
      <p:sp>
        <p:nvSpPr>
          <p:cNvPr id="14" name="Прямоугольник 13"/>
          <p:cNvSpPr/>
          <p:nvPr/>
        </p:nvSpPr>
        <p:spPr bwMode="auto">
          <a:xfrm>
            <a:off x="134562" y="3861048"/>
            <a:ext cx="8854493" cy="673224"/>
          </a:xfrm>
          <a:prstGeom prst="rect">
            <a:avLst/>
          </a:prstGeom>
          <a:solidFill>
            <a:schemeClr val="accent2">
              <a:lumMod val="20000"/>
              <a:lumOff val="80000"/>
            </a:schemeClr>
          </a:solidFill>
          <a:ln>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200" b="1" dirty="0">
                <a:solidFill>
                  <a:schemeClr val="tx1"/>
                </a:solidFill>
                <a:latin typeface="Segoe" pitchFamily="34" charset="0"/>
              </a:rPr>
              <a:t>Победитель подписывает, размещает на ЭП проект контракта + ОИК (если требуется)</a:t>
            </a:r>
          </a:p>
        </p:txBody>
      </p:sp>
      <p:sp>
        <p:nvSpPr>
          <p:cNvPr id="15" name="Стрелка вниз 14"/>
          <p:cNvSpPr/>
          <p:nvPr/>
        </p:nvSpPr>
        <p:spPr bwMode="auto">
          <a:xfrm>
            <a:off x="3902873" y="4534272"/>
            <a:ext cx="484632" cy="978408"/>
          </a:xfrm>
          <a:prstGeom prst="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ru-RU" sz="2300" dirty="0">
              <a:solidFill>
                <a:srgbClr val="FFFFFF"/>
              </a:solidFill>
              <a:effectLst>
                <a:outerShdw blurRad="38100" dist="38100" dir="2700000" algn="tl">
                  <a:srgbClr val="000000">
                    <a:alpha val="43137"/>
                  </a:srgbClr>
                </a:outerShdw>
              </a:effectLst>
              <a:latin typeface="Segoe" pitchFamily="34" charset="0"/>
            </a:endParaRPr>
          </a:p>
        </p:txBody>
      </p:sp>
      <p:sp>
        <p:nvSpPr>
          <p:cNvPr id="17" name="Прямоугольник 16"/>
          <p:cNvSpPr/>
          <p:nvPr/>
        </p:nvSpPr>
        <p:spPr bwMode="auto">
          <a:xfrm>
            <a:off x="121484" y="5512680"/>
            <a:ext cx="8854492" cy="652624"/>
          </a:xfrm>
          <a:prstGeom prst="rect">
            <a:avLst/>
          </a:prstGeom>
          <a:solidFill>
            <a:schemeClr val="accent2">
              <a:lumMod val="20000"/>
              <a:lumOff val="80000"/>
            </a:schemeClr>
          </a:solidFill>
          <a:ln>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200" b="1" dirty="0">
                <a:solidFill>
                  <a:schemeClr val="tx1"/>
                </a:solidFill>
                <a:latin typeface="Segoe" pitchFamily="34" charset="0"/>
              </a:rPr>
              <a:t>Заказчик подписывает контракт и размещает в ЕИС, сведения о контракте (исполнение, расторжение) вносятся в реестр контрактов (ч.1 ст.103)</a:t>
            </a:r>
          </a:p>
        </p:txBody>
      </p:sp>
      <p:sp>
        <p:nvSpPr>
          <p:cNvPr id="10" name="Прямоугольник 9"/>
          <p:cNvSpPr/>
          <p:nvPr/>
        </p:nvSpPr>
        <p:spPr bwMode="auto">
          <a:xfrm>
            <a:off x="4955242" y="3321010"/>
            <a:ext cx="3577198" cy="277180"/>
          </a:xfrm>
          <a:prstGeom prst="rect">
            <a:avLst/>
          </a:prstGeom>
          <a:solidFill>
            <a:schemeClr val="accent2">
              <a:lumMod val="20000"/>
              <a:lumOff val="80000"/>
            </a:schemeClr>
          </a:solidFill>
          <a:ln>
            <a:solidFill>
              <a:srgbClr val="00206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ru-RU" sz="1200" b="1" dirty="0">
                <a:solidFill>
                  <a:srgbClr val="C00000"/>
                </a:solidFill>
                <a:latin typeface="Segoe" pitchFamily="34" charset="0"/>
              </a:rPr>
              <a:t>Протокол разногласий не допускается!</a:t>
            </a:r>
          </a:p>
        </p:txBody>
      </p:sp>
      <p:cxnSp>
        <p:nvCxnSpPr>
          <p:cNvPr id="16" name="Скругленная соединительная линия 15"/>
          <p:cNvCxnSpPr/>
          <p:nvPr/>
        </p:nvCxnSpPr>
        <p:spPr>
          <a:xfrm rot="5400000" flipH="1" flipV="1">
            <a:off x="6026421" y="2435149"/>
            <a:ext cx="4219952" cy="1224135"/>
          </a:xfrm>
          <a:prstGeom prst="curvedConnector3">
            <a:avLst/>
          </a:prstGeom>
          <a:ln w="19050" cmpd="sng">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93932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664797"/>
          </a:xfrm>
        </p:spPr>
        <p:txBody>
          <a:bodyPr/>
          <a:lstStyle/>
          <a:p>
            <a:pPr algn="ctr"/>
            <a:r>
              <a:rPr lang="ru-RU" dirty="0">
                <a:solidFill>
                  <a:srgbClr val="C00000"/>
                </a:solidFill>
              </a:rPr>
              <a:t>Единственный поставщик</a:t>
            </a:r>
            <a:endParaRPr lang="ru-RU" dirty="0"/>
          </a:p>
        </p:txBody>
      </p:sp>
      <p:sp>
        <p:nvSpPr>
          <p:cNvPr id="3" name="Объект 2"/>
          <p:cNvSpPr>
            <a:spLocks noGrp="1"/>
          </p:cNvSpPr>
          <p:nvPr>
            <p:ph idx="1"/>
          </p:nvPr>
        </p:nvSpPr>
        <p:spPr>
          <a:xfrm>
            <a:off x="381000" y="1052736"/>
            <a:ext cx="8382000" cy="4918269"/>
          </a:xfrm>
        </p:spPr>
        <p:txBody>
          <a:bodyPr/>
          <a:lstStyle/>
          <a:p>
            <a:pPr marL="396875" lvl="2" indent="-396875" algn="just">
              <a:buFont typeface="Wingdings" panose="05000000000000000000" pitchFamily="2" charset="2"/>
              <a:buChar char="v"/>
            </a:pPr>
            <a:r>
              <a:rPr lang="ru-RU" dirty="0">
                <a:effectLst>
                  <a:outerShdw blurRad="38100" dist="38100" dir="2700000" algn="tl">
                    <a:srgbClr val="000000">
                      <a:alpha val="43137"/>
                    </a:srgbClr>
                  </a:outerShdw>
                </a:effectLst>
              </a:rPr>
              <a:t>п.5.1 ч.1 ст.93 </a:t>
            </a:r>
            <a:r>
              <a:rPr lang="ru-RU" i="1" dirty="0"/>
              <a:t>(применяется до 08.03.2024 г.)</a:t>
            </a:r>
          </a:p>
          <a:p>
            <a:pPr marL="517525" lvl="1" indent="0" algn="just">
              <a:buNone/>
            </a:pPr>
            <a:r>
              <a:rPr lang="ru-RU" sz="2400" u="sng" dirty="0"/>
              <a:t>осуществление закупки </a:t>
            </a:r>
          </a:p>
          <a:p>
            <a:pPr lvl="1" algn="just">
              <a:buFont typeface="Wingdings" panose="05000000000000000000" pitchFamily="2" charset="2"/>
              <a:buChar char="Ø"/>
            </a:pPr>
            <a:r>
              <a:rPr lang="ru-RU" sz="2400" i="1" dirty="0"/>
              <a:t>медицинских изделий</a:t>
            </a:r>
          </a:p>
          <a:p>
            <a:pPr lvl="1" algn="just">
              <a:buFont typeface="Wingdings" panose="05000000000000000000" pitchFamily="2" charset="2"/>
              <a:buChar char="Ø"/>
            </a:pPr>
            <a:r>
              <a:rPr lang="ru-RU" sz="2400" i="1" dirty="0"/>
              <a:t>расходных материалов </a:t>
            </a:r>
          </a:p>
          <a:p>
            <a:pPr lvl="1" algn="just">
              <a:buFont typeface="Arial" panose="020B0604020202020204" pitchFamily="34" charset="0"/>
              <a:buChar char="•"/>
            </a:pPr>
            <a:r>
              <a:rPr lang="ru-RU" sz="2400" dirty="0"/>
              <a:t>закупка осуществляется </a:t>
            </a:r>
            <a:r>
              <a:rPr lang="ru-RU" sz="2400" dirty="0">
                <a:effectLst>
                  <a:outerShdw blurRad="38100" dist="38100" dir="2700000" algn="tl">
                    <a:srgbClr val="000000">
                      <a:alpha val="43137"/>
                    </a:srgbClr>
                  </a:outerShdw>
                </a:effectLst>
              </a:rPr>
              <a:t>в электронной форме </a:t>
            </a:r>
          </a:p>
          <a:p>
            <a:pPr lvl="1" algn="just">
              <a:buFont typeface="Arial" panose="020B0604020202020204" pitchFamily="34" charset="0"/>
              <a:buChar char="•"/>
            </a:pPr>
            <a:r>
              <a:rPr lang="ru-RU" sz="2400" dirty="0">
                <a:effectLst>
                  <a:outerShdw blurRad="38100" dist="38100" dir="2700000" algn="tl">
                    <a:srgbClr val="000000">
                      <a:alpha val="43137"/>
                    </a:srgbClr>
                  </a:outerShdw>
                </a:effectLst>
              </a:rPr>
              <a:t>произведённых единственным производителем (???) </a:t>
            </a:r>
            <a:r>
              <a:rPr lang="ru-RU" sz="2400" dirty="0"/>
              <a:t>на территории РФ или территориях иностранных государств, не вводивших в отношении РФ ограничительных мер экономического характера</a:t>
            </a:r>
          </a:p>
          <a:p>
            <a:pPr lvl="1" algn="just">
              <a:buFont typeface="Arial" panose="020B0604020202020204" pitchFamily="34" charset="0"/>
              <a:buChar char="•"/>
            </a:pPr>
            <a:r>
              <a:rPr lang="ru-RU" sz="2400" dirty="0">
                <a:effectLst>
                  <a:outerShdw blurRad="38100" dist="38100" dir="2700000" algn="tl">
                    <a:srgbClr val="000000">
                      <a:alpha val="43137"/>
                    </a:srgbClr>
                  </a:outerShdw>
                </a:effectLst>
              </a:rPr>
              <a:t>годовой объем закупок </a:t>
            </a:r>
            <a:r>
              <a:rPr lang="ru-RU" sz="2400" dirty="0"/>
              <a:t>не должен превышать:</a:t>
            </a:r>
          </a:p>
          <a:p>
            <a:pPr lvl="1" algn="just">
              <a:buFont typeface="Wingdings" panose="05000000000000000000" pitchFamily="2" charset="2"/>
              <a:buChar char="Ø"/>
            </a:pPr>
            <a:r>
              <a:rPr lang="ru-RU" sz="2400" dirty="0"/>
              <a:t>расходные материалы </a:t>
            </a:r>
            <a:r>
              <a:rPr lang="ru-RU" sz="2400" dirty="0">
                <a:effectLst>
                  <a:outerShdw blurRad="38100" dist="38100" dir="2700000" algn="tl">
                    <a:srgbClr val="000000">
                      <a:alpha val="43137"/>
                    </a:srgbClr>
                  </a:outerShdw>
                </a:effectLst>
              </a:rPr>
              <a:t>- 50 млн. рублей</a:t>
            </a:r>
          </a:p>
          <a:p>
            <a:pPr lvl="1" algn="just">
              <a:buFont typeface="Wingdings" panose="05000000000000000000" pitchFamily="2" charset="2"/>
              <a:buChar char="Ø"/>
            </a:pPr>
            <a:r>
              <a:rPr lang="ru-RU" sz="2400" dirty="0"/>
              <a:t>медицинские изделия – </a:t>
            </a:r>
            <a:r>
              <a:rPr lang="ru-RU" sz="2400" dirty="0">
                <a:effectLst>
                  <a:outerShdw blurRad="38100" dist="38100" dir="2700000" algn="tl">
                    <a:srgbClr val="000000">
                      <a:alpha val="43137"/>
                    </a:srgbClr>
                  </a:outerShdw>
                </a:effectLst>
              </a:rPr>
              <a:t>250 млн. рублей</a:t>
            </a:r>
          </a:p>
          <a:p>
            <a:pPr marL="0" indent="0" algn="just">
              <a:buNone/>
            </a:pPr>
            <a:endParaRPr lang="ru-RU"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49865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30188"/>
            <a:ext cx="8382000" cy="553998"/>
          </a:xfrm>
        </p:spPr>
        <p:txBody>
          <a:bodyPr/>
          <a:lstStyle/>
          <a:p>
            <a:pPr algn="ctr"/>
            <a:r>
              <a:rPr lang="ru-RU" sz="4000" dirty="0">
                <a:solidFill>
                  <a:srgbClr val="C00000"/>
                </a:solidFill>
              </a:rPr>
              <a:t>Электронные процедуры</a:t>
            </a:r>
          </a:p>
        </p:txBody>
      </p:sp>
      <p:sp>
        <p:nvSpPr>
          <p:cNvPr id="3" name="Текст 2"/>
          <p:cNvSpPr>
            <a:spLocks noGrp="1"/>
          </p:cNvSpPr>
          <p:nvPr>
            <p:ph type="body" sz="quarter" idx="10"/>
          </p:nvPr>
        </p:nvSpPr>
        <p:spPr>
          <a:xfrm>
            <a:off x="539552" y="1628800"/>
            <a:ext cx="8382000" cy="2696123"/>
          </a:xfrm>
        </p:spPr>
        <p:txBody>
          <a:bodyPr/>
          <a:lstStyle/>
          <a:p>
            <a:pPr marL="0" indent="0">
              <a:buNone/>
            </a:pPr>
            <a:r>
              <a:rPr lang="ru-RU" sz="2400" dirty="0"/>
              <a:t>В соответствии с ч.3 ст.24 </a:t>
            </a:r>
            <a:r>
              <a:rPr lang="ru-RU" sz="2400" dirty="0">
                <a:effectLst>
                  <a:outerShdw blurRad="38100" dist="38100" dir="2700000" algn="tl">
                    <a:srgbClr val="000000">
                      <a:alpha val="43137"/>
                    </a:srgbClr>
                  </a:outerShdw>
                </a:effectLst>
              </a:rPr>
              <a:t>для целей Закона № 44-ФЗ</a:t>
            </a:r>
          </a:p>
          <a:p>
            <a:pPr>
              <a:buFont typeface="Wingdings" panose="05000000000000000000" pitchFamily="2" charset="2"/>
              <a:buChar char="Ø"/>
            </a:pPr>
            <a:r>
              <a:rPr lang="ru-RU" sz="2400" dirty="0"/>
              <a:t>электронный конкурс</a:t>
            </a:r>
          </a:p>
          <a:p>
            <a:pPr>
              <a:buFont typeface="Wingdings" panose="05000000000000000000" pitchFamily="2" charset="2"/>
              <a:buChar char="Ø"/>
            </a:pPr>
            <a:r>
              <a:rPr lang="ru-RU" sz="2400" dirty="0"/>
              <a:t>электронный аукцион</a:t>
            </a:r>
          </a:p>
          <a:p>
            <a:pPr>
              <a:buFont typeface="Wingdings" panose="05000000000000000000" pitchFamily="2" charset="2"/>
              <a:buChar char="Ø"/>
            </a:pPr>
            <a:r>
              <a:rPr lang="ru-RU" sz="2400" dirty="0"/>
              <a:t>электронный запрос котировок</a:t>
            </a:r>
          </a:p>
          <a:p>
            <a:pPr>
              <a:buFont typeface="Wingdings" panose="05000000000000000000" pitchFamily="2" charset="2"/>
              <a:buChar char="Ø"/>
            </a:pPr>
            <a:r>
              <a:rPr lang="ru-RU" sz="2400" dirty="0">
                <a:effectLst>
                  <a:outerShdw blurRad="38100" dist="38100" dir="2700000" algn="tl">
                    <a:srgbClr val="000000">
                      <a:alpha val="43137"/>
                    </a:srgbClr>
                  </a:outerShdw>
                </a:effectLst>
              </a:rPr>
              <a:t>закупка товара у </a:t>
            </a:r>
            <a:r>
              <a:rPr lang="ru-RU" sz="2400" dirty="0" err="1">
                <a:effectLst>
                  <a:outerShdw blurRad="38100" dist="38100" dir="2700000" algn="tl">
                    <a:srgbClr val="000000">
                      <a:alpha val="43137"/>
                    </a:srgbClr>
                  </a:outerShdw>
                </a:effectLst>
              </a:rPr>
              <a:t>ед.поставщика</a:t>
            </a:r>
            <a:r>
              <a:rPr lang="ru-RU" sz="2400" dirty="0">
                <a:effectLst>
                  <a:outerShdw blurRad="38100" dist="38100" dir="2700000" algn="tl">
                    <a:srgbClr val="000000">
                      <a:alpha val="43137"/>
                    </a:srgbClr>
                  </a:outerShdw>
                </a:effectLst>
              </a:rPr>
              <a:t> на сумму, предусмотренную частью 12 статьи 93 </a:t>
            </a:r>
          </a:p>
          <a:p>
            <a:pPr marL="0" indent="0">
              <a:buNone/>
            </a:pPr>
            <a:r>
              <a:rPr lang="ru-RU" sz="2400" u="sng" dirty="0">
                <a:solidFill>
                  <a:srgbClr val="7030A0"/>
                </a:solidFill>
                <a:effectLst>
                  <a:outerShdw blurRad="38100" dist="38100" dir="2700000" algn="tl">
                    <a:srgbClr val="000000">
                      <a:alpha val="43137"/>
                    </a:srgbClr>
                  </a:outerShdw>
                </a:effectLst>
              </a:rPr>
              <a:t>считаются электронными процедурами.</a:t>
            </a:r>
          </a:p>
        </p:txBody>
      </p:sp>
    </p:spTree>
    <p:extLst>
      <p:ext uri="{BB962C8B-B14F-4D97-AF65-F5344CB8AC3E}">
        <p14:creationId xmlns:p14="http://schemas.microsoft.com/office/powerpoint/2010/main" val="2621691273"/>
      </p:ext>
    </p:extLst>
  </p:cSld>
  <p:clrMapOvr>
    <a:masterClrMapping/>
  </p:clrMapOvr>
  <p:transition>
    <p:fade/>
  </p:transition>
</p:sld>
</file>

<file path=ppt/theme/theme1.xml><?xml version="1.0" encoding="utf-8"?>
<a:theme xmlns:a="http://schemas.openxmlformats.org/drawingml/2006/main" name="1_Blue Rays Segoe Template">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Белый текст и шрифт Courier для слайдов с кодом">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E64B3FB-D41B-43EA-9BB3-E80B28B33B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Rays Segoe Template</Template>
  <TotalTime>7352</TotalTime>
  <Words>6516</Words>
  <Application>Microsoft Office PowerPoint</Application>
  <PresentationFormat>Экран (4:3)</PresentationFormat>
  <Paragraphs>415</Paragraphs>
  <Slides>59</Slides>
  <Notes>5</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59</vt:i4>
      </vt:variant>
    </vt:vector>
  </HeadingPairs>
  <TitlesOfParts>
    <vt:vector size="68" baseType="lpstr">
      <vt:lpstr>Arial</vt:lpstr>
      <vt:lpstr>Calibri</vt:lpstr>
      <vt:lpstr>Courier New</vt:lpstr>
      <vt:lpstr>Segoe</vt:lpstr>
      <vt:lpstr>Times New Roman CYR</vt:lpstr>
      <vt:lpstr>Trebuchet MS</vt:lpstr>
      <vt:lpstr>Wingdings</vt:lpstr>
      <vt:lpstr>1_Blue Rays Segoe Template</vt:lpstr>
      <vt:lpstr>Белый текст и шрифт Courier для слайдов с кодом</vt:lpstr>
      <vt:lpstr>Особенности осуществления закупок для обеспечения нужд  лечебных учреждений</vt:lpstr>
      <vt:lpstr>С чего начать ?</vt:lpstr>
      <vt:lpstr>Выбор способа определения поставщика</vt:lpstr>
      <vt:lpstr>Выбор способа определения поставщика</vt:lpstr>
      <vt:lpstr>Единственный поставщик</vt:lpstr>
      <vt:lpstr>Схема   проведения   закупок  ТОВАРОВ  по   КТРУ   (п. 4 ч.1   ст. 93  –  ч. 12   ст. 93)</vt:lpstr>
      <vt:lpstr>Схема заключения контракта по ч.12 ст.93</vt:lpstr>
      <vt:lpstr>Единственный поставщик</vt:lpstr>
      <vt:lpstr>Электронные процедуры</vt:lpstr>
      <vt:lpstr>Единственный поставщик</vt:lpstr>
      <vt:lpstr>Единственный поставщик</vt:lpstr>
      <vt:lpstr>Новый случай закупок у ед.поставщика (п.6.1 ч.1 ст.93 - в первом чтении приняли поправки, проект Федерального закона № 119762-8)</vt:lpstr>
      <vt:lpstr>Запрос котировок</vt:lpstr>
      <vt:lpstr>Запрос котировок</vt:lpstr>
      <vt:lpstr>Запрос котировок</vt:lpstr>
      <vt:lpstr>Запрос котировок</vt:lpstr>
      <vt:lpstr>Аукцион ст.49</vt:lpstr>
      <vt:lpstr>Конкурс ст.48</vt:lpstr>
      <vt:lpstr>Преимущества</vt:lpstr>
      <vt:lpstr>Преимущества</vt:lpstr>
      <vt:lpstr>Преимущества</vt:lpstr>
      <vt:lpstr> Применение национального режима при осуществлении закупок (ст.14)</vt:lpstr>
      <vt:lpstr> Запрет на допуск</vt:lpstr>
      <vt:lpstr> Ограничения допуска</vt:lpstr>
      <vt:lpstr> Условия допуска</vt:lpstr>
      <vt:lpstr>Формирование лотов</vt:lpstr>
      <vt:lpstr>Презентация PowerPoint</vt:lpstr>
      <vt:lpstr>Презентация PowerPoint</vt:lpstr>
      <vt:lpstr>Презентация PowerPoint</vt:lpstr>
      <vt:lpstr>ПП РФ от 19.04.2021г. № 620</vt:lpstr>
      <vt:lpstr>ПП РФ от 19.04.2021г. № 620</vt:lpstr>
      <vt:lpstr>Презентация PowerPoint</vt:lpstr>
      <vt:lpstr>Презентация PowerPoint</vt:lpstr>
      <vt:lpstr>Формирование лотов</vt:lpstr>
      <vt:lpstr>Формирование лотов</vt:lpstr>
      <vt:lpstr>Презентация PowerPoint</vt:lpstr>
      <vt:lpstr>Описание объекта закупки (статья 33)</vt:lpstr>
      <vt:lpstr>Описание объекта закупки</vt:lpstr>
      <vt:lpstr>Каталог товаров, работ услуг (КТРУ)</vt:lpstr>
      <vt:lpstr>Презентация PowerPoint</vt:lpstr>
      <vt:lpstr>Презентация PowerPoint</vt:lpstr>
      <vt:lpstr>Презентация PowerPoint</vt:lpstr>
      <vt:lpstr>Презентация PowerPoint</vt:lpstr>
      <vt:lpstr>Описание объекта закупки (ст.33)</vt:lpstr>
      <vt:lpstr>Описание объекта закупки (ст.33 ч.1 п.6)</vt:lpstr>
      <vt:lpstr>Описание объекта закупки (ст.33 ч.1 п.6)</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dc:title>
  <dc:creator>user</dc:creator>
  <cp:lastModifiedBy>Наталья</cp:lastModifiedBy>
  <cp:revision>437</cp:revision>
  <dcterms:created xsi:type="dcterms:W3CDTF">2016-01-26T09:20:13Z</dcterms:created>
  <dcterms:modified xsi:type="dcterms:W3CDTF">2022-10-09T12:13:57Z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TC102867099990</vt:lpwstr>
  </property>
</Properties>
</file>