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0" r:id="rId1"/>
    <p:sldMasterId id="2147483942" r:id="rId2"/>
    <p:sldMasterId id="2147483954" r:id="rId3"/>
  </p:sldMasterIdLst>
  <p:handoutMasterIdLst>
    <p:handoutMasterId r:id="rId55"/>
  </p:handoutMasterIdLst>
  <p:sldIdLst>
    <p:sldId id="256" r:id="rId4"/>
    <p:sldId id="309" r:id="rId5"/>
    <p:sldId id="316" r:id="rId6"/>
    <p:sldId id="356" r:id="rId7"/>
    <p:sldId id="320" r:id="rId8"/>
    <p:sldId id="321" r:id="rId9"/>
    <p:sldId id="317" r:id="rId10"/>
    <p:sldId id="363" r:id="rId11"/>
    <p:sldId id="323" r:id="rId12"/>
    <p:sldId id="364" r:id="rId13"/>
    <p:sldId id="365" r:id="rId14"/>
    <p:sldId id="292" r:id="rId15"/>
    <p:sldId id="366" r:id="rId16"/>
    <p:sldId id="367" r:id="rId17"/>
    <p:sldId id="368" r:id="rId18"/>
    <p:sldId id="369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299" r:id="rId28"/>
    <p:sldId id="380" r:id="rId29"/>
    <p:sldId id="381" r:id="rId30"/>
    <p:sldId id="382" r:id="rId31"/>
    <p:sldId id="390" r:id="rId32"/>
    <p:sldId id="384" r:id="rId33"/>
    <p:sldId id="385" r:id="rId34"/>
    <p:sldId id="386" r:id="rId35"/>
    <p:sldId id="388" r:id="rId36"/>
    <p:sldId id="318" r:id="rId37"/>
    <p:sldId id="389" r:id="rId38"/>
    <p:sldId id="337" r:id="rId39"/>
    <p:sldId id="338" r:id="rId40"/>
    <p:sldId id="339" r:id="rId41"/>
    <p:sldId id="319" r:id="rId42"/>
    <p:sldId id="340" r:id="rId43"/>
    <p:sldId id="392" r:id="rId44"/>
    <p:sldId id="393" r:id="rId45"/>
    <p:sldId id="394" r:id="rId46"/>
    <p:sldId id="395" r:id="rId47"/>
    <p:sldId id="396" r:id="rId48"/>
    <p:sldId id="397" r:id="rId49"/>
    <p:sldId id="351" r:id="rId50"/>
    <p:sldId id="358" r:id="rId51"/>
    <p:sldId id="347" r:id="rId52"/>
    <p:sldId id="352" r:id="rId53"/>
    <p:sldId id="278" r:id="rId5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B2D"/>
    <a:srgbClr val="C89AEA"/>
    <a:srgbClr val="E57A1C"/>
    <a:srgbClr val="FF9300"/>
    <a:srgbClr val="CBECC6"/>
    <a:srgbClr val="AACEB6"/>
    <a:srgbClr val="599D75"/>
    <a:srgbClr val="2A7A2A"/>
    <a:srgbClr val="3A6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" y="42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D5EA0-B65F-41DF-980B-D982BEC799EF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EFAB29-64EC-4ED1-B13E-BBF5474F527B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Проектная документация</a:t>
          </a:r>
        </a:p>
      </dgm:t>
    </dgm:pt>
    <dgm:pt modelId="{A5FDF959-4F3B-44C8-8484-0E2956049AB6}" type="parTrans" cxnId="{9B94E416-5AFB-4BD5-A0C8-290747F84927}">
      <dgm:prSet/>
      <dgm:spPr/>
      <dgm:t>
        <a:bodyPr/>
        <a:lstStyle/>
        <a:p>
          <a:endParaRPr lang="ru-RU"/>
        </a:p>
      </dgm:t>
    </dgm:pt>
    <dgm:pt modelId="{80DDA8ED-0F46-424B-8E8E-08263054634D}" type="sibTrans" cxnId="{9B94E416-5AFB-4BD5-A0C8-290747F8492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F85C58B-5F8C-4B0F-8EFC-855F9E727C4E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Строительство (реконструкция)</a:t>
          </a:r>
        </a:p>
      </dgm:t>
    </dgm:pt>
    <dgm:pt modelId="{521C5085-827C-4350-977B-FF0DCF851D5A}" type="parTrans" cxnId="{4C555944-1FAA-43ED-B38C-708DFE60120B}">
      <dgm:prSet/>
      <dgm:spPr/>
      <dgm:t>
        <a:bodyPr/>
        <a:lstStyle/>
        <a:p>
          <a:endParaRPr lang="ru-RU"/>
        </a:p>
      </dgm:t>
    </dgm:pt>
    <dgm:pt modelId="{A7D42C91-4314-4482-8E47-6E9B830718F3}" type="sibTrans" cxnId="{4C555944-1FAA-43ED-B38C-708DFE60120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C46B198-944E-47B7-B537-2D2711B4824B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</a:rPr>
            <a:t>Оборудование</a:t>
          </a:r>
        </a:p>
      </dgm:t>
    </dgm:pt>
    <dgm:pt modelId="{0933A4CA-51E5-48F3-BB5F-3B9845BBE168}" type="parTrans" cxnId="{3CEA57AA-212D-4FA8-8B3E-64F1EB978113}">
      <dgm:prSet/>
      <dgm:spPr/>
      <dgm:t>
        <a:bodyPr/>
        <a:lstStyle/>
        <a:p>
          <a:endParaRPr lang="ru-RU"/>
        </a:p>
      </dgm:t>
    </dgm:pt>
    <dgm:pt modelId="{3D9C1823-755A-4A6B-82CF-CC18C98F62CD}" type="sibTrans" cxnId="{3CEA57AA-212D-4FA8-8B3E-64F1EB978113}">
      <dgm:prSet/>
      <dgm:spPr/>
      <dgm:t>
        <a:bodyPr/>
        <a:lstStyle/>
        <a:p>
          <a:endParaRPr lang="ru-RU"/>
        </a:p>
      </dgm:t>
    </dgm:pt>
    <dgm:pt modelId="{62288366-7A8D-42EF-B752-E9B4CCD40F7F}" type="pres">
      <dgm:prSet presAssocID="{163D5EA0-B65F-41DF-980B-D982BEC799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4D56B6-962F-4CD2-A66A-97CCB9C3817D}" type="pres">
      <dgm:prSet presAssocID="{64EFAB29-64EC-4ED1-B13E-BBF5474F527B}" presName="composite" presStyleCnt="0"/>
      <dgm:spPr/>
    </dgm:pt>
    <dgm:pt modelId="{D9C4BD7C-D0B0-4FDB-B1EC-71A790B3E195}" type="pres">
      <dgm:prSet presAssocID="{64EFAB29-64EC-4ED1-B13E-BBF5474F527B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7C5CD8-2846-420F-A50F-18BD506B4664}" type="pres">
      <dgm:prSet presAssocID="{64EFAB29-64EC-4ED1-B13E-BBF5474F527B}" presName="txNode" presStyleLbl="node1" presStyleIdx="0" presStyleCnt="3" custScaleX="121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719CD-CA47-44B0-B8A7-E0BA8C1CE06A}" type="pres">
      <dgm:prSet presAssocID="{80DDA8ED-0F46-424B-8E8E-08263054634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957D04B-F8CA-4125-B4C7-5F11B6FC4118}" type="pres">
      <dgm:prSet presAssocID="{80DDA8ED-0F46-424B-8E8E-08263054634D}" presName="connTx" presStyleLbl="sibTrans2D1" presStyleIdx="0" presStyleCnt="2"/>
      <dgm:spPr/>
      <dgm:t>
        <a:bodyPr/>
        <a:lstStyle/>
        <a:p>
          <a:endParaRPr lang="ru-RU"/>
        </a:p>
      </dgm:t>
    </dgm:pt>
    <dgm:pt modelId="{278A35F3-A7AB-49D2-8214-8403B97252BF}" type="pres">
      <dgm:prSet presAssocID="{2F85C58B-5F8C-4B0F-8EFC-855F9E727C4E}" presName="composite" presStyleCnt="0"/>
      <dgm:spPr/>
    </dgm:pt>
    <dgm:pt modelId="{DB548574-0CFB-4D85-81B8-94DA8C346E8C}" type="pres">
      <dgm:prSet presAssocID="{2F85C58B-5F8C-4B0F-8EFC-855F9E727C4E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C09F10E-52D9-48E7-8D6B-3DBA5F132A47}" type="pres">
      <dgm:prSet presAssocID="{2F85C58B-5F8C-4B0F-8EFC-855F9E727C4E}" presName="txNode" presStyleLbl="node1" presStyleIdx="1" presStyleCnt="3" custScaleX="125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8FBA4-E522-4F1A-AC79-0EE91BA3EA6A}" type="pres">
      <dgm:prSet presAssocID="{A7D42C91-4314-4482-8E47-6E9B830718F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967223A-5074-445F-8B32-66A745ED3A52}" type="pres">
      <dgm:prSet presAssocID="{A7D42C91-4314-4482-8E47-6E9B830718F3}" presName="connTx" presStyleLbl="sibTrans2D1" presStyleIdx="1" presStyleCnt="2"/>
      <dgm:spPr/>
      <dgm:t>
        <a:bodyPr/>
        <a:lstStyle/>
        <a:p>
          <a:endParaRPr lang="ru-RU"/>
        </a:p>
      </dgm:t>
    </dgm:pt>
    <dgm:pt modelId="{48A70C27-E8FC-42D4-BB68-F1FBCB8ACB0C}" type="pres">
      <dgm:prSet presAssocID="{BC46B198-944E-47B7-B537-2D2711B4824B}" presName="composite" presStyleCnt="0"/>
      <dgm:spPr/>
    </dgm:pt>
    <dgm:pt modelId="{39C09CF4-5654-4144-AE21-D1AA6E9CC517}" type="pres">
      <dgm:prSet presAssocID="{BC46B198-944E-47B7-B537-2D2711B4824B}" presName="imagSh" presStyleLbl="b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D8F9513-278A-48DB-A716-F99028485492}" type="pres">
      <dgm:prSet presAssocID="{BC46B198-944E-47B7-B537-2D2711B4824B}" presName="txNode" presStyleLbl="node1" presStyleIdx="2" presStyleCnt="3" custScaleX="120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FF140B-5430-4A69-8DDE-11978A59D2C8}" type="presOf" srcId="{163D5EA0-B65F-41DF-980B-D982BEC799EF}" destId="{62288366-7A8D-42EF-B752-E9B4CCD40F7F}" srcOrd="0" destOrd="0" presId="urn:microsoft.com/office/officeart/2005/8/layout/hProcess10"/>
    <dgm:cxn modelId="{C4E149D9-0756-4D64-9570-CE9DF3FEBBEB}" type="presOf" srcId="{80DDA8ED-0F46-424B-8E8E-08263054634D}" destId="{F93719CD-CA47-44B0-B8A7-E0BA8C1CE06A}" srcOrd="0" destOrd="0" presId="urn:microsoft.com/office/officeart/2005/8/layout/hProcess10"/>
    <dgm:cxn modelId="{4C555944-1FAA-43ED-B38C-708DFE60120B}" srcId="{163D5EA0-B65F-41DF-980B-D982BEC799EF}" destId="{2F85C58B-5F8C-4B0F-8EFC-855F9E727C4E}" srcOrd="1" destOrd="0" parTransId="{521C5085-827C-4350-977B-FF0DCF851D5A}" sibTransId="{A7D42C91-4314-4482-8E47-6E9B830718F3}"/>
    <dgm:cxn modelId="{EE43A0A5-8F3E-4A04-B9E6-75E1D35E0A3F}" type="presOf" srcId="{A7D42C91-4314-4482-8E47-6E9B830718F3}" destId="{C967223A-5074-445F-8B32-66A745ED3A52}" srcOrd="1" destOrd="0" presId="urn:microsoft.com/office/officeart/2005/8/layout/hProcess10"/>
    <dgm:cxn modelId="{0A58DD0D-91A4-4CEC-872B-81D01C91EC68}" type="presOf" srcId="{64EFAB29-64EC-4ED1-B13E-BBF5474F527B}" destId="{FE7C5CD8-2846-420F-A50F-18BD506B4664}" srcOrd="0" destOrd="0" presId="urn:microsoft.com/office/officeart/2005/8/layout/hProcess10"/>
    <dgm:cxn modelId="{2B467E22-83E5-4386-BACA-90147F337D04}" type="presOf" srcId="{2F85C58B-5F8C-4B0F-8EFC-855F9E727C4E}" destId="{9C09F10E-52D9-48E7-8D6B-3DBA5F132A47}" srcOrd="0" destOrd="0" presId="urn:microsoft.com/office/officeart/2005/8/layout/hProcess10"/>
    <dgm:cxn modelId="{3CEA57AA-212D-4FA8-8B3E-64F1EB978113}" srcId="{163D5EA0-B65F-41DF-980B-D982BEC799EF}" destId="{BC46B198-944E-47B7-B537-2D2711B4824B}" srcOrd="2" destOrd="0" parTransId="{0933A4CA-51E5-48F3-BB5F-3B9845BBE168}" sibTransId="{3D9C1823-755A-4A6B-82CF-CC18C98F62CD}"/>
    <dgm:cxn modelId="{80780E81-1D97-4AF9-BC82-EFB040E43B76}" type="presOf" srcId="{A7D42C91-4314-4482-8E47-6E9B830718F3}" destId="{44B8FBA4-E522-4F1A-AC79-0EE91BA3EA6A}" srcOrd="0" destOrd="0" presId="urn:microsoft.com/office/officeart/2005/8/layout/hProcess10"/>
    <dgm:cxn modelId="{9B8F2252-4225-4EFB-A67F-9FC414259D61}" type="presOf" srcId="{BC46B198-944E-47B7-B537-2D2711B4824B}" destId="{5D8F9513-278A-48DB-A716-F99028485492}" srcOrd="0" destOrd="0" presId="urn:microsoft.com/office/officeart/2005/8/layout/hProcess10"/>
    <dgm:cxn modelId="{9B94E416-5AFB-4BD5-A0C8-290747F84927}" srcId="{163D5EA0-B65F-41DF-980B-D982BEC799EF}" destId="{64EFAB29-64EC-4ED1-B13E-BBF5474F527B}" srcOrd="0" destOrd="0" parTransId="{A5FDF959-4F3B-44C8-8484-0E2956049AB6}" sibTransId="{80DDA8ED-0F46-424B-8E8E-08263054634D}"/>
    <dgm:cxn modelId="{4709B343-DF97-44CF-B48B-BB7A07C6E8B1}" type="presOf" srcId="{80DDA8ED-0F46-424B-8E8E-08263054634D}" destId="{E957D04B-F8CA-4125-B4C7-5F11B6FC4118}" srcOrd="1" destOrd="0" presId="urn:microsoft.com/office/officeart/2005/8/layout/hProcess10"/>
    <dgm:cxn modelId="{E5BE1F70-1794-4090-AD12-96E5446DAC5C}" type="presParOf" srcId="{62288366-7A8D-42EF-B752-E9B4CCD40F7F}" destId="{C34D56B6-962F-4CD2-A66A-97CCB9C3817D}" srcOrd="0" destOrd="0" presId="urn:microsoft.com/office/officeart/2005/8/layout/hProcess10"/>
    <dgm:cxn modelId="{09E2F0C4-936A-4F06-A97E-8E8E06F5A85B}" type="presParOf" srcId="{C34D56B6-962F-4CD2-A66A-97CCB9C3817D}" destId="{D9C4BD7C-D0B0-4FDB-B1EC-71A790B3E195}" srcOrd="0" destOrd="0" presId="urn:microsoft.com/office/officeart/2005/8/layout/hProcess10"/>
    <dgm:cxn modelId="{E5927A62-A628-4B31-A3FF-9BC426952EDD}" type="presParOf" srcId="{C34D56B6-962F-4CD2-A66A-97CCB9C3817D}" destId="{FE7C5CD8-2846-420F-A50F-18BD506B4664}" srcOrd="1" destOrd="0" presId="urn:microsoft.com/office/officeart/2005/8/layout/hProcess10"/>
    <dgm:cxn modelId="{575E83B0-21A1-44E0-ACE7-912FFF084084}" type="presParOf" srcId="{62288366-7A8D-42EF-B752-E9B4CCD40F7F}" destId="{F93719CD-CA47-44B0-B8A7-E0BA8C1CE06A}" srcOrd="1" destOrd="0" presId="urn:microsoft.com/office/officeart/2005/8/layout/hProcess10"/>
    <dgm:cxn modelId="{21762896-3597-4EBF-AAA8-9940E9BBFF41}" type="presParOf" srcId="{F93719CD-CA47-44B0-B8A7-E0BA8C1CE06A}" destId="{E957D04B-F8CA-4125-B4C7-5F11B6FC4118}" srcOrd="0" destOrd="0" presId="urn:microsoft.com/office/officeart/2005/8/layout/hProcess10"/>
    <dgm:cxn modelId="{66B393C6-B3FA-4490-B67E-DD1C5B9CBDF9}" type="presParOf" srcId="{62288366-7A8D-42EF-B752-E9B4CCD40F7F}" destId="{278A35F3-A7AB-49D2-8214-8403B97252BF}" srcOrd="2" destOrd="0" presId="urn:microsoft.com/office/officeart/2005/8/layout/hProcess10"/>
    <dgm:cxn modelId="{AF47D018-1F93-4161-9BA9-AC866BE678AC}" type="presParOf" srcId="{278A35F3-A7AB-49D2-8214-8403B97252BF}" destId="{DB548574-0CFB-4D85-81B8-94DA8C346E8C}" srcOrd="0" destOrd="0" presId="urn:microsoft.com/office/officeart/2005/8/layout/hProcess10"/>
    <dgm:cxn modelId="{43723BAB-7AB9-40AE-A9F0-A826A52C8077}" type="presParOf" srcId="{278A35F3-A7AB-49D2-8214-8403B97252BF}" destId="{9C09F10E-52D9-48E7-8D6B-3DBA5F132A47}" srcOrd="1" destOrd="0" presId="urn:microsoft.com/office/officeart/2005/8/layout/hProcess10"/>
    <dgm:cxn modelId="{A8DA1907-0E19-415A-9E75-8CBFBBE91515}" type="presParOf" srcId="{62288366-7A8D-42EF-B752-E9B4CCD40F7F}" destId="{44B8FBA4-E522-4F1A-AC79-0EE91BA3EA6A}" srcOrd="3" destOrd="0" presId="urn:microsoft.com/office/officeart/2005/8/layout/hProcess10"/>
    <dgm:cxn modelId="{AABA9AF5-ABA2-4009-9904-DBE3C2708A7B}" type="presParOf" srcId="{44B8FBA4-E522-4F1A-AC79-0EE91BA3EA6A}" destId="{C967223A-5074-445F-8B32-66A745ED3A52}" srcOrd="0" destOrd="0" presId="urn:microsoft.com/office/officeart/2005/8/layout/hProcess10"/>
    <dgm:cxn modelId="{4B997EEE-913A-41D6-A674-5427EE64E199}" type="presParOf" srcId="{62288366-7A8D-42EF-B752-E9B4CCD40F7F}" destId="{48A70C27-E8FC-42D4-BB68-F1FBCB8ACB0C}" srcOrd="4" destOrd="0" presId="urn:microsoft.com/office/officeart/2005/8/layout/hProcess10"/>
    <dgm:cxn modelId="{BBAB8819-1B82-4940-BFE6-170524EBEE02}" type="presParOf" srcId="{48A70C27-E8FC-42D4-BB68-F1FBCB8ACB0C}" destId="{39C09CF4-5654-4144-AE21-D1AA6E9CC517}" srcOrd="0" destOrd="0" presId="urn:microsoft.com/office/officeart/2005/8/layout/hProcess10"/>
    <dgm:cxn modelId="{16F52972-C7B6-41E9-A731-7C4AAC1CC36F}" type="presParOf" srcId="{48A70C27-E8FC-42D4-BB68-F1FBCB8ACB0C}" destId="{5D8F9513-278A-48DB-A716-F9902848549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DE35C-6612-443A-8658-FD279D40B73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7F0BB-90C0-461C-A236-8A0B5AD8B06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Исполненный договор</a:t>
          </a:r>
        </a:p>
      </dgm:t>
    </dgm:pt>
    <dgm:pt modelId="{79AE249A-1CC2-444A-93B0-07B887EEE6EF}" type="parTrans" cxnId="{C2E9D13B-9752-4CAE-A968-2E697BFC0FD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9F9F2-0FA9-4B9E-846A-6DE4E560F641}" type="sibTrans" cxnId="{C2E9D13B-9752-4CAE-A968-2E697BFC0FD2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7312F-585D-47A9-B29F-4015C33994D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приемки и выполненных работ</a:t>
          </a:r>
        </a:p>
      </dgm:t>
    </dgm:pt>
    <dgm:pt modelId="{FF58A2DA-A2AC-49BA-9A22-30CAAE445960}" type="parTrans" cxnId="{F27F85EA-22EE-4795-BA33-7EB494C912E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6D62D-6FDC-4BA3-B19B-C1CBD1C99539}" type="sibTrans" cxnId="{F27F85EA-22EE-4795-BA33-7EB494C912EF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1C902-6580-4180-BB90-F74B917CDB3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Разрешение на ввод </a:t>
          </a:r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объекта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2C5CE-9304-4BB8-BDEC-97CFCC012B75}" type="parTrans" cxnId="{D03B5F66-4D92-405B-9989-B56D70D6AF8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9A4F6-5B95-4B5D-9D0A-5FD4D8758880}" type="sibTrans" cxnId="{D03B5F66-4D92-405B-9989-B56D70D6AF89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6ABC9-6F89-4655-ACE5-36DB840FD550}">
      <dgm:prSet custT="1"/>
      <dgm:spPr>
        <a:solidFill>
          <a:schemeClr val="accent1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Положительное заключение</a:t>
          </a:r>
        </a:p>
      </dgm:t>
    </dgm:pt>
    <dgm:pt modelId="{9406C346-96EF-4405-9F74-F83474CDA3D3}" type="parTrans" cxnId="{42859AD3-2375-4B3D-86F8-D84438FDBC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BB810-259B-424B-94BB-580ECCDEEDC2}" type="sibTrans" cxnId="{42859AD3-2375-4B3D-86F8-D84438FDBC39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FDA0E-3A8C-4A9D-B708-E9798958423F}" type="pres">
      <dgm:prSet presAssocID="{089DE35C-6612-443A-8658-FD279D40B7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1AB1E-C03B-4057-A8BE-FA4CA19C17E3}" type="pres">
      <dgm:prSet presAssocID="{089DE35C-6612-443A-8658-FD279D40B730}" presName="dummyMaxCanvas" presStyleCnt="0">
        <dgm:presLayoutVars/>
      </dgm:prSet>
      <dgm:spPr/>
    </dgm:pt>
    <dgm:pt modelId="{D3575CC9-2F2B-4CEA-84AC-5C8DBB65EA92}" type="pres">
      <dgm:prSet presAssocID="{089DE35C-6612-443A-8658-FD279D40B73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C4A22-E8CD-43CB-8CA4-DB803BDC904B}" type="pres">
      <dgm:prSet presAssocID="{089DE35C-6612-443A-8658-FD279D40B73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9BE5F-F903-4358-92AC-06D4329F79A9}" type="pres">
      <dgm:prSet presAssocID="{089DE35C-6612-443A-8658-FD279D40B73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88002-A286-4F9C-A700-46DF158DEF25}" type="pres">
      <dgm:prSet presAssocID="{089DE35C-6612-443A-8658-FD279D40B73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ED0E3-CA8E-4178-9041-E8EE6CEFB3DA}" type="pres">
      <dgm:prSet presAssocID="{089DE35C-6612-443A-8658-FD279D40B730}" presName="FourConn_1-2" presStyleLbl="fgAccFollowNode1" presStyleIdx="0" presStyleCnt="3" custLinFactX="-500000" custLinFactY="200000" custLinFactNeighborX="-533420" custLinFactNeighborY="217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6D52-E667-485A-BA8E-8CB0ADC25C4B}" type="pres">
      <dgm:prSet presAssocID="{089DE35C-6612-443A-8658-FD279D40B730}" presName="FourConn_2-3" presStyleLbl="fgAccFollowNode1" presStyleIdx="1" presStyleCnt="3" custLinFactX="-500000" custLinFactY="100000" custLinFactNeighborX="-556162" custLinFactNeighborY="14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ED341-0E03-4729-AFFA-C41E81B3F3F1}" type="pres">
      <dgm:prSet presAssocID="{089DE35C-6612-443A-8658-FD279D40B730}" presName="FourConn_3-4" presStyleLbl="fgAccFollowNode1" presStyleIdx="2" presStyleCnt="3" custLinFactX="-600000" custLinFactY="74036" custLinFactNeighborX="-6021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9CE8F-1B5D-41FE-85A7-69E145F4BA89}" type="pres">
      <dgm:prSet presAssocID="{089DE35C-6612-443A-8658-FD279D40B73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D1834-C0D9-4E0B-9F1F-8D481E83DFA3}" type="pres">
      <dgm:prSet presAssocID="{089DE35C-6612-443A-8658-FD279D40B73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6AB2C-956D-4008-A9D2-843C3384C42A}" type="pres">
      <dgm:prSet presAssocID="{089DE35C-6612-443A-8658-FD279D40B73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05B3D-7DEC-49E7-A148-DF68B6297906}" type="pres">
      <dgm:prSet presAssocID="{089DE35C-6612-443A-8658-FD279D40B73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3B1D1-0762-4950-81E7-84B7663CD8CA}" type="presOf" srcId="{089DE35C-6612-443A-8658-FD279D40B730}" destId="{441FDA0E-3A8C-4A9D-B708-E9798958423F}" srcOrd="0" destOrd="0" presId="urn:microsoft.com/office/officeart/2005/8/layout/vProcess5"/>
    <dgm:cxn modelId="{F27F85EA-22EE-4795-BA33-7EB494C912EF}" srcId="{089DE35C-6612-443A-8658-FD279D40B730}" destId="{6117312F-585D-47A9-B29F-4015C33994DF}" srcOrd="1" destOrd="0" parTransId="{FF58A2DA-A2AC-49BA-9A22-30CAAE445960}" sibTransId="{B206D62D-6FDC-4BA3-B19B-C1CBD1C99539}"/>
    <dgm:cxn modelId="{C76BCE4B-A8C7-4B21-BFCE-72B670A2DBD9}" type="presOf" srcId="{E6C9A4F6-5B95-4B5D-9D0A-5FD4D8758880}" destId="{02AED341-0E03-4729-AFFA-C41E81B3F3F1}" srcOrd="0" destOrd="0" presId="urn:microsoft.com/office/officeart/2005/8/layout/vProcess5"/>
    <dgm:cxn modelId="{BD650153-AE18-4810-833A-713E1BFDE2E7}" type="presOf" srcId="{8DE1C902-6580-4180-BB90-F74B917CDB3D}" destId="{DC46AB2C-956D-4008-A9D2-843C3384C42A}" srcOrd="1" destOrd="0" presId="urn:microsoft.com/office/officeart/2005/8/layout/vProcess5"/>
    <dgm:cxn modelId="{E5E9F1BB-2A19-42E4-B0B4-10D28EFF37EA}" type="presOf" srcId="{18E7F0BB-90C0-461C-A236-8A0B5AD8B064}" destId="{D3575CC9-2F2B-4CEA-84AC-5C8DBB65EA92}" srcOrd="0" destOrd="0" presId="urn:microsoft.com/office/officeart/2005/8/layout/vProcess5"/>
    <dgm:cxn modelId="{C2E9D13B-9752-4CAE-A968-2E697BFC0FD2}" srcId="{089DE35C-6612-443A-8658-FD279D40B730}" destId="{18E7F0BB-90C0-461C-A236-8A0B5AD8B064}" srcOrd="0" destOrd="0" parTransId="{79AE249A-1CC2-444A-93B0-07B887EEE6EF}" sibTransId="{2259F9F2-0FA9-4B9E-846A-6DE4E560F641}"/>
    <dgm:cxn modelId="{06186A09-BB38-47CB-AE7E-9B0EEAF63B9F}" type="presOf" srcId="{6E36ABC9-6F89-4655-ACE5-36DB840FD550}" destId="{BF488002-A286-4F9C-A700-46DF158DEF25}" srcOrd="0" destOrd="0" presId="urn:microsoft.com/office/officeart/2005/8/layout/vProcess5"/>
    <dgm:cxn modelId="{C240EC6D-0D15-4D4F-826E-F6DF861D9692}" type="presOf" srcId="{8DE1C902-6580-4180-BB90-F74B917CDB3D}" destId="{02F9BE5F-F903-4358-92AC-06D4329F79A9}" srcOrd="0" destOrd="0" presId="urn:microsoft.com/office/officeart/2005/8/layout/vProcess5"/>
    <dgm:cxn modelId="{9A5EADBF-8E13-492D-84D4-1937EFB4B016}" type="presOf" srcId="{6E36ABC9-6F89-4655-ACE5-36DB840FD550}" destId="{1E705B3D-7DEC-49E7-A148-DF68B6297906}" srcOrd="1" destOrd="0" presId="urn:microsoft.com/office/officeart/2005/8/layout/vProcess5"/>
    <dgm:cxn modelId="{11AC5AA5-E8FA-497B-9C43-8D3074E8EA7B}" type="presOf" srcId="{2259F9F2-0FA9-4B9E-846A-6DE4E560F641}" destId="{4E1ED0E3-CA8E-4178-9041-E8EE6CEFB3DA}" srcOrd="0" destOrd="0" presId="urn:microsoft.com/office/officeart/2005/8/layout/vProcess5"/>
    <dgm:cxn modelId="{ACCC910D-2EDB-46B6-9CCF-0CEED189B328}" type="presOf" srcId="{18E7F0BB-90C0-461C-A236-8A0B5AD8B064}" destId="{3729CE8F-1B5D-41FE-85A7-69E145F4BA89}" srcOrd="1" destOrd="0" presId="urn:microsoft.com/office/officeart/2005/8/layout/vProcess5"/>
    <dgm:cxn modelId="{C0887200-0E52-4771-9A52-3FEC7D20EF96}" type="presOf" srcId="{6117312F-585D-47A9-B29F-4015C33994DF}" destId="{4A5C4A22-E8CD-43CB-8CA4-DB803BDC904B}" srcOrd="0" destOrd="0" presId="urn:microsoft.com/office/officeart/2005/8/layout/vProcess5"/>
    <dgm:cxn modelId="{EE2563B1-BC05-4C1A-8F71-57992A670580}" type="presOf" srcId="{6117312F-585D-47A9-B29F-4015C33994DF}" destId="{BE4D1834-C0D9-4E0B-9F1F-8D481E83DFA3}" srcOrd="1" destOrd="0" presId="urn:microsoft.com/office/officeart/2005/8/layout/vProcess5"/>
    <dgm:cxn modelId="{D03B5F66-4D92-405B-9989-B56D70D6AF89}" srcId="{089DE35C-6612-443A-8658-FD279D40B730}" destId="{8DE1C902-6580-4180-BB90-F74B917CDB3D}" srcOrd="2" destOrd="0" parTransId="{9F62C5CE-9304-4BB8-BDEC-97CFCC012B75}" sibTransId="{E6C9A4F6-5B95-4B5D-9D0A-5FD4D8758880}"/>
    <dgm:cxn modelId="{29B27B1B-B98B-4688-A700-65D03F5582D4}" type="presOf" srcId="{B206D62D-6FDC-4BA3-B19B-C1CBD1C99539}" destId="{2AB76D52-E667-485A-BA8E-8CB0ADC25C4B}" srcOrd="0" destOrd="0" presId="urn:microsoft.com/office/officeart/2005/8/layout/vProcess5"/>
    <dgm:cxn modelId="{42859AD3-2375-4B3D-86F8-D84438FDBC39}" srcId="{089DE35C-6612-443A-8658-FD279D40B730}" destId="{6E36ABC9-6F89-4655-ACE5-36DB840FD550}" srcOrd="3" destOrd="0" parTransId="{9406C346-96EF-4405-9F74-F83474CDA3D3}" sibTransId="{AE1BB810-259B-424B-94BB-580ECCDEEDC2}"/>
    <dgm:cxn modelId="{2A2EFDFA-C11D-46EC-B08B-3FD82624B5F0}" type="presParOf" srcId="{441FDA0E-3A8C-4A9D-B708-E9798958423F}" destId="{4011AB1E-C03B-4057-A8BE-FA4CA19C17E3}" srcOrd="0" destOrd="0" presId="urn:microsoft.com/office/officeart/2005/8/layout/vProcess5"/>
    <dgm:cxn modelId="{3476B45B-B74D-41DB-AF66-4EB9F9F90D6D}" type="presParOf" srcId="{441FDA0E-3A8C-4A9D-B708-E9798958423F}" destId="{D3575CC9-2F2B-4CEA-84AC-5C8DBB65EA92}" srcOrd="1" destOrd="0" presId="urn:microsoft.com/office/officeart/2005/8/layout/vProcess5"/>
    <dgm:cxn modelId="{AADEC474-2C7B-4A05-B74E-28E31038A62D}" type="presParOf" srcId="{441FDA0E-3A8C-4A9D-B708-E9798958423F}" destId="{4A5C4A22-E8CD-43CB-8CA4-DB803BDC904B}" srcOrd="2" destOrd="0" presId="urn:microsoft.com/office/officeart/2005/8/layout/vProcess5"/>
    <dgm:cxn modelId="{05CCED63-BC04-40E8-B538-C406D53C384D}" type="presParOf" srcId="{441FDA0E-3A8C-4A9D-B708-E9798958423F}" destId="{02F9BE5F-F903-4358-92AC-06D4329F79A9}" srcOrd="3" destOrd="0" presId="urn:microsoft.com/office/officeart/2005/8/layout/vProcess5"/>
    <dgm:cxn modelId="{353F5EE5-D531-4421-BBD8-05CA71EDE1A0}" type="presParOf" srcId="{441FDA0E-3A8C-4A9D-B708-E9798958423F}" destId="{BF488002-A286-4F9C-A700-46DF158DEF25}" srcOrd="4" destOrd="0" presId="urn:microsoft.com/office/officeart/2005/8/layout/vProcess5"/>
    <dgm:cxn modelId="{5B6D0219-C770-4004-8941-94675800EE0B}" type="presParOf" srcId="{441FDA0E-3A8C-4A9D-B708-E9798958423F}" destId="{4E1ED0E3-CA8E-4178-9041-E8EE6CEFB3DA}" srcOrd="5" destOrd="0" presId="urn:microsoft.com/office/officeart/2005/8/layout/vProcess5"/>
    <dgm:cxn modelId="{09AE59E2-18D2-4B5D-A820-CF4D1B3165E5}" type="presParOf" srcId="{441FDA0E-3A8C-4A9D-B708-E9798958423F}" destId="{2AB76D52-E667-485A-BA8E-8CB0ADC25C4B}" srcOrd="6" destOrd="0" presId="urn:microsoft.com/office/officeart/2005/8/layout/vProcess5"/>
    <dgm:cxn modelId="{19A35733-A40F-4EB8-922F-15FA75730A5A}" type="presParOf" srcId="{441FDA0E-3A8C-4A9D-B708-E9798958423F}" destId="{02AED341-0E03-4729-AFFA-C41E81B3F3F1}" srcOrd="7" destOrd="0" presId="urn:microsoft.com/office/officeart/2005/8/layout/vProcess5"/>
    <dgm:cxn modelId="{8BC3EE3E-A079-4836-81D3-74E01C72D598}" type="presParOf" srcId="{441FDA0E-3A8C-4A9D-B708-E9798958423F}" destId="{3729CE8F-1B5D-41FE-85A7-69E145F4BA89}" srcOrd="8" destOrd="0" presId="urn:microsoft.com/office/officeart/2005/8/layout/vProcess5"/>
    <dgm:cxn modelId="{ABECD6C7-C134-4EB5-AFF8-8A5D87756436}" type="presParOf" srcId="{441FDA0E-3A8C-4A9D-B708-E9798958423F}" destId="{BE4D1834-C0D9-4E0B-9F1F-8D481E83DFA3}" srcOrd="9" destOrd="0" presId="urn:microsoft.com/office/officeart/2005/8/layout/vProcess5"/>
    <dgm:cxn modelId="{EE5ADBEB-5D42-462E-8C47-839F199888ED}" type="presParOf" srcId="{441FDA0E-3A8C-4A9D-B708-E9798958423F}" destId="{DC46AB2C-956D-4008-A9D2-843C3384C42A}" srcOrd="10" destOrd="0" presId="urn:microsoft.com/office/officeart/2005/8/layout/vProcess5"/>
    <dgm:cxn modelId="{4957C014-279C-431B-83C7-D67765A66519}" type="presParOf" srcId="{441FDA0E-3A8C-4A9D-B708-E9798958423F}" destId="{1E705B3D-7DEC-49E7-A148-DF68B62979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89F769-C737-48E1-9303-C99F5A38F43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122AF3-0C73-4624-B049-158AC0A332D7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bg1"/>
              </a:solidFill>
            </a:rPr>
            <a:t>Наличие у участников закупки опыта поставки товара, выполнения работы, оказания услуги, связанного с предметом контракта</a:t>
          </a:r>
        </a:p>
        <a:p>
          <a:endParaRPr lang="ru-RU" sz="2400" b="1" i="0" dirty="0">
            <a:solidFill>
              <a:schemeClr val="bg1"/>
            </a:solidFill>
          </a:endParaRPr>
        </a:p>
      </dgm:t>
    </dgm:pt>
    <dgm:pt modelId="{E366A8C8-5BC8-4CBB-875B-7F749918D46E}" type="parTrans" cxnId="{FD022FB1-1A31-4065-88C2-0826523AF7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C906F40-F22F-4576-B90F-650AB66ECC5D}" type="sibTrans" cxnId="{FD022FB1-1A31-4065-88C2-0826523AF7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9F7D67-C5D7-43E3-8B68-CFBA8E26F6D1}">
      <dgm:prSet phldrT="[Текст]" custT="1"/>
      <dgm:spPr/>
      <dgm:t>
        <a:bodyPr/>
        <a:lstStyle/>
        <a:p>
          <a:r>
            <a:rPr lang="ru-RU" sz="1800" b="0" i="1" dirty="0">
              <a:solidFill>
                <a:schemeClr val="bg1"/>
              </a:solidFill>
            </a:rPr>
            <a:t>Общая цена исполненных участником закупки договоров</a:t>
          </a:r>
        </a:p>
        <a:p>
          <a:endParaRPr lang="ru-RU" sz="1500" dirty="0">
            <a:solidFill>
              <a:schemeClr val="bg1"/>
            </a:solidFill>
          </a:endParaRPr>
        </a:p>
      </dgm:t>
    </dgm:pt>
    <dgm:pt modelId="{A77973B2-EC28-4659-A6F6-63E80B930508}" type="parTrans" cxnId="{B6354711-9C48-4314-8D59-B842A06B48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9822AB-4D63-441A-8B18-D80B3BD89896}" type="sibTrans" cxnId="{B6354711-9C48-4314-8D59-B842A06B48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5A76285-BBC5-4289-BBFF-12792127636F}">
      <dgm:prSet phldrT="[Текст]" custT="1"/>
      <dgm:spPr/>
      <dgm:t>
        <a:bodyPr/>
        <a:lstStyle/>
        <a:p>
          <a:r>
            <a:rPr lang="ru-RU" sz="1800" b="0" i="1" dirty="0">
              <a:solidFill>
                <a:schemeClr val="bg1"/>
              </a:solidFill>
            </a:rPr>
            <a:t>Общее количество исполненных участником закупки договоров</a:t>
          </a:r>
        </a:p>
        <a:p>
          <a:endParaRPr lang="ru-RU" sz="1600" dirty="0">
            <a:solidFill>
              <a:schemeClr val="bg1"/>
            </a:solidFill>
          </a:endParaRPr>
        </a:p>
      </dgm:t>
    </dgm:pt>
    <dgm:pt modelId="{063DFDC3-B2AB-4611-98EE-4B075101BBBE}" type="parTrans" cxnId="{D56EF238-B902-4828-A16F-771E6996DF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1EA414F-981B-4475-824B-5D06D4AA8BF8}" type="sibTrans" cxnId="{D56EF238-B902-4828-A16F-771E6996DF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3B1BEEA-B6C0-4760-84D8-4E086DBCBA3D}">
      <dgm:prSet phldrT="[Текст]" custT="1"/>
      <dgm:spPr/>
      <dgm:t>
        <a:bodyPr/>
        <a:lstStyle/>
        <a:p>
          <a:r>
            <a:rPr lang="ru-RU" sz="1800" b="0" i="1" dirty="0">
              <a:solidFill>
                <a:schemeClr val="bg1"/>
              </a:solidFill>
            </a:rPr>
            <a:t>Наибольшая цена одного из исполненных участником закупки договоров</a:t>
          </a:r>
        </a:p>
        <a:p>
          <a:endParaRPr lang="ru-RU" sz="1800" dirty="0">
            <a:solidFill>
              <a:schemeClr val="bg1"/>
            </a:solidFill>
          </a:endParaRPr>
        </a:p>
      </dgm:t>
    </dgm:pt>
    <dgm:pt modelId="{B6507927-6B13-4D6E-873F-3A5B81FE573D}" type="parTrans" cxnId="{335E84DF-D445-46E5-BBFF-FEA1BDA73A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DFED72F-026F-4217-8483-5735D4C49FF6}" type="sibTrans" cxnId="{335E84DF-D445-46E5-BBFF-FEA1BDA73A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5F10E2-EBD8-4D29-B409-7174697E26F1}" type="pres">
      <dgm:prSet presAssocID="{C689F769-C737-48E1-9303-C99F5A38F4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CF1702-5348-4975-B381-47C157779A1A}" type="pres">
      <dgm:prSet presAssocID="{7D122AF3-0C73-4624-B049-158AC0A332D7}" presName="hierRoot1" presStyleCnt="0">
        <dgm:presLayoutVars>
          <dgm:hierBranch val="init"/>
        </dgm:presLayoutVars>
      </dgm:prSet>
      <dgm:spPr/>
    </dgm:pt>
    <dgm:pt modelId="{52389000-DBEE-4A7C-8971-7684AD89E9CE}" type="pres">
      <dgm:prSet presAssocID="{7D122AF3-0C73-4624-B049-158AC0A332D7}" presName="rootComposite1" presStyleCnt="0"/>
      <dgm:spPr/>
    </dgm:pt>
    <dgm:pt modelId="{1C8989A6-A5B1-4F20-A4B0-A71608FE4AD7}" type="pres">
      <dgm:prSet presAssocID="{7D122AF3-0C73-4624-B049-158AC0A332D7}" presName="rootText1" presStyleLbl="node0" presStyleIdx="0" presStyleCnt="1" custScaleX="164342" custScaleY="1530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77CFDA-63B7-4427-8865-53B1EE3A699A}" type="pres">
      <dgm:prSet presAssocID="{7D122AF3-0C73-4624-B049-158AC0A332D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D28080-99C8-4465-8D27-1D4D44222F0B}" type="pres">
      <dgm:prSet presAssocID="{7D122AF3-0C73-4624-B049-158AC0A332D7}" presName="hierChild2" presStyleCnt="0"/>
      <dgm:spPr/>
    </dgm:pt>
    <dgm:pt modelId="{40F27ED0-B1A5-497F-BD9E-20A3AB6A2092}" type="pres">
      <dgm:prSet presAssocID="{A77973B2-EC28-4659-A6F6-63E80B93050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5230A1E-231E-4A69-9264-25DC7576DE4D}" type="pres">
      <dgm:prSet presAssocID="{8F9F7D67-C5D7-43E3-8B68-CFBA8E26F6D1}" presName="hierRoot2" presStyleCnt="0">
        <dgm:presLayoutVars>
          <dgm:hierBranch val="init"/>
        </dgm:presLayoutVars>
      </dgm:prSet>
      <dgm:spPr/>
    </dgm:pt>
    <dgm:pt modelId="{B4FB4C39-4FEA-49EC-83F2-D7B74939BDAB}" type="pres">
      <dgm:prSet presAssocID="{8F9F7D67-C5D7-43E3-8B68-CFBA8E26F6D1}" presName="rootComposite" presStyleCnt="0"/>
      <dgm:spPr/>
    </dgm:pt>
    <dgm:pt modelId="{444D17EE-9927-4D15-92A0-D1BF8A994B05}" type="pres">
      <dgm:prSet presAssocID="{8F9F7D67-C5D7-43E3-8B68-CFBA8E26F6D1}" presName="rootText" presStyleLbl="node2" presStyleIdx="0" presStyleCnt="3" custScaleY="132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AEDF85-DAFE-4C79-8306-D6DEAEE032BD}" type="pres">
      <dgm:prSet presAssocID="{8F9F7D67-C5D7-43E3-8B68-CFBA8E26F6D1}" presName="rootConnector" presStyleLbl="node2" presStyleIdx="0" presStyleCnt="3"/>
      <dgm:spPr/>
      <dgm:t>
        <a:bodyPr/>
        <a:lstStyle/>
        <a:p>
          <a:endParaRPr lang="ru-RU"/>
        </a:p>
      </dgm:t>
    </dgm:pt>
    <dgm:pt modelId="{26A2A98C-6FB2-452D-A83A-347A8BE64390}" type="pres">
      <dgm:prSet presAssocID="{8F9F7D67-C5D7-43E3-8B68-CFBA8E26F6D1}" presName="hierChild4" presStyleCnt="0"/>
      <dgm:spPr/>
    </dgm:pt>
    <dgm:pt modelId="{5219DE80-F135-45F5-9969-6D4F1ABDCADE}" type="pres">
      <dgm:prSet presAssocID="{8F9F7D67-C5D7-43E3-8B68-CFBA8E26F6D1}" presName="hierChild5" presStyleCnt="0"/>
      <dgm:spPr/>
    </dgm:pt>
    <dgm:pt modelId="{3190C591-1FB6-4019-835A-C9D769AAEEAB}" type="pres">
      <dgm:prSet presAssocID="{063DFDC3-B2AB-4611-98EE-4B075101BBBE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82CCDAC-755B-4D95-9280-B58B23F8019A}" type="pres">
      <dgm:prSet presAssocID="{A5A76285-BBC5-4289-BBFF-12792127636F}" presName="hierRoot2" presStyleCnt="0">
        <dgm:presLayoutVars>
          <dgm:hierBranch val="init"/>
        </dgm:presLayoutVars>
      </dgm:prSet>
      <dgm:spPr/>
    </dgm:pt>
    <dgm:pt modelId="{09E29868-8545-4221-97D5-0A196A072B0B}" type="pres">
      <dgm:prSet presAssocID="{A5A76285-BBC5-4289-BBFF-12792127636F}" presName="rootComposite" presStyleCnt="0"/>
      <dgm:spPr/>
    </dgm:pt>
    <dgm:pt modelId="{7CC7DBC4-E857-4B2E-9642-784481B84088}" type="pres">
      <dgm:prSet presAssocID="{A5A76285-BBC5-4289-BBFF-12792127636F}" presName="rootText" presStyleLbl="node2" presStyleIdx="1" presStyleCnt="3" custScaleY="132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42A627-3AC7-43F1-90A9-380E4EDEDC46}" type="pres">
      <dgm:prSet presAssocID="{A5A76285-BBC5-4289-BBFF-12792127636F}" presName="rootConnector" presStyleLbl="node2" presStyleIdx="1" presStyleCnt="3"/>
      <dgm:spPr/>
      <dgm:t>
        <a:bodyPr/>
        <a:lstStyle/>
        <a:p>
          <a:endParaRPr lang="ru-RU"/>
        </a:p>
      </dgm:t>
    </dgm:pt>
    <dgm:pt modelId="{A55A2C4D-5F79-4D17-9CC6-57113EF0F792}" type="pres">
      <dgm:prSet presAssocID="{A5A76285-BBC5-4289-BBFF-12792127636F}" presName="hierChild4" presStyleCnt="0"/>
      <dgm:spPr/>
    </dgm:pt>
    <dgm:pt modelId="{313E056F-2DA9-4BD3-990B-2124E13B7955}" type="pres">
      <dgm:prSet presAssocID="{A5A76285-BBC5-4289-BBFF-12792127636F}" presName="hierChild5" presStyleCnt="0"/>
      <dgm:spPr/>
    </dgm:pt>
    <dgm:pt modelId="{207CC5C8-00A4-484F-B574-992EB98C4B4A}" type="pres">
      <dgm:prSet presAssocID="{B6507927-6B13-4D6E-873F-3A5B81FE573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8102E314-8A9E-4DAC-A05B-470C949E395F}" type="pres">
      <dgm:prSet presAssocID="{F3B1BEEA-B6C0-4760-84D8-4E086DBCBA3D}" presName="hierRoot2" presStyleCnt="0">
        <dgm:presLayoutVars>
          <dgm:hierBranch val="init"/>
        </dgm:presLayoutVars>
      </dgm:prSet>
      <dgm:spPr/>
    </dgm:pt>
    <dgm:pt modelId="{C86AAB5B-E68E-456E-9D60-A7655C16C0EF}" type="pres">
      <dgm:prSet presAssocID="{F3B1BEEA-B6C0-4760-84D8-4E086DBCBA3D}" presName="rootComposite" presStyleCnt="0"/>
      <dgm:spPr/>
    </dgm:pt>
    <dgm:pt modelId="{D927C398-9982-4A8A-A760-E337D3D2C75F}" type="pres">
      <dgm:prSet presAssocID="{F3B1BEEA-B6C0-4760-84D8-4E086DBCBA3D}" presName="rootText" presStyleLbl="node2" presStyleIdx="2" presStyleCnt="3" custScaleY="1357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CCB1CF-B98C-47AA-B228-D5763387025D}" type="pres">
      <dgm:prSet presAssocID="{F3B1BEEA-B6C0-4760-84D8-4E086DBCBA3D}" presName="rootConnector" presStyleLbl="node2" presStyleIdx="2" presStyleCnt="3"/>
      <dgm:spPr/>
      <dgm:t>
        <a:bodyPr/>
        <a:lstStyle/>
        <a:p>
          <a:endParaRPr lang="ru-RU"/>
        </a:p>
      </dgm:t>
    </dgm:pt>
    <dgm:pt modelId="{69D83C29-73DD-40F2-847F-515D0CEB359C}" type="pres">
      <dgm:prSet presAssocID="{F3B1BEEA-B6C0-4760-84D8-4E086DBCBA3D}" presName="hierChild4" presStyleCnt="0"/>
      <dgm:spPr/>
    </dgm:pt>
    <dgm:pt modelId="{C376FBCE-604C-4443-A0AB-AD46D504364F}" type="pres">
      <dgm:prSet presAssocID="{F3B1BEEA-B6C0-4760-84D8-4E086DBCBA3D}" presName="hierChild5" presStyleCnt="0"/>
      <dgm:spPr/>
    </dgm:pt>
    <dgm:pt modelId="{CB6CB72B-146A-41FB-8FEE-97B26BD32D0C}" type="pres">
      <dgm:prSet presAssocID="{7D122AF3-0C73-4624-B049-158AC0A332D7}" presName="hierChild3" presStyleCnt="0"/>
      <dgm:spPr/>
    </dgm:pt>
  </dgm:ptLst>
  <dgm:cxnLst>
    <dgm:cxn modelId="{0FD048A3-3F77-4AAD-9379-397835EDAB48}" type="presOf" srcId="{C689F769-C737-48E1-9303-C99F5A38F433}" destId="{175F10E2-EBD8-4D29-B409-7174697E26F1}" srcOrd="0" destOrd="0" presId="urn:microsoft.com/office/officeart/2005/8/layout/orgChart1"/>
    <dgm:cxn modelId="{FD022FB1-1A31-4065-88C2-0826523AF7DD}" srcId="{C689F769-C737-48E1-9303-C99F5A38F433}" destId="{7D122AF3-0C73-4624-B049-158AC0A332D7}" srcOrd="0" destOrd="0" parTransId="{E366A8C8-5BC8-4CBB-875B-7F749918D46E}" sibTransId="{8C906F40-F22F-4576-B90F-650AB66ECC5D}"/>
    <dgm:cxn modelId="{B6354711-9C48-4314-8D59-B842A06B4840}" srcId="{7D122AF3-0C73-4624-B049-158AC0A332D7}" destId="{8F9F7D67-C5D7-43E3-8B68-CFBA8E26F6D1}" srcOrd="0" destOrd="0" parTransId="{A77973B2-EC28-4659-A6F6-63E80B930508}" sibTransId="{179822AB-4D63-441A-8B18-D80B3BD89896}"/>
    <dgm:cxn modelId="{32A2BDE0-E4A5-4634-B006-FF9A5041D584}" type="presOf" srcId="{B6507927-6B13-4D6E-873F-3A5B81FE573D}" destId="{207CC5C8-00A4-484F-B574-992EB98C4B4A}" srcOrd="0" destOrd="0" presId="urn:microsoft.com/office/officeart/2005/8/layout/orgChart1"/>
    <dgm:cxn modelId="{77F0093F-E0D6-4F69-BCAE-11986532EE3E}" type="presOf" srcId="{7D122AF3-0C73-4624-B049-158AC0A332D7}" destId="{1C8989A6-A5B1-4F20-A4B0-A71608FE4AD7}" srcOrd="0" destOrd="0" presId="urn:microsoft.com/office/officeart/2005/8/layout/orgChart1"/>
    <dgm:cxn modelId="{A282596A-1B3D-4BF7-BA4D-41BDCFDB21B0}" type="presOf" srcId="{7D122AF3-0C73-4624-B049-158AC0A332D7}" destId="{3E77CFDA-63B7-4427-8865-53B1EE3A699A}" srcOrd="1" destOrd="0" presId="urn:microsoft.com/office/officeart/2005/8/layout/orgChart1"/>
    <dgm:cxn modelId="{335E84DF-D445-46E5-BBFF-FEA1BDA73A28}" srcId="{7D122AF3-0C73-4624-B049-158AC0A332D7}" destId="{F3B1BEEA-B6C0-4760-84D8-4E086DBCBA3D}" srcOrd="2" destOrd="0" parTransId="{B6507927-6B13-4D6E-873F-3A5B81FE573D}" sibTransId="{EDFED72F-026F-4217-8483-5735D4C49FF6}"/>
    <dgm:cxn modelId="{AA788888-FB85-4A39-AB31-C344F71A23DB}" type="presOf" srcId="{A5A76285-BBC5-4289-BBFF-12792127636F}" destId="{7CC7DBC4-E857-4B2E-9642-784481B84088}" srcOrd="0" destOrd="0" presId="urn:microsoft.com/office/officeart/2005/8/layout/orgChart1"/>
    <dgm:cxn modelId="{4E3E6E0F-8AFA-4D3F-90E2-B6664D36662A}" type="presOf" srcId="{8F9F7D67-C5D7-43E3-8B68-CFBA8E26F6D1}" destId="{24AEDF85-DAFE-4C79-8306-D6DEAEE032BD}" srcOrd="1" destOrd="0" presId="urn:microsoft.com/office/officeart/2005/8/layout/orgChart1"/>
    <dgm:cxn modelId="{D56EF238-B902-4828-A16F-771E6996DF01}" srcId="{7D122AF3-0C73-4624-B049-158AC0A332D7}" destId="{A5A76285-BBC5-4289-BBFF-12792127636F}" srcOrd="1" destOrd="0" parTransId="{063DFDC3-B2AB-4611-98EE-4B075101BBBE}" sibTransId="{C1EA414F-981B-4475-824B-5D06D4AA8BF8}"/>
    <dgm:cxn modelId="{E7D13620-D6F6-447D-97D1-B86D89E37415}" type="presOf" srcId="{8F9F7D67-C5D7-43E3-8B68-CFBA8E26F6D1}" destId="{444D17EE-9927-4D15-92A0-D1BF8A994B05}" srcOrd="0" destOrd="0" presId="urn:microsoft.com/office/officeart/2005/8/layout/orgChart1"/>
    <dgm:cxn modelId="{6F70203E-34F9-4F7D-92DF-09115F92D302}" type="presOf" srcId="{A77973B2-EC28-4659-A6F6-63E80B930508}" destId="{40F27ED0-B1A5-497F-BD9E-20A3AB6A2092}" srcOrd="0" destOrd="0" presId="urn:microsoft.com/office/officeart/2005/8/layout/orgChart1"/>
    <dgm:cxn modelId="{630106BB-FFFB-40B8-93D8-9816790B9E9E}" type="presOf" srcId="{F3B1BEEA-B6C0-4760-84D8-4E086DBCBA3D}" destId="{D927C398-9982-4A8A-A760-E337D3D2C75F}" srcOrd="0" destOrd="0" presId="urn:microsoft.com/office/officeart/2005/8/layout/orgChart1"/>
    <dgm:cxn modelId="{5E82942C-C3DF-48C3-ADAD-FC074E860F2A}" type="presOf" srcId="{F3B1BEEA-B6C0-4760-84D8-4E086DBCBA3D}" destId="{B6CCB1CF-B98C-47AA-B228-D5763387025D}" srcOrd="1" destOrd="0" presId="urn:microsoft.com/office/officeart/2005/8/layout/orgChart1"/>
    <dgm:cxn modelId="{63CACACE-E7CE-41E7-B642-5AB3C3740A04}" type="presOf" srcId="{A5A76285-BBC5-4289-BBFF-12792127636F}" destId="{7E42A627-3AC7-43F1-90A9-380E4EDEDC46}" srcOrd="1" destOrd="0" presId="urn:microsoft.com/office/officeart/2005/8/layout/orgChart1"/>
    <dgm:cxn modelId="{20597C8D-5BD4-4D6D-A18E-62B281F9FA1E}" type="presOf" srcId="{063DFDC3-B2AB-4611-98EE-4B075101BBBE}" destId="{3190C591-1FB6-4019-835A-C9D769AAEEAB}" srcOrd="0" destOrd="0" presId="urn:microsoft.com/office/officeart/2005/8/layout/orgChart1"/>
    <dgm:cxn modelId="{EF353CFD-5265-4B70-8FDA-19CF80119F7A}" type="presParOf" srcId="{175F10E2-EBD8-4D29-B409-7174697E26F1}" destId="{5CCF1702-5348-4975-B381-47C157779A1A}" srcOrd="0" destOrd="0" presId="urn:microsoft.com/office/officeart/2005/8/layout/orgChart1"/>
    <dgm:cxn modelId="{2BD6913D-4FC8-4F56-BC01-3EC70415341C}" type="presParOf" srcId="{5CCF1702-5348-4975-B381-47C157779A1A}" destId="{52389000-DBEE-4A7C-8971-7684AD89E9CE}" srcOrd="0" destOrd="0" presId="urn:microsoft.com/office/officeart/2005/8/layout/orgChart1"/>
    <dgm:cxn modelId="{1D799D98-CEC0-4B26-98E7-FFC3389AD0B2}" type="presParOf" srcId="{52389000-DBEE-4A7C-8971-7684AD89E9CE}" destId="{1C8989A6-A5B1-4F20-A4B0-A71608FE4AD7}" srcOrd="0" destOrd="0" presId="urn:microsoft.com/office/officeart/2005/8/layout/orgChart1"/>
    <dgm:cxn modelId="{24DB6CB3-7270-4059-AE12-9F21423DCB61}" type="presParOf" srcId="{52389000-DBEE-4A7C-8971-7684AD89E9CE}" destId="{3E77CFDA-63B7-4427-8865-53B1EE3A699A}" srcOrd="1" destOrd="0" presId="urn:microsoft.com/office/officeart/2005/8/layout/orgChart1"/>
    <dgm:cxn modelId="{91105614-0E1B-44AB-A4C8-C608988DC444}" type="presParOf" srcId="{5CCF1702-5348-4975-B381-47C157779A1A}" destId="{A4D28080-99C8-4465-8D27-1D4D44222F0B}" srcOrd="1" destOrd="0" presId="urn:microsoft.com/office/officeart/2005/8/layout/orgChart1"/>
    <dgm:cxn modelId="{FD0596F7-59A2-450A-AE55-F24172C5B332}" type="presParOf" srcId="{A4D28080-99C8-4465-8D27-1D4D44222F0B}" destId="{40F27ED0-B1A5-497F-BD9E-20A3AB6A2092}" srcOrd="0" destOrd="0" presId="urn:microsoft.com/office/officeart/2005/8/layout/orgChart1"/>
    <dgm:cxn modelId="{AA83D70B-E612-42EB-BA30-4CF1AEB7136F}" type="presParOf" srcId="{A4D28080-99C8-4465-8D27-1D4D44222F0B}" destId="{15230A1E-231E-4A69-9264-25DC7576DE4D}" srcOrd="1" destOrd="0" presId="urn:microsoft.com/office/officeart/2005/8/layout/orgChart1"/>
    <dgm:cxn modelId="{37B2A29F-8DAE-4954-A670-5688547E88C3}" type="presParOf" srcId="{15230A1E-231E-4A69-9264-25DC7576DE4D}" destId="{B4FB4C39-4FEA-49EC-83F2-D7B74939BDAB}" srcOrd="0" destOrd="0" presId="urn:microsoft.com/office/officeart/2005/8/layout/orgChart1"/>
    <dgm:cxn modelId="{9EB2F196-AE90-4DDC-A1CE-785CEC52FCF3}" type="presParOf" srcId="{B4FB4C39-4FEA-49EC-83F2-D7B74939BDAB}" destId="{444D17EE-9927-4D15-92A0-D1BF8A994B05}" srcOrd="0" destOrd="0" presId="urn:microsoft.com/office/officeart/2005/8/layout/orgChart1"/>
    <dgm:cxn modelId="{F44D38F2-24D0-4A5B-ADE4-D17579903E7A}" type="presParOf" srcId="{B4FB4C39-4FEA-49EC-83F2-D7B74939BDAB}" destId="{24AEDF85-DAFE-4C79-8306-D6DEAEE032BD}" srcOrd="1" destOrd="0" presId="urn:microsoft.com/office/officeart/2005/8/layout/orgChart1"/>
    <dgm:cxn modelId="{ABA2961C-E135-48DE-AB81-1B4DFCD8D15B}" type="presParOf" srcId="{15230A1E-231E-4A69-9264-25DC7576DE4D}" destId="{26A2A98C-6FB2-452D-A83A-347A8BE64390}" srcOrd="1" destOrd="0" presId="urn:microsoft.com/office/officeart/2005/8/layout/orgChart1"/>
    <dgm:cxn modelId="{01499A16-9785-4073-9901-A355603542F6}" type="presParOf" srcId="{15230A1E-231E-4A69-9264-25DC7576DE4D}" destId="{5219DE80-F135-45F5-9969-6D4F1ABDCADE}" srcOrd="2" destOrd="0" presId="urn:microsoft.com/office/officeart/2005/8/layout/orgChart1"/>
    <dgm:cxn modelId="{0EAC166A-83E7-41FC-BEBE-43102B31705F}" type="presParOf" srcId="{A4D28080-99C8-4465-8D27-1D4D44222F0B}" destId="{3190C591-1FB6-4019-835A-C9D769AAEEAB}" srcOrd="2" destOrd="0" presId="urn:microsoft.com/office/officeart/2005/8/layout/orgChart1"/>
    <dgm:cxn modelId="{19B45724-3F06-4BA8-BDD1-54D358878CF4}" type="presParOf" srcId="{A4D28080-99C8-4465-8D27-1D4D44222F0B}" destId="{182CCDAC-755B-4D95-9280-B58B23F8019A}" srcOrd="3" destOrd="0" presId="urn:microsoft.com/office/officeart/2005/8/layout/orgChart1"/>
    <dgm:cxn modelId="{F668D657-0DC4-4AD3-A7D4-4C58102F84D4}" type="presParOf" srcId="{182CCDAC-755B-4D95-9280-B58B23F8019A}" destId="{09E29868-8545-4221-97D5-0A196A072B0B}" srcOrd="0" destOrd="0" presId="urn:microsoft.com/office/officeart/2005/8/layout/orgChart1"/>
    <dgm:cxn modelId="{DB33817D-B60D-46F7-A1E4-C0EC21535078}" type="presParOf" srcId="{09E29868-8545-4221-97D5-0A196A072B0B}" destId="{7CC7DBC4-E857-4B2E-9642-784481B84088}" srcOrd="0" destOrd="0" presId="urn:microsoft.com/office/officeart/2005/8/layout/orgChart1"/>
    <dgm:cxn modelId="{35825C51-7405-41E3-B0F2-2F5EBB8ADCDD}" type="presParOf" srcId="{09E29868-8545-4221-97D5-0A196A072B0B}" destId="{7E42A627-3AC7-43F1-90A9-380E4EDEDC46}" srcOrd="1" destOrd="0" presId="urn:microsoft.com/office/officeart/2005/8/layout/orgChart1"/>
    <dgm:cxn modelId="{CFC42473-32CA-406D-B9C0-7381A0407377}" type="presParOf" srcId="{182CCDAC-755B-4D95-9280-B58B23F8019A}" destId="{A55A2C4D-5F79-4D17-9CC6-57113EF0F792}" srcOrd="1" destOrd="0" presId="urn:microsoft.com/office/officeart/2005/8/layout/orgChart1"/>
    <dgm:cxn modelId="{33CB48F2-7953-4430-B97D-DE3BD3FE8AD7}" type="presParOf" srcId="{182CCDAC-755B-4D95-9280-B58B23F8019A}" destId="{313E056F-2DA9-4BD3-990B-2124E13B7955}" srcOrd="2" destOrd="0" presId="urn:microsoft.com/office/officeart/2005/8/layout/orgChart1"/>
    <dgm:cxn modelId="{CF194980-6D6C-4D28-82B9-68A94199D461}" type="presParOf" srcId="{A4D28080-99C8-4465-8D27-1D4D44222F0B}" destId="{207CC5C8-00A4-484F-B574-992EB98C4B4A}" srcOrd="4" destOrd="0" presId="urn:microsoft.com/office/officeart/2005/8/layout/orgChart1"/>
    <dgm:cxn modelId="{853AA851-617E-4733-AFE1-EE036C7F7373}" type="presParOf" srcId="{A4D28080-99C8-4465-8D27-1D4D44222F0B}" destId="{8102E314-8A9E-4DAC-A05B-470C949E395F}" srcOrd="5" destOrd="0" presId="urn:microsoft.com/office/officeart/2005/8/layout/orgChart1"/>
    <dgm:cxn modelId="{D3867E4C-B33C-4ACF-997F-5B1144C68111}" type="presParOf" srcId="{8102E314-8A9E-4DAC-A05B-470C949E395F}" destId="{C86AAB5B-E68E-456E-9D60-A7655C16C0EF}" srcOrd="0" destOrd="0" presId="urn:microsoft.com/office/officeart/2005/8/layout/orgChart1"/>
    <dgm:cxn modelId="{E7CD2DEE-895D-437A-BC48-3AF87C694BD9}" type="presParOf" srcId="{C86AAB5B-E68E-456E-9D60-A7655C16C0EF}" destId="{D927C398-9982-4A8A-A760-E337D3D2C75F}" srcOrd="0" destOrd="0" presId="urn:microsoft.com/office/officeart/2005/8/layout/orgChart1"/>
    <dgm:cxn modelId="{590D5CA7-D94E-4A65-90F7-79DF62130352}" type="presParOf" srcId="{C86AAB5B-E68E-456E-9D60-A7655C16C0EF}" destId="{B6CCB1CF-B98C-47AA-B228-D5763387025D}" srcOrd="1" destOrd="0" presId="urn:microsoft.com/office/officeart/2005/8/layout/orgChart1"/>
    <dgm:cxn modelId="{DA37A81B-D9D8-4B95-AE38-5A7ACD201268}" type="presParOf" srcId="{8102E314-8A9E-4DAC-A05B-470C949E395F}" destId="{69D83C29-73DD-40F2-847F-515D0CEB359C}" srcOrd="1" destOrd="0" presId="urn:microsoft.com/office/officeart/2005/8/layout/orgChart1"/>
    <dgm:cxn modelId="{84DE7995-982D-4F3C-95F6-46444A397F4F}" type="presParOf" srcId="{8102E314-8A9E-4DAC-A05B-470C949E395F}" destId="{C376FBCE-604C-4443-A0AB-AD46D504364F}" srcOrd="2" destOrd="0" presId="urn:microsoft.com/office/officeart/2005/8/layout/orgChart1"/>
    <dgm:cxn modelId="{49E96F32-4B22-46A4-8BAB-56AF2B6A79B7}" type="presParOf" srcId="{5CCF1702-5348-4975-B381-47C157779A1A}" destId="{CB6CB72B-146A-41FB-8FEE-97B26BD32D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A6A2BD-561F-4046-BEBE-757922B7064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C40C1-0F52-4E76-BCDC-C69D2FA563B2}">
      <dgm:prSet phldrT="[Текст]" custT="1"/>
      <dgm:spPr/>
      <dgm:t>
        <a:bodyPr/>
        <a:lstStyle/>
        <a:p>
          <a:r>
            <a:rPr lang="ru-RU" sz="2300" dirty="0">
              <a:solidFill>
                <a:schemeClr val="bg1"/>
              </a:solidFill>
            </a:rPr>
            <a:t>Требования извещения</a:t>
          </a:r>
        </a:p>
      </dgm:t>
    </dgm:pt>
    <dgm:pt modelId="{E49C794E-2881-4361-88F6-D4393E26C191}" type="parTrans" cxnId="{35178A16-04D0-4AB6-A076-D91F48866D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F28D306-06AC-42AD-9A26-113494238CFA}" type="sibTrans" cxnId="{35178A16-04D0-4AB6-A076-D91F48866DD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456E169-88C5-44E4-9A03-9A3809A000D2}">
      <dgm:prSet phldrT="[Текст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sz="1800" dirty="0">
              <a:solidFill>
                <a:schemeClr val="bg1"/>
              </a:solidFill>
            </a:rPr>
            <a:t>Устанавливаются требования к участникам закупки и составу заявок</a:t>
          </a:r>
        </a:p>
      </dgm:t>
    </dgm:pt>
    <dgm:pt modelId="{65D39713-95BC-480E-AEDD-127F42D88F14}" type="parTrans" cxnId="{3A33101E-EBAA-4C41-BB6A-1089E384C2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E76CC87-5DE5-4E0D-96CB-70492D61BE0D}" type="sibTrans" cxnId="{3A33101E-EBAA-4C41-BB6A-1089E384C20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F7810AE-C961-4CD8-A389-4EE3CDC98E81}">
      <dgm:prSet phldrT="[Текст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dirty="0">
              <a:solidFill>
                <a:schemeClr val="bg1"/>
              </a:solidFill>
            </a:rPr>
            <a:t>Устанавливаются требования к сроку действия и компенсационным фондам</a:t>
          </a:r>
        </a:p>
      </dgm:t>
    </dgm:pt>
    <dgm:pt modelId="{92A714F9-3EBD-4B65-8D19-1A4E93AFBBA8}" type="parTrans" cxnId="{92F97BF7-0CC0-45D6-BF89-35FC5E7542B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C606A3C-2FD8-46FA-92DA-98EE9E9DF8A9}" type="sibTrans" cxnId="{92F97BF7-0CC0-45D6-BF89-35FC5E7542B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B1A522E-A243-46FB-942B-7197BF5F5C39}">
      <dgm:prSet phldrT="[Текст]" custT="1"/>
      <dgm:spPr/>
      <dgm:t>
        <a:bodyPr/>
        <a:lstStyle/>
        <a:p>
          <a:r>
            <a:rPr lang="ru-RU" sz="2300" dirty="0">
              <a:solidFill>
                <a:schemeClr val="bg1"/>
              </a:solidFill>
            </a:rPr>
            <a:t>Компенсационные фонды</a:t>
          </a:r>
        </a:p>
      </dgm:t>
    </dgm:pt>
    <dgm:pt modelId="{D90AF4EF-4438-47A7-8BAD-D1DB931E1AD3}" type="parTrans" cxnId="{191B4677-00BC-411E-A908-92AF0CDAE85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5F40BA2-53F0-42EC-B5FF-E94583D4C60A}" type="sibTrans" cxnId="{191B4677-00BC-411E-A908-92AF0CDAE85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E9EAE3-1B54-46F5-9188-32D106271E6C}">
      <dgm:prSet phldrT="[Текст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b="0" i="0" dirty="0">
              <a:solidFill>
                <a:schemeClr val="bg1"/>
              </a:solidFill>
              <a:latin typeface="+mn-lt"/>
            </a:rPr>
            <a:t>Компенсационный фонд обеспечения договорных обязательств</a:t>
          </a:r>
          <a:endParaRPr lang="ru-RU" b="0" dirty="0">
            <a:solidFill>
              <a:schemeClr val="bg1"/>
            </a:solidFill>
            <a:latin typeface="+mn-lt"/>
          </a:endParaRPr>
        </a:p>
      </dgm:t>
    </dgm:pt>
    <dgm:pt modelId="{4B76BA38-235C-414A-B482-9E175B90E6E9}" type="parTrans" cxnId="{CFD6AF31-2C3B-4238-BC73-C2D06B4F698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AB6B38B-1603-4A72-BCE8-54FACC106FF5}" type="sibTrans" cxnId="{CFD6AF31-2C3B-4238-BC73-C2D06B4F698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1500CF3-F9DD-46C7-B077-97D6FE90E457}">
      <dgm:prSet phldrT="[Текст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ru-RU" b="0" i="0" dirty="0">
              <a:solidFill>
                <a:schemeClr val="bg1"/>
              </a:solidFill>
              <a:latin typeface="+mn-lt"/>
            </a:rPr>
            <a:t>Компенсационный фонд обеспечения вреда</a:t>
          </a:r>
          <a:endParaRPr lang="ru-RU" dirty="0">
            <a:solidFill>
              <a:schemeClr val="bg1"/>
            </a:solidFill>
          </a:endParaRPr>
        </a:p>
      </dgm:t>
    </dgm:pt>
    <dgm:pt modelId="{CD2CB6CB-E329-4347-B1FF-398798180621}" type="parTrans" cxnId="{024B3513-4E78-4367-AB66-579D86CC08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C39EA39-5CD2-4A12-9892-DAF1DD0EAB52}" type="sibTrans" cxnId="{024B3513-4E78-4367-AB66-579D86CC08E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F438C4-C0E1-4950-88BF-D850E4293DB0}" type="pres">
      <dgm:prSet presAssocID="{D8A6A2BD-561F-4046-BEBE-757922B706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12A2AF-0267-494E-94B6-DC466BB4B7C5}" type="pres">
      <dgm:prSet presAssocID="{9F2C40C1-0F52-4E76-BCDC-C69D2FA563B2}" presName="root" presStyleCnt="0"/>
      <dgm:spPr/>
    </dgm:pt>
    <dgm:pt modelId="{9215E56C-0D35-407F-BEF3-922ECB13F2BA}" type="pres">
      <dgm:prSet presAssocID="{9F2C40C1-0F52-4E76-BCDC-C69D2FA563B2}" presName="rootComposite" presStyleCnt="0"/>
      <dgm:spPr/>
    </dgm:pt>
    <dgm:pt modelId="{21D85F1C-549F-407A-8FDA-73E56D4B99E5}" type="pres">
      <dgm:prSet presAssocID="{9F2C40C1-0F52-4E76-BCDC-C69D2FA563B2}" presName="rootText" presStyleLbl="node1" presStyleIdx="0" presStyleCnt="2"/>
      <dgm:spPr/>
      <dgm:t>
        <a:bodyPr/>
        <a:lstStyle/>
        <a:p>
          <a:endParaRPr lang="ru-RU"/>
        </a:p>
      </dgm:t>
    </dgm:pt>
    <dgm:pt modelId="{CAF24FF7-0E19-4238-BBA3-44C2ABBE3C57}" type="pres">
      <dgm:prSet presAssocID="{9F2C40C1-0F52-4E76-BCDC-C69D2FA563B2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883315-76F6-45D7-9864-6568BCB110CF}" type="pres">
      <dgm:prSet presAssocID="{9F2C40C1-0F52-4E76-BCDC-C69D2FA563B2}" presName="childShape" presStyleCnt="0"/>
      <dgm:spPr/>
    </dgm:pt>
    <dgm:pt modelId="{34178218-1AE8-49F7-B8D1-3AEDCDAD172F}" type="pres">
      <dgm:prSet presAssocID="{65D39713-95BC-480E-AEDD-127F42D88F14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1C28DC3-E273-4090-B844-C8F62CC46300}" type="pres">
      <dgm:prSet presAssocID="{8456E169-88C5-44E4-9A03-9A3809A000D2}" presName="childText" presStyleLbl="bgAcc1" presStyleIdx="0" presStyleCnt="4" custScaleX="10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9D6BE-5E8C-4AC9-9D32-ABC8CE8F7A58}" type="pres">
      <dgm:prSet presAssocID="{92A714F9-3EBD-4B65-8D19-1A4E93AFBBA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CEE3F7AF-DD8C-4D0C-A891-7E7B215CBAB5}" type="pres">
      <dgm:prSet presAssocID="{DF7810AE-C961-4CD8-A389-4EE3CDC98E81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E5959-B64A-4F43-8D2E-1DC8E66D7E1A}" type="pres">
      <dgm:prSet presAssocID="{EB1A522E-A243-46FB-942B-7197BF5F5C39}" presName="root" presStyleCnt="0"/>
      <dgm:spPr/>
    </dgm:pt>
    <dgm:pt modelId="{B4A27ABB-019E-4756-9840-AF7033FE2C73}" type="pres">
      <dgm:prSet presAssocID="{EB1A522E-A243-46FB-942B-7197BF5F5C39}" presName="rootComposite" presStyleCnt="0"/>
      <dgm:spPr/>
    </dgm:pt>
    <dgm:pt modelId="{31D424FB-3FF0-473A-AE68-C6C7A899D82B}" type="pres">
      <dgm:prSet presAssocID="{EB1A522E-A243-46FB-942B-7197BF5F5C39}" presName="rootText" presStyleLbl="node1" presStyleIdx="1" presStyleCnt="2"/>
      <dgm:spPr/>
      <dgm:t>
        <a:bodyPr/>
        <a:lstStyle/>
        <a:p>
          <a:endParaRPr lang="ru-RU"/>
        </a:p>
      </dgm:t>
    </dgm:pt>
    <dgm:pt modelId="{6220EBC2-F38D-4063-808D-96EE59BCC13D}" type="pres">
      <dgm:prSet presAssocID="{EB1A522E-A243-46FB-942B-7197BF5F5C39}" presName="rootConnector" presStyleLbl="node1" presStyleIdx="1" presStyleCnt="2"/>
      <dgm:spPr/>
      <dgm:t>
        <a:bodyPr/>
        <a:lstStyle/>
        <a:p>
          <a:endParaRPr lang="ru-RU"/>
        </a:p>
      </dgm:t>
    </dgm:pt>
    <dgm:pt modelId="{67D43A8C-B60A-4093-BFD4-4A5C64DA0EDA}" type="pres">
      <dgm:prSet presAssocID="{EB1A522E-A243-46FB-942B-7197BF5F5C39}" presName="childShape" presStyleCnt="0"/>
      <dgm:spPr/>
    </dgm:pt>
    <dgm:pt modelId="{B2DAB651-F27D-468F-B355-8BF1DC9315BD}" type="pres">
      <dgm:prSet presAssocID="{4B76BA38-235C-414A-B482-9E175B90E6E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314D5B57-AD7F-46FA-A1BE-54EA853E36FC}" type="pres">
      <dgm:prSet presAssocID="{92E9EAE3-1B54-46F5-9188-32D106271E6C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0CF9F-9AC2-4C59-8E9D-23EEF8C19CED}" type="pres">
      <dgm:prSet presAssocID="{CD2CB6CB-E329-4347-B1FF-398798180621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154D4BE-7192-4737-9B55-5F6B803051BD}" type="pres">
      <dgm:prSet presAssocID="{F1500CF3-F9DD-46C7-B077-97D6FE90E457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33101E-EBAA-4C41-BB6A-1089E384C202}" srcId="{9F2C40C1-0F52-4E76-BCDC-C69D2FA563B2}" destId="{8456E169-88C5-44E4-9A03-9A3809A000D2}" srcOrd="0" destOrd="0" parTransId="{65D39713-95BC-480E-AEDD-127F42D88F14}" sibTransId="{6E76CC87-5DE5-4E0D-96CB-70492D61BE0D}"/>
    <dgm:cxn modelId="{889566D5-CC28-457A-AA82-A287219C9D4D}" type="presOf" srcId="{65D39713-95BC-480E-AEDD-127F42D88F14}" destId="{34178218-1AE8-49F7-B8D1-3AEDCDAD172F}" srcOrd="0" destOrd="0" presId="urn:microsoft.com/office/officeart/2005/8/layout/hierarchy3"/>
    <dgm:cxn modelId="{CA9A9BDF-390E-41D6-B13D-8933F4206E0A}" type="presOf" srcId="{9F2C40C1-0F52-4E76-BCDC-C69D2FA563B2}" destId="{21D85F1C-549F-407A-8FDA-73E56D4B99E5}" srcOrd="0" destOrd="0" presId="urn:microsoft.com/office/officeart/2005/8/layout/hierarchy3"/>
    <dgm:cxn modelId="{F1C8B4CA-883E-4C02-9037-B704A836AA0F}" type="presOf" srcId="{EB1A522E-A243-46FB-942B-7197BF5F5C39}" destId="{31D424FB-3FF0-473A-AE68-C6C7A899D82B}" srcOrd="0" destOrd="0" presId="urn:microsoft.com/office/officeart/2005/8/layout/hierarchy3"/>
    <dgm:cxn modelId="{F3A90765-272B-46BA-B794-9E2F4D78312F}" type="presOf" srcId="{92A714F9-3EBD-4B65-8D19-1A4E93AFBBA8}" destId="{4689D6BE-5E8C-4AC9-9D32-ABC8CE8F7A58}" srcOrd="0" destOrd="0" presId="urn:microsoft.com/office/officeart/2005/8/layout/hierarchy3"/>
    <dgm:cxn modelId="{35178A16-04D0-4AB6-A076-D91F48866DDD}" srcId="{D8A6A2BD-561F-4046-BEBE-757922B7064D}" destId="{9F2C40C1-0F52-4E76-BCDC-C69D2FA563B2}" srcOrd="0" destOrd="0" parTransId="{E49C794E-2881-4361-88F6-D4393E26C191}" sibTransId="{AF28D306-06AC-42AD-9A26-113494238CFA}"/>
    <dgm:cxn modelId="{191B4677-00BC-411E-A908-92AF0CDAE85D}" srcId="{D8A6A2BD-561F-4046-BEBE-757922B7064D}" destId="{EB1A522E-A243-46FB-942B-7197BF5F5C39}" srcOrd="1" destOrd="0" parTransId="{D90AF4EF-4438-47A7-8BAD-D1DB931E1AD3}" sibTransId="{95F40BA2-53F0-42EC-B5FF-E94583D4C60A}"/>
    <dgm:cxn modelId="{25664BD7-F3E6-4B2F-8567-E847AE8525BE}" type="presOf" srcId="{CD2CB6CB-E329-4347-B1FF-398798180621}" destId="{9120CF9F-9AC2-4C59-8E9D-23EEF8C19CED}" srcOrd="0" destOrd="0" presId="urn:microsoft.com/office/officeart/2005/8/layout/hierarchy3"/>
    <dgm:cxn modelId="{2448FB1B-8D32-4613-8612-9D09EB2C1222}" type="presOf" srcId="{D8A6A2BD-561F-4046-BEBE-757922B7064D}" destId="{81F438C4-C0E1-4950-88BF-D850E4293DB0}" srcOrd="0" destOrd="0" presId="urn:microsoft.com/office/officeart/2005/8/layout/hierarchy3"/>
    <dgm:cxn modelId="{024B3513-4E78-4367-AB66-579D86CC08E2}" srcId="{EB1A522E-A243-46FB-942B-7197BF5F5C39}" destId="{F1500CF3-F9DD-46C7-B077-97D6FE90E457}" srcOrd="1" destOrd="0" parTransId="{CD2CB6CB-E329-4347-B1FF-398798180621}" sibTransId="{FC39EA39-5CD2-4A12-9892-DAF1DD0EAB52}"/>
    <dgm:cxn modelId="{A8A8AD94-F276-425A-84E7-C0B3DAEECE08}" type="presOf" srcId="{4B76BA38-235C-414A-B482-9E175B90E6E9}" destId="{B2DAB651-F27D-468F-B355-8BF1DC9315BD}" srcOrd="0" destOrd="0" presId="urn:microsoft.com/office/officeart/2005/8/layout/hierarchy3"/>
    <dgm:cxn modelId="{016C5E2A-C5A8-4DF6-BA8F-4C66BB13CE72}" type="presOf" srcId="{9F2C40C1-0F52-4E76-BCDC-C69D2FA563B2}" destId="{CAF24FF7-0E19-4238-BBA3-44C2ABBE3C57}" srcOrd="1" destOrd="0" presId="urn:microsoft.com/office/officeart/2005/8/layout/hierarchy3"/>
    <dgm:cxn modelId="{4E481AF5-A091-4004-83DE-D4DB680BCC8B}" type="presOf" srcId="{8456E169-88C5-44E4-9A03-9A3809A000D2}" destId="{91C28DC3-E273-4090-B844-C8F62CC46300}" srcOrd="0" destOrd="0" presId="urn:microsoft.com/office/officeart/2005/8/layout/hierarchy3"/>
    <dgm:cxn modelId="{59AD8192-C507-4314-8D2D-757005BC5108}" type="presOf" srcId="{EB1A522E-A243-46FB-942B-7197BF5F5C39}" destId="{6220EBC2-F38D-4063-808D-96EE59BCC13D}" srcOrd="1" destOrd="0" presId="urn:microsoft.com/office/officeart/2005/8/layout/hierarchy3"/>
    <dgm:cxn modelId="{92F97BF7-0CC0-45D6-BF89-35FC5E7542BC}" srcId="{9F2C40C1-0F52-4E76-BCDC-C69D2FA563B2}" destId="{DF7810AE-C961-4CD8-A389-4EE3CDC98E81}" srcOrd="1" destOrd="0" parTransId="{92A714F9-3EBD-4B65-8D19-1A4E93AFBBA8}" sibTransId="{CC606A3C-2FD8-46FA-92DA-98EE9E9DF8A9}"/>
    <dgm:cxn modelId="{9060BE41-9914-45E9-A607-16E544DED427}" type="presOf" srcId="{F1500CF3-F9DD-46C7-B077-97D6FE90E457}" destId="{C154D4BE-7192-4737-9B55-5F6B803051BD}" srcOrd="0" destOrd="0" presId="urn:microsoft.com/office/officeart/2005/8/layout/hierarchy3"/>
    <dgm:cxn modelId="{79EA341E-DF17-4E94-B597-7019BB3ABD99}" type="presOf" srcId="{92E9EAE3-1B54-46F5-9188-32D106271E6C}" destId="{314D5B57-AD7F-46FA-A1BE-54EA853E36FC}" srcOrd="0" destOrd="0" presId="urn:microsoft.com/office/officeart/2005/8/layout/hierarchy3"/>
    <dgm:cxn modelId="{7528BF3E-1175-4519-BDA2-E5C8CF1DDD8A}" type="presOf" srcId="{DF7810AE-C961-4CD8-A389-4EE3CDC98E81}" destId="{CEE3F7AF-DD8C-4D0C-A891-7E7B215CBAB5}" srcOrd="0" destOrd="0" presId="urn:microsoft.com/office/officeart/2005/8/layout/hierarchy3"/>
    <dgm:cxn modelId="{CFD6AF31-2C3B-4238-BC73-C2D06B4F6983}" srcId="{EB1A522E-A243-46FB-942B-7197BF5F5C39}" destId="{92E9EAE3-1B54-46F5-9188-32D106271E6C}" srcOrd="0" destOrd="0" parTransId="{4B76BA38-235C-414A-B482-9E175B90E6E9}" sibTransId="{4AB6B38B-1603-4A72-BCE8-54FACC106FF5}"/>
    <dgm:cxn modelId="{2BE4A4EA-229C-43BC-9D3F-F96955349E0A}" type="presParOf" srcId="{81F438C4-C0E1-4950-88BF-D850E4293DB0}" destId="{0C12A2AF-0267-494E-94B6-DC466BB4B7C5}" srcOrd="0" destOrd="0" presId="urn:microsoft.com/office/officeart/2005/8/layout/hierarchy3"/>
    <dgm:cxn modelId="{FE6381DC-B73E-4802-B105-E8EF6E4B2E03}" type="presParOf" srcId="{0C12A2AF-0267-494E-94B6-DC466BB4B7C5}" destId="{9215E56C-0D35-407F-BEF3-922ECB13F2BA}" srcOrd="0" destOrd="0" presId="urn:microsoft.com/office/officeart/2005/8/layout/hierarchy3"/>
    <dgm:cxn modelId="{6ED759D4-E72C-4BEF-BC31-A6BBDE59E8C8}" type="presParOf" srcId="{9215E56C-0D35-407F-BEF3-922ECB13F2BA}" destId="{21D85F1C-549F-407A-8FDA-73E56D4B99E5}" srcOrd="0" destOrd="0" presId="urn:microsoft.com/office/officeart/2005/8/layout/hierarchy3"/>
    <dgm:cxn modelId="{EF48DA75-414D-4E3C-BAAE-DC4FF9271A9E}" type="presParOf" srcId="{9215E56C-0D35-407F-BEF3-922ECB13F2BA}" destId="{CAF24FF7-0E19-4238-BBA3-44C2ABBE3C57}" srcOrd="1" destOrd="0" presId="urn:microsoft.com/office/officeart/2005/8/layout/hierarchy3"/>
    <dgm:cxn modelId="{3866514B-1C0F-4C87-A866-DEF5FCC0CFAF}" type="presParOf" srcId="{0C12A2AF-0267-494E-94B6-DC466BB4B7C5}" destId="{CB883315-76F6-45D7-9864-6568BCB110CF}" srcOrd="1" destOrd="0" presId="urn:microsoft.com/office/officeart/2005/8/layout/hierarchy3"/>
    <dgm:cxn modelId="{46E91998-5583-4908-80B4-EE19C116DE78}" type="presParOf" srcId="{CB883315-76F6-45D7-9864-6568BCB110CF}" destId="{34178218-1AE8-49F7-B8D1-3AEDCDAD172F}" srcOrd="0" destOrd="0" presId="urn:microsoft.com/office/officeart/2005/8/layout/hierarchy3"/>
    <dgm:cxn modelId="{0597A5A6-32B0-470D-8056-9A3B9D300CDE}" type="presParOf" srcId="{CB883315-76F6-45D7-9864-6568BCB110CF}" destId="{91C28DC3-E273-4090-B844-C8F62CC46300}" srcOrd="1" destOrd="0" presId="urn:microsoft.com/office/officeart/2005/8/layout/hierarchy3"/>
    <dgm:cxn modelId="{BE5873B5-EA3A-4184-8638-6D2E90A0D638}" type="presParOf" srcId="{CB883315-76F6-45D7-9864-6568BCB110CF}" destId="{4689D6BE-5E8C-4AC9-9D32-ABC8CE8F7A58}" srcOrd="2" destOrd="0" presId="urn:microsoft.com/office/officeart/2005/8/layout/hierarchy3"/>
    <dgm:cxn modelId="{9AD6D06B-3C88-4580-A2EB-D64E09690A9B}" type="presParOf" srcId="{CB883315-76F6-45D7-9864-6568BCB110CF}" destId="{CEE3F7AF-DD8C-4D0C-A891-7E7B215CBAB5}" srcOrd="3" destOrd="0" presId="urn:microsoft.com/office/officeart/2005/8/layout/hierarchy3"/>
    <dgm:cxn modelId="{48E6EDF1-A72A-4AC0-9919-F334FAB1AF2B}" type="presParOf" srcId="{81F438C4-C0E1-4950-88BF-D850E4293DB0}" destId="{4ECE5959-B64A-4F43-8D2E-1DC8E66D7E1A}" srcOrd="1" destOrd="0" presId="urn:microsoft.com/office/officeart/2005/8/layout/hierarchy3"/>
    <dgm:cxn modelId="{68F63CB1-6646-42B4-87FB-3D2979CEF041}" type="presParOf" srcId="{4ECE5959-B64A-4F43-8D2E-1DC8E66D7E1A}" destId="{B4A27ABB-019E-4756-9840-AF7033FE2C73}" srcOrd="0" destOrd="0" presId="urn:microsoft.com/office/officeart/2005/8/layout/hierarchy3"/>
    <dgm:cxn modelId="{E1640100-BD76-4A18-8439-B986C72F5259}" type="presParOf" srcId="{B4A27ABB-019E-4756-9840-AF7033FE2C73}" destId="{31D424FB-3FF0-473A-AE68-C6C7A899D82B}" srcOrd="0" destOrd="0" presId="urn:microsoft.com/office/officeart/2005/8/layout/hierarchy3"/>
    <dgm:cxn modelId="{98D2AF88-ECE1-4063-9270-79AB1AA097D7}" type="presParOf" srcId="{B4A27ABB-019E-4756-9840-AF7033FE2C73}" destId="{6220EBC2-F38D-4063-808D-96EE59BCC13D}" srcOrd="1" destOrd="0" presId="urn:microsoft.com/office/officeart/2005/8/layout/hierarchy3"/>
    <dgm:cxn modelId="{7B7F345F-8587-4C84-A816-21DB127C933F}" type="presParOf" srcId="{4ECE5959-B64A-4F43-8D2E-1DC8E66D7E1A}" destId="{67D43A8C-B60A-4093-BFD4-4A5C64DA0EDA}" srcOrd="1" destOrd="0" presId="urn:microsoft.com/office/officeart/2005/8/layout/hierarchy3"/>
    <dgm:cxn modelId="{87062737-FA27-4F35-8074-37E741994F6C}" type="presParOf" srcId="{67D43A8C-B60A-4093-BFD4-4A5C64DA0EDA}" destId="{B2DAB651-F27D-468F-B355-8BF1DC9315BD}" srcOrd="0" destOrd="0" presId="urn:microsoft.com/office/officeart/2005/8/layout/hierarchy3"/>
    <dgm:cxn modelId="{4449FF41-4178-4ABA-A5D7-AC653C4405A1}" type="presParOf" srcId="{67D43A8C-B60A-4093-BFD4-4A5C64DA0EDA}" destId="{314D5B57-AD7F-46FA-A1BE-54EA853E36FC}" srcOrd="1" destOrd="0" presId="urn:microsoft.com/office/officeart/2005/8/layout/hierarchy3"/>
    <dgm:cxn modelId="{62B4B619-15A5-43E0-9A6A-FDBD183C8D4E}" type="presParOf" srcId="{67D43A8C-B60A-4093-BFD4-4A5C64DA0EDA}" destId="{9120CF9F-9AC2-4C59-8E9D-23EEF8C19CED}" srcOrd="2" destOrd="0" presId="urn:microsoft.com/office/officeart/2005/8/layout/hierarchy3"/>
    <dgm:cxn modelId="{A399D255-7840-4307-9D51-DD02484226AD}" type="presParOf" srcId="{67D43A8C-B60A-4093-BFD4-4A5C64DA0EDA}" destId="{C154D4BE-7192-4737-9B55-5F6B803051B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0E1200-00D3-4AE9-BE56-9DE02E33B63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352D3-511B-408E-B03F-A1D33994CEF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500" dirty="0">
              <a:solidFill>
                <a:schemeClr val="bg1"/>
              </a:solidFill>
            </a:rPr>
            <a:t>Конкретные виды работ устанавливаются в документации из проектной документации</a:t>
          </a:r>
        </a:p>
      </dgm:t>
    </dgm:pt>
    <dgm:pt modelId="{8A8B4313-2ABF-4018-9095-3D8010B32D26}" type="parTrans" cxnId="{4F880D50-B05E-4773-BA56-DC9C4E91B82E}">
      <dgm:prSet/>
      <dgm:spPr/>
      <dgm:t>
        <a:bodyPr/>
        <a:lstStyle/>
        <a:p>
          <a:endParaRPr lang="ru-RU"/>
        </a:p>
      </dgm:t>
    </dgm:pt>
    <dgm:pt modelId="{7C7D3C3F-F6E6-4D55-91E2-D6D4CA6BFD8F}" type="sibTrans" cxnId="{4F880D50-B05E-4773-BA56-DC9C4E91B82E}">
      <dgm:prSet/>
      <dgm:spPr/>
      <dgm:t>
        <a:bodyPr/>
        <a:lstStyle/>
        <a:p>
          <a:endParaRPr lang="ru-RU"/>
        </a:p>
      </dgm:t>
    </dgm:pt>
    <dgm:pt modelId="{B60B6EE5-D17A-40C8-9AA6-70DE08F0C388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5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размере не менее 25 % цены контракта» </a:t>
          </a:r>
        </a:p>
        <a:p>
          <a:r>
            <a:rPr lang="ru-RU" sz="25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</a:p>
        <a:p>
          <a:r>
            <a:rPr lang="ru-RU" sz="2500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«25 %»</a:t>
          </a:r>
          <a:endParaRPr lang="ru-RU" sz="2500" u="none" dirty="0">
            <a:solidFill>
              <a:schemeClr val="bg1"/>
            </a:solidFill>
          </a:endParaRPr>
        </a:p>
      </dgm:t>
    </dgm:pt>
    <dgm:pt modelId="{5167EB44-C7F2-4E05-872E-F51A377250BD}" type="parTrans" cxnId="{ED490AD3-D9C9-4972-B656-F33EC8ACCAA9}">
      <dgm:prSet/>
      <dgm:spPr/>
      <dgm:t>
        <a:bodyPr/>
        <a:lstStyle/>
        <a:p>
          <a:endParaRPr lang="ru-RU"/>
        </a:p>
      </dgm:t>
    </dgm:pt>
    <dgm:pt modelId="{BFFD33E3-A811-434B-879D-74DE878AB130}" type="sibTrans" cxnId="{ED490AD3-D9C9-4972-B656-F33EC8ACCAA9}">
      <dgm:prSet/>
      <dgm:spPr/>
      <dgm:t>
        <a:bodyPr/>
        <a:lstStyle/>
        <a:p>
          <a:endParaRPr lang="ru-RU"/>
        </a:p>
      </dgm:t>
    </dgm:pt>
    <dgm:pt modelId="{1D4DB6B0-B202-4E44-BEE9-8B69E0020E64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500" dirty="0">
              <a:solidFill>
                <a:schemeClr val="bg1"/>
              </a:solidFill>
            </a:rPr>
            <a:t>Неправомерно требовать на этапе заключения контракта</a:t>
          </a:r>
        </a:p>
      </dgm:t>
    </dgm:pt>
    <dgm:pt modelId="{3E21B39D-1D15-47F1-8121-A689A2E2FEB4}" type="parTrans" cxnId="{AC80E391-249F-4D28-96B1-4185FBA08C4D}">
      <dgm:prSet/>
      <dgm:spPr/>
      <dgm:t>
        <a:bodyPr/>
        <a:lstStyle/>
        <a:p>
          <a:endParaRPr lang="ru-RU"/>
        </a:p>
      </dgm:t>
    </dgm:pt>
    <dgm:pt modelId="{66EFED9A-27BB-4F64-97EB-9409F647D873}" type="sibTrans" cxnId="{AC80E391-249F-4D28-96B1-4185FBA08C4D}">
      <dgm:prSet/>
      <dgm:spPr/>
      <dgm:t>
        <a:bodyPr/>
        <a:lstStyle/>
        <a:p>
          <a:endParaRPr lang="ru-RU"/>
        </a:p>
      </dgm:t>
    </dgm:pt>
    <dgm:pt modelId="{3ACF3A5F-81B1-45C7-988D-019F6F724346}" type="pres">
      <dgm:prSet presAssocID="{CD0E1200-00D3-4AE9-BE56-9DE02E33B6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C258C2-6EB2-4FAA-BA6B-EC4B20A346E8}" type="pres">
      <dgm:prSet presAssocID="{AC8352D3-511B-408E-B03F-A1D33994CEF0}" presName="roof" presStyleLbl="dkBgShp" presStyleIdx="0" presStyleCnt="2"/>
      <dgm:spPr/>
      <dgm:t>
        <a:bodyPr/>
        <a:lstStyle/>
        <a:p>
          <a:endParaRPr lang="ru-RU"/>
        </a:p>
      </dgm:t>
    </dgm:pt>
    <dgm:pt modelId="{29B90F4D-6997-44AA-B90D-E39F418F2BDF}" type="pres">
      <dgm:prSet presAssocID="{AC8352D3-511B-408E-B03F-A1D33994CEF0}" presName="pillars" presStyleCnt="0"/>
      <dgm:spPr/>
    </dgm:pt>
    <dgm:pt modelId="{A0346EA0-619F-4B84-80B6-A970AB56DF60}" type="pres">
      <dgm:prSet presAssocID="{AC8352D3-511B-408E-B03F-A1D33994CEF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D5CEB-6E44-45B6-87E5-794FAADEBB94}" type="pres">
      <dgm:prSet presAssocID="{1D4DB6B0-B202-4E44-BEE9-8B69E0020E6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D2760-B5E6-48D2-A554-9BC0E7898375}" type="pres">
      <dgm:prSet presAssocID="{AC8352D3-511B-408E-B03F-A1D33994CEF0}" presName="base" presStyleLbl="dkBgShp" presStyleIdx="1" presStyleCnt="2"/>
      <dgm:spPr>
        <a:solidFill>
          <a:schemeClr val="tx1"/>
        </a:solidFill>
      </dgm:spPr>
    </dgm:pt>
  </dgm:ptLst>
  <dgm:cxnLst>
    <dgm:cxn modelId="{0CFA20FF-DBB0-4F0C-A2DF-E825D5A61F53}" type="presOf" srcId="{CD0E1200-00D3-4AE9-BE56-9DE02E33B63C}" destId="{3ACF3A5F-81B1-45C7-988D-019F6F724346}" srcOrd="0" destOrd="0" presId="urn:microsoft.com/office/officeart/2005/8/layout/hList3"/>
    <dgm:cxn modelId="{4F880D50-B05E-4773-BA56-DC9C4E91B82E}" srcId="{CD0E1200-00D3-4AE9-BE56-9DE02E33B63C}" destId="{AC8352D3-511B-408E-B03F-A1D33994CEF0}" srcOrd="0" destOrd="0" parTransId="{8A8B4313-2ABF-4018-9095-3D8010B32D26}" sibTransId="{7C7D3C3F-F6E6-4D55-91E2-D6D4CA6BFD8F}"/>
    <dgm:cxn modelId="{86C627D5-B6C1-464D-96FA-615BAF5024BE}" type="presOf" srcId="{B60B6EE5-D17A-40C8-9AA6-70DE08F0C388}" destId="{A0346EA0-619F-4B84-80B6-A970AB56DF60}" srcOrd="0" destOrd="0" presId="urn:microsoft.com/office/officeart/2005/8/layout/hList3"/>
    <dgm:cxn modelId="{AC80E391-249F-4D28-96B1-4185FBA08C4D}" srcId="{AC8352D3-511B-408E-B03F-A1D33994CEF0}" destId="{1D4DB6B0-B202-4E44-BEE9-8B69E0020E64}" srcOrd="1" destOrd="0" parTransId="{3E21B39D-1D15-47F1-8121-A689A2E2FEB4}" sibTransId="{66EFED9A-27BB-4F64-97EB-9409F647D873}"/>
    <dgm:cxn modelId="{32BCC4EC-EC4E-4A2F-A94C-EE3BD7DDA773}" type="presOf" srcId="{1D4DB6B0-B202-4E44-BEE9-8B69E0020E64}" destId="{434D5CEB-6E44-45B6-87E5-794FAADEBB94}" srcOrd="0" destOrd="0" presId="urn:microsoft.com/office/officeart/2005/8/layout/hList3"/>
    <dgm:cxn modelId="{ED490AD3-D9C9-4972-B656-F33EC8ACCAA9}" srcId="{AC8352D3-511B-408E-B03F-A1D33994CEF0}" destId="{B60B6EE5-D17A-40C8-9AA6-70DE08F0C388}" srcOrd="0" destOrd="0" parTransId="{5167EB44-C7F2-4E05-872E-F51A377250BD}" sibTransId="{BFFD33E3-A811-434B-879D-74DE878AB130}"/>
    <dgm:cxn modelId="{EC2E459D-8E94-495C-AA6C-B0B9C14E7771}" type="presOf" srcId="{AC8352D3-511B-408E-B03F-A1D33994CEF0}" destId="{15C258C2-6EB2-4FAA-BA6B-EC4B20A346E8}" srcOrd="0" destOrd="0" presId="urn:microsoft.com/office/officeart/2005/8/layout/hList3"/>
    <dgm:cxn modelId="{0B5220CE-BDAF-40DD-AEEE-099A21A14EC9}" type="presParOf" srcId="{3ACF3A5F-81B1-45C7-988D-019F6F724346}" destId="{15C258C2-6EB2-4FAA-BA6B-EC4B20A346E8}" srcOrd="0" destOrd="0" presId="urn:microsoft.com/office/officeart/2005/8/layout/hList3"/>
    <dgm:cxn modelId="{DA9F43C2-00BD-4FB4-A593-255807AD89F0}" type="presParOf" srcId="{3ACF3A5F-81B1-45C7-988D-019F6F724346}" destId="{29B90F4D-6997-44AA-B90D-E39F418F2BDF}" srcOrd="1" destOrd="0" presId="urn:microsoft.com/office/officeart/2005/8/layout/hList3"/>
    <dgm:cxn modelId="{D5EDC19F-3F11-40C3-A437-42EF5598FFC2}" type="presParOf" srcId="{29B90F4D-6997-44AA-B90D-E39F418F2BDF}" destId="{A0346EA0-619F-4B84-80B6-A970AB56DF60}" srcOrd="0" destOrd="0" presId="urn:microsoft.com/office/officeart/2005/8/layout/hList3"/>
    <dgm:cxn modelId="{19B5CC1D-B5DE-4466-A728-5463D261CC45}" type="presParOf" srcId="{29B90F4D-6997-44AA-B90D-E39F418F2BDF}" destId="{434D5CEB-6E44-45B6-87E5-794FAADEBB94}" srcOrd="1" destOrd="0" presId="urn:microsoft.com/office/officeart/2005/8/layout/hList3"/>
    <dgm:cxn modelId="{C7F27DE6-D7F5-4D4A-9C80-54F5FBEF0B24}" type="presParOf" srcId="{3ACF3A5F-81B1-45C7-988D-019F6F724346}" destId="{0CAD2760-B5E6-48D2-A554-9BC0E789837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DE35C-6612-443A-8658-FD279D40B73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7F0BB-90C0-461C-A236-8A0B5AD8B064}">
      <dgm:prSet phldrT="[Текст]"/>
      <dgm:spPr/>
      <dgm:t>
        <a:bodyPr/>
        <a:lstStyle/>
        <a:p>
          <a:r>
            <a:rPr lang="ru-RU" b="1" dirty="0"/>
            <a:t>Заполнение формы жалобы в ЕИС</a:t>
          </a:r>
        </a:p>
      </dgm:t>
    </dgm:pt>
    <dgm:pt modelId="{79AE249A-1CC2-444A-93B0-07B887EEE6EF}" type="parTrans" cxnId="{C2E9D13B-9752-4CAE-A968-2E697BFC0FD2}">
      <dgm:prSet/>
      <dgm:spPr/>
      <dgm:t>
        <a:bodyPr/>
        <a:lstStyle/>
        <a:p>
          <a:endParaRPr lang="ru-RU"/>
        </a:p>
      </dgm:t>
    </dgm:pt>
    <dgm:pt modelId="{2259F9F2-0FA9-4B9E-846A-6DE4E560F641}" type="sibTrans" cxnId="{C2E9D13B-9752-4CAE-A968-2E697BFC0FD2}">
      <dgm:prSet/>
      <dgm:spPr/>
      <dgm:t>
        <a:bodyPr/>
        <a:lstStyle/>
        <a:p>
          <a:endParaRPr lang="ru-RU"/>
        </a:p>
      </dgm:t>
    </dgm:pt>
    <dgm:pt modelId="{6117312F-585D-47A9-B29F-4015C33994D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000" b="1" dirty="0"/>
            <a:t>Автоматическое размещение жалобы в ЕИС</a:t>
          </a:r>
          <a:r>
            <a:rPr lang="ru-RU" sz="2300" b="1" dirty="0"/>
            <a:t> </a:t>
          </a:r>
        </a:p>
      </dgm:t>
    </dgm:pt>
    <dgm:pt modelId="{FF58A2DA-A2AC-49BA-9A22-30CAAE445960}" type="parTrans" cxnId="{F27F85EA-22EE-4795-BA33-7EB494C912EF}">
      <dgm:prSet/>
      <dgm:spPr/>
      <dgm:t>
        <a:bodyPr/>
        <a:lstStyle/>
        <a:p>
          <a:endParaRPr lang="ru-RU"/>
        </a:p>
      </dgm:t>
    </dgm:pt>
    <dgm:pt modelId="{B206D62D-6FDC-4BA3-B19B-C1CBD1C99539}" type="sibTrans" cxnId="{F27F85EA-22EE-4795-BA33-7EB494C912EF}">
      <dgm:prSet/>
      <dgm:spPr/>
      <dgm:t>
        <a:bodyPr/>
        <a:lstStyle/>
        <a:p>
          <a:endParaRPr lang="ru-RU"/>
        </a:p>
      </dgm:t>
    </dgm:pt>
    <dgm:pt modelId="{8DE1C902-6580-4180-BB90-F74B917CDB3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/>
            <a:t>Принятие/отказ в принятии жалобы</a:t>
          </a:r>
        </a:p>
      </dgm:t>
    </dgm:pt>
    <dgm:pt modelId="{9F62C5CE-9304-4BB8-BDEC-97CFCC012B75}" type="parTrans" cxnId="{D03B5F66-4D92-405B-9989-B56D70D6AF89}">
      <dgm:prSet/>
      <dgm:spPr/>
      <dgm:t>
        <a:bodyPr/>
        <a:lstStyle/>
        <a:p>
          <a:endParaRPr lang="ru-RU"/>
        </a:p>
      </dgm:t>
    </dgm:pt>
    <dgm:pt modelId="{E6C9A4F6-5B95-4B5D-9D0A-5FD4D8758880}" type="sibTrans" cxnId="{D03B5F66-4D92-405B-9989-B56D70D6AF89}">
      <dgm:prSet/>
      <dgm:spPr/>
      <dgm:t>
        <a:bodyPr/>
        <a:lstStyle/>
        <a:p>
          <a:endParaRPr lang="ru-RU"/>
        </a:p>
      </dgm:t>
    </dgm:pt>
    <dgm:pt modelId="{6E36ABC9-6F89-4655-ACE5-36DB840FD550}">
      <dgm:prSet/>
      <dgm:spPr>
        <a:solidFill>
          <a:srgbClr val="AACEB6"/>
        </a:solidFill>
      </dgm:spPr>
      <dgm:t>
        <a:bodyPr/>
        <a:lstStyle/>
        <a:p>
          <a:r>
            <a:rPr lang="ru-RU" b="1" dirty="0"/>
            <a:t>ЕИС уведомляет о размещении жалобы</a:t>
          </a:r>
        </a:p>
      </dgm:t>
    </dgm:pt>
    <dgm:pt modelId="{9406C346-96EF-4405-9F74-F83474CDA3D3}" type="parTrans" cxnId="{42859AD3-2375-4B3D-86F8-D84438FDBC39}">
      <dgm:prSet/>
      <dgm:spPr/>
      <dgm:t>
        <a:bodyPr/>
        <a:lstStyle/>
        <a:p>
          <a:endParaRPr lang="ru-RU"/>
        </a:p>
      </dgm:t>
    </dgm:pt>
    <dgm:pt modelId="{AE1BB810-259B-424B-94BB-580ECCDEEDC2}" type="sibTrans" cxnId="{42859AD3-2375-4B3D-86F8-D84438FDBC39}">
      <dgm:prSet/>
      <dgm:spPr/>
      <dgm:t>
        <a:bodyPr/>
        <a:lstStyle/>
        <a:p>
          <a:endParaRPr lang="ru-RU"/>
        </a:p>
      </dgm:t>
    </dgm:pt>
    <dgm:pt modelId="{476C62C4-6865-4944-96E6-79952A0202A3}">
      <dgm:prSet/>
      <dgm:spPr>
        <a:solidFill>
          <a:srgbClr val="599D75"/>
        </a:solidFill>
      </dgm:spPr>
      <dgm:t>
        <a:bodyPr/>
        <a:lstStyle/>
        <a:p>
          <a:r>
            <a:rPr lang="ru-RU" b="1" dirty="0"/>
            <a:t>Рассмотрение жалобы комиссией ФАС</a:t>
          </a:r>
        </a:p>
      </dgm:t>
    </dgm:pt>
    <dgm:pt modelId="{DD7ABF51-9C35-47A7-A76F-0F9ECE1A29B5}" type="parTrans" cxnId="{F561F0EE-E0D0-4A00-9013-A654D8BE52F0}">
      <dgm:prSet/>
      <dgm:spPr/>
      <dgm:t>
        <a:bodyPr/>
        <a:lstStyle/>
        <a:p>
          <a:endParaRPr lang="ru-RU"/>
        </a:p>
      </dgm:t>
    </dgm:pt>
    <dgm:pt modelId="{7B93E84B-00B1-4D74-A660-1246C46BDFDE}" type="sibTrans" cxnId="{F561F0EE-E0D0-4A00-9013-A654D8BE52F0}">
      <dgm:prSet/>
      <dgm:spPr/>
      <dgm:t>
        <a:bodyPr/>
        <a:lstStyle/>
        <a:p>
          <a:endParaRPr lang="ru-RU"/>
        </a:p>
      </dgm:t>
    </dgm:pt>
    <dgm:pt modelId="{441FDA0E-3A8C-4A9D-B708-E9798958423F}" type="pres">
      <dgm:prSet presAssocID="{089DE35C-6612-443A-8658-FD279D40B7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1AB1E-C03B-4057-A8BE-FA4CA19C17E3}" type="pres">
      <dgm:prSet presAssocID="{089DE35C-6612-443A-8658-FD279D40B730}" presName="dummyMaxCanvas" presStyleCnt="0">
        <dgm:presLayoutVars/>
      </dgm:prSet>
      <dgm:spPr/>
    </dgm:pt>
    <dgm:pt modelId="{52043DCE-B085-4992-8F74-5ADE9A8A9FA5}" type="pres">
      <dgm:prSet presAssocID="{089DE35C-6612-443A-8658-FD279D40B730}" presName="FiveNodes_1" presStyleLbl="node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68269A3-AEF9-47AF-804C-14D4BD7435EE}" type="pres">
      <dgm:prSet presAssocID="{089DE35C-6612-443A-8658-FD279D40B730}" presName="FiveNodes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13E9B94-28AC-48CD-842A-71F2A8C75AB4}" type="pres">
      <dgm:prSet presAssocID="{089DE35C-6612-443A-8658-FD279D40B730}" presName="FiveNodes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09B5A4F-8A49-471B-A2B6-3960BE89F14B}" type="pres">
      <dgm:prSet presAssocID="{089DE35C-6612-443A-8658-FD279D40B730}" presName="FiveNodes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77C6338-55DF-4BFE-A82D-0FF988CF554F}" type="pres">
      <dgm:prSet presAssocID="{089DE35C-6612-443A-8658-FD279D40B730}" presName="FiveNodes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C0EF7FF-C5BC-4EE6-A7F6-C9DBBD4C77A2}" type="pres">
      <dgm:prSet presAssocID="{089DE35C-6612-443A-8658-FD279D40B73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C57FA-8349-4F5B-BF3F-869EE546F003}" type="pres">
      <dgm:prSet presAssocID="{089DE35C-6612-443A-8658-FD279D40B73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4DE3C-DA56-490E-BF68-AE3DADCF609A}" type="pres">
      <dgm:prSet presAssocID="{089DE35C-6612-443A-8658-FD279D40B73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CA51D-833D-4B9C-A4D5-CEB95C78B7BD}" type="pres">
      <dgm:prSet presAssocID="{089DE35C-6612-443A-8658-FD279D40B73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1AE51-CFA0-4791-BA3C-1BF00DB966C8}" type="pres">
      <dgm:prSet presAssocID="{089DE35C-6612-443A-8658-FD279D40B73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732EF-86EC-4AC9-8018-6908D996BDDE}" type="pres">
      <dgm:prSet presAssocID="{089DE35C-6612-443A-8658-FD279D40B73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5C248-AA33-48D2-A918-1AF6D9A9B3D9}" type="pres">
      <dgm:prSet presAssocID="{089DE35C-6612-443A-8658-FD279D40B73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B249C-AA3D-4AAF-AFDE-55DA804712EB}" type="pres">
      <dgm:prSet presAssocID="{089DE35C-6612-443A-8658-FD279D40B73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EE3FF-7A05-4920-B945-0DDADB39368D}" type="pres">
      <dgm:prSet presAssocID="{089DE35C-6612-443A-8658-FD279D40B73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3B1D1-0762-4950-81E7-84B7663CD8CA}" type="presOf" srcId="{089DE35C-6612-443A-8658-FD279D40B730}" destId="{441FDA0E-3A8C-4A9D-B708-E9798958423F}" srcOrd="0" destOrd="0" presId="urn:microsoft.com/office/officeart/2005/8/layout/vProcess5"/>
    <dgm:cxn modelId="{2B48410F-B879-48EA-A08B-2A7FE399D9EC}" type="presOf" srcId="{8DE1C902-6580-4180-BB90-F74B917CDB3D}" destId="{5B75C248-AA33-48D2-A918-1AF6D9A9B3D9}" srcOrd="1" destOrd="0" presId="urn:microsoft.com/office/officeart/2005/8/layout/vProcess5"/>
    <dgm:cxn modelId="{327DB07D-D9DB-4166-8B73-178906F92FD6}" type="presOf" srcId="{6117312F-585D-47A9-B29F-4015C33994DF}" destId="{168269A3-AEF9-47AF-804C-14D4BD7435EE}" srcOrd="0" destOrd="0" presId="urn:microsoft.com/office/officeart/2005/8/layout/vProcess5"/>
    <dgm:cxn modelId="{F27F85EA-22EE-4795-BA33-7EB494C912EF}" srcId="{089DE35C-6612-443A-8658-FD279D40B730}" destId="{6117312F-585D-47A9-B29F-4015C33994DF}" srcOrd="1" destOrd="0" parTransId="{FF58A2DA-A2AC-49BA-9A22-30CAAE445960}" sibTransId="{B206D62D-6FDC-4BA3-B19B-C1CBD1C99539}"/>
    <dgm:cxn modelId="{F19668CF-9C33-4C0D-8024-697862578E82}" type="presOf" srcId="{E6C9A4F6-5B95-4B5D-9D0A-5FD4D8758880}" destId="{1D54DE3C-DA56-490E-BF68-AE3DADCF609A}" srcOrd="0" destOrd="0" presId="urn:microsoft.com/office/officeart/2005/8/layout/vProcess5"/>
    <dgm:cxn modelId="{2532B2F4-3253-4B1B-B7D6-5CDF98F8281C}" type="presOf" srcId="{8DE1C902-6580-4180-BB90-F74B917CDB3D}" destId="{713E9B94-28AC-48CD-842A-71F2A8C75AB4}" srcOrd="0" destOrd="0" presId="urn:microsoft.com/office/officeart/2005/8/layout/vProcess5"/>
    <dgm:cxn modelId="{C2E9D13B-9752-4CAE-A968-2E697BFC0FD2}" srcId="{089DE35C-6612-443A-8658-FD279D40B730}" destId="{18E7F0BB-90C0-461C-A236-8A0B5AD8B064}" srcOrd="0" destOrd="0" parTransId="{79AE249A-1CC2-444A-93B0-07B887EEE6EF}" sibTransId="{2259F9F2-0FA9-4B9E-846A-6DE4E560F641}"/>
    <dgm:cxn modelId="{DAD1C94C-3F76-41E4-88A3-037AA14B1A39}" type="presOf" srcId="{AE1BB810-259B-424B-94BB-580ECCDEEDC2}" destId="{09FCA51D-833D-4B9C-A4D5-CEB95C78B7BD}" srcOrd="0" destOrd="0" presId="urn:microsoft.com/office/officeart/2005/8/layout/vProcess5"/>
    <dgm:cxn modelId="{67812617-A664-4CE8-BC7F-0DB6EF72E974}" type="presOf" srcId="{B206D62D-6FDC-4BA3-B19B-C1CBD1C99539}" destId="{2BAC57FA-8349-4F5B-BF3F-869EE546F003}" srcOrd="0" destOrd="0" presId="urn:microsoft.com/office/officeart/2005/8/layout/vProcess5"/>
    <dgm:cxn modelId="{8E51DDFB-C68A-4A13-BC98-29E7B071D7DB}" type="presOf" srcId="{6E36ABC9-6F89-4655-ACE5-36DB840FD550}" destId="{FA0B249C-AA3D-4AAF-AFDE-55DA804712EB}" srcOrd="1" destOrd="0" presId="urn:microsoft.com/office/officeart/2005/8/layout/vProcess5"/>
    <dgm:cxn modelId="{4A0419B7-8000-44AE-8232-F06C25CC6E83}" type="presOf" srcId="{18E7F0BB-90C0-461C-A236-8A0B5AD8B064}" destId="{AEB1AE51-CFA0-4791-BA3C-1BF00DB966C8}" srcOrd="1" destOrd="0" presId="urn:microsoft.com/office/officeart/2005/8/layout/vProcess5"/>
    <dgm:cxn modelId="{D03B5F66-4D92-405B-9989-B56D70D6AF89}" srcId="{089DE35C-6612-443A-8658-FD279D40B730}" destId="{8DE1C902-6580-4180-BB90-F74B917CDB3D}" srcOrd="2" destOrd="0" parTransId="{9F62C5CE-9304-4BB8-BDEC-97CFCC012B75}" sibTransId="{E6C9A4F6-5B95-4B5D-9D0A-5FD4D8758880}"/>
    <dgm:cxn modelId="{EA8C076F-9030-4581-9C98-3712C0203E70}" type="presOf" srcId="{2259F9F2-0FA9-4B9E-846A-6DE4E560F641}" destId="{0C0EF7FF-C5BC-4EE6-A7F6-C9DBBD4C77A2}" srcOrd="0" destOrd="0" presId="urn:microsoft.com/office/officeart/2005/8/layout/vProcess5"/>
    <dgm:cxn modelId="{D251B9D4-705A-4C32-AAFD-BC6AE0715058}" type="presOf" srcId="{6E36ABC9-6F89-4655-ACE5-36DB840FD550}" destId="{809B5A4F-8A49-471B-A2B6-3960BE89F14B}" srcOrd="0" destOrd="0" presId="urn:microsoft.com/office/officeart/2005/8/layout/vProcess5"/>
    <dgm:cxn modelId="{52D95375-B81E-480D-8B31-E6A12CA6F221}" type="presOf" srcId="{18E7F0BB-90C0-461C-A236-8A0B5AD8B064}" destId="{52043DCE-B085-4992-8F74-5ADE9A8A9FA5}" srcOrd="0" destOrd="0" presId="urn:microsoft.com/office/officeart/2005/8/layout/vProcess5"/>
    <dgm:cxn modelId="{F561F0EE-E0D0-4A00-9013-A654D8BE52F0}" srcId="{089DE35C-6612-443A-8658-FD279D40B730}" destId="{476C62C4-6865-4944-96E6-79952A0202A3}" srcOrd="4" destOrd="0" parTransId="{DD7ABF51-9C35-47A7-A76F-0F9ECE1A29B5}" sibTransId="{7B93E84B-00B1-4D74-A660-1246C46BDFDE}"/>
    <dgm:cxn modelId="{42859AD3-2375-4B3D-86F8-D84438FDBC39}" srcId="{089DE35C-6612-443A-8658-FD279D40B730}" destId="{6E36ABC9-6F89-4655-ACE5-36DB840FD550}" srcOrd="3" destOrd="0" parTransId="{9406C346-96EF-4405-9F74-F83474CDA3D3}" sibTransId="{AE1BB810-259B-424B-94BB-580ECCDEEDC2}"/>
    <dgm:cxn modelId="{A800463B-C1F9-44BF-A573-B8027A7AB231}" type="presOf" srcId="{476C62C4-6865-4944-96E6-79952A0202A3}" destId="{A77C6338-55DF-4BFE-A82D-0FF988CF554F}" srcOrd="0" destOrd="0" presId="urn:microsoft.com/office/officeart/2005/8/layout/vProcess5"/>
    <dgm:cxn modelId="{55A8B975-7C4B-4E8A-89A9-735450CC8593}" type="presOf" srcId="{6117312F-585D-47A9-B29F-4015C33994DF}" destId="{D8C732EF-86EC-4AC9-8018-6908D996BDDE}" srcOrd="1" destOrd="0" presId="urn:microsoft.com/office/officeart/2005/8/layout/vProcess5"/>
    <dgm:cxn modelId="{82B3C4C6-216C-4835-9303-889D8E8DA963}" type="presOf" srcId="{476C62C4-6865-4944-96E6-79952A0202A3}" destId="{49DEE3FF-7A05-4920-B945-0DDADB39368D}" srcOrd="1" destOrd="0" presId="urn:microsoft.com/office/officeart/2005/8/layout/vProcess5"/>
    <dgm:cxn modelId="{2A2EFDFA-C11D-46EC-B08B-3FD82624B5F0}" type="presParOf" srcId="{441FDA0E-3A8C-4A9D-B708-E9798958423F}" destId="{4011AB1E-C03B-4057-A8BE-FA4CA19C17E3}" srcOrd="0" destOrd="0" presId="urn:microsoft.com/office/officeart/2005/8/layout/vProcess5"/>
    <dgm:cxn modelId="{322566F8-D8EF-49F5-8724-B5E6A50CCD31}" type="presParOf" srcId="{441FDA0E-3A8C-4A9D-B708-E9798958423F}" destId="{52043DCE-B085-4992-8F74-5ADE9A8A9FA5}" srcOrd="1" destOrd="0" presId="urn:microsoft.com/office/officeart/2005/8/layout/vProcess5"/>
    <dgm:cxn modelId="{AE6312AC-CE77-4DE4-966E-10231E4ED91F}" type="presParOf" srcId="{441FDA0E-3A8C-4A9D-B708-E9798958423F}" destId="{168269A3-AEF9-47AF-804C-14D4BD7435EE}" srcOrd="2" destOrd="0" presId="urn:microsoft.com/office/officeart/2005/8/layout/vProcess5"/>
    <dgm:cxn modelId="{B6C6D9E6-25FD-4383-B158-F89EC2EBC13C}" type="presParOf" srcId="{441FDA0E-3A8C-4A9D-B708-E9798958423F}" destId="{713E9B94-28AC-48CD-842A-71F2A8C75AB4}" srcOrd="3" destOrd="0" presId="urn:microsoft.com/office/officeart/2005/8/layout/vProcess5"/>
    <dgm:cxn modelId="{39FE4F08-BA64-46C1-B1A8-12DEDAA06974}" type="presParOf" srcId="{441FDA0E-3A8C-4A9D-B708-E9798958423F}" destId="{809B5A4F-8A49-471B-A2B6-3960BE89F14B}" srcOrd="4" destOrd="0" presId="urn:microsoft.com/office/officeart/2005/8/layout/vProcess5"/>
    <dgm:cxn modelId="{A5A6A629-32AE-4FE9-9707-45318003216C}" type="presParOf" srcId="{441FDA0E-3A8C-4A9D-B708-E9798958423F}" destId="{A77C6338-55DF-4BFE-A82D-0FF988CF554F}" srcOrd="5" destOrd="0" presId="urn:microsoft.com/office/officeart/2005/8/layout/vProcess5"/>
    <dgm:cxn modelId="{CCA73740-1A77-41E2-BB79-774D87D8120B}" type="presParOf" srcId="{441FDA0E-3A8C-4A9D-B708-E9798958423F}" destId="{0C0EF7FF-C5BC-4EE6-A7F6-C9DBBD4C77A2}" srcOrd="6" destOrd="0" presId="urn:microsoft.com/office/officeart/2005/8/layout/vProcess5"/>
    <dgm:cxn modelId="{5E43673C-516D-4183-BAB9-F7C27D5119E4}" type="presParOf" srcId="{441FDA0E-3A8C-4A9D-B708-E9798958423F}" destId="{2BAC57FA-8349-4F5B-BF3F-869EE546F003}" srcOrd="7" destOrd="0" presId="urn:microsoft.com/office/officeart/2005/8/layout/vProcess5"/>
    <dgm:cxn modelId="{2235C4A3-07E7-41A4-B6A3-45DF6D85CD80}" type="presParOf" srcId="{441FDA0E-3A8C-4A9D-B708-E9798958423F}" destId="{1D54DE3C-DA56-490E-BF68-AE3DADCF609A}" srcOrd="8" destOrd="0" presId="urn:microsoft.com/office/officeart/2005/8/layout/vProcess5"/>
    <dgm:cxn modelId="{520A999D-1AB7-45F9-95E4-00F43A80ED47}" type="presParOf" srcId="{441FDA0E-3A8C-4A9D-B708-E9798958423F}" destId="{09FCA51D-833D-4B9C-A4D5-CEB95C78B7BD}" srcOrd="9" destOrd="0" presId="urn:microsoft.com/office/officeart/2005/8/layout/vProcess5"/>
    <dgm:cxn modelId="{2BD0E36D-E9B7-47BA-B7AC-1671E2F9D3A9}" type="presParOf" srcId="{441FDA0E-3A8C-4A9D-B708-E9798958423F}" destId="{AEB1AE51-CFA0-4791-BA3C-1BF00DB966C8}" srcOrd="10" destOrd="0" presId="urn:microsoft.com/office/officeart/2005/8/layout/vProcess5"/>
    <dgm:cxn modelId="{91417C4C-9B25-445A-89E0-3FAC68433F26}" type="presParOf" srcId="{441FDA0E-3A8C-4A9D-B708-E9798958423F}" destId="{D8C732EF-86EC-4AC9-8018-6908D996BDDE}" srcOrd="11" destOrd="0" presId="urn:microsoft.com/office/officeart/2005/8/layout/vProcess5"/>
    <dgm:cxn modelId="{FBB96D62-65FE-4CF5-9E12-AABDC79778AC}" type="presParOf" srcId="{441FDA0E-3A8C-4A9D-B708-E9798958423F}" destId="{5B75C248-AA33-48D2-A918-1AF6D9A9B3D9}" srcOrd="12" destOrd="0" presId="urn:microsoft.com/office/officeart/2005/8/layout/vProcess5"/>
    <dgm:cxn modelId="{75B45998-0FB5-42A6-A4CA-C5D1C9851FEF}" type="presParOf" srcId="{441FDA0E-3A8C-4A9D-B708-E9798958423F}" destId="{FA0B249C-AA3D-4AAF-AFDE-55DA804712EB}" srcOrd="13" destOrd="0" presId="urn:microsoft.com/office/officeart/2005/8/layout/vProcess5"/>
    <dgm:cxn modelId="{2554088B-345D-41EB-8938-A622E0850061}" type="presParOf" srcId="{441FDA0E-3A8C-4A9D-B708-E9798958423F}" destId="{49DEE3FF-7A05-4920-B945-0DDADB3936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4BD7C-D0B0-4FDB-B1EC-71A790B3E195}">
      <dsp:nvSpPr>
        <dsp:cNvPr id="0" name=""/>
        <dsp:cNvSpPr/>
      </dsp:nvSpPr>
      <dsp:spPr>
        <a:xfrm>
          <a:off x="72" y="614862"/>
          <a:ext cx="2226519" cy="2226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C5CD8-2846-420F-A50F-18BD506B4664}">
      <dsp:nvSpPr>
        <dsp:cNvPr id="0" name=""/>
        <dsp:cNvSpPr/>
      </dsp:nvSpPr>
      <dsp:spPr>
        <a:xfrm>
          <a:off x="122844" y="1950774"/>
          <a:ext cx="2705889" cy="222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Проектная документация</a:t>
          </a:r>
        </a:p>
      </dsp:txBody>
      <dsp:txXfrm>
        <a:off x="188057" y="2015987"/>
        <a:ext cx="2575463" cy="2096093"/>
      </dsp:txXfrm>
    </dsp:sp>
    <dsp:sp modelId="{F93719CD-CA47-44B0-B8A7-E0BA8C1CE06A}">
      <dsp:nvSpPr>
        <dsp:cNvPr id="0" name=""/>
        <dsp:cNvSpPr/>
      </dsp:nvSpPr>
      <dsp:spPr>
        <a:xfrm>
          <a:off x="2739358" y="1460621"/>
          <a:ext cx="512766" cy="535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739358" y="1567621"/>
        <a:ext cx="358936" cy="321001"/>
      </dsp:txXfrm>
    </dsp:sp>
    <dsp:sp modelId="{DB548574-0CFB-4D85-81B8-94DA8C346E8C}">
      <dsp:nvSpPr>
        <dsp:cNvPr id="0" name=""/>
        <dsp:cNvSpPr/>
      </dsp:nvSpPr>
      <dsp:spPr>
        <a:xfrm>
          <a:off x="3691639" y="614862"/>
          <a:ext cx="2226519" cy="2226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9F10E-52D9-48E7-8D6B-3DBA5F132A47}">
      <dsp:nvSpPr>
        <dsp:cNvPr id="0" name=""/>
        <dsp:cNvSpPr/>
      </dsp:nvSpPr>
      <dsp:spPr>
        <a:xfrm>
          <a:off x="3775591" y="1950774"/>
          <a:ext cx="2783528" cy="222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Строительство (реконструкция)</a:t>
          </a:r>
        </a:p>
      </dsp:txBody>
      <dsp:txXfrm>
        <a:off x="3840804" y="2015987"/>
        <a:ext cx="2653102" cy="2096093"/>
      </dsp:txXfrm>
    </dsp:sp>
    <dsp:sp modelId="{44B8FBA4-E522-4F1A-AC79-0EE91BA3EA6A}">
      <dsp:nvSpPr>
        <dsp:cNvPr id="0" name=""/>
        <dsp:cNvSpPr/>
      </dsp:nvSpPr>
      <dsp:spPr>
        <a:xfrm>
          <a:off x="6444512" y="1460621"/>
          <a:ext cx="526353" cy="535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444512" y="1567621"/>
        <a:ext cx="368447" cy="321001"/>
      </dsp:txXfrm>
    </dsp:sp>
    <dsp:sp modelId="{39C09CF4-5654-4144-AE21-D1AA6E9CC517}">
      <dsp:nvSpPr>
        <dsp:cNvPr id="0" name=""/>
        <dsp:cNvSpPr/>
      </dsp:nvSpPr>
      <dsp:spPr>
        <a:xfrm>
          <a:off x="7422025" y="614862"/>
          <a:ext cx="2226519" cy="22265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F9513-278A-48DB-A716-F99028485492}">
      <dsp:nvSpPr>
        <dsp:cNvPr id="0" name=""/>
        <dsp:cNvSpPr/>
      </dsp:nvSpPr>
      <dsp:spPr>
        <a:xfrm>
          <a:off x="7559604" y="1950774"/>
          <a:ext cx="2676276" cy="2226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Оборудование</a:t>
          </a:r>
        </a:p>
      </dsp:txBody>
      <dsp:txXfrm>
        <a:off x="7624817" y="2015987"/>
        <a:ext cx="2545850" cy="2096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75CC9-2F2B-4CEA-84AC-5C8DBB65EA92}">
      <dsp:nvSpPr>
        <dsp:cNvPr id="0" name=""/>
        <dsp:cNvSpPr/>
      </dsp:nvSpPr>
      <dsp:spPr>
        <a:xfrm>
          <a:off x="0" y="0"/>
          <a:ext cx="7216684" cy="9333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Исполненный договор</a:t>
          </a:r>
        </a:p>
      </dsp:txBody>
      <dsp:txXfrm>
        <a:off x="27336" y="27336"/>
        <a:ext cx="6130675" cy="878664"/>
      </dsp:txXfrm>
    </dsp:sp>
    <dsp:sp modelId="{4A5C4A22-E8CD-43CB-8CA4-DB803BDC904B}">
      <dsp:nvSpPr>
        <dsp:cNvPr id="0" name=""/>
        <dsp:cNvSpPr/>
      </dsp:nvSpPr>
      <dsp:spPr>
        <a:xfrm>
          <a:off x="604397" y="1103034"/>
          <a:ext cx="7216684" cy="9333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приемки и выполненных работ</a:t>
          </a:r>
        </a:p>
      </dsp:txBody>
      <dsp:txXfrm>
        <a:off x="631733" y="1130370"/>
        <a:ext cx="5950945" cy="878664"/>
      </dsp:txXfrm>
    </dsp:sp>
    <dsp:sp modelId="{02F9BE5F-F903-4358-92AC-06D4329F79A9}">
      <dsp:nvSpPr>
        <dsp:cNvPr id="0" name=""/>
        <dsp:cNvSpPr/>
      </dsp:nvSpPr>
      <dsp:spPr>
        <a:xfrm>
          <a:off x="1199773" y="2206068"/>
          <a:ext cx="7216684" cy="93333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Разрешение на ввод </a:t>
          </a: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объекта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7109" y="2233404"/>
        <a:ext cx="5959966" cy="878664"/>
      </dsp:txXfrm>
    </dsp:sp>
    <dsp:sp modelId="{BF488002-A286-4F9C-A700-46DF158DEF25}">
      <dsp:nvSpPr>
        <dsp:cNvPr id="0" name=""/>
        <dsp:cNvSpPr/>
      </dsp:nvSpPr>
      <dsp:spPr>
        <a:xfrm>
          <a:off x="1804170" y="3309102"/>
          <a:ext cx="7216684" cy="93333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Положительное заключение</a:t>
          </a:r>
        </a:p>
      </dsp:txBody>
      <dsp:txXfrm>
        <a:off x="1831506" y="3336438"/>
        <a:ext cx="5950945" cy="878664"/>
      </dsp:txXfrm>
    </dsp:sp>
    <dsp:sp modelId="{4E1ED0E3-CA8E-4178-9041-E8EE6CEFB3DA}">
      <dsp:nvSpPr>
        <dsp:cNvPr id="0" name=""/>
        <dsp:cNvSpPr/>
      </dsp:nvSpPr>
      <dsp:spPr>
        <a:xfrm>
          <a:off x="340578" y="3249240"/>
          <a:ext cx="606668" cy="6066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78" y="3249240"/>
        <a:ext cx="333668" cy="456518"/>
      </dsp:txXfrm>
    </dsp:sp>
    <dsp:sp modelId="{2AB76D52-E667-485A-BA8E-8CB0ADC25C4B}">
      <dsp:nvSpPr>
        <dsp:cNvPr id="0" name=""/>
        <dsp:cNvSpPr/>
      </dsp:nvSpPr>
      <dsp:spPr>
        <a:xfrm>
          <a:off x="807007" y="3328575"/>
          <a:ext cx="606668" cy="6066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3507" y="3328575"/>
        <a:ext cx="333668" cy="456518"/>
      </dsp:txXfrm>
    </dsp:sp>
    <dsp:sp modelId="{02AED341-0E03-4729-AFFA-C41E81B3F3F1}">
      <dsp:nvSpPr>
        <dsp:cNvPr id="0" name=""/>
        <dsp:cNvSpPr/>
      </dsp:nvSpPr>
      <dsp:spPr>
        <a:xfrm>
          <a:off x="516574" y="3635770"/>
          <a:ext cx="606668" cy="6066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074" y="3635770"/>
        <a:ext cx="333668" cy="456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CC5C8-00A4-484F-B574-992EB98C4B4A}">
      <dsp:nvSpPr>
        <dsp:cNvPr id="0" name=""/>
        <dsp:cNvSpPr/>
      </dsp:nvSpPr>
      <dsp:spPr>
        <a:xfrm>
          <a:off x="5013613" y="2349937"/>
          <a:ext cx="3547168" cy="61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812"/>
              </a:lnTo>
              <a:lnTo>
                <a:pt x="3547168" y="307812"/>
              </a:lnTo>
              <a:lnTo>
                <a:pt x="3547168" y="61562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0C591-1FB6-4019-835A-C9D769AAEEAB}">
      <dsp:nvSpPr>
        <dsp:cNvPr id="0" name=""/>
        <dsp:cNvSpPr/>
      </dsp:nvSpPr>
      <dsp:spPr>
        <a:xfrm>
          <a:off x="4967893" y="2349937"/>
          <a:ext cx="91440" cy="615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562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27ED0-B1A5-497F-BD9E-20A3AB6A2092}">
      <dsp:nvSpPr>
        <dsp:cNvPr id="0" name=""/>
        <dsp:cNvSpPr/>
      </dsp:nvSpPr>
      <dsp:spPr>
        <a:xfrm>
          <a:off x="1466445" y="2349937"/>
          <a:ext cx="3547168" cy="615624"/>
        </a:xfrm>
        <a:custGeom>
          <a:avLst/>
          <a:gdLst/>
          <a:ahLst/>
          <a:cxnLst/>
          <a:rect l="0" t="0" r="0" b="0"/>
          <a:pathLst>
            <a:path>
              <a:moveTo>
                <a:pt x="3547168" y="0"/>
              </a:moveTo>
              <a:lnTo>
                <a:pt x="3547168" y="307812"/>
              </a:lnTo>
              <a:lnTo>
                <a:pt x="0" y="307812"/>
              </a:lnTo>
              <a:lnTo>
                <a:pt x="0" y="61562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989A6-A5B1-4F20-A4B0-A71608FE4AD7}">
      <dsp:nvSpPr>
        <dsp:cNvPr id="0" name=""/>
        <dsp:cNvSpPr/>
      </dsp:nvSpPr>
      <dsp:spPr>
        <a:xfrm>
          <a:off x="2604734" y="107100"/>
          <a:ext cx="4817758" cy="2242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bg1"/>
              </a:solidFill>
            </a:rPr>
            <a:t>Наличие у участников закупки опыта поставки товара, выполнения работы, оказания услуги, связанного с предметом контракта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i="0" kern="1200" dirty="0">
            <a:solidFill>
              <a:schemeClr val="bg1"/>
            </a:solidFill>
          </a:endParaRPr>
        </a:p>
      </dsp:txBody>
      <dsp:txXfrm>
        <a:off x="2604734" y="107100"/>
        <a:ext cx="4817758" cy="2242836"/>
      </dsp:txXfrm>
    </dsp:sp>
    <dsp:sp modelId="{444D17EE-9927-4D15-92A0-D1BF8A994B05}">
      <dsp:nvSpPr>
        <dsp:cNvPr id="0" name=""/>
        <dsp:cNvSpPr/>
      </dsp:nvSpPr>
      <dsp:spPr>
        <a:xfrm>
          <a:off x="673" y="2965561"/>
          <a:ext cx="2931544" cy="194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>
              <a:solidFill>
                <a:schemeClr val="bg1"/>
              </a:solidFill>
            </a:rPr>
            <a:t>Общая цена исполненных участником закупки договоров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bg1"/>
            </a:solidFill>
          </a:endParaRPr>
        </a:p>
      </dsp:txBody>
      <dsp:txXfrm>
        <a:off x="673" y="2965561"/>
        <a:ext cx="2931544" cy="1942338"/>
      </dsp:txXfrm>
    </dsp:sp>
    <dsp:sp modelId="{7CC7DBC4-E857-4B2E-9642-784481B84088}">
      <dsp:nvSpPr>
        <dsp:cNvPr id="0" name=""/>
        <dsp:cNvSpPr/>
      </dsp:nvSpPr>
      <dsp:spPr>
        <a:xfrm>
          <a:off x="3547841" y="2965561"/>
          <a:ext cx="2931544" cy="194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>
              <a:solidFill>
                <a:schemeClr val="bg1"/>
              </a:solidFill>
            </a:rPr>
            <a:t>Общее количество исполненных участником закупки договоров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3547841" y="2965561"/>
        <a:ext cx="2931544" cy="1942338"/>
      </dsp:txXfrm>
    </dsp:sp>
    <dsp:sp modelId="{D927C398-9982-4A8A-A760-E337D3D2C75F}">
      <dsp:nvSpPr>
        <dsp:cNvPr id="0" name=""/>
        <dsp:cNvSpPr/>
      </dsp:nvSpPr>
      <dsp:spPr>
        <a:xfrm>
          <a:off x="7095010" y="2965561"/>
          <a:ext cx="2931544" cy="1989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>
              <a:solidFill>
                <a:schemeClr val="bg1"/>
              </a:solidFill>
            </a:rPr>
            <a:t>Наибольшая цена одного из исполненных участником закупки договоров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7095010" y="2965561"/>
        <a:ext cx="2931544" cy="1989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85F1C-549F-407A-8FDA-73E56D4B99E5}">
      <dsp:nvSpPr>
        <dsp:cNvPr id="0" name=""/>
        <dsp:cNvSpPr/>
      </dsp:nvSpPr>
      <dsp:spPr>
        <a:xfrm>
          <a:off x="2022164" y="111"/>
          <a:ext cx="2808386" cy="140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bg1"/>
              </a:solidFill>
            </a:rPr>
            <a:t>Требования извещения</a:t>
          </a:r>
        </a:p>
      </dsp:txBody>
      <dsp:txXfrm>
        <a:off x="2063291" y="41238"/>
        <a:ext cx="2726132" cy="1321939"/>
      </dsp:txXfrm>
    </dsp:sp>
    <dsp:sp modelId="{34178218-1AE8-49F7-B8D1-3AEDCDAD172F}">
      <dsp:nvSpPr>
        <dsp:cNvPr id="0" name=""/>
        <dsp:cNvSpPr/>
      </dsp:nvSpPr>
      <dsp:spPr>
        <a:xfrm>
          <a:off x="2303003" y="1404305"/>
          <a:ext cx="280838" cy="105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44"/>
              </a:lnTo>
              <a:lnTo>
                <a:pt x="280838" y="105314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8DC3-E273-4090-B844-C8F62CC46300}">
      <dsp:nvSpPr>
        <dsp:cNvPr id="0" name=""/>
        <dsp:cNvSpPr/>
      </dsp:nvSpPr>
      <dsp:spPr>
        <a:xfrm>
          <a:off x="2583842" y="1755353"/>
          <a:ext cx="2453518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Устанавливаются требования к участникам закупки и составу заявок</a:t>
          </a:r>
        </a:p>
      </dsp:txBody>
      <dsp:txXfrm>
        <a:off x="2624969" y="1796480"/>
        <a:ext cx="2371264" cy="1321939"/>
      </dsp:txXfrm>
    </dsp:sp>
    <dsp:sp modelId="{4689D6BE-5E8C-4AC9-9D32-ABC8CE8F7A58}">
      <dsp:nvSpPr>
        <dsp:cNvPr id="0" name=""/>
        <dsp:cNvSpPr/>
      </dsp:nvSpPr>
      <dsp:spPr>
        <a:xfrm>
          <a:off x="2303003" y="1404305"/>
          <a:ext cx="280838" cy="280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386"/>
              </a:lnTo>
              <a:lnTo>
                <a:pt x="280838" y="2808386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3F7AF-DD8C-4D0C-A891-7E7B215CBAB5}">
      <dsp:nvSpPr>
        <dsp:cNvPr id="0" name=""/>
        <dsp:cNvSpPr/>
      </dsp:nvSpPr>
      <dsp:spPr>
        <a:xfrm>
          <a:off x="2583842" y="3510594"/>
          <a:ext cx="2246709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Устанавливаются требования к сроку действия и компенсационным фондам</a:t>
          </a:r>
        </a:p>
      </dsp:txBody>
      <dsp:txXfrm>
        <a:off x="2624969" y="3551721"/>
        <a:ext cx="2164455" cy="1321939"/>
      </dsp:txXfrm>
    </dsp:sp>
    <dsp:sp modelId="{31D424FB-3FF0-473A-AE68-C6C7A899D82B}">
      <dsp:nvSpPr>
        <dsp:cNvPr id="0" name=""/>
        <dsp:cNvSpPr/>
      </dsp:nvSpPr>
      <dsp:spPr>
        <a:xfrm>
          <a:off x="5532647" y="111"/>
          <a:ext cx="2808386" cy="1404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bg1"/>
              </a:solidFill>
            </a:rPr>
            <a:t>Компенсационные фонды</a:t>
          </a:r>
        </a:p>
      </dsp:txBody>
      <dsp:txXfrm>
        <a:off x="5573774" y="41238"/>
        <a:ext cx="2726132" cy="1321939"/>
      </dsp:txXfrm>
    </dsp:sp>
    <dsp:sp modelId="{B2DAB651-F27D-468F-B355-8BF1DC9315BD}">
      <dsp:nvSpPr>
        <dsp:cNvPr id="0" name=""/>
        <dsp:cNvSpPr/>
      </dsp:nvSpPr>
      <dsp:spPr>
        <a:xfrm>
          <a:off x="5813486" y="1404305"/>
          <a:ext cx="280838" cy="105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144"/>
              </a:lnTo>
              <a:lnTo>
                <a:pt x="280838" y="105314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D5B57-AD7F-46FA-A1BE-54EA853E36FC}">
      <dsp:nvSpPr>
        <dsp:cNvPr id="0" name=""/>
        <dsp:cNvSpPr/>
      </dsp:nvSpPr>
      <dsp:spPr>
        <a:xfrm>
          <a:off x="6094325" y="1755353"/>
          <a:ext cx="2246709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solidFill>
                <a:schemeClr val="bg1"/>
              </a:solidFill>
              <a:latin typeface="+mn-lt"/>
            </a:rPr>
            <a:t>Компенсационный фонд обеспечения договорных обязательств</a:t>
          </a:r>
          <a:endParaRPr lang="ru-RU" sz="1800" b="0" kern="1200" dirty="0">
            <a:solidFill>
              <a:schemeClr val="bg1"/>
            </a:solidFill>
            <a:latin typeface="+mn-lt"/>
          </a:endParaRPr>
        </a:p>
      </dsp:txBody>
      <dsp:txXfrm>
        <a:off x="6135452" y="1796480"/>
        <a:ext cx="2164455" cy="1321939"/>
      </dsp:txXfrm>
    </dsp:sp>
    <dsp:sp modelId="{9120CF9F-9AC2-4C59-8E9D-23EEF8C19CED}">
      <dsp:nvSpPr>
        <dsp:cNvPr id="0" name=""/>
        <dsp:cNvSpPr/>
      </dsp:nvSpPr>
      <dsp:spPr>
        <a:xfrm>
          <a:off x="5813486" y="1404305"/>
          <a:ext cx="280838" cy="280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386"/>
              </a:lnTo>
              <a:lnTo>
                <a:pt x="280838" y="2808386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4D4BE-7192-4737-9B55-5F6B803051BD}">
      <dsp:nvSpPr>
        <dsp:cNvPr id="0" name=""/>
        <dsp:cNvSpPr/>
      </dsp:nvSpPr>
      <dsp:spPr>
        <a:xfrm>
          <a:off x="6094325" y="3510594"/>
          <a:ext cx="2246709" cy="1404193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>
              <a:solidFill>
                <a:schemeClr val="bg1"/>
              </a:solidFill>
              <a:latin typeface="+mn-lt"/>
            </a:rPr>
            <a:t>Компенсационный фонд обеспечения вреда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6135452" y="3551721"/>
        <a:ext cx="2164455" cy="1321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258C2-6EB2-4FAA-BA6B-EC4B20A346E8}">
      <dsp:nvSpPr>
        <dsp:cNvPr id="0" name=""/>
        <dsp:cNvSpPr/>
      </dsp:nvSpPr>
      <dsp:spPr>
        <a:xfrm>
          <a:off x="0" y="0"/>
          <a:ext cx="8128000" cy="15018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bg1"/>
              </a:solidFill>
            </a:rPr>
            <a:t>Конкретные виды работ устанавливаются в документации из проектной документации</a:t>
          </a:r>
        </a:p>
      </dsp:txBody>
      <dsp:txXfrm>
        <a:off x="0" y="0"/>
        <a:ext cx="8128000" cy="1501866"/>
      </dsp:txXfrm>
    </dsp:sp>
    <dsp:sp modelId="{A0346EA0-619F-4B84-80B6-A970AB56DF60}">
      <dsp:nvSpPr>
        <dsp:cNvPr id="0" name=""/>
        <dsp:cNvSpPr/>
      </dsp:nvSpPr>
      <dsp:spPr>
        <a:xfrm>
          <a:off x="0" y="1501866"/>
          <a:ext cx="4064000" cy="315391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«в размере не менее 25 % цены контракта»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«25 %»</a:t>
          </a:r>
          <a:endParaRPr lang="ru-RU" sz="2500" u="none" kern="1200" dirty="0">
            <a:solidFill>
              <a:schemeClr val="bg1"/>
            </a:solidFill>
          </a:endParaRPr>
        </a:p>
      </dsp:txBody>
      <dsp:txXfrm>
        <a:off x="0" y="1501866"/>
        <a:ext cx="4064000" cy="3153918"/>
      </dsp:txXfrm>
    </dsp:sp>
    <dsp:sp modelId="{434D5CEB-6E44-45B6-87E5-794FAADEBB94}">
      <dsp:nvSpPr>
        <dsp:cNvPr id="0" name=""/>
        <dsp:cNvSpPr/>
      </dsp:nvSpPr>
      <dsp:spPr>
        <a:xfrm>
          <a:off x="4064000" y="1501866"/>
          <a:ext cx="4064000" cy="315391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solidFill>
                <a:schemeClr val="bg1"/>
              </a:solidFill>
            </a:rPr>
            <a:t>Неправомерно требовать на этапе заключения контракта</a:t>
          </a:r>
        </a:p>
      </dsp:txBody>
      <dsp:txXfrm>
        <a:off x="4064000" y="1501866"/>
        <a:ext cx="4064000" cy="3153918"/>
      </dsp:txXfrm>
    </dsp:sp>
    <dsp:sp modelId="{0CAD2760-B5E6-48D2-A554-9BC0E7898375}">
      <dsp:nvSpPr>
        <dsp:cNvPr id="0" name=""/>
        <dsp:cNvSpPr/>
      </dsp:nvSpPr>
      <dsp:spPr>
        <a:xfrm>
          <a:off x="0" y="4655784"/>
          <a:ext cx="8128000" cy="350435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43DCE-B085-4992-8F74-5ADE9A8A9FA5}">
      <dsp:nvSpPr>
        <dsp:cNvPr id="0" name=""/>
        <dsp:cNvSpPr/>
      </dsp:nvSpPr>
      <dsp:spPr>
        <a:xfrm>
          <a:off x="0" y="0"/>
          <a:ext cx="7261100" cy="8741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Заполнение формы жалобы в ЕИС</a:t>
          </a:r>
        </a:p>
      </dsp:txBody>
      <dsp:txXfrm>
        <a:off x="25604" y="25604"/>
        <a:ext cx="6215490" cy="822991"/>
      </dsp:txXfrm>
    </dsp:sp>
    <dsp:sp modelId="{168269A3-AEF9-47AF-804C-14D4BD7435EE}">
      <dsp:nvSpPr>
        <dsp:cNvPr id="0" name=""/>
        <dsp:cNvSpPr/>
      </dsp:nvSpPr>
      <dsp:spPr>
        <a:xfrm>
          <a:off x="542225" y="995616"/>
          <a:ext cx="7261100" cy="87419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Автоматическое размещение жалобы в ЕИС</a:t>
          </a:r>
          <a:r>
            <a:rPr lang="ru-RU" sz="2300" b="1" kern="1200" dirty="0"/>
            <a:t> </a:t>
          </a:r>
        </a:p>
      </dsp:txBody>
      <dsp:txXfrm>
        <a:off x="567829" y="1021220"/>
        <a:ext cx="6099437" cy="822991"/>
      </dsp:txXfrm>
    </dsp:sp>
    <dsp:sp modelId="{713E9B94-28AC-48CD-842A-71F2A8C75AB4}">
      <dsp:nvSpPr>
        <dsp:cNvPr id="0" name=""/>
        <dsp:cNvSpPr/>
      </dsp:nvSpPr>
      <dsp:spPr>
        <a:xfrm>
          <a:off x="1084450" y="1991232"/>
          <a:ext cx="7261100" cy="87419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Принятие/отказ в принятии жалобы</a:t>
          </a:r>
        </a:p>
      </dsp:txBody>
      <dsp:txXfrm>
        <a:off x="1110054" y="2016836"/>
        <a:ext cx="6099437" cy="822991"/>
      </dsp:txXfrm>
    </dsp:sp>
    <dsp:sp modelId="{809B5A4F-8A49-471B-A2B6-3960BE89F14B}">
      <dsp:nvSpPr>
        <dsp:cNvPr id="0" name=""/>
        <dsp:cNvSpPr/>
      </dsp:nvSpPr>
      <dsp:spPr>
        <a:xfrm>
          <a:off x="1626675" y="2986848"/>
          <a:ext cx="7261100" cy="874199"/>
        </a:xfrm>
        <a:prstGeom prst="rect">
          <a:avLst/>
        </a:prstGeom>
        <a:solidFill>
          <a:srgbClr val="AACEB6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ЕИС уведомляет о размещении жалобы</a:t>
          </a:r>
        </a:p>
      </dsp:txBody>
      <dsp:txXfrm>
        <a:off x="1652279" y="3012452"/>
        <a:ext cx="6099437" cy="822991"/>
      </dsp:txXfrm>
    </dsp:sp>
    <dsp:sp modelId="{A77C6338-55DF-4BFE-A82D-0FF988CF554F}">
      <dsp:nvSpPr>
        <dsp:cNvPr id="0" name=""/>
        <dsp:cNvSpPr/>
      </dsp:nvSpPr>
      <dsp:spPr>
        <a:xfrm>
          <a:off x="2168900" y="3982464"/>
          <a:ext cx="7261100" cy="874199"/>
        </a:xfrm>
        <a:prstGeom prst="rect">
          <a:avLst/>
        </a:prstGeom>
        <a:solidFill>
          <a:srgbClr val="599D75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Рассмотрение жалобы комиссией ФАС</a:t>
          </a:r>
        </a:p>
      </dsp:txBody>
      <dsp:txXfrm>
        <a:off x="2194504" y="4008068"/>
        <a:ext cx="6099437" cy="822991"/>
      </dsp:txXfrm>
    </dsp:sp>
    <dsp:sp modelId="{0C0EF7FF-C5BC-4EE6-A7F6-C9DBBD4C77A2}">
      <dsp:nvSpPr>
        <dsp:cNvPr id="0" name=""/>
        <dsp:cNvSpPr/>
      </dsp:nvSpPr>
      <dsp:spPr>
        <a:xfrm>
          <a:off x="6692870" y="638651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820722" y="638651"/>
        <a:ext cx="312525" cy="427592"/>
      </dsp:txXfrm>
    </dsp:sp>
    <dsp:sp modelId="{2BAC57FA-8349-4F5B-BF3F-869EE546F003}">
      <dsp:nvSpPr>
        <dsp:cNvPr id="0" name=""/>
        <dsp:cNvSpPr/>
      </dsp:nvSpPr>
      <dsp:spPr>
        <a:xfrm>
          <a:off x="7235095" y="1634267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362947" y="1634267"/>
        <a:ext cx="312525" cy="427592"/>
      </dsp:txXfrm>
    </dsp:sp>
    <dsp:sp modelId="{1D54DE3C-DA56-490E-BF68-AE3DADCF609A}">
      <dsp:nvSpPr>
        <dsp:cNvPr id="0" name=""/>
        <dsp:cNvSpPr/>
      </dsp:nvSpPr>
      <dsp:spPr>
        <a:xfrm>
          <a:off x="7777320" y="2615313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905172" y="2615313"/>
        <a:ext cx="312525" cy="427592"/>
      </dsp:txXfrm>
    </dsp:sp>
    <dsp:sp modelId="{09FCA51D-833D-4B9C-A4D5-CEB95C78B7BD}">
      <dsp:nvSpPr>
        <dsp:cNvPr id="0" name=""/>
        <dsp:cNvSpPr/>
      </dsp:nvSpPr>
      <dsp:spPr>
        <a:xfrm>
          <a:off x="8319545" y="3620643"/>
          <a:ext cx="568229" cy="5682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8447397" y="3620643"/>
        <a:ext cx="312525" cy="42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FB0F-9D32-41E4-80BA-A108AAED8D93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16A7-D02A-4BB9-A2F4-3136D232F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2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66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304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015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5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0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5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14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117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6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64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5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6977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4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08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30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27A45-3872-4D01-BF85-09038D5E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99EFF-359B-46AF-BB70-68978E5628B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AAE9F-FD61-4FF7-9DFF-4196B6FA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4C167-C3CC-425E-8E84-25CEFE3A1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BC1B-5F2C-41F1-AAA9-9636D8A1C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85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1C8844-D76B-46D2-BD0C-70214DAC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89D0-1C04-416D-AE2A-0735DD08A8E3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68814D-D9AF-42D1-B78A-30ECF9F5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1B22F0-7A2D-46BA-A785-354CF2C3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D3AA-9008-4EAD-9880-9AA1E7954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80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4A7B-73C5-4C93-8DBA-536FF121B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3034-FB06-4E4F-A313-E77DAA855875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4A598-007C-47BF-93EA-ABEB3515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FEBAC-6128-4BD6-81C8-1ED47BF9B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BD51-8F5D-46C6-A67A-7B4F1DF65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6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5F0AE9-3D41-4A89-BF15-5603F5B4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F712-BAE9-4DCB-B431-33C688BF361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113A0D-22D3-4A03-A779-871CCEC5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BFE132D-7F0C-496F-9852-1780F752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7D10A-0506-4EA0-8B30-54D0A9D0D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7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EF56126-CA9E-4617-A991-B6A0720E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647C-0EFF-448F-9FEE-64353F872480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BF15388-500E-46E4-BF27-A3C8FD70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236796A-DCD8-4F11-8FF3-25B95974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44B86-48A5-443F-A1E8-AA5E3A0A0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6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0F86831-FC28-403C-A47E-67499AAB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4355-3CC0-4696-82AE-3823C2FFAF35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9FF0EA3-E25A-4989-AA39-5FDB207C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53DED09-835A-4BED-B88C-C58D550A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A250-31B5-49E2-B607-513F1BCB2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50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38E7645-AF2F-4CFA-894D-EAA93775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6828-C5B2-4F74-829C-D3F3EC3DD95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786A8A2-35EF-48E6-858E-64CFE237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C34B5F6-367F-4D95-A8ED-AA5B627E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970F2-ABCA-4F24-8B3A-4119D0567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7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1666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B3A6E4F-60BF-4B28-B28C-4814A851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F426-560F-4B82-AA78-1F1AC69EE73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CE4F03-A3A4-4784-A5E2-1FD412AF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4DC7442-4F9A-44A4-BF93-6933466E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9196-94F6-46AA-BD7A-1C6DB96F1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670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600D80D-3C5E-476D-B004-C230D861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744D-5EAE-4DBA-9A31-EFF51F05982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BF591F1-EC98-4DB1-ADC7-C1DDC141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0A612F9-8A08-4BC2-872A-766B3C86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C133-0CEF-4AC2-BB29-4276D3C0D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10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88A7E9-C70E-4652-A287-728E3A91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F25F0-5204-46E6-A75F-16D5DBEA416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36755-54F1-4A94-99CD-E02F0CFE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DE125-578A-4A62-BCE0-8B23601E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FAD2-F988-445F-8313-B2F215FE9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41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78BBC0-2913-4180-910A-079D2907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F14B-E001-4862-9057-ECDD6A03FE03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56591-2B21-49C0-A3F6-FCC006CA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280ACA-E78E-4240-9272-AF1505CD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ABFB-2F88-4F81-AF10-67FB3FCC0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410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47650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54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33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7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8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10/12/2022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2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6244610-9D84-4A4B-A332-1E549367E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AE73451B-1083-4324-A3C2-3CDF19397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02222-2E58-4D1A-8110-2941EC24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F5B39E-4B97-4267-89EA-2AC20EA1630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F34D0-001D-420D-85CC-6C72CD646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F3012-3CB8-4F30-8353-291FB92A4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B135E0-C645-42E1-ADFA-B52CF13B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9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hyperlink" Target="consultantplus://offline/ref=0CCFF0E4547F3BCDAAF19071897AA62C0974EE73DFA7B9862AD85B4D34D79A75B9AC8BCE49E5640A0A315E23E231jF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6997F-A17D-4847-B41D-5242B31B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925" y="2043405"/>
            <a:ext cx="8627354" cy="277992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проведения закупок и заключения контрактов на строительство, реконструкцию, капитальный и текущий ремонты объектов капитального строительства, ремонт дорог </a:t>
            </a:r>
            <a:endParaRPr lang="ru-RU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2867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6997F-A17D-4847-B41D-5242B31B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19177"/>
            <a:ext cx="6096000" cy="2116985"/>
          </a:xfrm>
          <a:noFill/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заказчиков при проведении закупок строительной отрасли, что необходимо учесть при формировании извещения и отборе победителя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686574" y="3465513"/>
            <a:ext cx="9692640" cy="2430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812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1" y="5302922"/>
            <a:ext cx="2373706" cy="13346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83768"/>
            <a:ext cx="2612369" cy="1670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48" y="3131186"/>
            <a:ext cx="3353057" cy="161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93" y="1073362"/>
            <a:ext cx="3015366" cy="20143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36615" y="1885464"/>
            <a:ext cx="4833174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Культура и культурное наследия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9061" y="3751730"/>
            <a:ext cx="5874588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Градостроительная деятельность </a:t>
            </a:r>
            <a:endParaRPr kumimoji="0" lang="ru-RU" sz="2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5554" y="5628477"/>
            <a:ext cx="3729482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Дорожная деятельность </a:t>
            </a:r>
          </a:p>
        </p:txBody>
      </p:sp>
      <p:pic>
        <p:nvPicPr>
          <p:cNvPr id="24" name="Google Shape;146;p11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 flipV="1">
            <a:off x="311986" y="3087752"/>
            <a:ext cx="1148894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6;p11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 flipV="1">
            <a:off x="311986" y="4862639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070" y="89452"/>
            <a:ext cx="10199138" cy="707348"/>
          </a:xfrm>
        </p:spPr>
        <p:txBody>
          <a:bodyPr/>
          <a:lstStyle/>
          <a:p>
            <a:r>
              <a:rPr lang="ru-RU" dirty="0"/>
              <a:t>Специальная </a:t>
            </a:r>
            <a:r>
              <a:rPr lang="ru-RU" dirty="0" err="1"/>
              <a:t>предквалификация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C833D-1473-4FEF-BC74-CC9A8BAF1DC3}"/>
              </a:ext>
            </a:extLst>
          </p:cNvPr>
          <p:cNvSpPr txBox="1"/>
          <p:nvPr/>
        </p:nvSpPr>
        <p:spPr>
          <a:xfrm>
            <a:off x="805070" y="1011427"/>
            <a:ext cx="9988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Изменение: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дополнительные требования необходимо устанавливать при любых конкурентных закупках, если объект включен в Перечень.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>
              <a:solidFill>
                <a:prstClr val="black"/>
              </a:solidFill>
              <a:latin typeface="Century Schoolbook" panose="02040604050505020304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Решение проблемы: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</a:rPr>
              <a:t>с</a:t>
            </a:r>
            <a:r>
              <a:rPr lang="ru-RU" sz="2400" dirty="0">
                <a:solidFill>
                  <a:prstClr val="black"/>
                </a:solidFill>
                <a:latin typeface="Century Schoolbook" panose="02040604050505020304"/>
              </a:rPr>
              <a:t>ложные работы, услуги на конкурсе, запросе предложений закупались без «</a:t>
            </a:r>
            <a:r>
              <a:rPr lang="ru-RU" sz="2400" dirty="0" err="1">
                <a:solidFill>
                  <a:prstClr val="black"/>
                </a:solidFill>
                <a:latin typeface="Century Schoolbook" panose="02040604050505020304"/>
              </a:rPr>
              <a:t>предквалификации</a:t>
            </a:r>
            <a:r>
              <a:rPr lang="ru-RU" sz="2400" dirty="0">
                <a:solidFill>
                  <a:prstClr val="black"/>
                </a:solidFill>
                <a:latin typeface="Century Schoolbook" panose="02040604050505020304"/>
              </a:rPr>
              <a:t>».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9" y="3544235"/>
            <a:ext cx="10823714" cy="33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2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634"/>
            <a:ext cx="12192000" cy="29933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МКУ «Управление капитального строительства г. Орла.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реконструкция «Красного моста» в городе Орле.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1.6 млрд.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2942661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01.04.2022 по делу № 22/44/99/130: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обоснованной.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извещении неправомерно установлен пункт 8 ПП РФ № 2571 «Работы по строительству, реконструкции линейного объекта» вместо пункта 1 ПП РФ № 2571 «Работы по сохранению объектов культурного наследия, при которых затрагиваются конструктивные и другие характеристики надежности и безопасности таких объектов».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1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ФКУ «Дирекция государственного заказчика по реализации комплексных проектов развития транспортной инфраструктуры».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реконструкция аэропортового комплекса.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5.9 млрд.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723453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05.04.2022 по делу № 28/06/105-932/2022: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обоснованной.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извещении неправомерно установлен пункт 7 ПП РФ № 2571 «Работы по строительству, реконструкции объекта капитального строительства, за исключением линейного объекта» вместо пункта 13 ПП РФ № 2571 «Работы по строительству, реконструкции особо опасных, технически сложных, уникальных объектов капитального строительства».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91" y="1759788"/>
            <a:ext cx="4159213" cy="28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дорожного хозяйства, благоустройства и транспорта администрации муниципального образования «Город Саратов».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работ по строительству путепровода.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1.7 млрд.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3222456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27.05.2022 по делу № 28/06/105-1672/2022: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обоснованной.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извещении неправомерно установлен пункт 7 ПП РФ № 2571 «Работы по строительству, реконструкции объекта капитального строительства, за исключением линейного объекта» вместо пункта 17 ПП РФ № 2571 «Работы по строительству, реконструкции, капитальному ремонту автомобильной дороги».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администрация Приискового сельсовета Орджоникидзевского района Республики Хакасия.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проектной документации и выполнение строительно-монтажных работ по объекту: «Благоустройство скверов городского поселения Ростов».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79 млн.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извещении установлены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пункты 6 и 7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ПП РФ № 2571 «Работы по подготовке проектной документации и (или) выполнению инженерных изысканий в соответствии с законодательством о градостроительной деятельности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«Работы по строительству, реконструкции объекта капитального строительства, за исключением линейного объекта»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8" y="4806197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Хакасского УФАС России от 22.06.2022 по делу № 019/06/106-346/2022: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обоснованной.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812" y="1730027"/>
            <a:ext cx="3514188" cy="30749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6" y="1181745"/>
            <a:ext cx="11488947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дминистрация Комсомольского сельского поселения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Рамонского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муниципального района Воронежской области.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капитальному ремонту  части зданий.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установлен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 15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 РФ № 2571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текущему ремонту зданий,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сооружений»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5729527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Воронежского УФАС России от 06.09.2022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036/06/49-890/2022: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обоснованной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757" y="1114682"/>
            <a:ext cx="2721664" cy="2746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документы 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3"/>
          <p:cNvGraphicFramePr>
            <a:graphicFrameLocks/>
          </p:cNvGraphicFramePr>
          <p:nvPr>
            <p:extLst/>
          </p:nvPr>
        </p:nvGraphicFramePr>
        <p:xfrm>
          <a:off x="311988" y="1323474"/>
          <a:ext cx="9020855" cy="424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17034" y="5862626"/>
            <a:ext cx="9683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 закупки вправе предоставить реестровый номер записи из реестра контрактов/договоров по Законам № 44-ФЗ и № 223-ФЗ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988" y="5954959"/>
            <a:ext cx="189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ВАЖНО!</a:t>
            </a:r>
          </a:p>
        </p:txBody>
      </p:sp>
    </p:spTree>
    <p:extLst>
      <p:ext uri="{BB962C8B-B14F-4D97-AF65-F5344CB8AC3E}">
        <p14:creationId xmlns:p14="http://schemas.microsoft.com/office/powerpoint/2010/main" val="16912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ФКУ «Управление автомобильной магистрали Москва-Волгоград Федерального дорожного агентства».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капитальный ремонт автомобильной дороги.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6.2 млрд.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 17 ПП РФ № 2571 «Работы по строительству, реконструкции, капитальному ремонту автомобильной дороги»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Не менее 30 процентов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526" y="4190644"/>
            <a:ext cx="11488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23.06.2022 по делу № 22/44/93/137: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отказ в согласовании контракта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ед. поставщиком (подрядчиком, исполнителем).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Основание для отказа: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неправомерно принято решение о соответствии участника.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617" y="267418"/>
            <a:ext cx="10427738" cy="7510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</a:rPr>
              <a:t>Способы закупок на строительство (реконструкцию) </a:t>
            </a:r>
            <a:endParaRPr lang="ru-RU" sz="3600" dirty="0"/>
          </a:p>
        </p:txBody>
      </p:sp>
      <p:sp>
        <p:nvSpPr>
          <p:cNvPr id="6" name="Овал 5"/>
          <p:cNvSpPr/>
          <p:nvPr/>
        </p:nvSpPr>
        <p:spPr>
          <a:xfrm>
            <a:off x="1013791" y="1252518"/>
            <a:ext cx="3422062" cy="2067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Электронный аукцион</a:t>
            </a:r>
          </a:p>
        </p:txBody>
      </p:sp>
      <p:sp>
        <p:nvSpPr>
          <p:cNvPr id="9" name="Овал 8"/>
          <p:cNvSpPr/>
          <p:nvPr/>
        </p:nvSpPr>
        <p:spPr>
          <a:xfrm>
            <a:off x="1013791" y="3900425"/>
            <a:ext cx="3422062" cy="2067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Открытый конкурс в электронной форме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1252518"/>
            <a:ext cx="5981700" cy="48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4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 жалобы: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принято неправомерное решение об отклонении заявки (представленный контракт выполнен с начислением неустойки).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ФБУН «Государственный научный центр прикладной микробиологии и биотехнологии».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работ по разработке проектно-сметной документации.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49 млн.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 6 ПП РФ № 2571 «Работы по подготовке проектной документации и (или) выполнению инженерных изысканий»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806197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04.07.2022 по делу № 28/06/105-2145/2022: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указанный довод жалобы признан обоснованным.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8" y="2464904"/>
            <a:ext cx="3938607" cy="31424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выполненных работ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11987" y="1281574"/>
            <a:ext cx="11488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 выполненных работ, подтверждающий цену выполненных работ и являющийся последним актом, составленным при исполнении такого договора, акт приемки объекта капитального строительства, акт приемки выполненных работ по сохранению объекта культурного наследия и разрешение на ввод объекта капитального строительства в эксплуатацию должны быть подписаны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ранее чем за 5 лет до дня окончания срока подачи заявок на участие в закупке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987" y="5741648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при исполнении такого договора составлено несколько актов приемки поставленных товаров, выполненных работ, оказанных услуг, участниками закупки направляются все такие акты.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2283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 жалобы: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принято неправомерное решение об отклонении заявки (отсутствует акт приемки объекта).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Администрация муниципального образования Бородинское Киреевского района.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объекта: «Газификация д. Марьино Киреевского района Тульской области».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млн.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 8 ПП РФ № 2571 «Работы по строительству, реконструкции линейного объекта»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806197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Тульского УФАС России от 24.05.2022 по делу № 071/06/106-421/2022: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необоснованной.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 жалобы: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принято неправомерное решение об отклонении заявки (несоответствие сумм).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АО «КРЫМЭНЕРГО».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проектно-изыскательских и строительно-монтажных работ.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1.2 млрд.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Основания для отклонения: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«отсутствия движения денежных средств согласно публичной информации по бухгалтерской отчетности в размере суммы указанного договора от 13.02.2019 N 2-1», отсутствия на электронных площадках «информации о ведении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претензионно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-исковой работы между сторонами договора от 13.02.2019 N 2-1».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5113974"/>
            <a:ext cx="11488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25.03.2022 по делу № 28/06/105-739/2022: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обоснованной.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 жалобы: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принято неправомерное решение об отклонении заявки (не предоставлено разрешение на ввод объекта в эксплуатацию, т.к. указанное разрешение выдается заказчику).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МБУ «Спортивная школа города Вятские Поляны Кировской области.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капитальный ремонт фасада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спортпавильона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млн.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 10 ПП РФ № 2571 «Работы по капитальному ремонту объекта капитального строительства»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498421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Кировского УФАС России от 20.06.2022 по делу № 043/06/106-542/2022: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необоснованной.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0" y="400049"/>
            <a:ext cx="8988425" cy="557847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/>
              <a:t>Порядок оценки заявок при проведении закупок на строительство (реконструкцию)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0594796"/>
              </p:ext>
            </p:extLst>
          </p:nvPr>
        </p:nvGraphicFramePr>
        <p:xfrm>
          <a:off x="712498" y="1128032"/>
          <a:ext cx="10027228" cy="506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61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«Академическая гимназия № 56» Санкт-Петербурга.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Объект закупки: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первоочередных противоаварийных работ части здания.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НМ(Ц)К: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рублей.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 решения: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Комиссия УФАС отмечает, что Положением не предусмотрена возможность предъявлять условия о минимальной стоимости исполненного контракта (договора), что указывает на то, что требование Заказчика о том, что оценке подлежат договоры, цена которых составляет не меньше 20% НМЦК, не соответствует требованиям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Положения.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305678"/>
            <a:ext cx="11488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Санкт-Петербургского УФАС России от 14.09.2022 по делу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44-3087/22: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обоснованной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606" y="4806197"/>
            <a:ext cx="2064360" cy="2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0" y="1451842"/>
            <a:ext cx="9489057" cy="39505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051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Санкт-Петербургского УФАС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России от 02.09.2022 по делу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44-2869/22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51526" y="1683794"/>
            <a:ext cx="11535673" cy="347787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работ по оснащению комплексными системами обеспечения безопасности (система пожарной сигнализации) в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здании.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млн. рублей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 решения: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договора (договоров), оцениваемого по признаку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(общая цена исполненных участником закупки договоров) показателя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«наличие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участников закупки опыта работы, связанного с предметом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контракта»,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сопоставимый с предметом контракта, заключаемого по результатам определения поставщика (подрядчика, исполнителя): </a:t>
            </a:r>
            <a:r>
              <a:rPr kumimoji="0" lang="ru-RU" altLang="ru-RU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работы по текущему ремонту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зданий, сооружений, строительству, реконструкции капитальному ремонту объекта капитального строительства (за исключением линейного объекта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обоснованной.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526" y="-8249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13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51526" y="859471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4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97846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11.04.2022 по делу № 22/44/93/44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51526" y="1683794"/>
            <a:ext cx="11535673" cy="406265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Геологоразведочные работы на железомарганцевые конкреции на площади участка В1-4 Российского разведочного района в Тихом океане в соответствии с контрактными обязательствами перед Международным органом по морскому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дну.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1 290 000 000,00 руб.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результатам внеплановой проверки выявлено: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оценке принимаются исполненные участником закупки с учетом правопреемства (в случае наличия в заявке подтверждающего документа) гражданско-правовые договоры, заключенные и исполненные в соответствии с Законом № 223-ФЗ, а также контракты заключенные и исполненные в соответствии с Законом № 44-ФЗ.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Заказчиком неправомерно установлено условие о подтверждении наличия опыта выполнения работ исключительно контрактами и договорами, заключенными в рамках Закона № 223-ФЗ и Закона № 44-ФЗ, поскольку указанные условия не соответствуют не соответствуют подпункту «г», подпункту «д» пункта 28 Положения ПП РФ № 2604. Действия заказчика нарушают п. 11 ч. 1 ст. 42 Закона № 44-ФЗ.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526" y="-8249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13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51526" y="859471"/>
            <a:ext cx="11488947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0" y="1451842"/>
            <a:ext cx="6625087" cy="39506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60393" y="1691771"/>
            <a:ext cx="11459032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рамках ПП РФ № 2604 к оценке принимаются все контракты (договоры), а не только те, которые заключены в соответствии с Законом № 44-ФЗ и Законом № </a:t>
            </a:r>
            <a:r>
              <a:rPr lang="ru-RU" altLang="ru-RU" sz="22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223-ФЗ.</a:t>
            </a:r>
            <a:endParaRPr lang="ru-RU" altLang="ru-RU" sz="2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538105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238690" y="2569166"/>
            <a:ext cx="11380735" cy="246221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вторых частей заявок на участие в закупке заявку можно отклонить в случае выявления недостоверной информации в заявке (п. 8 ч. 12 ст. 48 Закона № 44-ФЗ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достоверности информации, содержащейся в заявке,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направлять запросы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соответствующие уполномоченные учреждения, а также руководствоваться открытыми источниками информации, размещенными на официальных сайтах государственных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60393" y="1013782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Как конкурсной комиссии проверять достоверность представляемых договоров?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526" y="-8249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51526" y="859471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37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0361" y="120770"/>
            <a:ext cx="4891278" cy="595946"/>
          </a:xfrm>
        </p:spPr>
        <p:txBody>
          <a:bodyPr>
            <a:normAutofit/>
          </a:bodyPr>
          <a:lstStyle/>
          <a:p>
            <a:r>
              <a:rPr lang="ru-RU" sz="3000" b="1" dirty="0"/>
              <a:t>Формирование лота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6462114"/>
              </p:ext>
            </p:extLst>
          </p:nvPr>
        </p:nvGraphicFramePr>
        <p:xfrm>
          <a:off x="726818" y="865079"/>
          <a:ext cx="10235953" cy="479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13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098" y="4760240"/>
            <a:ext cx="3211902" cy="20977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051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11.04.2022 по делу № 22/44/93/44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51526" y="1683794"/>
            <a:ext cx="11535673" cy="318548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Геологоразведочные работы на железомарганцевые конкреции на площади участка В1-4 Российского разведочного района в Тихом океане в соответствии с контрактными обязательствами перед Международным органом по морскому дну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1 290 000 000,00 руб.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результатам внеплановой проверки выявлено: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договоры (контракты) на выполнение работ по геологическому изучению недр, исполнение которых участником закупки было завершено период </a:t>
            </a:r>
            <a:r>
              <a:rPr kumimoji="0" lang="ru-RU" altLang="ru-RU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01.01.2017 по 31.12.2021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аказчиком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неправомерно установлены условия о подписании актов сдачи-приемки выполненных работ за определенный период времени.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526" y="-8249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13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51526" y="859471"/>
            <a:ext cx="11488947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0" y="1451842"/>
            <a:ext cx="6625087" cy="39506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3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3EFD0C-299E-C85F-5D16-984487A6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594" y="4186216"/>
            <a:ext cx="3842566" cy="26717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9A47A2-B608-D782-359E-ACA0F1B3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327"/>
            <a:ext cx="4507345" cy="2253673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96815" y="2858018"/>
            <a:ext cx="11404120" cy="1323439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Установление заказчиками в документации о закупке положений о том, что к оценке будут приниматься исключительно контракты (договоры), в рамках которых осуществлялось выполнение работ по строительству, реконструкции, капитальному ремонту, сносу объекта капитального строительства, например, для общеобразовательных нужд, является ограничением числа участников закупок.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1987" y="1778405"/>
            <a:ext cx="11488947" cy="145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Об установлении в документации о закупке условия о подтверждении наличия опыта выполнения работ у участника закупки контрактами (договорами) по выполнению работ на объекте капитального строительства </a:t>
            </a: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 определенной инфраструктурной </a:t>
            </a:r>
            <a:r>
              <a:rPr kumimoji="0" lang="ru-RU" alt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принадлежностью.</a:t>
            </a:r>
            <a:endParaRPr kumimoji="0" lang="ru-RU" altLang="ru-RU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1988" y="121730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21" name="Google Shape;146;p11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8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574" y="4376110"/>
            <a:ext cx="2481890" cy="24818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051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 Санкт-Петербургского УФАС России от 26.08.2022 по делу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44-2814/22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51526" y="1683794"/>
            <a:ext cx="11535673" cy="332398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 по текущему ремонту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помещений.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</a:t>
            </a: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млн. рублей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 решения: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Комиссии УФАС установлено, что вышеуказанные работы составляют часть от общего объема работ, включенных в объект закупки, не являются самостоятельным объектом закупки, в связи с чем установление требования в извещении о предоставлении в составе заявки на участие в закупке лицензии на осуществление деятельности по монтажу, техническому обслуживанию и ремонту средств обеспечения пожарной безопасности зданий и сооружений, выданную МЧС России не соответствует положениям Закона о контрактной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системе.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жалоба признана обоснованной.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526" y="-8249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13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51526" y="859471"/>
            <a:ext cx="11488947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0" y="1451842"/>
            <a:ext cx="9489057" cy="39505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0517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ФАС России от 10.08.2022 по делу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22/44/93/222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51526" y="1683794"/>
            <a:ext cx="11535673" cy="332398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дизайн-центра </a:t>
            </a:r>
            <a:r>
              <a:rPr kumimoji="0" lang="ru-RU" altLang="ru-RU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автоэлектроники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компонентов интеллектуальных транспортных систем, в том числе лабораторно-испытательной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базы.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</a:t>
            </a: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 млн. рублей</a:t>
            </a: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Мотивировочная часть решения: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kumimoji="0" lang="ru-RU" alt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заседании Комиссии установлено, что обязательным приложением к проекту контракта Извещения является график выполнения строительно-монтажных работ (приложение N 1 к проекту государственного контракта). При этом в графике выполнения строительно-монтажных работ не отражены требования пункта 2.9 Методики, что не позволяет участникам закупки определить порядок выполнения строительно-монтажных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отказать в согласовании с ед. поставщиком (подрядчиком, исполнителем).</a:t>
            </a:r>
            <a:endParaRPr kumimoji="0" lang="ru-RU" alt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1526" y="-8249"/>
            <a:ext cx="10515600" cy="6814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13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51526" y="859471"/>
            <a:ext cx="11488947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 flipV="1">
            <a:off x="0" y="1451842"/>
            <a:ext cx="6737230" cy="39506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6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1784" y="115583"/>
            <a:ext cx="4786503" cy="653097"/>
          </a:xfrm>
        </p:spPr>
        <p:txBody>
          <a:bodyPr>
            <a:normAutofit/>
          </a:bodyPr>
          <a:lstStyle/>
          <a:p>
            <a:r>
              <a:rPr lang="ru-RU" sz="3000" b="1" dirty="0"/>
              <a:t>Членство в СРО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8572839"/>
              </p:ext>
            </p:extLst>
          </p:nvPr>
        </p:nvGraphicFramePr>
        <p:xfrm>
          <a:off x="581023" y="851807"/>
          <a:ext cx="10363199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09624" y="5928002"/>
            <a:ext cx="10410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Увеличен с 3-х до 10 млн руб. порогового значения размера обязательств, когда допускается выполнять строительные работы без членства в СРО</a:t>
            </a:r>
          </a:p>
        </p:txBody>
      </p:sp>
    </p:spTree>
    <p:extLst>
      <p:ext uri="{BB962C8B-B14F-4D97-AF65-F5344CB8AC3E}">
        <p14:creationId xmlns:p14="http://schemas.microsoft.com/office/powerpoint/2010/main" val="4031337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1988" y="146379"/>
            <a:ext cx="10515600" cy="707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ТИПОВЫЕ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НАРУШЕНИЯ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1987" y="1711638"/>
            <a:ext cx="11488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Индивидуальный предприниматель или юридическое лицо, не являющиеся членами саморегулируемых организаций в области строительства, реконструкции, капитального ремонта объектов капитального строительства, могут выполнять работы по договорам строительного подряда, заключенным с застройщиком, техническим заказчиком, лицом, ответственным за эксплуатацию здания, сооружения, региональным оператором, в случае, если размер обязательств по каждому из таких договоров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превышает десяти миллионов рублей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1988" y="1170874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Реестр СРО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85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66" y="1128867"/>
            <a:ext cx="10000334" cy="503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0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8C833D-1473-4FEF-BC74-CC9A8BAF1DC3}"/>
              </a:ext>
            </a:extLst>
          </p:cNvPr>
          <p:cNvSpPr txBox="1"/>
          <p:nvPr/>
        </p:nvSpPr>
        <p:spPr>
          <a:xfrm>
            <a:off x="695738" y="876312"/>
            <a:ext cx="10396331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/>
            <a:r>
              <a:rPr lang="ru-RU" sz="1900" dirty="0">
                <a:solidFill>
                  <a:schemeClr val="bg1"/>
                </a:solidFill>
              </a:rPr>
              <a:t>На заседании Комиссии представители Заказчика пояснили, что Заявителем в составе заявки на участие в закупке представлена выписка из реестра членов саморегулируемой организации от 26.093.2020 г. № СС ГС 03/20-2 835                        (далее – Выписка из СРО), согласно которой в пункте 3.2 содержатся сведения о том, что Заявитель имеет первый уровень ответственности по обязательствам по договору строительного подряда, по договору подряда на осуществление сноса, и стоимости работ по одному договору, в соответствии с которым указанным членом внесен взнос в компенсационный фонд возмещения вреда – до 60 000 000 рублей. При этом в соответствии с протоколом проведения Аукциона предложение Заявителя о цене контракта составляет 63 900 000 рублей.</a:t>
            </a:r>
          </a:p>
          <a:p>
            <a:pPr indent="536575" algn="just"/>
            <a:r>
              <a:rPr lang="ru-RU" sz="1900" dirty="0">
                <a:solidFill>
                  <a:schemeClr val="bg1"/>
                </a:solidFill>
              </a:rPr>
              <a:t>При этом частью 12 статьи 55.16 </a:t>
            </a:r>
            <a:r>
              <a:rPr lang="ru-RU" sz="1900" dirty="0" err="1">
                <a:solidFill>
                  <a:schemeClr val="bg1"/>
                </a:solidFill>
              </a:rPr>
              <a:t>ГрК</a:t>
            </a:r>
            <a:r>
              <a:rPr lang="ru-RU" sz="1900" dirty="0">
                <a:solidFill>
                  <a:schemeClr val="bg1"/>
                </a:solidFill>
              </a:rPr>
              <a:t> РФ установлено, что для заключения договора на сумму свыше шестидесяти миллионов рублей участник закупки должен повысить уровень ответственности до второго уровня в рамках фонда возмещения вреда. Вместе с тем, согласно Выписке из СРО Заявитель имеет первый уровень ответственности. </a:t>
            </a:r>
          </a:p>
          <a:p>
            <a:pPr indent="536575" algn="just"/>
            <a:r>
              <a:rPr lang="ru-RU" sz="1900" dirty="0">
                <a:solidFill>
                  <a:schemeClr val="bg1"/>
                </a:solidFill>
              </a:rPr>
              <a:t>В связи с чем, Комиссия приходит к выводу, что действия Аукционной комиссии, принявшей решение о несоответствии заявки Заявителя требованиям документации об Аукционе и Закона о контрактной системе, не противоречат положениям Закона о контрактной системе. </a:t>
            </a:r>
          </a:p>
        </p:txBody>
      </p:sp>
    </p:spTree>
    <p:extLst>
      <p:ext uri="{BB962C8B-B14F-4D97-AF65-F5344CB8AC3E}">
        <p14:creationId xmlns:p14="http://schemas.microsoft.com/office/powerpoint/2010/main" val="1493893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8" y="916176"/>
            <a:ext cx="8389051" cy="57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2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461" y="278296"/>
            <a:ext cx="8320278" cy="670489"/>
          </a:xfrm>
        </p:spPr>
        <p:txBody>
          <a:bodyPr>
            <a:normAutofit/>
          </a:bodyPr>
          <a:lstStyle/>
          <a:p>
            <a:r>
              <a:rPr lang="ru-RU" sz="3000" dirty="0"/>
              <a:t>Постановление Правительства № 570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34277457"/>
              </p:ext>
            </p:extLst>
          </p:nvPr>
        </p:nvGraphicFramePr>
        <p:xfrm>
          <a:off x="1574800" y="1329267"/>
          <a:ext cx="8128000" cy="500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0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4075" y="1437764"/>
            <a:ext cx="8705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Дополнена статья 34 Закона № 44-ФЗ — появились части 16.2 и 16.3: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55111" y="406520"/>
            <a:ext cx="4891278" cy="595946"/>
          </a:xfrm>
        </p:spPr>
        <p:txBody>
          <a:bodyPr>
            <a:normAutofit/>
          </a:bodyPr>
          <a:lstStyle/>
          <a:p>
            <a:r>
              <a:rPr lang="ru-RU" sz="3000" b="1" dirty="0"/>
              <a:t>Формирование лота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550" y="2242394"/>
            <a:ext cx="10058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16.2. Предметом контракта могут быть одновременно консервация, ремонт, реставрация,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приспособление объекта культурного наследия (памятника истории и культуры) народов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Российской Федерации для современного использования, включая научно-исследовательские, изыскательские, проектные и производственные работы, научное руководство проведением работ по сохранению такого объекта, технический и авторский надзор за проведением этих работ.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>
                <a:solidFill>
                  <a:schemeClr val="bg1"/>
                </a:solidFill>
              </a:rPr>
              <a:t>16.3. В случае включения в описание объекта закупки типовой проектной документации предметом контракта могут быть одновременно подготовка проектной документации и (или) выполнение инженерных изысканий и выполнение работ по строительству объекта капитального строительства.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854524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23" y="859812"/>
            <a:ext cx="8571115" cy="55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76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rgbClr val="FF9300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ПРАВОПРИМЕНИТЕЛЬНАЯ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ПРАКТИКА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(требование о предоставлении конкретных показателей используемого товара)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72338"/>
            <a:ext cx="6059277" cy="0"/>
          </a:xfrm>
          <a:prstGeom prst="line">
            <a:avLst/>
          </a:prstGeom>
          <a:ln w="38100">
            <a:solidFill>
              <a:srgbClr val="007E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rgbClr val="E57A1C"/>
          </a:solidFill>
          <a:ln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007E88"/>
          </a:solidFill>
          <a:ln w="6350">
            <a:solidFill>
              <a:srgbClr val="007E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ФАС России от 14.06.2021 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делу №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28/06/105-1881/2022 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0373100037422000006)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236705" y="1332833"/>
            <a:ext cx="11887200" cy="572464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 закупки: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работ по выборочному капитальному ремонту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режимно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-секретного помещения (Первый отдел </a:t>
            </a:r>
            <a:r>
              <a:rPr kumimoji="0" lang="ru-RU" alt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спецчасти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НМЦК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15 645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791 руб.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Довод: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Заказчиком неправомерно установлено требование о предоставлении в составе заявки на участие в Аукционе характеристик используемого при выполнении работ по капитальному ремонту товара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Суть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Извещением установлено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что заявка должна содержать характеристики предлагаемого участником закупки товара, соответствующие показателям, установленным в описании объекта закупки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соответствии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 статьей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Закона о контрактной системе.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заседании Комиссии установлено, что согласно описанию объекта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закупки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Заказчиком установлены требования к товарам: «Раствор», «Сетка», «Грунтовка», «Гранит, «Клей», «Смесь», «Состав грунтовочный», «Плитка», «Сталь», «Портландцемент», «Мастика», «Кабель», «Сталь арматурная», «Гранит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Вместе с тем, установление требования о предоставлении характеристик предлагаемого участниками закупки товара в составе заявки является неправомерным, поскольку Заказчик при проведении закупки работ по капитальному ремонту  не вправе требовать предоставления в составе заявки конкретных показателей товара, соответствующих значениям, установленным в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Извещении,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поскольку товаром являются строительные и расходные материалы, используемые при выполнении работ, без которых невозможно выполнить такую работу.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Кроме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того, Извещение не содержит положения согласно которому товар, используемый в рамках выполнения работ, принимается к бухгалтерскому учету или передается по товарной накладной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Решение комиссии: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Заказчика, установившего требование о предоставлении конкретных показателей товара, нарушают часть 3 статьи 43 Закона о контрактной системе и содержат признаки административного правонарушения, ответственность за совершение которого предусмотрена частью 4 статьи 7.30 КоАП РФ.</a:t>
            </a:r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587931" y="6061166"/>
            <a:ext cx="6331132" cy="7230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Письмо ФАС России от 25.06.2020 № ИА/53616/20 «По вопросу установления требований к составу заявки (поставляемый, используемый товар)»</a:t>
            </a:r>
          </a:p>
        </p:txBody>
      </p:sp>
    </p:spTree>
    <p:extLst>
      <p:ext uri="{BB962C8B-B14F-4D97-AF65-F5344CB8AC3E}">
        <p14:creationId xmlns:p14="http://schemas.microsoft.com/office/powerpoint/2010/main" val="14260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56560"/>
          </a:xfrm>
        </p:spPr>
        <p:txBody>
          <a:bodyPr/>
          <a:lstStyle/>
          <a:p>
            <a:r>
              <a:rPr lang="ru-RU" dirty="0"/>
              <a:t>Новый механизм обжалования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262063" y="1323474"/>
          <a:ext cx="9430000" cy="485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5174" r="21099" b="6871"/>
          <a:stretch/>
        </p:blipFill>
        <p:spPr>
          <a:xfrm rot="20838087">
            <a:off x="9036910" y="933372"/>
            <a:ext cx="2029646" cy="1964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14958" r="26914" b="15158"/>
          <a:stretch/>
        </p:blipFill>
        <p:spPr>
          <a:xfrm rot="10800000">
            <a:off x="477052" y="4226498"/>
            <a:ext cx="2394480" cy="242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71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789" y="-100047"/>
            <a:ext cx="9692640" cy="1397124"/>
          </a:xfrm>
        </p:spPr>
        <p:txBody>
          <a:bodyPr/>
          <a:lstStyle/>
          <a:p>
            <a:r>
              <a:rPr lang="ru-RU" dirty="0"/>
              <a:t>Новации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3849" r="7937" b="132"/>
          <a:stretch/>
        </p:blipFill>
        <p:spPr>
          <a:xfrm>
            <a:off x="505326" y="3986462"/>
            <a:ext cx="3328737" cy="2871538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29789" y="1430589"/>
            <a:ext cx="9446233" cy="2422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Только </a:t>
            </a:r>
            <a:r>
              <a:rPr kumimoji="0" lang="ru-RU" sz="39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одна</a:t>
            </a: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жалоба от участника на положения извещения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Жалоба на аккредитацию, размещение предварительного ЦП, </a:t>
            </a:r>
            <a:r>
              <a:rPr kumimoji="0" lang="ru-RU" sz="39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 позднее 5 дней</a:t>
            </a: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с события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34064" y="3839745"/>
            <a:ext cx="6841958" cy="327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Нельзя подать одну жалобу на </a:t>
            </a:r>
            <a:r>
              <a:rPr kumimoji="0" lang="ru-RU" sz="32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несколько закупок</a:t>
            </a:r>
          </a:p>
          <a:p>
            <a:pPr marL="182880" marR="0" lvl="0" indent="-182880" algn="just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200" b="0" i="0" u="none" strike="noStrike" kern="1200" cap="none" spc="1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Подать жалобу возможно только с </a:t>
            </a:r>
            <a:r>
              <a:rPr kumimoji="0" lang="ru-RU" sz="3200" b="1" i="0" u="none" strike="noStrike" kern="1200" cap="none" spc="10" normalizeH="0" baseline="0" noProof="0" dirty="0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универсальной </a:t>
            </a:r>
            <a:r>
              <a:rPr kumimoji="0" lang="ru-RU" sz="3200" b="1" i="0" u="none" strike="noStrike" kern="1200" cap="none" spc="10" normalizeH="0" baseline="0" noProof="0" dirty="0" err="1">
                <a:ln>
                  <a:noFill/>
                </a:ln>
                <a:solidFill>
                  <a:srgbClr val="2A7A2A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предквалификацией</a:t>
            </a:r>
            <a:endParaRPr kumimoji="0" lang="ru-RU" sz="3200" b="1" i="0" u="none" strike="noStrike" kern="1200" cap="none" spc="10" normalizeH="0" baseline="0" noProof="0" dirty="0">
              <a:ln>
                <a:noFill/>
              </a:ln>
              <a:solidFill>
                <a:srgbClr val="2A7A2A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E57B1B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10" normalizeH="0" baseline="0" noProof="0" dirty="0">
              <a:ln>
                <a:noFill/>
              </a:ln>
              <a:solidFill>
                <a:srgbClr val="343232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556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1872" y="231531"/>
            <a:ext cx="9692640" cy="1092806"/>
          </a:xfrm>
        </p:spPr>
        <p:txBody>
          <a:bodyPr/>
          <a:lstStyle/>
          <a:p>
            <a:r>
              <a:rPr lang="ru-RU" sz="5400" dirty="0"/>
              <a:t>Рассмотрение жалобы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61872" y="1620254"/>
            <a:ext cx="9470296" cy="455988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b="1" u="sng" dirty="0">
                <a:solidFill>
                  <a:schemeClr val="bg1"/>
                </a:solidFill>
              </a:rPr>
              <a:t>Приоритетно</a:t>
            </a:r>
            <a:r>
              <a:rPr lang="ru-RU" sz="3600" dirty="0">
                <a:solidFill>
                  <a:schemeClr val="bg1"/>
                </a:solidFill>
              </a:rPr>
              <a:t> дистанционное участие в рассмотрении жалоб (обращений)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u="sng" dirty="0">
                <a:solidFill>
                  <a:schemeClr val="bg1"/>
                </a:solidFill>
                <a:cs typeface="Arial" panose="020B0604020202020204" pitchFamily="34" charset="0"/>
              </a:rPr>
              <a:t>Право принять очное участие</a:t>
            </a:r>
            <a:br>
              <a:rPr lang="ru-RU" sz="3600" b="1" u="sng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cs typeface="Arial" panose="020B0604020202020204" pitchFamily="34" charset="0"/>
              </a:rPr>
              <a:t>путем подачи соответствующего заявления для целей </a:t>
            </a:r>
            <a:br>
              <a:rPr lang="ru-RU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cs typeface="Arial" panose="020B0604020202020204" pitchFamily="34" charset="0"/>
              </a:rPr>
              <a:t>оформления пропуска </a:t>
            </a:r>
            <a:br>
              <a:rPr lang="ru-RU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sz="3600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6" t="7297" r="14263" b="4721"/>
          <a:stretch/>
        </p:blipFill>
        <p:spPr>
          <a:xfrm>
            <a:off x="8638674" y="3469819"/>
            <a:ext cx="2638926" cy="33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45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04" y="338666"/>
            <a:ext cx="10379796" cy="561021"/>
          </a:xfrm>
        </p:spPr>
        <p:txBody>
          <a:bodyPr>
            <a:noAutofit/>
          </a:bodyPr>
          <a:lstStyle/>
          <a:p>
            <a:r>
              <a:rPr lang="ru-RU" sz="2800" b="1" dirty="0"/>
              <a:t>Основания проведения контрольного мероприятия.</a:t>
            </a:r>
            <a:br>
              <a:rPr lang="ru-RU" sz="2800" b="1" dirty="0"/>
            </a:br>
            <a:r>
              <a:rPr lang="ru-RU" sz="2800" b="1" dirty="0"/>
              <a:t>Проведение плановой/внеплановой проверки по 44-ФЗ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5204" y="1270002"/>
            <a:ext cx="10582995" cy="5401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u="sng" dirty="0">
                <a:solidFill>
                  <a:schemeClr val="bg2">
                    <a:lumMod val="25000"/>
                  </a:schemeClr>
                </a:solidFill>
              </a:rPr>
              <a:t>Основания проведения плановой/внеплановой проверки действий субъектов контроля                    в соответствии с положениями ПП-1576 и статьи 99 Закона 44-ФЗ:</a:t>
            </a:r>
          </a:p>
          <a:p>
            <a:pPr marL="0" indent="0" algn="ctr">
              <a:buNone/>
            </a:pPr>
            <a:endParaRPr lang="ru-RU" sz="100" u="sng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Получение обращения участника закупки с жалобой на действия (бездействие) субъектов контроля.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Получение заявления, сообщения физического лица, юридического лица либо осуществляющих общественный контроль общественного объединения или объединения юридических лиц, в которых указывается на наличие признаков нарушения законодательства Российской Федерации и иных нормативных правовых актов о контрактной системе в сфере закупок.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Обнаружение контрольным органом в сфере закупок признаков нарушения законодательства Российской Федерации и иных нормативных правовых актов о контрактной системе в сфере закупок.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2">
                    <a:lumMod val="25000"/>
                  </a:schemeClr>
                </a:solidFill>
              </a:rPr>
              <a:t>Сообщение средства массовой информации, в котором указывается на наличие признаков нарушения законодательства Российской Федерации и иных нормативных правовых актов о контрактной системе в сфере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4205329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04" y="338666"/>
            <a:ext cx="10379796" cy="561021"/>
          </a:xfrm>
        </p:spPr>
        <p:txBody>
          <a:bodyPr>
            <a:noAutofit/>
          </a:bodyPr>
          <a:lstStyle/>
          <a:p>
            <a:r>
              <a:rPr lang="ru-RU" sz="2800" b="1" dirty="0"/>
              <a:t>Основания проведения контрольного мероприятия.</a:t>
            </a:r>
            <a:br>
              <a:rPr lang="ru-RU" sz="2800" b="1" dirty="0"/>
            </a:br>
            <a:r>
              <a:rPr lang="ru-RU" sz="2800" b="1" dirty="0"/>
              <a:t>Проведение плановой/внеплановой проверки по 44-ФЗ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5204" y="1270002"/>
            <a:ext cx="10582995" cy="54017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900" u="sng" dirty="0">
                <a:solidFill>
                  <a:schemeClr val="bg1">
                    <a:lumMod val="75000"/>
                  </a:schemeClr>
                </a:solidFill>
              </a:rPr>
              <a:t>Основания проведения плановой/внеплановой проверки действий субъектов контроля                    в соответствии с положениями ПП-1576 и статьи 99 Закона 44-ФЗ:</a:t>
            </a:r>
          </a:p>
          <a:p>
            <a:pPr marL="0" indent="0" algn="ctr">
              <a:buNone/>
            </a:pPr>
            <a:endParaRPr lang="ru-RU" sz="100" u="sng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1">
                    <a:lumMod val="75000"/>
                  </a:schemeClr>
                </a:solidFill>
              </a:rPr>
              <a:t>Истечение срока исполнения ранее выданного в соответствии с пунктом 2 части 22 статьи 99 Закона 44-ФЗ предписания.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1">
                    <a:lumMod val="75000"/>
                  </a:schemeClr>
                </a:solidFill>
              </a:rPr>
              <a:t>Получение обращения о согласовании заключения контракта с единственным поставщиком (подрядчиком, исполнителем).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dirty="0">
                <a:solidFill>
                  <a:schemeClr val="bg1">
                    <a:lumMod val="75000"/>
                  </a:schemeClr>
                </a:solidFill>
              </a:rPr>
              <a:t>Получение обращения о включении информации об участнике закупки или о поставщике (подрядчике, исполнителе) в реестр недобросовестных поставщиков (подрядчиков, исполнителей).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900" i="1" u="sng" dirty="0">
                <a:solidFill>
                  <a:schemeClr val="bg1">
                    <a:lumMod val="75000"/>
                  </a:schemeClr>
                </a:solidFill>
              </a:rPr>
              <a:t>Обратить внимание: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500" i="1" u="sng" dirty="0">
              <a:solidFill>
                <a:schemeClr val="bg1">
                  <a:lumMod val="7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900" i="1" dirty="0">
                <a:solidFill>
                  <a:schemeClr val="bg1">
                    <a:lumMod val="75000"/>
                  </a:schemeClr>
                </a:solidFill>
              </a:rPr>
              <a:t>Срок проведения проверки составляет не более 10 рабочих дней, а в случае если проверка проводится в отношении субъектов контроля при осуществлении закупок, сведения о которых составляют государственную тайну – не более 20 рабочих дней со дня принятия решения о проведении проверки. В случае необходимости получения дополнительной информации и документов, срок проведения </a:t>
            </a:r>
            <a:r>
              <a:rPr lang="ru-RU" sz="1900" i="1" dirty="0"/>
              <a:t>внеплановой проверки может быть продлен не более чем на 10 рабочих дней.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551240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914070" y="2033525"/>
            <a:ext cx="589489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В 2022 году получатели средств федерального бюджета должны закреплять в контрактах аванс в размере: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- от 50 до 90% суммы контракта (но не более ЛБО), если средства на финансовое обеспечение по нему подлежат казначейскому сопровождению;</a:t>
            </a:r>
          </a:p>
          <a:p>
            <a:pPr algn="just">
              <a:buClrTx/>
              <a:buSzPct val="100000"/>
              <a:buFontTx/>
              <a:buChar char="-"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до 50% суммы контракта (но не более ЛБО) - если не подлежат такому сопровождению.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191" y="2490725"/>
            <a:ext cx="3422062" cy="2067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43232"/>
                </a:solidFill>
                <a:effectLst/>
                <a:uLnTx/>
                <a:uFillTx/>
                <a:ea typeface="+mn-ea"/>
                <a:cs typeface="+mn-cs"/>
              </a:rPr>
              <a:t>Постановление Правительства РФ от 29.03.2022 № 505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191" y="5913871"/>
            <a:ext cx="10380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Увеличить аванс можно и в контрактах, заключенных до 30 марта, но при определенных условиях.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 Изменение: повышение аванса</a:t>
            </a:r>
          </a:p>
        </p:txBody>
      </p:sp>
    </p:spTree>
    <p:extLst>
      <p:ext uri="{BB962C8B-B14F-4D97-AF65-F5344CB8AC3E}">
        <p14:creationId xmlns:p14="http://schemas.microsoft.com/office/powerpoint/2010/main" val="24881278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37937" y="1134731"/>
            <a:ext cx="1044340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По новым правилам: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Аванс с казначейским сопровождением – до 90%, без – до 50 %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Для строительных контрактов на сумму более 600 млн руб. предел аванса остается 70%.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Аванс устанавливают и в контрактах на закупки товаров и услуг для федеральных нужд с запретом на него.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Такой запрет приостановили до конца года.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Заказчики также могут увеличить размер аванса до указанных выше размеров в контрактах, которые заключили до дня вступления в силу поправок.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Правило распространяется на контракты, финансируемые из федерального бюджета.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Регионам рекомендовано применять аналогичные положения для контрактов, финансируемых из их бюджетов!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Постановление Правительства РФ от 29.03.2022 № 505</a:t>
            </a:r>
          </a:p>
        </p:txBody>
      </p:sp>
    </p:spTree>
    <p:extLst>
      <p:ext uri="{BB962C8B-B14F-4D97-AF65-F5344CB8AC3E}">
        <p14:creationId xmlns:p14="http://schemas.microsoft.com/office/powerpoint/2010/main" val="2913269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56" y="922178"/>
            <a:ext cx="4220164" cy="42582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Обеспечение исполнения контракта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47420" y="2563470"/>
            <a:ext cx="5894899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Федеральный закон от 16.04.2022 № 104-ФЗ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До конца года заказчики могут не требовать предоставлять обеспечение исполнения контракта и гарантийных обязательств. 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362" y="5943599"/>
            <a:ext cx="10963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Послабление не действует, если предусмотрен аванс, который не подлежит казначейскому сопровождению.</a:t>
            </a:r>
          </a:p>
        </p:txBody>
      </p:sp>
    </p:spTree>
    <p:extLst>
      <p:ext uri="{BB962C8B-B14F-4D97-AF65-F5344CB8AC3E}">
        <p14:creationId xmlns:p14="http://schemas.microsoft.com/office/powerpoint/2010/main" val="380314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85" y="208722"/>
            <a:ext cx="9692640" cy="49862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ч. 16.1. ст. 34 Закона № 44-ФЗ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44826" y="964926"/>
            <a:ext cx="9730409" cy="5485569"/>
          </a:xfrm>
        </p:spPr>
        <p:txBody>
          <a:bodyPr>
            <a:normAutofit fontScale="92500"/>
          </a:bodyPr>
          <a:lstStyle/>
          <a:p>
            <a:pPr marL="9525" indent="-9525" algn="just">
              <a:buClrTx/>
              <a:buSzPct val="100000"/>
              <a:buFont typeface="+mj-lt"/>
              <a:buAutoNum type="arabicPeriod"/>
            </a:pPr>
            <a:r>
              <a:rPr lang="ru-RU" sz="2500" dirty="0">
                <a:solidFill>
                  <a:schemeClr val="bg1"/>
                </a:solidFill>
              </a:rPr>
              <a:t> Заключение  технологического и ценового аудита обоснования инвестиций.</a:t>
            </a:r>
          </a:p>
          <a:p>
            <a:pPr marL="9525" indent="-9525" algn="just">
              <a:buClrTx/>
              <a:buSzPct val="100000"/>
              <a:buFont typeface="+mj-lt"/>
              <a:buAutoNum type="arabicPeriod"/>
            </a:pPr>
            <a:r>
              <a:rPr lang="ru-RU" sz="2500" dirty="0">
                <a:solidFill>
                  <a:schemeClr val="bg1"/>
                </a:solidFill>
              </a:rPr>
              <a:t> Решение о заключении контракта: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а) наименование объекта капитального строительства согласно решению о предоставлении бюджетных ассигнований на осуществление капитальных вложений, принятому в отношении такого объекта в установленном порядке;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б) наименование заказчика;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в) мощность объекта капитального строительства;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г) срок ввода в эксплуатацию объекта капитального строительства;</a:t>
            </a:r>
          </a:p>
          <a:p>
            <a:pPr marL="0" indent="0" algn="just">
              <a:buClrTx/>
              <a:buSzPct val="100000"/>
              <a:buNone/>
            </a:pPr>
            <a:r>
              <a:rPr lang="ru-RU" sz="2500" dirty="0">
                <a:solidFill>
                  <a:schemeClr val="bg1"/>
                </a:solidFill>
              </a:rPr>
              <a:t>д) предполагаемую (предельную) стоимость строительства объекта капитального строительства.</a:t>
            </a:r>
          </a:p>
          <a:p>
            <a:pPr marL="0" indent="0" algn="just">
              <a:buClrTx/>
              <a:buSzPct val="100000"/>
              <a:buNone/>
            </a:pPr>
            <a:endParaRPr lang="ru-RU" sz="2500" dirty="0">
              <a:solidFill>
                <a:schemeClr val="bg1"/>
              </a:solidFill>
            </a:endParaRPr>
          </a:p>
          <a:p>
            <a:pPr marL="9525" indent="-9525" algn="just">
              <a:buClrTx/>
              <a:buSzPct val="100000"/>
              <a:buFont typeface="+mj-lt"/>
              <a:buAutoNum type="arabicPeriod"/>
            </a:pPr>
            <a:endParaRPr lang="ru-RU" sz="2500" dirty="0">
              <a:solidFill>
                <a:schemeClr val="bg1"/>
              </a:solidFill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50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159026"/>
            <a:ext cx="9692640" cy="97570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Изменение существенных условий контракта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646995" y="1058531"/>
            <a:ext cx="8239955" cy="1617660"/>
          </a:xfrm>
        </p:spPr>
        <p:txBody>
          <a:bodyPr>
            <a:noAutofit/>
          </a:bodyPr>
          <a:lstStyle/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Постановление Правительства РФ от 23.03.2022 № 439</a:t>
            </a: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До конца 2022 года продлили право менять условия строительных контрактов, заключенных с федеральными заказчиками, из-за удорожания строительных ресурсов. Эту меру распространили и на контракты текущего года.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Норму о минимальной цене строительных контрактов в размере 1 млн руб., при которой можно поменять их существенные условия на основании п. 8 ч. 1 ст. 95 Закона № 44-ФЗ, распространили на контракты, которые были или будут заключены до 31 декабря 2022 года.</a:t>
            </a: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ClrTx/>
              <a:buSzPct val="100000"/>
              <a:buNone/>
            </a:pPr>
            <a:endParaRPr lang="ru-RU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564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955" y="1797746"/>
            <a:ext cx="9692640" cy="2430379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3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4" y="1003852"/>
            <a:ext cx="8418443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731" y="148672"/>
            <a:ext cx="3258312" cy="614997"/>
          </a:xfrm>
        </p:spPr>
        <p:txBody>
          <a:bodyPr>
            <a:normAutofit/>
          </a:bodyPr>
          <a:lstStyle/>
          <a:p>
            <a:r>
              <a:rPr lang="ru-RU" sz="3000" b="1" dirty="0"/>
              <a:t>Товарный знак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3247" y="2266953"/>
            <a:ext cx="6333744" cy="1809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>
                <a:solidFill>
                  <a:schemeClr val="bg1"/>
                </a:solidFill>
              </a:rPr>
              <a:t>В документации/ техническом задании/ проекте контракта необходимо предусмотреть возможность поставки «эквивалентного» товара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5" y="1833647"/>
            <a:ext cx="3857625" cy="2676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795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1988" y="146379"/>
            <a:ext cx="10515600" cy="7073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ТИПОВЫЕ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НАРУШЕНИЯ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3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1988" y="1153069"/>
            <a:ext cx="11871214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Эквивалентность товаров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1988" y="1676028"/>
            <a:ext cx="11160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Требование о поставке товара конкретного производителя без сопровождения словом «или эквивалент» и отсутствие параметров эквивалентности, в том числе если есть ПСД, является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нарушением.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Если заказчик устанавливает товарный знак со словами «или эквивалент», то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заказчику следует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установить параметры эквивалентности, то есть характеристики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товара, по 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которым товар может признаваться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эквивалентным.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9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680" y="89452"/>
            <a:ext cx="9692640" cy="687470"/>
          </a:xfrm>
        </p:spPr>
        <p:txBody>
          <a:bodyPr>
            <a:normAutofit/>
          </a:bodyPr>
          <a:lstStyle/>
          <a:p>
            <a:r>
              <a:rPr lang="ru-RU" sz="3600" dirty="0"/>
              <a:t>Практика антимонопольного органа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74" y="1087618"/>
            <a:ext cx="9307388" cy="54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97415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Другая 5">
      <a:dk1>
        <a:srgbClr val="FFFFFF"/>
      </a:dk1>
      <a:lt1>
        <a:srgbClr val="343232"/>
      </a:lt1>
      <a:dk2>
        <a:srgbClr val="696464"/>
      </a:dk2>
      <a:lt2>
        <a:srgbClr val="E9E5DC"/>
      </a:lt2>
      <a:accent1>
        <a:srgbClr val="E57B1B"/>
      </a:accent1>
      <a:accent2>
        <a:srgbClr val="FFC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26401</TotalTime>
  <Words>3479</Words>
  <Application>Microsoft Office PowerPoint</Application>
  <PresentationFormat>Широкоэкранный</PresentationFormat>
  <Paragraphs>328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51</vt:i4>
      </vt:variant>
    </vt:vector>
  </HeadingPairs>
  <TitlesOfParts>
    <vt:vector size="62" baseType="lpstr">
      <vt:lpstr>Arial</vt:lpstr>
      <vt:lpstr>Calibri</vt:lpstr>
      <vt:lpstr>Calibri Light</vt:lpstr>
      <vt:lpstr>Century Schoolbook</vt:lpstr>
      <vt:lpstr>Open Sans</vt:lpstr>
      <vt:lpstr>Times New Roman</vt:lpstr>
      <vt:lpstr>Wingdings</vt:lpstr>
      <vt:lpstr>Wingdings 2</vt:lpstr>
      <vt:lpstr>Вид</vt:lpstr>
      <vt:lpstr>Тема Office</vt:lpstr>
      <vt:lpstr>1_Тема Office</vt:lpstr>
      <vt:lpstr>Особенности проведения закупок и заключения контрактов на строительство, реконструкцию, капитальный и текущий ремонты объектов капитального строительства, ремонт дорог </vt:lpstr>
      <vt:lpstr>Способы закупок на строительство (реконструкцию) </vt:lpstr>
      <vt:lpstr>Формирование лота</vt:lpstr>
      <vt:lpstr>Формирование лота</vt:lpstr>
      <vt:lpstr>ч. 16.1. ст. 34 Закона № 44-ФЗ</vt:lpstr>
      <vt:lpstr>Практика антимонопольного органа</vt:lpstr>
      <vt:lpstr>Товарный знак</vt:lpstr>
      <vt:lpstr>Презентация PowerPoint</vt:lpstr>
      <vt:lpstr>Практика антимонопольного органа</vt:lpstr>
      <vt:lpstr>Основные ошибки заказчиков при проведении закупок строительной отрасли, что необходимо учесть при формировании извещения и отборе победителя</vt:lpstr>
      <vt:lpstr>Сферы применения</vt:lpstr>
      <vt:lpstr>Специальная предквалификация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Подтверждающие документы </vt:lpstr>
      <vt:lpstr>Практика контролирующих органов</vt:lpstr>
      <vt:lpstr>Практика контролирующих органов</vt:lpstr>
      <vt:lpstr>Акт выполненных работ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Порядок оценки заявок при проведении закупок на строительство (реконструкцию) </vt:lpstr>
      <vt:lpstr>Практика контролирующих органов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Членство в СРО</vt:lpstr>
      <vt:lpstr>Презентация PowerPoint</vt:lpstr>
      <vt:lpstr>Практика антимонопольного органа</vt:lpstr>
      <vt:lpstr>Практика антимонопольного органа</vt:lpstr>
      <vt:lpstr>Практика антимонопольного органа</vt:lpstr>
      <vt:lpstr>Постановление Правительства № 570</vt:lpstr>
      <vt:lpstr>Практика антимонопольного органа</vt:lpstr>
      <vt:lpstr>Презентация PowerPoint</vt:lpstr>
      <vt:lpstr>Новый механизм обжалования</vt:lpstr>
      <vt:lpstr>Новации</vt:lpstr>
      <vt:lpstr>Рассмотрение жалобы</vt:lpstr>
      <vt:lpstr>Основания проведения контрольного мероприятия. Проведение плановой/внеплановой проверки по 44-ФЗ</vt:lpstr>
      <vt:lpstr>Основания проведения контрольного мероприятия. Проведение плановой/внеплановой проверки по 44-ФЗ</vt:lpstr>
      <vt:lpstr> Изменение: повышение аванса</vt:lpstr>
      <vt:lpstr>Постановление Правительства РФ от 29.03.2022 № 505</vt:lpstr>
      <vt:lpstr>Обеспечение исполнения контракта</vt:lpstr>
      <vt:lpstr>Изменение существенных условий контракта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        РОСТ</dc:title>
  <dc:creator>Ольга Ключенкова</dc:creator>
  <cp:lastModifiedBy>Светлана</cp:lastModifiedBy>
  <cp:revision>276</cp:revision>
  <cp:lastPrinted>2021-10-12T05:44:00Z</cp:lastPrinted>
  <dcterms:created xsi:type="dcterms:W3CDTF">2020-09-03T12:13:23Z</dcterms:created>
  <dcterms:modified xsi:type="dcterms:W3CDTF">2022-10-12T05:36:14Z</dcterms:modified>
</cp:coreProperties>
</file>