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88" r:id="rId3"/>
    <p:sldId id="314" r:id="rId4"/>
    <p:sldId id="315" r:id="rId5"/>
    <p:sldId id="316" r:id="rId6"/>
    <p:sldId id="320" r:id="rId7"/>
    <p:sldId id="321" r:id="rId8"/>
    <p:sldId id="303" r:id="rId9"/>
    <p:sldId id="317" r:id="rId10"/>
    <p:sldId id="318" r:id="rId11"/>
    <p:sldId id="298" r:id="rId12"/>
    <p:sldId id="299" r:id="rId13"/>
    <p:sldId id="319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2871D5F7-FFF3-4879-811A-7C4AB2F2127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77908"/>
            <a:ext cx="5437188" cy="3907901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039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55" y="9429039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267415FB-283F-4FEC-80D3-8FE0F9D1F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04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415FB-283F-4FEC-80D3-8FE0F9D1F4D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171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6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-1" y="-3810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rgbClr val="4E885C"/>
          </a:solidFill>
          <a:ln>
            <a:solidFill>
              <a:srgbClr val="75A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3656" y="4738769"/>
            <a:ext cx="45719" cy="1094264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rgbClr val="323232"/>
              </a:solidFill>
              <a:latin typeface="+mn-lt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824" y="4744676"/>
            <a:ext cx="5916684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Бегунова Елена Шикаровна –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начальника отдела реализации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политики в сфере закупок, развития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сопровождения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заказчиков управления финансов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942975" y="639603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400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313795" y="121582"/>
            <a:ext cx="17863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chemeClr val="bg1"/>
                </a:solidFill>
              </a:rPr>
              <a:t>Управление финансов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4597" y="995625"/>
            <a:ext cx="82160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изменения существенных условий контракта и заключения контракта с единственным поставщиком</a:t>
            </a:r>
          </a:p>
        </p:txBody>
      </p:sp>
    </p:spTree>
    <p:extLst>
      <p:ext uri="{BB962C8B-B14F-4D97-AF65-F5344CB8AC3E}">
        <p14:creationId xmlns:p14="http://schemas.microsoft.com/office/powerpoint/2010/main" val="1880443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431" y="-11844"/>
            <a:ext cx="11834445" cy="363537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АЛГОРИТМ ДЕЙСТВИЙ ДЛЯ ОСУЩЕСТВЛЕНИЯ ЗАКУПКИ У ЕД. ПОСТАВЩИКА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399" y="439858"/>
            <a:ext cx="9144000" cy="424839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5507" y="864697"/>
            <a:ext cx="11922369" cy="51263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обращение о необходимости осуществления закупки у единственного поставщика, обосновывающие документы, проект контракта и информацию (далее – документы)  и направляет ГРБС 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76399" y="1377333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05507" y="1775923"/>
            <a:ext cx="11922369" cy="106179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 рабочего дня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информацию, приложенные к обращению заказчика;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заключение об обоснованности осуществления закупки;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направляет заключение и документы секретарю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764326" y="4130052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штаб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93432" y="4572598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заключение;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решение, которое в течение 1 рабочего дня направляется заказчику </a:t>
            </a: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1524001" y="5335202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93431" y="5777748"/>
            <a:ext cx="11922369" cy="100112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контракт с ед. поставщиком на основании решения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 рабочих дней со дня, следующего за датой заключения контракта,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гос.заказчик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направляет уведомление о такой закупке в управление финансов Липецкой области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заказчик в муниципальный контрольный орган). </a:t>
            </a: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05712" y="2946034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(Глава местной администрации)</a:t>
            </a: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134818" y="3423748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докладчиком по предмету обращения на заседании Оперативного штаба</a:t>
            </a:r>
          </a:p>
        </p:txBody>
      </p:sp>
    </p:spTree>
    <p:extLst>
      <p:ext uri="{BB962C8B-B14F-4D97-AF65-F5344CB8AC3E}">
        <p14:creationId xmlns:p14="http://schemas.microsoft.com/office/powerpoint/2010/main" val="669224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155209"/>
            <a:ext cx="11676184" cy="363537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28600" y="633047"/>
            <a:ext cx="11676184" cy="590843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заказчика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объекта закупки, включающее в себя функциональные, технические и качественные характеристики, эксплуатационные характеристики объекта закупки (при необходимости)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национальном проекте, государственной программе, адресной инвестиционной программе Липецкой области, муниципальной программе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Информация об источниках финансирования закупки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срок осуществления закупки у единственного поставщика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срок, на который заключается контракт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этапов исполнения контракта (при необходимости)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22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7393" y="155209"/>
            <a:ext cx="11676184" cy="363537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7393" y="817808"/>
            <a:ext cx="11676184" cy="467738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оплаты по контракту, в том числе информация о размере аванса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требования к обеспечению исполнения контракта (установлено/не установлено)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требования к обеспечению гарантийных обязательств (установлено/не установлено)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казначейском сопровождении расчетов по контракту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единственном поставщике с которым планируется заключить контракт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исполнении единственным поставщиком своих обязательств по контракту лично или с привлечением к его исполнению субподрядчиков, соисполнителей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3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637" y="44999"/>
            <a:ext cx="11947525" cy="398621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ОБ АНТИКРИЗИНЫХ МЕРАХ НА САЙТЕ «ГОСЗАКАЗ ЛИПЕЦКОЙ ОБЛАСТИ»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D248B4-F831-4AD6-91E7-508B2C24A529}"/>
              </a:ext>
            </a:extLst>
          </p:cNvPr>
          <p:cNvPicPr/>
          <p:nvPr/>
        </p:nvPicPr>
        <p:blipFill rotWithShape="1">
          <a:blip r:embed="rId2"/>
          <a:srcRect t="11403" b="4219"/>
          <a:stretch/>
        </p:blipFill>
        <p:spPr bwMode="auto">
          <a:xfrm>
            <a:off x="386896" y="398884"/>
            <a:ext cx="11663266" cy="606023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881536" y="1315619"/>
            <a:ext cx="1306286" cy="23979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00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101090" y="64807"/>
            <a:ext cx="12009382" cy="591262"/>
          </a:xfrm>
          <a:prstGeom prst="roundRect">
            <a:avLst>
              <a:gd name="adj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СЛУЧАИ ИЗМЕНЕНИЯ СУЩЕСТВЕННЫХ УСЛОВИЙ ЗАКЛЮЧЕННОГО КОНТРАКТА 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ЛЮБЫЕ ТОВАРЫ, РАБОТЫ, УСЛУГИ </a:t>
            </a: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8142" y="746287"/>
            <a:ext cx="7216679" cy="589086"/>
          </a:xfrm>
          <a:prstGeom prst="roundRect">
            <a:avLst>
              <a:gd name="adj" fmla="val 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пункты 1.2; 1.3 части 1 статьи 95 №44-ФЗ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8143" y="1448627"/>
            <a:ext cx="7216679" cy="863750"/>
          </a:xfrm>
          <a:prstGeom prst="roundRect">
            <a:avLst>
              <a:gd name="adj" fmla="val 2624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может быть увеличена не более, чем на 10 % </a:t>
            </a:r>
          </a:p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увеличения количества товара, </a:t>
            </a:r>
          </a:p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работы (услуги)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5662356" y="2383402"/>
            <a:ext cx="484632" cy="37557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93531" y="2891487"/>
            <a:ext cx="10251831" cy="229633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Важно!!! Допускается изменении объема и (или) видов выполняемых работ по контракту, предметом которого является выполнение работ по строительству, реконструкции, капитальному ремонту, сносу объекта капитального строительства, проведению работ по сохранению объектов культурного наследия (памятников истории и культуры)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101089" y="4584628"/>
            <a:ext cx="641884" cy="826486"/>
          </a:xfrm>
          <a:prstGeom prst="curved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11451046" y="4690145"/>
            <a:ext cx="659426" cy="720969"/>
          </a:xfrm>
          <a:prstGeom prst="curved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031" y="5512880"/>
            <a:ext cx="1094825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заключения дополнительных соглашений к контрактам об изменении существенных условий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56328" y="6297520"/>
            <a:ext cx="422030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сторон</a:t>
            </a:r>
          </a:p>
        </p:txBody>
      </p:sp>
      <p:sp>
        <p:nvSpPr>
          <p:cNvPr id="30" name="Стрелка вниз 29"/>
          <p:cNvSpPr/>
          <p:nvPr/>
        </p:nvSpPr>
        <p:spPr>
          <a:xfrm>
            <a:off x="5728562" y="5917724"/>
            <a:ext cx="361012" cy="344283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76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Шеврон 10"/>
          <p:cNvSpPr/>
          <p:nvPr/>
        </p:nvSpPr>
        <p:spPr>
          <a:xfrm>
            <a:off x="3105325" y="1948229"/>
            <a:ext cx="316871" cy="262550"/>
          </a:xfrm>
          <a:prstGeom prst="chevron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8997" y="1939176"/>
            <a:ext cx="5127764" cy="271603"/>
          </a:xfrm>
          <a:prstGeom prst="round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аванса, включая его установление</a:t>
            </a:r>
          </a:p>
        </p:txBody>
      </p:sp>
      <p:sp>
        <p:nvSpPr>
          <p:cNvPr id="13" name="Шеврон 12"/>
          <p:cNvSpPr/>
          <p:nvPr/>
        </p:nvSpPr>
        <p:spPr>
          <a:xfrm>
            <a:off x="3118515" y="2362015"/>
            <a:ext cx="316871" cy="262550"/>
          </a:xfrm>
          <a:prstGeom prst="chevron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98996" y="2352962"/>
            <a:ext cx="5127763" cy="271603"/>
          </a:xfrm>
          <a:prstGeom prst="round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срока исполнения контракта  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27672" y="2734685"/>
            <a:ext cx="5127763" cy="271603"/>
          </a:xfrm>
          <a:prstGeom prst="roundRect">
            <a:avLst>
              <a:gd name="adj" fmla="val 292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цены контракта </a:t>
            </a:r>
          </a:p>
        </p:txBody>
      </p:sp>
      <p:sp>
        <p:nvSpPr>
          <p:cNvPr id="54" name="Шеврон 53"/>
          <p:cNvSpPr/>
          <p:nvPr/>
        </p:nvSpPr>
        <p:spPr>
          <a:xfrm>
            <a:off x="3134000" y="2752788"/>
            <a:ext cx="316871" cy="262550"/>
          </a:xfrm>
          <a:prstGeom prst="chevron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94967" y="43427"/>
            <a:ext cx="11994456" cy="488887"/>
          </a:xfrm>
          <a:prstGeom prst="roundRect">
            <a:avLst>
              <a:gd name="adj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СЛУЧАИ ИЗМЕНЕНИЯ СУЩЕСТВЕННЫХ УСЛОВИЙ ЗАКЛЮЧЕННОГО КОНТРАКТА 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ЛЮБЫЕ ТОВАРЫ, РАБОТЫ, УСЛУГИ </a:t>
            </a:r>
          </a:p>
        </p:txBody>
      </p:sp>
      <p:sp>
        <p:nvSpPr>
          <p:cNvPr id="40" name="Выноска со стрелкой вниз 39"/>
          <p:cNvSpPr/>
          <p:nvPr/>
        </p:nvSpPr>
        <p:spPr>
          <a:xfrm>
            <a:off x="738564" y="602885"/>
            <a:ext cx="10766081" cy="1297326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65.1 статьи 112 44-ФЗ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выявления независящих от сторон контракта обстоятельств, влекущих невозможность его исполнения, допускаются  изменения: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38564" y="3128228"/>
            <a:ext cx="10766081" cy="395683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изменения условий контракта определяется: 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738564" y="4918691"/>
            <a:ext cx="10766080" cy="179002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контракта возможно на основании распоряжения администрации ЛО, принятого в соответствии с решением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Штаба на основании: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обращения заказчика ГРБС о необходимости изменения существенных условий контракта;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обращения поставщика;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пояснительной записки;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подтверждения наличия источника финансирования;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контракта;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проекта дополнительного соглашения к контракту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738564" y="3862038"/>
            <a:ext cx="4587742" cy="717600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уровне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ЛО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31.03.2022 № 155</a:t>
            </a:r>
          </a:p>
        </p:txBody>
      </p:sp>
      <p:sp>
        <p:nvSpPr>
          <p:cNvPr id="66" name="Штриховая стрелка вправо 65"/>
          <p:cNvSpPr/>
          <p:nvPr/>
        </p:nvSpPr>
        <p:spPr>
          <a:xfrm rot="5400000">
            <a:off x="10354800" y="3541549"/>
            <a:ext cx="311723" cy="302532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Штриховая стрелка вправо 66"/>
          <p:cNvSpPr/>
          <p:nvPr/>
        </p:nvSpPr>
        <p:spPr>
          <a:xfrm rot="5400000">
            <a:off x="1783533" y="3541061"/>
            <a:ext cx="311723" cy="302532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62">
            <a:extLst>
              <a:ext uri="{FF2B5EF4-FFF2-40B4-BE49-F238E27FC236}">
                <a16:creationId xmlns:a16="http://schemas.microsoft.com/office/drawing/2014/main" id="{6226AD5C-0E11-4C86-8E9F-F8CBAD35593F}"/>
              </a:ext>
            </a:extLst>
          </p:cNvPr>
          <p:cNvSpPr/>
          <p:nvPr/>
        </p:nvSpPr>
        <p:spPr>
          <a:xfrm>
            <a:off x="6916903" y="3842806"/>
            <a:ext cx="4587742" cy="717600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уровне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постановления администраций муниципальных районов и городских округов</a:t>
            </a:r>
          </a:p>
        </p:txBody>
      </p:sp>
      <p:sp>
        <p:nvSpPr>
          <p:cNvPr id="25" name="Правая фигурная скобка 24">
            <a:extLst>
              <a:ext uri="{FF2B5EF4-FFF2-40B4-BE49-F238E27FC236}">
                <a16:creationId xmlns:a16="http://schemas.microsoft.com/office/drawing/2014/main" id="{B2807975-5BAF-48F6-8FA7-52B828A426E0}"/>
              </a:ext>
            </a:extLst>
          </p:cNvPr>
          <p:cNvSpPr/>
          <p:nvPr/>
        </p:nvSpPr>
        <p:spPr>
          <a:xfrm rot="5400000">
            <a:off x="5845544" y="805523"/>
            <a:ext cx="290627" cy="7800394"/>
          </a:xfrm>
          <a:prstGeom prst="rightBrace">
            <a:avLst>
              <a:gd name="adj1" fmla="val 32964"/>
              <a:gd name="adj2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66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Шеврон 41"/>
          <p:cNvSpPr/>
          <p:nvPr/>
        </p:nvSpPr>
        <p:spPr>
          <a:xfrm>
            <a:off x="1572928" y="2327716"/>
            <a:ext cx="312195" cy="262550"/>
          </a:xfrm>
          <a:prstGeom prst="chevron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995854" y="2351183"/>
            <a:ext cx="8739554" cy="262550"/>
          </a:xfrm>
          <a:prstGeom prst="roundRect">
            <a:avLst>
              <a:gd name="adj" fmla="val 3586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исполнения контракта не более чем на 30%</a:t>
            </a:r>
          </a:p>
        </p:txBody>
      </p:sp>
      <p:sp>
        <p:nvSpPr>
          <p:cNvPr id="44" name="Шеврон 43"/>
          <p:cNvSpPr/>
          <p:nvPr/>
        </p:nvSpPr>
        <p:spPr>
          <a:xfrm>
            <a:off x="1572928" y="2722401"/>
            <a:ext cx="312195" cy="262550"/>
          </a:xfrm>
          <a:prstGeom prst="chevron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995854" y="2698331"/>
            <a:ext cx="8739554" cy="314613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не более, чем на 30%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129005" y="4930912"/>
            <a:ext cx="10095722" cy="1036256"/>
          </a:xfrm>
          <a:prstGeom prst="roundRect">
            <a:avLst>
              <a:gd name="adj" fmla="val 3161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контакта возможно на основании  </a:t>
            </a:r>
            <a:r>
              <a:rPr lang="ru-RU"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распоряжения Правительства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ЛО, принятого в соответствии с решением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оперативного штаба ЛО;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цена контракта ≥ 100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проводится повторная государственная экспертиза проектной документации 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129005" y="3857217"/>
            <a:ext cx="4628705" cy="710085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уровне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ЛО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29.08.2022 № 128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21298" y="-268"/>
            <a:ext cx="11924522" cy="65994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СУЩЕСТВЕННЫХ УСЛОВИЙ КОНТРАКТОВ </a:t>
            </a:r>
          </a:p>
          <a:p>
            <a:pPr algn="ctr"/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СТРОИТЕЛЬСТВО, РЕКОНСТРУКЦИЮ, КАПИТАЛЬНЫЙ РЕМОНТ ОБЪЕКТОВ КАПСТРОЯ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1129005" y="3125867"/>
            <a:ext cx="10095722" cy="379245"/>
          </a:xfrm>
          <a:prstGeom prst="roundRect">
            <a:avLst>
              <a:gd name="adj" fmla="val 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изменения условий контракта определяется </a:t>
            </a:r>
          </a:p>
        </p:txBody>
      </p:sp>
      <p:sp>
        <p:nvSpPr>
          <p:cNvPr id="66" name="Штриховая стрелка вправо 65"/>
          <p:cNvSpPr/>
          <p:nvPr/>
        </p:nvSpPr>
        <p:spPr>
          <a:xfrm rot="5400000">
            <a:off x="10428280" y="3517255"/>
            <a:ext cx="311723" cy="302532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Штриховая стрелка вправо 72"/>
          <p:cNvSpPr/>
          <p:nvPr/>
        </p:nvSpPr>
        <p:spPr>
          <a:xfrm rot="5400000">
            <a:off x="1688726" y="3519735"/>
            <a:ext cx="311723" cy="302532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129005" y="1874822"/>
            <a:ext cx="10095722" cy="3792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контракта, которые подлежат изменению: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550506" y="725722"/>
            <a:ext cx="11055339" cy="1154824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№1315 от 09.08.2021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изменения условий контракта: увеличение цены на строительные материалы</a:t>
            </a:r>
          </a:p>
        </p:txBody>
      </p:sp>
      <p:sp>
        <p:nvSpPr>
          <p:cNvPr id="16" name="Скругленный прямоугольник 52">
            <a:extLst>
              <a:ext uri="{FF2B5EF4-FFF2-40B4-BE49-F238E27FC236}">
                <a16:creationId xmlns:a16="http://schemas.microsoft.com/office/drawing/2014/main" id="{A6F9C8C2-D95C-47E5-B8AF-A92E5DBFC8F3}"/>
              </a:ext>
            </a:extLst>
          </p:cNvPr>
          <p:cNvSpPr/>
          <p:nvPr/>
        </p:nvSpPr>
        <p:spPr>
          <a:xfrm>
            <a:off x="6596022" y="3831930"/>
            <a:ext cx="4628705" cy="710085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уровне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постановления администраций муниципальных районов и городских округов</a:t>
            </a: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5DC9FC76-2A92-45B8-A826-B014588FC2B6}"/>
              </a:ext>
            </a:extLst>
          </p:cNvPr>
          <p:cNvSpPr/>
          <p:nvPr/>
        </p:nvSpPr>
        <p:spPr>
          <a:xfrm rot="5400000">
            <a:off x="5845544" y="805523"/>
            <a:ext cx="290627" cy="7800394"/>
          </a:xfrm>
          <a:prstGeom prst="rightBrace">
            <a:avLst>
              <a:gd name="adj1" fmla="val 32964"/>
              <a:gd name="adj2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95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214604" y="-269"/>
            <a:ext cx="11831215" cy="65994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СУЩЕСТВЕННЫХ УСЛОВИЙ КОНТРАКТОВ </a:t>
            </a:r>
          </a:p>
          <a:p>
            <a:pPr algn="ctr"/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СТРОИТЕЛЬСТВО, РЕКОНСТРУКЦИЮ, КАПИТАЛЬНЫЙ РЕМОНТ ОБЪЕКТОВ КАПСТРОЯ</a:t>
            </a:r>
          </a:p>
        </p:txBody>
      </p:sp>
      <p:sp>
        <p:nvSpPr>
          <p:cNvPr id="34" name="Шеврон 33"/>
          <p:cNvSpPr/>
          <p:nvPr/>
        </p:nvSpPr>
        <p:spPr>
          <a:xfrm>
            <a:off x="989043" y="2458709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491851" y="3819850"/>
            <a:ext cx="10022124" cy="380243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аванса, его установление  </a:t>
            </a:r>
          </a:p>
        </p:txBody>
      </p:sp>
      <p:sp>
        <p:nvSpPr>
          <p:cNvPr id="36" name="Шеврон 35"/>
          <p:cNvSpPr/>
          <p:nvPr/>
        </p:nvSpPr>
        <p:spPr>
          <a:xfrm>
            <a:off x="989044" y="1966466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491851" y="2000809"/>
            <a:ext cx="10022124" cy="363516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исполнения контракта      </a:t>
            </a:r>
          </a:p>
        </p:txBody>
      </p:sp>
      <p:sp>
        <p:nvSpPr>
          <p:cNvPr id="38" name="Шеврон 37"/>
          <p:cNvSpPr/>
          <p:nvPr/>
        </p:nvSpPr>
        <p:spPr>
          <a:xfrm>
            <a:off x="989042" y="3832945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491851" y="2436137"/>
            <a:ext cx="10022124" cy="380243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 и (или) виды работ, спецификация и тип оборудования  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491851" y="2894925"/>
            <a:ext cx="10022124" cy="389711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строительных ресурсов, в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внесение изменений в ПСД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91851" y="3371491"/>
            <a:ext cx="10022124" cy="391606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исполнения контракта, в том числе состав, объем, вид работ и цена отдельного этапа</a:t>
            </a: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1491850" y="4275121"/>
            <a:ext cx="10022123" cy="371514"/>
          </a:xfrm>
          <a:prstGeom prst="roundRect">
            <a:avLst>
              <a:gd name="adj" fmla="val 937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приемки, оплата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989040" y="5131120"/>
            <a:ext cx="10524931" cy="838178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контракта 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по соглашению сторон путем подписания дополнительного соглашения  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принятия регионального (муниципального) правового акта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89044" y="1519546"/>
            <a:ext cx="10524931" cy="3567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контракта, которые подлежат изменению: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541176" y="730222"/>
            <a:ext cx="11196734" cy="778621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№680 от 16.04.2022 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изменения условий контракта: возникновения обстоятельств, независящих от подрядчика</a:t>
            </a:r>
          </a:p>
        </p:txBody>
      </p:sp>
      <p:sp>
        <p:nvSpPr>
          <p:cNvPr id="18" name="Шеврон 33">
            <a:extLst>
              <a:ext uri="{FF2B5EF4-FFF2-40B4-BE49-F238E27FC236}">
                <a16:creationId xmlns:a16="http://schemas.microsoft.com/office/drawing/2014/main" id="{88B99449-D40A-4645-AC17-FB5BC794BD71}"/>
              </a:ext>
            </a:extLst>
          </p:cNvPr>
          <p:cNvSpPr/>
          <p:nvPr/>
        </p:nvSpPr>
        <p:spPr>
          <a:xfrm>
            <a:off x="989042" y="2921808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Шеврон 33">
            <a:extLst>
              <a:ext uri="{FF2B5EF4-FFF2-40B4-BE49-F238E27FC236}">
                <a16:creationId xmlns:a16="http://schemas.microsoft.com/office/drawing/2014/main" id="{24268153-1875-4729-B76A-2CAF1B852C17}"/>
              </a:ext>
            </a:extLst>
          </p:cNvPr>
          <p:cNvSpPr/>
          <p:nvPr/>
        </p:nvSpPr>
        <p:spPr>
          <a:xfrm>
            <a:off x="989043" y="3421488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Шеврон 37">
            <a:extLst>
              <a:ext uri="{FF2B5EF4-FFF2-40B4-BE49-F238E27FC236}">
                <a16:creationId xmlns:a16="http://schemas.microsoft.com/office/drawing/2014/main" id="{A13EF7CD-11B8-47FF-BBE3-E98F80017FE8}"/>
              </a:ext>
            </a:extLst>
          </p:cNvPr>
          <p:cNvSpPr/>
          <p:nvPr/>
        </p:nvSpPr>
        <p:spPr>
          <a:xfrm>
            <a:off x="989041" y="4332625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53">
            <a:extLst>
              <a:ext uri="{FF2B5EF4-FFF2-40B4-BE49-F238E27FC236}">
                <a16:creationId xmlns:a16="http://schemas.microsoft.com/office/drawing/2014/main" id="{0E3B358F-C7A0-4695-BD70-EE2054AFC1B7}"/>
              </a:ext>
            </a:extLst>
          </p:cNvPr>
          <p:cNvSpPr/>
          <p:nvPr/>
        </p:nvSpPr>
        <p:spPr>
          <a:xfrm>
            <a:off x="1491849" y="4703014"/>
            <a:ext cx="10022123" cy="371514"/>
          </a:xfrm>
          <a:prstGeom prst="roundRect">
            <a:avLst>
              <a:gd name="adj" fmla="val 937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цены без изменения объема (видов) работ в связи с увеличением цен на строительные ресурсы*</a:t>
            </a:r>
          </a:p>
        </p:txBody>
      </p:sp>
      <p:sp>
        <p:nvSpPr>
          <p:cNvPr id="22" name="Шеврон 37">
            <a:extLst>
              <a:ext uri="{FF2B5EF4-FFF2-40B4-BE49-F238E27FC236}">
                <a16:creationId xmlns:a16="http://schemas.microsoft.com/office/drawing/2014/main" id="{2C371AEF-B1CD-4870-BE2D-14E924DF1D36}"/>
              </a:ext>
            </a:extLst>
          </p:cNvPr>
          <p:cNvSpPr/>
          <p:nvPr/>
        </p:nvSpPr>
        <p:spPr>
          <a:xfrm>
            <a:off x="989040" y="4760518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67">
            <a:extLst>
              <a:ext uri="{FF2B5EF4-FFF2-40B4-BE49-F238E27FC236}">
                <a16:creationId xmlns:a16="http://schemas.microsoft.com/office/drawing/2014/main" id="{BF74ED2A-89EF-482E-9199-A4DD4F0BE38A}"/>
              </a:ext>
            </a:extLst>
          </p:cNvPr>
          <p:cNvSpPr/>
          <p:nvPr/>
        </p:nvSpPr>
        <p:spPr>
          <a:xfrm>
            <a:off x="989040" y="6042257"/>
            <a:ext cx="10524931" cy="815743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*Порядок установлен ПП №1315 от 09.08.2021. Размер изменения не ограничен 30%.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Обратите внимание. В случае, если цена контракта ≥ 100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проводится повторная государственная экспертиза проектной документации</a:t>
            </a:r>
          </a:p>
        </p:txBody>
      </p:sp>
    </p:spTree>
    <p:extLst>
      <p:ext uri="{BB962C8B-B14F-4D97-AF65-F5344CB8AC3E}">
        <p14:creationId xmlns:p14="http://schemas.microsoft.com/office/powerpoint/2010/main" val="927721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139959" y="83710"/>
            <a:ext cx="11905861" cy="65994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ИЗМЕНЕНИЯ СУЩЕСТВЕННЫХ УСЛОВИЙ КОНТРАКТОВ </a:t>
            </a:r>
          </a:p>
          <a:p>
            <a:pPr algn="ctr"/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СТРОИТЕЛЬСТВО, РЕКОНСТРУКЦИЮ, КАПИТАЛЬНЫЙ РЕМОНТ ОБЪЕКТОВ КАПСТРОЯ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137402" y="2965166"/>
            <a:ext cx="10581846" cy="1037636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 направляет заказчику в письменной форме предложение об изменении существенных условий контракта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приложением информации и документов, обосновывающих такое предложение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подписанного проекта соглашения об изменении существенных условий контракта      </a:t>
            </a:r>
          </a:p>
        </p:txBody>
      </p:sp>
      <p:sp>
        <p:nvSpPr>
          <p:cNvPr id="40" name="Шеврон 39"/>
          <p:cNvSpPr/>
          <p:nvPr/>
        </p:nvSpPr>
        <p:spPr>
          <a:xfrm>
            <a:off x="762531" y="3251825"/>
            <a:ext cx="318885" cy="36457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137402" y="4097847"/>
            <a:ext cx="10581846" cy="957214"/>
          </a:xfrm>
          <a:prstGeom prst="roundRect">
            <a:avLst>
              <a:gd name="adj" fmla="val 497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в течение 10 рабочих дней со дня, следующего за днем поступления предложения об изменении существенных условий контракта направляет подрядчику подписанное соглашение и включает в реестр контрактов информацию об изменении контракта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762530" y="5312793"/>
            <a:ext cx="10956718" cy="984411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распоряжением администрации Липецкой области от 17.05.21 №228-р заказчики должны организовать работу в РИС при осуществлении закупок</a:t>
            </a:r>
            <a:endParaRPr lang="ru-RU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15819" y="2308549"/>
            <a:ext cx="11103429" cy="5466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изменения существенных условий контракта (п.4 ПП РФ №680 от 16.04.2022)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382555" y="1308717"/>
            <a:ext cx="11485984" cy="957214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могут быть внесены в пределах доведенных в соответствии с бюджетным законодательством РФ лимитов бюджетных обязательств на срок исполнения контракта (п.2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№680 от 16.04.2022) 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врон 39">
            <a:extLst>
              <a:ext uri="{FF2B5EF4-FFF2-40B4-BE49-F238E27FC236}">
                <a16:creationId xmlns:a16="http://schemas.microsoft.com/office/drawing/2014/main" id="{5C0063EF-1F9B-4D12-9F8D-381261480233}"/>
              </a:ext>
            </a:extLst>
          </p:cNvPr>
          <p:cNvSpPr/>
          <p:nvPr/>
        </p:nvSpPr>
        <p:spPr>
          <a:xfrm>
            <a:off x="762530" y="4343930"/>
            <a:ext cx="318885" cy="36457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45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102637" y="-269"/>
            <a:ext cx="12008498" cy="65994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ИЗМЕНЕНИЯ СУЩЕСТВЕННЫХ УСЛОВИЙ КОНТРАКТОВ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И (ИЛИ) СОДЕРЖАНИЕ АВТОМОБИЛЬНЫХ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 ОБЩЕГО ПОЛЬЗОВАНИЯ ФЕДЕРАЛЬНОГО ЗНАЧЕНИЯ</a:t>
            </a:r>
          </a:p>
        </p:txBody>
      </p:sp>
      <p:sp>
        <p:nvSpPr>
          <p:cNvPr id="36" name="Шеврон 35"/>
          <p:cNvSpPr/>
          <p:nvPr/>
        </p:nvSpPr>
        <p:spPr>
          <a:xfrm>
            <a:off x="284640" y="2575346"/>
            <a:ext cx="318885" cy="439040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02434" y="2407946"/>
            <a:ext cx="11308700" cy="804846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 (подрядчик, исполнитель) направляет заказчику в письменной форме предложение об изменении существенных условий контракта с приложением информации и документов, обосновывающих такое предложение, а также подписанный проект соглашения об изменении условий контракта     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802434" y="3317795"/>
            <a:ext cx="11308699" cy="1226201"/>
          </a:xfrm>
          <a:prstGeom prst="roundRect">
            <a:avLst>
              <a:gd name="adj" fmla="val 2644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в течение 10 рабочих дней со дня, следующего за днем поступления предложения об изменении существенных условий контракта, по результатам рассмотрения предложения направляет поставщику (подрядчику, исполнителю) подписанное соглашение об изменении условий контракта с включением в соответствии с Федеральным законом «О контрактной системе в сфере закупок товаров, работ, услуг для обеспечения государственных и муниципальных нужд» информации об изменении существенных условий контракта в реестр контрактов либо отказ в письменной форме от изменения существенных условий контракта с его обоснованием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802435" y="6050355"/>
            <a:ext cx="4627981" cy="726831"/>
          </a:xfrm>
          <a:prstGeom prst="roundRect">
            <a:avLst>
              <a:gd name="adj" fmla="val 1262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уровне 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ЛО от 05.08.2022 №71</a:t>
            </a:r>
            <a:endParaRPr lang="ru-RU" sz="14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7282" y="1981586"/>
            <a:ext cx="11933851" cy="3534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изменения существенных условий контракта (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«д» п.1 ПП РФ №1148 от 28.06.2022)</a:t>
            </a: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177283" y="730222"/>
            <a:ext cx="11933852" cy="1201215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могут быть внесены в пределах доведенных в соответствии с бюджетным законодательством РФ лимитов бюджетных обязательств на срок исполнения контракта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п.п.а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п.1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№1148 от 28.06.2022)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врон 35">
            <a:extLst>
              <a:ext uri="{FF2B5EF4-FFF2-40B4-BE49-F238E27FC236}">
                <a16:creationId xmlns:a16="http://schemas.microsoft.com/office/drawing/2014/main" id="{496A5117-8DF0-4C3F-908B-E087F8586C5B}"/>
              </a:ext>
            </a:extLst>
          </p:cNvPr>
          <p:cNvSpPr/>
          <p:nvPr/>
        </p:nvSpPr>
        <p:spPr>
          <a:xfrm>
            <a:off x="284639" y="3744021"/>
            <a:ext cx="318885" cy="439040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67">
            <a:extLst>
              <a:ext uri="{FF2B5EF4-FFF2-40B4-BE49-F238E27FC236}">
                <a16:creationId xmlns:a16="http://schemas.microsoft.com/office/drawing/2014/main" id="{A72C1B7E-DFD8-4073-B68D-6B877BB6EBCE}"/>
              </a:ext>
            </a:extLst>
          </p:cNvPr>
          <p:cNvSpPr/>
          <p:nvPr/>
        </p:nvSpPr>
        <p:spPr>
          <a:xfrm>
            <a:off x="7476939" y="6050354"/>
            <a:ext cx="4627981" cy="726831"/>
          </a:xfrm>
          <a:prstGeom prst="roundRect">
            <a:avLst>
              <a:gd name="adj" fmla="val 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уровне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акт в форме постановления администрации муниципального района, городского округа </a:t>
            </a:r>
            <a:endParaRPr lang="ru-RU" sz="14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46">
            <a:extLst>
              <a:ext uri="{FF2B5EF4-FFF2-40B4-BE49-F238E27FC236}">
                <a16:creationId xmlns:a16="http://schemas.microsoft.com/office/drawing/2014/main" id="{3E5A0B21-9160-4887-BADB-F8F6F5436891}"/>
              </a:ext>
            </a:extLst>
          </p:cNvPr>
          <p:cNvSpPr/>
          <p:nvPr/>
        </p:nvSpPr>
        <p:spPr>
          <a:xfrm>
            <a:off x="796221" y="4684074"/>
            <a:ext cx="11308699" cy="998269"/>
          </a:xfrm>
          <a:prstGeom prst="roundRect">
            <a:avLst>
              <a:gd name="adj" fmla="val 2644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изменения цены контракта, финансируемого из бюджетной системы РФ, подлежит проверке на предмет достоверности организацией, осуществляющей государственную экспертизу проектной документации, в случае изменения существенных условий контракта в связи с увеличением цен на строительные ресурсы</a:t>
            </a:r>
          </a:p>
        </p:txBody>
      </p:sp>
      <p:sp>
        <p:nvSpPr>
          <p:cNvPr id="14" name="Шеврон 35">
            <a:extLst>
              <a:ext uri="{FF2B5EF4-FFF2-40B4-BE49-F238E27FC236}">
                <a16:creationId xmlns:a16="http://schemas.microsoft.com/office/drawing/2014/main" id="{0FFB101B-2187-4A79-B274-D6EC73D056C7}"/>
              </a:ext>
            </a:extLst>
          </p:cNvPr>
          <p:cNvSpPr/>
          <p:nvPr/>
        </p:nvSpPr>
        <p:spPr>
          <a:xfrm>
            <a:off x="284639" y="5006764"/>
            <a:ext cx="318885" cy="439040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Штриховая стрелка вправо 72">
            <a:extLst>
              <a:ext uri="{FF2B5EF4-FFF2-40B4-BE49-F238E27FC236}">
                <a16:creationId xmlns:a16="http://schemas.microsoft.com/office/drawing/2014/main" id="{79470069-9F22-4BED-A104-FF152A3ACDF2}"/>
              </a:ext>
            </a:extLst>
          </p:cNvPr>
          <p:cNvSpPr/>
          <p:nvPr/>
        </p:nvSpPr>
        <p:spPr>
          <a:xfrm rot="5400000">
            <a:off x="1660734" y="5698715"/>
            <a:ext cx="311723" cy="302532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Штриховая стрелка вправо 72">
            <a:extLst>
              <a:ext uri="{FF2B5EF4-FFF2-40B4-BE49-F238E27FC236}">
                <a16:creationId xmlns:a16="http://schemas.microsoft.com/office/drawing/2014/main" id="{37D2C153-CE95-454C-AFB0-7E67B19BA1E6}"/>
              </a:ext>
            </a:extLst>
          </p:cNvPr>
          <p:cNvSpPr/>
          <p:nvPr/>
        </p:nvSpPr>
        <p:spPr>
          <a:xfrm rot="5400000">
            <a:off x="10935365" y="5702344"/>
            <a:ext cx="311723" cy="302532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65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184637" y="79085"/>
            <a:ext cx="11749215" cy="591262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ПОСТАНОВЛЕНИЯ ПРАВИТЕЛЬСТВА РФ №505 ОТ 29.03.22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РЕГИОНАЛЬНОМ И МУНИЦИПАЛЬНОМ УРОВНЕ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87521" y="1473505"/>
            <a:ext cx="10543445" cy="2251161"/>
          </a:xfrm>
          <a:prstGeom prst="roundRect">
            <a:avLst>
              <a:gd name="adj" fmla="val 917"/>
            </a:avLst>
          </a:prstGeom>
          <a:solidFill>
            <a:schemeClr val="tx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Липецкой области от 19.04.22 №185 </a:t>
            </a:r>
          </a:p>
          <a:p>
            <a:pPr algn="ctr"/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что в 2022г. заказчики предусматривают: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контрактах, подлежащих казначейскому сопровождению, </a:t>
            </a:r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авансовые платежи в размере  от 50 до 90% 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контрактах, не подлежащих казначейскому сопровождению, </a:t>
            </a:r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авансовые платежи в размере  до 50%</a:t>
            </a:r>
          </a:p>
          <a:p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Штриховая стрелка вправо 26"/>
          <p:cNvSpPr/>
          <p:nvPr/>
        </p:nvSpPr>
        <p:spPr>
          <a:xfrm rot="5400000">
            <a:off x="5224462" y="3903149"/>
            <a:ext cx="567417" cy="432636"/>
          </a:xfrm>
          <a:prstGeom prst="stripedRightArrow">
            <a:avLst>
              <a:gd name="adj1" fmla="val 52229"/>
              <a:gd name="adj2" fmla="val 50002"/>
            </a:avLst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7521" y="4514268"/>
            <a:ext cx="10383716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уровне: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правовые акты в форме постановлений администраций муниципальных районов и городских округов</a:t>
            </a:r>
          </a:p>
        </p:txBody>
      </p:sp>
    </p:spTree>
    <p:extLst>
      <p:ext uri="{BB962C8B-B14F-4D97-AF65-F5344CB8AC3E}">
        <p14:creationId xmlns:p14="http://schemas.microsoft.com/office/powerpoint/2010/main" val="1243216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процесс 6"/>
          <p:cNvSpPr/>
          <p:nvPr/>
        </p:nvSpPr>
        <p:spPr>
          <a:xfrm>
            <a:off x="96715" y="1063864"/>
            <a:ext cx="11983916" cy="352572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Установить, что в период до 31 декабря 2022 года включительно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 высшего исполнительного органа государственной власти субъекта РФ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дополнение к случаям, предусмотренным частью 1 статьи 93 Федерального закона № 44-ФЗ,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установлены иные случаи осуществления закупок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государственных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(или) муниципальных нужд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единственного поставщика (подрядчика, исполнителя)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нужд соответствующего субъекта РФ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муниципальных нужд муниципальных образований, находящихся на его территории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определен порядок осуществления закупок в таких случаях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6715" y="108602"/>
            <a:ext cx="11983916" cy="717858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ОСУЩЕСТВЛЕНИЯ ЗАКУПОК У ЕДИНСТВЕННОГО ПОСТАВЩИКА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2 статьи 15 закона №46-ФЗ</a:t>
            </a:r>
          </a:p>
        </p:txBody>
      </p:sp>
      <p:sp>
        <p:nvSpPr>
          <p:cNvPr id="5" name="Штриховая стрелка вправо 4"/>
          <p:cNvSpPr/>
          <p:nvPr/>
        </p:nvSpPr>
        <p:spPr>
          <a:xfrm rot="5400000">
            <a:off x="5882050" y="4509669"/>
            <a:ext cx="413244" cy="389355"/>
          </a:xfrm>
          <a:prstGeom prst="striped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94540" y="4906725"/>
            <a:ext cx="11570678" cy="1062957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Липецкой области об установлении случаев осуществления закупок у единственного поставщика от 14.04.2022 №173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принимается на основании решения оперативного штаба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96715" y="5625446"/>
            <a:ext cx="557753" cy="950974"/>
          </a:xfrm>
          <a:prstGeom prst="curv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ыгнутая вправо стрелка 1"/>
          <p:cNvSpPr/>
          <p:nvPr/>
        </p:nvSpPr>
        <p:spPr>
          <a:xfrm>
            <a:off x="11544300" y="5625446"/>
            <a:ext cx="536331" cy="950973"/>
          </a:xfrm>
          <a:prstGeom prst="curvedLeft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725364" y="6207087"/>
            <a:ext cx="10726615" cy="369332"/>
          </a:xfrm>
          <a:prstGeom prst="rect">
            <a:avLst/>
          </a:prstGeom>
          <a:noFill/>
          <a:ln>
            <a:solidFill>
              <a:srgbClr val="C0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распространяется на закупки для государственных и муниципальных нужд</a:t>
            </a:r>
          </a:p>
        </p:txBody>
      </p:sp>
    </p:spTree>
    <p:extLst>
      <p:ext uri="{BB962C8B-B14F-4D97-AF65-F5344CB8AC3E}">
        <p14:creationId xmlns:p14="http://schemas.microsoft.com/office/powerpoint/2010/main" val="37553000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4148</TotalTime>
  <Words>1480</Words>
  <Application>Microsoft Office PowerPoint</Application>
  <PresentationFormat>Широкоэкранный</PresentationFormat>
  <Paragraphs>154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ДЕЙСТВИЙ ДЛЯ ОСУЩЕСТВЛЕНИЯ ЗАКУПКИ У ЕД. ПОСТАВЩИКА</vt:lpstr>
      <vt:lpstr>ФОРМА ОБРАЩЕНИЯ</vt:lpstr>
      <vt:lpstr>ФОРМА ОБРАЩЕНИЯ</vt:lpstr>
      <vt:lpstr>ИНФОРМАЦИЯ ОБ АНТИКРИЗИНЫХ МЕРАХ НА САЙТЕ «ГОСЗАКАЗ ЛИПЕЦКОЙ ОБЛАСТИ»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u1555</cp:lastModifiedBy>
  <cp:revision>196</cp:revision>
  <cp:lastPrinted>2022-10-06T15:24:21Z</cp:lastPrinted>
  <dcterms:created xsi:type="dcterms:W3CDTF">2022-03-09T07:34:09Z</dcterms:created>
  <dcterms:modified xsi:type="dcterms:W3CDTF">2022-10-11T21:05:17Z</dcterms:modified>
</cp:coreProperties>
</file>