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sldIdLst>
    <p:sldId id="674" r:id="rId2"/>
    <p:sldId id="776" r:id="rId3"/>
    <p:sldId id="701" r:id="rId4"/>
    <p:sldId id="722" r:id="rId5"/>
    <p:sldId id="723" r:id="rId6"/>
    <p:sldId id="724" r:id="rId7"/>
    <p:sldId id="725" r:id="rId8"/>
    <p:sldId id="768" r:id="rId9"/>
    <p:sldId id="734" r:id="rId10"/>
    <p:sldId id="733" r:id="rId11"/>
    <p:sldId id="726" r:id="rId12"/>
    <p:sldId id="767" r:id="rId13"/>
    <p:sldId id="730" r:id="rId14"/>
    <p:sldId id="728" r:id="rId15"/>
    <p:sldId id="727" r:id="rId16"/>
    <p:sldId id="764" r:id="rId17"/>
    <p:sldId id="763" r:id="rId18"/>
    <p:sldId id="777" r:id="rId19"/>
    <p:sldId id="775" r:id="rId20"/>
    <p:sldId id="761" r:id="rId21"/>
    <p:sldId id="771" r:id="rId22"/>
    <p:sldId id="758" r:id="rId23"/>
    <p:sldId id="757" r:id="rId24"/>
    <p:sldId id="756" r:id="rId25"/>
    <p:sldId id="755" r:id="rId26"/>
    <p:sldId id="754" r:id="rId27"/>
    <p:sldId id="750" r:id="rId28"/>
    <p:sldId id="749" r:id="rId29"/>
    <p:sldId id="748" r:id="rId30"/>
    <p:sldId id="778" r:id="rId31"/>
  </p:sldIdLst>
  <p:sldSz cx="12192000" cy="6858000"/>
  <p:notesSz cx="6797675" cy="9926638"/>
  <p:embeddedFontLs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Gotham Pro" panose="0200050304000002000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1101340003" initials="u" lastIdx="12" clrIdx="0">
    <p:extLst>
      <p:ext uri="{19B8F6BF-5375-455C-9EA6-DF929625EA0E}">
        <p15:presenceInfo xmlns:p15="http://schemas.microsoft.com/office/powerpoint/2012/main" userId="S-1-5-21-2620186229-1775798737-774309085-34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333"/>
    <a:srgbClr val="F9F9F9"/>
    <a:srgbClr val="F3B73F"/>
    <a:srgbClr val="FFA015"/>
    <a:srgbClr val="F24336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4E349-AA36-49CA-B59A-8FBE5518D32F}" v="634" dt="2020-08-24T17:53:52.758"/>
    <p1510:client id="{438AD067-FBB6-4D1B-A0C0-DF5038D15619}" v="169" dt="2020-08-24T18:32:06.707"/>
    <p1510:client id="{654596A6-F890-4979-8C60-3CBABC1BACF5}" v="1109" dt="2020-08-24T18:17:55.533"/>
    <p1510:client id="{9C133B57-0973-4365-A78B-9EC30297684E}" v="8" dt="2020-08-24T18:19:00.738"/>
    <p1510:client id="{B691F073-FFAB-4AC9-9888-D0867AE81F4F}" v="542" dt="2020-08-24T18:29:34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49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478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 flipH="1">
            <a:off x="11536363" y="6389688"/>
            <a:ext cx="392112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655BC7-CADA-4A1A-ACEE-E2097F1D08BB}" type="slidenum">
              <a:rPr lang="id-ID" b="0" smtClean="0">
                <a:latin typeface="Montserrat Semi Bold" panose="00000700000000000000" pitchFamily="50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7993" y="769302"/>
            <a:ext cx="2624462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7993" y="3539452"/>
            <a:ext cx="2624462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28146" y="769301"/>
            <a:ext cx="2624459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528144" y="3539452"/>
            <a:ext cx="2624461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315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5B6B-15C3-48F0-B18F-80911D395626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3FDF-0CD2-4177-9DE7-78382F4D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F1B19-48F5-445F-8455-2250435B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3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9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68367" y="-36371"/>
            <a:ext cx="9093200" cy="6858000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0" y="1822969"/>
            <a:ext cx="69321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Формирование плана-графика закупок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на 2023 год и плановый период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2024-2025 годов в информационной системе в сфере закупок Липецкой области (Web-Торги-КС) </a:t>
            </a:r>
            <a:endParaRPr lang="en-US" altLang="ru-RU" sz="3200" b="1" dirty="0">
              <a:solidFill>
                <a:schemeClr val="bg1"/>
              </a:solidFill>
              <a:latin typeface="Arial Narrow" panose="020B0606020202030204" pitchFamily="34" charset="0"/>
              <a:ea typeface="Questrial"/>
              <a:cs typeface="Questrial"/>
            </a:endParaRPr>
          </a:p>
        </p:txBody>
      </p:sp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3294008" y="5898955"/>
            <a:ext cx="7027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dirty="0">
                <a:solidFill>
                  <a:schemeClr val="bg1"/>
                </a:solidFill>
              </a:rPr>
              <a:t>2022 г.</a:t>
            </a:r>
          </a:p>
        </p:txBody>
      </p:sp>
      <p:sp>
        <p:nvSpPr>
          <p:cNvPr id="29706" name="Прямоугольник 13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bg1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bg1"/>
                </a:solidFill>
              </a:rPr>
              <a:t>область</a:t>
            </a:r>
          </a:p>
        </p:txBody>
      </p:sp>
      <p:pic>
        <p:nvPicPr>
          <p:cNvPr id="122882" name="Picture 2" descr="C:\Users\User\Desktop\lipeckaya_coa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29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logo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9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4472"/>
          <a:stretch/>
        </p:blipFill>
        <p:spPr>
          <a:xfrm>
            <a:off x="1629333" y="1379302"/>
            <a:ext cx="8933333" cy="246966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595948" y="664681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Во вкладке «</a:t>
            </a:r>
            <a:r>
              <a:rPr lang="ru-RU" sz="1600" b="1" dirty="0">
                <a:solidFill>
                  <a:srgbClr val="00B050"/>
                </a:solidFill>
                <a:latin typeface="+mn-lt"/>
                <a:cs typeface="+mn-cs"/>
              </a:rPr>
              <a:t>Финансирование</a:t>
            </a:r>
            <a:r>
              <a:rPr lang="ru-RU" sz="1600" dirty="0">
                <a:latin typeface="+mn-lt"/>
                <a:cs typeface="+mn-cs"/>
              </a:rPr>
              <a:t>» необходимо указать код бюджетной классификации, который выбирается двойным нажатием на кнопку          из справочника «</a:t>
            </a:r>
            <a:r>
              <a:rPr lang="ru-RU" sz="1600" b="1" dirty="0">
                <a:latin typeface="+mn-lt"/>
                <a:cs typeface="+mn-cs"/>
              </a:rPr>
              <a:t>Бюджетная классификация</a:t>
            </a:r>
            <a:r>
              <a:rPr lang="ru-RU" sz="1600" dirty="0">
                <a:latin typeface="+mn-lt"/>
                <a:cs typeface="+mn-cs"/>
              </a:rPr>
              <a:t>». 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96198" y="3551720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33" y="2376596"/>
            <a:ext cx="6209524" cy="41142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4166558" y="2376596"/>
            <a:ext cx="734075" cy="1175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1024571" y="4536616"/>
            <a:ext cx="373063" cy="373062"/>
            <a:chOff x="1110373" y="4446207"/>
            <a:chExt cx="373063" cy="373062"/>
          </a:xfrm>
        </p:grpSpPr>
        <p:sp>
          <p:nvSpPr>
            <p:cNvPr id="2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595948" y="4553870"/>
            <a:ext cx="2928100" cy="206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 справочнике </a:t>
            </a:r>
            <a:r>
              <a:rPr lang="ru-RU" sz="1600" b="1" dirty="0">
                <a:latin typeface="+mn-lt"/>
                <a:cs typeface="+mn-cs"/>
              </a:rPr>
              <a:t>«Бюджетная классификация» </a:t>
            </a:r>
            <a:r>
              <a:rPr lang="ru-RU" sz="1600" dirty="0">
                <a:latin typeface="+mn-lt"/>
                <a:cs typeface="+mn-cs"/>
              </a:rPr>
              <a:t>находятся все позиции, имеющиеся в бюджетной росписи / плане ФХД.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В случае их отсутствия выбираем вручную на вкладке «КБК»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547" y="1019633"/>
            <a:ext cx="238095" cy="209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3293501" y="1430161"/>
            <a:ext cx="1105971" cy="2093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396198" y="957068"/>
            <a:ext cx="51348" cy="47309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79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595948" y="759540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Далее заполняется поле </a:t>
            </a:r>
            <a:r>
              <a:rPr lang="ru-RU" sz="1600" b="1" dirty="0">
                <a:latin typeface="+mn-lt"/>
              </a:rPr>
              <a:t>«Счет получателя»</a:t>
            </a:r>
            <a:r>
              <a:rPr lang="ru-RU" sz="1600" dirty="0">
                <a:latin typeface="+mn-lt"/>
              </a:rPr>
              <a:t>. Для этого необходимо выбрать счет из справочника «</a:t>
            </a:r>
            <a:r>
              <a:rPr lang="ru-RU" sz="1600" b="1" dirty="0">
                <a:latin typeface="+mn-lt"/>
              </a:rPr>
              <a:t>Счета корреспондентов</a:t>
            </a:r>
            <a:r>
              <a:rPr lang="ru-RU" sz="1600" dirty="0">
                <a:latin typeface="+mn-lt"/>
              </a:rPr>
              <a:t>»</a:t>
            </a:r>
            <a:endParaRPr lang="ru-RU" sz="16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00" y="1311124"/>
            <a:ext cx="8180952" cy="2628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391" y="1996789"/>
            <a:ext cx="5066667" cy="24190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3865208" y="3485506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632385" y="2337758"/>
            <a:ext cx="1061006" cy="1147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95948" y="4495123"/>
            <a:ext cx="100617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ВАЖНО!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Бюджетные и автономные учреждения указывают вид расхода и счет получателя. А в случае закупок в целях реализации национальных и федеральных проектов - полный код бюджетной классификации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Казенные учреждения указывают полный код бюджетной классификации в соответствии с бюджетной росписью в Веб-бюджет («Бюджет-СМАРТ») – 20 знаков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00936" y="4415837"/>
            <a:ext cx="420116" cy="461665"/>
            <a:chOff x="838940" y="1999419"/>
            <a:chExt cx="420116" cy="461665"/>
          </a:xfrm>
        </p:grpSpPr>
        <p:sp>
          <p:nvSpPr>
            <p:cNvPr id="23" name="Овал 2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423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19C26-E11B-FBBB-E1EB-8993E5615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47" y="1301380"/>
            <a:ext cx="9409524" cy="2752381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1595948" y="75954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Переходим к указанию суммы планируемой закупки:</a:t>
            </a:r>
            <a:endParaRPr lang="ru-RU" sz="1600" b="1" dirty="0">
              <a:latin typeface="+mn-lt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24571" y="4181831"/>
            <a:ext cx="373063" cy="373062"/>
            <a:chOff x="1110373" y="4446207"/>
            <a:chExt cx="373063" cy="373062"/>
          </a:xfrm>
        </p:grpSpPr>
        <p:sp>
          <p:nvSpPr>
            <p:cNvPr id="18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9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0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1595948" y="4164098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Значение суммы указывается вручную</a:t>
            </a:r>
            <a:endParaRPr lang="ru-RU" sz="1600" b="1" dirty="0"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40866" y="3448463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cxnSpLocks/>
            <a:endCxn id="27" idx="2"/>
          </p:cNvCxnSpPr>
          <p:nvPr/>
        </p:nvCxnSpPr>
        <p:spPr>
          <a:xfrm flipH="1" flipV="1">
            <a:off x="4405872" y="3657860"/>
            <a:ext cx="602356" cy="6218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241" y="960518"/>
            <a:ext cx="9439275" cy="3680077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90537" y="63040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61914" y="61267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Переходим к заполнению вкладки </a:t>
            </a:r>
            <a:r>
              <a:rPr lang="ru-RU" sz="1600" b="1" dirty="0">
                <a:latin typeface="+mn-lt"/>
              </a:rPr>
              <a:t>«Дополнительная информация»: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192673" y="1309848"/>
            <a:ext cx="345002" cy="339489"/>
            <a:chOff x="838940" y="2034879"/>
            <a:chExt cx="420116" cy="426205"/>
          </a:xfrm>
        </p:grpSpPr>
        <p:sp>
          <p:nvSpPr>
            <p:cNvPr id="17" name="Овал 1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427238" y="1982960"/>
            <a:ext cx="367068" cy="334985"/>
            <a:chOff x="838940" y="2034879"/>
            <a:chExt cx="420116" cy="426205"/>
          </a:xfrm>
        </p:grpSpPr>
        <p:sp>
          <p:nvSpPr>
            <p:cNvPr id="20" name="Овал 1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441589" y="2334929"/>
            <a:ext cx="338365" cy="343412"/>
            <a:chOff x="838940" y="2034879"/>
            <a:chExt cx="420116" cy="426205"/>
          </a:xfrm>
        </p:grpSpPr>
        <p:sp>
          <p:nvSpPr>
            <p:cNvPr id="23" name="Овал 2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3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407954" y="2711458"/>
            <a:ext cx="343802" cy="382753"/>
            <a:chOff x="838940" y="2034879"/>
            <a:chExt cx="420116" cy="426205"/>
          </a:xfrm>
        </p:grpSpPr>
        <p:sp>
          <p:nvSpPr>
            <p:cNvPr id="26" name="Овал 2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4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27025" y="4640595"/>
            <a:ext cx="373063" cy="373062"/>
            <a:chOff x="1110373" y="4446207"/>
            <a:chExt cx="373063" cy="373062"/>
          </a:xfrm>
        </p:grpSpPr>
        <p:sp>
          <p:nvSpPr>
            <p:cNvPr id="29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2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935037" y="4624022"/>
            <a:ext cx="11148715" cy="206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ru-RU" sz="1600" dirty="0">
                <a:latin typeface="+mn-lt"/>
              </a:rPr>
              <a:t>Указывается необходимость </a:t>
            </a:r>
            <a:r>
              <a:rPr lang="ru-RU" sz="1600" b="1" dirty="0">
                <a:latin typeface="+mn-lt"/>
              </a:rPr>
              <a:t>общественного обсуждения</a:t>
            </a:r>
            <a:r>
              <a:rPr lang="ru-RU" sz="1600" dirty="0">
                <a:latin typeface="+mn-lt"/>
              </a:rPr>
              <a:t> (Варианты: Да/Нет).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2.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Указывается информация о заключении </a:t>
            </a:r>
            <a:r>
              <a:rPr lang="ru-RU" sz="1600" b="1" dirty="0" err="1">
                <a:latin typeface="+mn-lt"/>
              </a:rPr>
              <a:t>энергосервисного</a:t>
            </a:r>
            <a:r>
              <a:rPr lang="ru-RU" sz="1600" b="1" dirty="0">
                <a:latin typeface="+mn-lt"/>
              </a:rPr>
              <a:t> контракта </a:t>
            </a:r>
            <a:r>
              <a:rPr lang="ru-RU" sz="1600" dirty="0">
                <a:latin typeface="+mn-lt"/>
              </a:rPr>
              <a:t>(Варианты: Да/Нет)</a:t>
            </a:r>
            <a:r>
              <a:rPr lang="ru-RU" sz="16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3.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Указывается информации о проведении закупки в соответствии с </a:t>
            </a:r>
            <a:r>
              <a:rPr lang="ru-RU" sz="1600" dirty="0" err="1">
                <a:latin typeface="+mn-lt"/>
              </a:rPr>
              <a:t>пп</a:t>
            </a:r>
            <a:r>
              <a:rPr lang="ru-RU" sz="1600" dirty="0">
                <a:latin typeface="+mn-lt"/>
              </a:rPr>
              <a:t>. «а» п. 18 Положения ПП РФ от 30.09.2019 №1279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4. </a:t>
            </a:r>
            <a:r>
              <a:rPr lang="ru-RU" sz="1600" dirty="0">
                <a:latin typeface="+mn-lt"/>
              </a:rPr>
              <a:t>Указывается информации о проведении закупки в соответствии с </a:t>
            </a:r>
            <a:r>
              <a:rPr lang="ru-RU" sz="1600" dirty="0" err="1">
                <a:latin typeface="+mn-lt"/>
              </a:rPr>
              <a:t>пп</a:t>
            </a:r>
            <a:r>
              <a:rPr lang="ru-RU" sz="1600" dirty="0">
                <a:latin typeface="+mn-lt"/>
              </a:rPr>
              <a:t>. «ж» п. 18 Положения ПП РФ от 30.09.2019 №1279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5. </a:t>
            </a:r>
            <a:r>
              <a:rPr lang="ru-RU" sz="1600" dirty="0">
                <a:latin typeface="+mn-lt"/>
              </a:rPr>
              <a:t>Указывается информация о проведении процедуры закупок уполномоченным учреждением (Варианты: Да/Нет). Если выбран вариант «Да», необходимо указать уполномоченное учреждение.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6.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Указывается информация об участии в </a:t>
            </a:r>
            <a:r>
              <a:rPr lang="ru-RU" sz="1600" b="1" dirty="0">
                <a:latin typeface="+mn-lt"/>
              </a:rPr>
              <a:t>совместных торгах </a:t>
            </a:r>
            <a:r>
              <a:rPr lang="ru-RU" sz="1600" dirty="0">
                <a:latin typeface="+mn-lt"/>
              </a:rPr>
              <a:t>(Варианты: Да/Нет).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Если выбран вариант «</a:t>
            </a:r>
            <a:r>
              <a:rPr lang="ru-RU" sz="1600" b="1" dirty="0">
                <a:latin typeface="+mn-lt"/>
              </a:rPr>
              <a:t>Да</a:t>
            </a:r>
            <a:r>
              <a:rPr lang="ru-RU" sz="1600" dirty="0">
                <a:latin typeface="+mn-lt"/>
              </a:rPr>
              <a:t>», необходимо указать учреждение – организатора проведения совместных торгов.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1418339" y="3127330"/>
            <a:ext cx="343802" cy="394869"/>
            <a:chOff x="838940" y="2034879"/>
            <a:chExt cx="420116" cy="439696"/>
          </a:xfrm>
        </p:grpSpPr>
        <p:sp>
          <p:nvSpPr>
            <p:cNvPr id="39" name="Овал 3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0532" y="2063315"/>
              <a:ext cx="376932" cy="41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5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400669" y="3745047"/>
            <a:ext cx="343802" cy="394869"/>
            <a:chOff x="838940" y="2034879"/>
            <a:chExt cx="420116" cy="439696"/>
          </a:xfrm>
        </p:grpSpPr>
        <p:sp>
          <p:nvSpPr>
            <p:cNvPr id="42" name="Овал 41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60532" y="2063315"/>
              <a:ext cx="376932" cy="41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68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90537" y="698771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661914" y="681038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После внесения всей необходимой информации о позиции плана-графика, документ следует сохранить по кнопке        . </a:t>
            </a:r>
            <a:endParaRPr lang="ru-RU" sz="16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313" y="965338"/>
            <a:ext cx="304008" cy="304008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090537" y="1283546"/>
            <a:ext cx="373063" cy="373062"/>
            <a:chOff x="1110373" y="4446207"/>
            <a:chExt cx="373063" cy="373062"/>
          </a:xfrm>
        </p:grpSpPr>
        <p:sp>
          <p:nvSpPr>
            <p:cNvPr id="1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661914" y="1265813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При сохранении документа будут отработаны контроли и в протоколе отразится соответствующая информация.</a:t>
            </a:r>
            <a:endParaRPr lang="ru-RU" sz="1600" b="1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79"/>
          <a:stretch/>
        </p:blipFill>
        <p:spPr bwMode="auto">
          <a:xfrm>
            <a:off x="1563348" y="1656608"/>
            <a:ext cx="9553575" cy="133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222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151126-FAB6-CE98-5956-3EF5AA844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39" y="3422860"/>
            <a:ext cx="7457143" cy="2800000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563" y="220357"/>
            <a:ext cx="8105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Создание позиции плана-графика с планируемой датой проведения закупки 2024 год методом копирования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07790" y="945527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679167" y="927794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Для создания позиции плана-графика методом копирования необходимо:</a:t>
            </a:r>
            <a:endParaRPr lang="ru-RU" sz="1600" b="1" dirty="0">
              <a:latin typeface="+mn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768475" y="5504001"/>
            <a:ext cx="420116" cy="426205"/>
            <a:chOff x="838940" y="2034879"/>
            <a:chExt cx="420116" cy="426205"/>
          </a:xfrm>
        </p:grpSpPr>
        <p:sp>
          <p:nvSpPr>
            <p:cNvPr id="17" name="Овал 1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610231" y="3446639"/>
            <a:ext cx="420116" cy="426205"/>
            <a:chOff x="838940" y="2034879"/>
            <a:chExt cx="420116" cy="426205"/>
          </a:xfrm>
        </p:grpSpPr>
        <p:sp>
          <p:nvSpPr>
            <p:cNvPr id="20" name="Овал 1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325343" y="3555042"/>
            <a:ext cx="223441" cy="289365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16887" y="5642979"/>
            <a:ext cx="7137796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718405" y="1466194"/>
            <a:ext cx="9788025" cy="1139356"/>
            <a:chOff x="6472875" y="1475293"/>
            <a:chExt cx="9788025" cy="1139356"/>
          </a:xfrm>
        </p:grpSpPr>
        <p:sp>
          <p:nvSpPr>
            <p:cNvPr id="33" name="TextBox 32"/>
            <p:cNvSpPr txBox="1"/>
            <p:nvPr/>
          </p:nvSpPr>
          <p:spPr>
            <a:xfrm>
              <a:off x="6883138" y="1475293"/>
              <a:ext cx="9377762" cy="1077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Выбрать позицию плана-графика из списка позиций плана-графика, которую необходимо скопировать,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и поставить галочку.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При помощи кнопки «Копировать»        провести копирование.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t="-9331"/>
            <a:stretch/>
          </p:blipFill>
          <p:spPr>
            <a:xfrm>
              <a:off x="10056073" y="2153903"/>
              <a:ext cx="286999" cy="398608"/>
            </a:xfrm>
            <a:prstGeom prst="rect">
              <a:avLst/>
            </a:prstGeom>
          </p:spPr>
        </p:pic>
        <p:grpSp>
          <p:nvGrpSpPr>
            <p:cNvPr id="35" name="Группа 34"/>
            <p:cNvGrpSpPr/>
            <p:nvPr/>
          </p:nvGrpSpPr>
          <p:grpSpPr>
            <a:xfrm>
              <a:off x="6472875" y="1515246"/>
              <a:ext cx="420116" cy="426205"/>
              <a:chOff x="838940" y="2034879"/>
              <a:chExt cx="420116" cy="426205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838940" y="2034879"/>
                <a:ext cx="420116" cy="426205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60532" y="2063315"/>
                <a:ext cx="376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D93333"/>
                    </a:solidFill>
                  </a:rPr>
                  <a:t>1</a:t>
                </a: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6476219" y="2188444"/>
              <a:ext cx="420116" cy="426205"/>
              <a:chOff x="838940" y="2034879"/>
              <a:chExt cx="420116" cy="426205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838940" y="2034879"/>
                <a:ext cx="420116" cy="426205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60532" y="2063315"/>
                <a:ext cx="376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D93333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3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16416" y="945527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96419" y="878375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После копирования откроется окно с новой позицией плана-графика, которая унаследовала данные исходного документа.</a:t>
            </a:r>
            <a:endParaRPr lang="ru-RU" sz="1600" b="1" dirty="0">
              <a:latin typeface="+mn-l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4D5CF8-779C-845A-A59B-CE17E24E1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71" y="1790905"/>
            <a:ext cx="9542857" cy="3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43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6F5BBF-B545-CF9D-DB47-F963BE32D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75" y="2318611"/>
            <a:ext cx="9542857" cy="3523809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16416" y="945527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96419" y="878375"/>
            <a:ext cx="10061701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Так как новая закупка планируется к размещению в 2024 году</a:t>
            </a:r>
            <a:r>
              <a:rPr lang="en-US" sz="1600" dirty="0">
                <a:latin typeface="+mn-lt"/>
              </a:rPr>
              <a:t>, </a:t>
            </a:r>
            <a:r>
              <a:rPr lang="ru-RU" sz="1600" dirty="0">
                <a:latin typeface="+mn-lt"/>
              </a:rPr>
              <a:t>следует изменить значение в строке</a:t>
            </a:r>
            <a:r>
              <a:rPr lang="ru-RU" sz="1600" b="1" dirty="0">
                <a:latin typeface="+mn-lt"/>
              </a:rPr>
              <a:t> «Планируемый год»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 случае необходимости можно отредактировать «</a:t>
            </a:r>
            <a:r>
              <a:rPr lang="ru-RU" sz="1600" b="1" dirty="0">
                <a:latin typeface="+mn-lt"/>
              </a:rPr>
              <a:t>Наименование объекта и (или) наименование объектов закупки»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421061" y="4297850"/>
            <a:ext cx="420116" cy="426205"/>
            <a:chOff x="838940" y="2034879"/>
            <a:chExt cx="420116" cy="426205"/>
          </a:xfrm>
        </p:grpSpPr>
        <p:sp>
          <p:nvSpPr>
            <p:cNvPr id="16" name="Овал 1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506953" y="3002795"/>
            <a:ext cx="420116" cy="426205"/>
            <a:chOff x="838940" y="2034879"/>
            <a:chExt cx="420116" cy="426205"/>
          </a:xfrm>
        </p:grpSpPr>
        <p:sp>
          <p:nvSpPr>
            <p:cNvPr id="19" name="Овал 1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834855" y="4130271"/>
            <a:ext cx="9079222" cy="726800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905476" y="3279279"/>
            <a:ext cx="1147313" cy="403648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744189" y="1153640"/>
            <a:ext cx="420116" cy="426205"/>
            <a:chOff x="838940" y="2034879"/>
            <a:chExt cx="420116" cy="426205"/>
          </a:xfrm>
        </p:grpSpPr>
        <p:sp>
          <p:nvSpPr>
            <p:cNvPr id="24" name="Овал 2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702971" y="1920843"/>
            <a:ext cx="420116" cy="426205"/>
            <a:chOff x="838940" y="2034879"/>
            <a:chExt cx="420116" cy="426205"/>
          </a:xfrm>
        </p:grpSpPr>
        <p:sp>
          <p:nvSpPr>
            <p:cNvPr id="27" name="Овал 2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93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4472"/>
          <a:stretch/>
        </p:blipFill>
        <p:spPr>
          <a:xfrm>
            <a:off x="1629333" y="1379302"/>
            <a:ext cx="8933333" cy="246966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595948" y="664681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Во вкладке «</a:t>
            </a:r>
            <a:r>
              <a:rPr lang="ru-RU" sz="1600" b="1" dirty="0">
                <a:solidFill>
                  <a:srgbClr val="00B050"/>
                </a:solidFill>
                <a:latin typeface="+mn-lt"/>
                <a:cs typeface="+mn-cs"/>
              </a:rPr>
              <a:t>Финансирование</a:t>
            </a:r>
            <a:r>
              <a:rPr lang="ru-RU" sz="1600" dirty="0">
                <a:latin typeface="+mn-lt"/>
                <a:cs typeface="+mn-cs"/>
              </a:rPr>
              <a:t>» необходимо указать код бюджетной классификации, который выбирается двойным нажатием на кнопку          из справочника «</a:t>
            </a:r>
            <a:r>
              <a:rPr lang="ru-RU" sz="1600" b="1" dirty="0">
                <a:latin typeface="+mn-lt"/>
                <a:cs typeface="+mn-cs"/>
              </a:rPr>
              <a:t>Бюджетная классификация</a:t>
            </a:r>
            <a:r>
              <a:rPr lang="ru-RU" sz="1600" dirty="0">
                <a:latin typeface="+mn-lt"/>
                <a:cs typeface="+mn-cs"/>
              </a:rPr>
              <a:t>». 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96198" y="3551720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33" y="2376596"/>
            <a:ext cx="6209524" cy="41142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4166558" y="2376596"/>
            <a:ext cx="734075" cy="1175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1024571" y="4536616"/>
            <a:ext cx="373063" cy="373062"/>
            <a:chOff x="1110373" y="4446207"/>
            <a:chExt cx="373063" cy="373062"/>
          </a:xfrm>
        </p:grpSpPr>
        <p:sp>
          <p:nvSpPr>
            <p:cNvPr id="2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595948" y="4553870"/>
            <a:ext cx="29281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 справочнике </a:t>
            </a:r>
            <a:r>
              <a:rPr lang="ru-RU" sz="1600" b="1" dirty="0">
                <a:latin typeface="+mn-lt"/>
                <a:cs typeface="+mn-cs"/>
              </a:rPr>
              <a:t>«Бюджетная классификация» </a:t>
            </a:r>
            <a:r>
              <a:rPr lang="ru-RU" sz="1600" dirty="0">
                <a:latin typeface="+mn-lt"/>
                <a:cs typeface="+mn-cs"/>
              </a:rPr>
              <a:t>находятся все позиции, имеющиеся в бюджетной росписи / плане ФХД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547" y="1019633"/>
            <a:ext cx="238095" cy="209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3293501" y="1430161"/>
            <a:ext cx="1105971" cy="2093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396198" y="957068"/>
            <a:ext cx="51348" cy="47309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62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595948" y="759540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Далее заполняется поле </a:t>
            </a:r>
            <a:r>
              <a:rPr lang="ru-RU" sz="1600" b="1" dirty="0">
                <a:latin typeface="+mn-lt"/>
              </a:rPr>
              <a:t>«Счет получателя»</a:t>
            </a:r>
            <a:r>
              <a:rPr lang="ru-RU" sz="1600" dirty="0">
                <a:latin typeface="+mn-lt"/>
              </a:rPr>
              <a:t>. Для этого необходимо выбрать счет из справочника «</a:t>
            </a:r>
            <a:r>
              <a:rPr lang="ru-RU" sz="1600" b="1" dirty="0">
                <a:latin typeface="+mn-lt"/>
              </a:rPr>
              <a:t>Счета корреспондентов</a:t>
            </a:r>
            <a:r>
              <a:rPr lang="ru-RU" sz="1600" dirty="0">
                <a:latin typeface="+mn-lt"/>
              </a:rPr>
              <a:t>»</a:t>
            </a:r>
            <a:endParaRPr lang="ru-RU" sz="16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00" y="1311124"/>
            <a:ext cx="8180952" cy="2628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391" y="1996789"/>
            <a:ext cx="5066667" cy="24190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3865208" y="3485506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632385" y="2337758"/>
            <a:ext cx="1061006" cy="1147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46718" y="4495123"/>
            <a:ext cx="10061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ВАЖНО!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Бюджетные и автономные учреждения указывают вид расхода и счет получателя. . А в случае закупок в целях реализации национальных и федеральных проектов - полный код бюджетной классификации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Казенные учреждения указывают полный код бюджетной классификации в соответствии с бюджетной росписью в веб-бюджет («Бюджет-СМАРТ») – 20 знаков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051706" y="4415837"/>
            <a:ext cx="420116" cy="461665"/>
            <a:chOff x="838940" y="1999419"/>
            <a:chExt cx="420116" cy="461665"/>
          </a:xfrm>
        </p:grpSpPr>
        <p:sp>
          <p:nvSpPr>
            <p:cNvPr id="23" name="Овал 2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5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960E55-271B-034D-22A4-146F53AB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3082568"/>
            <a:ext cx="10288835" cy="282196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27025" y="198438"/>
            <a:ext cx="1445489" cy="504825"/>
            <a:chOff x="327025" y="198438"/>
            <a:chExt cx="1445489" cy="504825"/>
          </a:xfrm>
        </p:grpSpPr>
        <p:pic>
          <p:nvPicPr>
            <p:cNvPr id="32776" name="Picture 2" descr="C:\Users\User\Desktop\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Прямоугольник 1"/>
            <p:cNvSpPr>
              <a:spLocks noChangeArrowheads="1"/>
            </p:cNvSpPr>
            <p:nvPr/>
          </p:nvSpPr>
          <p:spPr bwMode="auto">
            <a:xfrm>
              <a:off x="939077" y="198438"/>
              <a:ext cx="83343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200" dirty="0">
                  <a:solidFill>
                    <a:schemeClr val="accent2"/>
                  </a:solidFill>
                </a:rPr>
                <a:t>Липецкая </a:t>
              </a:r>
            </a:p>
            <a:p>
              <a:r>
                <a:rPr lang="ru-RU" altLang="ru-RU" sz="1200" dirty="0">
                  <a:solidFill>
                    <a:schemeClr val="accent2"/>
                  </a:solidFill>
                </a:rPr>
                <a:t>область</a:t>
              </a:r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-1" y="6483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046236" y="1340446"/>
            <a:ext cx="373063" cy="373062"/>
            <a:chOff x="1110373" y="4446207"/>
            <a:chExt cx="373063" cy="373062"/>
          </a:xfrm>
        </p:grpSpPr>
        <p:sp>
          <p:nvSpPr>
            <p:cNvPr id="28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1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43" name="Группа 42"/>
          <p:cNvGrpSpPr/>
          <p:nvPr/>
        </p:nvGrpSpPr>
        <p:grpSpPr>
          <a:xfrm>
            <a:off x="967971" y="5436230"/>
            <a:ext cx="420116" cy="426205"/>
            <a:chOff x="838940" y="2034879"/>
            <a:chExt cx="420116" cy="426205"/>
          </a:xfrm>
        </p:grpSpPr>
        <p:sp>
          <p:nvSpPr>
            <p:cNvPr id="44" name="Овал 4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896703" y="3171649"/>
            <a:ext cx="420116" cy="426205"/>
            <a:chOff x="838940" y="2034879"/>
            <a:chExt cx="420116" cy="426205"/>
          </a:xfrm>
        </p:grpSpPr>
        <p:sp>
          <p:nvSpPr>
            <p:cNvPr id="47" name="Овал 4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3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883241" y="1791884"/>
            <a:ext cx="420116" cy="426205"/>
            <a:chOff x="838940" y="2034879"/>
            <a:chExt cx="420116" cy="426205"/>
          </a:xfrm>
        </p:grpSpPr>
        <p:sp>
          <p:nvSpPr>
            <p:cNvPr id="50" name="Овал 4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416511" y="5560518"/>
            <a:ext cx="1410633" cy="22428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492718" y="5401139"/>
            <a:ext cx="5573992" cy="211248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338411" y="3284290"/>
            <a:ext cx="240268" cy="22428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2289944" y="1362737"/>
            <a:ext cx="97352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 навигаторе перейти в папку «</a:t>
            </a:r>
            <a:r>
              <a:rPr lang="ru-RU" sz="1600" b="1" dirty="0">
                <a:latin typeface="+mn-lt"/>
              </a:rPr>
              <a:t>План-график</a:t>
            </a:r>
            <a:r>
              <a:rPr lang="ru-RU" sz="1600" dirty="0">
                <a:latin typeface="+mn-lt"/>
              </a:rPr>
              <a:t>»</a:t>
            </a:r>
            <a:r>
              <a:rPr lang="en-US" sz="1600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и выбрать фильтр «</a:t>
            </a:r>
            <a:r>
              <a:rPr lang="ru-RU" sz="1600" b="1" dirty="0">
                <a:latin typeface="+mn-lt"/>
              </a:rPr>
              <a:t>Опубликовано</a:t>
            </a:r>
            <a:r>
              <a:rPr lang="ru-RU" sz="1600" dirty="0">
                <a:latin typeface="+mn-lt"/>
              </a:rPr>
              <a:t>».</a:t>
            </a:r>
            <a:endParaRPr lang="id-ID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Выбрать </a:t>
            </a:r>
            <a:r>
              <a:rPr lang="ru-RU" sz="1600" b="1" dirty="0">
                <a:latin typeface="+mn-lt"/>
                <a:cs typeface="+mn-cs"/>
              </a:rPr>
              <a:t>в списке документов</a:t>
            </a:r>
            <a:r>
              <a:rPr lang="ru-RU" sz="1600" dirty="0">
                <a:latin typeface="+mn-lt"/>
                <a:cs typeface="+mn-cs"/>
              </a:rPr>
              <a:t> опубликованный план-график </a:t>
            </a:r>
            <a:r>
              <a:rPr lang="ru-RU" sz="1600" b="1" dirty="0">
                <a:latin typeface="+mn-lt"/>
                <a:cs typeface="+mn-cs"/>
              </a:rPr>
              <a:t>на 2022 год и плановый период 2023-2024 годов</a:t>
            </a:r>
            <a:r>
              <a:rPr lang="ru-RU" sz="16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и проставить галочку.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Нажать на кнопку          «</a:t>
            </a:r>
            <a:r>
              <a:rPr lang="ru-RU" sz="1600" b="1" dirty="0">
                <a:latin typeface="+mn-lt"/>
                <a:cs typeface="+mn-cs"/>
              </a:rPr>
              <a:t>Сформировать «План-график» на следующий финансовый год</a:t>
            </a:r>
            <a:r>
              <a:rPr lang="ru-RU" sz="1600" dirty="0">
                <a:latin typeface="+mn-lt"/>
                <a:cs typeface="+mn-cs"/>
              </a:rPr>
              <a:t>».</a:t>
            </a:r>
            <a:endParaRPr lang="id-ID" sz="1600" dirty="0"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83596" y="206375"/>
            <a:ext cx="89994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Формирование плана-графика на 2023 год на основании плана-графика 2022 года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146748-F899-4F90-966A-BFF9E853A801}"/>
              </a:ext>
            </a:extLst>
          </p:cNvPr>
          <p:cNvSpPr txBox="1"/>
          <p:nvPr/>
        </p:nvSpPr>
        <p:spPr>
          <a:xfrm>
            <a:off x="1190905" y="810720"/>
            <a:ext cx="10722173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Для формирования плана-графика закупок на 2023 год и плановый период 2024-2025 годов необходимо: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1869828" y="1311999"/>
            <a:ext cx="420116" cy="426205"/>
            <a:chOff x="838940" y="2034879"/>
            <a:chExt cx="420116" cy="426205"/>
          </a:xfrm>
        </p:grpSpPr>
        <p:sp>
          <p:nvSpPr>
            <p:cNvPr id="33" name="Овал 3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015754" y="5280926"/>
            <a:ext cx="420116" cy="426205"/>
            <a:chOff x="838940" y="2034879"/>
            <a:chExt cx="420116" cy="426205"/>
          </a:xfrm>
        </p:grpSpPr>
        <p:sp>
          <p:nvSpPr>
            <p:cNvPr id="38" name="Овал 37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891420" y="2506192"/>
            <a:ext cx="420116" cy="426205"/>
            <a:chOff x="838940" y="2034879"/>
            <a:chExt cx="420116" cy="426205"/>
          </a:xfrm>
        </p:grpSpPr>
        <p:sp>
          <p:nvSpPr>
            <p:cNvPr id="58" name="Овал 57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3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448" y="2573235"/>
            <a:ext cx="309416" cy="3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1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17EA596-D56F-8151-AFF5-81B99A367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25" y="4256017"/>
            <a:ext cx="9523809" cy="24666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D4CE20-DDA2-183F-DDBE-1013F2880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513" y="1827446"/>
            <a:ext cx="9533333" cy="2428571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50450" y="693819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21827" y="676086"/>
            <a:ext cx="10061701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Переходим к изменению суммы планируемой закупки: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            Исходная позиция плана-графика финансировалась за счет средств 2023 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            В новой позиции плана-графика необходимо изменить год финансирования на 2024 г.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69493" y="3960521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50939" y="6401049"/>
            <a:ext cx="930011" cy="2093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099504" y="4181875"/>
            <a:ext cx="1675483" cy="21437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3749377" y="3792899"/>
            <a:ext cx="420116" cy="426205"/>
            <a:chOff x="838940" y="2034879"/>
            <a:chExt cx="420116" cy="426205"/>
          </a:xfrm>
        </p:grpSpPr>
        <p:sp>
          <p:nvSpPr>
            <p:cNvPr id="20" name="Овал 1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91974" y="947511"/>
            <a:ext cx="420116" cy="426205"/>
            <a:chOff x="838940" y="2034879"/>
            <a:chExt cx="420116" cy="426205"/>
          </a:xfrm>
        </p:grpSpPr>
        <p:sp>
          <p:nvSpPr>
            <p:cNvPr id="26" name="Овал 2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91974" y="1389483"/>
            <a:ext cx="420116" cy="426205"/>
            <a:chOff x="838940" y="2034879"/>
            <a:chExt cx="420116" cy="426205"/>
          </a:xfrm>
        </p:grpSpPr>
        <p:sp>
          <p:nvSpPr>
            <p:cNvPr id="29" name="Овал 2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B050"/>
                  </a:solidFill>
                </a:rPr>
                <a:t>2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598015" y="6258383"/>
            <a:ext cx="420116" cy="426205"/>
            <a:chOff x="838940" y="2034879"/>
            <a:chExt cx="420116" cy="426205"/>
          </a:xfrm>
        </p:grpSpPr>
        <p:sp>
          <p:nvSpPr>
            <p:cNvPr id="32" name="Овал 31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B05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511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90537" y="698771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61914" y="681038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Вкладка </a:t>
            </a:r>
            <a:r>
              <a:rPr lang="ru-RU" sz="1600" b="1" dirty="0">
                <a:latin typeface="+mn-lt"/>
              </a:rPr>
              <a:t>«Дополнительная информация» </a:t>
            </a:r>
            <a:r>
              <a:rPr lang="ru-RU" sz="1600" dirty="0">
                <a:latin typeface="+mn-lt"/>
              </a:rPr>
              <a:t>заполняется аналогично простому созданию позиции плана-графика</a:t>
            </a:r>
            <a:r>
              <a:rPr lang="ru-RU" sz="1600" b="1" dirty="0">
                <a:latin typeface="+mn-lt"/>
              </a:rPr>
              <a:t>: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14" y="1021119"/>
            <a:ext cx="9439275" cy="3680077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101346" y="1370449"/>
            <a:ext cx="345002" cy="339489"/>
            <a:chOff x="838940" y="2034879"/>
            <a:chExt cx="420116" cy="426205"/>
          </a:xfrm>
        </p:grpSpPr>
        <p:sp>
          <p:nvSpPr>
            <p:cNvPr id="40" name="Овал 3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335911" y="2043561"/>
            <a:ext cx="367068" cy="334985"/>
            <a:chOff x="838940" y="2034879"/>
            <a:chExt cx="420116" cy="426205"/>
          </a:xfrm>
        </p:grpSpPr>
        <p:sp>
          <p:nvSpPr>
            <p:cNvPr id="43" name="Овал 4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350262" y="2395530"/>
            <a:ext cx="338365" cy="343412"/>
            <a:chOff x="838940" y="2034879"/>
            <a:chExt cx="420116" cy="426205"/>
          </a:xfrm>
        </p:grpSpPr>
        <p:sp>
          <p:nvSpPr>
            <p:cNvPr id="46" name="Овал 4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3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316627" y="2772059"/>
            <a:ext cx="343802" cy="382753"/>
            <a:chOff x="838940" y="2034879"/>
            <a:chExt cx="420116" cy="426205"/>
          </a:xfrm>
        </p:grpSpPr>
        <p:sp>
          <p:nvSpPr>
            <p:cNvPr id="49" name="Овал 4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4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35698" y="4701196"/>
            <a:ext cx="373063" cy="373062"/>
            <a:chOff x="1110373" y="4446207"/>
            <a:chExt cx="373063" cy="373062"/>
          </a:xfrm>
        </p:grpSpPr>
        <p:sp>
          <p:nvSpPr>
            <p:cNvPr id="52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3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54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5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6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7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8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9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843710" y="4684623"/>
            <a:ext cx="11148715" cy="206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ru-RU" sz="1600" dirty="0">
                <a:latin typeface="+mn-lt"/>
              </a:rPr>
              <a:t>Указывается необходимость </a:t>
            </a:r>
            <a:r>
              <a:rPr lang="ru-RU" sz="1600" b="1" dirty="0">
                <a:latin typeface="+mn-lt"/>
              </a:rPr>
              <a:t>общественного обсуждения</a:t>
            </a:r>
            <a:r>
              <a:rPr lang="ru-RU" sz="1600" dirty="0">
                <a:latin typeface="+mn-lt"/>
              </a:rPr>
              <a:t> (Варианты: Да/Нет).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2.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Указывается информация о заключении </a:t>
            </a:r>
            <a:r>
              <a:rPr lang="ru-RU" sz="1600" b="1" dirty="0" err="1">
                <a:latin typeface="+mn-lt"/>
              </a:rPr>
              <a:t>энергосервисного</a:t>
            </a:r>
            <a:r>
              <a:rPr lang="ru-RU" sz="1600" b="1" dirty="0">
                <a:latin typeface="+mn-lt"/>
              </a:rPr>
              <a:t> контракта </a:t>
            </a:r>
            <a:r>
              <a:rPr lang="ru-RU" sz="1600" dirty="0">
                <a:latin typeface="+mn-lt"/>
              </a:rPr>
              <a:t>(Варианты: Да/Нет)</a:t>
            </a:r>
            <a:r>
              <a:rPr lang="ru-RU" sz="16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3.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Указывается информации о проведении закупки в соответствии с </a:t>
            </a:r>
            <a:r>
              <a:rPr lang="ru-RU" sz="1600" dirty="0" err="1">
                <a:latin typeface="+mn-lt"/>
              </a:rPr>
              <a:t>пп</a:t>
            </a:r>
            <a:r>
              <a:rPr lang="ru-RU" sz="1600" dirty="0">
                <a:latin typeface="+mn-lt"/>
              </a:rPr>
              <a:t>. «а» п. 18 Положения ПП РФ от 30.09.2019 №1279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4. </a:t>
            </a:r>
            <a:r>
              <a:rPr lang="ru-RU" sz="1600" dirty="0">
                <a:latin typeface="+mn-lt"/>
              </a:rPr>
              <a:t>Указывается информации о проведении закупки в соответствии с </a:t>
            </a:r>
            <a:r>
              <a:rPr lang="ru-RU" sz="1600" dirty="0" err="1">
                <a:latin typeface="+mn-lt"/>
              </a:rPr>
              <a:t>пп</a:t>
            </a:r>
            <a:r>
              <a:rPr lang="ru-RU" sz="1600" dirty="0">
                <a:latin typeface="+mn-lt"/>
              </a:rPr>
              <a:t>. «ж» п. 18 Положения ПП РФ от 30.09.2019 №1279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5. </a:t>
            </a:r>
            <a:r>
              <a:rPr lang="ru-RU" sz="1600" dirty="0">
                <a:latin typeface="+mn-lt"/>
              </a:rPr>
              <a:t>Указывается информация о проведении процедуры закупок уполномоченным учреждением (Варианты: Да/Нет). Если выбран вариант «Да», необходимо указать </a:t>
            </a:r>
            <a:r>
              <a:rPr lang="ru-RU" sz="1600" dirty="0" err="1">
                <a:latin typeface="+mn-lt"/>
              </a:rPr>
              <a:t>упономоченное</a:t>
            </a:r>
            <a:r>
              <a:rPr lang="ru-RU" sz="1600" dirty="0">
                <a:latin typeface="+mn-lt"/>
              </a:rPr>
              <a:t> учреждение.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6.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Указывается информация об участии в </a:t>
            </a:r>
            <a:r>
              <a:rPr lang="ru-RU" sz="1600" b="1" dirty="0">
                <a:latin typeface="+mn-lt"/>
              </a:rPr>
              <a:t>совместных торгах </a:t>
            </a:r>
            <a:r>
              <a:rPr lang="ru-RU" sz="1600" dirty="0">
                <a:latin typeface="+mn-lt"/>
              </a:rPr>
              <a:t>(Варианты: Да/Нет).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Если выбран вариант «</a:t>
            </a:r>
            <a:r>
              <a:rPr lang="ru-RU" sz="1600" b="1" dirty="0">
                <a:latin typeface="+mn-lt"/>
              </a:rPr>
              <a:t>Да</a:t>
            </a:r>
            <a:r>
              <a:rPr lang="ru-RU" sz="1600" dirty="0">
                <a:latin typeface="+mn-lt"/>
              </a:rPr>
              <a:t>», необходимо указать учреждение – организатора проведения совместных торгов.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1327012" y="3187931"/>
            <a:ext cx="343802" cy="394869"/>
            <a:chOff x="838940" y="2034879"/>
            <a:chExt cx="420116" cy="439696"/>
          </a:xfrm>
        </p:grpSpPr>
        <p:sp>
          <p:nvSpPr>
            <p:cNvPr id="62" name="Овал 61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60532" y="2063315"/>
              <a:ext cx="376932" cy="41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5</a:t>
              </a: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309342" y="3805648"/>
            <a:ext cx="343802" cy="394869"/>
            <a:chOff x="838940" y="2034879"/>
            <a:chExt cx="420116" cy="439696"/>
          </a:xfrm>
        </p:grpSpPr>
        <p:sp>
          <p:nvSpPr>
            <p:cNvPr id="65" name="Овал 64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60532" y="2063315"/>
              <a:ext cx="376932" cy="41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2142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563" y="220357"/>
            <a:ext cx="8105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Создание особой позиции плана-графика на 2023 год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01837" y="97483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04201" y="86897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создания особой позиции плана-графика необходимо перейти в папку «</a:t>
            </a: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Позиция плана-графика</a:t>
            </a:r>
            <a:r>
              <a:rPr lang="ru-RU" sz="1600" dirty="0">
                <a:latin typeface="+mn-lt"/>
                <a:cs typeface="+mn-cs"/>
              </a:rPr>
              <a:t>», выбрать фильтр «</a:t>
            </a: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Создание новой</a:t>
            </a:r>
            <a:r>
              <a:rPr lang="ru-RU" sz="1600" dirty="0">
                <a:latin typeface="+mn-lt"/>
                <a:cs typeface="+mn-cs"/>
              </a:rPr>
              <a:t>» и на панели инструментов нажать на кнопку «</a:t>
            </a:r>
            <a:r>
              <a:rPr lang="ru-RU" sz="1600" b="1" dirty="0">
                <a:solidFill>
                  <a:srgbClr val="00B050"/>
                </a:solidFill>
                <a:latin typeface="+mn-lt"/>
                <a:cs typeface="+mn-cs"/>
              </a:rPr>
              <a:t>Создать…</a:t>
            </a:r>
            <a:r>
              <a:rPr lang="ru-RU" sz="1600" dirty="0">
                <a:latin typeface="+mn-lt"/>
                <a:cs typeface="+mn-cs"/>
              </a:rPr>
              <a:t>»      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811380"/>
            <a:ext cx="7953867" cy="356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76679" y="2904679"/>
            <a:ext cx="1815427" cy="22428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35039" y="3128966"/>
            <a:ext cx="1766670" cy="231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96000" y="2035834"/>
            <a:ext cx="250167" cy="2674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739" y="1135563"/>
            <a:ext cx="253578" cy="313954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6346168" y="1449517"/>
            <a:ext cx="1919156" cy="5863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endCxn id="21" idx="1"/>
          </p:cNvCxnSpPr>
          <p:nvPr/>
        </p:nvCxnSpPr>
        <p:spPr>
          <a:xfrm rot="5400000">
            <a:off x="1479875" y="2004681"/>
            <a:ext cx="1795114" cy="684786"/>
          </a:xfrm>
          <a:prstGeom prst="bentConnector4">
            <a:avLst>
              <a:gd name="adj1" fmla="val 11698"/>
              <a:gd name="adj2" fmla="val 159837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rot="10800000" flipV="1">
            <a:off x="3692107" y="1210156"/>
            <a:ext cx="6319407" cy="1806666"/>
          </a:xfrm>
          <a:prstGeom prst="bentConnector3">
            <a:avLst>
              <a:gd name="adj1" fmla="val 17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409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84D282-9593-7AA5-ED11-8501A7D85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26" y="1716143"/>
            <a:ext cx="9514286" cy="3704762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9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595948" y="75954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 появившемся окне документа «</a:t>
            </a:r>
            <a:r>
              <a:rPr lang="ru-RU" sz="1600" b="1" dirty="0">
                <a:latin typeface="+mn-lt"/>
              </a:rPr>
              <a:t>Позиция плана-графика</a:t>
            </a:r>
            <a:r>
              <a:rPr lang="ru-RU" sz="1600" dirty="0">
                <a:latin typeface="+mn-lt"/>
              </a:rPr>
              <a:t>» необходимо:</a:t>
            </a:r>
            <a:endParaRPr lang="ru-RU" sz="1600" b="1" dirty="0">
              <a:latin typeface="+mn-lt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024570" y="1225943"/>
            <a:ext cx="373063" cy="373062"/>
            <a:chOff x="1110373" y="4446207"/>
            <a:chExt cx="373063" cy="373062"/>
          </a:xfrm>
        </p:grpSpPr>
        <p:sp>
          <p:nvSpPr>
            <p:cNvPr id="19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1595947" y="120821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Указать соответствующий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Планируемый год</a:t>
            </a:r>
            <a:r>
              <a:rPr lang="ru-RU" sz="1600" dirty="0">
                <a:latin typeface="+mn-lt"/>
              </a:rPr>
              <a:t> проведения закупки</a:t>
            </a:r>
            <a:endParaRPr lang="ru-RU" sz="1600" b="1" dirty="0"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689265" y="2643741"/>
            <a:ext cx="1231567" cy="431320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4727275" y="1520435"/>
            <a:ext cx="4961990" cy="11233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1024570" y="5812321"/>
            <a:ext cx="373063" cy="373062"/>
            <a:chOff x="1110373" y="4446207"/>
            <a:chExt cx="373063" cy="373062"/>
          </a:xfrm>
        </p:grpSpPr>
        <p:sp>
          <p:nvSpPr>
            <p:cNvPr id="34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5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6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1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1595947" y="5794588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Выбрать «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Способ определения поставщика (указывается для особых закупок)</a:t>
            </a:r>
            <a:r>
              <a:rPr lang="ru-RU" sz="1600" dirty="0">
                <a:latin typeface="+mn-lt"/>
              </a:rPr>
              <a:t>» нажав на кнопку вызова справочника</a:t>
            </a:r>
            <a:endParaRPr lang="ru-RU" sz="1600" b="1" dirty="0">
              <a:latin typeface="+mn-lt"/>
            </a:endParaRPr>
          </a:p>
        </p:txBody>
      </p:sp>
      <p:cxnSp>
        <p:nvCxnSpPr>
          <p:cNvPr id="43" name="Прямая со стрелкой 42"/>
          <p:cNvCxnSpPr>
            <a:cxnSpLocks/>
          </p:cNvCxnSpPr>
          <p:nvPr/>
        </p:nvCxnSpPr>
        <p:spPr>
          <a:xfrm flipV="1">
            <a:off x="5658928" y="4683810"/>
            <a:ext cx="3711575" cy="11107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113" y="6086975"/>
            <a:ext cx="200000" cy="266667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1595946" y="4252490"/>
            <a:ext cx="9076227" cy="431320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25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53" y="1224570"/>
            <a:ext cx="7847619" cy="533150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430013" y="741971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001390" y="724238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 появившемся окне справочника «</a:t>
            </a:r>
            <a:r>
              <a:rPr lang="ru-RU" sz="1600" b="1" dirty="0">
                <a:latin typeface="+mn-lt"/>
              </a:rPr>
              <a:t>Способы определения поставщика (подрядчика, исполнителя)</a:t>
            </a:r>
            <a:r>
              <a:rPr lang="ru-RU" sz="1600" dirty="0">
                <a:latin typeface="+mn-lt"/>
              </a:rPr>
              <a:t>» необходимо выбрать соответствующий способ закупки:</a:t>
            </a:r>
            <a:endParaRPr lang="ru-RU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397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9DC7FB-040F-06E7-3005-BBDB3FAC2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13" y="1879494"/>
            <a:ext cx="9523809" cy="2809524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430013" y="741971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001390" y="724238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После выбора способа определения поставщика для особых закупок можно заметить, что вкладки «</a:t>
            </a:r>
            <a:r>
              <a:rPr lang="ru-RU" sz="1600" b="1" dirty="0">
                <a:latin typeface="+mn-lt"/>
              </a:rPr>
              <a:t>ОКПД2</a:t>
            </a:r>
            <a:r>
              <a:rPr lang="ru-RU" sz="1600" dirty="0">
                <a:latin typeface="+mn-lt"/>
              </a:rPr>
              <a:t>» и «</a:t>
            </a:r>
            <a:r>
              <a:rPr lang="ru-RU" sz="1600" b="1" dirty="0">
                <a:latin typeface="+mn-lt"/>
              </a:rPr>
              <a:t>Дополнительная информация</a:t>
            </a:r>
            <a:r>
              <a:rPr lang="ru-RU" sz="1600" dirty="0">
                <a:latin typeface="+mn-lt"/>
              </a:rPr>
              <a:t>»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недоступны</a:t>
            </a:r>
            <a:r>
              <a:rPr lang="ru-RU" sz="1600" dirty="0">
                <a:latin typeface="+mn-lt"/>
              </a:rPr>
              <a:t>.</a:t>
            </a:r>
            <a:endParaRPr lang="ru-RU" sz="1600" b="1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3837" y="4234395"/>
            <a:ext cx="550080" cy="303099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71976" y="4260117"/>
            <a:ext cx="1638300" cy="277376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174521" y="1283290"/>
            <a:ext cx="2277373" cy="28907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451894" y="1309013"/>
            <a:ext cx="1" cy="29253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832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B3D340D-34D0-4655-DC69-7232EEAA2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05" y="4164026"/>
            <a:ext cx="5866667" cy="2504762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077" y="1240650"/>
            <a:ext cx="6209524" cy="2600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595948" y="664681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Во вкладке «</a:t>
            </a:r>
            <a:r>
              <a:rPr lang="ru-RU" sz="1600" b="1" dirty="0">
                <a:latin typeface="+mn-lt"/>
                <a:cs typeface="+mn-cs"/>
              </a:rPr>
              <a:t>Финансирование</a:t>
            </a:r>
            <a:r>
              <a:rPr lang="ru-RU" sz="1600" dirty="0">
                <a:latin typeface="+mn-lt"/>
                <a:cs typeface="+mn-cs"/>
              </a:rPr>
              <a:t>» указывается код расходов (код бюджетной классификации), который выбирается из справочника «</a:t>
            </a:r>
            <a:r>
              <a:rPr lang="ru-RU" sz="1600" b="1" dirty="0">
                <a:latin typeface="+mn-lt"/>
                <a:cs typeface="+mn-cs"/>
              </a:rPr>
              <a:t>Бюджетная классификация</a:t>
            </a:r>
            <a:r>
              <a:rPr lang="ru-RU" sz="1600" dirty="0">
                <a:latin typeface="+mn-lt"/>
                <a:cs typeface="+mn-cs"/>
              </a:rPr>
              <a:t>» и счет получателя из справочника «</a:t>
            </a:r>
            <a:r>
              <a:rPr lang="ru-RU" sz="1600" b="1" dirty="0">
                <a:latin typeface="+mn-lt"/>
                <a:cs typeface="+mn-cs"/>
              </a:rPr>
              <a:t>Счета корреспондентов</a:t>
            </a:r>
            <a:r>
              <a:rPr lang="ru-RU" sz="1600" dirty="0">
                <a:latin typeface="+mn-lt"/>
                <a:cs typeface="+mn-cs"/>
              </a:rPr>
              <a:t>». </a:t>
            </a:r>
            <a:endParaRPr lang="ru-RU" sz="16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024429" y="3823912"/>
            <a:ext cx="373063" cy="373062"/>
            <a:chOff x="1110373" y="4446207"/>
            <a:chExt cx="373063" cy="373062"/>
          </a:xfrm>
        </p:grpSpPr>
        <p:sp>
          <p:nvSpPr>
            <p:cNvPr id="1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595806" y="371132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Далее указывается </a:t>
            </a:r>
            <a:r>
              <a:rPr lang="ru-RU" sz="1600" b="1" dirty="0">
                <a:latin typeface="+mn-lt"/>
                <a:cs typeface="+mn-cs"/>
              </a:rPr>
              <a:t>значение суммы</a:t>
            </a:r>
            <a:r>
              <a:rPr lang="ru-RU" sz="1600" dirty="0">
                <a:latin typeface="+mn-lt"/>
                <a:cs typeface="+mn-cs"/>
              </a:rPr>
              <a:t> в соответствующий период</a:t>
            </a:r>
            <a:endParaRPr lang="ru-RU" sz="16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321058" y="3359352"/>
            <a:ext cx="856804" cy="303099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26943" y="3358028"/>
            <a:ext cx="983412" cy="303099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3862440" y="1197496"/>
            <a:ext cx="630845" cy="21103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834928" y="1249456"/>
            <a:ext cx="4240061" cy="20825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833077" y="6324325"/>
            <a:ext cx="916383" cy="269421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>
            <a:cxnSpLocks/>
          </p:cNvCxnSpPr>
          <p:nvPr/>
        </p:nvCxnSpPr>
        <p:spPr>
          <a:xfrm flipH="1">
            <a:off x="3749460" y="4040399"/>
            <a:ext cx="477483" cy="22839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14289" y="2361963"/>
            <a:ext cx="341243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ВАЖНО!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Бюджетные и автономные учреждения указывают вид расхода и счет получателя. . А в случае закупок в целях реализации национальных и федеральных проектов - полный код бюджетной классификации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Казенные учреждения указывают полный код бюджетной классификации в соответствии с бюджетной росписью в веб-бюджет («Бюджет-СМАРТ») – 20 знаков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7916887" y="3509577"/>
            <a:ext cx="420116" cy="461665"/>
            <a:chOff x="838940" y="1999419"/>
            <a:chExt cx="420116" cy="461665"/>
          </a:xfrm>
        </p:grpSpPr>
        <p:sp>
          <p:nvSpPr>
            <p:cNvPr id="34" name="Овал 3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582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D29561-9597-8768-AB01-1F6BEB399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118" y="1661994"/>
            <a:ext cx="7028571" cy="3219048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563" y="220357"/>
            <a:ext cx="8105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Утверждение сформированного плана-графика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8475" y="4881042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Сформированный план-график закупок можно отправить в ЕИС только из фильтра </a:t>
            </a:r>
            <a:r>
              <a:rPr lang="ru-RU" sz="1600" b="1" dirty="0"/>
              <a:t>«Согласовано».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165224" y="955120"/>
            <a:ext cx="373063" cy="373062"/>
            <a:chOff x="1110373" y="4446207"/>
            <a:chExt cx="373063" cy="373062"/>
          </a:xfrm>
        </p:grpSpPr>
        <p:sp>
          <p:nvSpPr>
            <p:cNvPr id="1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768475" y="85606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После того, как все позиции внесены в план-график, необходимо его утвердить, отправив по маршруту нажатием кнопки                и из выпадающего списка выбрать «</a:t>
            </a:r>
            <a:r>
              <a:rPr lang="ru-RU" sz="1600" b="1" dirty="0">
                <a:latin typeface="+mn-lt"/>
              </a:rPr>
              <a:t>Отправить по маршруту</a:t>
            </a:r>
            <a:r>
              <a:rPr lang="ru-RU" sz="1600" dirty="0">
                <a:latin typeface="+mn-lt"/>
              </a:rPr>
              <a:t>».</a:t>
            </a:r>
            <a:endParaRPr lang="ru-RU" sz="16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280" y="1140171"/>
            <a:ext cx="636346" cy="37602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754150" y="1763365"/>
            <a:ext cx="429611" cy="31666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874826" y="2085085"/>
            <a:ext cx="1921981" cy="24454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118171" y="4811206"/>
            <a:ext cx="420116" cy="461665"/>
            <a:chOff x="838940" y="1999419"/>
            <a:chExt cx="420116" cy="461665"/>
          </a:xfrm>
        </p:grpSpPr>
        <p:sp>
          <p:nvSpPr>
            <p:cNvPr id="30" name="Овал 2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cxnSp>
        <p:nvCxnSpPr>
          <p:cNvPr id="32" name="Прямая со стрелкой 31"/>
          <p:cNvCxnSpPr>
            <a:cxnSpLocks/>
          </p:cNvCxnSpPr>
          <p:nvPr/>
        </p:nvCxnSpPr>
        <p:spPr>
          <a:xfrm flipH="1" flipV="1">
            <a:off x="5344738" y="4345950"/>
            <a:ext cx="4587203" cy="582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cxnSpLocks/>
          </p:cNvCxnSpPr>
          <p:nvPr/>
        </p:nvCxnSpPr>
        <p:spPr>
          <a:xfrm flipH="1">
            <a:off x="7743039" y="1382303"/>
            <a:ext cx="17276" cy="72333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186626" y="1440842"/>
            <a:ext cx="3612699" cy="39999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463013" y="4063746"/>
            <a:ext cx="1881725" cy="2625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1086508" y="5532226"/>
            <a:ext cx="420116" cy="461665"/>
            <a:chOff x="838940" y="1999419"/>
            <a:chExt cx="420116" cy="461665"/>
          </a:xfrm>
        </p:grpSpPr>
        <p:sp>
          <p:nvSpPr>
            <p:cNvPr id="34" name="Овал 3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37676" y="5253697"/>
            <a:ext cx="10323298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/>
              <a:t>Утвердить план-график закупок необходимо в течение </a:t>
            </a:r>
            <a:r>
              <a:rPr lang="ru-RU" sz="1600" b="1" dirty="0"/>
              <a:t>10 рабочих дней </a:t>
            </a:r>
            <a:r>
              <a:rPr lang="ru-RU" sz="1600" dirty="0"/>
              <a:t>после со дня, следующего за днем доведения до соответствующего заказчика объема прав в денежном выражении на принятие и (или) исполнение обязательств в соответствии с бюджетным законодательством РФ/ со дня, следующего за днем утверждения ПФХД учреждения или ПФХД унитарного предприятия.</a:t>
            </a:r>
          </a:p>
          <a:p>
            <a:r>
              <a:rPr lang="ru-RU" sz="1600" b="1" dirty="0"/>
              <a:t>До</a:t>
            </a:r>
            <a:r>
              <a:rPr lang="ru-RU" sz="1600" dirty="0"/>
              <a:t> этого времени план-график находится на вкладке «</a:t>
            </a:r>
            <a:r>
              <a:rPr lang="ru-RU" sz="1600" b="1" dirty="0"/>
              <a:t>Создание нового</a:t>
            </a:r>
            <a:r>
              <a:rPr lang="ru-RU" sz="1600" dirty="0"/>
              <a:t>» для возможности корректировки</a:t>
            </a:r>
          </a:p>
        </p:txBody>
      </p:sp>
    </p:spTree>
    <p:extLst>
      <p:ext uri="{BB962C8B-B14F-4D97-AF65-F5344CB8AC3E}">
        <p14:creationId xmlns:p14="http://schemas.microsoft.com/office/powerpoint/2010/main" val="3606141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896" y="1479640"/>
            <a:ext cx="7640414" cy="399813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197098" y="887014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768475" y="778053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После того, как план перейдет в фильтр «</a:t>
            </a:r>
            <a:r>
              <a:rPr lang="ru-RU" sz="1600" b="1" dirty="0">
                <a:latin typeface="+mn-lt"/>
              </a:rPr>
              <a:t>Согласовано</a:t>
            </a:r>
            <a:r>
              <a:rPr lang="ru-RU" sz="1600" dirty="0">
                <a:latin typeface="+mn-lt"/>
              </a:rPr>
              <a:t>» необходимо нажать на кнопку «</a:t>
            </a:r>
            <a:r>
              <a:rPr lang="ru-RU" sz="1600" b="1" dirty="0">
                <a:latin typeface="+mn-lt"/>
              </a:rPr>
              <a:t>Отчет по смене состояний</a:t>
            </a:r>
            <a:r>
              <a:rPr lang="ru-RU" sz="1600" dirty="0">
                <a:latin typeface="+mn-lt"/>
              </a:rPr>
              <a:t>»             и выбрать «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Отправить документ в ЕИС</a:t>
            </a:r>
            <a:r>
              <a:rPr lang="ru-RU" sz="1600" dirty="0">
                <a:latin typeface="+mn-lt"/>
              </a:rPr>
              <a:t>»</a:t>
            </a:r>
            <a:endParaRPr lang="ru-RU" sz="16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358" y="1080349"/>
            <a:ext cx="485996" cy="2892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029974" y="2198957"/>
            <a:ext cx="1820728" cy="259018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207103" y="1260076"/>
            <a:ext cx="1386690" cy="9388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231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77875" y="1001606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349252" y="902553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 случае прохождения Планом-графиком контроля на соответствие ч.5 ст.99 44-ФЗ, будет сформирован документ «</a:t>
            </a:r>
            <a:r>
              <a:rPr lang="ru-RU" sz="1600" b="1" dirty="0">
                <a:latin typeface="+mn-lt"/>
              </a:rPr>
              <a:t>Уведомление о соответствии контролируемой информации</a:t>
            </a:r>
            <a:r>
              <a:rPr lang="ru-RU" sz="1600" dirty="0">
                <a:latin typeface="+mn-lt"/>
              </a:rPr>
              <a:t>». План-график отобразится в открытой части ЕИС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20" y="1708843"/>
            <a:ext cx="10009524" cy="385714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445703" y="4771764"/>
            <a:ext cx="2108380" cy="335074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520451" y="1487328"/>
            <a:ext cx="516711" cy="32844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238430" y="1708843"/>
            <a:ext cx="1768979" cy="33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9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27" y="1224785"/>
            <a:ext cx="4305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1032825" y="851723"/>
            <a:ext cx="373063" cy="373062"/>
            <a:chOff x="1110373" y="4446207"/>
            <a:chExt cx="373063" cy="373062"/>
          </a:xfrm>
        </p:grpSpPr>
        <p:sp>
          <p:nvSpPr>
            <p:cNvPr id="33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4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5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1604201" y="868977"/>
            <a:ext cx="10061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 всплывающем диалоговом окне подтвердить формирование Плана-графика на следующий финансовый год.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1016178" y="2926487"/>
            <a:ext cx="373063" cy="373062"/>
            <a:chOff x="1110373" y="4446207"/>
            <a:chExt cx="373063" cy="373062"/>
          </a:xfrm>
        </p:grpSpPr>
        <p:sp>
          <p:nvSpPr>
            <p:cNvPr id="43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4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45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6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7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9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0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1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604201" y="2824297"/>
            <a:ext cx="1006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По завершению формирования плана-графика появится протокол, в котором будет показан перечень документов – позиций плана-графика, скопированных из плана-графика 2022 года с ИКЗ 23… и 24…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20EA04-0FFF-E09C-8422-C1755B240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41" y="3429000"/>
            <a:ext cx="9752381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93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1733550"/>
            <a:ext cx="8029575" cy="33909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77875" y="1001606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349252" y="902553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 течении трех часов </a:t>
            </a:r>
            <a:r>
              <a:rPr lang="en-US" sz="1600" dirty="0" err="1">
                <a:latin typeface="+mn-lt"/>
              </a:rPr>
              <a:t>после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прохождения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фин</a:t>
            </a:r>
            <a:r>
              <a:rPr lang="ru-RU" sz="1600" dirty="0" err="1">
                <a:latin typeface="+mn-lt"/>
              </a:rPr>
              <a:t>ансового</a:t>
            </a:r>
            <a:r>
              <a:rPr lang="en-US" sz="1600" dirty="0">
                <a:latin typeface="+mn-lt"/>
              </a:rPr>
              <a:t> контроля </a:t>
            </a:r>
            <a:r>
              <a:rPr lang="ru-RU" sz="1600" dirty="0">
                <a:latin typeface="+mn-lt"/>
              </a:rPr>
              <a:t>сведения о размещении документа в ЕИС поступят в Систему</a:t>
            </a:r>
            <a:r>
              <a:rPr lang="en-US" sz="1600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WEB-</a:t>
            </a:r>
            <a:r>
              <a:rPr lang="en-US" sz="1600" dirty="0" err="1">
                <a:latin typeface="+mn-lt"/>
              </a:rPr>
              <a:t>Торги</a:t>
            </a:r>
            <a:r>
              <a:rPr lang="en-US" sz="1600" dirty="0">
                <a:latin typeface="+mn-lt"/>
              </a:rPr>
              <a:t>-КС</a:t>
            </a:r>
            <a:r>
              <a:rPr lang="ru-RU" sz="1600" dirty="0">
                <a:latin typeface="+mn-lt"/>
              </a:rPr>
              <a:t>. План-график закупок перейдет в фильтр «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Опубликовано</a:t>
            </a:r>
            <a:r>
              <a:rPr lang="ru-RU" sz="1600" dirty="0">
                <a:latin typeface="+mn-lt"/>
              </a:rPr>
              <a:t>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454994" y="4927039"/>
            <a:ext cx="1780576" cy="197411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4156721" y="1487328"/>
            <a:ext cx="78849" cy="34327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35570" y="1487328"/>
            <a:ext cx="2838090" cy="18623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885432" y="3349690"/>
            <a:ext cx="4293738" cy="204394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83218" y="3385109"/>
            <a:ext cx="734938" cy="162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366212" y="3364681"/>
            <a:ext cx="734938" cy="1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648202" y="3373242"/>
            <a:ext cx="419144" cy="174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1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3B0B03-D59A-7865-1778-BB76ECB1F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45" y="1149803"/>
            <a:ext cx="9371428" cy="1828571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032825" y="646240"/>
            <a:ext cx="373063" cy="373062"/>
            <a:chOff x="1110373" y="4446207"/>
            <a:chExt cx="373063" cy="373062"/>
          </a:xfrm>
        </p:grpSpPr>
        <p:sp>
          <p:nvSpPr>
            <p:cNvPr id="1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1604201" y="663494"/>
            <a:ext cx="10061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Сформированный План-график отобразится в фильтре «</a:t>
            </a: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Создание нового</a:t>
            </a:r>
            <a:r>
              <a:rPr lang="ru-RU" sz="1600" dirty="0">
                <a:latin typeface="+mn-lt"/>
                <a:cs typeface="+mn-cs"/>
              </a:rPr>
              <a:t>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04201" y="2721015"/>
            <a:ext cx="9428672" cy="248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7487728" y="914403"/>
            <a:ext cx="1733910" cy="1806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30050" y="3126129"/>
            <a:ext cx="1006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Перед публикацией плана графика необходимо зайти в сформированные позиции плана-графика, проверить их и указать </a:t>
            </a: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счет получателя</a:t>
            </a:r>
            <a:r>
              <a:rPr lang="ru-RU" sz="1600" dirty="0">
                <a:latin typeface="+mn-lt"/>
                <a:cs typeface="+mn-cs"/>
              </a:rPr>
              <a:t> и </a:t>
            </a:r>
            <a:r>
              <a:rPr lang="ru-RU" sz="1600" b="1" dirty="0">
                <a:solidFill>
                  <a:srgbClr val="0070C0"/>
                </a:solidFill>
                <a:latin typeface="+mn-lt"/>
                <a:cs typeface="+mn-cs"/>
              </a:rPr>
              <a:t>БК</a:t>
            </a:r>
            <a:r>
              <a:rPr lang="ru-RU" sz="1600" dirty="0">
                <a:latin typeface="+mn-lt"/>
                <a:cs typeface="+mn-cs"/>
              </a:rPr>
              <a:t> во вкладке «</a:t>
            </a:r>
            <a:r>
              <a:rPr lang="ru-RU" sz="1600" dirty="0">
                <a:solidFill>
                  <a:srgbClr val="FF0000"/>
                </a:solidFill>
                <a:latin typeface="+mn-lt"/>
                <a:cs typeface="+mn-cs"/>
              </a:rPr>
              <a:t>Финансирование</a:t>
            </a:r>
            <a:r>
              <a:rPr lang="ru-RU" sz="1600" dirty="0">
                <a:latin typeface="+mn-lt"/>
                <a:cs typeface="+mn-cs"/>
              </a:rPr>
              <a:t>».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35038" y="3046843"/>
            <a:ext cx="420116" cy="461665"/>
            <a:chOff x="838940" y="1999419"/>
            <a:chExt cx="420116" cy="461665"/>
          </a:xfrm>
        </p:grpSpPr>
        <p:sp>
          <p:nvSpPr>
            <p:cNvPr id="39" name="Овал 3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050" y="3782804"/>
            <a:ext cx="8825040" cy="222854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212419" y="4432765"/>
            <a:ext cx="854015" cy="157858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32571" y="4440037"/>
            <a:ext cx="865516" cy="157858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160661" y="3839086"/>
            <a:ext cx="1035170" cy="250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195832" y="3626271"/>
            <a:ext cx="1376832" cy="2417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>
            <a:off x="1032825" y="6210329"/>
            <a:ext cx="373063" cy="373062"/>
            <a:chOff x="1110373" y="4446207"/>
            <a:chExt cx="373063" cy="373062"/>
          </a:xfrm>
        </p:grpSpPr>
        <p:sp>
          <p:nvSpPr>
            <p:cNvPr id="5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5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1604201" y="6227583"/>
            <a:ext cx="1006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Прочие закупки можно добавить вручную либо копированием. При необходимости лишние закупки можно удалить</a:t>
            </a:r>
          </a:p>
        </p:txBody>
      </p:sp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32825" y="851723"/>
            <a:ext cx="373063" cy="373062"/>
            <a:chOff x="1110373" y="4446207"/>
            <a:chExt cx="373063" cy="373062"/>
          </a:xfrm>
        </p:grpSpPr>
        <p:sp>
          <p:nvSpPr>
            <p:cNvPr id="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604201" y="86897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создания позиции плана-графика необходимо перейти в папку «</a:t>
            </a: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Позиция плана-графика</a:t>
            </a:r>
            <a:r>
              <a:rPr lang="ru-RU" sz="1600" dirty="0">
                <a:latin typeface="+mn-lt"/>
                <a:cs typeface="+mn-cs"/>
              </a:rPr>
              <a:t>», выбрать фильтр «</a:t>
            </a: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Создание новой</a:t>
            </a:r>
            <a:r>
              <a:rPr lang="ru-RU" sz="1600" dirty="0">
                <a:latin typeface="+mn-lt"/>
                <a:cs typeface="+mn-cs"/>
              </a:rPr>
              <a:t>» и на панели инструментов нажать на кнопку «</a:t>
            </a:r>
            <a:r>
              <a:rPr lang="ru-RU" sz="1600" b="1" dirty="0">
                <a:solidFill>
                  <a:srgbClr val="00B050"/>
                </a:solidFill>
                <a:latin typeface="+mn-lt"/>
                <a:cs typeface="+mn-cs"/>
              </a:rPr>
              <a:t>Создать…</a:t>
            </a:r>
            <a:r>
              <a:rPr lang="ru-RU" sz="1600" dirty="0">
                <a:latin typeface="+mn-lt"/>
                <a:cs typeface="+mn-cs"/>
              </a:rPr>
              <a:t>»       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59563" y="220357"/>
            <a:ext cx="8105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«Создание позиции плана-графика с планируемой датой проведения закупки 2023 год»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811380"/>
            <a:ext cx="7953867" cy="356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76679" y="2904679"/>
            <a:ext cx="1815427" cy="22428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35039" y="3128966"/>
            <a:ext cx="1766670" cy="231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2035834"/>
            <a:ext cx="250167" cy="2674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385" y="1139798"/>
            <a:ext cx="253578" cy="313954"/>
          </a:xfrm>
          <a:prstGeom prst="rect">
            <a:avLst/>
          </a:prstGeom>
        </p:spPr>
      </p:pic>
      <p:cxnSp>
        <p:nvCxnSpPr>
          <p:cNvPr id="9226" name="Прямая со стрелкой 9225"/>
          <p:cNvCxnSpPr/>
          <p:nvPr/>
        </p:nvCxnSpPr>
        <p:spPr>
          <a:xfrm flipH="1">
            <a:off x="6346168" y="1453752"/>
            <a:ext cx="1301530" cy="58208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6" name="Соединительная линия уступом 9235"/>
          <p:cNvCxnSpPr>
            <a:endCxn id="21" idx="1"/>
          </p:cNvCxnSpPr>
          <p:nvPr/>
        </p:nvCxnSpPr>
        <p:spPr>
          <a:xfrm rot="16200000" flipH="1">
            <a:off x="930253" y="2139844"/>
            <a:ext cx="1914973" cy="294599"/>
          </a:xfrm>
          <a:prstGeom prst="bentConnector2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9" name="Соединительная линия уступом 9238"/>
          <p:cNvCxnSpPr/>
          <p:nvPr/>
        </p:nvCxnSpPr>
        <p:spPr>
          <a:xfrm rot="10800000" flipV="1">
            <a:off x="3692106" y="1161364"/>
            <a:ext cx="5451894" cy="1855458"/>
          </a:xfrm>
          <a:prstGeom prst="bentConnector3">
            <a:avLst>
              <a:gd name="adj1" fmla="val 15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9F3648-C813-B535-2FD5-CE6364072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94" y="1434919"/>
            <a:ext cx="9495238" cy="3180952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39086" y="2420380"/>
            <a:ext cx="1155939" cy="359886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99063" y="2420380"/>
            <a:ext cx="1175634" cy="359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82916" y="3245551"/>
            <a:ext cx="8943264" cy="71886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032825" y="851723"/>
            <a:ext cx="373063" cy="373062"/>
            <a:chOff x="1110373" y="4446207"/>
            <a:chExt cx="373063" cy="373062"/>
          </a:xfrm>
        </p:grpSpPr>
        <p:sp>
          <p:nvSpPr>
            <p:cNvPr id="10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1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2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1604201" y="868977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Заполнение позиции плана-графика:</a:t>
            </a:r>
            <a:endParaRPr lang="ru-RU" sz="16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8039086" y="1900205"/>
            <a:ext cx="420116" cy="426205"/>
            <a:chOff x="838940" y="2034879"/>
            <a:chExt cx="420116" cy="426205"/>
          </a:xfrm>
        </p:grpSpPr>
        <p:sp>
          <p:nvSpPr>
            <p:cNvPr id="21" name="Овал 20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499214" y="1900205"/>
            <a:ext cx="420116" cy="426205"/>
            <a:chOff x="838940" y="2034879"/>
            <a:chExt cx="420116" cy="426205"/>
          </a:xfrm>
        </p:grpSpPr>
        <p:sp>
          <p:nvSpPr>
            <p:cNvPr id="24" name="Овал 2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rPr>
                <a:t>2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22767" y="3391881"/>
            <a:ext cx="420116" cy="426205"/>
            <a:chOff x="838940" y="2034879"/>
            <a:chExt cx="420116" cy="426205"/>
          </a:xfrm>
        </p:grpSpPr>
        <p:sp>
          <p:nvSpPr>
            <p:cNvPr id="27" name="Овал 2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32825" y="5235265"/>
            <a:ext cx="373063" cy="373062"/>
            <a:chOff x="1110373" y="4446207"/>
            <a:chExt cx="373063" cy="373062"/>
          </a:xfrm>
        </p:grpSpPr>
        <p:sp>
          <p:nvSpPr>
            <p:cNvPr id="30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1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2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2130299" y="5121594"/>
            <a:ext cx="1006170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Год плана</a:t>
            </a:r>
            <a:r>
              <a:rPr lang="ru-RU" sz="1600" dirty="0">
                <a:latin typeface="+mn-lt"/>
                <a:cs typeface="+mn-cs"/>
              </a:rPr>
              <a:t> – год плана-графика, для которого создается позиция (2023 для плана-графика на 2023 год и плановый период 2024-2025 годов)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Планируемый год</a:t>
            </a:r>
            <a:r>
              <a:rPr lang="ru-RU" sz="1600" dirty="0">
                <a:latin typeface="+mn-lt"/>
                <a:cs typeface="+mn-cs"/>
              </a:rPr>
              <a:t> – год размещения извещения или заключения контракта с единственным поставщиком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  <a:latin typeface="+mn-lt"/>
                <a:cs typeface="+mn-cs"/>
              </a:rPr>
              <a:t>Наименование объекта и (или) наименования объектов закупки</a:t>
            </a:r>
            <a:r>
              <a:rPr lang="ru-RU" sz="1600" dirty="0">
                <a:latin typeface="+mn-lt"/>
                <a:cs typeface="+mn-cs"/>
              </a:rPr>
              <a:t>  - указывается наименование  объекта закупки.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1742279" y="5051420"/>
            <a:ext cx="420116" cy="426205"/>
            <a:chOff x="838940" y="2034879"/>
            <a:chExt cx="420116" cy="426205"/>
          </a:xfrm>
        </p:grpSpPr>
        <p:sp>
          <p:nvSpPr>
            <p:cNvPr id="40" name="Овал 3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742635" y="5586639"/>
            <a:ext cx="420116" cy="426205"/>
            <a:chOff x="838940" y="2034879"/>
            <a:chExt cx="420116" cy="426205"/>
          </a:xfrm>
        </p:grpSpPr>
        <p:sp>
          <p:nvSpPr>
            <p:cNvPr id="43" name="Овал 4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rPr>
                <a:t>2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742279" y="6110320"/>
            <a:ext cx="420116" cy="426205"/>
            <a:chOff x="838940" y="2034879"/>
            <a:chExt cx="420116" cy="426205"/>
          </a:xfrm>
        </p:grpSpPr>
        <p:sp>
          <p:nvSpPr>
            <p:cNvPr id="46" name="Овал 4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01" y="1641691"/>
            <a:ext cx="8885714" cy="3171429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32825" y="85172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04201" y="86897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Вкладка «</a:t>
            </a:r>
            <a:r>
              <a:rPr lang="ru-RU" sz="1600" b="1" dirty="0">
                <a:solidFill>
                  <a:srgbClr val="00B050"/>
                </a:solidFill>
                <a:latin typeface="+mn-lt"/>
                <a:cs typeface="+mn-cs"/>
              </a:rPr>
              <a:t>Основные данные</a:t>
            </a:r>
            <a:r>
              <a:rPr lang="ru-RU" sz="1600" dirty="0">
                <a:latin typeface="+mn-lt"/>
                <a:cs typeface="+mn-cs"/>
              </a:rPr>
              <a:t>»: строки «</a:t>
            </a:r>
            <a:r>
              <a:rPr lang="ru-RU" sz="1600" b="1" dirty="0">
                <a:latin typeface="+mn-lt"/>
                <a:cs typeface="+mn-cs"/>
              </a:rPr>
              <a:t>Обоснования внесения изменений</a:t>
            </a:r>
            <a:r>
              <a:rPr lang="ru-RU" sz="1600" dirty="0">
                <a:latin typeface="+mn-lt"/>
                <a:cs typeface="+mn-cs"/>
              </a:rPr>
              <a:t>» и «</a:t>
            </a:r>
            <a:r>
              <a:rPr lang="ru-RU" sz="1600" b="1" dirty="0">
                <a:latin typeface="+mn-lt"/>
                <a:cs typeface="+mn-cs"/>
              </a:rPr>
              <a:t>Описание изменений</a:t>
            </a:r>
            <a:r>
              <a:rPr lang="ru-RU" sz="1600" dirty="0">
                <a:latin typeface="+mn-lt"/>
                <a:cs typeface="+mn-cs"/>
              </a:rPr>
              <a:t>»                    </a:t>
            </a:r>
            <a:r>
              <a:rPr lang="ru-RU" sz="1600" dirty="0">
                <a:solidFill>
                  <a:srgbClr val="FF0000"/>
                </a:solidFill>
                <a:latin typeface="+mn-lt"/>
                <a:cs typeface="+mn-cs"/>
              </a:rPr>
              <a:t>не заполняются</a:t>
            </a:r>
            <a:r>
              <a:rPr lang="ru-RU" sz="1600" dirty="0">
                <a:latin typeface="+mn-lt"/>
                <a:cs typeface="+mn-cs"/>
              </a:rPr>
              <a:t>, так как формируется первая редакция плана-графика.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68475" y="2656936"/>
            <a:ext cx="8548717" cy="966158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209692" y="1119885"/>
            <a:ext cx="3907765" cy="15370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04201" y="1641691"/>
            <a:ext cx="1225263" cy="2302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829464" y="1102543"/>
            <a:ext cx="60385" cy="55464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80958" y="1119885"/>
            <a:ext cx="5512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BA36AE8-365C-F736-7DE4-C565E47ED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377" y="2015817"/>
            <a:ext cx="9419048" cy="3047619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32825" y="85172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04201" y="868977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Вкладка «</a:t>
            </a: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ОКПД2</a:t>
            </a:r>
            <a:r>
              <a:rPr lang="ru-RU" sz="1600" dirty="0">
                <a:latin typeface="+mn-lt"/>
                <a:cs typeface="+mn-cs"/>
              </a:rPr>
              <a:t>»: указывается перечень строк ОКПД2 предполагаемой закупки.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63638" y="3558764"/>
            <a:ext cx="569343" cy="297244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639683" y="1184912"/>
            <a:ext cx="129396" cy="23738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1032825" y="5176745"/>
            <a:ext cx="373063" cy="373062"/>
            <a:chOff x="1110373" y="4446207"/>
            <a:chExt cx="373063" cy="373062"/>
          </a:xfrm>
        </p:grpSpPr>
        <p:sp>
          <p:nvSpPr>
            <p:cNvPr id="19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1604201" y="5193999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добавления новой строки необходимо нажать кнопку «</a:t>
            </a:r>
            <a:r>
              <a:rPr lang="ru-RU" sz="1600" b="1" dirty="0">
                <a:latin typeface="+mn-lt"/>
                <a:cs typeface="+mn-cs"/>
              </a:rPr>
              <a:t>Добавить строку</a:t>
            </a:r>
            <a:r>
              <a:rPr lang="ru-RU" sz="1600" dirty="0">
                <a:latin typeface="+mn-lt"/>
                <a:cs typeface="+mn-cs"/>
              </a:rPr>
              <a:t>»         .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913" y="5151082"/>
            <a:ext cx="327162" cy="420637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032825" y="5708692"/>
            <a:ext cx="373063" cy="373062"/>
            <a:chOff x="1110373" y="4446207"/>
            <a:chExt cx="373063" cy="373062"/>
          </a:xfrm>
        </p:grpSpPr>
        <p:sp>
          <p:nvSpPr>
            <p:cNvPr id="3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1604201" y="5725946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заполнения поля «</a:t>
            </a: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Код ОКПД2</a:t>
            </a:r>
            <a:r>
              <a:rPr lang="ru-RU" sz="1600" dirty="0">
                <a:latin typeface="+mn-lt"/>
                <a:cs typeface="+mn-cs"/>
              </a:rPr>
              <a:t>» необходимо двойным нажатием на кнопку         выбрать из справочника «Номенклатура ОКПД2» соответствующее значение кода ОКПД2. </a:t>
            </a:r>
            <a:endParaRPr lang="ru-RU" sz="1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017428" y="4425351"/>
            <a:ext cx="942721" cy="5752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552" y="5776270"/>
            <a:ext cx="347139" cy="3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2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AEA3B6-3B14-458E-9ECF-EBAE6A41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27" y="1246570"/>
            <a:ext cx="7914286" cy="3361905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595947" y="794527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Внешний вид справочника </a:t>
            </a:r>
            <a:r>
              <a:rPr lang="ru-RU" sz="1600" b="1" dirty="0">
                <a:latin typeface="+mn-lt"/>
                <a:cs typeface="+mn-cs"/>
              </a:rPr>
              <a:t>«Номенклатура ОКПД2»</a:t>
            </a:r>
            <a:endParaRPr lang="ru-RU" sz="16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007924" y="5088240"/>
            <a:ext cx="373063" cy="373062"/>
            <a:chOff x="1110373" y="4446207"/>
            <a:chExt cx="373063" cy="373062"/>
          </a:xfrm>
        </p:grpSpPr>
        <p:sp>
          <p:nvSpPr>
            <p:cNvPr id="1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582451" y="5021995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того, чтобы выбрать код ОКПД2 необходимо выделить строку с кодом в списке               и нажать на кнопку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«</a:t>
            </a:r>
            <a:r>
              <a:rPr lang="ru-RU" sz="1600" b="1" dirty="0">
                <a:latin typeface="+mn-lt"/>
                <a:cs typeface="+mn-cs"/>
              </a:rPr>
              <a:t>Запомнить</a:t>
            </a:r>
            <a:r>
              <a:rPr lang="ru-RU" sz="1600" dirty="0">
                <a:latin typeface="+mn-lt"/>
                <a:cs typeface="+mn-cs"/>
              </a:rPr>
              <a:t>»             или можно выбрать код  ОКПД2 двойным щелчком по выделенной позиции. </a:t>
            </a:r>
            <a:endParaRPr lang="ru-RU" sz="1600" b="1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582451" y="3317257"/>
            <a:ext cx="422525" cy="426205"/>
            <a:chOff x="838940" y="2034879"/>
            <a:chExt cx="422525" cy="426205"/>
          </a:xfrm>
        </p:grpSpPr>
        <p:sp>
          <p:nvSpPr>
            <p:cNvPr id="27" name="Овал 2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52436" y="2063315"/>
              <a:ext cx="409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144487" y="3429000"/>
            <a:ext cx="7988060" cy="202721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9039855" y="5009076"/>
            <a:ext cx="420116" cy="426205"/>
            <a:chOff x="838940" y="2034879"/>
            <a:chExt cx="420116" cy="426205"/>
          </a:xfrm>
        </p:grpSpPr>
        <p:sp>
          <p:nvSpPr>
            <p:cNvPr id="31" name="Овал 30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212291" y="1509938"/>
            <a:ext cx="420116" cy="426205"/>
            <a:chOff x="838940" y="2034879"/>
            <a:chExt cx="420116" cy="426205"/>
          </a:xfrm>
        </p:grpSpPr>
        <p:sp>
          <p:nvSpPr>
            <p:cNvPr id="34" name="Овал 3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3502203" y="1850067"/>
            <a:ext cx="710088" cy="224850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2903676" y="5424782"/>
            <a:ext cx="420116" cy="426205"/>
            <a:chOff x="838940" y="2034879"/>
            <a:chExt cx="420116" cy="426205"/>
          </a:xfrm>
        </p:grpSpPr>
        <p:sp>
          <p:nvSpPr>
            <p:cNvPr id="38" name="Овал 37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19583" y="5780782"/>
            <a:ext cx="10061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ВАЖНО!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ОКПД2 </a:t>
            </a:r>
            <a:r>
              <a:rPr lang="en-US" sz="1600" dirty="0" err="1">
                <a:latin typeface="+mn-lt"/>
                <a:cs typeface="+mn-cs"/>
              </a:rPr>
              <a:t>выбирается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с детализацией не ниже группы товаров (работ, услуг)</a:t>
            </a:r>
            <a:r>
              <a:rPr lang="en-US" sz="1600" dirty="0">
                <a:latin typeface="+mn-lt"/>
                <a:cs typeface="+mn-cs"/>
              </a:rPr>
              <a:t> (</a:t>
            </a:r>
            <a:r>
              <a:rPr lang="en-US" sz="1600" dirty="0" err="1">
                <a:latin typeface="+mn-lt"/>
                <a:cs typeface="+mn-cs"/>
              </a:rPr>
              <a:t>т.е</a:t>
            </a:r>
            <a:r>
              <a:rPr lang="en-US" sz="1600" dirty="0">
                <a:latin typeface="+mn-lt"/>
                <a:cs typeface="+mn-cs"/>
              </a:rPr>
              <a:t>. 4 </a:t>
            </a:r>
            <a:r>
              <a:rPr lang="en-US" sz="1600" dirty="0" err="1">
                <a:latin typeface="+mn-lt"/>
                <a:cs typeface="+mn-cs"/>
              </a:rPr>
              <a:t>знака</a:t>
            </a:r>
            <a:r>
              <a:rPr lang="en-US" sz="1600" dirty="0">
                <a:latin typeface="+mn-lt"/>
                <a:cs typeface="+mn-cs"/>
              </a:rPr>
              <a:t>) (</a:t>
            </a:r>
            <a:r>
              <a:rPr lang="en-US" sz="1600" dirty="0" err="1">
                <a:latin typeface="+mn-lt"/>
                <a:cs typeface="+mn-cs"/>
              </a:rPr>
              <a:t>пп</a:t>
            </a:r>
            <a:r>
              <a:rPr lang="en-US" sz="1600" dirty="0">
                <a:latin typeface="+mn-lt"/>
                <a:cs typeface="+mn-cs"/>
              </a:rPr>
              <a:t>. б п. 16 </a:t>
            </a:r>
            <a:r>
              <a:rPr lang="en-US" sz="1600" dirty="0" err="1">
                <a:latin typeface="+mn-lt"/>
                <a:cs typeface="+mn-cs"/>
              </a:rPr>
              <a:t>Положения</a:t>
            </a:r>
            <a:r>
              <a:rPr lang="en-US" sz="1600" dirty="0">
                <a:latin typeface="+mn-lt"/>
                <a:cs typeface="+mn-cs"/>
              </a:rPr>
              <a:t>, </a:t>
            </a:r>
            <a:r>
              <a:rPr lang="en-US" sz="1600" dirty="0" err="1">
                <a:latin typeface="+mn-lt"/>
                <a:cs typeface="+mn-cs"/>
              </a:rPr>
              <a:t>утвержденного</a:t>
            </a:r>
            <a:r>
              <a:rPr lang="en-US" sz="1600" dirty="0">
                <a:latin typeface="+mn-lt"/>
                <a:cs typeface="+mn-cs"/>
              </a:rPr>
              <a:t> ПП РФ от 30.09.2019 №1279)</a:t>
            </a:r>
            <a:r>
              <a:rPr lang="ru-RU" sz="1600" dirty="0">
                <a:latin typeface="+mn-lt"/>
                <a:cs typeface="+mn-cs"/>
              </a:rPr>
              <a:t>.  Рекомендуем указывать детализацию 4 знака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1024571" y="5701496"/>
            <a:ext cx="420116" cy="461665"/>
            <a:chOff x="838940" y="1999419"/>
            <a:chExt cx="420116" cy="461665"/>
          </a:xfrm>
        </p:grpSpPr>
        <p:sp>
          <p:nvSpPr>
            <p:cNvPr id="44" name="Овал 4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175259"/>
      </p:ext>
    </p:extLst>
  </p:cSld>
  <p:clrMapOvr>
    <a:masterClrMapping/>
  </p:clrMapOvr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ЛО">
      <a:majorFont>
        <a:latin typeface="Gotham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17800</TotalTime>
  <Words>1629</Words>
  <Application>Microsoft Office PowerPoint</Application>
  <PresentationFormat>Широкоэкранный</PresentationFormat>
  <Paragraphs>207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Calibri</vt:lpstr>
      <vt:lpstr>Gotham Pro</vt:lpstr>
      <vt:lpstr>Arial</vt:lpstr>
      <vt:lpstr>Arial Narrow</vt:lpstr>
      <vt:lpstr>Montserrat Semi Bold</vt:lpstr>
      <vt:lpstr>Lipeck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u1553</cp:lastModifiedBy>
  <cp:revision>1038</cp:revision>
  <cp:lastPrinted>2021-07-29T05:09:18Z</cp:lastPrinted>
  <dcterms:created xsi:type="dcterms:W3CDTF">2018-01-21T18:20:29Z</dcterms:created>
  <dcterms:modified xsi:type="dcterms:W3CDTF">2022-11-29T05:59:50Z</dcterms:modified>
</cp:coreProperties>
</file>