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52"/>
  </p:notesMasterIdLst>
  <p:sldIdLst>
    <p:sldId id="3466" r:id="rId3"/>
    <p:sldId id="3528" r:id="rId4"/>
    <p:sldId id="3435" r:id="rId5"/>
    <p:sldId id="3437" r:id="rId6"/>
    <p:sldId id="3464" r:id="rId7"/>
    <p:sldId id="3463" r:id="rId8"/>
    <p:sldId id="3451" r:id="rId9"/>
    <p:sldId id="3473" r:id="rId10"/>
    <p:sldId id="3471" r:id="rId11"/>
    <p:sldId id="3475" r:id="rId12"/>
    <p:sldId id="3455" r:id="rId13"/>
    <p:sldId id="3529" r:id="rId14"/>
    <p:sldId id="3530" r:id="rId15"/>
    <p:sldId id="3531" r:id="rId16"/>
    <p:sldId id="3532" r:id="rId17"/>
    <p:sldId id="3533" r:id="rId18"/>
    <p:sldId id="3534" r:id="rId19"/>
    <p:sldId id="3535" r:id="rId20"/>
    <p:sldId id="3551" r:id="rId21"/>
    <p:sldId id="3536" r:id="rId22"/>
    <p:sldId id="3537" r:id="rId23"/>
    <p:sldId id="3538" r:id="rId24"/>
    <p:sldId id="3539" r:id="rId25"/>
    <p:sldId id="3540" r:id="rId26"/>
    <p:sldId id="3541" r:id="rId27"/>
    <p:sldId id="3542" r:id="rId28"/>
    <p:sldId id="3543" r:id="rId29"/>
    <p:sldId id="3544" r:id="rId30"/>
    <p:sldId id="3545" r:id="rId31"/>
    <p:sldId id="3546" r:id="rId32"/>
    <p:sldId id="3547" r:id="rId33"/>
    <p:sldId id="3548" r:id="rId34"/>
    <p:sldId id="3550" r:id="rId35"/>
    <p:sldId id="3549" r:id="rId36"/>
    <p:sldId id="3562" r:id="rId37"/>
    <p:sldId id="3563" r:id="rId38"/>
    <p:sldId id="3552" r:id="rId39"/>
    <p:sldId id="3487" r:id="rId40"/>
    <p:sldId id="3553" r:id="rId41"/>
    <p:sldId id="3554" r:id="rId42"/>
    <p:sldId id="3555" r:id="rId43"/>
    <p:sldId id="3556" r:id="rId44"/>
    <p:sldId id="3557" r:id="rId45"/>
    <p:sldId id="3488" r:id="rId46"/>
    <p:sldId id="3558" r:id="rId47"/>
    <p:sldId id="3559" r:id="rId48"/>
    <p:sldId id="3560" r:id="rId49"/>
    <p:sldId id="3561" r:id="rId50"/>
    <p:sldId id="3434" r:id="rId51"/>
  </p:sldIdLst>
  <p:sldSz cx="12192000" cy="6858000"/>
  <p:notesSz cx="6858000" cy="9144000"/>
  <p:defaultTextStyle>
    <a:defPPr>
      <a:defRPr lang="ru-RU"/>
    </a:defPPr>
    <a:lvl1pPr marL="0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44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17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88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1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31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04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76" algn="l" defTabSz="914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F3D"/>
    <a:srgbClr val="7F5BC9"/>
    <a:srgbClr val="C2D8F5"/>
    <a:srgbClr val="C4E1E2"/>
    <a:srgbClr val="135922"/>
    <a:srgbClr val="CEF7FF"/>
    <a:srgbClr val="09250E"/>
    <a:srgbClr val="0E4018"/>
    <a:srgbClr val="8F96A7"/>
    <a:srgbClr val="579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6327" autoAdjust="0"/>
  </p:normalViewPr>
  <p:slideViewPr>
    <p:cSldViewPr snapToGrid="0">
      <p:cViewPr varScale="1">
        <p:scale>
          <a:sx n="83" d="100"/>
          <a:sy n="83" d="100"/>
        </p:scale>
        <p:origin x="384" y="-4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DA9C-7CE9-4E55-89A0-ADA59B7BFF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2A7F77-0A38-4823-8755-075162B7F993}">
      <dgm:prSet phldrT="[Текст]" custT="1"/>
      <dgm:spPr>
        <a:solidFill>
          <a:srgbClr val="1D9F3D"/>
        </a:solidFill>
      </dgm:spPr>
      <dgm:t>
        <a:bodyPr/>
        <a:lstStyle/>
        <a:p>
          <a:r>
            <a:rPr lang="ru-RU" sz="1200" dirty="0" smtClean="0"/>
            <a:t>ФЗ от 02.07.2021 г. N360-ФЗ (Оптимизационный)</a:t>
          </a:r>
          <a:endParaRPr lang="ru-RU" sz="1200" dirty="0"/>
        </a:p>
      </dgm:t>
    </dgm:pt>
    <dgm:pt modelId="{AE74B197-1B4B-48E9-9B4C-3165356B520D}" type="parTrans" cxnId="{F2ED2C58-0EF4-4B2E-A835-701B930E9F68}">
      <dgm:prSet/>
      <dgm:spPr/>
      <dgm:t>
        <a:bodyPr/>
        <a:lstStyle/>
        <a:p>
          <a:endParaRPr lang="ru-RU"/>
        </a:p>
      </dgm:t>
    </dgm:pt>
    <dgm:pt modelId="{DF4CA5C1-78A9-4189-9540-22705EFA9C4B}" type="sibTrans" cxnId="{F2ED2C58-0EF4-4B2E-A835-701B930E9F68}">
      <dgm:prSet/>
      <dgm:spPr/>
      <dgm:t>
        <a:bodyPr/>
        <a:lstStyle/>
        <a:p>
          <a:endParaRPr lang="ru-RU"/>
        </a:p>
      </dgm:t>
    </dgm:pt>
    <dgm:pt modelId="{C83934A9-73DE-41FD-BD9E-EB875841F076}">
      <dgm:prSet phldrT="[Текст]" custT="1"/>
      <dgm:spPr>
        <a:solidFill>
          <a:srgbClr val="1D9F3D"/>
        </a:solidFill>
      </dgm:spPr>
      <dgm:t>
        <a:bodyPr/>
        <a:lstStyle/>
        <a:p>
          <a:r>
            <a:rPr lang="ru-RU" sz="1200" dirty="0" smtClean="0"/>
            <a:t>ФЗ от 08.03.2022 N46-ФЗ (Антикризисный)</a:t>
          </a:r>
          <a:endParaRPr lang="ru-RU" sz="1200" dirty="0"/>
        </a:p>
      </dgm:t>
    </dgm:pt>
    <dgm:pt modelId="{A454441A-27E7-487D-AC91-209310FF94A2}" type="parTrans" cxnId="{4568AB9C-B49D-44D3-934A-9CF1DE50D51A}">
      <dgm:prSet/>
      <dgm:spPr/>
      <dgm:t>
        <a:bodyPr/>
        <a:lstStyle/>
        <a:p>
          <a:endParaRPr lang="ru-RU"/>
        </a:p>
      </dgm:t>
    </dgm:pt>
    <dgm:pt modelId="{75F0CF9B-122C-4F34-B72E-8F0719CA489D}" type="sibTrans" cxnId="{4568AB9C-B49D-44D3-934A-9CF1DE50D51A}">
      <dgm:prSet/>
      <dgm:spPr/>
      <dgm:t>
        <a:bodyPr/>
        <a:lstStyle/>
        <a:p>
          <a:endParaRPr lang="ru-RU"/>
        </a:p>
      </dgm:t>
    </dgm:pt>
    <dgm:pt modelId="{A500D192-5047-4532-9E01-658032B9AB8F}">
      <dgm:prSet phldrT="[Текст]" custT="1"/>
      <dgm:spPr>
        <a:solidFill>
          <a:srgbClr val="1D9F3D"/>
        </a:solidFill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Trebuchet MS"/>
              <a:cs typeface="Trebuchet MS"/>
            </a:rPr>
            <a:t>ФЗ</a:t>
          </a:r>
          <a:r>
            <a:rPr lang="ru-RU" sz="1100" spc="-2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от</a:t>
          </a:r>
          <a:r>
            <a:rPr lang="ru-RU" sz="1100" spc="-2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28.06.2022</a:t>
          </a:r>
          <a:r>
            <a:rPr lang="ru-RU" sz="1100" spc="-20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en-US" sz="1100" dirty="0" smtClean="0">
              <a:solidFill>
                <a:srgbClr val="FFFFFF"/>
              </a:solidFill>
              <a:latin typeface="Trebuchet MS"/>
              <a:cs typeface="Trebuchet MS"/>
            </a:rPr>
            <a:t>N</a:t>
          </a:r>
          <a:r>
            <a:rPr lang="ru-RU" sz="1100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231-ФЗ (Технический,</a:t>
          </a:r>
          <a:r>
            <a:rPr lang="ru-RU" sz="1100" spc="-5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dirty="0" smtClean="0">
              <a:solidFill>
                <a:srgbClr val="FFFFFF"/>
              </a:solidFill>
              <a:latin typeface="Trebuchet MS"/>
              <a:cs typeface="Trebuchet MS"/>
            </a:rPr>
            <a:t>по </a:t>
          </a:r>
          <a:r>
            <a:rPr lang="ru-RU" sz="1100" spc="-34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контрактам </a:t>
          </a:r>
          <a:r>
            <a:rPr lang="ru-RU" sz="1100" dirty="0" smtClean="0">
              <a:solidFill>
                <a:srgbClr val="FFFFFF"/>
              </a:solidFill>
              <a:latin typeface="Trebuchet MS"/>
              <a:cs typeface="Trebuchet MS"/>
            </a:rPr>
            <a:t>с </a:t>
          </a:r>
          <a:r>
            <a:rPr lang="ru-RU" sz="1100" spc="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встречными </a:t>
          </a:r>
          <a:r>
            <a:rPr lang="ru-RU" sz="1100" dirty="0" err="1" smtClean="0">
              <a:solidFill>
                <a:srgbClr val="FFFFFF"/>
              </a:solidFill>
              <a:latin typeface="Trebuchet MS"/>
              <a:cs typeface="Trebuchet MS"/>
            </a:rPr>
            <a:t>инв</a:t>
          </a:r>
          <a:r>
            <a:rPr lang="ru-RU" sz="1100" spc="-5" dirty="0" err="1" smtClean="0">
              <a:solidFill>
                <a:srgbClr val="FFFFFF"/>
              </a:solidFill>
              <a:latin typeface="Trebuchet MS"/>
              <a:cs typeface="Trebuchet MS"/>
            </a:rPr>
            <a:t>естоб</a:t>
          </a:r>
          <a:r>
            <a:rPr lang="ru-RU" sz="1100" dirty="0" err="1" smtClean="0">
              <a:solidFill>
                <a:srgbClr val="FFFFFF"/>
              </a:solidFill>
              <a:latin typeface="Trebuchet MS"/>
              <a:cs typeface="Trebuchet MS"/>
            </a:rPr>
            <a:t>яза</a:t>
          </a:r>
          <a:r>
            <a:rPr lang="ru-RU" sz="1100" spc="-5" dirty="0" err="1" smtClean="0">
              <a:solidFill>
                <a:srgbClr val="FFFFFF"/>
              </a:solidFill>
              <a:latin typeface="Trebuchet MS"/>
              <a:cs typeface="Trebuchet MS"/>
            </a:rPr>
            <a:t>тельст</a:t>
          </a:r>
          <a:r>
            <a:rPr lang="ru-RU" sz="1100" spc="-5" dirty="0" smtClean="0">
              <a:solidFill>
                <a:srgbClr val="FFFFFF"/>
              </a:solidFill>
              <a:latin typeface="Trebuchet MS"/>
              <a:cs typeface="Trebuchet MS"/>
            </a:rPr>
            <a:t>  вами)</a:t>
          </a:r>
          <a:endParaRPr lang="ru-RU" sz="1100" dirty="0"/>
        </a:p>
      </dgm:t>
    </dgm:pt>
    <dgm:pt modelId="{99A6D567-3B88-45BC-8304-107FDC5DEB7C}" type="parTrans" cxnId="{129B0AD9-AC2E-46EA-8D41-E16AB555915C}">
      <dgm:prSet/>
      <dgm:spPr/>
      <dgm:t>
        <a:bodyPr/>
        <a:lstStyle/>
        <a:p>
          <a:endParaRPr lang="ru-RU"/>
        </a:p>
      </dgm:t>
    </dgm:pt>
    <dgm:pt modelId="{1D21D463-91E1-48A0-9710-A928BC359C7A}" type="sibTrans" cxnId="{129B0AD9-AC2E-46EA-8D41-E16AB555915C}">
      <dgm:prSet/>
      <dgm:spPr/>
      <dgm:t>
        <a:bodyPr/>
        <a:lstStyle/>
        <a:p>
          <a:endParaRPr lang="ru-RU"/>
        </a:p>
      </dgm:t>
    </dgm:pt>
    <dgm:pt modelId="{6ADEF685-9288-4367-ADBF-7ADCB76DA8DC}">
      <dgm:prSet phldrT="[Текст]" custT="1"/>
      <dgm:spPr>
        <a:solidFill>
          <a:srgbClr val="1D9F3D"/>
        </a:solidFill>
      </dgm:spPr>
      <dgm:t>
        <a:bodyPr/>
        <a:lstStyle/>
        <a:p>
          <a:r>
            <a:rPr lang="ru-RU" sz="1200" dirty="0" smtClean="0"/>
            <a:t>ФЗ от 16.04.2022 N 109-ФЗ (Технический, по  независимым  гарантиям)</a:t>
          </a:r>
          <a:endParaRPr lang="ru-RU" sz="1200" dirty="0"/>
        </a:p>
      </dgm:t>
    </dgm:pt>
    <dgm:pt modelId="{EB5B10B0-2949-4DD1-8D45-8EFD0FAF419C}" type="parTrans" cxnId="{7315B681-405D-4C1A-95AB-F75168446C09}">
      <dgm:prSet/>
      <dgm:spPr/>
      <dgm:t>
        <a:bodyPr/>
        <a:lstStyle/>
        <a:p>
          <a:endParaRPr lang="ru-RU"/>
        </a:p>
      </dgm:t>
    </dgm:pt>
    <dgm:pt modelId="{B6DCC48C-F10B-48D2-B60D-A09B073D7A65}" type="sibTrans" cxnId="{7315B681-405D-4C1A-95AB-F75168446C09}">
      <dgm:prSet/>
      <dgm:spPr/>
      <dgm:t>
        <a:bodyPr/>
        <a:lstStyle/>
        <a:p>
          <a:endParaRPr lang="ru-RU"/>
        </a:p>
      </dgm:t>
    </dgm:pt>
    <dgm:pt modelId="{DE67ABD4-B7C4-4172-804A-F5AC0AD9B356}">
      <dgm:prSet phldrT="[Текст]" custT="1"/>
      <dgm:spPr>
        <a:solidFill>
          <a:srgbClr val="1D9F3D"/>
        </a:solidFill>
      </dgm:spPr>
      <dgm:t>
        <a:bodyPr/>
        <a:lstStyle/>
        <a:p>
          <a:r>
            <a:rPr lang="ru-RU" sz="1100" dirty="0" smtClean="0"/>
            <a:t>ФЗ от 11.06.2022 N 160-ФЗ (Технический, по  комиссиям и заинтересованным  лицам)</a:t>
          </a:r>
          <a:endParaRPr lang="ru-RU" sz="1100" dirty="0"/>
        </a:p>
      </dgm:t>
    </dgm:pt>
    <dgm:pt modelId="{C08461C5-5603-43F8-ACD5-E9F8CAC0E631}" type="parTrans" cxnId="{7FCFA10C-F507-4740-A9A9-CB395B6A8DCD}">
      <dgm:prSet/>
      <dgm:spPr/>
      <dgm:t>
        <a:bodyPr/>
        <a:lstStyle/>
        <a:p>
          <a:endParaRPr lang="ru-RU"/>
        </a:p>
      </dgm:t>
    </dgm:pt>
    <dgm:pt modelId="{455F1B37-2CC6-4F81-9A98-CEA5A6324973}" type="sibTrans" cxnId="{7FCFA10C-F507-4740-A9A9-CB395B6A8DCD}">
      <dgm:prSet/>
      <dgm:spPr/>
      <dgm:t>
        <a:bodyPr/>
        <a:lstStyle/>
        <a:p>
          <a:endParaRPr lang="ru-RU"/>
        </a:p>
      </dgm:t>
    </dgm:pt>
    <dgm:pt modelId="{C8871A0C-4D08-4A8B-BFD7-3D79D6F951AF}">
      <dgm:prSet custT="1"/>
      <dgm:spPr>
        <a:solidFill>
          <a:srgbClr val="1D9F3D"/>
        </a:solidFill>
      </dgm:spPr>
      <dgm:t>
        <a:bodyPr/>
        <a:lstStyle/>
        <a:p>
          <a:r>
            <a:rPr lang="ru-RU" sz="1200" dirty="0" smtClean="0"/>
            <a:t>ФЗ от 16.04.2022 N104-ФЗ (Антикризисный)</a:t>
          </a:r>
          <a:endParaRPr lang="ru-RU" sz="1200" dirty="0"/>
        </a:p>
      </dgm:t>
    </dgm:pt>
    <dgm:pt modelId="{3184B487-0A0F-4DDC-B164-EC1D914FAD97}" type="parTrans" cxnId="{102570B7-F087-48D4-B4C9-D143BB314EFF}">
      <dgm:prSet/>
      <dgm:spPr/>
      <dgm:t>
        <a:bodyPr/>
        <a:lstStyle/>
        <a:p>
          <a:endParaRPr lang="ru-RU"/>
        </a:p>
      </dgm:t>
    </dgm:pt>
    <dgm:pt modelId="{74B06915-7B2F-4EC3-8969-5C99D201E344}" type="sibTrans" cxnId="{102570B7-F087-48D4-B4C9-D143BB314EFF}">
      <dgm:prSet/>
      <dgm:spPr/>
      <dgm:t>
        <a:bodyPr/>
        <a:lstStyle/>
        <a:p>
          <a:endParaRPr lang="ru-RU"/>
        </a:p>
      </dgm:t>
    </dgm:pt>
    <dgm:pt modelId="{4BE75532-3042-4048-A411-F3867A81379E}" type="pres">
      <dgm:prSet presAssocID="{B6EDDA9C-7CE9-4E55-89A0-ADA59B7BFFB9}" presName="Name0" presStyleCnt="0">
        <dgm:presLayoutVars>
          <dgm:dir/>
          <dgm:resizeHandles val="exact"/>
        </dgm:presLayoutVars>
      </dgm:prSet>
      <dgm:spPr/>
    </dgm:pt>
    <dgm:pt modelId="{9689CABC-C21E-4CAE-93AB-24384E0B65D4}" type="pres">
      <dgm:prSet presAssocID="{872A7F77-0A38-4823-8755-075162B7F993}" presName="node" presStyleLbl="node1" presStyleIdx="0" presStyleCnt="6" custLinFactNeighborX="-1588" custLinFactNeighborY="9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7901-39AF-4827-A8B2-ED1646FF2905}" type="pres">
      <dgm:prSet presAssocID="{DF4CA5C1-78A9-4189-9540-22705EFA9C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122CE77-594B-4545-A5CE-540EC945EBB2}" type="pres">
      <dgm:prSet presAssocID="{DF4CA5C1-78A9-4189-9540-22705EFA9C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26299EA-0295-4ABC-B652-D76F6C584F18}" type="pres">
      <dgm:prSet presAssocID="{C83934A9-73DE-41FD-BD9E-EB875841F076}" presName="node" presStyleLbl="node1" presStyleIdx="1" presStyleCnt="6" custLinFactNeighborX="38672" custLinFactNeighborY="-57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7E63-EDF7-4B48-86FD-6F94E8892D61}" type="pres">
      <dgm:prSet presAssocID="{75F0CF9B-122C-4F34-B72E-8F0719CA489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C73ECFE-B649-4B63-899E-A0FC3F5C87F2}" type="pres">
      <dgm:prSet presAssocID="{75F0CF9B-122C-4F34-B72E-8F0719CA489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1E17599-7BFB-482F-9B8D-1C8DC718182C}" type="pres">
      <dgm:prSet presAssocID="{C8871A0C-4D08-4A8B-BFD7-3D79D6F951AF}" presName="node" presStyleLbl="node1" presStyleIdx="2" presStyleCnt="6" custLinFactNeighborX="1765" custLinFactNeighborY="7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FDFFB-77FB-494A-91EC-BC456ED7E379}" type="pres">
      <dgm:prSet presAssocID="{74B06915-7B2F-4EC3-8969-5C99D201E34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755CACC-24D5-4122-AA35-FA7779EE1460}" type="pres">
      <dgm:prSet presAssocID="{74B06915-7B2F-4EC3-8969-5C99D201E34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BB738B-EB8C-4420-BA24-98339A09171D}" type="pres">
      <dgm:prSet presAssocID="{6ADEF685-9288-4367-ADBF-7ADCB76DA8DC}" presName="node" presStyleLbl="node1" presStyleIdx="3" presStyleCnt="6" custLinFactNeighborX="-7059" custLinFactNeighborY="-5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20FC0-A5E3-4C4E-8B8C-FEA3D5F9232C}" type="pres">
      <dgm:prSet presAssocID="{B6DCC48C-F10B-48D2-B60D-A09B073D7A6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D3B8545-904F-4535-9E73-C0AEB073254A}" type="pres">
      <dgm:prSet presAssocID="{B6DCC48C-F10B-48D2-B60D-A09B073D7A6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EB000FF-97A2-40BA-90CB-E099E2BF3AA8}" type="pres">
      <dgm:prSet presAssocID="{DE67ABD4-B7C4-4172-804A-F5AC0AD9B356}" presName="node" presStyleLbl="node1" presStyleIdx="4" presStyleCnt="6" custLinFactNeighborX="38776" custLinFactNeighborY="9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E0E0E-BEAB-4231-83EA-2C7269B6C5CE}" type="pres">
      <dgm:prSet presAssocID="{455F1B37-2CC6-4F81-9A98-CEA5A632497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EF7BFE1-32AE-4389-8058-306FCFBD7E6B}" type="pres">
      <dgm:prSet presAssocID="{455F1B37-2CC6-4F81-9A98-CEA5A632497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6C2A9EE-6831-49F1-A4FC-2F9B5E7134F6}" type="pres">
      <dgm:prSet presAssocID="{A500D192-5047-4532-9E01-658032B9AB8F}" presName="node" presStyleLbl="node1" presStyleIdx="5" presStyleCnt="6" custScaleX="118730" custLinFactNeighborX="-22475" custLinFactNeighborY="-8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8F8DC-70E5-43CE-8010-5EFD7F259B99}" type="presOf" srcId="{75F0CF9B-122C-4F34-B72E-8F0719CA489D}" destId="{1C73ECFE-B649-4B63-899E-A0FC3F5C87F2}" srcOrd="1" destOrd="0" presId="urn:microsoft.com/office/officeart/2005/8/layout/process1"/>
    <dgm:cxn modelId="{F2ED2C58-0EF4-4B2E-A835-701B930E9F68}" srcId="{B6EDDA9C-7CE9-4E55-89A0-ADA59B7BFFB9}" destId="{872A7F77-0A38-4823-8755-075162B7F993}" srcOrd="0" destOrd="0" parTransId="{AE74B197-1B4B-48E9-9B4C-3165356B520D}" sibTransId="{DF4CA5C1-78A9-4189-9540-22705EFA9C4B}"/>
    <dgm:cxn modelId="{13B0DE6F-D690-4F10-B0C6-B0E3368D3B66}" type="presOf" srcId="{DF4CA5C1-78A9-4189-9540-22705EFA9C4B}" destId="{04F67901-39AF-4827-A8B2-ED1646FF2905}" srcOrd="0" destOrd="0" presId="urn:microsoft.com/office/officeart/2005/8/layout/process1"/>
    <dgm:cxn modelId="{7315B681-405D-4C1A-95AB-F75168446C09}" srcId="{B6EDDA9C-7CE9-4E55-89A0-ADA59B7BFFB9}" destId="{6ADEF685-9288-4367-ADBF-7ADCB76DA8DC}" srcOrd="3" destOrd="0" parTransId="{EB5B10B0-2949-4DD1-8D45-8EFD0FAF419C}" sibTransId="{B6DCC48C-F10B-48D2-B60D-A09B073D7A65}"/>
    <dgm:cxn modelId="{30E719CE-BD6B-4720-BF77-17BAD0F9DB68}" type="presOf" srcId="{455F1B37-2CC6-4F81-9A98-CEA5A6324973}" destId="{1EF7BFE1-32AE-4389-8058-306FCFBD7E6B}" srcOrd="1" destOrd="0" presId="urn:microsoft.com/office/officeart/2005/8/layout/process1"/>
    <dgm:cxn modelId="{A244E8A3-CDF6-4997-9E9A-3AF65C793226}" type="presOf" srcId="{75F0CF9B-122C-4F34-B72E-8F0719CA489D}" destId="{DAD27E63-EDF7-4B48-86FD-6F94E8892D61}" srcOrd="0" destOrd="0" presId="urn:microsoft.com/office/officeart/2005/8/layout/process1"/>
    <dgm:cxn modelId="{B2F72964-89B8-4396-9C35-50C13D87EF83}" type="presOf" srcId="{B6EDDA9C-7CE9-4E55-89A0-ADA59B7BFFB9}" destId="{4BE75532-3042-4048-A411-F3867A81379E}" srcOrd="0" destOrd="0" presId="urn:microsoft.com/office/officeart/2005/8/layout/process1"/>
    <dgm:cxn modelId="{8D3CE671-EDAA-406A-B24B-23BAA53DBC05}" type="presOf" srcId="{74B06915-7B2F-4EC3-8969-5C99D201E344}" destId="{1755CACC-24D5-4122-AA35-FA7779EE1460}" srcOrd="1" destOrd="0" presId="urn:microsoft.com/office/officeart/2005/8/layout/process1"/>
    <dgm:cxn modelId="{E65549F4-16B9-4247-9648-17A7F4DC0548}" type="presOf" srcId="{B6DCC48C-F10B-48D2-B60D-A09B073D7A65}" destId="{89A20FC0-A5E3-4C4E-8B8C-FEA3D5F9232C}" srcOrd="0" destOrd="0" presId="urn:microsoft.com/office/officeart/2005/8/layout/process1"/>
    <dgm:cxn modelId="{7FCFA10C-F507-4740-A9A9-CB395B6A8DCD}" srcId="{B6EDDA9C-7CE9-4E55-89A0-ADA59B7BFFB9}" destId="{DE67ABD4-B7C4-4172-804A-F5AC0AD9B356}" srcOrd="4" destOrd="0" parTransId="{C08461C5-5603-43F8-ACD5-E9F8CAC0E631}" sibTransId="{455F1B37-2CC6-4F81-9A98-CEA5A6324973}"/>
    <dgm:cxn modelId="{69248854-F80A-4C51-8D77-FEF7BDB58B13}" type="presOf" srcId="{455F1B37-2CC6-4F81-9A98-CEA5A6324973}" destId="{C19E0E0E-BEAB-4231-83EA-2C7269B6C5CE}" srcOrd="0" destOrd="0" presId="urn:microsoft.com/office/officeart/2005/8/layout/process1"/>
    <dgm:cxn modelId="{67318E48-0744-47C2-8E97-82A2F388AB08}" type="presOf" srcId="{74B06915-7B2F-4EC3-8969-5C99D201E344}" destId="{C5CFDFFB-77FB-494A-91EC-BC456ED7E379}" srcOrd="0" destOrd="0" presId="urn:microsoft.com/office/officeart/2005/8/layout/process1"/>
    <dgm:cxn modelId="{B4E0590C-FEF8-41A6-BA66-FB4023E63F63}" type="presOf" srcId="{C83934A9-73DE-41FD-BD9E-EB875841F076}" destId="{D26299EA-0295-4ABC-B652-D76F6C584F18}" srcOrd="0" destOrd="0" presId="urn:microsoft.com/office/officeart/2005/8/layout/process1"/>
    <dgm:cxn modelId="{4568AB9C-B49D-44D3-934A-9CF1DE50D51A}" srcId="{B6EDDA9C-7CE9-4E55-89A0-ADA59B7BFFB9}" destId="{C83934A9-73DE-41FD-BD9E-EB875841F076}" srcOrd="1" destOrd="0" parTransId="{A454441A-27E7-487D-AC91-209310FF94A2}" sibTransId="{75F0CF9B-122C-4F34-B72E-8F0719CA489D}"/>
    <dgm:cxn modelId="{102570B7-F087-48D4-B4C9-D143BB314EFF}" srcId="{B6EDDA9C-7CE9-4E55-89A0-ADA59B7BFFB9}" destId="{C8871A0C-4D08-4A8B-BFD7-3D79D6F951AF}" srcOrd="2" destOrd="0" parTransId="{3184B487-0A0F-4DDC-B164-EC1D914FAD97}" sibTransId="{74B06915-7B2F-4EC3-8969-5C99D201E344}"/>
    <dgm:cxn modelId="{0C7962D9-DA73-48B0-B92A-3B5F2CC2B265}" type="presOf" srcId="{DE67ABD4-B7C4-4172-804A-F5AC0AD9B356}" destId="{AEB000FF-97A2-40BA-90CB-E099E2BF3AA8}" srcOrd="0" destOrd="0" presId="urn:microsoft.com/office/officeart/2005/8/layout/process1"/>
    <dgm:cxn modelId="{333B2B9B-46F7-4ED5-97C5-4E120B3B149B}" type="presOf" srcId="{C8871A0C-4D08-4A8B-BFD7-3D79D6F951AF}" destId="{D1E17599-7BFB-482F-9B8D-1C8DC718182C}" srcOrd="0" destOrd="0" presId="urn:microsoft.com/office/officeart/2005/8/layout/process1"/>
    <dgm:cxn modelId="{1008A211-B21D-4622-86BE-05B238367447}" type="presOf" srcId="{872A7F77-0A38-4823-8755-075162B7F993}" destId="{9689CABC-C21E-4CAE-93AB-24384E0B65D4}" srcOrd="0" destOrd="0" presId="urn:microsoft.com/office/officeart/2005/8/layout/process1"/>
    <dgm:cxn modelId="{ECACE636-D3D0-4567-81EE-1AD159DD6CD1}" type="presOf" srcId="{DF4CA5C1-78A9-4189-9540-22705EFA9C4B}" destId="{5122CE77-594B-4545-A5CE-540EC945EBB2}" srcOrd="1" destOrd="0" presId="urn:microsoft.com/office/officeart/2005/8/layout/process1"/>
    <dgm:cxn modelId="{129B0AD9-AC2E-46EA-8D41-E16AB555915C}" srcId="{B6EDDA9C-7CE9-4E55-89A0-ADA59B7BFFB9}" destId="{A500D192-5047-4532-9E01-658032B9AB8F}" srcOrd="5" destOrd="0" parTransId="{99A6D567-3B88-45BC-8304-107FDC5DEB7C}" sibTransId="{1D21D463-91E1-48A0-9710-A928BC359C7A}"/>
    <dgm:cxn modelId="{0424B038-085E-4AE8-81D2-B2BC51A5001A}" type="presOf" srcId="{B6DCC48C-F10B-48D2-B60D-A09B073D7A65}" destId="{3D3B8545-904F-4535-9E73-C0AEB073254A}" srcOrd="1" destOrd="0" presId="urn:microsoft.com/office/officeart/2005/8/layout/process1"/>
    <dgm:cxn modelId="{3D1E13DF-050E-40EA-B4B8-028391A89363}" type="presOf" srcId="{A500D192-5047-4532-9E01-658032B9AB8F}" destId="{06C2A9EE-6831-49F1-A4FC-2F9B5E7134F6}" srcOrd="0" destOrd="0" presId="urn:microsoft.com/office/officeart/2005/8/layout/process1"/>
    <dgm:cxn modelId="{DAEE8363-F6EB-40F2-BC8A-230EE4903D54}" type="presOf" srcId="{6ADEF685-9288-4367-ADBF-7ADCB76DA8DC}" destId="{C2BB738B-EB8C-4420-BA24-98339A09171D}" srcOrd="0" destOrd="0" presId="urn:microsoft.com/office/officeart/2005/8/layout/process1"/>
    <dgm:cxn modelId="{BBA12399-3B0D-416D-92C6-E0CAB77F542F}" type="presParOf" srcId="{4BE75532-3042-4048-A411-F3867A81379E}" destId="{9689CABC-C21E-4CAE-93AB-24384E0B65D4}" srcOrd="0" destOrd="0" presId="urn:microsoft.com/office/officeart/2005/8/layout/process1"/>
    <dgm:cxn modelId="{FF38094D-B470-40EE-AB82-51763E9647E3}" type="presParOf" srcId="{4BE75532-3042-4048-A411-F3867A81379E}" destId="{04F67901-39AF-4827-A8B2-ED1646FF2905}" srcOrd="1" destOrd="0" presId="urn:microsoft.com/office/officeart/2005/8/layout/process1"/>
    <dgm:cxn modelId="{A51AC7C2-E9BE-4B8E-9FBB-5CE039D6B2D5}" type="presParOf" srcId="{04F67901-39AF-4827-A8B2-ED1646FF2905}" destId="{5122CE77-594B-4545-A5CE-540EC945EBB2}" srcOrd="0" destOrd="0" presId="urn:microsoft.com/office/officeart/2005/8/layout/process1"/>
    <dgm:cxn modelId="{705A00AE-6459-49D2-93EB-2BF505DD00AE}" type="presParOf" srcId="{4BE75532-3042-4048-A411-F3867A81379E}" destId="{D26299EA-0295-4ABC-B652-D76F6C584F18}" srcOrd="2" destOrd="0" presId="urn:microsoft.com/office/officeart/2005/8/layout/process1"/>
    <dgm:cxn modelId="{78B30326-8204-4E68-8EF5-66FD9298D9BA}" type="presParOf" srcId="{4BE75532-3042-4048-A411-F3867A81379E}" destId="{DAD27E63-EDF7-4B48-86FD-6F94E8892D61}" srcOrd="3" destOrd="0" presId="urn:microsoft.com/office/officeart/2005/8/layout/process1"/>
    <dgm:cxn modelId="{0AD3A413-7C18-4D70-A011-6C7EC3A39B4D}" type="presParOf" srcId="{DAD27E63-EDF7-4B48-86FD-6F94E8892D61}" destId="{1C73ECFE-B649-4B63-899E-A0FC3F5C87F2}" srcOrd="0" destOrd="0" presId="urn:microsoft.com/office/officeart/2005/8/layout/process1"/>
    <dgm:cxn modelId="{A5F73A76-92CE-4FB8-892B-CAFDD977025C}" type="presParOf" srcId="{4BE75532-3042-4048-A411-F3867A81379E}" destId="{D1E17599-7BFB-482F-9B8D-1C8DC718182C}" srcOrd="4" destOrd="0" presId="urn:microsoft.com/office/officeart/2005/8/layout/process1"/>
    <dgm:cxn modelId="{CCF837CD-8715-4E44-8856-CF9C52B0C908}" type="presParOf" srcId="{4BE75532-3042-4048-A411-F3867A81379E}" destId="{C5CFDFFB-77FB-494A-91EC-BC456ED7E379}" srcOrd="5" destOrd="0" presId="urn:microsoft.com/office/officeart/2005/8/layout/process1"/>
    <dgm:cxn modelId="{A1605218-762A-4016-8E0B-3A765B11907E}" type="presParOf" srcId="{C5CFDFFB-77FB-494A-91EC-BC456ED7E379}" destId="{1755CACC-24D5-4122-AA35-FA7779EE1460}" srcOrd="0" destOrd="0" presId="urn:microsoft.com/office/officeart/2005/8/layout/process1"/>
    <dgm:cxn modelId="{E40EC92D-D982-4813-A89C-36A9415AB4D2}" type="presParOf" srcId="{4BE75532-3042-4048-A411-F3867A81379E}" destId="{C2BB738B-EB8C-4420-BA24-98339A09171D}" srcOrd="6" destOrd="0" presId="urn:microsoft.com/office/officeart/2005/8/layout/process1"/>
    <dgm:cxn modelId="{394FAA25-685B-4251-B5CA-2E994DE8FAE9}" type="presParOf" srcId="{4BE75532-3042-4048-A411-F3867A81379E}" destId="{89A20FC0-A5E3-4C4E-8B8C-FEA3D5F9232C}" srcOrd="7" destOrd="0" presId="urn:microsoft.com/office/officeart/2005/8/layout/process1"/>
    <dgm:cxn modelId="{4D22CBC8-3A31-4147-9654-D84506DB3298}" type="presParOf" srcId="{89A20FC0-A5E3-4C4E-8B8C-FEA3D5F9232C}" destId="{3D3B8545-904F-4535-9E73-C0AEB073254A}" srcOrd="0" destOrd="0" presId="urn:microsoft.com/office/officeart/2005/8/layout/process1"/>
    <dgm:cxn modelId="{EEC6259F-8AB1-496A-A70D-341B9BF2ED85}" type="presParOf" srcId="{4BE75532-3042-4048-A411-F3867A81379E}" destId="{AEB000FF-97A2-40BA-90CB-E099E2BF3AA8}" srcOrd="8" destOrd="0" presId="urn:microsoft.com/office/officeart/2005/8/layout/process1"/>
    <dgm:cxn modelId="{C5E613BD-2302-45E4-85D8-D1C03AD27500}" type="presParOf" srcId="{4BE75532-3042-4048-A411-F3867A81379E}" destId="{C19E0E0E-BEAB-4231-83EA-2C7269B6C5CE}" srcOrd="9" destOrd="0" presId="urn:microsoft.com/office/officeart/2005/8/layout/process1"/>
    <dgm:cxn modelId="{C6B033D2-F1EB-4A5C-B97B-1EDDF11C27AB}" type="presParOf" srcId="{C19E0E0E-BEAB-4231-83EA-2C7269B6C5CE}" destId="{1EF7BFE1-32AE-4389-8058-306FCFBD7E6B}" srcOrd="0" destOrd="0" presId="urn:microsoft.com/office/officeart/2005/8/layout/process1"/>
    <dgm:cxn modelId="{3A9A5B42-3D94-4CF0-AFE5-B1D03472B975}" type="presParOf" srcId="{4BE75532-3042-4048-A411-F3867A81379E}" destId="{06C2A9EE-6831-49F1-A4FC-2F9B5E7134F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9CABC-C21E-4CAE-93AB-24384E0B65D4}">
      <dsp:nvSpPr>
        <dsp:cNvPr id="0" name=""/>
        <dsp:cNvSpPr/>
      </dsp:nvSpPr>
      <dsp:spPr>
        <a:xfrm>
          <a:off x="2" y="3226356"/>
          <a:ext cx="1308473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ФЗ от 02.07.2021 г. N360-ФЗ (Оптимизационный)</a:t>
          </a:r>
          <a:endParaRPr lang="ru-RU" sz="1200" kern="1200" dirty="0"/>
        </a:p>
      </dsp:txBody>
      <dsp:txXfrm>
        <a:off x="36265" y="3262619"/>
        <a:ext cx="1235947" cy="1165585"/>
      </dsp:txXfrm>
    </dsp:sp>
    <dsp:sp modelId="{04F67901-39AF-4827-A8B2-ED1646FF2905}">
      <dsp:nvSpPr>
        <dsp:cNvPr id="0" name=""/>
        <dsp:cNvSpPr/>
      </dsp:nvSpPr>
      <dsp:spPr>
        <a:xfrm rot="19072459">
          <a:off x="1424244" y="2749565"/>
          <a:ext cx="524590" cy="32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36818" y="2847114"/>
        <a:ext cx="427240" cy="194701"/>
      </dsp:txXfrm>
    </dsp:sp>
    <dsp:sp modelId="{D26299EA-0295-4ABC-B652-D76F6C584F18}">
      <dsp:nvSpPr>
        <dsp:cNvPr id="0" name=""/>
        <dsp:cNvSpPr/>
      </dsp:nvSpPr>
      <dsp:spPr>
        <a:xfrm>
          <a:off x="2042581" y="1379081"/>
          <a:ext cx="1308473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ФЗ от 08.03.2022 N46-ФЗ (Антикризисный)</a:t>
          </a:r>
          <a:endParaRPr lang="ru-RU" sz="1200" kern="1200" dirty="0"/>
        </a:p>
      </dsp:txBody>
      <dsp:txXfrm>
        <a:off x="2078844" y="1415344"/>
        <a:ext cx="1235947" cy="1165585"/>
      </dsp:txXfrm>
    </dsp:sp>
    <dsp:sp modelId="{DAD27E63-EDF7-4B48-86FD-6F94E8892D61}">
      <dsp:nvSpPr>
        <dsp:cNvPr id="0" name=""/>
        <dsp:cNvSpPr/>
      </dsp:nvSpPr>
      <dsp:spPr>
        <a:xfrm rot="2656653">
          <a:off x="3385136" y="2640224"/>
          <a:ext cx="273125" cy="32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396772" y="2676522"/>
        <a:ext cx="191188" cy="194701"/>
      </dsp:txXfrm>
    </dsp:sp>
    <dsp:sp modelId="{D1E17599-7BFB-482F-9B8D-1C8DC718182C}">
      <dsp:nvSpPr>
        <dsp:cNvPr id="0" name=""/>
        <dsp:cNvSpPr/>
      </dsp:nvSpPr>
      <dsp:spPr>
        <a:xfrm>
          <a:off x="3681276" y="2976963"/>
          <a:ext cx="1308473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ФЗ от 16.04.2022 N104-ФЗ (Антикризисный)</a:t>
          </a:r>
          <a:endParaRPr lang="ru-RU" sz="1200" kern="1200" dirty="0"/>
        </a:p>
      </dsp:txBody>
      <dsp:txXfrm>
        <a:off x="3717539" y="3013226"/>
        <a:ext cx="1235947" cy="1165585"/>
      </dsp:txXfrm>
    </dsp:sp>
    <dsp:sp modelId="{C5CFDFFB-77FB-494A-91EC-BC456ED7E379}">
      <dsp:nvSpPr>
        <dsp:cNvPr id="0" name=""/>
        <dsp:cNvSpPr/>
      </dsp:nvSpPr>
      <dsp:spPr>
        <a:xfrm rot="19080759">
          <a:off x="5065375" y="2623767"/>
          <a:ext cx="340268" cy="32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077870" y="2721229"/>
        <a:ext cx="242918" cy="194701"/>
      </dsp:txXfrm>
    </dsp:sp>
    <dsp:sp modelId="{C2BB738B-EB8C-4420-BA24-98339A09171D}">
      <dsp:nvSpPr>
        <dsp:cNvPr id="0" name=""/>
        <dsp:cNvSpPr/>
      </dsp:nvSpPr>
      <dsp:spPr>
        <a:xfrm>
          <a:off x="5466954" y="1369845"/>
          <a:ext cx="1308473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ФЗ от 16.04.2022 N 109-ФЗ (Технический, по  независимым  гарантиям)</a:t>
          </a:r>
          <a:endParaRPr lang="ru-RU" sz="1200" kern="1200" dirty="0"/>
        </a:p>
      </dsp:txBody>
      <dsp:txXfrm>
        <a:off x="5503217" y="1406108"/>
        <a:ext cx="1235947" cy="1165585"/>
      </dsp:txXfrm>
    </dsp:sp>
    <dsp:sp modelId="{89A20FC0-A5E3-4C4E-8B8C-FEA3D5F9232C}">
      <dsp:nvSpPr>
        <dsp:cNvPr id="0" name=""/>
        <dsp:cNvSpPr/>
      </dsp:nvSpPr>
      <dsp:spPr>
        <a:xfrm rot="2564001">
          <a:off x="6893141" y="2794226"/>
          <a:ext cx="550755" cy="32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906063" y="2826096"/>
        <a:ext cx="453405" cy="194701"/>
      </dsp:txXfrm>
    </dsp:sp>
    <dsp:sp modelId="{AEB000FF-97A2-40BA-90CB-E099E2BF3AA8}">
      <dsp:nvSpPr>
        <dsp:cNvPr id="0" name=""/>
        <dsp:cNvSpPr/>
      </dsp:nvSpPr>
      <dsp:spPr>
        <a:xfrm>
          <a:off x="7538712" y="3283842"/>
          <a:ext cx="1308473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ФЗ от 11.06.2022 N 160-ФЗ (Технический, по  комиссиям и заинтересованным  лицам)</a:t>
          </a:r>
          <a:endParaRPr lang="ru-RU" sz="1100" kern="1200" dirty="0"/>
        </a:p>
      </dsp:txBody>
      <dsp:txXfrm>
        <a:off x="7574975" y="3320105"/>
        <a:ext cx="1235947" cy="1165585"/>
      </dsp:txXfrm>
    </dsp:sp>
    <dsp:sp modelId="{C19E0E0E-BEAB-4231-83EA-2C7269B6C5CE}">
      <dsp:nvSpPr>
        <dsp:cNvPr id="0" name=""/>
        <dsp:cNvSpPr/>
      </dsp:nvSpPr>
      <dsp:spPr>
        <a:xfrm rot="18397956">
          <a:off x="8703798" y="2627595"/>
          <a:ext cx="633517" cy="32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8723430" y="2731556"/>
        <a:ext cx="536167" cy="194701"/>
      </dsp:txXfrm>
    </dsp:sp>
    <dsp:sp modelId="{06C2A9EE-6831-49F1-A4FC-2F9B5E7134F6}">
      <dsp:nvSpPr>
        <dsp:cNvPr id="0" name=""/>
        <dsp:cNvSpPr/>
      </dsp:nvSpPr>
      <dsp:spPr>
        <a:xfrm>
          <a:off x="9049993" y="1086515"/>
          <a:ext cx="1553550" cy="1238111"/>
        </a:xfrm>
        <a:prstGeom prst="roundRect">
          <a:avLst>
            <a:gd name="adj" fmla="val 10000"/>
          </a:avLst>
        </a:prstGeom>
        <a:solidFill>
          <a:srgbClr val="1D9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Trebuchet MS"/>
              <a:cs typeface="Trebuchet MS"/>
            </a:rPr>
            <a:t>ФЗ</a:t>
          </a:r>
          <a:r>
            <a:rPr lang="ru-RU" sz="1100" kern="1200" spc="-2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от</a:t>
          </a:r>
          <a:r>
            <a:rPr lang="ru-RU" sz="1100" kern="1200" spc="-2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28.06.2022</a:t>
          </a:r>
          <a:r>
            <a:rPr lang="ru-RU" sz="1100" kern="1200" spc="-20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en-US" sz="1100" kern="1200" dirty="0" smtClean="0">
              <a:solidFill>
                <a:srgbClr val="FFFFFF"/>
              </a:solidFill>
              <a:latin typeface="Trebuchet MS"/>
              <a:cs typeface="Trebuchet MS"/>
            </a:rPr>
            <a:t>N</a:t>
          </a:r>
          <a:r>
            <a:rPr lang="ru-RU" sz="1100" kern="1200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231-ФЗ (Технический,</a:t>
          </a:r>
          <a:r>
            <a:rPr lang="ru-RU" sz="1100" kern="1200" spc="-5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dirty="0" smtClean="0">
              <a:solidFill>
                <a:srgbClr val="FFFFFF"/>
              </a:solidFill>
              <a:latin typeface="Trebuchet MS"/>
              <a:cs typeface="Trebuchet MS"/>
            </a:rPr>
            <a:t>по </a:t>
          </a:r>
          <a:r>
            <a:rPr lang="ru-RU" sz="1100" kern="1200" spc="-34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контрактам </a:t>
          </a:r>
          <a:r>
            <a:rPr lang="ru-RU" sz="1100" kern="1200" dirty="0" smtClean="0">
              <a:solidFill>
                <a:srgbClr val="FFFFFF"/>
              </a:solidFill>
              <a:latin typeface="Trebuchet MS"/>
              <a:cs typeface="Trebuchet MS"/>
            </a:rPr>
            <a:t>с </a:t>
          </a:r>
          <a:r>
            <a:rPr lang="ru-RU" sz="1100" kern="1200" spc="5" dirty="0" smtClean="0">
              <a:solidFill>
                <a:srgbClr val="FFFFFF"/>
              </a:solidFill>
              <a:latin typeface="Trebuchet MS"/>
              <a:cs typeface="Trebuchet MS"/>
            </a:rPr>
            <a:t> 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встречными </a:t>
          </a:r>
          <a:r>
            <a:rPr lang="ru-RU" sz="1100" kern="1200" dirty="0" err="1" smtClean="0">
              <a:solidFill>
                <a:srgbClr val="FFFFFF"/>
              </a:solidFill>
              <a:latin typeface="Trebuchet MS"/>
              <a:cs typeface="Trebuchet MS"/>
            </a:rPr>
            <a:t>инв</a:t>
          </a:r>
          <a:r>
            <a:rPr lang="ru-RU" sz="1100" kern="1200" spc="-5" dirty="0" err="1" smtClean="0">
              <a:solidFill>
                <a:srgbClr val="FFFFFF"/>
              </a:solidFill>
              <a:latin typeface="Trebuchet MS"/>
              <a:cs typeface="Trebuchet MS"/>
            </a:rPr>
            <a:t>естоб</a:t>
          </a:r>
          <a:r>
            <a:rPr lang="ru-RU" sz="1100" kern="1200" dirty="0" err="1" smtClean="0">
              <a:solidFill>
                <a:srgbClr val="FFFFFF"/>
              </a:solidFill>
              <a:latin typeface="Trebuchet MS"/>
              <a:cs typeface="Trebuchet MS"/>
            </a:rPr>
            <a:t>яза</a:t>
          </a:r>
          <a:r>
            <a:rPr lang="ru-RU" sz="1100" kern="1200" spc="-5" dirty="0" err="1" smtClean="0">
              <a:solidFill>
                <a:srgbClr val="FFFFFF"/>
              </a:solidFill>
              <a:latin typeface="Trebuchet MS"/>
              <a:cs typeface="Trebuchet MS"/>
            </a:rPr>
            <a:t>тельст</a:t>
          </a:r>
          <a:r>
            <a:rPr lang="ru-RU" sz="1100" kern="1200" spc="-5" dirty="0" smtClean="0">
              <a:solidFill>
                <a:srgbClr val="FFFFFF"/>
              </a:solidFill>
              <a:latin typeface="Trebuchet MS"/>
              <a:cs typeface="Trebuchet MS"/>
            </a:rPr>
            <a:t>  вами)</a:t>
          </a:r>
          <a:endParaRPr lang="ru-RU" sz="1100" kern="1200" dirty="0"/>
        </a:p>
      </dsp:txBody>
      <dsp:txXfrm>
        <a:off x="9086256" y="1122778"/>
        <a:ext cx="1481024" cy="116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264E-36D7-4BD7-B140-9A883B74F6AF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D1A64-29CC-4250-A904-3AD3026A4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8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44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17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88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1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31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04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76" algn="l" defTabSz="914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http://CA3888392379F8457CC5599CFD678FD5.dms.sberbank.ru/CA3888392379F8457CC5599CFD678FD5-1129A14096D5977A37C05127CFC04A66-C83802732C7459D01BA30363BFFC85F1/1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D6039D-09EF-714E-9DE4-DF0422AF0D24}"/>
              </a:ext>
            </a:extLst>
          </p:cNvPr>
          <p:cNvSpPr/>
          <p:nvPr userDrawn="1"/>
        </p:nvSpPr>
        <p:spPr>
          <a:xfrm>
            <a:off x="121920" y="128016"/>
            <a:ext cx="11948160" cy="6589776"/>
          </a:xfrm>
          <a:prstGeom prst="rect">
            <a:avLst/>
          </a:prstGeom>
          <a:noFill/>
          <a:ln w="190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864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C7088C-4182-A841-A947-B9460556A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87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0BBAE3-19FB-8943-BBDC-F5F713417979}"/>
              </a:ext>
            </a:extLst>
          </p:cNvPr>
          <p:cNvGrpSpPr/>
          <p:nvPr userDrawn="1"/>
        </p:nvGrpSpPr>
        <p:grpSpPr>
          <a:xfrm>
            <a:off x="7916712" y="1580230"/>
            <a:ext cx="3649419" cy="3213572"/>
            <a:chOff x="7916712" y="1580230"/>
            <a:chExt cx="3649419" cy="3213572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4F23CA6-424B-BB48-ABCF-4C7C7164118C}"/>
                </a:ext>
              </a:extLst>
            </p:cNvPr>
            <p:cNvGrpSpPr/>
            <p:nvPr userDrawn="1"/>
          </p:nvGrpSpPr>
          <p:grpSpPr>
            <a:xfrm>
              <a:off x="7916712" y="1580230"/>
              <a:ext cx="3415434" cy="3213572"/>
              <a:chOff x="7396012" y="1415130"/>
              <a:chExt cx="3415434" cy="3213572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5D6E828-6BBB-2944-8CFB-C10E622AAF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6012" y="1415130"/>
                <a:ext cx="3415434" cy="3213572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84183BB2-656A-3144-B38D-545AF017988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3" t="-1093" r="2491" b="1093"/>
              <a:stretch/>
            </p:blipFill>
            <p:spPr>
              <a:xfrm>
                <a:off x="8011402" y="1869743"/>
                <a:ext cx="2489454" cy="2594480"/>
              </a:xfrm>
              <a:prstGeom prst="ellipse">
                <a:avLst/>
              </a:prstGeom>
              <a:effectLst>
                <a:softEdge rad="317500"/>
              </a:effectLst>
            </p:spPr>
          </p:pic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E90089E-BE2D-7F44-8319-053A8F05F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75169" y="2975945"/>
              <a:ext cx="690962" cy="256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6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3" cy="1162051"/>
          </a:xfrm>
        </p:spPr>
        <p:txBody>
          <a:bodyPr anchor="b"/>
          <a:lstStyle>
            <a:lvl1pPr algn="l">
              <a:defRPr sz="17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777"/>
            </a:lvl1pPr>
            <a:lvl2pPr>
              <a:defRPr sz="2430"/>
            </a:lvl2pPr>
            <a:lvl3pPr>
              <a:defRPr sz="2083"/>
            </a:lvl3pPr>
            <a:lvl4pPr>
              <a:defRPr sz="1736"/>
            </a:lvl4pPr>
            <a:lvl5pPr>
              <a:defRPr sz="1736"/>
            </a:lvl5pPr>
            <a:lvl6pPr>
              <a:defRPr sz="1736"/>
            </a:lvl6pPr>
            <a:lvl7pPr>
              <a:defRPr sz="1736"/>
            </a:lvl7pPr>
            <a:lvl8pPr>
              <a:defRPr sz="1736"/>
            </a:lvl8pPr>
            <a:lvl9pPr>
              <a:defRPr sz="17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8"/>
            <a:ext cx="4011083" cy="4691063"/>
          </a:xfrm>
        </p:spPr>
        <p:txBody>
          <a:bodyPr/>
          <a:lstStyle>
            <a:lvl1pPr marL="0" indent="0">
              <a:buNone/>
              <a:defRPr sz="1216"/>
            </a:lvl1pPr>
            <a:lvl2pPr marL="396736" indent="0">
              <a:buNone/>
              <a:defRPr sz="1041"/>
            </a:lvl2pPr>
            <a:lvl3pPr marL="793473" indent="0">
              <a:buNone/>
              <a:defRPr sz="868"/>
            </a:lvl3pPr>
            <a:lvl4pPr marL="1190208" indent="0">
              <a:buNone/>
              <a:defRPr sz="781"/>
            </a:lvl4pPr>
            <a:lvl5pPr marL="1586942" indent="0">
              <a:buNone/>
              <a:defRPr sz="781"/>
            </a:lvl5pPr>
            <a:lvl6pPr marL="1983678" indent="0">
              <a:buNone/>
              <a:defRPr sz="781"/>
            </a:lvl6pPr>
            <a:lvl7pPr marL="2380414" indent="0">
              <a:buNone/>
              <a:defRPr sz="781"/>
            </a:lvl7pPr>
            <a:lvl8pPr marL="2777150" indent="0">
              <a:buNone/>
              <a:defRPr sz="781"/>
            </a:lvl8pPr>
            <a:lvl9pPr marL="3173886" indent="0">
              <a:buNone/>
              <a:defRPr sz="7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40"/>
          </a:xfrm>
        </p:spPr>
        <p:txBody>
          <a:bodyPr anchor="b"/>
          <a:lstStyle>
            <a:lvl1pPr algn="l">
              <a:defRPr sz="17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777"/>
            </a:lvl1pPr>
            <a:lvl2pPr marL="396736" indent="0">
              <a:buNone/>
              <a:defRPr sz="2430"/>
            </a:lvl2pPr>
            <a:lvl3pPr marL="793473" indent="0">
              <a:buNone/>
              <a:defRPr sz="2083"/>
            </a:lvl3pPr>
            <a:lvl4pPr marL="1190208" indent="0">
              <a:buNone/>
              <a:defRPr sz="1736"/>
            </a:lvl4pPr>
            <a:lvl5pPr marL="1586942" indent="0">
              <a:buNone/>
              <a:defRPr sz="1736"/>
            </a:lvl5pPr>
            <a:lvl6pPr marL="1983678" indent="0">
              <a:buNone/>
              <a:defRPr sz="1736"/>
            </a:lvl6pPr>
            <a:lvl7pPr marL="2380414" indent="0">
              <a:buNone/>
              <a:defRPr sz="1736"/>
            </a:lvl7pPr>
            <a:lvl8pPr marL="2777150" indent="0">
              <a:buNone/>
              <a:defRPr sz="1736"/>
            </a:lvl8pPr>
            <a:lvl9pPr marL="3173886" indent="0">
              <a:buNone/>
              <a:defRPr sz="17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216"/>
            </a:lvl1pPr>
            <a:lvl2pPr marL="396736" indent="0">
              <a:buNone/>
              <a:defRPr sz="1041"/>
            </a:lvl2pPr>
            <a:lvl3pPr marL="793473" indent="0">
              <a:buNone/>
              <a:defRPr sz="868"/>
            </a:lvl3pPr>
            <a:lvl4pPr marL="1190208" indent="0">
              <a:buNone/>
              <a:defRPr sz="781"/>
            </a:lvl4pPr>
            <a:lvl5pPr marL="1586942" indent="0">
              <a:buNone/>
              <a:defRPr sz="781"/>
            </a:lvl5pPr>
            <a:lvl6pPr marL="1983678" indent="0">
              <a:buNone/>
              <a:defRPr sz="781"/>
            </a:lvl6pPr>
            <a:lvl7pPr marL="2380414" indent="0">
              <a:buNone/>
              <a:defRPr sz="781"/>
            </a:lvl7pPr>
            <a:lvl8pPr marL="2777150" indent="0">
              <a:buNone/>
              <a:defRPr sz="781"/>
            </a:lvl8pPr>
            <a:lvl9pPr marL="3173886" indent="0">
              <a:buNone/>
              <a:defRPr sz="7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1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 userDrawn="1"/>
        </p:nvSpPr>
        <p:spPr>
          <a:xfrm>
            <a:off x="495301" y="1079505"/>
            <a:ext cx="11074400" cy="54991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6"/>
          </a:p>
        </p:txBody>
      </p:sp>
    </p:spTree>
    <p:extLst>
      <p:ext uri="{BB962C8B-B14F-4D97-AF65-F5344CB8AC3E}">
        <p14:creationId xmlns:p14="http://schemas.microsoft.com/office/powerpoint/2010/main" val="346463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30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7" y="2960129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781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3005" y="2960129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781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803" y="2960129"/>
            <a:ext cx="1368815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78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0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36B1EC-A60C-F541-8848-58E480DE8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21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C5CCD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61AD6C-FBA5-514B-8965-B032E5BB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8750">
            <a:solidFill>
              <a:srgbClr val="1C3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A017B5-D94B-B64F-AD96-9F11E57760CB}"/>
              </a:ext>
            </a:extLst>
          </p:cNvPr>
          <p:cNvSpPr/>
          <p:nvPr userDrawn="1"/>
        </p:nvSpPr>
        <p:spPr>
          <a:xfrm>
            <a:off x="121920" y="128016"/>
            <a:ext cx="11948160" cy="6589776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16A9D5"/>
                </a:gs>
                <a:gs pos="38000">
                  <a:srgbClr val="60BDA5"/>
                </a:gs>
                <a:gs pos="75000">
                  <a:srgbClr val="B3D118"/>
                </a:gs>
                <a:gs pos="59000">
                  <a:srgbClr val="F0E100"/>
                </a:gs>
                <a:gs pos="91000">
                  <a:srgbClr val="2FAD4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6" name="Рисунок 215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7" name="Рисунок 216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8" name="Рисунок 217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9" name="Рисунок 218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0" name="Рисунок 219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1" name="Рисунок 220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2" name="Рисунок 221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3" name="Рисунок 222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4" name="Рисунок 223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5" name="Рисунок 224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6" name="Рисунок 225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7" name="Рисунок 226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8" name="Рисунок 227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9" name="Рисунок 228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0" name="Рисунок 229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1" name="Рисунок 230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2" name="Рисунок 231" descr="http://CA3888392379F8457CC5599CFD678FD5.dms.sberbank.ru/CA3888392379F8457CC5599CFD678FD5-1129A14096D5977A37C05127CFC04A66-C83802732C7459D01BA30363BFFC85F1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1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C5CCD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A017B5-D94B-B64F-AD96-9F11E57760CB}"/>
              </a:ext>
            </a:extLst>
          </p:cNvPr>
          <p:cNvSpPr/>
          <p:nvPr userDrawn="1"/>
        </p:nvSpPr>
        <p:spPr>
          <a:xfrm>
            <a:off x="0" y="79248"/>
            <a:ext cx="12082272" cy="6729984"/>
          </a:xfrm>
          <a:prstGeom prst="rect">
            <a:avLst/>
          </a:prstGeom>
          <a:noFill/>
          <a:ln w="203200">
            <a:gradFill flip="none" rotWithShape="1">
              <a:gsLst>
                <a:gs pos="3000">
                  <a:srgbClr val="1C3040"/>
                </a:gs>
                <a:gs pos="18000">
                  <a:srgbClr val="16A9D5"/>
                </a:gs>
                <a:gs pos="48000">
                  <a:srgbClr val="60BDA5"/>
                </a:gs>
                <a:gs pos="80000">
                  <a:srgbClr val="B3D118"/>
                </a:gs>
                <a:gs pos="68000">
                  <a:srgbClr val="F0E100"/>
                </a:gs>
                <a:gs pos="91000">
                  <a:srgbClr val="2FAD4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61AD6C-FBA5-514B-8965-B032E5BB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87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A017B5-D94B-B64F-AD96-9F11E57760CB}"/>
              </a:ext>
            </a:extLst>
          </p:cNvPr>
          <p:cNvSpPr/>
          <p:nvPr userDrawn="1"/>
        </p:nvSpPr>
        <p:spPr>
          <a:xfrm>
            <a:off x="121920" y="128016"/>
            <a:ext cx="11948160" cy="6589776"/>
          </a:xfrm>
          <a:prstGeom prst="rect">
            <a:avLst/>
          </a:prstGeom>
          <a:noFill/>
          <a:ln w="190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CF6BF0-EE1D-A540-8354-4A69CE8B93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63D60"/>
              </a:gs>
              <a:gs pos="100000">
                <a:srgbClr val="102853"/>
              </a:gs>
              <a:gs pos="0">
                <a:srgbClr val="009F8A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FE155A75-9E0B-DA4F-BB8A-181795A2857C}"/>
              </a:ext>
            </a:extLst>
          </p:cNvPr>
          <p:cNvSpPr/>
          <p:nvPr userDrawn="1"/>
        </p:nvSpPr>
        <p:spPr>
          <a:xfrm>
            <a:off x="0" y="57912"/>
            <a:ext cx="12070080" cy="6729984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SB Serif Display" panose="02000503000000020004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61AD6C-FBA5-514B-8965-B032E5BB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87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A017B5-D94B-B64F-AD96-9F11E57760CB}"/>
              </a:ext>
            </a:extLst>
          </p:cNvPr>
          <p:cNvSpPr/>
          <p:nvPr userDrawn="1"/>
        </p:nvSpPr>
        <p:spPr>
          <a:xfrm>
            <a:off x="121920" y="128016"/>
            <a:ext cx="11948160" cy="6589776"/>
          </a:xfrm>
          <a:prstGeom prst="rect">
            <a:avLst/>
          </a:prstGeom>
          <a:noFill/>
          <a:ln w="19050">
            <a:solidFill>
              <a:srgbClr val="19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4"/>
          </a:xfrm>
        </p:spPr>
        <p:txBody>
          <a:bodyPr anchor="t"/>
          <a:lstStyle>
            <a:lvl1pPr algn="l">
              <a:defRPr sz="34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1pPr>
            <a:lvl2pPr marL="396736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2pPr>
            <a:lvl3pPr marL="79347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3pPr>
            <a:lvl4pPr marL="119020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586942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98367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38041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77715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3173886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2430"/>
            </a:lvl1pPr>
            <a:lvl2pPr>
              <a:defRPr sz="2083"/>
            </a:lvl2pPr>
            <a:lvl3pPr>
              <a:defRPr sz="1736"/>
            </a:lvl3pPr>
            <a:lvl4pPr>
              <a:defRPr sz="1562"/>
            </a:lvl4pPr>
            <a:lvl5pPr>
              <a:defRPr sz="1562"/>
            </a:lvl5pPr>
            <a:lvl6pPr>
              <a:defRPr sz="1562"/>
            </a:lvl6pPr>
            <a:lvl7pPr>
              <a:defRPr sz="1562"/>
            </a:lvl7pPr>
            <a:lvl8pPr>
              <a:defRPr sz="1562"/>
            </a:lvl8pPr>
            <a:lvl9pPr>
              <a:defRPr sz="15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200156"/>
            <a:ext cx="5384800" cy="3394075"/>
          </a:xfrm>
        </p:spPr>
        <p:txBody>
          <a:bodyPr/>
          <a:lstStyle>
            <a:lvl1pPr>
              <a:defRPr sz="2430"/>
            </a:lvl1pPr>
            <a:lvl2pPr>
              <a:defRPr sz="2083"/>
            </a:lvl2pPr>
            <a:lvl3pPr>
              <a:defRPr sz="1736"/>
            </a:lvl3pPr>
            <a:lvl4pPr>
              <a:defRPr sz="1562"/>
            </a:lvl4pPr>
            <a:lvl5pPr>
              <a:defRPr sz="1562"/>
            </a:lvl5pPr>
            <a:lvl6pPr>
              <a:defRPr sz="1562"/>
            </a:lvl6pPr>
            <a:lvl7pPr>
              <a:defRPr sz="1562"/>
            </a:lvl7pPr>
            <a:lvl8pPr>
              <a:defRPr sz="1562"/>
            </a:lvl8pPr>
            <a:lvl9pPr>
              <a:defRPr sz="15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0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083" b="1"/>
            </a:lvl1pPr>
            <a:lvl2pPr marL="396736" indent="0">
              <a:buNone/>
              <a:defRPr sz="1736" b="1"/>
            </a:lvl2pPr>
            <a:lvl3pPr marL="793473" indent="0">
              <a:buNone/>
              <a:defRPr sz="1562" b="1"/>
            </a:lvl3pPr>
            <a:lvl4pPr marL="1190208" indent="0">
              <a:buNone/>
              <a:defRPr sz="1389" b="1"/>
            </a:lvl4pPr>
            <a:lvl5pPr marL="1586942" indent="0">
              <a:buNone/>
              <a:defRPr sz="1389" b="1"/>
            </a:lvl5pPr>
            <a:lvl6pPr marL="1983678" indent="0">
              <a:buNone/>
              <a:defRPr sz="1389" b="1"/>
            </a:lvl6pPr>
            <a:lvl7pPr marL="2380414" indent="0">
              <a:buNone/>
              <a:defRPr sz="1389" b="1"/>
            </a:lvl7pPr>
            <a:lvl8pPr marL="2777150" indent="0">
              <a:buNone/>
              <a:defRPr sz="1389" b="1"/>
            </a:lvl8pPr>
            <a:lvl9pPr marL="3173886" indent="0">
              <a:buNone/>
              <a:defRPr sz="13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83"/>
            </a:lvl1pPr>
            <a:lvl2pPr>
              <a:defRPr sz="1736"/>
            </a:lvl2pPr>
            <a:lvl3pPr>
              <a:defRPr sz="1562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6"/>
            <a:ext cx="5389033" cy="639763"/>
          </a:xfrm>
        </p:spPr>
        <p:txBody>
          <a:bodyPr anchor="b"/>
          <a:lstStyle>
            <a:lvl1pPr marL="0" indent="0">
              <a:buNone/>
              <a:defRPr sz="2083" b="1"/>
            </a:lvl1pPr>
            <a:lvl2pPr marL="396736" indent="0">
              <a:buNone/>
              <a:defRPr sz="1736" b="1"/>
            </a:lvl2pPr>
            <a:lvl3pPr marL="793473" indent="0">
              <a:buNone/>
              <a:defRPr sz="1562" b="1"/>
            </a:lvl3pPr>
            <a:lvl4pPr marL="1190208" indent="0">
              <a:buNone/>
              <a:defRPr sz="1389" b="1"/>
            </a:lvl4pPr>
            <a:lvl5pPr marL="1586942" indent="0">
              <a:buNone/>
              <a:defRPr sz="1389" b="1"/>
            </a:lvl5pPr>
            <a:lvl6pPr marL="1983678" indent="0">
              <a:buNone/>
              <a:defRPr sz="1389" b="1"/>
            </a:lvl6pPr>
            <a:lvl7pPr marL="2380414" indent="0">
              <a:buNone/>
              <a:defRPr sz="1389" b="1"/>
            </a:lvl7pPr>
            <a:lvl8pPr marL="2777150" indent="0">
              <a:buNone/>
              <a:defRPr sz="1389" b="1"/>
            </a:lvl8pPr>
            <a:lvl9pPr marL="3173886" indent="0">
              <a:buNone/>
              <a:defRPr sz="13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083"/>
            </a:lvl1pPr>
            <a:lvl2pPr>
              <a:defRPr sz="1736"/>
            </a:lvl2pPr>
            <a:lvl3pPr>
              <a:defRPr sz="1562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BF71-793A-440A-922C-1CBEC40F977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98DC-2EF7-4B34-A789-AD3A4CDEB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74" r:id="rId5"/>
    <p:sldLayoutId id="214748368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703" r:id="rId16"/>
  </p:sldLayoutIdLst>
  <p:txStyles>
    <p:titleStyle>
      <a:lvl1pPr algn="ctr" defTabSz="793473" rtl="0" eaLnBrk="1" latinLnBrk="0" hangingPunct="1">
        <a:spcBef>
          <a:spcPct val="0"/>
        </a:spcBef>
        <a:buNone/>
        <a:defRPr sz="3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553" indent="-297553" algn="l" defTabSz="793473" rtl="0" eaLnBrk="1" latinLnBrk="0" hangingPunct="1">
        <a:spcBef>
          <a:spcPct val="20000"/>
        </a:spcBef>
        <a:buFont typeface="Arial" pitchFamily="34" charset="0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1pPr>
      <a:lvl2pPr marL="644695" indent="-247960" algn="l" defTabSz="793473" rtl="0" eaLnBrk="1" latinLnBrk="0" hangingPunct="1">
        <a:spcBef>
          <a:spcPct val="20000"/>
        </a:spcBef>
        <a:buFont typeface="Arial" pitchFamily="34" charset="0"/>
        <a:buChar char="–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991840" indent="-198367" algn="l" defTabSz="793473" rtl="0" eaLnBrk="1" latinLnBrk="0" hangingPunct="1">
        <a:spcBef>
          <a:spcPct val="20000"/>
        </a:spcBef>
        <a:buFont typeface="Arial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3pPr>
      <a:lvl4pPr marL="1388575" indent="-198367" algn="l" defTabSz="793473" rtl="0" eaLnBrk="1" latinLnBrk="0" hangingPunct="1">
        <a:spcBef>
          <a:spcPct val="20000"/>
        </a:spcBef>
        <a:buFont typeface="Arial" pitchFamily="34" charset="0"/>
        <a:buChar char="–"/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85310" indent="-198367" algn="l" defTabSz="793473" rtl="0" eaLnBrk="1" latinLnBrk="0" hangingPunct="1">
        <a:spcBef>
          <a:spcPct val="20000"/>
        </a:spcBef>
        <a:buFont typeface="Arial" pitchFamily="34" charset="0"/>
        <a:buChar char="»"/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182047" indent="-198367" algn="l" defTabSz="793473" rtl="0" eaLnBrk="1" latinLnBrk="0" hangingPunct="1">
        <a:spcBef>
          <a:spcPct val="20000"/>
        </a:spcBef>
        <a:buFont typeface="Arial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578783" indent="-198367" algn="l" defTabSz="793473" rtl="0" eaLnBrk="1" latinLnBrk="0" hangingPunct="1">
        <a:spcBef>
          <a:spcPct val="20000"/>
        </a:spcBef>
        <a:buFont typeface="Arial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2975517" indent="-198367" algn="l" defTabSz="793473" rtl="0" eaLnBrk="1" latinLnBrk="0" hangingPunct="1">
        <a:spcBef>
          <a:spcPct val="20000"/>
        </a:spcBef>
        <a:buFont typeface="Arial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372253" indent="-198367" algn="l" defTabSz="793473" rtl="0" eaLnBrk="1" latinLnBrk="0" hangingPunct="1">
        <a:spcBef>
          <a:spcPct val="20000"/>
        </a:spcBef>
        <a:buFont typeface="Arial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1pPr>
      <a:lvl2pPr marL="396736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2pPr>
      <a:lvl3pPr marL="793473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3pPr>
      <a:lvl4pPr marL="1190208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4pPr>
      <a:lvl5pPr marL="1586942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5pPr>
      <a:lvl6pPr marL="1983678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6pPr>
      <a:lvl7pPr marL="2380414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7pPr>
      <a:lvl8pPr marL="2777150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8pPr>
      <a:lvl9pPr marL="3173886" algn="l" defTabSz="793473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B3B5F85C-3519-4E00-B59E-8608B7D0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8E4BAD8-02C1-4B6F-AD14-680155B40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9368" b="3422"/>
          <a:stretch/>
        </p:blipFill>
        <p:spPr>
          <a:xfrm>
            <a:off x="-73888" y="-88896"/>
            <a:ext cx="12275127" cy="6946900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7FB588-277C-4BE1-9715-CA5F81EA7F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59" y="169076"/>
            <a:ext cx="964800" cy="3611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A3252D-8398-403F-AFC4-A22CA20A6949}"/>
              </a:ext>
            </a:extLst>
          </p:cNvPr>
          <p:cNvSpPr txBox="1"/>
          <p:nvPr userDrawn="1"/>
        </p:nvSpPr>
        <p:spPr>
          <a:xfrm>
            <a:off x="9891360" y="540787"/>
            <a:ext cx="2540000" cy="22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3493"/>
            <a:r>
              <a:rPr lang="ru-RU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ДЕПАРТАМЕНТ ПО РАБОТЕ</a:t>
            </a:r>
            <a:r>
              <a:rPr lang="en-US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/>
            </a:r>
            <a:br>
              <a:rPr lang="en-US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</a:br>
            <a:r>
              <a:rPr lang="ru-RU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С</a:t>
            </a:r>
            <a:r>
              <a:rPr lang="en-US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 </a:t>
            </a:r>
            <a:r>
              <a:rPr lang="ru-RU" sz="433" dirty="0">
                <a:solidFill>
                  <a:prstClr val="white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ПРОБЛЕМНЫМИ АКТИВАМИ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5F78F03-BE67-4B11-8651-B66201C78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/>
          <a:stretch/>
        </p:blipFill>
        <p:spPr>
          <a:xfrm>
            <a:off x="-64654" y="20640"/>
            <a:ext cx="2049067" cy="13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595014" rtl="0" eaLnBrk="1" latinLnBrk="0" hangingPunct="1">
        <a:lnSpc>
          <a:spcPct val="90000"/>
        </a:lnSpc>
        <a:spcBef>
          <a:spcPct val="0"/>
        </a:spcBef>
        <a:buNone/>
        <a:defRPr sz="2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754" indent="-148754" algn="l" defTabSz="595014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46260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562" kern="1200">
          <a:solidFill>
            <a:schemeClr val="tx1"/>
          </a:solidFill>
          <a:latin typeface="+mn-lt"/>
          <a:ea typeface="+mn-ea"/>
          <a:cs typeface="+mn-cs"/>
        </a:defRPr>
      </a:lvl2pPr>
      <a:lvl3pPr marL="743767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302" kern="1200">
          <a:solidFill>
            <a:schemeClr val="tx1"/>
          </a:solidFill>
          <a:latin typeface="+mn-lt"/>
          <a:ea typeface="+mn-ea"/>
          <a:cs typeface="+mn-cs"/>
        </a:defRPr>
      </a:lvl3pPr>
      <a:lvl4pPr marL="1041275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4pPr>
      <a:lvl5pPr marL="1338782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5pPr>
      <a:lvl6pPr marL="1636290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6pPr>
      <a:lvl7pPr marL="1933796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7pPr>
      <a:lvl8pPr marL="2231304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8pPr>
      <a:lvl9pPr marL="2528810" indent="-148754" algn="l" defTabSz="595014" rtl="0" eaLnBrk="1" latinLnBrk="0" hangingPunct="1">
        <a:lnSpc>
          <a:spcPct val="90000"/>
        </a:lnSpc>
        <a:spcBef>
          <a:spcPts val="326"/>
        </a:spcBef>
        <a:buFont typeface="Arial" panose="020B0604020202020204" pitchFamily="34" charset="0"/>
        <a:buChar char="•"/>
        <a:defRPr sz="11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1pPr>
      <a:lvl2pPr marL="297506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2pPr>
      <a:lvl3pPr marL="595014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3pPr>
      <a:lvl4pPr marL="892522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4pPr>
      <a:lvl5pPr marL="1190029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5pPr>
      <a:lvl6pPr marL="1487535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6pPr>
      <a:lvl7pPr marL="1785042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7pPr>
      <a:lvl8pPr marL="2082549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8pPr>
      <a:lvl9pPr marL="2380056" algn="l" defTabSz="595014" rtl="0" eaLnBrk="1" latinLnBrk="0" hangingPunct="1">
        <a:defRPr sz="11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  <p15:guide id="4" orient="horz" pos="7776" userDrawn="1">
          <p15:clr>
            <a:srgbClr val="F26B43"/>
          </p15:clr>
        </p15:guide>
        <p15:guide id="5" pos="14377" userDrawn="1">
          <p15:clr>
            <a:srgbClr val="F26B43"/>
          </p15:clr>
        </p15:guide>
        <p15:guide id="6" pos="9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.me/allzakupk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1" y="632090"/>
            <a:ext cx="6125545" cy="61255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5600265"/>
            <a:ext cx="3144329" cy="702233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0296E0FA-990A-7E0C-3BA9-E9E17480D5E6}"/>
              </a:ext>
            </a:extLst>
          </p:cNvPr>
          <p:cNvSpPr txBox="1">
            <a:spLocks/>
          </p:cNvSpPr>
          <p:nvPr/>
        </p:nvSpPr>
        <p:spPr>
          <a:xfrm>
            <a:off x="328273" y="242282"/>
            <a:ext cx="5825914" cy="497155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Обзор изменений в законодательство о контрактной системе в 2023 году. </a:t>
            </a:r>
            <a:endParaRPr lang="ru-RU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AE964F0-A5C6-0B28-1506-A075F8A6786D}"/>
              </a:ext>
            </a:extLst>
          </p:cNvPr>
          <p:cNvSpPr txBox="1">
            <a:spLocks/>
          </p:cNvSpPr>
          <p:nvPr/>
        </p:nvSpPr>
        <p:spPr>
          <a:xfrm>
            <a:off x="190847" y="3633421"/>
            <a:ext cx="3900862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600" dirty="0" smtClean="0"/>
              <a:t>Фирсов Евгений Игоревич</a:t>
            </a:r>
            <a:endParaRPr lang="ru-RU" sz="2600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DEBE714-5941-64FA-8282-2271DB336417}"/>
              </a:ext>
            </a:extLst>
          </p:cNvPr>
          <p:cNvSpPr txBox="1">
            <a:spLocks/>
          </p:cNvSpPr>
          <p:nvPr/>
        </p:nvSpPr>
        <p:spPr>
          <a:xfrm>
            <a:off x="166966" y="4245590"/>
            <a:ext cx="3137443" cy="70141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Территориальный директор по СФО АО «Сбербанк – АСТ»</a:t>
            </a:r>
            <a:endParaRPr lang="ru-RU" sz="18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47D0E7-0DEA-D196-2844-98838DB937B9}"/>
              </a:ext>
            </a:extLst>
          </p:cNvPr>
          <p:cNvSpPr txBox="1">
            <a:spLocks/>
          </p:cNvSpPr>
          <p:nvPr/>
        </p:nvSpPr>
        <p:spPr>
          <a:xfrm>
            <a:off x="190847" y="4704159"/>
            <a:ext cx="3137443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eifirsov@sberbank-ast.ru</a:t>
            </a:r>
            <a:endParaRPr lang="en-US"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3673227" y="-983876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Пункт 9 части 1 статьи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31</a:t>
            </a:r>
          </a:p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Изменение требований к участникам (вместо  конфликта интересов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71500" y="1450852"/>
            <a:ext cx="10040312" cy="7834845"/>
            <a:chOff x="586971" y="2685742"/>
            <a:chExt cx="4643249" cy="2493480"/>
          </a:xfrm>
        </p:grpSpPr>
        <p:sp>
          <p:nvSpPr>
            <p:cNvPr id="41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17111" y="2769616"/>
              <a:ext cx="4613109" cy="2409606"/>
              <a:chOff x="617111" y="2769616"/>
              <a:chExt cx="4613109" cy="2409606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11" y="2884318"/>
                <a:ext cx="355275" cy="35527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084273" y="2769616"/>
                <a:ext cx="4145947" cy="2409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Заказчик в извещении устанавливает </a:t>
                </a:r>
                <a:r>
                  <a:rPr lang="ru-RU" sz="1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требования об 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отсутствии обстоятельств, при которых:</a:t>
                </a:r>
              </a:p>
              <a:p>
                <a:r>
                  <a:rPr lang="ru-RU" sz="1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- </a:t>
                </a:r>
                <a:r>
                  <a:rPr lang="ru-RU" sz="1600" b="1" u="sng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должностное </a:t>
                </a:r>
                <a:r>
                  <a:rPr lang="ru-RU" sz="16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лицо заказчика 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(руководитель заказчика, член комиссии по осуществлению закупок, руководитель контрактной службы заказчика, контрактный управляющий), </a:t>
                </a:r>
              </a:p>
              <a:p>
                <a:r>
                  <a:rPr lang="ru-RU" sz="1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- </a:t>
                </a:r>
                <a:r>
                  <a:rPr lang="ru-RU" sz="1600" b="1" u="sng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его </a:t>
                </a:r>
                <a:r>
                  <a:rPr lang="ru-RU" sz="16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супруг (супруга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), </a:t>
                </a:r>
              </a:p>
              <a:p>
                <a:r>
                  <a:rPr lang="ru-RU" sz="1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- близкий 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родственник по прямой восходящей или нисходящей линии (</a:t>
                </a:r>
                <a:r>
                  <a:rPr lang="ru-RU" sz="16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отец, мать, дедушка, бабушка, сын, дочь, внук, внучка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), полнородный или </a:t>
                </a:r>
                <a:r>
                  <a:rPr lang="ru-RU" sz="16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неполнородный</a:t>
                </a:r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 (имеющий общих с должностным лицом заказчика отца или мать) брат (сестра), лицо, усыновленное должностным лицом заказчика, либо усыновитель этого должностного лица </a:t>
                </a:r>
                <a:r>
                  <a:rPr lang="ru-RU" sz="16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заказчика.</a:t>
                </a:r>
                <a:endPara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</a:endParaRPr>
              </a:p>
              <a:p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7F5BC9"/>
                    </a:solidFill>
                  </a:rPr>
                  <a:t>ЯВЛЯЕТСЯ:</a:t>
                </a:r>
              </a:p>
              <a:p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а) физическим лицом (в том числе зарегистрированным в качестве индивидуального предпринимателя), являющимся участником закупки;</a:t>
                </a:r>
              </a:p>
              <a:p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б) руководителем, единоличным исполнительным органом, членом коллегиального исполнительного органа, учредителем, членом коллегиального органа унитарной организации, являющейся участником закупки;</a:t>
                </a:r>
              </a:p>
              <a:p>
                <a:r>
                  <a:rPr lang="ru-RU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в) единоличным исполнительным органом, членом коллегиального исполнительного органа, членом коллегиального органа управления, выгодоприобретателем корпоративного юридического лица, являющегося участником закупки. </a:t>
                </a: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algn="ctr"/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1" y="781646"/>
            <a:ext cx="6652371" cy="4989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278517"/>
            <a:ext cx="3954320" cy="767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r>
              <a:rPr lang="ru-RU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lang="ru-RU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ru-RU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37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138240" y="2038061"/>
            <a:ext cx="4221638" cy="767099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Trebuchet MS"/>
                <a:cs typeface="Trebuchet MS"/>
              </a:rPr>
              <a:t>Изменение</a:t>
            </a:r>
            <a:r>
              <a:rPr lang="ru-RU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порядка</a:t>
            </a:r>
            <a:r>
              <a:rPr lang="ru-RU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применения </a:t>
            </a:r>
            <a:r>
              <a:rPr lang="ru-RU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антидемпинговых</a:t>
            </a:r>
            <a:r>
              <a:rPr lang="ru-RU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мер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298609"/>
            <a:ext cx="7450978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211454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Trebuchet MS"/>
                <a:cs typeface="Trebuchet MS"/>
              </a:rPr>
              <a:t>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случае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проведения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электронного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конкурса,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аукциона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информация, </a:t>
            </a:r>
            <a:r>
              <a:rPr lang="ru-RU" sz="1600" spc="-47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предусмотренная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частью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3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настоящей</a:t>
            </a:r>
            <a:r>
              <a:rPr lang="ru-RU" sz="16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статьи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(*информация,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cs typeface="Trebuchet MS"/>
            </a:endParaRPr>
          </a:p>
          <a:p>
            <a:pPr marL="12700" marR="53340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подтверждающая</a:t>
            </a: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добросовестность</a:t>
            </a:r>
            <a:r>
              <a:rPr lang="ru-RU" sz="16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участника),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предоставляется 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участником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закупки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при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направлении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заказчику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подписанного</a:t>
            </a:r>
            <a:r>
              <a:rPr lang="ru-RU" sz="16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проекта </a:t>
            </a:r>
            <a:r>
              <a:rPr lang="ru-RU" sz="1600" spc="-47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контракта.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При</a:t>
            </a: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невыполнении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таким участником,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признанным</a:t>
            </a:r>
          </a:p>
          <a:p>
            <a:pPr marL="12700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победителем</a:t>
            </a: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конкурса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или</a:t>
            </a: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аукциона,</a:t>
            </a:r>
            <a:r>
              <a:rPr lang="ru-RU" sz="16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данного</a:t>
            </a:r>
            <a:r>
              <a:rPr lang="ru-RU" sz="16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требования</a:t>
            </a: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или</a:t>
            </a:r>
          </a:p>
          <a:p>
            <a:pPr marL="12700" marR="5080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признании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заказчиком</a:t>
            </a:r>
            <a:r>
              <a:rPr lang="ru-RU" sz="16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(*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ранее</a:t>
            </a:r>
            <a:r>
              <a:rPr lang="ru-RU" sz="1600" b="1" u="sng" spc="10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–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комиссией</a:t>
            </a:r>
            <a:r>
              <a:rPr lang="ru-RU" sz="1600" b="1" u="sng" spc="-10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по</a:t>
            </a:r>
            <a:r>
              <a:rPr lang="ru-RU" sz="1600" b="1" u="sng" spc="5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закупкам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) информации, </a:t>
            </a:r>
            <a:r>
              <a:rPr lang="ru-RU" sz="1600" spc="-46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предусмотренной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указанной</a:t>
            </a:r>
            <a:r>
              <a:rPr lang="ru-RU" sz="16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частью,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недостоверной</a:t>
            </a:r>
            <a:r>
              <a:rPr lang="ru-RU" sz="16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контракт</a:t>
            </a:r>
            <a:r>
              <a:rPr lang="ru-RU" sz="16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с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таким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участником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не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заключается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он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признается в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соответствии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с 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настоящим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Федеральным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законом</a:t>
            </a:r>
            <a:r>
              <a:rPr lang="ru-RU" sz="16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уклонившимся от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заключения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контракта.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*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Более не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требуется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оформления специального</a:t>
            </a:r>
            <a:r>
              <a:rPr lang="ru-RU" sz="1600" b="1" u="sng" spc="10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протокола,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все</a:t>
            </a:r>
            <a:endParaRPr lang="ru-RU" sz="1600" b="1" u="sng" dirty="0">
              <a:solidFill>
                <a:srgbClr val="7F5BC9"/>
              </a:solidFill>
              <a:latin typeface="Trebuchet MS"/>
              <a:cs typeface="Trebuchet MS"/>
            </a:endParaRPr>
          </a:p>
          <a:p>
            <a:pPr marL="12700" marR="248285">
              <a:lnSpc>
                <a:spcPct val="100000"/>
              </a:lnSpc>
            </a:pP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происходит в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общем </a:t>
            </a:r>
            <a:r>
              <a:rPr lang="ru-RU" sz="1600" b="1" u="sng" dirty="0">
                <a:solidFill>
                  <a:srgbClr val="7F5BC9"/>
                </a:solidFill>
                <a:latin typeface="Trebuchet MS"/>
                <a:cs typeface="Trebuchet MS"/>
              </a:rPr>
              <a:t>порядке признания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участника уклонившимся от </a:t>
            </a:r>
            <a:r>
              <a:rPr lang="ru-RU" sz="1600" b="1" u="sng" spc="-470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заключения</a:t>
            </a:r>
            <a:r>
              <a:rPr lang="ru-RU" sz="1600" b="1" u="sng" spc="-15" dirty="0">
                <a:solidFill>
                  <a:srgbClr val="7F5BC9"/>
                </a:solidFill>
                <a:latin typeface="Trebuchet MS"/>
                <a:cs typeface="Trebuchet MS"/>
              </a:rPr>
              <a:t> </a:t>
            </a:r>
            <a:r>
              <a:rPr lang="ru-RU" sz="1600" b="1" u="sng" spc="-5" dirty="0">
                <a:solidFill>
                  <a:srgbClr val="7F5BC9"/>
                </a:solidFill>
                <a:latin typeface="Trebuchet MS"/>
                <a:cs typeface="Trebuchet MS"/>
              </a:rPr>
              <a:t>контракта.</a:t>
            </a:r>
            <a:endParaRPr lang="ru-RU" sz="1600" b="1" u="sng" dirty="0">
              <a:solidFill>
                <a:srgbClr val="7F5BC9"/>
              </a:solidFill>
              <a:latin typeface="Trebuchet MS"/>
              <a:cs typeface="Trebuchet MS"/>
            </a:endParaRPr>
          </a:p>
          <a:p>
            <a:pPr algn="ctr"/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9" y="177474"/>
            <a:ext cx="6652371" cy="4989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278517"/>
            <a:ext cx="3954320" cy="767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Подпункт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«а»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пункта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lang="ru-RU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44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138239" y="2038062"/>
            <a:ext cx="4948363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441325" marR="304165" indent="-129539">
              <a:lnSpc>
                <a:spcPct val="100000"/>
              </a:lnSpc>
              <a:spcBef>
                <a:spcPts val="640"/>
              </a:spcBef>
            </a:pP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Корректировка</a:t>
            </a:r>
            <a:r>
              <a:rPr lang="ru-RU"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формулировок</a:t>
            </a:r>
            <a:r>
              <a:rPr lang="ru-RU" sz="1600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относительно </a:t>
            </a:r>
            <a:r>
              <a:rPr lang="ru-RU" sz="1600" spc="-5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порядка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перечисления</a:t>
            </a:r>
            <a:r>
              <a:rPr lang="ru-RU"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денежных</a:t>
            </a:r>
            <a:r>
              <a:rPr lang="ru-RU"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средств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При проведении электронных процедур: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1) обеспечение заявки на участие в закупке предоставляется одним из  следующих способов: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а) путем блокирования денежных средств на банковском счете,  открытом таким участником в банке, включенном в перечень,  утвержденный Правительством Российской Федерации (далее -  специальный счет), </a:t>
            </a:r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для их перевода в случаях, предусмотренных  настоящей статьей, на счет, на котором в соответствии с</a:t>
            </a:r>
          </a:p>
          <a:p>
            <a:pPr algn="ctr"/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законодательством Российской Федерации учитываются операции  со средствами, поступающими заказчику, или в соответствующий  бюджет бюджетной системы Российской Федерации.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57" y="215531"/>
            <a:ext cx="5422165" cy="406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197" y="776444"/>
            <a:ext cx="3954320" cy="759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Пункт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lang="ru-RU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44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21505" y="1551287"/>
            <a:ext cx="4948363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04165" marR="299720" indent="85090" algn="ctr">
              <a:lnSpc>
                <a:spcPct val="100000"/>
              </a:lnSpc>
              <a:spcBef>
                <a:spcPts val="640"/>
              </a:spcBef>
            </a:pP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Корректировка срока взыскания денежных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средств,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внесенных</a:t>
            </a:r>
            <a:r>
              <a:rPr lang="ru-RU"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lang="ru-RU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качестве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обеспечения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" y="1699898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805698" y="2538911"/>
            <a:ext cx="8323947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/>
              <a:t>Изменяются сроки направления оператором электронной площадки </a:t>
            </a:r>
            <a:r>
              <a:rPr lang="ru-RU" sz="1400" dirty="0">
                <a:solidFill>
                  <a:srgbClr val="22272F"/>
                </a:solidFill>
              </a:rPr>
              <a:t>в случае, предусмотренном частью 13 статьи 44 (три несоответствующих заявки в течение квартала), </a:t>
            </a:r>
          </a:p>
          <a:p>
            <a:pPr algn="just"/>
            <a:r>
              <a:rPr lang="ru-RU" sz="1400" dirty="0">
                <a:solidFill>
                  <a:srgbClr val="22272F"/>
                </a:solidFill>
              </a:rPr>
              <a:t>- </a:t>
            </a:r>
            <a:r>
              <a:rPr lang="ru-RU" sz="1400" b="1" u="sng" dirty="0">
                <a:solidFill>
                  <a:srgbClr val="22272F"/>
                </a:solidFill>
              </a:rPr>
              <a:t>в банк </a:t>
            </a:r>
            <a:r>
              <a:rPr lang="ru-RU" sz="1400" dirty="0">
                <a:solidFill>
                  <a:srgbClr val="22272F"/>
                </a:solidFill>
              </a:rPr>
              <a:t>информации о реквизитах специального счета участника закупки, подавшего такую заявку, если обеспечение такой заявки на участие в закупке, являющейся третьей, предоставлено в виде денежных средств (новая редакция п</a:t>
            </a:r>
            <a:r>
              <a:rPr lang="ru-RU" sz="1400" dirty="0"/>
              <a:t>.1 ч.14 ст.44), </a:t>
            </a:r>
          </a:p>
          <a:p>
            <a:pPr algn="just"/>
            <a:r>
              <a:rPr lang="ru-RU" sz="1400" b="1" u="sng" dirty="0">
                <a:solidFill>
                  <a:srgbClr val="22272F"/>
                </a:solidFill>
              </a:rPr>
              <a:t>- заказчику</a:t>
            </a:r>
            <a:r>
              <a:rPr lang="ru-RU" sz="1400" dirty="0">
                <a:solidFill>
                  <a:srgbClr val="22272F"/>
                </a:solidFill>
              </a:rPr>
              <a:t>, разместившему протокол подведения итогов закупки, информации о наступлении случая, предусмотренного </a:t>
            </a:r>
            <a:r>
              <a:rPr lang="ru-RU" sz="1400" dirty="0"/>
              <a:t>частью 13  статьи </a:t>
            </a:r>
            <a:r>
              <a:rPr lang="ru-RU" sz="1400" dirty="0">
                <a:solidFill>
                  <a:srgbClr val="22272F"/>
                </a:solidFill>
              </a:rPr>
              <a:t>44, и об участнике закупки, подавшем такую заявку</a:t>
            </a:r>
            <a:r>
              <a:rPr lang="ru-RU" sz="1400" dirty="0"/>
              <a:t>, (новая редакция п.1 ч.15  ст.44) </a:t>
            </a:r>
          </a:p>
          <a:p>
            <a:pPr algn="just"/>
            <a:endParaRPr lang="ru-RU" sz="1400" dirty="0">
              <a:solidFill>
                <a:srgbClr val="22272F"/>
              </a:solidFill>
            </a:endParaRPr>
          </a:p>
          <a:p>
            <a:pPr algn="just"/>
            <a:r>
              <a:rPr lang="ru-RU" sz="1400" dirty="0">
                <a:solidFill>
                  <a:srgbClr val="22272F"/>
                </a:solidFill>
              </a:rPr>
              <a:t>Было: </a:t>
            </a:r>
            <a:r>
              <a:rPr lang="ru-RU" sz="1400" b="1" dirty="0">
                <a:solidFill>
                  <a:srgbClr val="7F5BC9"/>
                </a:solidFill>
              </a:rPr>
              <a:t>30 календарных дней </a:t>
            </a:r>
            <a:endParaRPr lang="ru-RU" sz="1400" dirty="0">
              <a:solidFill>
                <a:srgbClr val="7F5BC9"/>
              </a:solidFill>
            </a:endParaRPr>
          </a:p>
          <a:p>
            <a:pPr algn="just"/>
            <a:r>
              <a:rPr lang="ru-RU" sz="1400" dirty="0">
                <a:solidFill>
                  <a:srgbClr val="22272F"/>
                </a:solidFill>
              </a:rPr>
              <a:t>Будет: </a:t>
            </a:r>
            <a:r>
              <a:rPr lang="ru-RU" sz="1400" b="1" dirty="0">
                <a:solidFill>
                  <a:srgbClr val="7F5BC9"/>
                </a:solidFill>
              </a:rPr>
              <a:t>15 рабочих дней </a:t>
            </a:r>
          </a:p>
          <a:p>
            <a:pPr algn="just"/>
            <a:endParaRPr lang="ru-RU" sz="1400" b="1" dirty="0">
              <a:solidFill>
                <a:srgbClr val="A9520B"/>
              </a:solidFill>
            </a:endParaRPr>
          </a:p>
          <a:p>
            <a:pPr algn="just"/>
            <a:r>
              <a:rPr lang="ru-RU" sz="1400" b="1" dirty="0">
                <a:solidFill>
                  <a:srgbClr val="7F5BC9"/>
                </a:solidFill>
              </a:rPr>
              <a:t>С чем связано изменение: </a:t>
            </a:r>
            <a:r>
              <a:rPr lang="ru-RU" sz="1400" dirty="0">
                <a:solidFill>
                  <a:srgbClr val="22272F"/>
                </a:solidFill>
              </a:rPr>
              <a:t>Срок действия независимой гарантии должен составлять </a:t>
            </a:r>
            <a:r>
              <a:rPr lang="ru-RU" sz="1400" u="sng" dirty="0">
                <a:solidFill>
                  <a:srgbClr val="22272F"/>
                </a:solidFill>
              </a:rPr>
              <a:t>не менее месяца </a:t>
            </a:r>
            <a:r>
              <a:rPr lang="ru-RU" sz="1400" dirty="0">
                <a:solidFill>
                  <a:srgbClr val="22272F"/>
                </a:solidFill>
              </a:rPr>
              <a:t>с даты окончания срока подачи заявок (ч.4 ст.44). Поэтому на момент направления сведений о третьей несоответствующей заявке (в редакции закона до 01.01.2023 г.) срок действия независимой гарантии уже истечет.</a:t>
            </a:r>
            <a:endParaRPr lang="ru-RU" sz="1400" b="1" dirty="0">
              <a:solidFill>
                <a:srgbClr val="A9520B"/>
              </a:solidFill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9" y="177474"/>
            <a:ext cx="6652371" cy="4989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016001"/>
            <a:ext cx="3954320" cy="700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118235">
              <a:lnSpc>
                <a:spcPct val="100000"/>
              </a:lnSpc>
              <a:spcBef>
                <a:spcPts val="1610"/>
              </a:spcBef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lang="ru-RU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48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775335" marR="132080" indent="-636270">
              <a:lnSpc>
                <a:spcPct val="100000"/>
              </a:lnSpc>
              <a:spcBef>
                <a:spcPts val="985"/>
              </a:spcBef>
            </a:pP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Уточнение</a:t>
            </a:r>
            <a:r>
              <a:rPr lang="ru-RU" sz="1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последствий</a:t>
            </a:r>
            <a:r>
              <a:rPr lang="ru-RU"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подачи</a:t>
            </a:r>
            <a:r>
              <a:rPr lang="ru-RU" sz="1600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отрицательного </a:t>
            </a:r>
            <a:r>
              <a:rPr lang="ru-RU" sz="1600" spc="-5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ценового</a:t>
            </a:r>
            <a:r>
              <a:rPr lang="ru-RU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предложения</a:t>
            </a:r>
            <a:r>
              <a:rPr lang="ru-RU"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lang="ru-RU"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конкурсе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При подаче предложений о цене контракта при проведении конкурса возможен «переход через ноль»</a:t>
            </a:r>
          </a:p>
          <a:p>
            <a:pPr algn="ctr"/>
            <a:endParaRPr lang="ru-RU" sz="2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Подача участником закупки ценового предложения,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предусматривающего снижение цены контракта либо суммы цен единиц товара, работы, услуги (в случае, предусмотренном частью  24 статьи 22 настоящего Федерального закона) ниже нуля, означает  подачу предложения о размере платы, подлежащей внесению  участником закупки за заключение контракта и указываемой в  качестве цены контракта.</a:t>
            </a:r>
            <a:r>
              <a:rPr lang="ru-RU" sz="20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.</a:t>
            </a:r>
            <a:endParaRPr lang="ru-RU" sz="2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7F5BC9"/>
              </a:solidFill>
              <a:latin typeface="+mj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9" y="177474"/>
            <a:ext cx="6652371" cy="4989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016001"/>
            <a:ext cx="3954320" cy="700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Подпункт</a:t>
            </a:r>
            <a:r>
              <a:rPr lang="ru-RU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«г»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пункта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ru-RU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49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018664" marR="254635" indent="-1758314">
              <a:lnSpc>
                <a:spcPct val="100000"/>
              </a:lnSpc>
              <a:spcBef>
                <a:spcPts val="990"/>
              </a:spcBef>
            </a:pP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Уточнение</a:t>
            </a:r>
            <a:r>
              <a:rPr lang="ru-RU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порядка</a:t>
            </a:r>
            <a:r>
              <a:rPr lang="ru-RU" sz="1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проведения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аукциона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rebuchet MS"/>
                <a:cs typeface="Trebuchet MS"/>
              </a:rPr>
              <a:t>«на </a:t>
            </a:r>
            <a:r>
              <a:rPr lang="ru-RU" sz="16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повышение»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Утрачивает силу  подпункт г) пункта 9 части 3 ст. 49 </a:t>
            </a:r>
          </a:p>
          <a:p>
            <a:pPr algn="ctr"/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F5BC9"/>
                </a:solidFill>
                <a:latin typeface="+mj-lt"/>
              </a:rPr>
              <a:t>При переходе через ноль в ходе проведения электронного аукциона не будет действовать  ограничение размера предложений о цене контракта. </a:t>
            </a:r>
          </a:p>
          <a:p>
            <a:pPr algn="ctr"/>
            <a:endParaRPr lang="ru-RU" sz="2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7F5BC9"/>
              </a:solidFill>
              <a:latin typeface="+mj-lt"/>
            </a:endParaRPr>
          </a:p>
          <a:p>
            <a:pPr algn="ctr"/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В редакции до 1 января 2023 при переходе через ноль в аукционе  не допускается подача ценового предложения, размер которого превышает сто миллионов рублей. 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9" y="177474"/>
            <a:ext cx="6652371" cy="4989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133700"/>
            <a:ext cx="3954320" cy="582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Пункт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61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93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059305" marR="213360" indent="-1839595">
              <a:lnSpc>
                <a:spcPct val="100000"/>
              </a:lnSpc>
              <a:spcBef>
                <a:spcPts val="990"/>
              </a:spcBef>
            </a:pP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Дополнение</a:t>
            </a:r>
            <a:r>
              <a:rPr lang="ru-RU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случаев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закупки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lang="ru-RU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единственного </a:t>
            </a:r>
            <a:r>
              <a:rPr lang="ru-RU" sz="16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поставщика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Заключение контракта на оказание услуг по подготовке  космонавтов, по организации и обеспечению запусков  космических аппаратов и управлению ими в полете, по  созданию (разработке, изготовлению и испытанию)  космической техники.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49191" y="-760946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133700"/>
            <a:ext cx="3954320" cy="582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058545">
              <a:lnSpc>
                <a:spcPct val="100000"/>
              </a:lnSpc>
              <a:spcBef>
                <a:spcPts val="1610"/>
              </a:spcBef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93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254250" marR="114300" indent="-2134235">
              <a:lnSpc>
                <a:spcPct val="100000"/>
              </a:lnSpc>
              <a:spcBef>
                <a:spcPts val="985"/>
              </a:spcBef>
            </a:pP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Изменение</a:t>
            </a:r>
            <a:r>
              <a:rPr lang="ru-RU"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порядка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закупки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через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электронный </a:t>
            </a:r>
            <a:r>
              <a:rPr lang="ru-RU" sz="16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магазин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34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Подпункт «б» пункта 5 части 12 статьи 93: В случае, если в соответствии с  подпунктом "а" настоящего пункта определена одна заявка на участие в  закупке, такой заявке присваивается первый порядковый номер;</a:t>
            </a:r>
          </a:p>
          <a:p>
            <a:pPr algn="ctr"/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Подпункт «б» пункта 6 части 12 статьи 93: Первый порядковый номер присваивается заявке на участие в закупке, содержащей наименьшую цену за  единицу товара, или являющейся единственной заявкой, которая не отклонена  в соответствии с подпунктом "а" настоящего пункта;</a:t>
            </a:r>
          </a:p>
          <a:p>
            <a:pPr algn="ctr"/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Пункт 8 части 12 статьи 93: в случае отсутствия заявок на участие в закупке,  соответствующих требованиям, установленным в извещении об осуществлении  закупки в соответствии с подпунктами "в" и "е" пункта 3 настоящей части,  оператор электронной площадки в срок, предусмотренный пунктом 5  настоящей части, направляет заказчику уведомление об отсутствии заявок на  участие в закупке, а также размещает такое уведомление в единой</a:t>
            </a:r>
          </a:p>
          <a:p>
            <a:pPr algn="ctr"/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информационной системе;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8141722" y="1442017"/>
            <a:ext cx="3622040" cy="1774619"/>
          </a:xfrm>
          <a:custGeom>
            <a:avLst/>
            <a:gdLst/>
            <a:ahLst/>
            <a:cxnLst/>
            <a:rect l="l" t="t" r="r" b="b"/>
            <a:pathLst>
              <a:path w="3622040" h="2624454">
                <a:moveTo>
                  <a:pt x="0" y="0"/>
                </a:moveTo>
                <a:lnTo>
                  <a:pt x="603631" y="0"/>
                </a:lnTo>
                <a:lnTo>
                  <a:pt x="1509141" y="0"/>
                </a:lnTo>
                <a:lnTo>
                  <a:pt x="3621786" y="0"/>
                </a:lnTo>
                <a:lnTo>
                  <a:pt x="3621786" y="1280160"/>
                </a:lnTo>
                <a:lnTo>
                  <a:pt x="3621786" y="1828800"/>
                </a:lnTo>
                <a:lnTo>
                  <a:pt x="3621786" y="2194560"/>
                </a:lnTo>
                <a:lnTo>
                  <a:pt x="1509141" y="2194560"/>
                </a:lnTo>
                <a:lnTo>
                  <a:pt x="54864" y="2624328"/>
                </a:lnTo>
                <a:lnTo>
                  <a:pt x="603631" y="2194560"/>
                </a:lnTo>
                <a:lnTo>
                  <a:pt x="0" y="2194560"/>
                </a:lnTo>
                <a:lnTo>
                  <a:pt x="0" y="1828800"/>
                </a:lnTo>
                <a:lnTo>
                  <a:pt x="0" y="1280160"/>
                </a:lnTo>
                <a:lnTo>
                  <a:pt x="0" y="0"/>
                </a:lnTo>
                <a:close/>
              </a:path>
            </a:pathLst>
          </a:custGeom>
          <a:solidFill>
            <a:srgbClr val="C2D8F5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dirty="0"/>
              <a:t>То есть принципиально  меняется подход к проведению таких закупок –  более не требуется 2-х и более заявок, чтобы</a:t>
            </a:r>
          </a:p>
          <a:p>
            <a:pPr algn="ctr"/>
            <a:r>
              <a:rPr lang="ru-RU" dirty="0"/>
              <a:t>закупка «сыграла»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5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13" y="1133700"/>
            <a:ext cx="3954320" cy="582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058545">
              <a:lnSpc>
                <a:spcPct val="100000"/>
              </a:lnSpc>
              <a:spcBef>
                <a:spcPts val="1610"/>
              </a:spcBef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r>
              <a:rPr lang="ru-RU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статьи</a:t>
            </a:r>
            <a:r>
              <a:rPr lang="ru-RU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93</a:t>
            </a:r>
            <a:endParaRPr lang="ru-RU" dirty="0">
              <a:latin typeface="Trebuchet MS"/>
              <a:cs typeface="Trebuchet MS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254250" marR="114300" indent="-2134235">
              <a:lnSpc>
                <a:spcPct val="100000"/>
              </a:lnSpc>
              <a:spcBef>
                <a:spcPts val="985"/>
              </a:spcBef>
            </a:pP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Изменение</a:t>
            </a:r>
            <a:r>
              <a:rPr lang="ru-RU"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порядка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закупки</a:t>
            </a:r>
            <a:r>
              <a:rPr lang="ru-RU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через</a:t>
            </a:r>
            <a:r>
              <a:rPr lang="ru-RU"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электронный </a:t>
            </a:r>
            <a:r>
              <a:rPr lang="ru-RU" sz="16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rebuchet MS"/>
                <a:cs typeface="Trebuchet MS"/>
              </a:rPr>
              <a:t>магазин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" y="2329327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690744" y="3186732"/>
            <a:ext cx="74509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При осуществлении закупок, предусмотренных частью 12  настоящей статьи, обеспечивается доступность информации обо  всех предварительных предложениях, размещенных участниками  закупок на всех электронных площадках, посредством информационного взаимодействия с единой информационной  системой. Требования к такому информационному  взаимодействию устанавливаются Правительством Российской  Федерации.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8295135" y="2697777"/>
            <a:ext cx="3622040" cy="977910"/>
          </a:xfrm>
          <a:custGeom>
            <a:avLst/>
            <a:gdLst/>
            <a:ahLst/>
            <a:cxnLst/>
            <a:rect l="l" t="t" r="r" b="b"/>
            <a:pathLst>
              <a:path w="3622040" h="2624454">
                <a:moveTo>
                  <a:pt x="0" y="0"/>
                </a:moveTo>
                <a:lnTo>
                  <a:pt x="603631" y="0"/>
                </a:lnTo>
                <a:lnTo>
                  <a:pt x="1509141" y="0"/>
                </a:lnTo>
                <a:lnTo>
                  <a:pt x="3621786" y="0"/>
                </a:lnTo>
                <a:lnTo>
                  <a:pt x="3621786" y="1280160"/>
                </a:lnTo>
                <a:lnTo>
                  <a:pt x="3621786" y="1828800"/>
                </a:lnTo>
                <a:lnTo>
                  <a:pt x="3621786" y="2194560"/>
                </a:lnTo>
                <a:lnTo>
                  <a:pt x="1509141" y="2194560"/>
                </a:lnTo>
                <a:lnTo>
                  <a:pt x="54864" y="2624328"/>
                </a:lnTo>
                <a:lnTo>
                  <a:pt x="603631" y="2194560"/>
                </a:lnTo>
                <a:lnTo>
                  <a:pt x="0" y="2194560"/>
                </a:lnTo>
                <a:lnTo>
                  <a:pt x="0" y="1828800"/>
                </a:lnTo>
                <a:lnTo>
                  <a:pt x="0" y="1280160"/>
                </a:lnTo>
                <a:lnTo>
                  <a:pt x="0" y="0"/>
                </a:lnTo>
                <a:close/>
              </a:path>
            </a:pathLst>
          </a:custGeom>
          <a:solidFill>
            <a:srgbClr val="C2D8F5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dirty="0"/>
              <a:t>Пока соответствующего  акта Правительства РФ не  утверждено</a:t>
            </a:r>
          </a:p>
        </p:txBody>
      </p:sp>
    </p:spTree>
    <p:extLst>
      <p:ext uri="{BB962C8B-B14F-4D97-AF65-F5344CB8AC3E}">
        <p14:creationId xmlns:p14="http://schemas.microsoft.com/office/powerpoint/2010/main" val="7450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0427">
            <a:off x="5231072" y="-760944"/>
            <a:ext cx="6128127" cy="84131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1" y="6668693"/>
            <a:ext cx="1260000" cy="60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836" y="1029764"/>
            <a:ext cx="3954320" cy="6927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8545">
              <a:lnSpc>
                <a:spcPct val="100000"/>
              </a:lnSpc>
              <a:spcBef>
                <a:spcPts val="1610"/>
              </a:spcBef>
            </a:pPr>
            <a:r>
              <a:rPr lang="ru-RU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. 8 ч. 1 ст. </a:t>
            </a:r>
            <a:r>
              <a:rPr lang="ru-RU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93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1708" y="1746797"/>
            <a:ext cx="5268150" cy="826838"/>
          </a:xfrm>
          <a:prstGeom prst="rect">
            <a:avLst/>
          </a:prstGeom>
          <a:solidFill>
            <a:srgbClr val="7F5BC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254250" marR="114300" indent="-2134235">
              <a:lnSpc>
                <a:spcPct val="100000"/>
              </a:lnSpc>
              <a:spcBef>
                <a:spcPts val="985"/>
              </a:spcBef>
            </a:pPr>
            <a:r>
              <a:rPr lang="ru-RU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Дополнены основания заключения контракта у </a:t>
            </a:r>
            <a:r>
              <a:rPr lang="ru-RU" sz="16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едпоставщика</a:t>
            </a:r>
            <a:endParaRPr lang="ru-RU" sz="1600" dirty="0">
              <a:latin typeface="Trebuchet MS"/>
              <a:cs typeface="Trebuchet MS"/>
            </a:endParaRP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0" y="3822720"/>
            <a:ext cx="768228" cy="1116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2020781" y="3734550"/>
            <a:ext cx="745097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С 1 января 2023 года у единственного поставщика можно закупать услуги по обращению с отходами I и II классов опасности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2241494" y="-12598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Основные изменения законодательства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723370" y="-7467"/>
            <a:ext cx="6407011" cy="72679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F8AED2A8-8701-427D-489A-C5B194FF01A1}"/>
              </a:ext>
            </a:extLst>
          </p:cNvPr>
          <p:cNvSpPr txBox="1">
            <a:spLocks/>
          </p:cNvSpPr>
          <p:nvPr/>
        </p:nvSpPr>
        <p:spPr>
          <a:xfrm>
            <a:off x="2211355" y="0"/>
            <a:ext cx="9680492" cy="248989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Динамика изменений в 2022 году</a:t>
            </a:r>
            <a:endParaRPr lang="ru-RU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92" y="6048847"/>
            <a:ext cx="3144329" cy="70223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39526205"/>
              </p:ext>
            </p:extLst>
          </p:nvPr>
        </p:nvGraphicFramePr>
        <p:xfrm>
          <a:off x="575820" y="784321"/>
          <a:ext cx="107294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9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3057385" y="-178445"/>
            <a:ext cx="6407011" cy="726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808" y="3945141"/>
            <a:ext cx="10348671" cy="47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08" y="4533785"/>
            <a:ext cx="26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РАЗДЕЛ 2</a:t>
            </a:r>
            <a:endParaRPr lang="ru-RU" sz="3600" b="1"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387928" y="1637561"/>
            <a:ext cx="6659418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793473" rtl="0" eaLnBrk="1" latinLnBrk="0" hangingPunct="1">
              <a:spcBef>
                <a:spcPct val="0"/>
              </a:spcBef>
              <a:buNone/>
              <a:defRPr sz="38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Антикризисные меры. </a:t>
            </a:r>
            <a:endParaRPr lang="ru-RU" sz="2800" b="1" spc="-5" dirty="0" smtClean="0">
              <a:cs typeface="Calibri"/>
            </a:endParaRPr>
          </a:p>
          <a:p>
            <a:pPr marL="12700" marR="5080" algn="l">
              <a:spcBef>
                <a:spcPts val="100"/>
              </a:spcBef>
            </a:pPr>
            <a:r>
              <a:rPr lang="ru-RU" sz="2800" b="1" spc="-5" dirty="0" smtClean="0">
                <a:cs typeface="Calibri"/>
              </a:rPr>
              <a:t>Какие </a:t>
            </a:r>
            <a:r>
              <a:rPr lang="ru-RU" sz="2800" b="1" spc="-5" dirty="0">
                <a:cs typeface="Calibri"/>
              </a:rPr>
              <a:t>продолжают действовать,</a:t>
            </a:r>
          </a:p>
          <a:p>
            <a:pPr marL="12700" marR="5080" algn="l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а какие применять нельзя* с 01.01.2023?</a:t>
            </a:r>
          </a:p>
          <a:p>
            <a:pPr marL="12700" marR="5080" algn="l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*при условии, что законодательство не изменится</a:t>
            </a:r>
            <a:endParaRPr lang="ru-RU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729">
            <a:off x="1189691" y="609005"/>
            <a:ext cx="5433035" cy="6163129"/>
          </a:xfrm>
          <a:prstGeom prst="rect">
            <a:avLst/>
          </a:prstGeom>
        </p:spPr>
      </p:pic>
      <p:pic>
        <p:nvPicPr>
          <p:cNvPr id="10244" name="Picture 4" descr="image preview">
            <a:extLst>
              <a:ext uri="{FF2B5EF4-FFF2-40B4-BE49-F238E27FC236}">
                <a16:creationId xmlns:a16="http://schemas.microsoft.com/office/drawing/2014/main" id="{DBC72519-957E-0812-EB3A-F97CF2AE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19" y="2795473"/>
            <a:ext cx="5855998" cy="40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09E1665-1AA5-9A0B-7582-6B2A06EB1A48}"/>
              </a:ext>
            </a:extLst>
          </p:cNvPr>
          <p:cNvSpPr/>
          <p:nvPr/>
        </p:nvSpPr>
        <p:spPr>
          <a:xfrm>
            <a:off x="3984743" y="766700"/>
            <a:ext cx="2494230" cy="2340000"/>
          </a:xfrm>
          <a:prstGeom prst="roundRect">
            <a:avLst>
              <a:gd name="adj" fmla="val 8351"/>
            </a:avLst>
          </a:prstGeom>
          <a:solidFill>
            <a:srgbClr val="5798DF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4055718" y="1744184"/>
            <a:ext cx="24232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Часть 64.1 статьи 112: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2977-4E61-3643-CC3B-6F154C6D3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296" y="817476"/>
            <a:ext cx="635000" cy="635000"/>
          </a:xfrm>
          <a:prstGeom prst="rect">
            <a:avLst/>
          </a:prstGeom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60D20A5E-8021-ECFA-10A6-4FB196AF1A30}"/>
              </a:ext>
            </a:extLst>
          </p:cNvPr>
          <p:cNvSpPr/>
          <p:nvPr/>
        </p:nvSpPr>
        <p:spPr>
          <a:xfrm>
            <a:off x="6478973" y="3347435"/>
            <a:ext cx="5398990" cy="2902810"/>
          </a:xfrm>
          <a:prstGeom prst="roundRect">
            <a:avLst>
              <a:gd name="adj" fmla="val 8351"/>
            </a:avLst>
          </a:prstGeom>
          <a:solidFill>
            <a:srgbClr val="7F5BC9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0634D-2D1A-EE75-3B5A-7040B1CC3E36}"/>
              </a:ext>
            </a:extLst>
          </p:cNvPr>
          <p:cNvSpPr txBox="1"/>
          <p:nvPr/>
        </p:nvSpPr>
        <p:spPr>
          <a:xfrm>
            <a:off x="6557818" y="3502069"/>
            <a:ext cx="516312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  <a:cs typeface="SB Sans Text" panose="020B0503040504020204" pitchFamily="34" charset="0"/>
              </a:rPr>
              <a:t>До 31 декабря </a:t>
            </a:r>
            <a:r>
              <a:rPr lang="ru-RU" sz="1600" b="1" u="sng" dirty="0" smtClean="0">
                <a:solidFill>
                  <a:schemeClr val="bg1"/>
                </a:solidFill>
                <a:cs typeface="SB Sans Text" panose="020B0503040504020204" pitchFamily="34" charset="0"/>
              </a:rPr>
              <a:t>2023 </a:t>
            </a:r>
            <a:r>
              <a:rPr lang="ru-RU" sz="1600" b="1" u="sng" dirty="0">
                <a:solidFill>
                  <a:schemeClr val="bg1"/>
                </a:solidFill>
                <a:cs typeface="SB Sans Text" panose="020B0503040504020204" pitchFamily="34" charset="0"/>
              </a:rPr>
              <a:t>года </a:t>
            </a:r>
            <a:r>
              <a:rPr lang="ru-RU" sz="1600" b="1" dirty="0">
                <a:solidFill>
                  <a:schemeClr val="bg1"/>
                </a:solidFill>
                <a:cs typeface="SB Sans Text" panose="020B0503040504020204" pitchFamily="34" charset="0"/>
              </a:rPr>
              <a:t>заказчик вправе не  устанавливать требование обеспечения исполнения  контракта, обеспечения гарантийных обязательств в  извещении об осуществлении закупки, приглашении,  документации о закупке (в случае, если настоящим Федеральным законом предусмотрена документация о закупке), проекте контракта. Положения настоящей части не применяются, если контрактом предусмотрена  выплата аванса и при этом расчеты в части аванса не подлежат казначейскому сопровождению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180811" y="784389"/>
            <a:ext cx="3494171" cy="2449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400" dirty="0">
                <a:solidFill>
                  <a:schemeClr val="tx1"/>
                </a:solidFill>
              </a:rPr>
              <a:t>Право не устанавливать обеспечение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68D2629E-5806-3F2C-5AC6-B90869E01D7A}"/>
              </a:ext>
            </a:extLst>
          </p:cNvPr>
          <p:cNvSpPr txBox="1">
            <a:spLocks/>
          </p:cNvSpPr>
          <p:nvPr/>
        </p:nvSpPr>
        <p:spPr>
          <a:xfrm>
            <a:off x="167776" y="2603969"/>
            <a:ext cx="3147055" cy="67240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Изменения в 2023</a:t>
            </a:r>
            <a:endParaRPr lang="ru-RU" sz="28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322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729">
            <a:off x="1189691" y="609005"/>
            <a:ext cx="5433035" cy="6163129"/>
          </a:xfrm>
          <a:prstGeom prst="rect">
            <a:avLst/>
          </a:prstGeom>
        </p:spPr>
      </p:pic>
      <p:pic>
        <p:nvPicPr>
          <p:cNvPr id="10244" name="Picture 4" descr="image preview">
            <a:extLst>
              <a:ext uri="{FF2B5EF4-FFF2-40B4-BE49-F238E27FC236}">
                <a16:creationId xmlns:a16="http://schemas.microsoft.com/office/drawing/2014/main" id="{DBC72519-957E-0812-EB3A-F97CF2AE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19" y="3114929"/>
            <a:ext cx="5855998" cy="36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09E1665-1AA5-9A0B-7582-6B2A06EB1A48}"/>
              </a:ext>
            </a:extLst>
          </p:cNvPr>
          <p:cNvSpPr/>
          <p:nvPr/>
        </p:nvSpPr>
        <p:spPr>
          <a:xfrm>
            <a:off x="4013207" y="258700"/>
            <a:ext cx="4207641" cy="2428262"/>
          </a:xfrm>
          <a:prstGeom prst="roundRect">
            <a:avLst>
              <a:gd name="adj" fmla="val 8351"/>
            </a:avLst>
          </a:prstGeom>
          <a:solidFill>
            <a:srgbClr val="5798DF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4188787" y="344940"/>
            <a:ext cx="386768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</a:t>
            </a:r>
            <a:r>
              <a:rPr lang="ru-RU" sz="2000" b="1" dirty="0" err="1">
                <a:solidFill>
                  <a:schemeClr val="bg1"/>
                </a:solidFill>
              </a:rPr>
              <a:t>спецнорме</a:t>
            </a:r>
            <a:r>
              <a:rPr lang="ru-RU" sz="2000" b="1" dirty="0">
                <a:solidFill>
                  <a:schemeClr val="bg1"/>
                </a:solidFill>
              </a:rPr>
              <a:t> сторонам разрешили по согласию изменять существенные условия контракта, который заключили до 1 января 2024 года, если из-за непредвиденных обстоятельств его нельзя исполнить.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60D20A5E-8021-ECFA-10A6-4FB196AF1A30}"/>
              </a:ext>
            </a:extLst>
          </p:cNvPr>
          <p:cNvSpPr/>
          <p:nvPr/>
        </p:nvSpPr>
        <p:spPr>
          <a:xfrm>
            <a:off x="4853774" y="3114929"/>
            <a:ext cx="4539608" cy="1152076"/>
          </a:xfrm>
          <a:prstGeom prst="roundRect">
            <a:avLst>
              <a:gd name="adj" fmla="val 8351"/>
            </a:avLst>
          </a:prstGeom>
          <a:solidFill>
            <a:srgbClr val="7F5BC9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0634D-2D1A-EE75-3B5A-7040B1CC3E36}"/>
              </a:ext>
            </a:extLst>
          </p:cNvPr>
          <p:cNvSpPr txBox="1"/>
          <p:nvPr/>
        </p:nvSpPr>
        <p:spPr>
          <a:xfrm>
            <a:off x="5127796" y="3294499"/>
            <a:ext cx="3991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SB Sans Text" panose="020B0503040504020204" pitchFamily="34" charset="0"/>
              </a:rPr>
              <a:t>Ранее при соблюдении ряда условий позволяли корректировать контракты, которые заключили до 1 января 2023 года.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304800" y="845331"/>
            <a:ext cx="4063749" cy="2449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400" dirty="0">
                <a:solidFill>
                  <a:schemeClr val="tx1"/>
                </a:solidFill>
              </a:rPr>
              <a:t>Изменение условий контрактов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68D2629E-5806-3F2C-5AC6-B90869E01D7A}"/>
              </a:ext>
            </a:extLst>
          </p:cNvPr>
          <p:cNvSpPr txBox="1">
            <a:spLocks/>
          </p:cNvSpPr>
          <p:nvPr/>
        </p:nvSpPr>
        <p:spPr>
          <a:xfrm>
            <a:off x="167776" y="2603969"/>
            <a:ext cx="3516286" cy="51096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Часть 65.1 статьи 112: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0D20A5E-8021-ECFA-10A6-4FB196AF1A30}"/>
              </a:ext>
            </a:extLst>
          </p:cNvPr>
          <p:cNvSpPr/>
          <p:nvPr/>
        </p:nvSpPr>
        <p:spPr>
          <a:xfrm>
            <a:off x="6994366" y="4694971"/>
            <a:ext cx="4539608" cy="1280955"/>
          </a:xfrm>
          <a:prstGeom prst="roundRect">
            <a:avLst>
              <a:gd name="adj" fmla="val 83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0634D-2D1A-EE75-3B5A-7040B1CC3E36}"/>
              </a:ext>
            </a:extLst>
          </p:cNvPr>
          <p:cNvSpPr txBox="1"/>
          <p:nvPr/>
        </p:nvSpPr>
        <p:spPr>
          <a:xfrm>
            <a:off x="7334947" y="4801505"/>
            <a:ext cx="39915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cs typeface="SB Sans Text" panose="020B0503040504020204" pitchFamily="34" charset="0"/>
              </a:rPr>
              <a:t>Информационное письмо Минфина России от 12.07.2022 N 24-01-07/66840 "Об изменении существенных условий контрактов в 2022 году"</a:t>
            </a:r>
          </a:p>
        </p:txBody>
      </p:sp>
    </p:spTree>
    <p:extLst>
      <p:ext uri="{BB962C8B-B14F-4D97-AF65-F5344CB8AC3E}">
        <p14:creationId xmlns:p14="http://schemas.microsoft.com/office/powerpoint/2010/main" val="14409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729">
            <a:off x="1189691" y="609005"/>
            <a:ext cx="5433035" cy="6163129"/>
          </a:xfrm>
          <a:prstGeom prst="rect">
            <a:avLst/>
          </a:prstGeom>
        </p:spPr>
      </p:pic>
      <p:pic>
        <p:nvPicPr>
          <p:cNvPr id="10244" name="Picture 4" descr="image preview">
            <a:extLst>
              <a:ext uri="{FF2B5EF4-FFF2-40B4-BE49-F238E27FC236}">
                <a16:creationId xmlns:a16="http://schemas.microsoft.com/office/drawing/2014/main" id="{DBC72519-957E-0812-EB3A-F97CF2AE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19" y="3114929"/>
            <a:ext cx="5855998" cy="36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09E1665-1AA5-9A0B-7582-6B2A06EB1A48}"/>
              </a:ext>
            </a:extLst>
          </p:cNvPr>
          <p:cNvSpPr/>
          <p:nvPr/>
        </p:nvSpPr>
        <p:spPr>
          <a:xfrm>
            <a:off x="4668196" y="781113"/>
            <a:ext cx="4207641" cy="2428262"/>
          </a:xfrm>
          <a:prstGeom prst="roundRect">
            <a:avLst>
              <a:gd name="adj" fmla="val 8351"/>
            </a:avLst>
          </a:prstGeom>
          <a:solidFill>
            <a:srgbClr val="5798DF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4910317" y="960493"/>
            <a:ext cx="386768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Установили </a:t>
            </a:r>
            <a:r>
              <a:rPr lang="ru-RU" sz="2000" b="1" dirty="0" err="1">
                <a:solidFill>
                  <a:schemeClr val="bg1"/>
                </a:solidFill>
              </a:rPr>
              <a:t>спецоснование</a:t>
            </a:r>
            <a:r>
              <a:rPr lang="ru-RU" sz="2000" b="1" dirty="0">
                <a:solidFill>
                  <a:schemeClr val="bg1"/>
                </a:solidFill>
              </a:rPr>
              <a:t> для корректировки отдельных контрактов с </a:t>
            </a:r>
            <a:r>
              <a:rPr lang="ru-RU" sz="2000" b="1" dirty="0" err="1">
                <a:solidFill>
                  <a:schemeClr val="bg1"/>
                </a:solidFill>
              </a:rPr>
              <a:t>едпоставщиком</a:t>
            </a:r>
            <a:r>
              <a:rPr lang="ru-RU" sz="2000" b="1" dirty="0">
                <a:solidFill>
                  <a:schemeClr val="bg1"/>
                </a:solidFill>
              </a:rPr>
              <a:t>, например на работы по мобилизационной подготовке. Норма действует до 31 декабря 2023 года.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304801" y="845332"/>
            <a:ext cx="3664274" cy="13229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400" dirty="0" smtClean="0">
                <a:solidFill>
                  <a:schemeClr val="tx1"/>
                </a:solidFill>
              </a:rPr>
              <a:t>Единственный поставщик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68D2629E-5806-3F2C-5AC6-B90869E01D7A}"/>
              </a:ext>
            </a:extLst>
          </p:cNvPr>
          <p:cNvSpPr txBox="1">
            <a:spLocks/>
          </p:cNvSpPr>
          <p:nvPr/>
        </p:nvSpPr>
        <p:spPr>
          <a:xfrm>
            <a:off x="352109" y="2130660"/>
            <a:ext cx="3516286" cy="51096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Часть </a:t>
            </a:r>
            <a:r>
              <a:rPr lang="ru-RU" sz="2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65.3 </a:t>
            </a:r>
            <a:r>
              <a:rPr lang="ru-RU" sz="2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статьи 112: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0D20A5E-8021-ECFA-10A6-4FB196AF1A30}"/>
              </a:ext>
            </a:extLst>
          </p:cNvPr>
          <p:cNvSpPr/>
          <p:nvPr/>
        </p:nvSpPr>
        <p:spPr>
          <a:xfrm>
            <a:off x="6174286" y="3541268"/>
            <a:ext cx="4539608" cy="1982077"/>
          </a:xfrm>
          <a:prstGeom prst="roundRect">
            <a:avLst>
              <a:gd name="adj" fmla="val 8351"/>
            </a:avLst>
          </a:prstGeom>
          <a:solidFill>
            <a:srgbClr val="7F5BC9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6487726" y="3811818"/>
            <a:ext cx="386768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Право правительства и регионов устанавливать дополнительные случаи закупок у </a:t>
            </a:r>
            <a:r>
              <a:rPr lang="ru-RU" sz="2000" b="1" dirty="0" err="1">
                <a:solidFill>
                  <a:schemeClr val="bg1"/>
                </a:solidFill>
              </a:rPr>
              <a:t>едпоставщика</a:t>
            </a:r>
            <a:r>
              <a:rPr lang="ru-RU" sz="2000" b="1" dirty="0">
                <a:solidFill>
                  <a:schemeClr val="bg1"/>
                </a:solidFill>
              </a:rPr>
              <a:t> продлили до 31 декабря 2023 года включительно.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68D2629E-5806-3F2C-5AC6-B90869E01D7A}"/>
              </a:ext>
            </a:extLst>
          </p:cNvPr>
          <p:cNvSpPr txBox="1">
            <a:spLocks/>
          </p:cNvSpPr>
          <p:nvPr/>
        </p:nvSpPr>
        <p:spPr>
          <a:xfrm>
            <a:off x="378795" y="2735769"/>
            <a:ext cx="3516286" cy="51096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статья 15  № 46-ФЗ</a:t>
            </a:r>
            <a:endParaRPr lang="ru-RU" sz="28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729">
            <a:off x="940308" y="459704"/>
            <a:ext cx="5433035" cy="6163129"/>
          </a:xfrm>
          <a:prstGeom prst="rect">
            <a:avLst/>
          </a:prstGeom>
        </p:spPr>
      </p:pic>
      <p:pic>
        <p:nvPicPr>
          <p:cNvPr id="10244" name="Picture 4" descr="image preview">
            <a:extLst>
              <a:ext uri="{FF2B5EF4-FFF2-40B4-BE49-F238E27FC236}">
                <a16:creationId xmlns:a16="http://schemas.microsoft.com/office/drawing/2014/main" id="{DBC72519-957E-0812-EB3A-F97CF2AE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19" y="3114929"/>
            <a:ext cx="5855998" cy="36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09E1665-1AA5-9A0B-7582-6B2A06EB1A48}"/>
              </a:ext>
            </a:extLst>
          </p:cNvPr>
          <p:cNvSpPr/>
          <p:nvPr/>
        </p:nvSpPr>
        <p:spPr>
          <a:xfrm>
            <a:off x="4668196" y="781113"/>
            <a:ext cx="4207641" cy="2428262"/>
          </a:xfrm>
          <a:prstGeom prst="roundRect">
            <a:avLst>
              <a:gd name="adj" fmla="val 8351"/>
            </a:avLst>
          </a:prstGeom>
          <a:solidFill>
            <a:srgbClr val="5798DF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4910317" y="960493"/>
            <a:ext cx="386768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Среди прочего до 1 октября 2023 года продлили действие нормы о включении некоторой информации в проект контракта без ЕИС. Речь идет, например, о наименовании страны происхождения товара.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304800" y="845332"/>
            <a:ext cx="4363395" cy="109312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</a:rPr>
              <a:t>Перенос сроков действия ряда переходных оптимизационных положений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68D2629E-5806-3F2C-5AC6-B90869E01D7A}"/>
              </a:ext>
            </a:extLst>
          </p:cNvPr>
          <p:cNvSpPr txBox="1">
            <a:spLocks/>
          </p:cNvSpPr>
          <p:nvPr/>
        </p:nvSpPr>
        <p:spPr>
          <a:xfrm>
            <a:off x="352109" y="2130660"/>
            <a:ext cx="3952036" cy="107871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Федеральный закон от 04.11.2022 N 420-ФЗ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0D20A5E-8021-ECFA-10A6-4FB196AF1A30}"/>
              </a:ext>
            </a:extLst>
          </p:cNvPr>
          <p:cNvSpPr/>
          <p:nvPr/>
        </p:nvSpPr>
        <p:spPr>
          <a:xfrm>
            <a:off x="6174286" y="3541268"/>
            <a:ext cx="4539608" cy="2684041"/>
          </a:xfrm>
          <a:prstGeom prst="roundRect">
            <a:avLst>
              <a:gd name="adj" fmla="val 8351"/>
            </a:avLst>
          </a:prstGeom>
          <a:solidFill>
            <a:srgbClr val="7F5BC9"/>
          </a:solidFill>
          <a:ln>
            <a:noFill/>
          </a:ln>
          <a:effectLst>
            <a:outerShdw blurRad="655217" dist="381000" dir="540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5973E3-88D4-9D86-ABE8-11E85FDDFA4D}"/>
              </a:ext>
            </a:extLst>
          </p:cNvPr>
          <p:cNvSpPr txBox="1"/>
          <p:nvPr/>
        </p:nvSpPr>
        <p:spPr>
          <a:xfrm>
            <a:off x="6487726" y="3811818"/>
            <a:ext cx="386768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Изменили также сроки действия положения о праве заказчика формировать проект контракта без этой системы. Им могут воспользоваться те, кто разместит извещение в ЕИС с 1 октября 2023 года до 1 апреля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634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3057385" y="-178445"/>
            <a:ext cx="6407011" cy="726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808" y="3945141"/>
            <a:ext cx="10348671" cy="47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08" y="4533785"/>
            <a:ext cx="26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РАЗДЕЛ 3</a:t>
            </a:r>
            <a:endParaRPr lang="ru-RU" sz="3600" b="1"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323274" y="3386758"/>
            <a:ext cx="66594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793473" rtl="0" eaLnBrk="1" latinLnBrk="0" hangingPunct="1">
              <a:spcBef>
                <a:spcPct val="0"/>
              </a:spcBef>
              <a:buNone/>
              <a:defRPr sz="38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800" b="1" spc="-5" dirty="0" smtClean="0">
                <a:cs typeface="Calibri"/>
              </a:rPr>
              <a:t>Прочие изменения</a:t>
            </a:r>
            <a:endParaRPr lang="ru-RU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49335" y="-105297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302166" y="2586373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Федеральный закон от 2 июля 2021 г. N 360-ФЗ (в редакции Федерального закона от 4 ноября 2022 г. N 420-ФЗ)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26049" y="2154124"/>
            <a:ext cx="5501710" cy="622848"/>
            <a:chOff x="6049314" y="785956"/>
            <a:chExt cx="5501710" cy="6228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Дополнение статьи 95 частью 1.7 перенесено вступлением в силу </a:t>
              </a:r>
              <a:r>
                <a:rPr lang="ru-RU" sz="1800" u="sng" dirty="0">
                  <a:solidFill>
                    <a:srgbClr val="FF0000"/>
                  </a:solidFill>
                </a:rPr>
                <a:t>на  1 июля 2024 г. </a:t>
              </a:r>
              <a:endParaRPr lang="ru-RU" sz="1800" dirty="0">
                <a:solidFill>
                  <a:srgbClr val="00B05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226049" y="3212169"/>
            <a:ext cx="5112973" cy="2938676"/>
            <a:chOff x="6070739" y="3386655"/>
            <a:chExt cx="5112973" cy="29386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00B050"/>
                  </a:solidFill>
                </a:rPr>
                <a:t>1.7. Соглашение об изменении условий контракта, заключенного по результатам электронных процедур, закрытых электронных процедур, заключается с использованием единой информационной системы. В случаях, предусмотренных частью 5 статьи 103 настоящего Федерального закона, такое соглашение не размещается на официальном сайте.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</a:rPr>
              <a:t>Соглашение об изменении условий контракта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49335" y="-105297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302166" y="2586373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Федеральный закон от 2 июля 2021 г. N 360-ФЗ (в редакции Федерального закона от 4 ноября 2022 г. N 420-ФЗ)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26049" y="2154124"/>
            <a:ext cx="5501710" cy="622848"/>
            <a:chOff x="6049314" y="785956"/>
            <a:chExt cx="5501710" cy="6228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Дополнение статьи 95 частью 8.1  перенесено вступлением в силу </a:t>
              </a:r>
              <a:r>
                <a:rPr lang="ru-RU" sz="1800" u="sng" dirty="0">
                  <a:solidFill>
                    <a:srgbClr val="FF0000"/>
                  </a:solidFill>
                </a:rPr>
                <a:t>на  1 июля 2024 г.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226049" y="3212169"/>
            <a:ext cx="5501710" cy="2938676"/>
            <a:chOff x="6070739" y="3386655"/>
            <a:chExt cx="5112973" cy="29386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 smtClean="0">
                  <a:solidFill>
                    <a:srgbClr val="1D9F3D"/>
                  </a:solidFill>
                </a:rPr>
                <a:t>8.1</a:t>
              </a:r>
              <a:r>
                <a:rPr lang="ru-RU" i="1" dirty="0">
                  <a:solidFill>
                    <a:srgbClr val="1D9F3D"/>
                  </a:solidFill>
                </a:rPr>
                <a:t>. Соглашение о расторжении контракта, заключенного по результатам электронных процедур, закрытых электронных процедур, заключается с использованием единой информационной системы. В случаях, предусмотренных частью 5 статьи 103 настоящего Федерального закона, такое соглашение не размещается на официальном сайте.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</a:rPr>
              <a:t>Соглашение о расторжении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контракта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40098" y="-77588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09627" y="1656470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70982" y="962074"/>
            <a:ext cx="5501710" cy="1425469"/>
            <a:chOff x="6049314" y="785956"/>
            <a:chExt cx="5501710" cy="14254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138499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Для оценки заявок по критерию "цена" ввели еще одну формулу. Ее станут применять, если по итогам сопоставления иного ценового предложения с лучшим, результат вычисления станет отрицательным.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094302" y="3884715"/>
            <a:ext cx="5501710" cy="1830680"/>
            <a:chOff x="6070739" y="3386655"/>
            <a:chExt cx="5112973" cy="18306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Также, уточнили порядок оценки заявок при закупке охранных услуг. Особенности оценки будут применять при приобретении охранных услуг не только для образовательных и научных организаций, но и для других объектов.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766379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Порядок оценки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889" y="2400172"/>
            <a:ext cx="4124901" cy="7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49336" y="-142243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09627" y="1635184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84608" y="1062702"/>
            <a:ext cx="5501710" cy="1702467"/>
            <a:chOff x="6049314" y="785956"/>
            <a:chExt cx="5501710" cy="17024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166199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>
                  <a:solidFill>
                    <a:srgbClr val="00B050"/>
                  </a:solidFill>
                </a:rPr>
                <a:t>Отдельные позиции </a:t>
              </a:r>
              <a:r>
                <a:rPr lang="ru-RU" sz="1800" dirty="0" err="1">
                  <a:solidFill>
                    <a:srgbClr val="00B050"/>
                  </a:solidFill>
                </a:rPr>
                <a:t>доптребований</a:t>
              </a:r>
              <a:r>
                <a:rPr lang="ru-RU" sz="1800" dirty="0">
                  <a:solidFill>
                    <a:srgbClr val="00B050"/>
                  </a:solidFill>
                </a:rPr>
                <a:t> включают несколько видов опыта. Например, к таким позициям относят работы по капремонту объекта капстроительства, кроме линейного. Уточнили, что в таких случаях участнику достаточно обладать хотя бы одним из них.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5283940" y="3005098"/>
            <a:ext cx="5501710" cy="2938676"/>
            <a:chOff x="6070739" y="3386655"/>
            <a:chExt cx="5112973" cy="29386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Расширили случаи, когда устанавливают </a:t>
              </a:r>
              <a:r>
                <a:rPr lang="ru-RU" i="1" dirty="0" err="1">
                  <a:solidFill>
                    <a:srgbClr val="1D9F3D"/>
                  </a:solidFill>
                </a:rPr>
                <a:t>доптребования</a:t>
              </a:r>
              <a:r>
                <a:rPr lang="ru-RU" i="1" dirty="0">
                  <a:solidFill>
                    <a:srgbClr val="1D9F3D"/>
                  </a:solidFill>
                </a:rPr>
                <a:t>. Их станут применять, например, при закупках:</a:t>
              </a:r>
            </a:p>
            <a:p>
              <a:pPr algn="just"/>
              <a:endParaRPr lang="ru-RU" i="1" dirty="0">
                <a:solidFill>
                  <a:srgbClr val="1D9F3D"/>
                </a:solidFill>
              </a:endParaRPr>
            </a:p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работ, связанных с регулярными перевозками пассажиров и багажа, при НМЦК выше 20 млн руб</a:t>
              </a:r>
              <a:r>
                <a:rPr lang="ru-RU" i="1" dirty="0" smtClean="0">
                  <a:solidFill>
                    <a:srgbClr val="1D9F3D"/>
                  </a:solidFill>
                </a:rPr>
                <a:t>.;</a:t>
              </a:r>
            </a:p>
            <a:p>
              <a:pPr algn="just"/>
              <a:endParaRPr lang="ru-RU" i="1" dirty="0">
                <a:solidFill>
                  <a:srgbClr val="1D9F3D"/>
                </a:solidFill>
              </a:endParaRPr>
            </a:p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услуг по оценке недвижимости, при НМЦК выше 500 тыс. руб.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ДОПТРЕБОВАНИЯ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4475910" y="-284130"/>
            <a:ext cx="6407011" cy="72679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663743" y="783785"/>
            <a:ext cx="9136039" cy="108196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4000" dirty="0"/>
              <a:t>ОСНОВНЫЕ ИЗМЕНЕНИЯ В ГОСЗАКУПКАХ В 2023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5820" y="2295787"/>
            <a:ext cx="8264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Федеральный закон от 11.06.2022 N </a:t>
            </a:r>
            <a:r>
              <a:rPr lang="ru-RU" sz="2400" b="1" dirty="0" smtClean="0"/>
              <a:t>160-ФЗ</a:t>
            </a:r>
            <a:endParaRPr lang="ru-RU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Федеральный закон от 16.04.2022 N </a:t>
            </a:r>
            <a:r>
              <a:rPr lang="ru-RU" sz="2400" b="1" dirty="0" smtClean="0"/>
              <a:t>104-ФЗ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Федеральный </a:t>
            </a:r>
            <a:r>
              <a:rPr lang="ru-RU" sz="2400" b="1" dirty="0"/>
              <a:t>закон от 28.06.2022 N 231-ФЗ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Федеральный закон от 04.11.2022 N 420-ФЗ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Федеральный закон от 27.12.2019 N 449-ФЗ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Постановление Правительства РФ от 31.10.2022 N 1946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/>
              <a:t>Постановление Правительства РФ от 08.07.2022 N 1224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20112" y="-77588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40502" y="3846214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84608" y="1062702"/>
            <a:ext cx="5501710" cy="1702467"/>
            <a:chOff x="6049314" y="785956"/>
            <a:chExt cx="5501710" cy="17024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166199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Положение типовых условий о сроке оплаты товаров, работ, услуг соисполнителя или субподрядчика уточнили. Этот срок сократили </a:t>
              </a:r>
              <a:r>
                <a:rPr lang="ru-RU" sz="1800" dirty="0">
                  <a:solidFill>
                    <a:srgbClr val="FF0000"/>
                  </a:solidFill>
                </a:rPr>
                <a:t>с 15 до 7 рабочих дней </a:t>
              </a:r>
              <a:r>
                <a:rPr lang="ru-RU" sz="1800" dirty="0">
                  <a:solidFill>
                    <a:srgbClr val="00B050"/>
                  </a:solidFill>
                </a:rPr>
                <a:t>с даты подписания поставщиком, подрядчиком, исполнителем документа о приемке.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096032" y="3370393"/>
            <a:ext cx="5501710" cy="2661677"/>
            <a:chOff x="6070739" y="3386655"/>
            <a:chExt cx="5112973" cy="26616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2492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Постановление Правительства РФ от 23.12.2016 N 1466 (ред. от 31.10.2022) "Об утверждении типовых условий контрактов, предусматривающих привлечение к исполнению контрактов субподрядчиков, соисполнителей из числа субъектов малого предпринимательства, социально ориентированных некоммерческих организаций"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09628" y="831512"/>
            <a:ext cx="4607702" cy="2796434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</a:rPr>
              <a:t>Типовые условия контрактов для привлечения СМП и СОНКО как соисполнителей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449336" y="-142243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09627" y="1635184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304163" y="2268919"/>
            <a:ext cx="5501710" cy="3484881"/>
            <a:chOff x="6070739" y="3386655"/>
            <a:chExt cx="5112973" cy="210767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Обязанность проводить закупки через </a:t>
              </a:r>
              <a:r>
                <a:rPr lang="ru-RU" i="1" dirty="0" err="1">
                  <a:solidFill>
                    <a:srgbClr val="1D9F3D"/>
                  </a:solidFill>
                </a:rPr>
                <a:t>агрегатор</a:t>
              </a:r>
              <a:r>
                <a:rPr lang="ru-RU" i="1" dirty="0">
                  <a:solidFill>
                    <a:srgbClr val="1D9F3D"/>
                  </a:solidFill>
                </a:rPr>
                <a:t> отменили:</a:t>
              </a:r>
            </a:p>
            <a:p>
              <a:pPr algn="just"/>
              <a:endParaRPr lang="ru-RU" i="1" dirty="0">
                <a:solidFill>
                  <a:srgbClr val="1D9F3D"/>
                </a:solidFill>
              </a:endParaRPr>
            </a:p>
            <a:p>
              <a:pPr algn="just"/>
              <a:r>
                <a:rPr lang="ru-RU" i="1" dirty="0" smtClean="0">
                  <a:solidFill>
                    <a:srgbClr val="1D9F3D"/>
                  </a:solidFill>
                </a:rPr>
                <a:t>- для </a:t>
              </a:r>
              <a:r>
                <a:rPr lang="ru-RU" i="1" dirty="0" err="1">
                  <a:solidFill>
                    <a:srgbClr val="1D9F3D"/>
                  </a:solidFill>
                </a:rPr>
                <a:t>Росгвардии</a:t>
              </a:r>
              <a:r>
                <a:rPr lang="ru-RU" i="1" dirty="0">
                  <a:solidFill>
                    <a:srgbClr val="1D9F3D"/>
                  </a:solidFill>
                </a:rPr>
                <a:t> и подведомственных ей федеральных казенных учреждений;</a:t>
              </a:r>
            </a:p>
            <a:p>
              <a:pPr algn="just"/>
              <a:r>
                <a:rPr lang="ru-RU" i="1" dirty="0" smtClean="0">
                  <a:solidFill>
                    <a:srgbClr val="1D9F3D"/>
                  </a:solidFill>
                </a:rPr>
                <a:t>- ФСО </a:t>
              </a:r>
              <a:r>
                <a:rPr lang="ru-RU" i="1" dirty="0">
                  <a:solidFill>
                    <a:srgbClr val="1D9F3D"/>
                  </a:solidFill>
                </a:rPr>
                <a:t>России и подведомственных ей федеральных казенных учреждений.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</a:rPr>
              <a:t>ЕАТ "Березка"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3996754" y="-367207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09627" y="1635184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33646" y="1576662"/>
            <a:ext cx="5501710" cy="3087462"/>
            <a:chOff x="6049314" y="785956"/>
            <a:chExt cx="5501710" cy="3087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30469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В правилах использования КТРУ уточнили норму, по которой нельзя использовать </a:t>
              </a:r>
              <a:r>
                <a:rPr lang="ru-RU" sz="1800" dirty="0" err="1">
                  <a:solidFill>
                    <a:srgbClr val="00B050"/>
                  </a:solidFill>
                </a:rPr>
                <a:t>допхарактеристики</a:t>
              </a:r>
              <a:r>
                <a:rPr lang="ru-RU" sz="1800" dirty="0">
                  <a:solidFill>
                    <a:srgbClr val="00B050"/>
                  </a:solidFill>
                </a:rPr>
                <a:t> вне каталога, если закупают иностранную радиоэлектронику с запретом на допуск. Номера пунктов из этой нормы привели в соответствие с номерами из перечня импортных товаров с запретом</a:t>
              </a:r>
              <a:r>
                <a:rPr lang="ru-RU" sz="1800" dirty="0" smtClean="0">
                  <a:solidFill>
                    <a:srgbClr val="00B050"/>
                  </a:solidFill>
                </a:rPr>
                <a:t>.</a:t>
              </a:r>
            </a:p>
            <a:p>
              <a:endParaRPr lang="ru-RU" sz="1800" dirty="0">
                <a:solidFill>
                  <a:srgbClr val="00B050"/>
                </a:solidFill>
              </a:endParaRPr>
            </a:p>
            <a:p>
              <a:r>
                <a:rPr lang="ru-RU" sz="1800" dirty="0">
                  <a:solidFill>
                    <a:srgbClr val="FF0000"/>
                  </a:solidFill>
                </a:rPr>
                <a:t>Осуществления закупки радиоэлектронной продукции, включенной в пункты 22 - 27 и 29 перечня промышленных товаров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5885766" y="5225104"/>
            <a:ext cx="5501710" cy="999684"/>
            <a:chOff x="6070739" y="3386655"/>
            <a:chExt cx="5112973" cy="9996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нередко заказчики из-за такого несоответствия описывали объект закупки не по каталогу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КТРУ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246136" y="-921389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409627" y="1635184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Постановление Правительства РФ от 31.10.2022 N 1946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33646" y="1576662"/>
            <a:ext cx="5501710" cy="1148470"/>
            <a:chOff x="6049314" y="785956"/>
            <a:chExt cx="5501710" cy="11484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800" dirty="0">
                  <a:solidFill>
                    <a:srgbClr val="00B050"/>
                  </a:solidFill>
                </a:rPr>
                <a:t>Не позднее 1 февраля 2023 года в реестр контрактов нужно направить информацию об изменении кодов финансирования закупки</a:t>
              </a:r>
            </a:p>
            <a:p>
              <a:endParaRPr lang="ru-RU" sz="1800" dirty="0">
                <a:solidFill>
                  <a:srgbClr val="00B05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5433646" y="2673064"/>
            <a:ext cx="5501710" cy="1553682"/>
            <a:chOff x="6070739" y="3386655"/>
            <a:chExt cx="5112973" cy="15536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Если КБК, КЦСР или КВР, указанные в реестре, меняются из-за требований бюджетного законодательства, информацию об этом нужно направить не позднее 1 февраля года, в котором должны применяться новые коды.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Реестр контрактов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358520" y="4343365"/>
            <a:ext cx="5501710" cy="1276683"/>
            <a:chOff x="6070739" y="3386655"/>
            <a:chExt cx="5112973" cy="12766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6D41A-A513-0168-C670-BE006BA5B03E}"/>
                </a:ext>
              </a:extLst>
            </p:cNvPr>
            <p:cNvSpPr txBox="1"/>
            <p:nvPr/>
          </p:nvSpPr>
          <p:spPr>
            <a:xfrm>
              <a:off x="6863712" y="3555342"/>
              <a:ext cx="43200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i="1" dirty="0">
                  <a:solidFill>
                    <a:srgbClr val="1D9F3D"/>
                  </a:solidFill>
                </a:rPr>
                <a:t>С 1 января 2023 года в сведениях об исполнении контракта федеральные заказчики указывают сумму требований об уплате штрафных санкций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FA1CC94-6A32-A852-2513-4A167FB0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0739" y="3386655"/>
              <a:ext cx="622848" cy="622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0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504754" y="-191716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215663" y="2313363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 smtClean="0">
                <a:solidFill>
                  <a:srgbClr val="00B050"/>
                </a:solidFill>
              </a:rPr>
              <a:t>Постановление </a:t>
            </a:r>
            <a:r>
              <a:rPr lang="ru-RU" sz="2000" dirty="0">
                <a:solidFill>
                  <a:srgbClr val="00B050"/>
                </a:solidFill>
              </a:rPr>
              <a:t>Правительства РФ от 08.07.2022 N 1224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942448" y="1384753"/>
            <a:ext cx="5501710" cy="4718678"/>
            <a:chOff x="6049314" y="785956"/>
            <a:chExt cx="5501710" cy="47186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46782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600" dirty="0">
                  <a:solidFill>
                    <a:srgbClr val="1D9F3D"/>
                  </a:solidFill>
                </a:rPr>
                <a:t>С 1 января 2023 г. устанавливаются особенности описания отдельных видов товаров, являющихся объектом закупки для обеспечения </a:t>
              </a:r>
              <a:r>
                <a:rPr lang="ru-RU" sz="1600" dirty="0" err="1">
                  <a:solidFill>
                    <a:srgbClr val="1D9F3D"/>
                  </a:solidFill>
                </a:rPr>
                <a:t>госнужд</a:t>
              </a:r>
              <a:r>
                <a:rPr lang="ru-RU" sz="1600" dirty="0">
                  <a:solidFill>
                    <a:srgbClr val="1D9F3D"/>
                  </a:solidFill>
                </a:rPr>
                <a:t>, при закупках которых предъявляются экологические требования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Следует указывать долю вторсырья, которое было использовано при производстве следующих товаров: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- туалетная бумага, полотенца бумажные, платки носовые бумажные, скатерти бумажные, салфетки разного назначения;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- покрытия из переработанных материалов, тротуарная плитка, бордюры, ограждения;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- резиновая плитка, покрытия из резиновой крошки, мягкая кровля или иные гидроизоляционные материалы;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- контейнеры и урны для мусора;</a:t>
              </a:r>
            </a:p>
            <a:p>
              <a:r>
                <a:rPr lang="ru-RU" sz="1600" dirty="0">
                  <a:solidFill>
                    <a:srgbClr val="1D9F3D"/>
                  </a:solidFill>
                </a:rPr>
                <a:t>- органические удобрения, </a:t>
              </a:r>
              <a:r>
                <a:rPr lang="ru-RU" sz="1600" dirty="0" err="1">
                  <a:solidFill>
                    <a:srgbClr val="1D9F3D"/>
                  </a:solidFill>
                </a:rPr>
                <a:t>почвогрунт</a:t>
              </a:r>
              <a:r>
                <a:rPr lang="ru-RU" sz="1600" dirty="0">
                  <a:solidFill>
                    <a:srgbClr val="1D9F3D"/>
                  </a:solidFill>
                </a:rPr>
                <a:t> и грунт, пригодный для технических целей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2"/>
            <a:ext cx="5249653" cy="18231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Особенности описания объекта закупки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569408" y="-191715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356408" y="3381392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Президент РФ подписал Федеральный закон от 05.12.2022 № 500-ФЗ «О внесении изменений в Федеральный закон „О защите конкуренции“ и Федеральный закон „О контрактной системе в сфере закупок товаров, работ, услуг для обеспечения государственных и муниципальных нужд“»</a:t>
            </a:r>
            <a:endParaRPr lang="ru-RU" sz="2000" dirty="0">
              <a:solidFill>
                <a:srgbClr val="00B05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942448" y="1384753"/>
            <a:ext cx="5501710" cy="3733793"/>
            <a:chOff x="6049314" y="785956"/>
            <a:chExt cx="5501710" cy="37337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369331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600" dirty="0">
                  <a:solidFill>
                    <a:srgbClr val="1D9F3D"/>
                  </a:solidFill>
                </a:rPr>
                <a:t>В Закон № 44-ФЗ вносится изменение, обязывающее заказчика при закупке путем проведения открытых конкурентных способов и у единственного поставщика размещать в Единой информационной системе в сфере закупок извещение о закупке, содержащее предупреждение об административной и уголовной ответственности за нарушение требований антимонопольного законодательства РФ о запрете участия в ограничивающих конкуренцию соглашениях, об осуществлении ограничивающих конкуренцию согласованных действий. Эта же информация должна включаться в документацию о закупке при применении закрытых конкурентных способов.</a:t>
              </a:r>
              <a:endParaRPr lang="ru-RU" sz="1600" dirty="0">
                <a:solidFill>
                  <a:srgbClr val="1D9F3D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1"/>
            <a:ext cx="5249653" cy="213336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</a:rPr>
              <a:t>Расширены антикартельные полномочия ФАС России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C3DA6-74E8-0CB3-66D7-BC946D44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4569408" y="-191715"/>
            <a:ext cx="6712024" cy="7613989"/>
          </a:xfrm>
          <a:prstGeom prst="rect">
            <a:avLst/>
          </a:prstGeom>
        </p:spPr>
      </p:pic>
      <p:sp>
        <p:nvSpPr>
          <p:cNvPr id="35" name="Title 7">
            <a:extLst>
              <a:ext uri="{FF2B5EF4-FFF2-40B4-BE49-F238E27FC236}">
                <a16:creationId xmlns:a16="http://schemas.microsoft.com/office/drawing/2014/main" id="{C65BACC3-DA0E-FED6-6241-631AA95D20C1}"/>
              </a:ext>
            </a:extLst>
          </p:cNvPr>
          <p:cNvSpPr txBox="1">
            <a:spLocks/>
          </p:cNvSpPr>
          <p:nvPr/>
        </p:nvSpPr>
        <p:spPr>
          <a:xfrm>
            <a:off x="356408" y="3381392"/>
            <a:ext cx="4961355" cy="1037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Иностранным агентам с 1 декабря будет запрещено участие в государственных и корпоративных закупках. В целях учета таких лиц будет вестись специальный реестр (Федеральный закон от 14 июля 2022 г. № 255-ФЗ).</a:t>
            </a:r>
            <a:endParaRPr lang="ru-RU" sz="2000" dirty="0">
              <a:solidFill>
                <a:srgbClr val="00B05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942448" y="1384753"/>
            <a:ext cx="5501710" cy="4841788"/>
            <a:chOff x="6049314" y="785956"/>
            <a:chExt cx="5501710" cy="48417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B31A1A-D29F-8341-83D5-E64D1D9C34CF}"/>
                </a:ext>
              </a:extLst>
            </p:cNvPr>
            <p:cNvSpPr txBox="1"/>
            <p:nvPr/>
          </p:nvSpPr>
          <p:spPr>
            <a:xfrm>
              <a:off x="6863712" y="826430"/>
              <a:ext cx="4687312" cy="48013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3600" b="1">
                  <a:gradFill>
                    <a:gsLst>
                      <a:gs pos="0">
                        <a:srgbClr val="75CD26"/>
                      </a:gs>
                      <a:gs pos="100000">
                        <a:srgbClr val="21A137">
                          <a:lumMod val="91271"/>
                        </a:srgbClr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sz="1200" dirty="0">
                  <a:solidFill>
                    <a:srgbClr val="1D9F3D"/>
                  </a:solidFill>
                </a:rPr>
                <a:t>Важная информация </a:t>
              </a:r>
            </a:p>
            <a:p>
              <a:r>
                <a:rPr lang="ru-RU" sz="1200" dirty="0">
                  <a:solidFill>
                    <a:srgbClr val="1D9F3D"/>
                  </a:solidFill>
                </a:rPr>
                <a:t>Добавили на форму декларации ЭТП СБЕР А по ст. 31 новую информацию. 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На форме подачи заявки на участие в каждом типе процедур имеется автоматический функционал формирования декларации о соответствии участника.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Поле: "Название документа: Декларация о соответствии участника электронного аукциона требованиям, предусмотренным п. 3 - 5, 7 - 11 ч. 1 ст. 31 Закона 44-ФЗ *</a:t>
              </a:r>
            </a:p>
            <a:p>
              <a:r>
                <a:rPr lang="ru-RU" sz="1200" dirty="0">
                  <a:solidFill>
                    <a:srgbClr val="1D9F3D"/>
                  </a:solidFill>
                </a:rPr>
                <a:t>Ссылка на нормативный акт: п. 3-5, 7-11 ч.1 ст. 31 Закона 44-ФЗ"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В текст декларации  добавили новую норму.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Между пунктами "- участник закупки не является офшорной компанией, не имеет в составе участников (членов) корпоративного юридического лица или в составе учредителей..." и "-отсутствие у участника закупки ограничений для участия в закупках, установленных законодательством Российской Федерации" добавили  текст: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- участник закупки не является иностранным агентом;</a:t>
              </a:r>
            </a:p>
            <a:p>
              <a:endParaRPr lang="ru-RU" sz="1200" dirty="0">
                <a:solidFill>
                  <a:srgbClr val="1D9F3D"/>
                </a:solidFill>
              </a:endParaRPr>
            </a:p>
            <a:p>
              <a:r>
                <a:rPr lang="ru-RU" sz="1200" dirty="0">
                  <a:solidFill>
                    <a:srgbClr val="1D9F3D"/>
                  </a:solidFill>
                </a:rPr>
                <a:t>Указанный текст отображается на форме формирования декларации и в формируемом документе.</a:t>
              </a:r>
              <a:endParaRPr lang="ru-RU" sz="1200" dirty="0">
                <a:solidFill>
                  <a:srgbClr val="1D9F3D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18CC55-5788-DFB0-1AEB-626FA28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14" y="785956"/>
              <a:ext cx="622848" cy="622848"/>
            </a:xfrm>
            <a:prstGeom prst="rect">
              <a:avLst/>
            </a:prstGeom>
          </p:spPr>
        </p:pic>
      </p:grpSp>
      <p:sp>
        <p:nvSpPr>
          <p:cNvPr id="70" name="Title 7">
            <a:extLst>
              <a:ext uri="{FF2B5EF4-FFF2-40B4-BE49-F238E27FC236}">
                <a16:creationId xmlns:a16="http://schemas.microsoft.com/office/drawing/2014/main" id="{E5BB5F07-8F71-2B80-2EBC-633D7CC16AF2}"/>
              </a:ext>
            </a:extLst>
          </p:cNvPr>
          <p:cNvSpPr txBox="1">
            <a:spLocks/>
          </p:cNvSpPr>
          <p:nvPr/>
        </p:nvSpPr>
        <p:spPr>
          <a:xfrm>
            <a:off x="472291" y="831511"/>
            <a:ext cx="5249653" cy="213336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 1 ДЕКАБРЯ 2022 Г. ИНОСТРАННЫМ АГЕНТАМ ЗАПРЕТЯТ УЧАСТИЕ В ЗАКУПКАХ ПО ЗАКОНАМ № 44-ФЗ И № 223-ФЗ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D2B816-688A-9DA1-82AF-463E827C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7" y="5873672"/>
            <a:ext cx="3144329" cy="702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3057385" y="-178445"/>
            <a:ext cx="6407011" cy="726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808" y="3945141"/>
            <a:ext cx="10348671" cy="47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08" y="4533785"/>
            <a:ext cx="26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РАЗДЕЛ 4</a:t>
            </a:r>
            <a:endParaRPr lang="ru-RU" sz="3600" b="1"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323274" y="3386758"/>
            <a:ext cx="66594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793473" rtl="0" eaLnBrk="1" latinLnBrk="0" hangingPunct="1">
              <a:spcBef>
                <a:spcPct val="0"/>
              </a:spcBef>
              <a:buNone/>
              <a:defRPr sz="38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800" b="1" spc="-5" dirty="0" smtClean="0">
                <a:cs typeface="Calibri"/>
              </a:rPr>
              <a:t>Проекты изменений</a:t>
            </a:r>
            <a:endParaRPr lang="ru-RU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9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666463" y="-1190345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08" y="4233307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Предложили новые типовые условия </a:t>
            </a:r>
            <a:r>
              <a:rPr lang="ru-RU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госконтрактов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области капстроительства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470495" y="1177613"/>
            <a:ext cx="8392016" cy="4948061"/>
            <a:chOff x="586971" y="2685742"/>
            <a:chExt cx="4587435" cy="2877564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C7E6E-39B0-134C-A78D-575DA1F77AF9}"/>
                </a:ext>
              </a:extLst>
            </p:cNvPr>
            <p:cNvSpPr txBox="1"/>
            <p:nvPr/>
          </p:nvSpPr>
          <p:spPr>
            <a:xfrm>
              <a:off x="1198911" y="2699488"/>
              <a:ext cx="3668410" cy="2863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1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иповые 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 планируют применять при закупке работ по строительству, реконструкции, капремонту, сносу объекта капстроительства и сохранению объектов культурного наследия.</a:t>
              </a:r>
            </a:p>
            <a:p>
              <a:pPr algn="ctr"/>
              <a:endPara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 дополнят, в частности, пунктами об обеспечении контракта и гарантийных обязательств, правах заказчика и подрядчика. Среди новых обязанностей последнего есть такие:</a:t>
              </a:r>
            </a:p>
            <a:p>
              <a:pPr algn="ctr"/>
              <a:endPara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сообщать заказчику обо всех субподрядчиках в течение 10 дней с момента заключения с ними договора. Сделать это нужно, если общая цена таких договоров выше 10% от цены контракта;</a:t>
              </a: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освободить участок от временных сооружений, техники и мусора не позднее 10 рабочих дней со дня завершения работ. Сейчас этот срок выбирают стороны;</a:t>
              </a: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самому выполнить ряд работ на сумму не менее 25% от цены контракта. Речь о работах из обязательного перечня, которые определили по предложению подрядчика.</a:t>
              </a: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контракт включат обязанности заказчика содействовать подрядчику в работе и списывать неустойку, когда этого требует закон. В пункте контракта о цене укажут источник финансирования.</a:t>
              </a:r>
              <a:r>
                <a:rPr lang="ru-RU" sz="1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70C0"/>
                  </a:solidFill>
                </a:rPr>
                <a:t>.</a:t>
              </a:r>
              <a:endPara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5639" y="2203978"/>
            <a:ext cx="4249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Планируют, что поправки вступят в силу с 1 января 2023 года. Их будут применять к закупкам, которые объявят после этой даты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ID </a:t>
            </a:r>
            <a:r>
              <a:rPr lang="ru-RU" dirty="0">
                <a:solidFill>
                  <a:srgbClr val="FF0000"/>
                </a:solidFill>
              </a:rPr>
              <a:t>проекта 01/01/11-22/00132830</a:t>
            </a:r>
          </a:p>
        </p:txBody>
      </p:sp>
    </p:spTree>
    <p:extLst>
      <p:ext uri="{BB962C8B-B14F-4D97-AF65-F5344CB8AC3E}">
        <p14:creationId xmlns:p14="http://schemas.microsoft.com/office/powerpoint/2010/main" val="5410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666463" y="-1190345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08" y="4233307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Хотят уточнить порядок </a:t>
            </a:r>
            <a:r>
              <a:rPr lang="ru-RU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госзакупок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отечественного ПО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470495" y="1177612"/>
            <a:ext cx="8392016" cy="2978291"/>
            <a:chOff x="586971" y="2685742"/>
            <a:chExt cx="4587435" cy="1732037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C7E6E-39B0-134C-A78D-575DA1F77AF9}"/>
                </a:ext>
              </a:extLst>
            </p:cNvPr>
            <p:cNvSpPr txBox="1"/>
            <p:nvPr/>
          </p:nvSpPr>
          <p:spPr>
            <a:xfrm>
              <a:off x="1198911" y="2699488"/>
              <a:ext cx="3668410" cy="1718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Минцифры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предложило отклонять остальные заявки, если хотя бы в одной есть программа, которая одновременно (</a:t>
              </a:r>
              <a:r>
                <a:rPr lang="ru-RU" sz="1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пп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"в" п. 1 проекта изменений):</a:t>
              </a:r>
            </a:p>
            <a:p>
              <a:pPr algn="ctr"/>
              <a:endPara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отвечает извещению;</a:t>
              </a:r>
            </a:p>
            <a:p>
              <a:pPr algn="ctr"/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соответствует </a:t>
              </a:r>
              <a:r>
                <a:rPr lang="ru-RU" sz="1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доптребованиям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программам для ЭВМ и базам данных, сведения о которых есть в едином реестре российского ПО.</a:t>
              </a:r>
            </a:p>
            <a:p>
              <a:pPr algn="ctr"/>
              <a:endParaRPr lang="ru-RU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Доптребования</a:t>
              </a:r>
              <a:r>
                <a:rPr lang="ru-RU" sz="1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планируют обновить. Так, от программных продуктов из реестра потребуют, в частности, иметь совместимость не менее чем с 1 центральным процессором из реестров российской электроники или промтоваров (</a:t>
              </a:r>
              <a:r>
                <a:rPr lang="ru-RU" sz="1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пп</a:t>
              </a:r>
              <a:r>
                <a:rPr lang="ru-RU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"г" п. 1 проекта изменений).</a:t>
              </a:r>
              <a:endPara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5639" y="2203978"/>
            <a:ext cx="4249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Поправки могут вступить в силу 1 июля 2023 года. Их будут применять к закупкам, которые объявят после этой даты (п. 3 и 4 проекта постановления).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Проект постановления Правительства РФ ID </a:t>
            </a:r>
            <a:r>
              <a:rPr lang="ru-RU" dirty="0" smtClean="0">
                <a:solidFill>
                  <a:srgbClr val="FF0000"/>
                </a:solidFill>
              </a:rPr>
              <a:t>проекта 01/01/11-22/00133695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1739371" y="-441576"/>
            <a:ext cx="6407011" cy="7267988"/>
          </a:xfrm>
          <a:prstGeom prst="rect">
            <a:avLst/>
          </a:prstGeom>
        </p:spPr>
      </p:pic>
      <p:sp>
        <p:nvSpPr>
          <p:cNvPr id="29" name="Title 7">
            <a:extLst>
              <a:ext uri="{FF2B5EF4-FFF2-40B4-BE49-F238E27FC236}">
                <a16:creationId xmlns:a16="http://schemas.microsoft.com/office/drawing/2014/main" id="{652C1D96-854D-E5FB-D7F0-14FADEAD432E}"/>
              </a:ext>
            </a:extLst>
          </p:cNvPr>
          <p:cNvSpPr txBox="1">
            <a:spLocks/>
          </p:cNvSpPr>
          <p:nvPr/>
        </p:nvSpPr>
        <p:spPr>
          <a:xfrm>
            <a:off x="195385" y="2174390"/>
            <a:ext cx="9494981" cy="258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1 – Основные изменения законодательства.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2 – Антикризисные меры.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3 – Прочие изменения о закупках.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4 – Проекты изменений.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5 - Дополнительная информация.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F8AED2A8-8701-427D-489A-C5B194FF01A1}"/>
              </a:ext>
            </a:extLst>
          </p:cNvPr>
          <p:cNvSpPr txBox="1">
            <a:spLocks/>
          </p:cNvSpPr>
          <p:nvPr/>
        </p:nvSpPr>
        <p:spPr>
          <a:xfrm>
            <a:off x="2391435" y="-79200"/>
            <a:ext cx="5588783" cy="67240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Что измениться?</a:t>
            </a:r>
            <a:endParaRPr lang="ru-RU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647990" y="-959436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08" y="4233307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Хотят запретить </a:t>
            </a:r>
            <a:r>
              <a:rPr lang="ru-RU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госзакупки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ряда иностранных инвалидных колясок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673889" y="2218273"/>
            <a:ext cx="8392016" cy="2462213"/>
            <a:chOff x="531432" y="1987917"/>
            <a:chExt cx="4587435" cy="143191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31432" y="2038057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C7E6E-39B0-134C-A78D-575DA1F77AF9}"/>
                </a:ext>
              </a:extLst>
            </p:cNvPr>
            <p:cNvSpPr txBox="1"/>
            <p:nvPr/>
          </p:nvSpPr>
          <p:spPr>
            <a:xfrm>
              <a:off x="1239303" y="1987917"/>
              <a:ext cx="3668410" cy="1431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перечень импортных товаров с запретом на допуск предложили добавить продукцию с кодом 30.92.20.000 по ОКПД 2. Речь идет об инвалидных креслах-колясках с электроприводом (кроме частей и принадлежностей) с кодами видов </a:t>
              </a:r>
              <a:r>
                <a:rPr lang="ru-RU" sz="2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медизделий</a:t>
              </a:r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207840, 207850, 207920 и др. Для применения запрета нужно, чтобы код по ОКПД 2 совпал с наименованием вида </a:t>
              </a:r>
              <a:r>
                <a:rPr lang="ru-RU" sz="2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медизделия</a:t>
              </a:r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(п. 1 проекта изменений).</a:t>
              </a:r>
              <a:endParaRPr lang="ru-RU" sz="1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714039" y="215433"/>
            <a:ext cx="424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Проект постановления Правительства РФ ID проекта 01/01/11-22/00132956</a:t>
            </a:r>
          </a:p>
        </p:txBody>
      </p:sp>
    </p:spTree>
    <p:extLst>
      <p:ext uri="{BB962C8B-B14F-4D97-AF65-F5344CB8AC3E}">
        <p14:creationId xmlns:p14="http://schemas.microsoft.com/office/powerpoint/2010/main" val="18515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647990" y="-959436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08" y="4233307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Возможность изменения условий </a:t>
            </a:r>
            <a:r>
              <a:rPr lang="ru-RU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госконтрактов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ремонт и содержание дорог предлагают продлить на 2023 год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673889" y="2218273"/>
            <a:ext cx="8392016" cy="2769988"/>
            <a:chOff x="531432" y="1987917"/>
            <a:chExt cx="4587435" cy="1610898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31432" y="2038057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C7E6E-39B0-134C-A78D-575DA1F77AF9}"/>
                </a:ext>
              </a:extLst>
            </p:cNvPr>
            <p:cNvSpPr txBox="1"/>
            <p:nvPr/>
          </p:nvSpPr>
          <p:spPr>
            <a:xfrm>
              <a:off x="1239303" y="1987917"/>
              <a:ext cx="3668410" cy="161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Минтранс России на сайте для обсуждений разместил проект постановления Правительства РФ «О внесении изменений в постановление Правительства Российской Федерации от 28 июня 2022 г. № 1148».</a:t>
              </a:r>
            </a:p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пояснительной записке ведомство указало, что из-за сложившейся макроэкономической и внешнеполитической ситуации в условиях санкций срок действия Постановления № 1148 предлагается продлить до 31 декабря 2023 года.</a:t>
              </a:r>
              <a:endParaRPr lang="ru-RU" sz="1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714039" y="215433"/>
            <a:ext cx="424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Проект Постановления Правительства РФ ID проекта 01/01/11-22/00133868</a:t>
            </a:r>
          </a:p>
        </p:txBody>
      </p:sp>
    </p:spTree>
    <p:extLst>
      <p:ext uri="{BB962C8B-B14F-4D97-AF65-F5344CB8AC3E}">
        <p14:creationId xmlns:p14="http://schemas.microsoft.com/office/powerpoint/2010/main" val="4609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647990" y="-959436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08" y="4233307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2" y="61546"/>
            <a:ext cx="7603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2023 году предложили разрешить устанавливать авансы до 90% в </a:t>
            </a:r>
            <a:r>
              <a:rPr lang="ru-RU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госконтрактах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федеральных нужд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673889" y="1573466"/>
            <a:ext cx="8392016" cy="4924425"/>
            <a:chOff x="531432" y="1612927"/>
            <a:chExt cx="4587435" cy="286382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31432" y="2038057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C7E6E-39B0-134C-A78D-575DA1F77AF9}"/>
                </a:ext>
              </a:extLst>
            </p:cNvPr>
            <p:cNvSpPr txBox="1"/>
            <p:nvPr/>
          </p:nvSpPr>
          <p:spPr>
            <a:xfrm>
              <a:off x="1224156" y="1612927"/>
              <a:ext cx="3668410" cy="2863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2023 году по </a:t>
              </a:r>
              <a:r>
                <a:rPr lang="ru-RU" sz="2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спецнорме</a:t>
              </a:r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сторонам хотят разрешить по согласию менять условие контракта для федеральных нужд об авансе.</a:t>
              </a:r>
            </a:p>
            <a:p>
              <a:pPr algn="ctr"/>
              <a:endPara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контрактах, которые заключили до 1 января 2023 года, аванс можно будет установить в размере от 50 до 90% суммы контракта или увеличить до такого размера. Для этого надо соблюсти ряд условий, а также учесть особенности определения размера обеспечения контракта.</a:t>
              </a:r>
            </a:p>
            <a:p>
              <a:pPr algn="ctr"/>
              <a:endPara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D9F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Высшим исполнительным органам </a:t>
              </a:r>
              <a:r>
                <a:rPr lang="ru-RU" sz="2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госвласти</a:t>
              </a:r>
              <a:r>
                <a: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субъектов РФ, местным администрациям планируют дать рекомендацию принять меры по обеспечению включения в заключаемые контракты авансов (их корректировке) в указанных размерах.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714039" y="215433"/>
            <a:ext cx="424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Проект Постановления Правительства РФ </a:t>
            </a:r>
            <a:r>
              <a:rPr lang="en-US" dirty="0">
                <a:solidFill>
                  <a:srgbClr val="FF0000"/>
                </a:solidFill>
              </a:rPr>
              <a:t>ID </a:t>
            </a:r>
            <a:r>
              <a:rPr lang="ru-RU" dirty="0">
                <a:solidFill>
                  <a:srgbClr val="FF0000"/>
                </a:solidFill>
              </a:rPr>
              <a:t>проекта 01/01/11-22/00133692</a:t>
            </a:r>
          </a:p>
        </p:txBody>
      </p:sp>
    </p:spTree>
    <p:extLst>
      <p:ext uri="{BB962C8B-B14F-4D97-AF65-F5344CB8AC3E}">
        <p14:creationId xmlns:p14="http://schemas.microsoft.com/office/powerpoint/2010/main" val="20854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3001966" y="-150736"/>
            <a:ext cx="6407011" cy="726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808" y="3945141"/>
            <a:ext cx="10348671" cy="47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08" y="4533785"/>
            <a:ext cx="26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РАЗДЕЛ 5</a:t>
            </a:r>
            <a:endParaRPr lang="ru-RU" sz="3600" b="1"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323274" y="3386758"/>
            <a:ext cx="66594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793473" rtl="0" eaLnBrk="1" latinLnBrk="0" hangingPunct="1">
              <a:spcBef>
                <a:spcPct val="0"/>
              </a:spcBef>
              <a:buNone/>
              <a:defRPr sz="38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800" b="1" spc="-5" dirty="0" smtClean="0">
                <a:cs typeface="Calibri"/>
              </a:rPr>
              <a:t>Дополнительная информация</a:t>
            </a:r>
            <a:endParaRPr lang="ru-RU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4125407" y="-957498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4" y="4418034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8994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Письмо Минстроя РФ от 11.11.2022 №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59499-АВ/09 «О разъяснении положений приказа Минстроя России от 23 декабря 2019 г. N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841/</a:t>
            </a:r>
            <a:r>
              <a:rPr lang="ru-RU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94576" y="1841978"/>
            <a:ext cx="8194747" cy="851684"/>
            <a:chOff x="79977" y="2685742"/>
            <a:chExt cx="5094429" cy="49530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Главное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: </a:t>
              </a: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Вместе с тем по существу поставленного вопроса сообщаем, что постановлением Правительства Российской Федерации от 9 августа 2022 г. N 1315 "О внесении изменений в некоторые акты Правительства Российской Федерации" (далее - Постановление N 1315) в соответствии с пунктом 8 части 1 статьи 95 и частью 70 статьи 112 Федерального закона N 44-ФЗ "О контрактной системе в сфере закупок товаров, работ, услуг для обеспечения государственных и муниципальных нужд" установлена возможность изменения существенных условий контракта, предметом которого является выполнение работ по строительству, реконструкции, капитальному ремонту, сносу объектов капитального строительства, проведению работ по сохранению объектов культурного наследия в связи с существенным увеличением в 2021 и 2022 годах цен на строительные ресурсы при соблюдении требований, установленных постановлением N 1315.</a:t>
              </a:r>
            </a:p>
            <a:p>
              <a:pPr algn="just">
                <a:lnSpc>
                  <a:spcPct val="110000"/>
                </a:lnSpc>
              </a:pPr>
              <a:endParaRPr lang="ru-RU" sz="14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  <a:p>
              <a:pPr algn="just">
                <a:lnSpc>
                  <a:spcPct val="110000"/>
                </a:lnSpc>
              </a:pPr>
              <a:r>
                <a:rPr lang="ru-RU" sz="14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Благоустройство территории не относится к объектам капитального строительства</a:t>
              </a: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</a:t>
              </a:r>
            </a:p>
            <a:p>
              <a:pPr algn="just">
                <a:lnSpc>
                  <a:spcPct val="110000"/>
                </a:lnSpc>
              </a:pP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Таким образом, положения Постановления N 1315 и Методики N 841/</a:t>
              </a:r>
              <a:r>
                <a:rPr lang="ru-RU" sz="1400" dirty="0" err="1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пр</a:t>
              </a: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 не распространяются на контракты, предметом которых является благоустройство.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7" y="2825767"/>
              <a:ext cx="355275" cy="355275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8" y="5735040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4125407" y="-957498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8994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Письмо Минфина России от 22.11.2022 № 24-01-07/114061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200370" y="1051345"/>
            <a:ext cx="11997875" cy="5681041"/>
            <a:chOff x="-28165" y="2685742"/>
            <a:chExt cx="5202571" cy="49530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356256" y="2685742"/>
              <a:ext cx="4818150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Главное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: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1. Закон № 44-ФЗ не содержит ограничений в отношении вида заказчика, который в установленном порядке может осуществлять закупку, предусматривающую заключение контракта со встречными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инвестиционными обязательствами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, в том числе не ограничивает возможность определения актом высшего исполнительного органа субъекта Российской Федерации </a:t>
              </a: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муниципального заказчика 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в качестве заказчика, осуществляющего такую закупку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 </a:t>
              </a:r>
              <a:endParaRPr lang="ru-RU" sz="1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  <a:p>
              <a:pPr algn="just">
                <a:lnSpc>
                  <a:spcPct val="110000"/>
                </a:lnSpc>
              </a:pP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2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Пунктом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1 части 2 статьи 1114 Закона №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44-ФЗ предусмотрено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, что актом высшего исполнительного органа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субъекта Российской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Федерации определяется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заказчик. </a:t>
              </a: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Определение 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указанным актом нескольких заказчиков не предусмотрено</a:t>
              </a: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 НО, Уполномоченный орган может стать Заказчиком по данному 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виду контрактов и для обеспечения потребностей нескольких органов исполнительной власти субъекта Российской </a:t>
              </a: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Федерации.</a:t>
              </a:r>
            </a:p>
            <a:p>
              <a:pPr algn="just">
                <a:lnSpc>
                  <a:spcPct val="110000"/>
                </a:lnSpc>
              </a:pP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3. Требования к указанной минимальной мощности определяются высшим исполнительным органом субъекта Российской Федерации самостоятельно, в том числе исходя из целей и задач промышленной политики,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реализуемой в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субъекте Российской Федерации.</a:t>
              </a:r>
              <a:endParaRPr lang="ru-RU" sz="1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  <a:p>
              <a:pPr algn="just">
                <a:lnSpc>
                  <a:spcPct val="110000"/>
                </a:lnSpc>
              </a:pP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4. Предметом контракта может быть поставка и оказание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услуг одновременно.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Возможность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установления заказчиком в том числе требований к осуществлению монтажа и наладки товара при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необходимости присутствует.</a:t>
              </a:r>
            </a:p>
            <a:p>
              <a:pPr algn="just">
                <a:lnSpc>
                  <a:spcPct val="110000"/>
                </a:lnSpc>
              </a:pP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5. условия долгосрочного контракта со встречными инвестиционными обязательствами могут быть при необходимости изменены в соответствии с положениями указанного пункта (пункту 3 части 1 статьи 95 Закона № </a:t>
              </a:r>
              <a:r>
                <a:rPr lang="ru-RU" sz="1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44-ФЗ)</a:t>
              </a:r>
              <a:endParaRPr lang="ru-RU" sz="14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65" y="2685742"/>
              <a:ext cx="355275" cy="86918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40" y="25854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4125407" y="-957498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4" y="4418034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8994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Письмо ФАС России от 31.10.2022 N ДФ/99397/22 "О рассмотрении обращения"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762067" y="1206657"/>
            <a:ext cx="8194747" cy="851684"/>
            <a:chOff x="79977" y="2685742"/>
            <a:chExt cx="5094429" cy="49530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Главное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: </a:t>
              </a: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При этом, по мнению ФАС России, в случае, если закупаемый товар включен в перечень, утвержденный Постановлением N 878, а также сведения о нем содержатся в приложении к Приказу N 126н, заказчику необходимо установить в извещении об осуществлении закупки ограничения допуска в соответствии с Постановлением N 878 и условия допуска в соответствии с Приказом N 126н.</a:t>
              </a:r>
            </a:p>
            <a:p>
              <a:pPr algn="just">
                <a:lnSpc>
                  <a:spcPct val="110000"/>
                </a:lnSpc>
              </a:pPr>
              <a:endParaRPr lang="ru-RU" sz="14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  <a:p>
              <a:pPr algn="just">
                <a:lnSpc>
                  <a:spcPct val="110000"/>
                </a:lnSpc>
              </a:pPr>
              <a:r>
                <a:rPr lang="ru-RU" sz="1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В случае, если участник закупки не предоставил в заявке информацию и документы, предусмотренные пунктом 3.1 Постановления N 878, то применяется Приказ N 126н, в соответствии с которым подтверждением страны происхождения радиоэлектронной продукции является исключительно декларация.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7" y="2825767"/>
              <a:ext cx="355275" cy="355275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8" y="5735040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4125407" y="-957498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4" y="4418034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1194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Письмо Минфина России от 04.10.2022 № 24-06-07/95478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23244" y="937858"/>
            <a:ext cx="8194747" cy="851684"/>
            <a:chOff x="79977" y="2685742"/>
            <a:chExt cx="5094429" cy="49530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ru-RU" sz="24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Главное</a:t>
              </a:r>
              <a:r>
                <a:rPr lang="ru-RU" sz="24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: 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Согласно тексту письма, положения Закона № 44-ФЗ не содержат запрета осуществления в соответствии с положениями части 1 статьи 30 Закона № 44-ФЗ указанными в части 71 статьи 112 Закона № 44-ФЗ заказчиками закупок у субъектов малого предпринимательства и социально ориентированных некоммерческих организаций лекарственных препаратов для медицинского применения и медицинских изделий. Такие закупки учитываются в объеме закупок, которые осуществлены у субъектов малого предпринимательства, социально ориентированных некоммерческих организаций.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7" y="2825767"/>
              <a:ext cx="355275" cy="355275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8" y="5735040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4125407" y="-957498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954" y="4372822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12005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Письмо ФАС 06.09.2022 № МШ/83177/22 Разъяснения по вопросу полномочий ФАС России по рассмотрению жалоб на закупки малого объема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15474" y="1417364"/>
            <a:ext cx="11265158" cy="3699581"/>
            <a:chOff x="171351" y="2685742"/>
            <a:chExt cx="5003055" cy="495300"/>
          </a:xfrm>
        </p:grpSpPr>
        <p:sp>
          <p:nvSpPr>
            <p:cNvPr id="1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ru-RU" sz="1800" u="sng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Главное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: Таким образом, жалобы на закупки малого объема, осуществляемые в соответствии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 с частью 12 статьи 93 Закона о контрактной системе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, которые размещены на электронной площадке либо специализированной электронной площадке и поступившие в ФАС России в порядке, предусмотренном статьей 105 Закона о контрактной системе, </a:t>
              </a:r>
              <a:r>
                <a:rPr lang="ru-RU" sz="1800" u="sng" dirty="0">
                  <a:solidFill>
                    <a:srgbClr val="FF0000"/>
                  </a:solidFill>
                </a:rPr>
                <a:t>подлежат рассмотрению 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ФАС России в соответствии с требованиями Закона о контрактной системе и Приказа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</a:t>
              </a:r>
            </a:p>
            <a:p>
              <a:pPr algn="just">
                <a:lnSpc>
                  <a:spcPct val="110000"/>
                </a:lnSpc>
              </a:pPr>
              <a:endParaRPr lang="ru-RU" sz="1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  <a:p>
              <a:pPr algn="just">
                <a:lnSpc>
                  <a:spcPct val="110000"/>
                </a:lnSpc>
              </a:pP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При этом в отношении закупок </a:t>
              </a:r>
              <a:r>
                <a:rPr lang="ru-RU" sz="1800" u="sng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у единственного поставщика (подрядчика, исполнителя), осуществляемых в соответствии с пунктами 4 и 5 части 1 статьи 93 Закона о контрактной системе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, в том числе с использованием информационных систем, обеспечивающих их автоматизацию, без применения порядка, установленного частью 12 статьи 93 Закона о контрактной системе, специальные положения об их обжаловании в соответствии с главой 6 Закона о контрактной системе </a:t>
              </a:r>
              <a:r>
                <a:rPr lang="ru-RU" sz="1800" u="sng" dirty="0">
                  <a:solidFill>
                    <a:srgbClr val="FF0000"/>
                  </a:solidFill>
                </a:rPr>
                <a:t>не предусмотрены</a:t>
              </a:r>
              <a:r>
                <a:rPr lang="ru-RU" sz="1800" dirty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. Жалобы, поданные в отношении таких закупок, </a:t>
              </a:r>
              <a:r>
                <a:rPr lang="ru-RU" sz="1800" dirty="0">
                  <a:solidFill>
                    <a:srgbClr val="FF0000"/>
                  </a:solidFill>
                </a:rPr>
                <a:t>подлежат возврату</a:t>
              </a:r>
            </a:p>
            <a:p>
              <a:pPr algn="just">
                <a:lnSpc>
                  <a:spcPct val="110000"/>
                </a:lnSpc>
              </a:pPr>
              <a:endParaRPr lang="ru-RU" sz="14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1" y="2687980"/>
              <a:ext cx="355275" cy="11880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8" y="5735040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046D5F9-5F80-549C-BA9B-0A70170F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5791" y="-40644"/>
            <a:ext cx="14722204" cy="8281238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C0839E-062B-9E18-AF29-B624CBDE3D2C}"/>
              </a:ext>
            </a:extLst>
          </p:cNvPr>
          <p:cNvSpPr/>
          <p:nvPr/>
        </p:nvSpPr>
        <p:spPr>
          <a:xfrm>
            <a:off x="-877852" y="-223803"/>
            <a:ext cx="5427344" cy="9260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C8E08F8-4B4B-25A3-53EA-BC1B49F2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895">
            <a:off x="2460610" y="-2636338"/>
            <a:ext cx="12770011" cy="12770011"/>
          </a:xfrm>
          <a:prstGeom prst="rect">
            <a:avLst/>
          </a:prstGeom>
          <a:effectLst/>
        </p:spPr>
      </p:pic>
      <p:sp>
        <p:nvSpPr>
          <p:cNvPr id="38" name="Title 7">
            <a:extLst>
              <a:ext uri="{FF2B5EF4-FFF2-40B4-BE49-F238E27FC236}">
                <a16:creationId xmlns:a16="http://schemas.microsoft.com/office/drawing/2014/main" id="{7DEBE714-5941-64FA-8282-2271DB336417}"/>
              </a:ext>
            </a:extLst>
          </p:cNvPr>
          <p:cNvSpPr txBox="1">
            <a:spLocks/>
          </p:cNvSpPr>
          <p:nvPr/>
        </p:nvSpPr>
        <p:spPr>
          <a:xfrm>
            <a:off x="166968" y="4923215"/>
            <a:ext cx="3137443" cy="70141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800" dirty="0" smtClean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Территориальный директор по СФО АО «Сбербанк – АСТ»</a:t>
            </a:r>
            <a:endParaRPr lang="ru-RU" sz="18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9" name="Title 7">
            <a:extLst>
              <a:ext uri="{FF2B5EF4-FFF2-40B4-BE49-F238E27FC236}">
                <a16:creationId xmlns:a16="http://schemas.microsoft.com/office/drawing/2014/main" id="{6AE964F0-A5C6-0B28-1506-A075F8A6786D}"/>
              </a:ext>
            </a:extLst>
          </p:cNvPr>
          <p:cNvSpPr txBox="1">
            <a:spLocks/>
          </p:cNvSpPr>
          <p:nvPr/>
        </p:nvSpPr>
        <p:spPr>
          <a:xfrm>
            <a:off x="176060" y="4442701"/>
            <a:ext cx="3137443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600" dirty="0" smtClean="0"/>
              <a:t>Фирсов Евгений</a:t>
            </a:r>
            <a:endParaRPr lang="ru-RU" sz="2600" dirty="0"/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CF3943D7-285B-7557-AD0D-65831714C77B}"/>
              </a:ext>
            </a:extLst>
          </p:cNvPr>
          <p:cNvSpPr txBox="1">
            <a:spLocks/>
          </p:cNvSpPr>
          <p:nvPr/>
        </p:nvSpPr>
        <p:spPr>
          <a:xfrm>
            <a:off x="575819" y="845331"/>
            <a:ext cx="4713205" cy="19646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800" dirty="0">
                <a:solidFill>
                  <a:schemeClr val="tx1"/>
                </a:solidFill>
              </a:rPr>
              <a:t>Спасибо </a:t>
            </a:r>
          </a:p>
          <a:p>
            <a:r>
              <a:rPr lang="ru-RU" sz="4800" dirty="0">
                <a:solidFill>
                  <a:schemeClr val="tx1"/>
                </a:solidFill>
              </a:rPr>
              <a:t>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35FE13-D554-3CA9-2D85-13A70346C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3208"/>
            <a:ext cx="1260000" cy="60619"/>
          </a:xfrm>
          <a:prstGeom prst="rect">
            <a:avLst/>
          </a:prstGeom>
        </p:spPr>
      </p:pic>
      <p:sp>
        <p:nvSpPr>
          <p:cNvPr id="48" name="Title 7">
            <a:extLst>
              <a:ext uri="{FF2B5EF4-FFF2-40B4-BE49-F238E27FC236}">
                <a16:creationId xmlns:a16="http://schemas.microsoft.com/office/drawing/2014/main" id="{5247D0E7-0DEA-D196-2844-98838DB937B9}"/>
              </a:ext>
            </a:extLst>
          </p:cNvPr>
          <p:cNvSpPr txBox="1">
            <a:spLocks/>
          </p:cNvSpPr>
          <p:nvPr/>
        </p:nvSpPr>
        <p:spPr>
          <a:xfrm>
            <a:off x="179999" y="5422048"/>
            <a:ext cx="3137443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eifirsov@sberbank-ast.ru</a:t>
            </a:r>
            <a:endParaRPr lang="en-US"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6" descr="https://verzilla.ru/wp-content/uploads/2021/05/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4" y="5178200"/>
            <a:ext cx="1326133" cy="1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87752" y="6242452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Roboto"/>
                <a:hlinkClick r:id="rId6" tooltip="https://t.me/allzakupki"/>
              </a:rPr>
              <a:t>https://t.me/allzakupki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75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FB7E8-E17E-A0BA-4EAA-513AF1F0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28">
            <a:off x="5052440" y="-326227"/>
            <a:ext cx="6407011" cy="726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808" y="3575686"/>
            <a:ext cx="10348671" cy="47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08" y="4143060"/>
            <a:ext cx="26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РАЗДЕЛ 1</a:t>
            </a:r>
            <a:endParaRPr lang="ru-RU" sz="3600" b="1"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92364" y="2970760"/>
            <a:ext cx="66594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793473" rtl="0" eaLnBrk="1" latinLnBrk="0" hangingPunct="1">
              <a:spcBef>
                <a:spcPct val="0"/>
              </a:spcBef>
              <a:buNone/>
              <a:defRPr sz="38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2800" b="1" spc="-5" dirty="0" smtClean="0">
                <a:latin typeface="Calibri"/>
                <a:cs typeface="Calibri"/>
              </a:rPr>
              <a:t>Основные</a:t>
            </a:r>
            <a:r>
              <a:rPr lang="ru-RU" sz="2800" b="1" spc="-90" dirty="0" smtClean="0">
                <a:latin typeface="Calibri"/>
                <a:cs typeface="Calibri"/>
              </a:rPr>
              <a:t> </a:t>
            </a:r>
            <a:r>
              <a:rPr lang="ru-RU" sz="2800" b="1" dirty="0" smtClean="0">
                <a:latin typeface="Calibri"/>
                <a:cs typeface="Calibri"/>
              </a:rPr>
              <a:t>изменения </a:t>
            </a:r>
            <a:r>
              <a:rPr lang="ru-RU" sz="2800" b="1" spc="-620" dirty="0" smtClean="0">
                <a:latin typeface="Calibri"/>
                <a:cs typeface="Calibri"/>
              </a:rPr>
              <a:t> </a:t>
            </a:r>
            <a:r>
              <a:rPr lang="ru-RU" sz="2800" b="1" spc="-15" dirty="0" smtClean="0">
                <a:latin typeface="Calibri"/>
                <a:cs typeface="Calibri"/>
              </a:rPr>
              <a:t>законодательства</a:t>
            </a:r>
            <a:endParaRPr lang="ru-RU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D75754-6521-261E-2D0D-A308595D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" y="557473"/>
            <a:ext cx="1260000" cy="60619"/>
          </a:xfrm>
          <a:prstGeom prst="rect">
            <a:avLst/>
          </a:prstGeom>
        </p:spPr>
      </p:pic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125797" y="-38341"/>
            <a:ext cx="1012649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Статья 3. Изменения термина «Участник закупки»</a:t>
            </a:r>
          </a:p>
          <a:p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971463" y="829390"/>
            <a:ext cx="3205265" cy="5118828"/>
            <a:chOff x="5350597" y="1648859"/>
            <a:chExt cx="3205265" cy="2584475"/>
          </a:xfrm>
        </p:grpSpPr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8FA896C2-7D6F-1231-5B71-97E8C3DE95D8}"/>
                </a:ext>
              </a:extLst>
            </p:cNvPr>
            <p:cNvSpPr/>
            <p:nvPr/>
          </p:nvSpPr>
          <p:spPr>
            <a:xfrm>
              <a:off x="5350597" y="1648859"/>
              <a:ext cx="3205265" cy="2584475"/>
            </a:xfrm>
            <a:prstGeom prst="roundRect">
              <a:avLst>
                <a:gd name="adj" fmla="val 8351"/>
              </a:avLst>
            </a:prstGeom>
            <a:solidFill>
              <a:schemeClr val="bg1"/>
            </a:solidFill>
            <a:ln>
              <a:noFill/>
            </a:ln>
            <a:effectLst>
              <a:outerShdw blurRad="655217" dist="381000" dir="5400000" algn="t" rotWithShape="0">
                <a:srgbClr val="000000">
                  <a:alpha val="12892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449058" y="1819902"/>
              <a:ext cx="3008342" cy="14253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gradFill>
                    <a:gsLst>
                      <a:gs pos="0">
                        <a:srgbClr val="79BE27"/>
                      </a:gs>
                      <a:gs pos="100000">
                        <a:srgbClr val="219F39"/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dirty="0"/>
                <a:t>Приказ Минфина России от  26.05.2022 N 83н «Об утверждении Перечня  государств и территорий, используемых для промежуточного  (офшорного) владения активами в  Российской Федерации» (вступает в  силу с 01.01.2023 г.)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4D6464-4192-5889-FCCE-4826F94848E3}"/>
              </a:ext>
            </a:extLst>
          </p:cNvPr>
          <p:cNvGrpSpPr/>
          <p:nvPr/>
        </p:nvGrpSpPr>
        <p:grpSpPr>
          <a:xfrm>
            <a:off x="8472943" y="829390"/>
            <a:ext cx="3205265" cy="5118828"/>
            <a:chOff x="5350597" y="1648859"/>
            <a:chExt cx="3205265" cy="5118828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B81BA63B-5426-6905-4AF0-E7C0C538ED78}"/>
                </a:ext>
              </a:extLst>
            </p:cNvPr>
            <p:cNvSpPr/>
            <p:nvPr/>
          </p:nvSpPr>
          <p:spPr>
            <a:xfrm>
              <a:off x="5350597" y="1648859"/>
              <a:ext cx="3205265" cy="5118828"/>
            </a:xfrm>
            <a:prstGeom prst="roundRect">
              <a:avLst>
                <a:gd name="adj" fmla="val 8351"/>
              </a:avLst>
            </a:prstGeom>
            <a:solidFill>
              <a:schemeClr val="bg1"/>
            </a:solidFill>
            <a:ln>
              <a:noFill/>
            </a:ln>
            <a:effectLst>
              <a:outerShdw blurRad="655217" dist="381000" dir="5400000" algn="t" rotWithShape="0">
                <a:srgbClr val="000000">
                  <a:alpha val="12892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itle 7">
              <a:extLst>
                <a:ext uri="{FF2B5EF4-FFF2-40B4-BE49-F238E27FC236}">
                  <a16:creationId xmlns:a16="http://schemas.microsoft.com/office/drawing/2014/main" id="{6BBA37B4-5EDD-FB33-AF0C-9A302649879B}"/>
                </a:ext>
              </a:extLst>
            </p:cNvPr>
            <p:cNvSpPr txBox="1">
              <a:spLocks/>
            </p:cNvSpPr>
            <p:nvPr/>
          </p:nvSpPr>
          <p:spPr>
            <a:xfrm>
              <a:off x="5487873" y="1844436"/>
              <a:ext cx="3008342" cy="400109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ctr">
                <a:defRPr sz="2000" b="1">
                  <a:gradFill>
                    <a:gsLst>
                      <a:gs pos="0">
                        <a:srgbClr val="79BE27"/>
                      </a:gs>
                      <a:gs pos="100000">
                        <a:srgbClr val="219F39"/>
                      </a:gs>
                    </a:gsLst>
                    <a:lin ang="7200000" scaled="0"/>
                  </a:gradFill>
                  <a:latin typeface="+mj-lt"/>
                  <a:cs typeface="SB Sans Display" panose="020B0503040504020204" pitchFamily="34" charset="0"/>
                </a:defRPr>
              </a:lvl1pPr>
            </a:lstStyle>
            <a:p>
              <a:r>
                <a:rPr lang="ru-RU" dirty="0">
                  <a:solidFill>
                    <a:srgbClr val="A9520B"/>
                  </a:solidFill>
                </a:rPr>
                <a:t>Пунктом 15 ст.241 БК РФ </a:t>
              </a:r>
              <a:r>
                <a:rPr lang="ru-RU" dirty="0"/>
                <a:t>введен запрет  на предоставление субсидий и бюджетных инвестиций иностранным юридическим лицам, в том числе местом регистрации которых является государство или территория, включенные в утверждаемый Минфином России перечень офшорных зон.</a:t>
              </a:r>
            </a:p>
          </p:txBody>
        </p:sp>
      </p:grpSp>
      <p:sp>
        <p:nvSpPr>
          <p:cNvPr id="81" name="Title 7">
            <a:extLst>
              <a:ext uri="{FF2B5EF4-FFF2-40B4-BE49-F238E27FC236}">
                <a16:creationId xmlns:a16="http://schemas.microsoft.com/office/drawing/2014/main" id="{E42B6ACD-5C4A-0FD4-FCDE-EB88DF6A5FC2}"/>
              </a:ext>
            </a:extLst>
          </p:cNvPr>
          <p:cNvSpPr txBox="1">
            <a:spLocks/>
          </p:cNvSpPr>
          <p:nvPr/>
        </p:nvSpPr>
        <p:spPr>
          <a:xfrm>
            <a:off x="0" y="858562"/>
            <a:ext cx="4430163" cy="482570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</a:rPr>
              <a:t>Участник закупки - любое юридическое лицо независимо  от его организационно-правовой формы, формы  собственности, места нахождения и места происхождения  капитала, за исключением юридического лица, </a:t>
            </a:r>
            <a:r>
              <a:rPr lang="ru-RU" sz="2000" u="sng" dirty="0">
                <a:solidFill>
                  <a:srgbClr val="7F5BC9"/>
                </a:solidFill>
              </a:rPr>
              <a:t>местом регистрации которого является государство или территория, включенные в утверждаемый в</a:t>
            </a:r>
          </a:p>
          <a:p>
            <a:pPr algn="ctr"/>
            <a:r>
              <a:rPr lang="ru-RU" sz="2000" u="sng" dirty="0">
                <a:solidFill>
                  <a:srgbClr val="7F5BC9"/>
                </a:solidFill>
              </a:rPr>
              <a:t>соответствии с пунктом 15 статьи 241 Бюджетного кодекса Российской Федерации перечень государств и  территорий, используемых для промежуточного (офшорного) владения активами</a:t>
            </a:r>
            <a:r>
              <a:rPr lang="ru-RU" sz="2000" dirty="0">
                <a:solidFill>
                  <a:srgbClr val="00B050"/>
                </a:solidFill>
              </a:rPr>
              <a:t> в Российской Федерации  (далее - офшорная компания), или любое физическое лицо, в том числе зарегистрированное в качестве  индивидуального предпринимателя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69" y="5181140"/>
            <a:ext cx="612000" cy="61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46" y="5148101"/>
            <a:ext cx="612000" cy="612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041038" y="6446617"/>
            <a:ext cx="5150962" cy="369332"/>
          </a:xfrm>
          <a:prstGeom prst="rect">
            <a:avLst/>
          </a:prstGeom>
          <a:solidFill>
            <a:srgbClr val="C4E1E2"/>
          </a:solidFill>
        </p:spPr>
        <p:txBody>
          <a:bodyPr wrap="none">
            <a:spAutoFit/>
          </a:bodyPr>
          <a:lstStyle/>
          <a:p>
            <a:r>
              <a:rPr lang="ru-RU" dirty="0"/>
              <a:t>Федеральный закон от 16 апреля 2022 г. N 104-ФЗ</a:t>
            </a:r>
          </a:p>
        </p:txBody>
      </p:sp>
    </p:spTree>
    <p:extLst>
      <p:ext uri="{BB962C8B-B14F-4D97-AF65-F5344CB8AC3E}">
        <p14:creationId xmlns:p14="http://schemas.microsoft.com/office/powerpoint/2010/main" val="40083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1554072" y="-598464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89" y="3712838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32" y="90833"/>
            <a:ext cx="3144329" cy="702233"/>
          </a:xfrm>
          <a:prstGeom prst="rect">
            <a:avLst/>
          </a:prstGeom>
        </p:spPr>
      </p:pic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B24D7E-B256-4DBF-9372-43036E08E511}"/>
              </a:ext>
            </a:extLst>
          </p:cNvPr>
          <p:cNvSpPr txBox="1"/>
          <p:nvPr/>
        </p:nvSpPr>
        <p:spPr>
          <a:xfrm>
            <a:off x="125797" y="-38341"/>
            <a:ext cx="8002203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>
                <a:solidFill>
                  <a:srgbClr val="00B050"/>
                </a:solidFill>
                <a:cs typeface="Arial" pitchFamily="34" charset="0"/>
              </a:rPr>
              <a:t>Статья 5: Организация </a:t>
            </a:r>
            <a:r>
              <a:rPr lang="ru-RU" altLang="ko-KR" sz="3200" b="1" dirty="0" smtClean="0">
                <a:solidFill>
                  <a:srgbClr val="00B050"/>
                </a:solidFill>
                <a:cs typeface="Arial" pitchFamily="34" charset="0"/>
              </a:rPr>
              <a:t>документооборота </a:t>
            </a:r>
            <a:r>
              <a:rPr lang="ru-RU" altLang="ko-KR" sz="3200" b="1" dirty="0">
                <a:solidFill>
                  <a:srgbClr val="00B050"/>
                </a:solidFill>
                <a:cs typeface="Arial" pitchFamily="34" charset="0"/>
              </a:rPr>
              <a:t>в контрактной системе в сфере закупок</a:t>
            </a:r>
            <a:endParaRPr lang="ru-RU" altLang="ko-KR" sz="3200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ru-RU" altLang="ko-KR" sz="3200" b="1" dirty="0">
              <a:solidFill>
                <a:srgbClr val="00B050"/>
              </a:solidFill>
              <a:cs typeface="Arial" pitchFamily="34" charset="0"/>
            </a:endParaRPr>
          </a:p>
          <a:p>
            <a:pPr algn="r"/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1621" y="1684879"/>
            <a:ext cx="4298635" cy="5029957"/>
            <a:chOff x="552928" y="3295188"/>
            <a:chExt cx="2730678" cy="226502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52928" y="3295188"/>
              <a:ext cx="2730678" cy="812899"/>
              <a:chOff x="552928" y="3295188"/>
              <a:chExt cx="2730678" cy="81289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28" y="3295188"/>
                <a:ext cx="355275" cy="35527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015606" y="3327297"/>
                <a:ext cx="2268000" cy="780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400" dirty="0">
                    <a:cs typeface="SB Sans Text" panose="020B0503040504020204" pitchFamily="34" charset="0"/>
                  </a:rPr>
                  <a:t>Участники закупок, являющиеся иностранными лицами, вправе использовать для подписания информации и электронных документов, предусмотренных законом о контрактной системе, электронные подписи: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69439" y="4012070"/>
              <a:ext cx="2714167" cy="465607"/>
              <a:chOff x="569439" y="3298222"/>
              <a:chExt cx="2714167" cy="465607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39" y="3341579"/>
                <a:ext cx="355275" cy="355275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015606" y="3298222"/>
                <a:ext cx="2268000" cy="465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400" b="1" u="sng" dirty="0"/>
                  <a:t>созданные</a:t>
                </a:r>
                <a:r>
                  <a:rPr lang="ru-RU" sz="1400" dirty="0"/>
                  <a:t> в соответствии с нормами права иностранного государства, международными стандартами </a:t>
                </a:r>
              </a:p>
              <a:p>
                <a:pPr algn="ctr"/>
                <a:r>
                  <a:rPr lang="ru-RU" sz="1400" dirty="0"/>
                  <a:t>и </a:t>
                </a:r>
                <a:r>
                  <a:rPr lang="ru-RU" sz="1400" b="1" u="sng" dirty="0"/>
                  <a:t>признанные в Российской Федерации</a:t>
                </a:r>
                <a:r>
                  <a:rPr lang="ru-RU" sz="1400" dirty="0"/>
                  <a:t>. 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52928" y="4629001"/>
              <a:ext cx="2730677" cy="931216"/>
              <a:chOff x="552928" y="2985861"/>
              <a:chExt cx="2730677" cy="931216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28" y="3026999"/>
                <a:ext cx="355275" cy="35527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015605" y="2985861"/>
                <a:ext cx="2268000" cy="931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400" dirty="0"/>
                  <a:t>При этом, фамилия и инициалы владельца квалифицированного сертификата ключа проверки электронной подписи, подписавшего предусмотренные законом информацию и документы, подлежащие размещению в единой информационной системе, размещаются в единой информационной системе.</a:t>
                </a:r>
              </a:p>
            </p:txBody>
          </p:sp>
        </p:grpSp>
      </p:grpSp>
      <p:sp>
        <p:nvSpPr>
          <p:cNvPr id="37" name="object 17"/>
          <p:cNvSpPr/>
          <p:nvPr/>
        </p:nvSpPr>
        <p:spPr>
          <a:xfrm>
            <a:off x="5046158" y="1204462"/>
            <a:ext cx="3622040" cy="2624455"/>
          </a:xfrm>
          <a:custGeom>
            <a:avLst/>
            <a:gdLst/>
            <a:ahLst/>
            <a:cxnLst/>
            <a:rect l="l" t="t" r="r" b="b"/>
            <a:pathLst>
              <a:path w="3622040" h="2624454">
                <a:moveTo>
                  <a:pt x="0" y="0"/>
                </a:moveTo>
                <a:lnTo>
                  <a:pt x="603631" y="0"/>
                </a:lnTo>
                <a:lnTo>
                  <a:pt x="1509141" y="0"/>
                </a:lnTo>
                <a:lnTo>
                  <a:pt x="3621786" y="0"/>
                </a:lnTo>
                <a:lnTo>
                  <a:pt x="3621786" y="1280160"/>
                </a:lnTo>
                <a:lnTo>
                  <a:pt x="3621786" y="1828800"/>
                </a:lnTo>
                <a:lnTo>
                  <a:pt x="3621786" y="2194560"/>
                </a:lnTo>
                <a:lnTo>
                  <a:pt x="1509141" y="2194560"/>
                </a:lnTo>
                <a:lnTo>
                  <a:pt x="54864" y="2624328"/>
                </a:lnTo>
                <a:lnTo>
                  <a:pt x="603631" y="2194560"/>
                </a:lnTo>
                <a:lnTo>
                  <a:pt x="0" y="2194560"/>
                </a:lnTo>
                <a:lnTo>
                  <a:pt x="0" y="1828800"/>
                </a:lnTo>
                <a:lnTo>
                  <a:pt x="0" y="1280160"/>
                </a:lnTo>
                <a:lnTo>
                  <a:pt x="0" y="0"/>
                </a:lnTo>
                <a:close/>
              </a:path>
            </a:pathLst>
          </a:custGeom>
          <a:solidFill>
            <a:srgbClr val="C2D8F5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dirty="0"/>
              <a:t>Признание электронных подписей,  созданных в соответствии с  нормами иностранного права и  международными стандартами - в  соответствии со статьей 7 Федерального закона №63-ФЗ «Об  электронной подписи»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2757927" y="-994533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65" y="2100224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" y="61546"/>
            <a:ext cx="8801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15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Изменение правил закупок для юр лиц,  получающих субсидии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730980" y="784000"/>
            <a:ext cx="8704384" cy="6155530"/>
            <a:chOff x="586971" y="2651884"/>
            <a:chExt cx="4587435" cy="2062152"/>
          </a:xfrm>
        </p:grpSpPr>
        <p:sp>
          <p:nvSpPr>
            <p:cNvPr id="41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2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2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17111" y="2651884"/>
              <a:ext cx="2892338" cy="2062152"/>
              <a:chOff x="617111" y="2651884"/>
              <a:chExt cx="2892338" cy="2062152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11" y="2884318"/>
                <a:ext cx="355275" cy="35527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241449" y="2651884"/>
                <a:ext cx="2268000" cy="2062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rgbClr val="1D9F3D"/>
                    </a:solidFill>
                  </a:rPr>
                  <a:t>В части 4.1. статьи 15 закона в редакции, действующей до 01.01.2023 г. на юридические лица при предоставлении им в соответствии с бюджетным законодательством Российской Федерации субсидий, предусмотренных пунктами 8 и 8.1 статьи 78 и подпунктами 3 и 3.1 пункта 1 статьи 78.3 Бюджетного кодекса Российской Федерации, при осуществлении ими соответствующих закупок, распространяются отдельные положения закона 44-ФЗ. </a:t>
                </a:r>
                <a:r>
                  <a:rPr lang="ru-RU" sz="2000" u="sng" strike="sngStrike" dirty="0">
                    <a:solidFill>
                      <a:srgbClr val="1D9F3D"/>
                    </a:solidFill>
                  </a:rPr>
                  <a:t>В случае, если условиями предоставления таких субсидий предусмотрена передача объектов инфраструктуры в государственную (муниципальную) собственность. </a:t>
                </a:r>
              </a:p>
              <a:p>
                <a:pPr algn="ctr"/>
                <a:endParaRPr lang="ru-RU" sz="2000" u="sng" dirty="0">
                  <a:solidFill>
                    <a:srgbClr val="1D9F3D"/>
                  </a:solidFill>
                </a:endParaRPr>
              </a:p>
              <a:p>
                <a:pPr algn="ctr"/>
                <a:r>
                  <a:rPr lang="ru-RU" sz="2000" dirty="0">
                    <a:solidFill>
                      <a:srgbClr val="1D9F3D"/>
                    </a:solidFill>
                  </a:rPr>
                  <a:t> </a:t>
                </a:r>
                <a:endParaRPr lang="ru-RU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1D9F3D"/>
                  </a:solidFill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9FC7E6E-39B0-134C-A78D-575DA1F77AF9}"/>
              </a:ext>
            </a:extLst>
          </p:cNvPr>
          <p:cNvSpPr txBox="1"/>
          <p:nvPr/>
        </p:nvSpPr>
        <p:spPr>
          <a:xfrm>
            <a:off x="7353268" y="4797921"/>
            <a:ext cx="430339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1D9F3D"/>
                </a:solidFill>
              </a:rPr>
              <a:t>С 01.01.2023 года указанное условие отменяется </a:t>
            </a:r>
            <a:r>
              <a:rPr lang="ru-RU" b="1" u="sng" dirty="0"/>
              <a:t>(федеральный закон от 11 июня 2022 г. N 160-ФЗ)</a:t>
            </a:r>
            <a:endParaRPr lang="ru-RU" b="1" u="sng" dirty="0">
              <a:solidFill>
                <a:srgbClr val="A9520B"/>
              </a:solidFill>
            </a:endParaRPr>
          </a:p>
          <a:p>
            <a:pPr algn="ctr"/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68E60A-D776-2DFA-B4AE-DE86B7DD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024">
            <a:off x="3813905" y="-772859"/>
            <a:ext cx="6839910" cy="9269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31EDC2-43FB-A860-2815-06C369C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05" y="6437273"/>
            <a:ext cx="1260000" cy="6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1" y="3861766"/>
            <a:ext cx="3950432" cy="2724435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7A4E0C17-D098-269D-8BF5-1E2418488BA2}"/>
              </a:ext>
            </a:extLst>
          </p:cNvPr>
          <p:cNvSpPr txBox="1">
            <a:spLocks/>
          </p:cNvSpPr>
          <p:nvPr/>
        </p:nvSpPr>
        <p:spPr>
          <a:xfrm>
            <a:off x="5586762" y="1810639"/>
            <a:ext cx="5284557" cy="1201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ru-RU" sz="2200" dirty="0">
              <a:gradFill>
                <a:gsLst>
                  <a:gs pos="91000">
                    <a:srgbClr val="1D9F38"/>
                  </a:gs>
                  <a:gs pos="0">
                    <a:srgbClr val="139EE5"/>
                  </a:gs>
                </a:gsLst>
                <a:lin ang="42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2156"/>
            <a:ext cx="5854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</a:rPr>
              <a:t>Пункт 4 части 1 статьи </a:t>
            </a:r>
            <a:r>
              <a:rPr lang="ru-RU" sz="2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</a:rPr>
              <a:t>25</a:t>
            </a:r>
          </a:p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Корректировка правил проведения совместных  закупок</a:t>
            </a:r>
          </a:p>
          <a:p>
            <a:pPr algn="ctr"/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45124" y="1490046"/>
            <a:ext cx="8267019" cy="3480778"/>
            <a:chOff x="586971" y="2685742"/>
            <a:chExt cx="4587435" cy="773626"/>
          </a:xfrm>
        </p:grpSpPr>
        <p:sp>
          <p:nvSpPr>
            <p:cNvPr id="41" name="Title 7">
              <a:extLst>
                <a:ext uri="{FF2B5EF4-FFF2-40B4-BE49-F238E27FC236}">
                  <a16:creationId xmlns:a16="http://schemas.microsoft.com/office/drawing/2014/main" id="{7A4E0C17-D098-269D-8BF5-1E2418488BA2}"/>
                </a:ext>
              </a:extLst>
            </p:cNvPr>
            <p:cNvSpPr txBox="1">
              <a:spLocks/>
            </p:cNvSpPr>
            <p:nvPr/>
          </p:nvSpPr>
          <p:spPr>
            <a:xfrm>
              <a:off x="586971" y="2685742"/>
              <a:ext cx="4587435" cy="495300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ru-RU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800" b="1" i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800" dirty="0" smtClean="0">
                  <a:gradFill>
                    <a:gsLst>
                      <a:gs pos="91000">
                        <a:srgbClr val="1D9F38"/>
                      </a:gs>
                      <a:gs pos="0">
                        <a:srgbClr val="139EE5"/>
                      </a:gs>
                    </a:gsLst>
                    <a:lin ang="4200000" scaled="0"/>
                  </a:gradFill>
                </a:rPr>
                <a:t>Главное:</a:t>
              </a:r>
              <a:endParaRPr lang="ru-RU" sz="2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17111" y="2843720"/>
              <a:ext cx="4557295" cy="615648"/>
              <a:chOff x="617111" y="2843720"/>
              <a:chExt cx="4557295" cy="615648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11" y="2884318"/>
                <a:ext cx="355275" cy="35527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FC7E6E-39B0-134C-A78D-575DA1F77AF9}"/>
                  </a:ext>
                </a:extLst>
              </p:cNvPr>
              <p:cNvSpPr txBox="1"/>
              <p:nvPr/>
            </p:nvSpPr>
            <p:spPr>
              <a:xfrm>
                <a:off x="1058599" y="2843720"/>
                <a:ext cx="4115807" cy="61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1D9F3D"/>
                    </a:solidFill>
                  </a:rPr>
                  <a:t>Контракт по результатам проведения совместного конкурса  или аукциона заключается каждой стороной соглашения в  порядке, предусмотренном настоящим Федеральным  законом</a:t>
                </a:r>
                <a:r>
                  <a:rPr lang="ru-RU" sz="2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. </a:t>
                </a:r>
                <a:r>
                  <a:rPr lang="ru-RU" sz="20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Если стороной соглашения является  уполномоченный орган, осуществляющий  исключительно полномочия на определение</a:t>
                </a:r>
              </a:p>
              <a:p>
                <a:pPr algn="ctr"/>
                <a:r>
                  <a:rPr lang="ru-RU" sz="20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поставщиков (подрядчиков, исполнителей) для  заказчика, контракт по результатам проведения</a:t>
                </a:r>
              </a:p>
              <a:p>
                <a:pPr algn="ctr"/>
                <a:r>
                  <a:rPr lang="ru-RU" sz="2000" b="1" u="sng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совместного конкурса или аукциона заключается таким  заказчиком.</a:t>
                </a:r>
              </a:p>
            </p:txBody>
          </p:sp>
        </p:grp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Пользовательские 4">
      <a:dk1>
        <a:srgbClr val="000000"/>
      </a:dk1>
      <a:lt1>
        <a:srgbClr val="FFFFFF"/>
      </a:lt1>
      <a:dk2>
        <a:srgbClr val="2980B9"/>
      </a:dk2>
      <a:lt2>
        <a:srgbClr val="16A085"/>
      </a:lt2>
      <a:accent1>
        <a:srgbClr val="9BBB59"/>
      </a:accent1>
      <a:accent2>
        <a:srgbClr val="F39C12"/>
      </a:accent2>
      <a:accent3>
        <a:srgbClr val="C0392B"/>
      </a:accent3>
      <a:accent4>
        <a:srgbClr val="235869"/>
      </a:accent4>
      <a:accent5>
        <a:srgbClr val="2C3E50"/>
      </a:accent5>
      <a:accent6>
        <a:srgbClr val="95A5A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Model X">
      <a:dk1>
        <a:srgbClr val="172144"/>
      </a:dk1>
      <a:lt1>
        <a:srgbClr val="FFFFFF"/>
      </a:lt1>
      <a:dk2>
        <a:srgbClr val="35837E"/>
      </a:dk2>
      <a:lt2>
        <a:srgbClr val="327880"/>
      </a:lt2>
      <a:accent1>
        <a:srgbClr val="4CC776"/>
      </a:accent1>
      <a:accent2>
        <a:srgbClr val="48BB77"/>
      </a:accent2>
      <a:accent3>
        <a:srgbClr val="44B078"/>
      </a:accent3>
      <a:accent4>
        <a:srgbClr val="40A57A"/>
      </a:accent4>
      <a:accent5>
        <a:srgbClr val="3D997B"/>
      </a:accent5>
      <a:accent6>
        <a:srgbClr val="398E7D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40349</TotalTime>
  <Words>4383</Words>
  <Application>Microsoft Office PowerPoint</Application>
  <PresentationFormat>Широкоэкранный</PresentationFormat>
  <Paragraphs>365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63" baseType="lpstr">
      <vt:lpstr>맑은 고딕</vt:lpstr>
      <vt:lpstr>Arial</vt:lpstr>
      <vt:lpstr>Calibri</vt:lpstr>
      <vt:lpstr>Calibri Light</vt:lpstr>
      <vt:lpstr>Century Gothic</vt:lpstr>
      <vt:lpstr>Gotham Pro Regular</vt:lpstr>
      <vt:lpstr>Roboto</vt:lpstr>
      <vt:lpstr>SB Sans Display</vt:lpstr>
      <vt:lpstr>SB Sans Text</vt:lpstr>
      <vt:lpstr>SB Serif Display</vt:lpstr>
      <vt:lpstr>Times New Roman</vt:lpstr>
      <vt:lpstr>Trebuchet MS</vt:lpstr>
      <vt:lpstr>1_Office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Котельников Артем Леонидович</dc:creator>
  <cp:lastModifiedBy>user</cp:lastModifiedBy>
  <cp:revision>1639</cp:revision>
  <cp:lastPrinted>2020-10-21T14:09:12Z</cp:lastPrinted>
  <dcterms:created xsi:type="dcterms:W3CDTF">2019-12-04T13:35:03Z</dcterms:created>
  <dcterms:modified xsi:type="dcterms:W3CDTF">2022-12-14T17:07:13Z</dcterms:modified>
</cp:coreProperties>
</file>