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18.jpg" ContentType="image/jpeg"/>
  <Override PartName="/ppt/media/image220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3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8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27" r:id="rId39"/>
    <p:sldId id="328" r:id="rId40"/>
    <p:sldId id="329" r:id="rId41"/>
    <p:sldId id="330" r:id="rId42"/>
    <p:sldId id="331" r:id="rId43"/>
    <p:sldId id="332" r:id="rId44"/>
    <p:sldId id="333" r:id="rId45"/>
    <p:sldId id="334" r:id="rId46"/>
    <p:sldId id="335" r:id="rId47"/>
    <p:sldId id="336" r:id="rId48"/>
    <p:sldId id="337" r:id="rId49"/>
    <p:sldId id="345" r:id="rId50"/>
    <p:sldId id="349" r:id="rId51"/>
    <p:sldId id="350" r:id="rId52"/>
    <p:sldId id="351" r:id="rId53"/>
    <p:sldId id="352" r:id="rId54"/>
    <p:sldId id="353" r:id="rId55"/>
    <p:sldId id="354" r:id="rId56"/>
    <p:sldId id="355" r:id="rId57"/>
    <p:sldId id="356" r:id="rId58"/>
    <p:sldId id="357" r:id="rId59"/>
    <p:sldId id="358" r:id="rId60"/>
    <p:sldId id="359" r:id="rId61"/>
    <p:sldId id="360" r:id="rId62"/>
    <p:sldId id="361" r:id="rId63"/>
    <p:sldId id="362" r:id="rId64"/>
    <p:sldId id="363" r:id="rId65"/>
    <p:sldId id="367" r:id="rId66"/>
    <p:sldId id="340" r:id="rId67"/>
    <p:sldId id="341" r:id="rId68"/>
    <p:sldId id="342" r:id="rId69"/>
    <p:sldId id="343" r:id="rId70"/>
    <p:sldId id="344" r:id="rId71"/>
    <p:sldId id="339" r:id="rId72"/>
  </p:sldIdLst>
  <p:sldSz cx="12192000" cy="6864350"/>
  <p:notesSz cx="12192000" cy="6864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74" autoAdjust="0"/>
  </p:normalViewPr>
  <p:slideViewPr>
    <p:cSldViewPr>
      <p:cViewPr varScale="1">
        <p:scale>
          <a:sx n="77" d="100"/>
          <a:sy n="77" d="100"/>
        </p:scale>
        <p:origin x="811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A1175-97B2-49B7-B5F9-589DA6DD2B4B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8838"/>
            <a:ext cx="4114800" cy="2316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3588"/>
            <a:ext cx="9753600" cy="27035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986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986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DC7CD-5EE8-4C97-AEC8-017F8B4D2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6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DC7CD-5EE8-4C97-AEC8-017F8B4D2D52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216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7948"/>
            <a:ext cx="10363200" cy="1441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4036"/>
            <a:ext cx="8534400" cy="17160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4D4D4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17375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4D4D4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8800"/>
            <a:ext cx="5303520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736330" y="1518665"/>
            <a:ext cx="2870834" cy="3440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17375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05255"/>
            <a:ext cx="12189460" cy="0"/>
          </a:xfrm>
          <a:custGeom>
            <a:avLst/>
            <a:gdLst/>
            <a:ahLst/>
            <a:cxnLst/>
            <a:rect l="l" t="t" r="r" b="b"/>
            <a:pathLst>
              <a:path w="12189460">
                <a:moveTo>
                  <a:pt x="0" y="0"/>
                </a:moveTo>
                <a:lnTo>
                  <a:pt x="12189333" y="0"/>
                </a:lnTo>
              </a:path>
            </a:pathLst>
          </a:custGeom>
          <a:ln w="1219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4D4D4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1316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885443"/>
            <a:ext cx="9337040" cy="0"/>
          </a:xfrm>
          <a:custGeom>
            <a:avLst/>
            <a:gdLst/>
            <a:ahLst/>
            <a:cxnLst/>
            <a:rect l="l" t="t" r="r" b="b"/>
            <a:pathLst>
              <a:path w="9337040">
                <a:moveTo>
                  <a:pt x="0" y="0"/>
                </a:moveTo>
                <a:lnTo>
                  <a:pt x="9336659" y="0"/>
                </a:lnTo>
              </a:path>
            </a:pathLst>
          </a:custGeom>
          <a:ln w="1219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9451" y="135076"/>
            <a:ext cx="11833097" cy="636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4D4D4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092" y="3046856"/>
            <a:ext cx="10973815" cy="1946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17375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83845"/>
            <a:ext cx="3901440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83845"/>
            <a:ext cx="2804160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83845"/>
            <a:ext cx="2804160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jp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1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jp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1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jpg"/><Relationship Id="rId9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57.jp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7" Type="http://schemas.openxmlformats.org/officeDocument/2006/relationships/image" Target="../media/image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jpg"/><Relationship Id="rId5" Type="http://schemas.openxmlformats.org/officeDocument/2006/relationships/image" Target="../media/image70.png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g"/><Relationship Id="rId3" Type="http://schemas.openxmlformats.org/officeDocument/2006/relationships/image" Target="../media/image2.png"/><Relationship Id="rId7" Type="http://schemas.openxmlformats.org/officeDocument/2006/relationships/image" Target="../media/image78.jp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jpg"/><Relationship Id="rId4" Type="http://schemas.openxmlformats.org/officeDocument/2006/relationships/image" Target="../media/image75.png"/><Relationship Id="rId9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3.png"/><Relationship Id="rId7" Type="http://schemas.openxmlformats.org/officeDocument/2006/relationships/image" Target="../media/image6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91.jpg"/><Relationship Id="rId4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9.jpg"/><Relationship Id="rId5" Type="http://schemas.openxmlformats.org/officeDocument/2006/relationships/image" Target="../media/image98.jpg"/><Relationship Id="rId4" Type="http://schemas.openxmlformats.org/officeDocument/2006/relationships/image" Target="../media/image9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7" Type="http://schemas.openxmlformats.org/officeDocument/2006/relationships/image" Target="../media/image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image" Target="../media/image1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5.jpg"/><Relationship Id="rId4" Type="http://schemas.openxmlformats.org/officeDocument/2006/relationships/image" Target="../media/image1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g"/><Relationship Id="rId7" Type="http://schemas.openxmlformats.org/officeDocument/2006/relationships/image" Target="../media/image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9.jpg"/><Relationship Id="rId5" Type="http://schemas.openxmlformats.org/officeDocument/2006/relationships/image" Target="../media/image118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7" Type="http://schemas.openxmlformats.org/officeDocument/2006/relationships/image" Target="../media/image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5" Type="http://schemas.openxmlformats.org/officeDocument/2006/relationships/image" Target="../media/image123.jpg"/><Relationship Id="rId4" Type="http://schemas.openxmlformats.org/officeDocument/2006/relationships/image" Target="../media/image12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25.png"/><Relationship Id="rId7" Type="http://schemas.openxmlformats.org/officeDocument/2006/relationships/image" Target="../media/image128.jp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27.jpg"/><Relationship Id="rId4" Type="http://schemas.openxmlformats.org/officeDocument/2006/relationships/image" Target="../media/image1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0.png"/><Relationship Id="rId7" Type="http://schemas.openxmlformats.org/officeDocument/2006/relationships/image" Target="../media/image134.jpg"/><Relationship Id="rId12" Type="http://schemas.openxmlformats.org/officeDocument/2006/relationships/image" Target="../media/image1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3.png"/><Relationship Id="rId11" Type="http://schemas.openxmlformats.org/officeDocument/2006/relationships/image" Target="../media/image138.png"/><Relationship Id="rId5" Type="http://schemas.openxmlformats.org/officeDocument/2006/relationships/image" Target="../media/image132.png"/><Relationship Id="rId10" Type="http://schemas.openxmlformats.org/officeDocument/2006/relationships/image" Target="../media/image137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jpg"/><Relationship Id="rId3" Type="http://schemas.openxmlformats.org/officeDocument/2006/relationships/image" Target="../media/image140.jpg"/><Relationship Id="rId7" Type="http://schemas.openxmlformats.org/officeDocument/2006/relationships/image" Target="../media/image144.jpg"/><Relationship Id="rId2" Type="http://schemas.openxmlformats.org/officeDocument/2006/relationships/image" Target="../media/image1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42.jpg"/><Relationship Id="rId10" Type="http://schemas.openxmlformats.org/officeDocument/2006/relationships/image" Target="../media/image1.png"/><Relationship Id="rId4" Type="http://schemas.openxmlformats.org/officeDocument/2006/relationships/image" Target="../media/image141.png"/><Relationship Id="rId9" Type="http://schemas.openxmlformats.org/officeDocument/2006/relationships/image" Target="../media/image6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4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148.jpg"/><Relationship Id="rId4" Type="http://schemas.openxmlformats.org/officeDocument/2006/relationships/image" Target="../media/image14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48.jpg"/><Relationship Id="rId4" Type="http://schemas.openxmlformats.org/officeDocument/2006/relationships/image" Target="../media/image14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g"/><Relationship Id="rId7" Type="http://schemas.openxmlformats.org/officeDocument/2006/relationships/image" Target="../media/image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jpg"/><Relationship Id="rId5" Type="http://schemas.openxmlformats.org/officeDocument/2006/relationships/image" Target="../media/image152.png"/><Relationship Id="rId4" Type="http://schemas.openxmlformats.org/officeDocument/2006/relationships/image" Target="../media/image6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62.jpg"/><Relationship Id="rId18" Type="http://schemas.openxmlformats.org/officeDocument/2006/relationships/image" Target="../media/image167.png"/><Relationship Id="rId3" Type="http://schemas.openxmlformats.org/officeDocument/2006/relationships/hyperlink" Target="https://lk.zakupki.gov.ru/kb/app" TargetMode="External"/><Relationship Id="rId21" Type="http://schemas.openxmlformats.org/officeDocument/2006/relationships/image" Target="../media/image170.jpg"/><Relationship Id="rId7" Type="http://schemas.openxmlformats.org/officeDocument/2006/relationships/image" Target="../media/image156.png"/><Relationship Id="rId12" Type="http://schemas.openxmlformats.org/officeDocument/2006/relationships/image" Target="../media/image161.png"/><Relationship Id="rId17" Type="http://schemas.openxmlformats.org/officeDocument/2006/relationships/image" Target="../media/image166.jpg"/><Relationship Id="rId25" Type="http://schemas.openxmlformats.org/officeDocument/2006/relationships/image" Target="../media/image1.png"/><Relationship Id="rId2" Type="http://schemas.openxmlformats.org/officeDocument/2006/relationships/hyperlink" Target="https://zakupki.gov.ru/epz/main/public/document/view.html?searchString&amp;sectionId=1411" TargetMode="External"/><Relationship Id="rId16" Type="http://schemas.openxmlformats.org/officeDocument/2006/relationships/image" Target="../media/image165.png"/><Relationship Id="rId20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akupki.gov.ru/epz/main/public/document/view.html?searchString&amp;sectionId=1388" TargetMode="External"/><Relationship Id="rId11" Type="http://schemas.openxmlformats.org/officeDocument/2006/relationships/image" Target="../media/image160.jpg"/><Relationship Id="rId24" Type="http://schemas.openxmlformats.org/officeDocument/2006/relationships/image" Target="../media/image173.jpg"/><Relationship Id="rId5" Type="http://schemas.openxmlformats.org/officeDocument/2006/relationships/hyperlink" Target="https://lk.zakupki.gov.ru/kb/app/manuals-and-video" TargetMode="External"/><Relationship Id="rId15" Type="http://schemas.openxmlformats.org/officeDocument/2006/relationships/image" Target="../media/image164.jpg"/><Relationship Id="rId23" Type="http://schemas.openxmlformats.org/officeDocument/2006/relationships/image" Target="../media/image172.jpg"/><Relationship Id="rId10" Type="http://schemas.openxmlformats.org/officeDocument/2006/relationships/image" Target="../media/image159.jpg"/><Relationship Id="rId19" Type="http://schemas.openxmlformats.org/officeDocument/2006/relationships/image" Target="../media/image168.jpg"/><Relationship Id="rId4" Type="http://schemas.openxmlformats.org/officeDocument/2006/relationships/hyperlink" Target="https://zakupki.gov.ru/epz/main/public/document/view.html?searchString&amp;sectionId=1412" TargetMode="External"/><Relationship Id="rId9" Type="http://schemas.openxmlformats.org/officeDocument/2006/relationships/image" Target="../media/image158.png"/><Relationship Id="rId14" Type="http://schemas.openxmlformats.org/officeDocument/2006/relationships/image" Target="../media/image163.png"/><Relationship Id="rId22" Type="http://schemas.openxmlformats.org/officeDocument/2006/relationships/image" Target="../media/image17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8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egulation.gov.ru/" TargetMode="External"/><Relationship Id="rId4" Type="http://schemas.openxmlformats.org/officeDocument/2006/relationships/image" Target="../media/image18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2" Type="http://schemas.openxmlformats.org/officeDocument/2006/relationships/image" Target="../media/image18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png"/><Relationship Id="rId11" Type="http://schemas.openxmlformats.org/officeDocument/2006/relationships/image" Target="../media/image191.png"/><Relationship Id="rId5" Type="http://schemas.openxmlformats.org/officeDocument/2006/relationships/image" Target="../media/image185.png"/><Relationship Id="rId10" Type="http://schemas.openxmlformats.org/officeDocument/2006/relationships/image" Target="../media/image190.png"/><Relationship Id="rId4" Type="http://schemas.openxmlformats.org/officeDocument/2006/relationships/image" Target="../media/image184.png"/><Relationship Id="rId9" Type="http://schemas.openxmlformats.org/officeDocument/2006/relationships/image" Target="../media/image189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192.png"/><Relationship Id="rId7" Type="http://schemas.openxmlformats.org/officeDocument/2006/relationships/image" Target="../media/image196.jp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5" Type="http://schemas.openxmlformats.org/officeDocument/2006/relationships/image" Target="../media/image194.png"/><Relationship Id="rId4" Type="http://schemas.openxmlformats.org/officeDocument/2006/relationships/image" Target="../media/image19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9.png"/><Relationship Id="rId4" Type="http://schemas.openxmlformats.org/officeDocument/2006/relationships/image" Target="../media/image198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jp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jpg"/><Relationship Id="rId2" Type="http://schemas.openxmlformats.org/officeDocument/2006/relationships/image" Target="../media/image20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6.png"/><Relationship Id="rId4" Type="http://schemas.openxmlformats.org/officeDocument/2006/relationships/image" Target="../media/image20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jpg"/><Relationship Id="rId7" Type="http://schemas.openxmlformats.org/officeDocument/2006/relationships/image" Target="../media/image200.png"/><Relationship Id="rId2" Type="http://schemas.openxmlformats.org/officeDocument/2006/relationships/image" Target="../media/image2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.png"/><Relationship Id="rId5" Type="http://schemas.openxmlformats.org/officeDocument/2006/relationships/image" Target="../media/image206.png"/><Relationship Id="rId4" Type="http://schemas.openxmlformats.org/officeDocument/2006/relationships/image" Target="../media/image21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2" Type="http://schemas.openxmlformats.org/officeDocument/2006/relationships/image" Target="../media/image218.jp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t.me/allzakupki" TargetMode="External"/><Relationship Id="rId5" Type="http://schemas.openxmlformats.org/officeDocument/2006/relationships/image" Target="../media/image221.png"/><Relationship Id="rId4" Type="http://schemas.openxmlformats.org/officeDocument/2006/relationships/image" Target="../media/image2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05255"/>
            <a:ext cx="12189460" cy="0"/>
          </a:xfrm>
          <a:custGeom>
            <a:avLst/>
            <a:gdLst/>
            <a:ahLst/>
            <a:cxnLst/>
            <a:rect l="l" t="t" r="r" b="b"/>
            <a:pathLst>
              <a:path w="12189460">
                <a:moveTo>
                  <a:pt x="0" y="0"/>
                </a:moveTo>
                <a:lnTo>
                  <a:pt x="12189333" y="0"/>
                </a:lnTo>
              </a:path>
            </a:pathLst>
          </a:custGeom>
          <a:ln w="1219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764" y="6438900"/>
            <a:ext cx="12162155" cy="0"/>
          </a:xfrm>
          <a:custGeom>
            <a:avLst/>
            <a:gdLst/>
            <a:ahLst/>
            <a:cxnLst/>
            <a:rect l="l" t="t" r="r" b="b"/>
            <a:pathLst>
              <a:path w="12162155">
                <a:moveTo>
                  <a:pt x="0" y="0"/>
                </a:moveTo>
                <a:lnTo>
                  <a:pt x="12161901" y="0"/>
                </a:lnTo>
              </a:path>
            </a:pathLst>
          </a:custGeom>
          <a:ln w="9144">
            <a:solidFill>
              <a:srgbClr val="003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33247" y="2436367"/>
            <a:ext cx="8956675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17375E"/>
                </a:solidFill>
              </a:rPr>
              <a:t>ЭЛЕКТРОННОЕ</a:t>
            </a:r>
            <a:r>
              <a:rPr sz="3600" spc="-15" dirty="0">
                <a:solidFill>
                  <a:srgbClr val="17375E"/>
                </a:solidFill>
              </a:rPr>
              <a:t> АКТИРОВАНИЕ</a:t>
            </a:r>
            <a:endParaRPr sz="3600" dirty="0"/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3200" b="0" spc="-180" dirty="0">
                <a:solidFill>
                  <a:srgbClr val="17375E"/>
                </a:solidFill>
                <a:latin typeface="Microsoft Sans Serif"/>
                <a:cs typeface="Microsoft Sans Serif"/>
              </a:rPr>
              <a:t>КАК</a:t>
            </a:r>
            <a:r>
              <a:rPr sz="3200" b="0" spc="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3200" b="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ИНСТРУМЕНТ</a:t>
            </a:r>
            <a:r>
              <a:rPr sz="3200" b="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3200" b="0" spc="-65" dirty="0">
                <a:solidFill>
                  <a:srgbClr val="17375E"/>
                </a:solidFill>
                <a:latin typeface="Microsoft Sans Serif"/>
                <a:cs typeface="Microsoft Sans Serif"/>
              </a:rPr>
              <a:t>ЗАКОНА</a:t>
            </a:r>
            <a:r>
              <a:rPr sz="3200" b="0" spc="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3200" b="0" dirty="0">
                <a:solidFill>
                  <a:srgbClr val="17375E"/>
                </a:solidFill>
                <a:latin typeface="Microsoft Sans Serif"/>
                <a:cs typeface="Microsoft Sans Serif"/>
              </a:rPr>
              <a:t>О</a:t>
            </a:r>
            <a:r>
              <a:rPr sz="3200" b="0" spc="3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3200" b="0" spc="-70" dirty="0">
                <a:solidFill>
                  <a:srgbClr val="17375E"/>
                </a:solidFill>
                <a:latin typeface="Microsoft Sans Serif"/>
                <a:cs typeface="Microsoft Sans Serif"/>
              </a:rPr>
              <a:t>КОНТРАКТНОЙ </a:t>
            </a:r>
            <a:r>
              <a:rPr sz="3200" b="0" spc="-83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3200" b="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СИСТЕМЕ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4800" y="5195315"/>
            <a:ext cx="5610860" cy="0"/>
          </a:xfrm>
          <a:custGeom>
            <a:avLst/>
            <a:gdLst/>
            <a:ahLst/>
            <a:cxnLst/>
            <a:rect l="l" t="t" r="r" b="b"/>
            <a:pathLst>
              <a:path w="5610860">
                <a:moveTo>
                  <a:pt x="0" y="0"/>
                </a:moveTo>
                <a:lnTo>
                  <a:pt x="5610860" y="0"/>
                </a:lnTo>
              </a:path>
            </a:pathLst>
          </a:custGeom>
          <a:ln w="9144">
            <a:solidFill>
              <a:srgbClr val="003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143" y="82156"/>
            <a:ext cx="3144329" cy="702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05255"/>
            <a:ext cx="12189460" cy="0"/>
          </a:xfrm>
          <a:custGeom>
            <a:avLst/>
            <a:gdLst/>
            <a:ahLst/>
            <a:cxnLst/>
            <a:rect l="l" t="t" r="r" b="b"/>
            <a:pathLst>
              <a:path w="12189460">
                <a:moveTo>
                  <a:pt x="0" y="0"/>
                </a:moveTo>
                <a:lnTo>
                  <a:pt x="12189333" y="0"/>
                </a:lnTo>
              </a:path>
            </a:pathLst>
          </a:custGeom>
          <a:ln w="1219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33076" y="5646420"/>
            <a:ext cx="101600" cy="5715"/>
          </a:xfrm>
          <a:custGeom>
            <a:avLst/>
            <a:gdLst/>
            <a:ahLst/>
            <a:cxnLst/>
            <a:rect l="l" t="t" r="r" b="b"/>
            <a:pathLst>
              <a:path w="101600" h="5714">
                <a:moveTo>
                  <a:pt x="-4572" y="2641"/>
                </a:moveTo>
                <a:lnTo>
                  <a:pt x="105664" y="2641"/>
                </a:lnTo>
              </a:path>
            </a:pathLst>
          </a:custGeom>
          <a:ln w="14427">
            <a:solidFill>
              <a:srgbClr val="BEBEB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83691" y="1039367"/>
            <a:ext cx="9994900" cy="5405755"/>
            <a:chOff x="583691" y="1039367"/>
            <a:chExt cx="9994900" cy="5405755"/>
          </a:xfrm>
        </p:grpSpPr>
        <p:sp>
          <p:nvSpPr>
            <p:cNvPr id="5" name="object 5"/>
            <p:cNvSpPr/>
            <p:nvPr/>
          </p:nvSpPr>
          <p:spPr>
            <a:xfrm>
              <a:off x="10334244" y="1380743"/>
              <a:ext cx="0" cy="4855210"/>
            </a:xfrm>
            <a:custGeom>
              <a:avLst/>
              <a:gdLst/>
              <a:ahLst/>
              <a:cxnLst/>
              <a:rect l="l" t="t" r="r" b="b"/>
              <a:pathLst>
                <a:path h="4855210">
                  <a:moveTo>
                    <a:pt x="0" y="0"/>
                  </a:moveTo>
                  <a:lnTo>
                    <a:pt x="0" y="4854956"/>
                  </a:lnTo>
                </a:path>
              </a:pathLst>
            </a:custGeom>
            <a:ln w="9144">
              <a:solidFill>
                <a:srgbClr val="375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7256" y="1226819"/>
              <a:ext cx="1792299" cy="49985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83691" y="1039367"/>
              <a:ext cx="9994900" cy="5405755"/>
            </a:xfrm>
            <a:custGeom>
              <a:avLst/>
              <a:gdLst/>
              <a:ahLst/>
              <a:cxnLst/>
              <a:rect l="l" t="t" r="r" b="b"/>
              <a:pathLst>
                <a:path w="9994900" h="5405755">
                  <a:moveTo>
                    <a:pt x="0" y="717295"/>
                  </a:moveTo>
                  <a:lnTo>
                    <a:pt x="1525" y="670137"/>
                  </a:lnTo>
                  <a:lnTo>
                    <a:pt x="6040" y="623793"/>
                  </a:lnTo>
                  <a:lnTo>
                    <a:pt x="13448" y="578357"/>
                  </a:lnTo>
                  <a:lnTo>
                    <a:pt x="23656" y="533925"/>
                  </a:lnTo>
                  <a:lnTo>
                    <a:pt x="36569" y="490589"/>
                  </a:lnTo>
                  <a:lnTo>
                    <a:pt x="52092" y="448446"/>
                  </a:lnTo>
                  <a:lnTo>
                    <a:pt x="70132" y="407590"/>
                  </a:lnTo>
                  <a:lnTo>
                    <a:pt x="90592" y="368115"/>
                  </a:lnTo>
                  <a:lnTo>
                    <a:pt x="113380" y="330115"/>
                  </a:lnTo>
                  <a:lnTo>
                    <a:pt x="138400" y="293686"/>
                  </a:lnTo>
                  <a:lnTo>
                    <a:pt x="165558" y="258922"/>
                  </a:lnTo>
                  <a:lnTo>
                    <a:pt x="194758" y="225918"/>
                  </a:lnTo>
                  <a:lnTo>
                    <a:pt x="225908" y="194768"/>
                  </a:lnTo>
                  <a:lnTo>
                    <a:pt x="258912" y="165566"/>
                  </a:lnTo>
                  <a:lnTo>
                    <a:pt x="293676" y="138407"/>
                  </a:lnTo>
                  <a:lnTo>
                    <a:pt x="330104" y="113386"/>
                  </a:lnTo>
                  <a:lnTo>
                    <a:pt x="368103" y="90598"/>
                  </a:lnTo>
                  <a:lnTo>
                    <a:pt x="407579" y="70136"/>
                  </a:lnTo>
                  <a:lnTo>
                    <a:pt x="448436" y="52096"/>
                  </a:lnTo>
                  <a:lnTo>
                    <a:pt x="490580" y="36571"/>
                  </a:lnTo>
                  <a:lnTo>
                    <a:pt x="533916" y="23658"/>
                  </a:lnTo>
                  <a:lnTo>
                    <a:pt x="578350" y="13449"/>
                  </a:lnTo>
                  <a:lnTo>
                    <a:pt x="623788" y="6040"/>
                  </a:lnTo>
                  <a:lnTo>
                    <a:pt x="670135" y="1525"/>
                  </a:lnTo>
                  <a:lnTo>
                    <a:pt x="717296" y="0"/>
                  </a:lnTo>
                  <a:lnTo>
                    <a:pt x="9277096" y="0"/>
                  </a:lnTo>
                  <a:lnTo>
                    <a:pt x="9324254" y="1525"/>
                  </a:lnTo>
                  <a:lnTo>
                    <a:pt x="9370598" y="6040"/>
                  </a:lnTo>
                  <a:lnTo>
                    <a:pt x="9416034" y="13449"/>
                  </a:lnTo>
                  <a:lnTo>
                    <a:pt x="9460466" y="23658"/>
                  </a:lnTo>
                  <a:lnTo>
                    <a:pt x="9503802" y="36571"/>
                  </a:lnTo>
                  <a:lnTo>
                    <a:pt x="9545945" y="52096"/>
                  </a:lnTo>
                  <a:lnTo>
                    <a:pt x="9586801" y="70136"/>
                  </a:lnTo>
                  <a:lnTo>
                    <a:pt x="9626276" y="90598"/>
                  </a:lnTo>
                  <a:lnTo>
                    <a:pt x="9664276" y="113386"/>
                  </a:lnTo>
                  <a:lnTo>
                    <a:pt x="9700705" y="138407"/>
                  </a:lnTo>
                  <a:lnTo>
                    <a:pt x="9735469" y="165566"/>
                  </a:lnTo>
                  <a:lnTo>
                    <a:pt x="9768473" y="194768"/>
                  </a:lnTo>
                  <a:lnTo>
                    <a:pt x="9799623" y="225918"/>
                  </a:lnTo>
                  <a:lnTo>
                    <a:pt x="9828825" y="258922"/>
                  </a:lnTo>
                  <a:lnTo>
                    <a:pt x="9855984" y="293686"/>
                  </a:lnTo>
                  <a:lnTo>
                    <a:pt x="9881005" y="330115"/>
                  </a:lnTo>
                  <a:lnTo>
                    <a:pt x="9903793" y="368115"/>
                  </a:lnTo>
                  <a:lnTo>
                    <a:pt x="9924255" y="407590"/>
                  </a:lnTo>
                  <a:lnTo>
                    <a:pt x="9942295" y="448446"/>
                  </a:lnTo>
                  <a:lnTo>
                    <a:pt x="9957820" y="490589"/>
                  </a:lnTo>
                  <a:lnTo>
                    <a:pt x="9970733" y="533925"/>
                  </a:lnTo>
                  <a:lnTo>
                    <a:pt x="9980942" y="578357"/>
                  </a:lnTo>
                  <a:lnTo>
                    <a:pt x="9988351" y="623793"/>
                  </a:lnTo>
                  <a:lnTo>
                    <a:pt x="9992866" y="670137"/>
                  </a:lnTo>
                  <a:lnTo>
                    <a:pt x="9994391" y="717295"/>
                  </a:lnTo>
                  <a:lnTo>
                    <a:pt x="9994391" y="4688306"/>
                  </a:lnTo>
                  <a:lnTo>
                    <a:pt x="9992866" y="4735470"/>
                  </a:lnTo>
                  <a:lnTo>
                    <a:pt x="9988351" y="4781819"/>
                  </a:lnTo>
                  <a:lnTo>
                    <a:pt x="9980942" y="4827259"/>
                  </a:lnTo>
                  <a:lnTo>
                    <a:pt x="9970733" y="4871696"/>
                  </a:lnTo>
                  <a:lnTo>
                    <a:pt x="9957820" y="4915034"/>
                  </a:lnTo>
                  <a:lnTo>
                    <a:pt x="9942295" y="4957180"/>
                  </a:lnTo>
                  <a:lnTo>
                    <a:pt x="9924255" y="4998039"/>
                  </a:lnTo>
                  <a:lnTo>
                    <a:pt x="9903793" y="5037516"/>
                  </a:lnTo>
                  <a:lnTo>
                    <a:pt x="9881005" y="5075516"/>
                  </a:lnTo>
                  <a:lnTo>
                    <a:pt x="9855984" y="5111946"/>
                  </a:lnTo>
                  <a:lnTo>
                    <a:pt x="9828825" y="5146711"/>
                  </a:lnTo>
                  <a:lnTo>
                    <a:pt x="9799623" y="5179715"/>
                  </a:lnTo>
                  <a:lnTo>
                    <a:pt x="9768473" y="5210866"/>
                  </a:lnTo>
                  <a:lnTo>
                    <a:pt x="9735469" y="5240067"/>
                  </a:lnTo>
                  <a:lnTo>
                    <a:pt x="9700705" y="5267226"/>
                  </a:lnTo>
                  <a:lnTo>
                    <a:pt x="9664276" y="5292246"/>
                  </a:lnTo>
                  <a:lnTo>
                    <a:pt x="9626276" y="5315034"/>
                  </a:lnTo>
                  <a:lnTo>
                    <a:pt x="9586801" y="5335495"/>
                  </a:lnTo>
                  <a:lnTo>
                    <a:pt x="9545945" y="5353534"/>
                  </a:lnTo>
                  <a:lnTo>
                    <a:pt x="9503802" y="5369058"/>
                  </a:lnTo>
                  <a:lnTo>
                    <a:pt x="9460466" y="5381971"/>
                  </a:lnTo>
                  <a:lnTo>
                    <a:pt x="9416034" y="5392179"/>
                  </a:lnTo>
                  <a:lnTo>
                    <a:pt x="9370598" y="5399587"/>
                  </a:lnTo>
                  <a:lnTo>
                    <a:pt x="9324254" y="5404102"/>
                  </a:lnTo>
                  <a:lnTo>
                    <a:pt x="9277096" y="5405628"/>
                  </a:lnTo>
                  <a:lnTo>
                    <a:pt x="717296" y="5405628"/>
                  </a:lnTo>
                  <a:lnTo>
                    <a:pt x="670135" y="5404102"/>
                  </a:lnTo>
                  <a:lnTo>
                    <a:pt x="623788" y="5399587"/>
                  </a:lnTo>
                  <a:lnTo>
                    <a:pt x="578350" y="5392179"/>
                  </a:lnTo>
                  <a:lnTo>
                    <a:pt x="533916" y="5381971"/>
                  </a:lnTo>
                  <a:lnTo>
                    <a:pt x="490580" y="5369058"/>
                  </a:lnTo>
                  <a:lnTo>
                    <a:pt x="448436" y="5353534"/>
                  </a:lnTo>
                  <a:lnTo>
                    <a:pt x="407579" y="5335495"/>
                  </a:lnTo>
                  <a:lnTo>
                    <a:pt x="368103" y="5315034"/>
                  </a:lnTo>
                  <a:lnTo>
                    <a:pt x="330104" y="5292246"/>
                  </a:lnTo>
                  <a:lnTo>
                    <a:pt x="293676" y="5267226"/>
                  </a:lnTo>
                  <a:lnTo>
                    <a:pt x="258912" y="5240067"/>
                  </a:lnTo>
                  <a:lnTo>
                    <a:pt x="225908" y="5210866"/>
                  </a:lnTo>
                  <a:lnTo>
                    <a:pt x="194758" y="5179715"/>
                  </a:lnTo>
                  <a:lnTo>
                    <a:pt x="165558" y="5146711"/>
                  </a:lnTo>
                  <a:lnTo>
                    <a:pt x="138400" y="5111946"/>
                  </a:lnTo>
                  <a:lnTo>
                    <a:pt x="113380" y="5075516"/>
                  </a:lnTo>
                  <a:lnTo>
                    <a:pt x="90592" y="5037516"/>
                  </a:lnTo>
                  <a:lnTo>
                    <a:pt x="70132" y="4998039"/>
                  </a:lnTo>
                  <a:lnTo>
                    <a:pt x="52092" y="4957180"/>
                  </a:lnTo>
                  <a:lnTo>
                    <a:pt x="36569" y="4915034"/>
                  </a:lnTo>
                  <a:lnTo>
                    <a:pt x="23656" y="4871696"/>
                  </a:lnTo>
                  <a:lnTo>
                    <a:pt x="13448" y="4827259"/>
                  </a:lnTo>
                  <a:lnTo>
                    <a:pt x="6040" y="4781819"/>
                  </a:lnTo>
                  <a:lnTo>
                    <a:pt x="1525" y="4735470"/>
                  </a:lnTo>
                  <a:lnTo>
                    <a:pt x="0" y="4688306"/>
                  </a:lnTo>
                  <a:lnTo>
                    <a:pt x="0" y="717295"/>
                  </a:lnTo>
                  <a:close/>
                </a:path>
              </a:pathLst>
            </a:custGeom>
            <a:ln w="3175">
              <a:solidFill>
                <a:srgbClr val="5F49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20367" y="1880615"/>
              <a:ext cx="3053080" cy="4258310"/>
            </a:xfrm>
            <a:custGeom>
              <a:avLst/>
              <a:gdLst/>
              <a:ahLst/>
              <a:cxnLst/>
              <a:rect l="l" t="t" r="r" b="b"/>
              <a:pathLst>
                <a:path w="3053079" h="4258310">
                  <a:moveTo>
                    <a:pt x="0" y="4258056"/>
                  </a:moveTo>
                  <a:lnTo>
                    <a:pt x="3052572" y="4258056"/>
                  </a:lnTo>
                  <a:lnTo>
                    <a:pt x="3052572" y="0"/>
                  </a:lnTo>
                  <a:lnTo>
                    <a:pt x="0" y="0"/>
                  </a:lnTo>
                  <a:lnTo>
                    <a:pt x="0" y="4258056"/>
                  </a:lnTo>
                  <a:close/>
                </a:path>
              </a:pathLst>
            </a:custGeom>
            <a:ln w="6095">
              <a:solidFill>
                <a:srgbClr val="375F92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533394" y="173862"/>
            <a:ext cx="85686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9232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7375E"/>
                </a:solidFill>
              </a:rPr>
              <a:t>ЭЛЕКТРОННОЕ</a:t>
            </a:r>
            <a:r>
              <a:rPr spc="-85" dirty="0">
                <a:solidFill>
                  <a:srgbClr val="17375E"/>
                </a:solidFill>
              </a:rPr>
              <a:t> </a:t>
            </a:r>
            <a:r>
              <a:rPr dirty="0">
                <a:solidFill>
                  <a:srgbClr val="17375E"/>
                </a:solidFill>
              </a:rPr>
              <a:t>АКТИРОВАНИЕ</a:t>
            </a:r>
          </a:p>
          <a:p>
            <a:pPr marL="12700">
              <a:lnSpc>
                <a:spcPct val="100000"/>
              </a:lnSpc>
            </a:pPr>
            <a:r>
              <a:rPr b="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БИЗНЕС-ПРОЦЕСС</a:t>
            </a:r>
            <a:r>
              <a:rPr b="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ПОДПИСАНИЯ</a:t>
            </a:r>
            <a:r>
              <a:rPr b="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spc="-40" dirty="0">
                <a:solidFill>
                  <a:srgbClr val="17375E"/>
                </a:solidFill>
                <a:latin typeface="Microsoft Sans Serif"/>
                <a:cs typeface="Microsoft Sans Serif"/>
              </a:rPr>
              <a:t>ДОКУМЕНТОВ</a:t>
            </a:r>
            <a:r>
              <a:rPr b="0" dirty="0">
                <a:solidFill>
                  <a:srgbClr val="17375E"/>
                </a:solidFill>
                <a:latin typeface="Microsoft Sans Serif"/>
                <a:cs typeface="Microsoft Sans Serif"/>
              </a:rPr>
              <a:t> О</a:t>
            </a:r>
            <a:r>
              <a:rPr b="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ПРИЕМКЕ</a:t>
            </a:r>
            <a:r>
              <a:rPr b="0" spc="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dirty="0">
                <a:solidFill>
                  <a:srgbClr val="17375E"/>
                </a:solidFill>
                <a:latin typeface="Microsoft Sans Serif"/>
                <a:cs typeface="Microsoft Sans Serif"/>
              </a:rPr>
              <a:t>В</a:t>
            </a:r>
            <a:r>
              <a:rPr b="0" spc="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dirty="0">
                <a:solidFill>
                  <a:srgbClr val="17375E"/>
                </a:solidFill>
                <a:latin typeface="Microsoft Sans Serif"/>
                <a:cs typeface="Microsoft Sans Serif"/>
              </a:rPr>
              <a:t>ЕИС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031870" y="1934083"/>
            <a:ext cx="1438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ЛК</a:t>
            </a:r>
            <a:r>
              <a:rPr sz="1200" b="1" spc="-4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ПОСТАВЩИКА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576637" y="1069657"/>
            <a:ext cx="2889885" cy="728980"/>
            <a:chOff x="3576637" y="1069657"/>
            <a:chExt cx="2889885" cy="728980"/>
          </a:xfrm>
        </p:grpSpPr>
        <p:sp>
          <p:nvSpPr>
            <p:cNvPr id="12" name="object 12"/>
            <p:cNvSpPr/>
            <p:nvPr/>
          </p:nvSpPr>
          <p:spPr>
            <a:xfrm>
              <a:off x="3581400" y="1074419"/>
              <a:ext cx="2880360" cy="719455"/>
            </a:xfrm>
            <a:custGeom>
              <a:avLst/>
              <a:gdLst/>
              <a:ahLst/>
              <a:cxnLst/>
              <a:rect l="l" t="t" r="r" b="b"/>
              <a:pathLst>
                <a:path w="2880360" h="719455">
                  <a:moveTo>
                    <a:pt x="119887" y="0"/>
                  </a:moveTo>
                  <a:lnTo>
                    <a:pt x="2880360" y="0"/>
                  </a:lnTo>
                  <a:lnTo>
                    <a:pt x="2880360" y="599439"/>
                  </a:lnTo>
                  <a:lnTo>
                    <a:pt x="2870932" y="646086"/>
                  </a:lnTo>
                  <a:lnTo>
                    <a:pt x="2845228" y="684196"/>
                  </a:lnTo>
                  <a:lnTo>
                    <a:pt x="2807118" y="709900"/>
                  </a:lnTo>
                  <a:lnTo>
                    <a:pt x="2760472" y="719327"/>
                  </a:lnTo>
                  <a:lnTo>
                    <a:pt x="0" y="719327"/>
                  </a:lnTo>
                  <a:lnTo>
                    <a:pt x="0" y="119887"/>
                  </a:lnTo>
                  <a:lnTo>
                    <a:pt x="9427" y="73241"/>
                  </a:lnTo>
                  <a:lnTo>
                    <a:pt x="35131" y="35131"/>
                  </a:lnTo>
                  <a:lnTo>
                    <a:pt x="73241" y="9427"/>
                  </a:lnTo>
                  <a:lnTo>
                    <a:pt x="119887" y="0"/>
                  </a:lnTo>
                  <a:close/>
                </a:path>
                <a:path w="2880360" h="719455">
                  <a:moveTo>
                    <a:pt x="231012" y="57657"/>
                  </a:moveTo>
                  <a:lnTo>
                    <a:pt x="215391" y="59816"/>
                  </a:lnTo>
                  <a:lnTo>
                    <a:pt x="203962" y="68706"/>
                  </a:lnTo>
                  <a:lnTo>
                    <a:pt x="201167" y="81914"/>
                  </a:lnTo>
                  <a:lnTo>
                    <a:pt x="201167" y="224027"/>
                  </a:lnTo>
                  <a:lnTo>
                    <a:pt x="203962" y="236092"/>
                  </a:lnTo>
                  <a:lnTo>
                    <a:pt x="215391" y="244982"/>
                  </a:lnTo>
                  <a:lnTo>
                    <a:pt x="231012" y="247141"/>
                  </a:lnTo>
                  <a:lnTo>
                    <a:pt x="599566" y="247141"/>
                  </a:lnTo>
                  <a:lnTo>
                    <a:pt x="613790" y="244982"/>
                  </a:lnTo>
                  <a:lnTo>
                    <a:pt x="625221" y="236092"/>
                  </a:lnTo>
                  <a:lnTo>
                    <a:pt x="630936" y="224027"/>
                  </a:lnTo>
                  <a:lnTo>
                    <a:pt x="630936" y="81914"/>
                  </a:lnTo>
                  <a:lnTo>
                    <a:pt x="625221" y="68706"/>
                  </a:lnTo>
                  <a:lnTo>
                    <a:pt x="613790" y="59816"/>
                  </a:lnTo>
                  <a:lnTo>
                    <a:pt x="599566" y="57657"/>
                  </a:lnTo>
                  <a:lnTo>
                    <a:pt x="231012" y="57657"/>
                  </a:lnTo>
                  <a:close/>
                </a:path>
                <a:path w="2880360" h="719455">
                  <a:moveTo>
                    <a:pt x="231012" y="41148"/>
                  </a:moveTo>
                  <a:lnTo>
                    <a:pt x="599566" y="41148"/>
                  </a:lnTo>
                  <a:lnTo>
                    <a:pt x="619505" y="44450"/>
                  </a:lnTo>
                  <a:lnTo>
                    <a:pt x="635253" y="53212"/>
                  </a:lnTo>
                  <a:lnTo>
                    <a:pt x="646557" y="65404"/>
                  </a:lnTo>
                  <a:lnTo>
                    <a:pt x="652272" y="81914"/>
                  </a:lnTo>
                  <a:lnTo>
                    <a:pt x="652272" y="224027"/>
                  </a:lnTo>
                  <a:lnTo>
                    <a:pt x="646557" y="239394"/>
                  </a:lnTo>
                  <a:lnTo>
                    <a:pt x="635253" y="251587"/>
                  </a:lnTo>
                  <a:lnTo>
                    <a:pt x="619505" y="260350"/>
                  </a:lnTo>
                  <a:lnTo>
                    <a:pt x="599566" y="263651"/>
                  </a:lnTo>
                  <a:lnTo>
                    <a:pt x="231012" y="263651"/>
                  </a:lnTo>
                  <a:lnTo>
                    <a:pt x="209676" y="260350"/>
                  </a:lnTo>
                  <a:lnTo>
                    <a:pt x="195452" y="251587"/>
                  </a:lnTo>
                  <a:lnTo>
                    <a:pt x="184150" y="239394"/>
                  </a:lnTo>
                  <a:lnTo>
                    <a:pt x="179832" y="224027"/>
                  </a:lnTo>
                  <a:lnTo>
                    <a:pt x="179832" y="81914"/>
                  </a:lnTo>
                  <a:lnTo>
                    <a:pt x="184150" y="65404"/>
                  </a:lnTo>
                  <a:lnTo>
                    <a:pt x="195452" y="53212"/>
                  </a:lnTo>
                  <a:lnTo>
                    <a:pt x="209676" y="44450"/>
                  </a:lnTo>
                  <a:lnTo>
                    <a:pt x="231012" y="41148"/>
                  </a:lnTo>
                  <a:close/>
                </a:path>
                <a:path w="2880360" h="719455">
                  <a:moveTo>
                    <a:pt x="405384" y="374903"/>
                  </a:moveTo>
                  <a:lnTo>
                    <a:pt x="425196" y="374903"/>
                  </a:lnTo>
                  <a:lnTo>
                    <a:pt x="425196" y="278891"/>
                  </a:lnTo>
                  <a:lnTo>
                    <a:pt x="405384" y="278891"/>
                  </a:lnTo>
                  <a:lnTo>
                    <a:pt x="405384" y="374903"/>
                  </a:lnTo>
                  <a:close/>
                </a:path>
              </a:pathLst>
            </a:custGeom>
            <a:ln w="9144">
              <a:solidFill>
                <a:srgbClr val="375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61231" y="1394459"/>
              <a:ext cx="472440" cy="55244"/>
            </a:xfrm>
            <a:custGeom>
              <a:avLst/>
              <a:gdLst/>
              <a:ahLst/>
              <a:cxnLst/>
              <a:rect l="l" t="t" r="r" b="b"/>
              <a:pathLst>
                <a:path w="472439" h="55244">
                  <a:moveTo>
                    <a:pt x="463930" y="0"/>
                  </a:moveTo>
                  <a:lnTo>
                    <a:pt x="9905" y="0"/>
                  </a:lnTo>
                  <a:lnTo>
                    <a:pt x="5714" y="0"/>
                  </a:lnTo>
                  <a:lnTo>
                    <a:pt x="2793" y="1142"/>
                  </a:lnTo>
                  <a:lnTo>
                    <a:pt x="0" y="4444"/>
                  </a:lnTo>
                  <a:lnTo>
                    <a:pt x="0" y="54863"/>
                  </a:lnTo>
                  <a:lnTo>
                    <a:pt x="21335" y="54863"/>
                  </a:lnTo>
                  <a:lnTo>
                    <a:pt x="21335" y="15366"/>
                  </a:lnTo>
                  <a:lnTo>
                    <a:pt x="451103" y="15366"/>
                  </a:lnTo>
                  <a:lnTo>
                    <a:pt x="451103" y="54863"/>
                  </a:lnTo>
                  <a:lnTo>
                    <a:pt x="472439" y="54863"/>
                  </a:lnTo>
                  <a:lnTo>
                    <a:pt x="472439" y="6603"/>
                  </a:lnTo>
                  <a:lnTo>
                    <a:pt x="469645" y="4444"/>
                  </a:lnTo>
                  <a:lnTo>
                    <a:pt x="468121" y="1142"/>
                  </a:lnTo>
                  <a:lnTo>
                    <a:pt x="463930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61231" y="1394459"/>
              <a:ext cx="472440" cy="55244"/>
            </a:xfrm>
            <a:custGeom>
              <a:avLst/>
              <a:gdLst/>
              <a:ahLst/>
              <a:cxnLst/>
              <a:rect l="l" t="t" r="r" b="b"/>
              <a:pathLst>
                <a:path w="472439" h="55244">
                  <a:moveTo>
                    <a:pt x="9905" y="0"/>
                  </a:moveTo>
                  <a:lnTo>
                    <a:pt x="461009" y="0"/>
                  </a:lnTo>
                  <a:lnTo>
                    <a:pt x="463930" y="0"/>
                  </a:lnTo>
                  <a:lnTo>
                    <a:pt x="468121" y="1142"/>
                  </a:lnTo>
                  <a:lnTo>
                    <a:pt x="469645" y="4444"/>
                  </a:lnTo>
                  <a:lnTo>
                    <a:pt x="472439" y="6603"/>
                  </a:lnTo>
                  <a:lnTo>
                    <a:pt x="472439" y="54863"/>
                  </a:lnTo>
                  <a:lnTo>
                    <a:pt x="451103" y="54863"/>
                  </a:lnTo>
                  <a:lnTo>
                    <a:pt x="451103" y="15366"/>
                  </a:lnTo>
                  <a:lnTo>
                    <a:pt x="21335" y="15366"/>
                  </a:lnTo>
                  <a:lnTo>
                    <a:pt x="21335" y="54863"/>
                  </a:lnTo>
                  <a:lnTo>
                    <a:pt x="0" y="54863"/>
                  </a:lnTo>
                  <a:lnTo>
                    <a:pt x="0" y="6603"/>
                  </a:lnTo>
                  <a:lnTo>
                    <a:pt x="0" y="4444"/>
                  </a:lnTo>
                  <a:lnTo>
                    <a:pt x="2793" y="1142"/>
                  </a:lnTo>
                  <a:lnTo>
                    <a:pt x="5714" y="0"/>
                  </a:lnTo>
                  <a:lnTo>
                    <a:pt x="9905" y="0"/>
                  </a:lnTo>
                  <a:close/>
                </a:path>
              </a:pathLst>
            </a:custGeom>
            <a:ln w="9144">
              <a:solidFill>
                <a:srgbClr val="375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86783" y="1219199"/>
              <a:ext cx="20320" cy="17145"/>
            </a:xfrm>
            <a:custGeom>
              <a:avLst/>
              <a:gdLst/>
              <a:ahLst/>
              <a:cxnLst/>
              <a:rect l="l" t="t" r="r" b="b"/>
              <a:pathLst>
                <a:path w="20320" h="17144">
                  <a:moveTo>
                    <a:pt x="19812" y="0"/>
                  </a:moveTo>
                  <a:lnTo>
                    <a:pt x="0" y="0"/>
                  </a:lnTo>
                  <a:lnTo>
                    <a:pt x="0" y="16763"/>
                  </a:lnTo>
                  <a:lnTo>
                    <a:pt x="19812" y="16763"/>
                  </a:lnTo>
                  <a:lnTo>
                    <a:pt x="19812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68268" y="1219199"/>
              <a:ext cx="657225" cy="403860"/>
            </a:xfrm>
            <a:custGeom>
              <a:avLst/>
              <a:gdLst/>
              <a:ahLst/>
              <a:cxnLst/>
              <a:rect l="l" t="t" r="r" b="b"/>
              <a:pathLst>
                <a:path w="657225" h="403859">
                  <a:moveTo>
                    <a:pt x="318516" y="16763"/>
                  </a:moveTo>
                  <a:lnTo>
                    <a:pt x="338328" y="16763"/>
                  </a:lnTo>
                  <a:lnTo>
                    <a:pt x="338328" y="0"/>
                  </a:lnTo>
                  <a:lnTo>
                    <a:pt x="318516" y="0"/>
                  </a:lnTo>
                  <a:lnTo>
                    <a:pt x="318516" y="16763"/>
                  </a:lnTo>
                  <a:close/>
                </a:path>
                <a:path w="657225" h="403859">
                  <a:moveTo>
                    <a:pt x="359664" y="16763"/>
                  </a:moveTo>
                  <a:lnTo>
                    <a:pt x="379476" y="16763"/>
                  </a:lnTo>
                  <a:lnTo>
                    <a:pt x="379476" y="0"/>
                  </a:lnTo>
                  <a:lnTo>
                    <a:pt x="359664" y="0"/>
                  </a:lnTo>
                  <a:lnTo>
                    <a:pt x="359664" y="16763"/>
                  </a:lnTo>
                  <a:close/>
                </a:path>
                <a:path w="657225" h="403859">
                  <a:moveTo>
                    <a:pt x="277368" y="16763"/>
                  </a:moveTo>
                  <a:lnTo>
                    <a:pt x="297180" y="16763"/>
                  </a:lnTo>
                  <a:lnTo>
                    <a:pt x="297180" y="0"/>
                  </a:lnTo>
                  <a:lnTo>
                    <a:pt x="277368" y="0"/>
                  </a:lnTo>
                  <a:lnTo>
                    <a:pt x="277368" y="16763"/>
                  </a:lnTo>
                  <a:close/>
                </a:path>
                <a:path w="657225" h="403859">
                  <a:moveTo>
                    <a:pt x="326898" y="260731"/>
                  </a:moveTo>
                  <a:lnTo>
                    <a:pt x="278257" y="273938"/>
                  </a:lnTo>
                  <a:lnTo>
                    <a:pt x="248285" y="304800"/>
                  </a:lnTo>
                  <a:lnTo>
                    <a:pt x="245491" y="324612"/>
                  </a:lnTo>
                  <a:lnTo>
                    <a:pt x="248285" y="344424"/>
                  </a:lnTo>
                  <a:lnTo>
                    <a:pt x="262636" y="362076"/>
                  </a:lnTo>
                  <a:lnTo>
                    <a:pt x="278257" y="375285"/>
                  </a:lnTo>
                  <a:lnTo>
                    <a:pt x="301117" y="385190"/>
                  </a:lnTo>
                  <a:lnTo>
                    <a:pt x="326898" y="388493"/>
                  </a:lnTo>
                  <a:lnTo>
                    <a:pt x="354076" y="385190"/>
                  </a:lnTo>
                  <a:lnTo>
                    <a:pt x="375412" y="375285"/>
                  </a:lnTo>
                  <a:lnTo>
                    <a:pt x="392557" y="362076"/>
                  </a:lnTo>
                  <a:lnTo>
                    <a:pt x="405511" y="344424"/>
                  </a:lnTo>
                  <a:lnTo>
                    <a:pt x="409702" y="324612"/>
                  </a:lnTo>
                  <a:lnTo>
                    <a:pt x="405511" y="304800"/>
                  </a:lnTo>
                  <a:lnTo>
                    <a:pt x="392557" y="287147"/>
                  </a:lnTo>
                  <a:lnTo>
                    <a:pt x="375412" y="273938"/>
                  </a:lnTo>
                  <a:lnTo>
                    <a:pt x="354076" y="264033"/>
                  </a:lnTo>
                  <a:lnTo>
                    <a:pt x="326898" y="260731"/>
                  </a:lnTo>
                  <a:close/>
                </a:path>
                <a:path w="657225" h="403859">
                  <a:moveTo>
                    <a:pt x="326898" y="245363"/>
                  </a:moveTo>
                  <a:lnTo>
                    <a:pt x="386842" y="260731"/>
                  </a:lnTo>
                  <a:lnTo>
                    <a:pt x="424053" y="300354"/>
                  </a:lnTo>
                  <a:lnTo>
                    <a:pt x="429768" y="324612"/>
                  </a:lnTo>
                  <a:lnTo>
                    <a:pt x="424053" y="348869"/>
                  </a:lnTo>
                  <a:lnTo>
                    <a:pt x="409702" y="370839"/>
                  </a:lnTo>
                  <a:lnTo>
                    <a:pt x="386842" y="388493"/>
                  </a:lnTo>
                  <a:lnTo>
                    <a:pt x="359791" y="399414"/>
                  </a:lnTo>
                  <a:lnTo>
                    <a:pt x="326898" y="403860"/>
                  </a:lnTo>
                  <a:lnTo>
                    <a:pt x="295402" y="399414"/>
                  </a:lnTo>
                  <a:lnTo>
                    <a:pt x="268351" y="388493"/>
                  </a:lnTo>
                  <a:lnTo>
                    <a:pt x="245491" y="370839"/>
                  </a:lnTo>
                  <a:lnTo>
                    <a:pt x="229743" y="348869"/>
                  </a:lnTo>
                  <a:lnTo>
                    <a:pt x="224028" y="324612"/>
                  </a:lnTo>
                  <a:lnTo>
                    <a:pt x="229743" y="300354"/>
                  </a:lnTo>
                  <a:lnTo>
                    <a:pt x="245491" y="278384"/>
                  </a:lnTo>
                  <a:lnTo>
                    <a:pt x="268351" y="260731"/>
                  </a:lnTo>
                  <a:lnTo>
                    <a:pt x="295402" y="249809"/>
                  </a:lnTo>
                  <a:lnTo>
                    <a:pt x="326898" y="245363"/>
                  </a:lnTo>
                  <a:close/>
                </a:path>
                <a:path w="657225" h="403859">
                  <a:moveTo>
                    <a:pt x="102108" y="260731"/>
                  </a:moveTo>
                  <a:lnTo>
                    <a:pt x="53848" y="273938"/>
                  </a:lnTo>
                  <a:lnTo>
                    <a:pt x="24130" y="304800"/>
                  </a:lnTo>
                  <a:lnTo>
                    <a:pt x="19812" y="324612"/>
                  </a:lnTo>
                  <a:lnTo>
                    <a:pt x="24130" y="344424"/>
                  </a:lnTo>
                  <a:lnTo>
                    <a:pt x="36830" y="362076"/>
                  </a:lnTo>
                  <a:lnTo>
                    <a:pt x="53848" y="375285"/>
                  </a:lnTo>
                  <a:lnTo>
                    <a:pt x="76581" y="385190"/>
                  </a:lnTo>
                  <a:lnTo>
                    <a:pt x="102108" y="388493"/>
                  </a:lnTo>
                  <a:lnTo>
                    <a:pt x="127635" y="385190"/>
                  </a:lnTo>
                  <a:lnTo>
                    <a:pt x="150368" y="375285"/>
                  </a:lnTo>
                  <a:lnTo>
                    <a:pt x="167386" y="362076"/>
                  </a:lnTo>
                  <a:lnTo>
                    <a:pt x="180086" y="344424"/>
                  </a:lnTo>
                  <a:lnTo>
                    <a:pt x="184404" y="324612"/>
                  </a:lnTo>
                  <a:lnTo>
                    <a:pt x="180086" y="304800"/>
                  </a:lnTo>
                  <a:lnTo>
                    <a:pt x="167386" y="287147"/>
                  </a:lnTo>
                  <a:lnTo>
                    <a:pt x="150368" y="273938"/>
                  </a:lnTo>
                  <a:lnTo>
                    <a:pt x="127635" y="264033"/>
                  </a:lnTo>
                  <a:lnTo>
                    <a:pt x="102108" y="260731"/>
                  </a:lnTo>
                  <a:close/>
                </a:path>
                <a:path w="657225" h="403859">
                  <a:moveTo>
                    <a:pt x="102108" y="245363"/>
                  </a:moveTo>
                  <a:lnTo>
                    <a:pt x="161671" y="260731"/>
                  </a:lnTo>
                  <a:lnTo>
                    <a:pt x="198501" y="300354"/>
                  </a:lnTo>
                  <a:lnTo>
                    <a:pt x="204216" y="324612"/>
                  </a:lnTo>
                  <a:lnTo>
                    <a:pt x="198501" y="348869"/>
                  </a:lnTo>
                  <a:lnTo>
                    <a:pt x="184404" y="370839"/>
                  </a:lnTo>
                  <a:lnTo>
                    <a:pt x="161671" y="388493"/>
                  </a:lnTo>
                  <a:lnTo>
                    <a:pt x="133350" y="399414"/>
                  </a:lnTo>
                  <a:lnTo>
                    <a:pt x="102108" y="403860"/>
                  </a:lnTo>
                  <a:lnTo>
                    <a:pt x="70866" y="399414"/>
                  </a:lnTo>
                  <a:lnTo>
                    <a:pt x="42545" y="388493"/>
                  </a:lnTo>
                  <a:lnTo>
                    <a:pt x="19812" y="370839"/>
                  </a:lnTo>
                  <a:lnTo>
                    <a:pt x="5715" y="348869"/>
                  </a:lnTo>
                  <a:lnTo>
                    <a:pt x="0" y="324612"/>
                  </a:lnTo>
                  <a:lnTo>
                    <a:pt x="5715" y="300354"/>
                  </a:lnTo>
                  <a:lnTo>
                    <a:pt x="19812" y="278384"/>
                  </a:lnTo>
                  <a:lnTo>
                    <a:pt x="42545" y="260731"/>
                  </a:lnTo>
                  <a:lnTo>
                    <a:pt x="70866" y="249809"/>
                  </a:lnTo>
                  <a:lnTo>
                    <a:pt x="102108" y="245363"/>
                  </a:lnTo>
                  <a:close/>
                </a:path>
                <a:path w="657225" h="403859">
                  <a:moveTo>
                    <a:pt x="553974" y="260731"/>
                  </a:moveTo>
                  <a:lnTo>
                    <a:pt x="505333" y="273938"/>
                  </a:lnTo>
                  <a:lnTo>
                    <a:pt x="475361" y="304800"/>
                  </a:lnTo>
                  <a:lnTo>
                    <a:pt x="471170" y="324612"/>
                  </a:lnTo>
                  <a:lnTo>
                    <a:pt x="475361" y="344424"/>
                  </a:lnTo>
                  <a:lnTo>
                    <a:pt x="488188" y="362076"/>
                  </a:lnTo>
                  <a:lnTo>
                    <a:pt x="505333" y="375285"/>
                  </a:lnTo>
                  <a:lnTo>
                    <a:pt x="526796" y="385190"/>
                  </a:lnTo>
                  <a:lnTo>
                    <a:pt x="553974" y="388493"/>
                  </a:lnTo>
                  <a:lnTo>
                    <a:pt x="579628" y="385190"/>
                  </a:lnTo>
                  <a:lnTo>
                    <a:pt x="602488" y="375285"/>
                  </a:lnTo>
                  <a:lnTo>
                    <a:pt x="619633" y="362076"/>
                  </a:lnTo>
                  <a:lnTo>
                    <a:pt x="632587" y="344424"/>
                  </a:lnTo>
                  <a:lnTo>
                    <a:pt x="635381" y="324612"/>
                  </a:lnTo>
                  <a:lnTo>
                    <a:pt x="632587" y="304800"/>
                  </a:lnTo>
                  <a:lnTo>
                    <a:pt x="619633" y="287147"/>
                  </a:lnTo>
                  <a:lnTo>
                    <a:pt x="602488" y="273938"/>
                  </a:lnTo>
                  <a:lnTo>
                    <a:pt x="579628" y="264033"/>
                  </a:lnTo>
                  <a:lnTo>
                    <a:pt x="553974" y="260731"/>
                  </a:lnTo>
                  <a:close/>
                </a:path>
                <a:path w="657225" h="403859">
                  <a:moveTo>
                    <a:pt x="553974" y="245363"/>
                  </a:moveTo>
                  <a:lnTo>
                    <a:pt x="614045" y="260731"/>
                  </a:lnTo>
                  <a:lnTo>
                    <a:pt x="651129" y="300354"/>
                  </a:lnTo>
                  <a:lnTo>
                    <a:pt x="656844" y="324612"/>
                  </a:lnTo>
                  <a:lnTo>
                    <a:pt x="651129" y="348869"/>
                  </a:lnTo>
                  <a:lnTo>
                    <a:pt x="635381" y="370839"/>
                  </a:lnTo>
                  <a:lnTo>
                    <a:pt x="614045" y="388493"/>
                  </a:lnTo>
                  <a:lnTo>
                    <a:pt x="585470" y="399414"/>
                  </a:lnTo>
                  <a:lnTo>
                    <a:pt x="553974" y="403860"/>
                  </a:lnTo>
                  <a:lnTo>
                    <a:pt x="522478" y="399414"/>
                  </a:lnTo>
                  <a:lnTo>
                    <a:pt x="493903" y="388493"/>
                  </a:lnTo>
                  <a:lnTo>
                    <a:pt x="471170" y="370839"/>
                  </a:lnTo>
                  <a:lnTo>
                    <a:pt x="456819" y="348869"/>
                  </a:lnTo>
                  <a:lnTo>
                    <a:pt x="451104" y="324612"/>
                  </a:lnTo>
                  <a:lnTo>
                    <a:pt x="456819" y="300354"/>
                  </a:lnTo>
                  <a:lnTo>
                    <a:pt x="471170" y="278384"/>
                  </a:lnTo>
                  <a:lnTo>
                    <a:pt x="493903" y="260731"/>
                  </a:lnTo>
                  <a:lnTo>
                    <a:pt x="522478" y="249809"/>
                  </a:lnTo>
                  <a:lnTo>
                    <a:pt x="553974" y="245363"/>
                  </a:lnTo>
                  <a:close/>
                </a:path>
              </a:pathLst>
            </a:custGeom>
            <a:ln w="9144">
              <a:solidFill>
                <a:srgbClr val="375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00856" y="1147571"/>
              <a:ext cx="391795" cy="158750"/>
            </a:xfrm>
            <a:custGeom>
              <a:avLst/>
              <a:gdLst/>
              <a:ahLst/>
              <a:cxnLst/>
              <a:rect l="l" t="t" r="r" b="b"/>
              <a:pathLst>
                <a:path w="391795" h="158750">
                  <a:moveTo>
                    <a:pt x="384556" y="0"/>
                  </a:moveTo>
                  <a:lnTo>
                    <a:pt x="7112" y="0"/>
                  </a:lnTo>
                  <a:lnTo>
                    <a:pt x="4318" y="3301"/>
                  </a:lnTo>
                  <a:lnTo>
                    <a:pt x="1397" y="4444"/>
                  </a:lnTo>
                  <a:lnTo>
                    <a:pt x="0" y="8762"/>
                  </a:lnTo>
                  <a:lnTo>
                    <a:pt x="0" y="150749"/>
                  </a:lnTo>
                  <a:lnTo>
                    <a:pt x="1397" y="154050"/>
                  </a:lnTo>
                  <a:lnTo>
                    <a:pt x="4318" y="155193"/>
                  </a:lnTo>
                  <a:lnTo>
                    <a:pt x="7112" y="158496"/>
                  </a:lnTo>
                  <a:lnTo>
                    <a:pt x="384556" y="158496"/>
                  </a:lnTo>
                  <a:lnTo>
                    <a:pt x="387350" y="155193"/>
                  </a:lnTo>
                  <a:lnTo>
                    <a:pt x="390271" y="154050"/>
                  </a:lnTo>
                  <a:lnTo>
                    <a:pt x="391668" y="150749"/>
                  </a:lnTo>
                  <a:lnTo>
                    <a:pt x="391668" y="143128"/>
                  </a:lnTo>
                  <a:lnTo>
                    <a:pt x="22733" y="143128"/>
                  </a:lnTo>
                  <a:lnTo>
                    <a:pt x="22733" y="15366"/>
                  </a:lnTo>
                  <a:lnTo>
                    <a:pt x="391668" y="15366"/>
                  </a:lnTo>
                  <a:lnTo>
                    <a:pt x="391668" y="8762"/>
                  </a:lnTo>
                  <a:lnTo>
                    <a:pt x="390271" y="4444"/>
                  </a:lnTo>
                  <a:lnTo>
                    <a:pt x="387350" y="3301"/>
                  </a:lnTo>
                  <a:lnTo>
                    <a:pt x="384556" y="0"/>
                  </a:lnTo>
                  <a:close/>
                </a:path>
                <a:path w="391795" h="158750">
                  <a:moveTo>
                    <a:pt x="391668" y="15366"/>
                  </a:moveTo>
                  <a:lnTo>
                    <a:pt x="370332" y="15366"/>
                  </a:lnTo>
                  <a:lnTo>
                    <a:pt x="370332" y="143128"/>
                  </a:lnTo>
                  <a:lnTo>
                    <a:pt x="391668" y="143128"/>
                  </a:lnTo>
                  <a:lnTo>
                    <a:pt x="391668" y="15366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00856" y="1147571"/>
              <a:ext cx="391795" cy="158750"/>
            </a:xfrm>
            <a:custGeom>
              <a:avLst/>
              <a:gdLst/>
              <a:ahLst/>
              <a:cxnLst/>
              <a:rect l="l" t="t" r="r" b="b"/>
              <a:pathLst>
                <a:path w="391795" h="158750">
                  <a:moveTo>
                    <a:pt x="22733" y="15366"/>
                  </a:moveTo>
                  <a:lnTo>
                    <a:pt x="22733" y="143128"/>
                  </a:lnTo>
                  <a:lnTo>
                    <a:pt x="370332" y="143128"/>
                  </a:lnTo>
                  <a:lnTo>
                    <a:pt x="370332" y="15366"/>
                  </a:lnTo>
                  <a:lnTo>
                    <a:pt x="22733" y="15366"/>
                  </a:lnTo>
                  <a:close/>
                </a:path>
                <a:path w="391795" h="158750">
                  <a:moveTo>
                    <a:pt x="11430" y="0"/>
                  </a:moveTo>
                  <a:lnTo>
                    <a:pt x="380238" y="0"/>
                  </a:lnTo>
                  <a:lnTo>
                    <a:pt x="384556" y="0"/>
                  </a:lnTo>
                  <a:lnTo>
                    <a:pt x="387350" y="3301"/>
                  </a:lnTo>
                  <a:lnTo>
                    <a:pt x="390271" y="4444"/>
                  </a:lnTo>
                  <a:lnTo>
                    <a:pt x="391668" y="8762"/>
                  </a:lnTo>
                  <a:lnTo>
                    <a:pt x="391668" y="150749"/>
                  </a:lnTo>
                  <a:lnTo>
                    <a:pt x="390271" y="154050"/>
                  </a:lnTo>
                  <a:lnTo>
                    <a:pt x="387350" y="155193"/>
                  </a:lnTo>
                  <a:lnTo>
                    <a:pt x="384556" y="158496"/>
                  </a:lnTo>
                  <a:lnTo>
                    <a:pt x="380238" y="158496"/>
                  </a:lnTo>
                  <a:lnTo>
                    <a:pt x="11430" y="158496"/>
                  </a:lnTo>
                  <a:lnTo>
                    <a:pt x="7112" y="158496"/>
                  </a:lnTo>
                  <a:lnTo>
                    <a:pt x="4318" y="155193"/>
                  </a:lnTo>
                  <a:lnTo>
                    <a:pt x="1397" y="154050"/>
                  </a:lnTo>
                  <a:lnTo>
                    <a:pt x="0" y="150749"/>
                  </a:lnTo>
                  <a:lnTo>
                    <a:pt x="0" y="8762"/>
                  </a:lnTo>
                  <a:lnTo>
                    <a:pt x="1397" y="4444"/>
                  </a:lnTo>
                  <a:lnTo>
                    <a:pt x="4318" y="3301"/>
                  </a:lnTo>
                  <a:lnTo>
                    <a:pt x="7112" y="0"/>
                  </a:lnTo>
                  <a:lnTo>
                    <a:pt x="11430" y="0"/>
                  </a:lnTo>
                  <a:close/>
                </a:path>
              </a:pathLst>
            </a:custGeom>
            <a:ln w="9144">
              <a:solidFill>
                <a:srgbClr val="375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4844" y="1491995"/>
              <a:ext cx="131064" cy="10363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30395" y="1491995"/>
              <a:ext cx="132588" cy="10363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55948" y="1491995"/>
              <a:ext cx="131063" cy="103632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4406900" y="1065022"/>
            <a:ext cx="195262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375F92"/>
                </a:solidFill>
                <a:latin typeface="Tahoma"/>
                <a:cs typeface="Tahoma"/>
              </a:rPr>
              <a:t>Реестр</a:t>
            </a:r>
            <a:endParaRPr sz="13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tabLst>
                <a:tab pos="467359" algn="l"/>
                <a:tab pos="1926589" algn="l"/>
              </a:tabLst>
            </a:pPr>
            <a:r>
              <a:rPr sz="1300" u="sng" spc="-5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300" b="1" u="sng" spc="-5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Tahoma"/>
                <a:cs typeface="Tahoma"/>
              </a:rPr>
              <a:t>контрактов	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41316" y="1504507"/>
            <a:ext cx="458470" cy="2768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55880">
              <a:lnSpc>
                <a:spcPts val="960"/>
              </a:lnSpc>
              <a:spcBef>
                <a:spcPts val="180"/>
              </a:spcBef>
            </a:pPr>
            <a:r>
              <a:rPr sz="850" spc="-35" dirty="0">
                <a:solidFill>
                  <a:srgbClr val="375F92"/>
                </a:solidFill>
                <a:latin typeface="Tahoma"/>
                <a:cs typeface="Tahoma"/>
              </a:rPr>
              <a:t>Общие </a:t>
            </a:r>
            <a:r>
              <a:rPr sz="850" spc="-30" dirty="0">
                <a:solidFill>
                  <a:srgbClr val="375F92"/>
                </a:solidFill>
                <a:latin typeface="Tahoma"/>
                <a:cs typeface="Tahoma"/>
              </a:rPr>
              <a:t> сведения</a:t>
            </a:r>
            <a:endParaRPr sz="85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80813" y="1528637"/>
            <a:ext cx="1258570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spc="-20" dirty="0">
                <a:solidFill>
                  <a:srgbClr val="375F92"/>
                </a:solidFill>
                <a:latin typeface="Tahoma"/>
                <a:cs typeface="Tahoma"/>
              </a:rPr>
              <a:t>/</a:t>
            </a:r>
            <a:r>
              <a:rPr sz="850" spc="685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850" spc="-30" dirty="0">
                <a:solidFill>
                  <a:srgbClr val="375F92"/>
                </a:solidFill>
                <a:latin typeface="Tahoma"/>
                <a:cs typeface="Tahoma"/>
              </a:rPr>
              <a:t>Исполнение контракта</a:t>
            </a:r>
            <a:endParaRPr sz="85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82751" y="2613659"/>
            <a:ext cx="612775" cy="3023870"/>
          </a:xfrm>
          <a:custGeom>
            <a:avLst/>
            <a:gdLst/>
            <a:ahLst/>
            <a:cxnLst/>
            <a:rect l="l" t="t" r="r" b="b"/>
            <a:pathLst>
              <a:path w="612775" h="3023870">
                <a:moveTo>
                  <a:pt x="102107" y="3023616"/>
                </a:moveTo>
                <a:lnTo>
                  <a:pt x="62364" y="3015591"/>
                </a:lnTo>
                <a:lnTo>
                  <a:pt x="29908" y="2993707"/>
                </a:lnTo>
                <a:lnTo>
                  <a:pt x="8024" y="2961251"/>
                </a:lnTo>
                <a:lnTo>
                  <a:pt x="0" y="2921508"/>
                </a:lnTo>
                <a:lnTo>
                  <a:pt x="0" y="102108"/>
                </a:lnTo>
                <a:lnTo>
                  <a:pt x="8024" y="62364"/>
                </a:lnTo>
                <a:lnTo>
                  <a:pt x="29908" y="29908"/>
                </a:lnTo>
                <a:lnTo>
                  <a:pt x="62364" y="8024"/>
                </a:lnTo>
                <a:lnTo>
                  <a:pt x="102107" y="0"/>
                </a:lnTo>
                <a:lnTo>
                  <a:pt x="510539" y="0"/>
                </a:lnTo>
                <a:lnTo>
                  <a:pt x="550283" y="8024"/>
                </a:lnTo>
                <a:lnTo>
                  <a:pt x="582739" y="29908"/>
                </a:lnTo>
                <a:lnTo>
                  <a:pt x="604623" y="62364"/>
                </a:lnTo>
                <a:lnTo>
                  <a:pt x="612648" y="102108"/>
                </a:lnTo>
                <a:lnTo>
                  <a:pt x="612648" y="2921508"/>
                </a:lnTo>
                <a:lnTo>
                  <a:pt x="604623" y="2961251"/>
                </a:lnTo>
                <a:lnTo>
                  <a:pt x="582739" y="2993707"/>
                </a:lnTo>
                <a:lnTo>
                  <a:pt x="550283" y="3015591"/>
                </a:lnTo>
                <a:lnTo>
                  <a:pt x="510539" y="3023616"/>
                </a:lnTo>
                <a:lnTo>
                  <a:pt x="102107" y="3023616"/>
                </a:lnTo>
              </a:path>
            </a:pathLst>
          </a:custGeom>
          <a:ln w="9144">
            <a:solidFill>
              <a:srgbClr val="375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800100" y="1427733"/>
            <a:ext cx="9496425" cy="4705350"/>
            <a:chOff x="800100" y="1427733"/>
            <a:chExt cx="9496425" cy="4705350"/>
          </a:xfrm>
        </p:grpSpPr>
        <p:sp>
          <p:nvSpPr>
            <p:cNvPr id="27" name="object 27"/>
            <p:cNvSpPr/>
            <p:nvPr/>
          </p:nvSpPr>
          <p:spPr>
            <a:xfrm>
              <a:off x="2455164" y="1427733"/>
              <a:ext cx="1127125" cy="907415"/>
            </a:xfrm>
            <a:custGeom>
              <a:avLst/>
              <a:gdLst/>
              <a:ahLst/>
              <a:cxnLst/>
              <a:rect l="l" t="t" r="r" b="b"/>
              <a:pathLst>
                <a:path w="1127125" h="907414">
                  <a:moveTo>
                    <a:pt x="0" y="830706"/>
                  </a:moveTo>
                  <a:lnTo>
                    <a:pt x="38100" y="906906"/>
                  </a:lnTo>
                  <a:lnTo>
                    <a:pt x="63500" y="856106"/>
                  </a:lnTo>
                  <a:lnTo>
                    <a:pt x="31750" y="856106"/>
                  </a:lnTo>
                  <a:lnTo>
                    <a:pt x="31750" y="851873"/>
                  </a:lnTo>
                  <a:lnTo>
                    <a:pt x="0" y="830706"/>
                  </a:lnTo>
                  <a:close/>
                </a:path>
                <a:path w="1127125" h="907414">
                  <a:moveTo>
                    <a:pt x="31750" y="851873"/>
                  </a:moveTo>
                  <a:lnTo>
                    <a:pt x="31750" y="856106"/>
                  </a:lnTo>
                  <a:lnTo>
                    <a:pt x="38100" y="856106"/>
                  </a:lnTo>
                  <a:lnTo>
                    <a:pt x="31750" y="851873"/>
                  </a:lnTo>
                  <a:close/>
                </a:path>
                <a:path w="1127125" h="907414">
                  <a:moveTo>
                    <a:pt x="1126998" y="0"/>
                  </a:moveTo>
                  <a:lnTo>
                    <a:pt x="34543" y="0"/>
                  </a:lnTo>
                  <a:lnTo>
                    <a:pt x="31750" y="2793"/>
                  </a:lnTo>
                  <a:lnTo>
                    <a:pt x="31750" y="851873"/>
                  </a:lnTo>
                  <a:lnTo>
                    <a:pt x="38100" y="856106"/>
                  </a:lnTo>
                  <a:lnTo>
                    <a:pt x="44450" y="851873"/>
                  </a:lnTo>
                  <a:lnTo>
                    <a:pt x="44450" y="12700"/>
                  </a:lnTo>
                  <a:lnTo>
                    <a:pt x="38100" y="12700"/>
                  </a:lnTo>
                  <a:lnTo>
                    <a:pt x="44450" y="6350"/>
                  </a:lnTo>
                  <a:lnTo>
                    <a:pt x="1126998" y="6350"/>
                  </a:lnTo>
                  <a:lnTo>
                    <a:pt x="1126998" y="0"/>
                  </a:lnTo>
                  <a:close/>
                </a:path>
                <a:path w="1127125" h="907414">
                  <a:moveTo>
                    <a:pt x="44450" y="851873"/>
                  </a:moveTo>
                  <a:lnTo>
                    <a:pt x="38100" y="856106"/>
                  </a:lnTo>
                  <a:lnTo>
                    <a:pt x="44450" y="856106"/>
                  </a:lnTo>
                  <a:lnTo>
                    <a:pt x="44450" y="851873"/>
                  </a:lnTo>
                  <a:close/>
                </a:path>
                <a:path w="1127125" h="907414">
                  <a:moveTo>
                    <a:pt x="76200" y="830706"/>
                  </a:moveTo>
                  <a:lnTo>
                    <a:pt x="44450" y="851873"/>
                  </a:lnTo>
                  <a:lnTo>
                    <a:pt x="44450" y="856106"/>
                  </a:lnTo>
                  <a:lnTo>
                    <a:pt x="63500" y="856106"/>
                  </a:lnTo>
                  <a:lnTo>
                    <a:pt x="76200" y="830706"/>
                  </a:lnTo>
                  <a:close/>
                </a:path>
                <a:path w="1127125" h="907414">
                  <a:moveTo>
                    <a:pt x="44450" y="6350"/>
                  </a:moveTo>
                  <a:lnTo>
                    <a:pt x="38100" y="12700"/>
                  </a:lnTo>
                  <a:lnTo>
                    <a:pt x="44450" y="12700"/>
                  </a:lnTo>
                  <a:lnTo>
                    <a:pt x="44450" y="6350"/>
                  </a:lnTo>
                  <a:close/>
                </a:path>
                <a:path w="1127125" h="907414">
                  <a:moveTo>
                    <a:pt x="1126998" y="6350"/>
                  </a:moveTo>
                  <a:lnTo>
                    <a:pt x="44450" y="6350"/>
                  </a:lnTo>
                  <a:lnTo>
                    <a:pt x="44450" y="12700"/>
                  </a:lnTo>
                  <a:lnTo>
                    <a:pt x="1126998" y="12700"/>
                  </a:lnTo>
                  <a:lnTo>
                    <a:pt x="1126998" y="635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0100" y="5230368"/>
              <a:ext cx="405384" cy="29565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562855" y="1874519"/>
              <a:ext cx="5730240" cy="4255135"/>
            </a:xfrm>
            <a:custGeom>
              <a:avLst/>
              <a:gdLst/>
              <a:ahLst/>
              <a:cxnLst/>
              <a:rect l="l" t="t" r="r" b="b"/>
              <a:pathLst>
                <a:path w="5730240" h="4255135">
                  <a:moveTo>
                    <a:pt x="0" y="4255008"/>
                  </a:moveTo>
                  <a:lnTo>
                    <a:pt x="5730240" y="4255008"/>
                  </a:lnTo>
                  <a:lnTo>
                    <a:pt x="5730240" y="0"/>
                  </a:lnTo>
                  <a:lnTo>
                    <a:pt x="0" y="0"/>
                  </a:lnTo>
                  <a:lnTo>
                    <a:pt x="0" y="4255008"/>
                  </a:lnTo>
                  <a:close/>
                </a:path>
              </a:pathLst>
            </a:custGeom>
            <a:ln w="6096">
              <a:solidFill>
                <a:srgbClr val="375F92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87014" y="2989627"/>
            <a:ext cx="422275" cy="1859280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40335" marR="5080" indent="-12827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17375E"/>
                </a:solidFill>
                <a:latin typeface="Tahoma"/>
                <a:cs typeface="Tahoma"/>
              </a:rPr>
              <a:t>Единая точка входа </a:t>
            </a:r>
            <a:r>
              <a:rPr sz="1300" spc="-10" dirty="0">
                <a:solidFill>
                  <a:srgbClr val="17375E"/>
                </a:solidFill>
                <a:latin typeface="Tahoma"/>
                <a:cs typeface="Tahoma"/>
              </a:rPr>
              <a:t>для </a:t>
            </a:r>
            <a:r>
              <a:rPr sz="1300" spc="-395" dirty="0">
                <a:solidFill>
                  <a:srgbClr val="17375E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17375E"/>
                </a:solidFill>
                <a:latin typeface="Tahoma"/>
                <a:cs typeface="Tahoma"/>
              </a:rPr>
              <a:t>поставщиков</a:t>
            </a:r>
            <a:r>
              <a:rPr sz="1300" spc="25" dirty="0">
                <a:solidFill>
                  <a:srgbClr val="17375E"/>
                </a:solidFill>
                <a:latin typeface="Tahoma"/>
                <a:cs typeface="Tahoma"/>
              </a:rPr>
              <a:t> </a:t>
            </a:r>
            <a:r>
              <a:rPr sz="1300" spc="-5" dirty="0">
                <a:solidFill>
                  <a:srgbClr val="17375E"/>
                </a:solidFill>
                <a:latin typeface="Tahoma"/>
                <a:cs typeface="Tahoma"/>
              </a:rPr>
              <a:t>-</a:t>
            </a:r>
            <a:r>
              <a:rPr sz="1300" spc="15" dirty="0">
                <a:solidFill>
                  <a:srgbClr val="17375E"/>
                </a:solidFill>
                <a:latin typeface="Tahoma"/>
                <a:cs typeface="Tahoma"/>
              </a:rPr>
              <a:t> </a:t>
            </a:r>
            <a:r>
              <a:rPr sz="1300" spc="-5" dirty="0">
                <a:solidFill>
                  <a:srgbClr val="17375E"/>
                </a:solidFill>
                <a:latin typeface="Tahoma"/>
                <a:cs typeface="Tahoma"/>
              </a:rPr>
              <a:t>ЕРУЗ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966454" y="1942845"/>
            <a:ext cx="12236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ЛК</a:t>
            </a:r>
            <a:r>
              <a:rPr sz="1200" b="1" spc="-6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ЗАКАЗЧИКА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624393" y="2330005"/>
            <a:ext cx="4791710" cy="622300"/>
            <a:chOff x="1624393" y="2330005"/>
            <a:chExt cx="4791710" cy="622300"/>
          </a:xfrm>
        </p:grpSpPr>
        <p:sp>
          <p:nvSpPr>
            <p:cNvPr id="33" name="object 33"/>
            <p:cNvSpPr/>
            <p:nvPr/>
          </p:nvSpPr>
          <p:spPr>
            <a:xfrm>
              <a:off x="3357372" y="2594101"/>
              <a:ext cx="3058795" cy="76200"/>
            </a:xfrm>
            <a:custGeom>
              <a:avLst/>
              <a:gdLst/>
              <a:ahLst/>
              <a:cxnLst/>
              <a:rect l="l" t="t" r="r" b="b"/>
              <a:pathLst>
                <a:path w="3058795" h="76200">
                  <a:moveTo>
                    <a:pt x="3045863" y="31623"/>
                  </a:moveTo>
                  <a:lnTo>
                    <a:pt x="3007614" y="31623"/>
                  </a:lnTo>
                  <a:lnTo>
                    <a:pt x="3007614" y="44323"/>
                  </a:lnTo>
                  <a:lnTo>
                    <a:pt x="3003407" y="44335"/>
                  </a:lnTo>
                  <a:lnTo>
                    <a:pt x="2982341" y="76200"/>
                  </a:lnTo>
                  <a:lnTo>
                    <a:pt x="3058414" y="37846"/>
                  </a:lnTo>
                  <a:lnTo>
                    <a:pt x="3045863" y="31623"/>
                  </a:lnTo>
                  <a:close/>
                </a:path>
                <a:path w="3058795" h="76200">
                  <a:moveTo>
                    <a:pt x="3003353" y="31635"/>
                  </a:moveTo>
                  <a:lnTo>
                    <a:pt x="0" y="40512"/>
                  </a:lnTo>
                  <a:lnTo>
                    <a:pt x="0" y="53212"/>
                  </a:lnTo>
                  <a:lnTo>
                    <a:pt x="3003415" y="44323"/>
                  </a:lnTo>
                  <a:lnTo>
                    <a:pt x="3007614" y="37973"/>
                  </a:lnTo>
                  <a:lnTo>
                    <a:pt x="3003353" y="31635"/>
                  </a:lnTo>
                  <a:close/>
                </a:path>
                <a:path w="3058795" h="76200">
                  <a:moveTo>
                    <a:pt x="3007614" y="37973"/>
                  </a:moveTo>
                  <a:lnTo>
                    <a:pt x="3003407" y="44335"/>
                  </a:lnTo>
                  <a:lnTo>
                    <a:pt x="3007614" y="44323"/>
                  </a:lnTo>
                  <a:lnTo>
                    <a:pt x="3007614" y="37973"/>
                  </a:lnTo>
                  <a:close/>
                </a:path>
                <a:path w="3058795" h="76200">
                  <a:moveTo>
                    <a:pt x="3007614" y="31623"/>
                  </a:moveTo>
                  <a:lnTo>
                    <a:pt x="3003353" y="31635"/>
                  </a:lnTo>
                  <a:lnTo>
                    <a:pt x="3007614" y="37973"/>
                  </a:lnTo>
                  <a:lnTo>
                    <a:pt x="3007614" y="31623"/>
                  </a:lnTo>
                  <a:close/>
                </a:path>
                <a:path w="3058795" h="76200">
                  <a:moveTo>
                    <a:pt x="2982087" y="0"/>
                  </a:moveTo>
                  <a:lnTo>
                    <a:pt x="3003353" y="31635"/>
                  </a:lnTo>
                  <a:lnTo>
                    <a:pt x="3045863" y="31623"/>
                  </a:lnTo>
                  <a:lnTo>
                    <a:pt x="2982087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29155" y="2334767"/>
              <a:ext cx="1728470" cy="612775"/>
            </a:xfrm>
            <a:custGeom>
              <a:avLst/>
              <a:gdLst/>
              <a:ahLst/>
              <a:cxnLst/>
              <a:rect l="l" t="t" r="r" b="b"/>
              <a:pathLst>
                <a:path w="1728470" h="612775">
                  <a:moveTo>
                    <a:pt x="0" y="102107"/>
                  </a:moveTo>
                  <a:lnTo>
                    <a:pt x="8024" y="62364"/>
                  </a:lnTo>
                  <a:lnTo>
                    <a:pt x="29908" y="29908"/>
                  </a:lnTo>
                  <a:lnTo>
                    <a:pt x="62364" y="8024"/>
                  </a:lnTo>
                  <a:lnTo>
                    <a:pt x="102107" y="0"/>
                  </a:lnTo>
                  <a:lnTo>
                    <a:pt x="1626108" y="0"/>
                  </a:lnTo>
                  <a:lnTo>
                    <a:pt x="1665851" y="8024"/>
                  </a:lnTo>
                  <a:lnTo>
                    <a:pt x="1698307" y="29908"/>
                  </a:lnTo>
                  <a:lnTo>
                    <a:pt x="1720191" y="62364"/>
                  </a:lnTo>
                  <a:lnTo>
                    <a:pt x="1728216" y="102107"/>
                  </a:lnTo>
                  <a:lnTo>
                    <a:pt x="1728216" y="510539"/>
                  </a:lnTo>
                  <a:lnTo>
                    <a:pt x="1720191" y="550283"/>
                  </a:lnTo>
                  <a:lnTo>
                    <a:pt x="1698307" y="582739"/>
                  </a:lnTo>
                  <a:lnTo>
                    <a:pt x="1665851" y="604623"/>
                  </a:lnTo>
                  <a:lnTo>
                    <a:pt x="1626108" y="612647"/>
                  </a:lnTo>
                  <a:lnTo>
                    <a:pt x="102107" y="612647"/>
                  </a:lnTo>
                  <a:lnTo>
                    <a:pt x="62364" y="604623"/>
                  </a:lnTo>
                  <a:lnTo>
                    <a:pt x="29908" y="582739"/>
                  </a:lnTo>
                  <a:lnTo>
                    <a:pt x="8024" y="550283"/>
                  </a:lnTo>
                  <a:lnTo>
                    <a:pt x="0" y="510539"/>
                  </a:lnTo>
                  <a:lnTo>
                    <a:pt x="0" y="102107"/>
                  </a:lnTo>
                  <a:close/>
                </a:path>
              </a:pathLst>
            </a:custGeom>
            <a:ln w="9143">
              <a:solidFill>
                <a:srgbClr val="375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721230" y="2439669"/>
            <a:ext cx="157543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375F92"/>
                </a:solidFill>
                <a:latin typeface="Tahoma"/>
                <a:cs typeface="Tahoma"/>
              </a:rPr>
              <a:t>Ф</a:t>
            </a:r>
            <a:r>
              <a:rPr sz="800" b="1" spc="-5" dirty="0">
                <a:solidFill>
                  <a:srgbClr val="375F92"/>
                </a:solidFill>
                <a:latin typeface="Tahoma"/>
                <a:cs typeface="Tahoma"/>
              </a:rPr>
              <a:t>орм</a:t>
            </a:r>
            <a:r>
              <a:rPr sz="800" b="1" dirty="0">
                <a:solidFill>
                  <a:srgbClr val="375F92"/>
                </a:solidFill>
                <a:latin typeface="Tahoma"/>
                <a:cs typeface="Tahoma"/>
              </a:rPr>
              <a:t>и</a:t>
            </a:r>
            <a:r>
              <a:rPr sz="800" b="1" spc="-5" dirty="0">
                <a:solidFill>
                  <a:srgbClr val="375F92"/>
                </a:solidFill>
                <a:latin typeface="Tahoma"/>
                <a:cs typeface="Tahoma"/>
              </a:rPr>
              <a:t>р</a:t>
            </a:r>
            <a:r>
              <a:rPr sz="800" b="1" spc="-10" dirty="0">
                <a:solidFill>
                  <a:srgbClr val="375F92"/>
                </a:solidFill>
                <a:latin typeface="Tahoma"/>
                <a:cs typeface="Tahoma"/>
              </a:rPr>
              <a:t>о</a:t>
            </a:r>
            <a:r>
              <a:rPr sz="800" b="1" dirty="0">
                <a:solidFill>
                  <a:srgbClr val="375F92"/>
                </a:solidFill>
                <a:latin typeface="Tahoma"/>
                <a:cs typeface="Tahoma"/>
              </a:rPr>
              <a:t>вание</a:t>
            </a:r>
            <a:r>
              <a:rPr sz="800" b="1" spc="-30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800" b="1" dirty="0">
                <a:solidFill>
                  <a:srgbClr val="375F92"/>
                </a:solidFill>
                <a:latin typeface="Tahoma"/>
                <a:cs typeface="Tahoma"/>
              </a:rPr>
              <a:t>и</a:t>
            </a:r>
            <a:r>
              <a:rPr sz="800" b="1" spc="-5" dirty="0">
                <a:solidFill>
                  <a:srgbClr val="375F92"/>
                </a:solidFill>
                <a:latin typeface="Tahoma"/>
                <a:cs typeface="Tahoma"/>
              </a:rPr>
              <a:t> подп</a:t>
            </a:r>
            <a:r>
              <a:rPr sz="800" b="1" dirty="0">
                <a:solidFill>
                  <a:srgbClr val="375F92"/>
                </a:solidFill>
                <a:latin typeface="Tahoma"/>
                <a:cs typeface="Tahoma"/>
              </a:rPr>
              <a:t>и</a:t>
            </a:r>
            <a:r>
              <a:rPr sz="800" b="1" spc="-5" dirty="0">
                <a:solidFill>
                  <a:srgbClr val="375F92"/>
                </a:solidFill>
                <a:latin typeface="Tahoma"/>
                <a:cs typeface="Tahoma"/>
              </a:rPr>
              <a:t>с</a:t>
            </a:r>
            <a:r>
              <a:rPr sz="800" b="1" dirty="0">
                <a:solidFill>
                  <a:srgbClr val="375F92"/>
                </a:solidFill>
                <a:latin typeface="Tahoma"/>
                <a:cs typeface="Tahoma"/>
              </a:rPr>
              <a:t>ание  </a:t>
            </a:r>
            <a:r>
              <a:rPr sz="800" b="1" spc="-5" dirty="0">
                <a:solidFill>
                  <a:srgbClr val="375F92"/>
                </a:solidFill>
                <a:latin typeface="Tahoma"/>
                <a:cs typeface="Tahoma"/>
              </a:rPr>
              <a:t>ДОКУМЕНТА</a:t>
            </a:r>
            <a:r>
              <a:rPr sz="800" b="1" spc="-35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800" b="1" dirty="0">
                <a:solidFill>
                  <a:srgbClr val="375F92"/>
                </a:solidFill>
                <a:latin typeface="Tahoma"/>
                <a:cs typeface="Tahoma"/>
              </a:rPr>
              <a:t>О</a:t>
            </a:r>
            <a:r>
              <a:rPr sz="800" b="1" spc="-10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800" b="1" spc="-5" dirty="0">
                <a:solidFill>
                  <a:srgbClr val="375F92"/>
                </a:solidFill>
                <a:latin typeface="Tahoma"/>
                <a:cs typeface="Tahoma"/>
              </a:rPr>
              <a:t>ПРИЕМКЕ</a:t>
            </a:r>
            <a:endParaRPr sz="800">
              <a:latin typeface="Tahoma"/>
              <a:cs typeface="Tahoma"/>
            </a:endParaRPr>
          </a:p>
          <a:p>
            <a:pPr marR="5080" algn="ctr">
              <a:lnSpc>
                <a:spcPct val="100000"/>
              </a:lnSpc>
              <a:spcBef>
                <a:spcPts val="5"/>
              </a:spcBef>
            </a:pPr>
            <a:r>
              <a:rPr sz="700" b="1" spc="-5" dirty="0">
                <a:solidFill>
                  <a:srgbClr val="375F92"/>
                </a:solidFill>
                <a:latin typeface="Tahoma"/>
                <a:cs typeface="Tahoma"/>
              </a:rPr>
              <a:t>В</a:t>
            </a:r>
            <a:r>
              <a:rPr sz="700" b="1" spc="-40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375F92"/>
                </a:solidFill>
                <a:latin typeface="Tahoma"/>
                <a:cs typeface="Tahoma"/>
              </a:rPr>
              <a:t>ЭЛЕКТРОННОЙ</a:t>
            </a:r>
            <a:r>
              <a:rPr sz="700" b="1" spc="-35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375F92"/>
                </a:solidFill>
                <a:latin typeface="Tahoma"/>
                <a:cs typeface="Tahoma"/>
              </a:rPr>
              <a:t>ФОРМЕ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467855" y="2334767"/>
            <a:ext cx="1728470" cy="612775"/>
          </a:xfrm>
          <a:custGeom>
            <a:avLst/>
            <a:gdLst/>
            <a:ahLst/>
            <a:cxnLst/>
            <a:rect l="l" t="t" r="r" b="b"/>
            <a:pathLst>
              <a:path w="1728470" h="612775">
                <a:moveTo>
                  <a:pt x="0" y="102107"/>
                </a:moveTo>
                <a:lnTo>
                  <a:pt x="8024" y="62364"/>
                </a:lnTo>
                <a:lnTo>
                  <a:pt x="29908" y="29908"/>
                </a:lnTo>
                <a:lnTo>
                  <a:pt x="62364" y="8024"/>
                </a:lnTo>
                <a:lnTo>
                  <a:pt x="102108" y="0"/>
                </a:lnTo>
                <a:lnTo>
                  <a:pt x="1626108" y="0"/>
                </a:lnTo>
                <a:lnTo>
                  <a:pt x="1665851" y="8024"/>
                </a:lnTo>
                <a:lnTo>
                  <a:pt x="1698307" y="29908"/>
                </a:lnTo>
                <a:lnTo>
                  <a:pt x="1720191" y="62364"/>
                </a:lnTo>
                <a:lnTo>
                  <a:pt x="1728216" y="102107"/>
                </a:lnTo>
                <a:lnTo>
                  <a:pt x="1728216" y="510539"/>
                </a:lnTo>
                <a:lnTo>
                  <a:pt x="1720191" y="550283"/>
                </a:lnTo>
                <a:lnTo>
                  <a:pt x="1698307" y="582739"/>
                </a:lnTo>
                <a:lnTo>
                  <a:pt x="1665851" y="604623"/>
                </a:lnTo>
                <a:lnTo>
                  <a:pt x="1626108" y="612647"/>
                </a:lnTo>
                <a:lnTo>
                  <a:pt x="102108" y="612647"/>
                </a:lnTo>
                <a:lnTo>
                  <a:pt x="62364" y="604623"/>
                </a:lnTo>
                <a:lnTo>
                  <a:pt x="29908" y="582739"/>
                </a:lnTo>
                <a:lnTo>
                  <a:pt x="8024" y="550283"/>
                </a:lnTo>
                <a:lnTo>
                  <a:pt x="0" y="510539"/>
                </a:lnTo>
                <a:lnTo>
                  <a:pt x="0" y="102107"/>
                </a:lnTo>
                <a:close/>
              </a:path>
            </a:pathLst>
          </a:custGeom>
          <a:ln w="9143">
            <a:solidFill>
              <a:srgbClr val="375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610604" y="2439416"/>
            <a:ext cx="148018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375F92"/>
                </a:solidFill>
                <a:latin typeface="Tahoma"/>
                <a:cs typeface="Tahoma"/>
              </a:rPr>
              <a:t>Получение</a:t>
            </a:r>
            <a:r>
              <a:rPr sz="800" b="1" spc="-55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800" b="1" dirty="0">
                <a:solidFill>
                  <a:srgbClr val="375F92"/>
                </a:solidFill>
                <a:latin typeface="Tahoma"/>
                <a:cs typeface="Tahoma"/>
              </a:rPr>
              <a:t>и</a:t>
            </a:r>
            <a:r>
              <a:rPr sz="800" b="1" spc="-30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800" b="1" dirty="0">
                <a:solidFill>
                  <a:srgbClr val="375F92"/>
                </a:solidFill>
                <a:latin typeface="Tahoma"/>
                <a:cs typeface="Tahoma"/>
              </a:rPr>
              <a:t>рассмотрение </a:t>
            </a:r>
            <a:r>
              <a:rPr sz="800" b="1" spc="-220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800" b="1" spc="-5" dirty="0">
                <a:solidFill>
                  <a:srgbClr val="375F92"/>
                </a:solidFill>
                <a:latin typeface="Tahoma"/>
                <a:cs typeface="Tahoma"/>
              </a:rPr>
              <a:t>ДОКУМЕНТА</a:t>
            </a:r>
            <a:r>
              <a:rPr sz="800" b="1" spc="-35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800" b="1" dirty="0">
                <a:solidFill>
                  <a:srgbClr val="375F92"/>
                </a:solidFill>
                <a:latin typeface="Tahoma"/>
                <a:cs typeface="Tahoma"/>
              </a:rPr>
              <a:t>О</a:t>
            </a:r>
            <a:r>
              <a:rPr sz="800" b="1" spc="-10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800" b="1" spc="-5" dirty="0">
                <a:solidFill>
                  <a:srgbClr val="375F92"/>
                </a:solidFill>
                <a:latin typeface="Tahoma"/>
                <a:cs typeface="Tahoma"/>
              </a:rPr>
              <a:t>ПРИЕМКЕ</a:t>
            </a:r>
            <a:endParaRPr sz="800">
              <a:latin typeface="Tahoma"/>
              <a:cs typeface="Tahoma"/>
            </a:endParaRPr>
          </a:p>
          <a:p>
            <a:pPr marL="1270" algn="ctr">
              <a:lnSpc>
                <a:spcPct val="100000"/>
              </a:lnSpc>
            </a:pPr>
            <a:r>
              <a:rPr sz="700" b="1" spc="-5" dirty="0">
                <a:solidFill>
                  <a:srgbClr val="375F92"/>
                </a:solidFill>
                <a:latin typeface="Tahoma"/>
                <a:cs typeface="Tahoma"/>
              </a:rPr>
              <a:t>В</a:t>
            </a:r>
            <a:r>
              <a:rPr sz="700" b="1" spc="-40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375F92"/>
                </a:solidFill>
                <a:latin typeface="Tahoma"/>
                <a:cs typeface="Tahoma"/>
              </a:rPr>
              <a:t>ЭЛЕКТРОННОЙ</a:t>
            </a:r>
            <a:r>
              <a:rPr sz="700" b="1" spc="-35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375F92"/>
                </a:solidFill>
                <a:latin typeface="Tahoma"/>
                <a:cs typeface="Tahoma"/>
              </a:rPr>
              <a:t>ФОРМЕ</a:t>
            </a:r>
            <a:endParaRPr sz="700">
              <a:latin typeface="Tahoma"/>
              <a:cs typeface="Tahom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619821" y="2784347"/>
            <a:ext cx="6686550" cy="962025"/>
            <a:chOff x="1619821" y="2784347"/>
            <a:chExt cx="6686550" cy="962025"/>
          </a:xfrm>
        </p:grpSpPr>
        <p:sp>
          <p:nvSpPr>
            <p:cNvPr id="39" name="object 39"/>
            <p:cNvSpPr/>
            <p:nvPr/>
          </p:nvSpPr>
          <p:spPr>
            <a:xfrm>
              <a:off x="1624583" y="3128771"/>
              <a:ext cx="1728470" cy="612775"/>
            </a:xfrm>
            <a:custGeom>
              <a:avLst/>
              <a:gdLst/>
              <a:ahLst/>
              <a:cxnLst/>
              <a:rect l="l" t="t" r="r" b="b"/>
              <a:pathLst>
                <a:path w="1728470" h="612775">
                  <a:moveTo>
                    <a:pt x="102108" y="0"/>
                  </a:moveTo>
                  <a:lnTo>
                    <a:pt x="1728215" y="0"/>
                  </a:lnTo>
                  <a:lnTo>
                    <a:pt x="1728215" y="510539"/>
                  </a:lnTo>
                  <a:lnTo>
                    <a:pt x="1720191" y="550283"/>
                  </a:lnTo>
                  <a:lnTo>
                    <a:pt x="1698307" y="582739"/>
                  </a:lnTo>
                  <a:lnTo>
                    <a:pt x="1665851" y="604623"/>
                  </a:lnTo>
                  <a:lnTo>
                    <a:pt x="1626108" y="612647"/>
                  </a:lnTo>
                  <a:lnTo>
                    <a:pt x="0" y="612647"/>
                  </a:lnTo>
                  <a:lnTo>
                    <a:pt x="0" y="102107"/>
                  </a:lnTo>
                  <a:lnTo>
                    <a:pt x="8024" y="62364"/>
                  </a:lnTo>
                  <a:lnTo>
                    <a:pt x="29908" y="29908"/>
                  </a:lnTo>
                  <a:lnTo>
                    <a:pt x="62364" y="8024"/>
                  </a:lnTo>
                  <a:lnTo>
                    <a:pt x="102108" y="0"/>
                  </a:lnTo>
                  <a:close/>
                </a:path>
              </a:pathLst>
            </a:custGeom>
            <a:ln w="9144">
              <a:solidFill>
                <a:srgbClr val="375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55863" y="2784347"/>
              <a:ext cx="249935" cy="227075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8140700" y="2823210"/>
            <a:ext cx="8128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375F92"/>
                </a:solidFill>
                <a:latin typeface="Tahoma"/>
                <a:cs typeface="Tahoma"/>
              </a:rPr>
              <a:t>3</a:t>
            </a:r>
            <a:endParaRPr sz="800">
              <a:latin typeface="Tahoma"/>
              <a:cs typeface="Tahoma"/>
            </a:endParaRPr>
          </a:p>
        </p:txBody>
      </p:sp>
      <p:pic>
        <p:nvPicPr>
          <p:cNvPr id="42" name="object 4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03448" y="2798063"/>
            <a:ext cx="249936" cy="227075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3300095" y="2837433"/>
            <a:ext cx="6858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375F92"/>
                </a:solidFill>
                <a:latin typeface="Tahoma"/>
                <a:cs typeface="Tahoma"/>
              </a:rPr>
              <a:t>2</a:t>
            </a:r>
            <a:endParaRPr sz="800">
              <a:latin typeface="Tahoma"/>
              <a:cs typeface="Tahoma"/>
            </a:endParaRPr>
          </a:p>
        </p:txBody>
      </p:sp>
      <p:pic>
        <p:nvPicPr>
          <p:cNvPr id="44" name="object 4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4336" y="2580131"/>
            <a:ext cx="248412" cy="227075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1247647" y="2619248"/>
            <a:ext cx="8128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Tahoma"/>
                <a:cs typeface="Tahoma"/>
              </a:rPr>
              <a:t>1</a:t>
            </a:r>
            <a:endParaRPr sz="800">
              <a:latin typeface="Tahoma"/>
              <a:cs typeface="Tahom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134609" y="4021327"/>
            <a:ext cx="27514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694180" algn="l"/>
              </a:tabLst>
            </a:pPr>
            <a:r>
              <a:rPr sz="800" b="1" spc="-5" dirty="0">
                <a:solidFill>
                  <a:srgbClr val="C0504D"/>
                </a:solidFill>
                <a:latin typeface="Tahoma"/>
                <a:cs typeface="Tahoma"/>
              </a:rPr>
              <a:t>П</a:t>
            </a:r>
            <a:r>
              <a:rPr sz="800" b="1" spc="-10" dirty="0">
                <a:solidFill>
                  <a:srgbClr val="C0504D"/>
                </a:solidFill>
                <a:latin typeface="Tahoma"/>
                <a:cs typeface="Tahoma"/>
              </a:rPr>
              <a:t>о</a:t>
            </a:r>
            <a:r>
              <a:rPr sz="800" b="1" dirty="0">
                <a:solidFill>
                  <a:srgbClr val="C0504D"/>
                </a:solidFill>
                <a:latin typeface="Tahoma"/>
                <a:cs typeface="Tahoma"/>
              </a:rPr>
              <a:t>л</a:t>
            </a:r>
            <a:r>
              <a:rPr sz="800" b="1" spc="5" dirty="0">
                <a:solidFill>
                  <a:srgbClr val="C0504D"/>
                </a:solidFill>
                <a:latin typeface="Tahoma"/>
                <a:cs typeface="Tahoma"/>
              </a:rPr>
              <a:t>н</a:t>
            </a:r>
            <a:r>
              <a:rPr sz="800" b="1" dirty="0">
                <a:solidFill>
                  <a:srgbClr val="C0504D"/>
                </a:solidFill>
                <a:latin typeface="Tahoma"/>
                <a:cs typeface="Tahoma"/>
              </a:rPr>
              <a:t>ая</a:t>
            </a:r>
            <a:r>
              <a:rPr sz="800" b="1" spc="-5" dirty="0">
                <a:solidFill>
                  <a:srgbClr val="C0504D"/>
                </a:solidFill>
                <a:latin typeface="Tahoma"/>
                <a:cs typeface="Tahoma"/>
              </a:rPr>
              <a:t> при</a:t>
            </a:r>
            <a:r>
              <a:rPr sz="800" b="1" dirty="0">
                <a:solidFill>
                  <a:srgbClr val="C0504D"/>
                </a:solidFill>
                <a:latin typeface="Tahoma"/>
                <a:cs typeface="Tahoma"/>
              </a:rPr>
              <a:t>ем</a:t>
            </a:r>
            <a:r>
              <a:rPr sz="800" b="1" spc="-5" dirty="0">
                <a:solidFill>
                  <a:srgbClr val="C0504D"/>
                </a:solidFill>
                <a:latin typeface="Tahoma"/>
                <a:cs typeface="Tahoma"/>
              </a:rPr>
              <a:t>к</a:t>
            </a:r>
            <a:r>
              <a:rPr sz="800" b="1" dirty="0">
                <a:solidFill>
                  <a:srgbClr val="C0504D"/>
                </a:solidFill>
                <a:latin typeface="Tahoma"/>
                <a:cs typeface="Tahoma"/>
              </a:rPr>
              <a:t>а	Ч</a:t>
            </a:r>
            <a:r>
              <a:rPr sz="800" b="1" spc="-5" dirty="0">
                <a:solidFill>
                  <a:srgbClr val="C0504D"/>
                </a:solidFill>
                <a:latin typeface="Tahoma"/>
                <a:cs typeface="Tahoma"/>
              </a:rPr>
              <a:t>ас</a:t>
            </a:r>
            <a:r>
              <a:rPr sz="800" b="1" dirty="0">
                <a:solidFill>
                  <a:srgbClr val="C0504D"/>
                </a:solidFill>
                <a:latin typeface="Tahoma"/>
                <a:cs typeface="Tahoma"/>
              </a:rPr>
              <a:t>ти</a:t>
            </a:r>
            <a:r>
              <a:rPr sz="800" b="1" spc="-5" dirty="0">
                <a:solidFill>
                  <a:srgbClr val="C0504D"/>
                </a:solidFill>
                <a:latin typeface="Tahoma"/>
                <a:cs typeface="Tahoma"/>
              </a:rPr>
              <a:t>ч</a:t>
            </a:r>
            <a:r>
              <a:rPr sz="800" b="1" spc="5" dirty="0">
                <a:solidFill>
                  <a:srgbClr val="C0504D"/>
                </a:solidFill>
                <a:latin typeface="Tahoma"/>
                <a:cs typeface="Tahoma"/>
              </a:rPr>
              <a:t>н</a:t>
            </a:r>
            <a:r>
              <a:rPr sz="800" b="1" dirty="0">
                <a:solidFill>
                  <a:srgbClr val="C0504D"/>
                </a:solidFill>
                <a:latin typeface="Tahoma"/>
                <a:cs typeface="Tahoma"/>
              </a:rPr>
              <a:t>ая</a:t>
            </a:r>
            <a:r>
              <a:rPr sz="800" b="1" spc="-30" dirty="0">
                <a:solidFill>
                  <a:srgbClr val="C0504D"/>
                </a:solidFill>
                <a:latin typeface="Tahoma"/>
                <a:cs typeface="Tahoma"/>
              </a:rPr>
              <a:t> </a:t>
            </a:r>
            <a:r>
              <a:rPr sz="800" b="1" spc="-5" dirty="0">
                <a:solidFill>
                  <a:srgbClr val="C0504D"/>
                </a:solidFill>
                <a:latin typeface="Tahoma"/>
                <a:cs typeface="Tahoma"/>
              </a:rPr>
              <a:t>при</a:t>
            </a:r>
            <a:r>
              <a:rPr sz="800" b="1" dirty="0">
                <a:solidFill>
                  <a:srgbClr val="C0504D"/>
                </a:solidFill>
                <a:latin typeface="Tahoma"/>
                <a:cs typeface="Tahoma"/>
              </a:rPr>
              <a:t>ем</a:t>
            </a:r>
            <a:r>
              <a:rPr sz="800" b="1" spc="-5" dirty="0">
                <a:solidFill>
                  <a:srgbClr val="C0504D"/>
                </a:solidFill>
                <a:latin typeface="Tahoma"/>
                <a:cs typeface="Tahoma"/>
              </a:rPr>
              <a:t>к</a:t>
            </a:r>
            <a:r>
              <a:rPr sz="800" b="1" dirty="0">
                <a:solidFill>
                  <a:srgbClr val="C0504D"/>
                </a:solidFill>
                <a:latin typeface="Tahoma"/>
                <a:cs typeface="Tahoma"/>
              </a:rPr>
              <a:t>а</a:t>
            </a:r>
            <a:endParaRPr sz="800">
              <a:latin typeface="Tahoma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657843" y="3999738"/>
            <a:ext cx="9588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C0504D"/>
                </a:solidFill>
                <a:latin typeface="Tahoma"/>
                <a:cs typeface="Tahoma"/>
              </a:rPr>
              <a:t>Отказ</a:t>
            </a:r>
            <a:r>
              <a:rPr sz="800" b="1" spc="-30" dirty="0">
                <a:solidFill>
                  <a:srgbClr val="C0504D"/>
                </a:solidFill>
                <a:latin typeface="Tahoma"/>
                <a:cs typeface="Tahoma"/>
              </a:rPr>
              <a:t> </a:t>
            </a:r>
            <a:r>
              <a:rPr sz="800" b="1" spc="-5" dirty="0">
                <a:solidFill>
                  <a:srgbClr val="C0504D"/>
                </a:solidFill>
                <a:latin typeface="Tahoma"/>
                <a:cs typeface="Tahoma"/>
              </a:rPr>
              <a:t>от</a:t>
            </a:r>
            <a:r>
              <a:rPr sz="800" b="1" spc="-15" dirty="0">
                <a:solidFill>
                  <a:srgbClr val="C0504D"/>
                </a:solidFill>
                <a:latin typeface="Tahoma"/>
                <a:cs typeface="Tahoma"/>
              </a:rPr>
              <a:t> </a:t>
            </a:r>
            <a:r>
              <a:rPr sz="800" b="1" spc="-5" dirty="0">
                <a:solidFill>
                  <a:srgbClr val="C0504D"/>
                </a:solidFill>
                <a:latin typeface="Tahoma"/>
                <a:cs typeface="Tahoma"/>
              </a:rPr>
              <a:t>приемки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4728971" y="2939605"/>
            <a:ext cx="4375785" cy="1006475"/>
            <a:chOff x="4728971" y="2939605"/>
            <a:chExt cx="4375785" cy="1006475"/>
          </a:xfrm>
        </p:grpSpPr>
        <p:sp>
          <p:nvSpPr>
            <p:cNvPr id="49" name="object 49"/>
            <p:cNvSpPr/>
            <p:nvPr/>
          </p:nvSpPr>
          <p:spPr>
            <a:xfrm>
              <a:off x="5567171" y="2944367"/>
              <a:ext cx="3532504" cy="203835"/>
            </a:xfrm>
            <a:custGeom>
              <a:avLst/>
              <a:gdLst/>
              <a:ahLst/>
              <a:cxnLst/>
              <a:rect l="l" t="t" r="r" b="b"/>
              <a:pathLst>
                <a:path w="3532504" h="203835">
                  <a:moveTo>
                    <a:pt x="1783079" y="0"/>
                  </a:moveTo>
                  <a:lnTo>
                    <a:pt x="1783079" y="203453"/>
                  </a:lnTo>
                </a:path>
                <a:path w="3532504" h="203835">
                  <a:moveTo>
                    <a:pt x="0" y="91439"/>
                  </a:moveTo>
                  <a:lnTo>
                    <a:pt x="3532251" y="91439"/>
                  </a:lnTo>
                </a:path>
              </a:pathLst>
            </a:custGeom>
            <a:ln w="9144">
              <a:solidFill>
                <a:srgbClr val="375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529071" y="3035807"/>
              <a:ext cx="76200" cy="270510"/>
            </a:xfrm>
            <a:custGeom>
              <a:avLst/>
              <a:gdLst/>
              <a:ahLst/>
              <a:cxnLst/>
              <a:rect l="l" t="t" r="r" b="b"/>
              <a:pathLst>
                <a:path w="76200" h="270510">
                  <a:moveTo>
                    <a:pt x="0" y="193801"/>
                  </a:moveTo>
                  <a:lnTo>
                    <a:pt x="38100" y="270001"/>
                  </a:lnTo>
                  <a:lnTo>
                    <a:pt x="63500" y="219201"/>
                  </a:lnTo>
                  <a:lnTo>
                    <a:pt x="31750" y="219201"/>
                  </a:lnTo>
                  <a:lnTo>
                    <a:pt x="31750" y="214968"/>
                  </a:lnTo>
                  <a:lnTo>
                    <a:pt x="0" y="193801"/>
                  </a:lnTo>
                  <a:close/>
                </a:path>
                <a:path w="76200" h="270510">
                  <a:moveTo>
                    <a:pt x="31750" y="214968"/>
                  </a:moveTo>
                  <a:lnTo>
                    <a:pt x="31750" y="219201"/>
                  </a:lnTo>
                  <a:lnTo>
                    <a:pt x="38100" y="219201"/>
                  </a:lnTo>
                  <a:lnTo>
                    <a:pt x="31750" y="214968"/>
                  </a:lnTo>
                  <a:close/>
                </a:path>
                <a:path w="76200" h="270510">
                  <a:moveTo>
                    <a:pt x="44450" y="0"/>
                  </a:moveTo>
                  <a:lnTo>
                    <a:pt x="31750" y="0"/>
                  </a:lnTo>
                  <a:lnTo>
                    <a:pt x="31750" y="214968"/>
                  </a:lnTo>
                  <a:lnTo>
                    <a:pt x="38100" y="219201"/>
                  </a:lnTo>
                  <a:lnTo>
                    <a:pt x="44450" y="214968"/>
                  </a:lnTo>
                  <a:lnTo>
                    <a:pt x="44450" y="0"/>
                  </a:lnTo>
                  <a:close/>
                </a:path>
                <a:path w="76200" h="270510">
                  <a:moveTo>
                    <a:pt x="44450" y="214968"/>
                  </a:moveTo>
                  <a:lnTo>
                    <a:pt x="38100" y="219201"/>
                  </a:lnTo>
                  <a:lnTo>
                    <a:pt x="44450" y="219201"/>
                  </a:lnTo>
                  <a:lnTo>
                    <a:pt x="44450" y="214968"/>
                  </a:lnTo>
                  <a:close/>
                </a:path>
                <a:path w="76200" h="270510">
                  <a:moveTo>
                    <a:pt x="76200" y="193801"/>
                  </a:moveTo>
                  <a:lnTo>
                    <a:pt x="44450" y="214968"/>
                  </a:lnTo>
                  <a:lnTo>
                    <a:pt x="44450" y="219201"/>
                  </a:lnTo>
                  <a:lnTo>
                    <a:pt x="63500" y="219201"/>
                  </a:lnTo>
                  <a:lnTo>
                    <a:pt x="76200" y="193801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728971" y="3332987"/>
              <a:ext cx="1656714" cy="612775"/>
            </a:xfrm>
            <a:custGeom>
              <a:avLst/>
              <a:gdLst/>
              <a:ahLst/>
              <a:cxnLst/>
              <a:rect l="l" t="t" r="r" b="b"/>
              <a:pathLst>
                <a:path w="1656714" h="612775">
                  <a:moveTo>
                    <a:pt x="1656588" y="0"/>
                  </a:moveTo>
                  <a:lnTo>
                    <a:pt x="102107" y="0"/>
                  </a:lnTo>
                  <a:lnTo>
                    <a:pt x="62364" y="8024"/>
                  </a:lnTo>
                  <a:lnTo>
                    <a:pt x="29908" y="29908"/>
                  </a:lnTo>
                  <a:lnTo>
                    <a:pt x="8024" y="62364"/>
                  </a:lnTo>
                  <a:lnTo>
                    <a:pt x="0" y="102108"/>
                  </a:lnTo>
                  <a:lnTo>
                    <a:pt x="0" y="612648"/>
                  </a:lnTo>
                  <a:lnTo>
                    <a:pt x="1554479" y="612648"/>
                  </a:lnTo>
                  <a:lnTo>
                    <a:pt x="1594223" y="604623"/>
                  </a:lnTo>
                  <a:lnTo>
                    <a:pt x="1626679" y="582739"/>
                  </a:lnTo>
                  <a:lnTo>
                    <a:pt x="1648563" y="550283"/>
                  </a:lnTo>
                  <a:lnTo>
                    <a:pt x="1656588" y="510540"/>
                  </a:lnTo>
                  <a:lnTo>
                    <a:pt x="1656588" y="0"/>
                  </a:lnTo>
                  <a:close/>
                </a:path>
              </a:pathLst>
            </a:custGeom>
            <a:solidFill>
              <a:srgbClr val="1143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5110226" y="3491229"/>
            <a:ext cx="1250315" cy="255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 b="1" spc="-5" dirty="0">
                <a:solidFill>
                  <a:srgbClr val="FFFFFF"/>
                </a:solidFill>
                <a:latin typeface="Tahoma"/>
                <a:cs typeface="Tahoma"/>
              </a:rPr>
              <a:t>ДОКУМЕНТ</a:t>
            </a:r>
            <a:r>
              <a:rPr sz="8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8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-5" dirty="0">
                <a:solidFill>
                  <a:srgbClr val="FFFFFF"/>
                </a:solidFill>
                <a:latin typeface="Tahoma"/>
                <a:cs typeface="Tahoma"/>
              </a:rPr>
              <a:t>ПРИЕМКЕ</a:t>
            </a:r>
            <a:endParaRPr sz="800">
              <a:latin typeface="Tahoma"/>
              <a:cs typeface="Tahoma"/>
            </a:endParaRPr>
          </a:p>
          <a:p>
            <a:pPr marL="45720">
              <a:lnSpc>
                <a:spcPct val="100000"/>
              </a:lnSpc>
              <a:spcBef>
                <a:spcPts val="5"/>
              </a:spcBef>
            </a:pPr>
            <a:r>
              <a:rPr sz="700" b="1" spc="-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7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FFFF"/>
                </a:solidFill>
                <a:latin typeface="Tahoma"/>
                <a:cs typeface="Tahoma"/>
              </a:rPr>
              <a:t>ЭЛЕКТРОННОЙ</a:t>
            </a:r>
            <a:r>
              <a:rPr sz="7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Tahoma"/>
                <a:cs typeface="Tahoma"/>
              </a:rPr>
              <a:t>ФОРМЕ</a:t>
            </a:r>
            <a:endParaRPr sz="700">
              <a:latin typeface="Tahoma"/>
              <a:cs typeface="Tahoma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4329684" y="3332988"/>
            <a:ext cx="3842385" cy="2781300"/>
            <a:chOff x="4329684" y="3332988"/>
            <a:chExt cx="3842385" cy="2781300"/>
          </a:xfrm>
        </p:grpSpPr>
        <p:sp>
          <p:nvSpPr>
            <p:cNvPr id="54" name="object 54"/>
            <p:cNvSpPr/>
            <p:nvPr/>
          </p:nvSpPr>
          <p:spPr>
            <a:xfrm>
              <a:off x="4764024" y="3412235"/>
              <a:ext cx="295910" cy="405765"/>
            </a:xfrm>
            <a:custGeom>
              <a:avLst/>
              <a:gdLst/>
              <a:ahLst/>
              <a:cxnLst/>
              <a:rect l="l" t="t" r="r" b="b"/>
              <a:pathLst>
                <a:path w="295910" h="405764">
                  <a:moveTo>
                    <a:pt x="295656" y="44958"/>
                  </a:moveTo>
                  <a:lnTo>
                    <a:pt x="294982" y="43878"/>
                  </a:lnTo>
                  <a:lnTo>
                    <a:pt x="294640" y="39751"/>
                  </a:lnTo>
                  <a:lnTo>
                    <a:pt x="291338" y="29337"/>
                  </a:lnTo>
                  <a:lnTo>
                    <a:pt x="260858" y="1143"/>
                  </a:lnTo>
                  <a:lnTo>
                    <a:pt x="250444" y="0"/>
                  </a:lnTo>
                  <a:lnTo>
                    <a:pt x="239903" y="1143"/>
                  </a:lnTo>
                  <a:lnTo>
                    <a:pt x="208915" y="29337"/>
                  </a:lnTo>
                  <a:lnTo>
                    <a:pt x="204216" y="51689"/>
                  </a:lnTo>
                  <a:lnTo>
                    <a:pt x="205105" y="64643"/>
                  </a:lnTo>
                  <a:lnTo>
                    <a:pt x="208915" y="75565"/>
                  </a:lnTo>
                  <a:lnTo>
                    <a:pt x="215138" y="85344"/>
                  </a:lnTo>
                  <a:lnTo>
                    <a:pt x="217995" y="88392"/>
                  </a:lnTo>
                  <a:lnTo>
                    <a:pt x="29184" y="88392"/>
                  </a:lnTo>
                  <a:lnTo>
                    <a:pt x="9652" y="51689"/>
                  </a:lnTo>
                  <a:lnTo>
                    <a:pt x="10541" y="41275"/>
                  </a:lnTo>
                  <a:lnTo>
                    <a:pt x="43688" y="11430"/>
                  </a:lnTo>
                  <a:lnTo>
                    <a:pt x="45593" y="11430"/>
                  </a:lnTo>
                  <a:lnTo>
                    <a:pt x="47879" y="8636"/>
                  </a:lnTo>
                  <a:lnTo>
                    <a:pt x="48768" y="5461"/>
                  </a:lnTo>
                  <a:lnTo>
                    <a:pt x="47879" y="2159"/>
                  </a:lnTo>
                  <a:lnTo>
                    <a:pt x="46990" y="1143"/>
                  </a:lnTo>
                  <a:lnTo>
                    <a:pt x="45593" y="0"/>
                  </a:lnTo>
                  <a:lnTo>
                    <a:pt x="43688" y="0"/>
                  </a:lnTo>
                  <a:lnTo>
                    <a:pt x="9652" y="19558"/>
                  </a:lnTo>
                  <a:lnTo>
                    <a:pt x="0" y="51689"/>
                  </a:lnTo>
                  <a:lnTo>
                    <a:pt x="889" y="64643"/>
                  </a:lnTo>
                  <a:lnTo>
                    <a:pt x="4572" y="75565"/>
                  </a:lnTo>
                  <a:lnTo>
                    <a:pt x="10160" y="85344"/>
                  </a:lnTo>
                  <a:lnTo>
                    <a:pt x="17526" y="93472"/>
                  </a:lnTo>
                  <a:lnTo>
                    <a:pt x="21336" y="95961"/>
                  </a:lnTo>
                  <a:lnTo>
                    <a:pt x="21336" y="405384"/>
                  </a:lnTo>
                  <a:lnTo>
                    <a:pt x="237744" y="405384"/>
                  </a:lnTo>
                  <a:lnTo>
                    <a:pt x="237744" y="318770"/>
                  </a:lnTo>
                  <a:lnTo>
                    <a:pt x="236855" y="314833"/>
                  </a:lnTo>
                  <a:lnTo>
                    <a:pt x="234442" y="312674"/>
                  </a:lnTo>
                  <a:lnTo>
                    <a:pt x="231140" y="312674"/>
                  </a:lnTo>
                  <a:lnTo>
                    <a:pt x="229616" y="313817"/>
                  </a:lnTo>
                  <a:lnTo>
                    <a:pt x="227330" y="316484"/>
                  </a:lnTo>
                  <a:lnTo>
                    <a:pt x="227330" y="393319"/>
                  </a:lnTo>
                  <a:lnTo>
                    <a:pt x="31750" y="393319"/>
                  </a:lnTo>
                  <a:lnTo>
                    <a:pt x="31750" y="100457"/>
                  </a:lnTo>
                  <a:lnTo>
                    <a:pt x="227330" y="100457"/>
                  </a:lnTo>
                  <a:lnTo>
                    <a:pt x="227330" y="194818"/>
                  </a:lnTo>
                  <a:lnTo>
                    <a:pt x="229616" y="198120"/>
                  </a:lnTo>
                  <a:lnTo>
                    <a:pt x="232537" y="199136"/>
                  </a:lnTo>
                  <a:lnTo>
                    <a:pt x="234950" y="198628"/>
                  </a:lnTo>
                  <a:lnTo>
                    <a:pt x="236347" y="197485"/>
                  </a:lnTo>
                  <a:lnTo>
                    <a:pt x="237236" y="195326"/>
                  </a:lnTo>
                  <a:lnTo>
                    <a:pt x="237744" y="193167"/>
                  </a:lnTo>
                  <a:lnTo>
                    <a:pt x="237744" y="98996"/>
                  </a:lnTo>
                  <a:lnTo>
                    <a:pt x="238506" y="98425"/>
                  </a:lnTo>
                  <a:lnTo>
                    <a:pt x="239395" y="95123"/>
                  </a:lnTo>
                  <a:lnTo>
                    <a:pt x="239395" y="92964"/>
                  </a:lnTo>
                  <a:lnTo>
                    <a:pt x="238506" y="91313"/>
                  </a:lnTo>
                  <a:lnTo>
                    <a:pt x="237744" y="90639"/>
                  </a:lnTo>
                  <a:lnTo>
                    <a:pt x="237744" y="88392"/>
                  </a:lnTo>
                  <a:lnTo>
                    <a:pt x="214630" y="51689"/>
                  </a:lnTo>
                  <a:lnTo>
                    <a:pt x="215646" y="41275"/>
                  </a:lnTo>
                  <a:lnTo>
                    <a:pt x="240919" y="12446"/>
                  </a:lnTo>
                  <a:lnTo>
                    <a:pt x="250444" y="11430"/>
                  </a:lnTo>
                  <a:lnTo>
                    <a:pt x="259969" y="12446"/>
                  </a:lnTo>
                  <a:lnTo>
                    <a:pt x="284988" y="50203"/>
                  </a:lnTo>
                  <a:lnTo>
                    <a:pt x="284988" y="128016"/>
                  </a:lnTo>
                  <a:lnTo>
                    <a:pt x="286893" y="132461"/>
                  </a:lnTo>
                  <a:lnTo>
                    <a:pt x="288417" y="133604"/>
                  </a:lnTo>
                  <a:lnTo>
                    <a:pt x="290322" y="134112"/>
                  </a:lnTo>
                  <a:lnTo>
                    <a:pt x="293751" y="132969"/>
                  </a:lnTo>
                  <a:lnTo>
                    <a:pt x="294640" y="131953"/>
                  </a:lnTo>
                  <a:lnTo>
                    <a:pt x="295656" y="129667"/>
                  </a:lnTo>
                  <a:lnTo>
                    <a:pt x="295656" y="53848"/>
                  </a:lnTo>
                  <a:lnTo>
                    <a:pt x="295656" y="51689"/>
                  </a:lnTo>
                  <a:lnTo>
                    <a:pt x="295656" y="449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95672" y="3656076"/>
              <a:ext cx="64007" cy="11582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4803648" y="3412235"/>
              <a:ext cx="334010" cy="376555"/>
            </a:xfrm>
            <a:custGeom>
              <a:avLst/>
              <a:gdLst/>
              <a:ahLst/>
              <a:cxnLst/>
              <a:rect l="l" t="t" r="r" b="b"/>
              <a:pathLst>
                <a:path w="334010" h="376554">
                  <a:moveTo>
                    <a:pt x="67056" y="261493"/>
                  </a:moveTo>
                  <a:lnTo>
                    <a:pt x="66167" y="259842"/>
                  </a:lnTo>
                  <a:lnTo>
                    <a:pt x="63754" y="257175"/>
                  </a:lnTo>
                  <a:lnTo>
                    <a:pt x="60452" y="257175"/>
                  </a:lnTo>
                  <a:lnTo>
                    <a:pt x="58166" y="259842"/>
                  </a:lnTo>
                  <a:lnTo>
                    <a:pt x="56769" y="263144"/>
                  </a:lnTo>
                  <a:lnTo>
                    <a:pt x="56769" y="276098"/>
                  </a:lnTo>
                  <a:lnTo>
                    <a:pt x="14859" y="276098"/>
                  </a:lnTo>
                  <a:lnTo>
                    <a:pt x="14859" y="225298"/>
                  </a:lnTo>
                  <a:lnTo>
                    <a:pt x="45466" y="225298"/>
                  </a:lnTo>
                  <a:lnTo>
                    <a:pt x="48260" y="223139"/>
                  </a:lnTo>
                  <a:lnTo>
                    <a:pt x="44069" y="213360"/>
                  </a:lnTo>
                  <a:lnTo>
                    <a:pt x="4572" y="213360"/>
                  </a:lnTo>
                  <a:lnTo>
                    <a:pt x="4572" y="288036"/>
                  </a:lnTo>
                  <a:lnTo>
                    <a:pt x="67056" y="288036"/>
                  </a:lnTo>
                  <a:lnTo>
                    <a:pt x="67056" y="261493"/>
                  </a:lnTo>
                  <a:close/>
                </a:path>
                <a:path w="334010" h="376554">
                  <a:moveTo>
                    <a:pt x="67056" y="166624"/>
                  </a:moveTo>
                  <a:lnTo>
                    <a:pt x="66167" y="164973"/>
                  </a:lnTo>
                  <a:lnTo>
                    <a:pt x="65151" y="163969"/>
                  </a:lnTo>
                  <a:lnTo>
                    <a:pt x="61849" y="162814"/>
                  </a:lnTo>
                  <a:lnTo>
                    <a:pt x="60071" y="163334"/>
                  </a:lnTo>
                  <a:lnTo>
                    <a:pt x="58547" y="164465"/>
                  </a:lnTo>
                  <a:lnTo>
                    <a:pt x="57150" y="166116"/>
                  </a:lnTo>
                  <a:lnTo>
                    <a:pt x="56769" y="168795"/>
                  </a:lnTo>
                  <a:lnTo>
                    <a:pt x="56769" y="181495"/>
                  </a:lnTo>
                  <a:lnTo>
                    <a:pt x="14859" y="181495"/>
                  </a:lnTo>
                  <a:lnTo>
                    <a:pt x="14859" y="129794"/>
                  </a:lnTo>
                  <a:lnTo>
                    <a:pt x="45466" y="129794"/>
                  </a:lnTo>
                  <a:lnTo>
                    <a:pt x="48260" y="127635"/>
                  </a:lnTo>
                  <a:lnTo>
                    <a:pt x="49149" y="125996"/>
                  </a:lnTo>
                  <a:lnTo>
                    <a:pt x="49149" y="122174"/>
                  </a:lnTo>
                  <a:lnTo>
                    <a:pt x="46863" y="120015"/>
                  </a:lnTo>
                  <a:lnTo>
                    <a:pt x="45466" y="118884"/>
                  </a:lnTo>
                  <a:lnTo>
                    <a:pt x="4572" y="118884"/>
                  </a:lnTo>
                  <a:lnTo>
                    <a:pt x="4572" y="193548"/>
                  </a:lnTo>
                  <a:lnTo>
                    <a:pt x="67056" y="193548"/>
                  </a:lnTo>
                  <a:lnTo>
                    <a:pt x="67056" y="166624"/>
                  </a:lnTo>
                  <a:close/>
                </a:path>
                <a:path w="334010" h="376554">
                  <a:moveTo>
                    <a:pt x="70104" y="301752"/>
                  </a:moveTo>
                  <a:lnTo>
                    <a:pt x="59690" y="301752"/>
                  </a:lnTo>
                  <a:lnTo>
                    <a:pt x="59690" y="313690"/>
                  </a:lnTo>
                  <a:lnTo>
                    <a:pt x="59690" y="364490"/>
                  </a:lnTo>
                  <a:lnTo>
                    <a:pt x="14986" y="364490"/>
                  </a:lnTo>
                  <a:lnTo>
                    <a:pt x="14986" y="313690"/>
                  </a:lnTo>
                  <a:lnTo>
                    <a:pt x="59690" y="313690"/>
                  </a:lnTo>
                  <a:lnTo>
                    <a:pt x="59690" y="301752"/>
                  </a:lnTo>
                  <a:lnTo>
                    <a:pt x="4572" y="301752"/>
                  </a:lnTo>
                  <a:lnTo>
                    <a:pt x="4572" y="376428"/>
                  </a:lnTo>
                  <a:lnTo>
                    <a:pt x="70104" y="376428"/>
                  </a:lnTo>
                  <a:lnTo>
                    <a:pt x="70104" y="364490"/>
                  </a:lnTo>
                  <a:lnTo>
                    <a:pt x="70104" y="313690"/>
                  </a:lnTo>
                  <a:lnTo>
                    <a:pt x="70104" y="301752"/>
                  </a:lnTo>
                  <a:close/>
                </a:path>
                <a:path w="334010" h="376554">
                  <a:moveTo>
                    <a:pt x="79248" y="218313"/>
                  </a:moveTo>
                  <a:lnTo>
                    <a:pt x="78740" y="216662"/>
                  </a:lnTo>
                  <a:lnTo>
                    <a:pt x="77343" y="214503"/>
                  </a:lnTo>
                  <a:lnTo>
                    <a:pt x="74422" y="213360"/>
                  </a:lnTo>
                  <a:lnTo>
                    <a:pt x="73533" y="213360"/>
                  </a:lnTo>
                  <a:lnTo>
                    <a:pt x="71628" y="213868"/>
                  </a:lnTo>
                  <a:lnTo>
                    <a:pt x="39624" y="252730"/>
                  </a:lnTo>
                  <a:lnTo>
                    <a:pt x="24892" y="237998"/>
                  </a:lnTo>
                  <a:lnTo>
                    <a:pt x="16764" y="242316"/>
                  </a:lnTo>
                  <a:lnTo>
                    <a:pt x="16764" y="243459"/>
                  </a:lnTo>
                  <a:lnTo>
                    <a:pt x="17272" y="245618"/>
                  </a:lnTo>
                  <a:lnTo>
                    <a:pt x="18161" y="247269"/>
                  </a:lnTo>
                  <a:lnTo>
                    <a:pt x="40640" y="269748"/>
                  </a:lnTo>
                  <a:lnTo>
                    <a:pt x="77851" y="223266"/>
                  </a:lnTo>
                  <a:lnTo>
                    <a:pt x="79248" y="219329"/>
                  </a:lnTo>
                  <a:lnTo>
                    <a:pt x="79248" y="218313"/>
                  </a:lnTo>
                  <a:close/>
                </a:path>
                <a:path w="334010" h="376554">
                  <a:moveTo>
                    <a:pt x="79248" y="123317"/>
                  </a:moveTo>
                  <a:lnTo>
                    <a:pt x="78740" y="121666"/>
                  </a:lnTo>
                  <a:lnTo>
                    <a:pt x="75946" y="119380"/>
                  </a:lnTo>
                  <a:lnTo>
                    <a:pt x="74422" y="118884"/>
                  </a:lnTo>
                  <a:lnTo>
                    <a:pt x="73533" y="118884"/>
                  </a:lnTo>
                  <a:lnTo>
                    <a:pt x="71628" y="119380"/>
                  </a:lnTo>
                  <a:lnTo>
                    <a:pt x="70231" y="120523"/>
                  </a:lnTo>
                  <a:lnTo>
                    <a:pt x="39624" y="158115"/>
                  </a:lnTo>
                  <a:lnTo>
                    <a:pt x="24892" y="143764"/>
                  </a:lnTo>
                  <a:lnTo>
                    <a:pt x="21971" y="141478"/>
                  </a:lnTo>
                  <a:lnTo>
                    <a:pt x="21082" y="142633"/>
                  </a:lnTo>
                  <a:lnTo>
                    <a:pt x="19177" y="143256"/>
                  </a:lnTo>
                  <a:lnTo>
                    <a:pt x="17780" y="144284"/>
                  </a:lnTo>
                  <a:lnTo>
                    <a:pt x="16764" y="147574"/>
                  </a:lnTo>
                  <a:lnTo>
                    <a:pt x="16764" y="149225"/>
                  </a:lnTo>
                  <a:lnTo>
                    <a:pt x="17272" y="150876"/>
                  </a:lnTo>
                  <a:lnTo>
                    <a:pt x="18161" y="152654"/>
                  </a:lnTo>
                  <a:lnTo>
                    <a:pt x="40640" y="175260"/>
                  </a:lnTo>
                  <a:lnTo>
                    <a:pt x="77851" y="128778"/>
                  </a:lnTo>
                  <a:lnTo>
                    <a:pt x="79248" y="125476"/>
                  </a:lnTo>
                  <a:lnTo>
                    <a:pt x="79248" y="123317"/>
                  </a:lnTo>
                  <a:close/>
                </a:path>
                <a:path w="334010" h="376554">
                  <a:moveTo>
                    <a:pt x="118872" y="246634"/>
                  </a:moveTo>
                  <a:lnTo>
                    <a:pt x="118364" y="244221"/>
                  </a:lnTo>
                  <a:lnTo>
                    <a:pt x="117983" y="243078"/>
                  </a:lnTo>
                  <a:lnTo>
                    <a:pt x="116967" y="241935"/>
                  </a:lnTo>
                  <a:lnTo>
                    <a:pt x="115570" y="240792"/>
                  </a:lnTo>
                  <a:lnTo>
                    <a:pt x="90678" y="240792"/>
                  </a:lnTo>
                  <a:lnTo>
                    <a:pt x="88773" y="241935"/>
                  </a:lnTo>
                  <a:lnTo>
                    <a:pt x="87757" y="243078"/>
                  </a:lnTo>
                  <a:lnTo>
                    <a:pt x="87376" y="244221"/>
                  </a:lnTo>
                  <a:lnTo>
                    <a:pt x="86868" y="246634"/>
                  </a:lnTo>
                  <a:lnTo>
                    <a:pt x="87757" y="250063"/>
                  </a:lnTo>
                  <a:lnTo>
                    <a:pt x="88773" y="251206"/>
                  </a:lnTo>
                  <a:lnTo>
                    <a:pt x="90678" y="252984"/>
                  </a:lnTo>
                  <a:lnTo>
                    <a:pt x="115570" y="252984"/>
                  </a:lnTo>
                  <a:lnTo>
                    <a:pt x="116967" y="251206"/>
                  </a:lnTo>
                  <a:lnTo>
                    <a:pt x="117983" y="250063"/>
                  </a:lnTo>
                  <a:lnTo>
                    <a:pt x="118872" y="246634"/>
                  </a:lnTo>
                  <a:close/>
                </a:path>
                <a:path w="334010" h="376554">
                  <a:moveTo>
                    <a:pt x="147828" y="212852"/>
                  </a:moveTo>
                  <a:lnTo>
                    <a:pt x="146939" y="211328"/>
                  </a:lnTo>
                  <a:lnTo>
                    <a:pt x="145542" y="210312"/>
                  </a:lnTo>
                  <a:lnTo>
                    <a:pt x="144018" y="208788"/>
                  </a:lnTo>
                  <a:lnTo>
                    <a:pt x="90678" y="208788"/>
                  </a:lnTo>
                  <a:lnTo>
                    <a:pt x="88773" y="210312"/>
                  </a:lnTo>
                  <a:lnTo>
                    <a:pt x="87757" y="211328"/>
                  </a:lnTo>
                  <a:lnTo>
                    <a:pt x="86868" y="214376"/>
                  </a:lnTo>
                  <a:lnTo>
                    <a:pt x="87376" y="216408"/>
                  </a:lnTo>
                  <a:lnTo>
                    <a:pt x="87757" y="217424"/>
                  </a:lnTo>
                  <a:lnTo>
                    <a:pt x="88773" y="218440"/>
                  </a:lnTo>
                  <a:lnTo>
                    <a:pt x="90678" y="219456"/>
                  </a:lnTo>
                  <a:lnTo>
                    <a:pt x="144018" y="219456"/>
                  </a:lnTo>
                  <a:lnTo>
                    <a:pt x="145542" y="218440"/>
                  </a:lnTo>
                  <a:lnTo>
                    <a:pt x="147828" y="216408"/>
                  </a:lnTo>
                  <a:lnTo>
                    <a:pt x="147828" y="212852"/>
                  </a:lnTo>
                  <a:close/>
                </a:path>
                <a:path w="334010" h="376554">
                  <a:moveTo>
                    <a:pt x="147828" y="147193"/>
                  </a:moveTo>
                  <a:lnTo>
                    <a:pt x="146939" y="145415"/>
                  </a:lnTo>
                  <a:lnTo>
                    <a:pt x="144018" y="143256"/>
                  </a:lnTo>
                  <a:lnTo>
                    <a:pt x="90678" y="143256"/>
                  </a:lnTo>
                  <a:lnTo>
                    <a:pt x="88773" y="144399"/>
                  </a:lnTo>
                  <a:lnTo>
                    <a:pt x="87757" y="145415"/>
                  </a:lnTo>
                  <a:lnTo>
                    <a:pt x="86868" y="149352"/>
                  </a:lnTo>
                  <a:lnTo>
                    <a:pt x="87376" y="151511"/>
                  </a:lnTo>
                  <a:lnTo>
                    <a:pt x="88265" y="153289"/>
                  </a:lnTo>
                  <a:lnTo>
                    <a:pt x="90170" y="154940"/>
                  </a:lnTo>
                  <a:lnTo>
                    <a:pt x="92075" y="155448"/>
                  </a:lnTo>
                  <a:lnTo>
                    <a:pt x="142621" y="155448"/>
                  </a:lnTo>
                  <a:lnTo>
                    <a:pt x="145542" y="153809"/>
                  </a:lnTo>
                  <a:lnTo>
                    <a:pt x="146939" y="152654"/>
                  </a:lnTo>
                  <a:lnTo>
                    <a:pt x="147828" y="151003"/>
                  </a:lnTo>
                  <a:lnTo>
                    <a:pt x="147828" y="147193"/>
                  </a:lnTo>
                  <a:close/>
                </a:path>
                <a:path w="334010" h="376554">
                  <a:moveTo>
                    <a:pt x="176784" y="179705"/>
                  </a:moveTo>
                  <a:lnTo>
                    <a:pt x="175895" y="177419"/>
                  </a:lnTo>
                  <a:lnTo>
                    <a:pt x="173482" y="175260"/>
                  </a:lnTo>
                  <a:lnTo>
                    <a:pt x="90678" y="175260"/>
                  </a:lnTo>
                  <a:lnTo>
                    <a:pt x="88773" y="176403"/>
                  </a:lnTo>
                  <a:lnTo>
                    <a:pt x="87757" y="177419"/>
                  </a:lnTo>
                  <a:lnTo>
                    <a:pt x="86868" y="181356"/>
                  </a:lnTo>
                  <a:lnTo>
                    <a:pt x="87376" y="183515"/>
                  </a:lnTo>
                  <a:lnTo>
                    <a:pt x="88265" y="185801"/>
                  </a:lnTo>
                  <a:lnTo>
                    <a:pt x="90170" y="186944"/>
                  </a:lnTo>
                  <a:lnTo>
                    <a:pt x="92075" y="187452"/>
                  </a:lnTo>
                  <a:lnTo>
                    <a:pt x="171577" y="187452"/>
                  </a:lnTo>
                  <a:lnTo>
                    <a:pt x="174879" y="186321"/>
                  </a:lnTo>
                  <a:lnTo>
                    <a:pt x="175895" y="185293"/>
                  </a:lnTo>
                  <a:lnTo>
                    <a:pt x="176784" y="183019"/>
                  </a:lnTo>
                  <a:lnTo>
                    <a:pt x="176784" y="179705"/>
                  </a:lnTo>
                  <a:close/>
                </a:path>
                <a:path w="334010" h="376554">
                  <a:moveTo>
                    <a:pt x="214884" y="5080"/>
                  </a:moveTo>
                  <a:lnTo>
                    <a:pt x="213995" y="2032"/>
                  </a:lnTo>
                  <a:lnTo>
                    <a:pt x="211074" y="0"/>
                  </a:lnTo>
                  <a:lnTo>
                    <a:pt x="3810" y="0"/>
                  </a:lnTo>
                  <a:lnTo>
                    <a:pt x="1397" y="2032"/>
                  </a:lnTo>
                  <a:lnTo>
                    <a:pt x="0" y="5080"/>
                  </a:lnTo>
                  <a:lnTo>
                    <a:pt x="1397" y="8128"/>
                  </a:lnTo>
                  <a:lnTo>
                    <a:pt x="3810" y="10668"/>
                  </a:lnTo>
                  <a:lnTo>
                    <a:pt x="211074" y="10668"/>
                  </a:lnTo>
                  <a:lnTo>
                    <a:pt x="212471" y="9144"/>
                  </a:lnTo>
                  <a:lnTo>
                    <a:pt x="213995" y="8128"/>
                  </a:lnTo>
                  <a:lnTo>
                    <a:pt x="214884" y="5080"/>
                  </a:lnTo>
                  <a:close/>
                </a:path>
                <a:path w="334010" h="376554">
                  <a:moveTo>
                    <a:pt x="333756" y="160921"/>
                  </a:moveTo>
                  <a:lnTo>
                    <a:pt x="319532" y="144729"/>
                  </a:lnTo>
                  <a:lnTo>
                    <a:pt x="319532" y="160921"/>
                  </a:lnTo>
                  <a:lnTo>
                    <a:pt x="171323" y="334645"/>
                  </a:lnTo>
                  <a:lnTo>
                    <a:pt x="116840" y="349377"/>
                  </a:lnTo>
                  <a:lnTo>
                    <a:pt x="126873" y="283718"/>
                  </a:lnTo>
                  <a:lnTo>
                    <a:pt x="274066" y="109982"/>
                  </a:lnTo>
                  <a:lnTo>
                    <a:pt x="319532" y="160921"/>
                  </a:lnTo>
                  <a:lnTo>
                    <a:pt x="319532" y="144729"/>
                  </a:lnTo>
                  <a:lnTo>
                    <a:pt x="289013" y="109982"/>
                  </a:lnTo>
                  <a:lnTo>
                    <a:pt x="274066" y="92964"/>
                  </a:lnTo>
                  <a:lnTo>
                    <a:pt x="117348" y="277622"/>
                  </a:lnTo>
                  <a:lnTo>
                    <a:pt x="103632" y="364236"/>
                  </a:lnTo>
                  <a:lnTo>
                    <a:pt x="161645" y="349377"/>
                  </a:lnTo>
                  <a:lnTo>
                    <a:pt x="176530" y="345567"/>
                  </a:lnTo>
                  <a:lnTo>
                    <a:pt x="333756" y="1609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13376" y="3683508"/>
              <a:ext cx="70103" cy="8382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329684" y="3944112"/>
              <a:ext cx="3021330" cy="342265"/>
            </a:xfrm>
            <a:custGeom>
              <a:avLst/>
              <a:gdLst/>
              <a:ahLst/>
              <a:cxnLst/>
              <a:rect l="l" t="t" r="r" b="b"/>
              <a:pathLst>
                <a:path w="3021329" h="342264">
                  <a:moveTo>
                    <a:pt x="76200" y="265556"/>
                  </a:moveTo>
                  <a:lnTo>
                    <a:pt x="0" y="303656"/>
                  </a:lnTo>
                  <a:lnTo>
                    <a:pt x="76200" y="341756"/>
                  </a:lnTo>
                  <a:lnTo>
                    <a:pt x="55033" y="310006"/>
                  </a:lnTo>
                  <a:lnTo>
                    <a:pt x="50800" y="310006"/>
                  </a:lnTo>
                  <a:lnTo>
                    <a:pt x="50800" y="297306"/>
                  </a:lnTo>
                  <a:lnTo>
                    <a:pt x="55033" y="297306"/>
                  </a:lnTo>
                  <a:lnTo>
                    <a:pt x="76200" y="265556"/>
                  </a:lnTo>
                  <a:close/>
                </a:path>
                <a:path w="3021329" h="342264">
                  <a:moveTo>
                    <a:pt x="50800" y="303656"/>
                  </a:moveTo>
                  <a:lnTo>
                    <a:pt x="50800" y="310006"/>
                  </a:lnTo>
                  <a:lnTo>
                    <a:pt x="55033" y="310006"/>
                  </a:lnTo>
                  <a:lnTo>
                    <a:pt x="50800" y="303656"/>
                  </a:lnTo>
                  <a:close/>
                </a:path>
                <a:path w="3021329" h="342264">
                  <a:moveTo>
                    <a:pt x="3008375" y="297306"/>
                  </a:moveTo>
                  <a:lnTo>
                    <a:pt x="55033" y="297306"/>
                  </a:lnTo>
                  <a:lnTo>
                    <a:pt x="50800" y="303656"/>
                  </a:lnTo>
                  <a:lnTo>
                    <a:pt x="55033" y="310006"/>
                  </a:lnTo>
                  <a:lnTo>
                    <a:pt x="3018155" y="310006"/>
                  </a:lnTo>
                  <a:lnTo>
                    <a:pt x="3021075" y="307213"/>
                  </a:lnTo>
                  <a:lnTo>
                    <a:pt x="3021075" y="303656"/>
                  </a:lnTo>
                  <a:lnTo>
                    <a:pt x="3008375" y="303656"/>
                  </a:lnTo>
                  <a:lnTo>
                    <a:pt x="3008375" y="297306"/>
                  </a:lnTo>
                  <a:close/>
                </a:path>
                <a:path w="3021329" h="342264">
                  <a:moveTo>
                    <a:pt x="55033" y="297306"/>
                  </a:moveTo>
                  <a:lnTo>
                    <a:pt x="50800" y="297306"/>
                  </a:lnTo>
                  <a:lnTo>
                    <a:pt x="50800" y="303656"/>
                  </a:lnTo>
                  <a:lnTo>
                    <a:pt x="55033" y="297306"/>
                  </a:lnTo>
                  <a:close/>
                </a:path>
                <a:path w="3021329" h="342264">
                  <a:moveTo>
                    <a:pt x="3021075" y="0"/>
                  </a:moveTo>
                  <a:lnTo>
                    <a:pt x="3008375" y="0"/>
                  </a:lnTo>
                  <a:lnTo>
                    <a:pt x="3008375" y="303656"/>
                  </a:lnTo>
                  <a:lnTo>
                    <a:pt x="3014725" y="297306"/>
                  </a:lnTo>
                  <a:lnTo>
                    <a:pt x="3021075" y="297306"/>
                  </a:lnTo>
                  <a:lnTo>
                    <a:pt x="3021075" y="0"/>
                  </a:lnTo>
                  <a:close/>
                </a:path>
                <a:path w="3021329" h="342264">
                  <a:moveTo>
                    <a:pt x="3021075" y="297306"/>
                  </a:moveTo>
                  <a:lnTo>
                    <a:pt x="3014725" y="297306"/>
                  </a:lnTo>
                  <a:lnTo>
                    <a:pt x="3008375" y="303656"/>
                  </a:lnTo>
                  <a:lnTo>
                    <a:pt x="3021075" y="303656"/>
                  </a:lnTo>
                  <a:lnTo>
                    <a:pt x="3021075" y="297306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715256" y="5501639"/>
              <a:ext cx="1728470" cy="612775"/>
            </a:xfrm>
            <a:custGeom>
              <a:avLst/>
              <a:gdLst/>
              <a:ahLst/>
              <a:cxnLst/>
              <a:rect l="l" t="t" r="r" b="b"/>
              <a:pathLst>
                <a:path w="1728470" h="612775">
                  <a:moveTo>
                    <a:pt x="1626108" y="0"/>
                  </a:moveTo>
                  <a:lnTo>
                    <a:pt x="102108" y="0"/>
                  </a:lnTo>
                  <a:lnTo>
                    <a:pt x="62364" y="8024"/>
                  </a:lnTo>
                  <a:lnTo>
                    <a:pt x="29908" y="29908"/>
                  </a:lnTo>
                  <a:lnTo>
                    <a:pt x="8024" y="62364"/>
                  </a:lnTo>
                  <a:lnTo>
                    <a:pt x="0" y="102108"/>
                  </a:lnTo>
                  <a:lnTo>
                    <a:pt x="0" y="510540"/>
                  </a:lnTo>
                  <a:lnTo>
                    <a:pt x="8024" y="550283"/>
                  </a:lnTo>
                  <a:lnTo>
                    <a:pt x="29908" y="582739"/>
                  </a:lnTo>
                  <a:lnTo>
                    <a:pt x="62364" y="604623"/>
                  </a:lnTo>
                  <a:lnTo>
                    <a:pt x="102108" y="612648"/>
                  </a:lnTo>
                  <a:lnTo>
                    <a:pt x="1626108" y="612648"/>
                  </a:lnTo>
                  <a:lnTo>
                    <a:pt x="1665851" y="604623"/>
                  </a:lnTo>
                  <a:lnTo>
                    <a:pt x="1698307" y="582739"/>
                  </a:lnTo>
                  <a:lnTo>
                    <a:pt x="1720191" y="550283"/>
                  </a:lnTo>
                  <a:lnTo>
                    <a:pt x="1728216" y="510540"/>
                  </a:lnTo>
                  <a:lnTo>
                    <a:pt x="1728216" y="102108"/>
                  </a:lnTo>
                  <a:lnTo>
                    <a:pt x="1720191" y="62364"/>
                  </a:lnTo>
                  <a:lnTo>
                    <a:pt x="1698307" y="29908"/>
                  </a:lnTo>
                  <a:lnTo>
                    <a:pt x="1665851" y="8024"/>
                  </a:lnTo>
                  <a:lnTo>
                    <a:pt x="1626108" y="0"/>
                  </a:lnTo>
                  <a:close/>
                </a:path>
              </a:pathLst>
            </a:custGeom>
            <a:solidFill>
              <a:srgbClr val="1143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16396" y="3791712"/>
              <a:ext cx="246887" cy="225552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6516624" y="3332988"/>
              <a:ext cx="1655445" cy="611505"/>
            </a:xfrm>
            <a:custGeom>
              <a:avLst/>
              <a:gdLst/>
              <a:ahLst/>
              <a:cxnLst/>
              <a:rect l="l" t="t" r="r" b="b"/>
              <a:pathLst>
                <a:path w="1655445" h="611504">
                  <a:moveTo>
                    <a:pt x="1655064" y="0"/>
                  </a:moveTo>
                  <a:lnTo>
                    <a:pt x="101853" y="0"/>
                  </a:lnTo>
                  <a:lnTo>
                    <a:pt x="62204" y="8002"/>
                  </a:lnTo>
                  <a:lnTo>
                    <a:pt x="29829" y="29829"/>
                  </a:lnTo>
                  <a:lnTo>
                    <a:pt x="8002" y="62204"/>
                  </a:lnTo>
                  <a:lnTo>
                    <a:pt x="0" y="101853"/>
                  </a:lnTo>
                  <a:lnTo>
                    <a:pt x="0" y="611124"/>
                  </a:lnTo>
                  <a:lnTo>
                    <a:pt x="1553209" y="611124"/>
                  </a:lnTo>
                  <a:lnTo>
                    <a:pt x="1592859" y="603121"/>
                  </a:lnTo>
                  <a:lnTo>
                    <a:pt x="1625234" y="581294"/>
                  </a:lnTo>
                  <a:lnTo>
                    <a:pt x="1647061" y="548919"/>
                  </a:lnTo>
                  <a:lnTo>
                    <a:pt x="1655064" y="509269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1143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6745858" y="3388232"/>
            <a:ext cx="1250315" cy="498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5"/>
              </a:spcBef>
            </a:pPr>
            <a:r>
              <a:rPr sz="800" b="1" spc="-5" dirty="0">
                <a:solidFill>
                  <a:srgbClr val="FFFFFF"/>
                </a:solidFill>
                <a:latin typeface="Tahoma"/>
                <a:cs typeface="Tahoma"/>
              </a:rPr>
              <a:t>ДОКУМЕНТ</a:t>
            </a:r>
            <a:r>
              <a:rPr sz="8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8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-5" dirty="0">
                <a:solidFill>
                  <a:srgbClr val="FFFFFF"/>
                </a:solidFill>
                <a:latin typeface="Tahoma"/>
                <a:cs typeface="Tahoma"/>
              </a:rPr>
              <a:t>ПРИЕМКЕ</a:t>
            </a:r>
            <a:endParaRPr sz="800">
              <a:latin typeface="Tahoma"/>
              <a:cs typeface="Tahoma"/>
            </a:endParaRPr>
          </a:p>
          <a:p>
            <a:pPr marR="5715" algn="ctr">
              <a:lnSpc>
                <a:spcPts val="840"/>
              </a:lnSpc>
            </a:pPr>
            <a:r>
              <a:rPr sz="700" b="1" spc="-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7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FFFF"/>
                </a:solidFill>
                <a:latin typeface="Tahoma"/>
                <a:cs typeface="Tahoma"/>
              </a:rPr>
              <a:t>ЭЛЕКТРОННОЙ</a:t>
            </a:r>
            <a:r>
              <a:rPr sz="7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FFFFFF"/>
                </a:solidFill>
                <a:latin typeface="Tahoma"/>
                <a:cs typeface="Tahoma"/>
              </a:rPr>
              <a:t>ФОРМЕ</a:t>
            </a:r>
            <a:endParaRPr sz="700">
              <a:latin typeface="Tahoma"/>
              <a:cs typeface="Tahoma"/>
            </a:endParaRPr>
          </a:p>
          <a:p>
            <a:pPr marL="182245" marR="188595" indent="635" algn="ctr">
              <a:lnSpc>
                <a:spcPts val="960"/>
              </a:lnSpc>
              <a:spcBef>
                <a:spcPts val="30"/>
              </a:spcBef>
            </a:pP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+</a:t>
            </a:r>
            <a:r>
              <a:rPr sz="800" b="1" spc="22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-5" dirty="0">
                <a:solidFill>
                  <a:srgbClr val="FFFFFF"/>
                </a:solidFill>
                <a:latin typeface="Tahoma"/>
                <a:cs typeface="Tahoma"/>
              </a:rPr>
              <a:t>информация </a:t>
            </a: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 о </a:t>
            </a:r>
            <a:r>
              <a:rPr sz="800" b="1" spc="-5" dirty="0">
                <a:solidFill>
                  <a:srgbClr val="FFFFFF"/>
                </a:solidFill>
                <a:latin typeface="Tahoma"/>
                <a:cs typeface="Tahoma"/>
              </a:rPr>
              <a:t>рас</a:t>
            </a:r>
            <a:r>
              <a:rPr sz="800" b="1" spc="5" dirty="0">
                <a:solidFill>
                  <a:srgbClr val="FFFFFF"/>
                </a:solidFill>
                <a:latin typeface="Tahoma"/>
                <a:cs typeface="Tahoma"/>
              </a:rPr>
              <a:t>х</a:t>
            </a:r>
            <a:r>
              <a:rPr sz="800" b="1" spc="-5" dirty="0">
                <a:solidFill>
                  <a:srgbClr val="FFFFFF"/>
                </a:solidFill>
                <a:latin typeface="Tahoma"/>
                <a:cs typeface="Tahoma"/>
              </a:rPr>
              <a:t>ожд</a:t>
            </a: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800" b="1" spc="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800" b="1" spc="-5" dirty="0">
                <a:solidFill>
                  <a:srgbClr val="FFFFFF"/>
                </a:solidFill>
                <a:latin typeface="Tahoma"/>
                <a:cs typeface="Tahoma"/>
              </a:rPr>
              <a:t>ях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596895" y="3925823"/>
            <a:ext cx="1728470" cy="647700"/>
          </a:xfrm>
          <a:custGeom>
            <a:avLst/>
            <a:gdLst/>
            <a:ahLst/>
            <a:cxnLst/>
            <a:rect l="l" t="t" r="r" b="b"/>
            <a:pathLst>
              <a:path w="1728470" h="647700">
                <a:moveTo>
                  <a:pt x="0" y="107950"/>
                </a:moveTo>
                <a:lnTo>
                  <a:pt x="8491" y="65954"/>
                </a:lnTo>
                <a:lnTo>
                  <a:pt x="31638" y="31638"/>
                </a:lnTo>
                <a:lnTo>
                  <a:pt x="65954" y="8491"/>
                </a:lnTo>
                <a:lnTo>
                  <a:pt x="107950" y="0"/>
                </a:lnTo>
                <a:lnTo>
                  <a:pt x="1620266" y="0"/>
                </a:lnTo>
                <a:lnTo>
                  <a:pt x="1662261" y="8491"/>
                </a:lnTo>
                <a:lnTo>
                  <a:pt x="1696577" y="31638"/>
                </a:lnTo>
                <a:lnTo>
                  <a:pt x="1719724" y="65954"/>
                </a:lnTo>
                <a:lnTo>
                  <a:pt x="1728216" y="107950"/>
                </a:lnTo>
                <a:lnTo>
                  <a:pt x="1728216" y="539750"/>
                </a:lnTo>
                <a:lnTo>
                  <a:pt x="1719724" y="581745"/>
                </a:lnTo>
                <a:lnTo>
                  <a:pt x="1696577" y="616061"/>
                </a:lnTo>
                <a:lnTo>
                  <a:pt x="1662261" y="639208"/>
                </a:lnTo>
                <a:lnTo>
                  <a:pt x="1620266" y="647700"/>
                </a:lnTo>
                <a:lnTo>
                  <a:pt x="107950" y="647700"/>
                </a:lnTo>
                <a:lnTo>
                  <a:pt x="65954" y="639208"/>
                </a:lnTo>
                <a:lnTo>
                  <a:pt x="31638" y="616061"/>
                </a:lnTo>
                <a:lnTo>
                  <a:pt x="8491" y="581745"/>
                </a:lnTo>
                <a:lnTo>
                  <a:pt x="0" y="539750"/>
                </a:lnTo>
                <a:lnTo>
                  <a:pt x="0" y="107950"/>
                </a:lnTo>
                <a:close/>
              </a:path>
            </a:pathLst>
          </a:custGeom>
          <a:ln w="9144">
            <a:solidFill>
              <a:srgbClr val="375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2922777" y="4363973"/>
            <a:ext cx="115760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b="1" spc="-5" dirty="0">
                <a:solidFill>
                  <a:srgbClr val="375F92"/>
                </a:solidFill>
                <a:latin typeface="Tahoma"/>
                <a:cs typeface="Tahoma"/>
              </a:rPr>
              <a:t>В</a:t>
            </a:r>
            <a:r>
              <a:rPr sz="700" b="1" spc="-40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375F92"/>
                </a:solidFill>
                <a:latin typeface="Tahoma"/>
                <a:cs typeface="Tahoma"/>
              </a:rPr>
              <a:t>ЭЛЕКТРОННОЙ</a:t>
            </a:r>
            <a:r>
              <a:rPr sz="700" b="1" spc="-40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375F92"/>
                </a:solidFill>
                <a:latin typeface="Tahoma"/>
                <a:cs typeface="Tahoma"/>
              </a:rPr>
              <a:t>ФОРМЕ</a:t>
            </a:r>
            <a:endParaRPr sz="700">
              <a:latin typeface="Tahoma"/>
              <a:cs typeface="Tahoma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4334255" y="4338637"/>
            <a:ext cx="3943350" cy="622300"/>
            <a:chOff x="4334255" y="4338637"/>
            <a:chExt cx="3943350" cy="622300"/>
          </a:xfrm>
        </p:grpSpPr>
        <p:sp>
          <p:nvSpPr>
            <p:cNvPr id="66" name="object 66"/>
            <p:cNvSpPr/>
            <p:nvPr/>
          </p:nvSpPr>
          <p:spPr>
            <a:xfrm>
              <a:off x="4334255" y="4744211"/>
              <a:ext cx="2206625" cy="76200"/>
            </a:xfrm>
            <a:custGeom>
              <a:avLst/>
              <a:gdLst/>
              <a:ahLst/>
              <a:cxnLst/>
              <a:rect l="l" t="t" r="r" b="b"/>
              <a:pathLst>
                <a:path w="2206625" h="76200">
                  <a:moveTo>
                    <a:pt x="2155571" y="38100"/>
                  </a:moveTo>
                  <a:lnTo>
                    <a:pt x="2130171" y="76200"/>
                  </a:lnTo>
                  <a:lnTo>
                    <a:pt x="2193671" y="44450"/>
                  </a:lnTo>
                  <a:lnTo>
                    <a:pt x="2155571" y="44450"/>
                  </a:lnTo>
                  <a:lnTo>
                    <a:pt x="2155571" y="38100"/>
                  </a:lnTo>
                  <a:close/>
                </a:path>
                <a:path w="2206625" h="76200">
                  <a:moveTo>
                    <a:pt x="2151337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2151337" y="44450"/>
                  </a:lnTo>
                  <a:lnTo>
                    <a:pt x="2155571" y="38100"/>
                  </a:lnTo>
                  <a:lnTo>
                    <a:pt x="2151337" y="31750"/>
                  </a:lnTo>
                  <a:close/>
                </a:path>
                <a:path w="2206625" h="76200">
                  <a:moveTo>
                    <a:pt x="2193671" y="31750"/>
                  </a:moveTo>
                  <a:lnTo>
                    <a:pt x="2155571" y="31750"/>
                  </a:lnTo>
                  <a:lnTo>
                    <a:pt x="2155571" y="44450"/>
                  </a:lnTo>
                  <a:lnTo>
                    <a:pt x="2193671" y="44450"/>
                  </a:lnTo>
                  <a:lnTo>
                    <a:pt x="2206371" y="38100"/>
                  </a:lnTo>
                  <a:lnTo>
                    <a:pt x="2193671" y="31750"/>
                  </a:lnTo>
                  <a:close/>
                </a:path>
                <a:path w="2206625" h="76200">
                  <a:moveTo>
                    <a:pt x="2130171" y="0"/>
                  </a:moveTo>
                  <a:lnTo>
                    <a:pt x="2155571" y="38100"/>
                  </a:lnTo>
                  <a:lnTo>
                    <a:pt x="2155571" y="31750"/>
                  </a:lnTo>
                  <a:lnTo>
                    <a:pt x="2193671" y="31750"/>
                  </a:lnTo>
                  <a:lnTo>
                    <a:pt x="2130171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544055" y="4343400"/>
              <a:ext cx="1728470" cy="612775"/>
            </a:xfrm>
            <a:custGeom>
              <a:avLst/>
              <a:gdLst/>
              <a:ahLst/>
              <a:cxnLst/>
              <a:rect l="l" t="t" r="r" b="b"/>
              <a:pathLst>
                <a:path w="1728470" h="612775">
                  <a:moveTo>
                    <a:pt x="0" y="102107"/>
                  </a:moveTo>
                  <a:lnTo>
                    <a:pt x="8024" y="62364"/>
                  </a:lnTo>
                  <a:lnTo>
                    <a:pt x="29908" y="29908"/>
                  </a:lnTo>
                  <a:lnTo>
                    <a:pt x="62364" y="8024"/>
                  </a:lnTo>
                  <a:lnTo>
                    <a:pt x="102108" y="0"/>
                  </a:lnTo>
                  <a:lnTo>
                    <a:pt x="1626108" y="0"/>
                  </a:lnTo>
                  <a:lnTo>
                    <a:pt x="1665851" y="8024"/>
                  </a:lnTo>
                  <a:lnTo>
                    <a:pt x="1698307" y="29908"/>
                  </a:lnTo>
                  <a:lnTo>
                    <a:pt x="1720191" y="62364"/>
                  </a:lnTo>
                  <a:lnTo>
                    <a:pt x="1728216" y="102107"/>
                  </a:lnTo>
                  <a:lnTo>
                    <a:pt x="1728216" y="510540"/>
                  </a:lnTo>
                  <a:lnTo>
                    <a:pt x="1720191" y="550283"/>
                  </a:lnTo>
                  <a:lnTo>
                    <a:pt x="1698307" y="582739"/>
                  </a:lnTo>
                  <a:lnTo>
                    <a:pt x="1665851" y="604623"/>
                  </a:lnTo>
                  <a:lnTo>
                    <a:pt x="1626108" y="612648"/>
                  </a:lnTo>
                  <a:lnTo>
                    <a:pt x="102108" y="612648"/>
                  </a:lnTo>
                  <a:lnTo>
                    <a:pt x="62364" y="604623"/>
                  </a:lnTo>
                  <a:lnTo>
                    <a:pt x="29908" y="582739"/>
                  </a:lnTo>
                  <a:lnTo>
                    <a:pt x="8024" y="550283"/>
                  </a:lnTo>
                  <a:lnTo>
                    <a:pt x="0" y="510540"/>
                  </a:lnTo>
                  <a:lnTo>
                    <a:pt x="0" y="102107"/>
                  </a:lnTo>
                  <a:close/>
                </a:path>
              </a:pathLst>
            </a:custGeom>
            <a:ln w="9144">
              <a:solidFill>
                <a:srgbClr val="375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6746493" y="4388865"/>
            <a:ext cx="1357630" cy="499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375F92"/>
                </a:solidFill>
                <a:latin typeface="Tahoma"/>
                <a:cs typeface="Tahoma"/>
              </a:rPr>
              <a:t>Получение</a:t>
            </a:r>
            <a:r>
              <a:rPr sz="800" b="1" spc="-60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800" b="1" dirty="0">
                <a:solidFill>
                  <a:srgbClr val="375F92"/>
                </a:solidFill>
                <a:latin typeface="Tahoma"/>
                <a:cs typeface="Tahoma"/>
              </a:rPr>
              <a:t>и</a:t>
            </a:r>
            <a:r>
              <a:rPr sz="800" b="1" spc="-35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800" b="1" dirty="0">
                <a:solidFill>
                  <a:srgbClr val="375F92"/>
                </a:solidFill>
                <a:latin typeface="Tahoma"/>
                <a:cs typeface="Tahoma"/>
              </a:rPr>
              <a:t>подписание </a:t>
            </a:r>
            <a:r>
              <a:rPr sz="800" b="1" spc="-220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800" b="1" spc="-5" dirty="0">
                <a:solidFill>
                  <a:srgbClr val="375F92"/>
                </a:solidFill>
                <a:latin typeface="Tahoma"/>
                <a:cs typeface="Tahoma"/>
              </a:rPr>
              <a:t>КОРРЕКТИРОВОЧНОГО </a:t>
            </a:r>
            <a:r>
              <a:rPr sz="800" b="1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800" b="1" spc="-5" dirty="0">
                <a:solidFill>
                  <a:srgbClr val="375F92"/>
                </a:solidFill>
                <a:latin typeface="Tahoma"/>
                <a:cs typeface="Tahoma"/>
              </a:rPr>
              <a:t>ДОКУМЕНТА</a:t>
            </a:r>
            <a:endParaRPr sz="800">
              <a:latin typeface="Tahoma"/>
              <a:cs typeface="Tahoma"/>
            </a:endParaRPr>
          </a:p>
          <a:p>
            <a:pPr marR="3810" algn="ctr">
              <a:lnSpc>
                <a:spcPct val="100000"/>
              </a:lnSpc>
              <a:spcBef>
                <a:spcPts val="10"/>
              </a:spcBef>
            </a:pPr>
            <a:r>
              <a:rPr sz="700" b="1" spc="-5" dirty="0">
                <a:solidFill>
                  <a:srgbClr val="375F92"/>
                </a:solidFill>
                <a:latin typeface="Tahoma"/>
                <a:cs typeface="Tahoma"/>
              </a:rPr>
              <a:t>В</a:t>
            </a:r>
            <a:r>
              <a:rPr sz="700" b="1" spc="-40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375F92"/>
                </a:solidFill>
                <a:latin typeface="Tahoma"/>
                <a:cs typeface="Tahoma"/>
              </a:rPr>
              <a:t>ЭЛЕКТРОННОЙ</a:t>
            </a:r>
            <a:r>
              <a:rPr sz="700" b="1" spc="-35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375F92"/>
                </a:solidFill>
                <a:latin typeface="Tahoma"/>
                <a:cs typeface="Tahoma"/>
              </a:rPr>
              <a:t>ФОРМЕ</a:t>
            </a:r>
            <a:endParaRPr sz="700">
              <a:latin typeface="Tahoma"/>
              <a:cs typeface="Tahoma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590800" y="4654295"/>
            <a:ext cx="1728470" cy="611505"/>
          </a:xfrm>
          <a:custGeom>
            <a:avLst/>
            <a:gdLst/>
            <a:ahLst/>
            <a:cxnLst/>
            <a:rect l="l" t="t" r="r" b="b"/>
            <a:pathLst>
              <a:path w="1728470" h="611504">
                <a:moveTo>
                  <a:pt x="101854" y="0"/>
                </a:moveTo>
                <a:lnTo>
                  <a:pt x="1728215" y="0"/>
                </a:lnTo>
                <a:lnTo>
                  <a:pt x="1728215" y="509269"/>
                </a:lnTo>
                <a:lnTo>
                  <a:pt x="1720213" y="548919"/>
                </a:lnTo>
                <a:lnTo>
                  <a:pt x="1698386" y="581294"/>
                </a:lnTo>
                <a:lnTo>
                  <a:pt x="1666011" y="603121"/>
                </a:lnTo>
                <a:lnTo>
                  <a:pt x="1626362" y="611123"/>
                </a:lnTo>
                <a:lnTo>
                  <a:pt x="0" y="611123"/>
                </a:lnTo>
                <a:lnTo>
                  <a:pt x="0" y="101853"/>
                </a:lnTo>
                <a:lnTo>
                  <a:pt x="8002" y="62204"/>
                </a:lnTo>
                <a:lnTo>
                  <a:pt x="29829" y="29829"/>
                </a:lnTo>
                <a:lnTo>
                  <a:pt x="62204" y="8002"/>
                </a:lnTo>
                <a:lnTo>
                  <a:pt x="101854" y="0"/>
                </a:lnTo>
                <a:close/>
              </a:path>
            </a:pathLst>
          </a:custGeom>
          <a:ln w="9144">
            <a:solidFill>
              <a:srgbClr val="375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2872104" y="4695570"/>
            <a:ext cx="1193800" cy="4991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375F92"/>
                </a:solidFill>
                <a:latin typeface="Tahoma"/>
                <a:cs typeface="Tahoma"/>
              </a:rPr>
              <a:t>Подписанный </a:t>
            </a:r>
            <a:r>
              <a:rPr sz="800" b="1" spc="5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800" b="1" spc="-5" dirty="0">
                <a:solidFill>
                  <a:srgbClr val="375F92"/>
                </a:solidFill>
                <a:latin typeface="Tahoma"/>
                <a:cs typeface="Tahoma"/>
              </a:rPr>
              <a:t>К</a:t>
            </a:r>
            <a:r>
              <a:rPr sz="800" b="1" spc="5" dirty="0">
                <a:solidFill>
                  <a:srgbClr val="375F92"/>
                </a:solidFill>
                <a:latin typeface="Tahoma"/>
                <a:cs typeface="Tahoma"/>
              </a:rPr>
              <a:t>О</a:t>
            </a:r>
            <a:r>
              <a:rPr sz="800" b="1" spc="-5" dirty="0">
                <a:solidFill>
                  <a:srgbClr val="375F92"/>
                </a:solidFill>
                <a:latin typeface="Tahoma"/>
                <a:cs typeface="Tahoma"/>
              </a:rPr>
              <a:t>РРЕКТИР</a:t>
            </a:r>
            <a:r>
              <a:rPr sz="800" b="1" spc="-10" dirty="0">
                <a:solidFill>
                  <a:srgbClr val="375F92"/>
                </a:solidFill>
                <a:latin typeface="Tahoma"/>
                <a:cs typeface="Tahoma"/>
              </a:rPr>
              <a:t>О</a:t>
            </a:r>
            <a:r>
              <a:rPr sz="800" b="1" dirty="0">
                <a:solidFill>
                  <a:srgbClr val="375F92"/>
                </a:solidFill>
                <a:latin typeface="Tahoma"/>
                <a:cs typeface="Tahoma"/>
              </a:rPr>
              <a:t>В</a:t>
            </a:r>
            <a:r>
              <a:rPr sz="800" b="1" spc="-10" dirty="0">
                <a:solidFill>
                  <a:srgbClr val="375F92"/>
                </a:solidFill>
                <a:latin typeface="Tahoma"/>
                <a:cs typeface="Tahoma"/>
              </a:rPr>
              <a:t>О</a:t>
            </a:r>
            <a:r>
              <a:rPr sz="800" b="1" dirty="0">
                <a:solidFill>
                  <a:srgbClr val="375F92"/>
                </a:solidFill>
                <a:latin typeface="Tahoma"/>
                <a:cs typeface="Tahoma"/>
              </a:rPr>
              <a:t>Ч</a:t>
            </a:r>
            <a:r>
              <a:rPr sz="800" b="1" spc="-5" dirty="0">
                <a:solidFill>
                  <a:srgbClr val="375F92"/>
                </a:solidFill>
                <a:latin typeface="Tahoma"/>
                <a:cs typeface="Tahoma"/>
              </a:rPr>
              <a:t>НЫ</a:t>
            </a:r>
            <a:r>
              <a:rPr sz="800" b="1" dirty="0">
                <a:solidFill>
                  <a:srgbClr val="375F92"/>
                </a:solidFill>
                <a:latin typeface="Tahoma"/>
                <a:cs typeface="Tahoma"/>
              </a:rPr>
              <a:t>Й  </a:t>
            </a:r>
            <a:r>
              <a:rPr sz="800" b="1" spc="-5" dirty="0">
                <a:solidFill>
                  <a:srgbClr val="375F92"/>
                </a:solidFill>
                <a:latin typeface="Tahoma"/>
                <a:cs typeface="Tahoma"/>
              </a:rPr>
              <a:t>ДОКУМЕНТ</a:t>
            </a:r>
            <a:endParaRPr sz="800">
              <a:latin typeface="Tahoma"/>
              <a:cs typeface="Tahoma"/>
            </a:endParaRPr>
          </a:p>
          <a:p>
            <a:pPr marR="7620" algn="ctr">
              <a:lnSpc>
                <a:spcPct val="100000"/>
              </a:lnSpc>
              <a:spcBef>
                <a:spcPts val="5"/>
              </a:spcBef>
            </a:pPr>
            <a:r>
              <a:rPr sz="700" b="1" spc="-5" dirty="0">
                <a:solidFill>
                  <a:srgbClr val="375F92"/>
                </a:solidFill>
                <a:latin typeface="Tahoma"/>
                <a:cs typeface="Tahoma"/>
              </a:rPr>
              <a:t>В</a:t>
            </a:r>
            <a:r>
              <a:rPr sz="700" b="1" spc="-40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375F92"/>
                </a:solidFill>
                <a:latin typeface="Tahoma"/>
                <a:cs typeface="Tahoma"/>
              </a:rPr>
              <a:t>ЭЛЕКТРОННОЙ</a:t>
            </a:r>
            <a:r>
              <a:rPr sz="700" b="1" spc="-35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375F92"/>
                </a:solidFill>
                <a:latin typeface="Tahoma"/>
                <a:cs typeface="Tahoma"/>
              </a:rPr>
              <a:t>ФОРМЕ</a:t>
            </a:r>
            <a:endParaRPr sz="700">
              <a:latin typeface="Tahoma"/>
              <a:cs typeface="Tahoma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3209544" y="3473195"/>
            <a:ext cx="5932805" cy="2379345"/>
            <a:chOff x="3209544" y="3473195"/>
            <a:chExt cx="5932805" cy="2379345"/>
          </a:xfrm>
        </p:grpSpPr>
        <p:sp>
          <p:nvSpPr>
            <p:cNvPr id="72" name="object 72"/>
            <p:cNvSpPr/>
            <p:nvPr/>
          </p:nvSpPr>
          <p:spPr>
            <a:xfrm>
              <a:off x="3220212" y="3473195"/>
              <a:ext cx="5922010" cy="2379345"/>
            </a:xfrm>
            <a:custGeom>
              <a:avLst/>
              <a:gdLst/>
              <a:ahLst/>
              <a:cxnLst/>
              <a:rect l="l" t="t" r="r" b="b"/>
              <a:pathLst>
                <a:path w="5922009" h="2379345">
                  <a:moveTo>
                    <a:pt x="1484503" y="2340864"/>
                  </a:moveTo>
                  <a:lnTo>
                    <a:pt x="1471803" y="2334514"/>
                  </a:lnTo>
                  <a:lnTo>
                    <a:pt x="1408303" y="2302764"/>
                  </a:lnTo>
                  <a:lnTo>
                    <a:pt x="1429461" y="2334514"/>
                  </a:lnTo>
                  <a:lnTo>
                    <a:pt x="0" y="2334514"/>
                  </a:lnTo>
                  <a:lnTo>
                    <a:pt x="0" y="2347214"/>
                  </a:lnTo>
                  <a:lnTo>
                    <a:pt x="1429461" y="2347214"/>
                  </a:lnTo>
                  <a:lnTo>
                    <a:pt x="1408303" y="2378964"/>
                  </a:lnTo>
                  <a:lnTo>
                    <a:pt x="1471803" y="2347214"/>
                  </a:lnTo>
                  <a:lnTo>
                    <a:pt x="1484503" y="2340864"/>
                  </a:lnTo>
                  <a:close/>
                </a:path>
                <a:path w="5922009" h="2379345">
                  <a:moveTo>
                    <a:pt x="1613154" y="31750"/>
                  </a:moveTo>
                  <a:lnTo>
                    <a:pt x="202857" y="31750"/>
                  </a:lnTo>
                  <a:lnTo>
                    <a:pt x="224028" y="0"/>
                  </a:lnTo>
                  <a:lnTo>
                    <a:pt x="147828" y="38100"/>
                  </a:lnTo>
                  <a:lnTo>
                    <a:pt x="224028" y="76200"/>
                  </a:lnTo>
                  <a:lnTo>
                    <a:pt x="202857" y="44450"/>
                  </a:lnTo>
                  <a:lnTo>
                    <a:pt x="1613154" y="44450"/>
                  </a:lnTo>
                  <a:lnTo>
                    <a:pt x="1613154" y="40259"/>
                  </a:lnTo>
                  <a:lnTo>
                    <a:pt x="200063" y="40259"/>
                  </a:lnTo>
                  <a:lnTo>
                    <a:pt x="198628" y="38100"/>
                  </a:lnTo>
                  <a:lnTo>
                    <a:pt x="200063" y="35941"/>
                  </a:lnTo>
                  <a:lnTo>
                    <a:pt x="1613154" y="35941"/>
                  </a:lnTo>
                  <a:lnTo>
                    <a:pt x="1613154" y="31750"/>
                  </a:lnTo>
                  <a:close/>
                </a:path>
                <a:path w="5922009" h="2379345">
                  <a:moveTo>
                    <a:pt x="4194683" y="1482852"/>
                  </a:moveTo>
                  <a:lnTo>
                    <a:pt x="4181983" y="1482852"/>
                  </a:lnTo>
                  <a:lnTo>
                    <a:pt x="4181983" y="1576959"/>
                  </a:lnTo>
                  <a:lnTo>
                    <a:pt x="1175169" y="1576959"/>
                  </a:lnTo>
                  <a:lnTo>
                    <a:pt x="1196340" y="1545209"/>
                  </a:lnTo>
                  <a:lnTo>
                    <a:pt x="1120140" y="1583309"/>
                  </a:lnTo>
                  <a:lnTo>
                    <a:pt x="1196340" y="1621409"/>
                  </a:lnTo>
                  <a:lnTo>
                    <a:pt x="1175169" y="1589659"/>
                  </a:lnTo>
                  <a:lnTo>
                    <a:pt x="4191762" y="1589659"/>
                  </a:lnTo>
                  <a:lnTo>
                    <a:pt x="4194683" y="1586865"/>
                  </a:lnTo>
                  <a:lnTo>
                    <a:pt x="4194683" y="1583309"/>
                  </a:lnTo>
                  <a:lnTo>
                    <a:pt x="4194683" y="1576959"/>
                  </a:lnTo>
                  <a:lnTo>
                    <a:pt x="4194683" y="1482852"/>
                  </a:lnTo>
                  <a:close/>
                </a:path>
                <a:path w="5922009" h="2379345">
                  <a:moveTo>
                    <a:pt x="5922010" y="473964"/>
                  </a:moveTo>
                  <a:lnTo>
                    <a:pt x="5909310" y="473964"/>
                  </a:lnTo>
                  <a:lnTo>
                    <a:pt x="5909310" y="1985899"/>
                  </a:lnTo>
                  <a:lnTo>
                    <a:pt x="55029" y="1985899"/>
                  </a:lnTo>
                  <a:lnTo>
                    <a:pt x="76200" y="1954149"/>
                  </a:lnTo>
                  <a:lnTo>
                    <a:pt x="0" y="1992249"/>
                  </a:lnTo>
                  <a:lnTo>
                    <a:pt x="76200" y="2030349"/>
                  </a:lnTo>
                  <a:lnTo>
                    <a:pt x="55029" y="1998599"/>
                  </a:lnTo>
                  <a:lnTo>
                    <a:pt x="5919216" y="1998599"/>
                  </a:lnTo>
                  <a:lnTo>
                    <a:pt x="5922010" y="1995678"/>
                  </a:lnTo>
                  <a:lnTo>
                    <a:pt x="5922010" y="1992249"/>
                  </a:lnTo>
                  <a:lnTo>
                    <a:pt x="5922010" y="1985899"/>
                  </a:lnTo>
                  <a:lnTo>
                    <a:pt x="5922010" y="473964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09544" y="3607307"/>
              <a:ext cx="248412" cy="227075"/>
            </a:xfrm>
            <a:prstGeom prst="rect">
              <a:avLst/>
            </a:prstGeom>
          </p:spPr>
        </p:pic>
      </p:grpSp>
      <p:sp>
        <p:nvSpPr>
          <p:cNvPr id="74" name="object 74"/>
          <p:cNvSpPr txBox="1"/>
          <p:nvPr/>
        </p:nvSpPr>
        <p:spPr>
          <a:xfrm>
            <a:off x="1878202" y="3231895"/>
            <a:ext cx="2411730" cy="1156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167130" indent="-635" algn="ctr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375F92"/>
                </a:solidFill>
                <a:latin typeface="Tahoma"/>
                <a:cs typeface="Tahoma"/>
              </a:rPr>
              <a:t>Подписанный </a:t>
            </a:r>
            <a:r>
              <a:rPr sz="800" b="1" spc="5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800" b="1" spc="-5" dirty="0">
                <a:solidFill>
                  <a:srgbClr val="375F92"/>
                </a:solidFill>
                <a:latin typeface="Tahoma"/>
                <a:cs typeface="Tahoma"/>
              </a:rPr>
              <a:t>ДОКУМЕНТ</a:t>
            </a:r>
            <a:r>
              <a:rPr sz="800" b="1" spc="-55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800" b="1" dirty="0">
                <a:solidFill>
                  <a:srgbClr val="375F92"/>
                </a:solidFill>
                <a:latin typeface="Tahoma"/>
                <a:cs typeface="Tahoma"/>
              </a:rPr>
              <a:t>О</a:t>
            </a:r>
            <a:r>
              <a:rPr sz="800" b="1" spc="-20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800" b="1" spc="-5" dirty="0">
                <a:solidFill>
                  <a:srgbClr val="375F92"/>
                </a:solidFill>
                <a:latin typeface="Tahoma"/>
                <a:cs typeface="Tahoma"/>
              </a:rPr>
              <a:t>ПРИЕМКЕ </a:t>
            </a:r>
            <a:r>
              <a:rPr sz="800" b="1" spc="-220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375F92"/>
                </a:solidFill>
                <a:latin typeface="Tahoma"/>
                <a:cs typeface="Tahoma"/>
              </a:rPr>
              <a:t>В</a:t>
            </a:r>
            <a:r>
              <a:rPr sz="700" b="1" spc="-30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375F92"/>
                </a:solidFill>
                <a:latin typeface="Tahoma"/>
                <a:cs typeface="Tahoma"/>
              </a:rPr>
              <a:t>ЭЛЕКТРОННОЙ</a:t>
            </a:r>
            <a:r>
              <a:rPr sz="700" b="1" spc="-25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375F92"/>
                </a:solidFill>
                <a:latin typeface="Tahoma"/>
                <a:cs typeface="Tahoma"/>
              </a:rPr>
              <a:t>ФОРМЕ</a:t>
            </a:r>
            <a:endParaRPr sz="700">
              <a:latin typeface="Tahoma"/>
              <a:cs typeface="Tahoma"/>
            </a:endParaRPr>
          </a:p>
          <a:p>
            <a:pPr marL="500380" algn="ctr">
              <a:lnSpc>
                <a:spcPct val="100000"/>
              </a:lnSpc>
              <a:spcBef>
                <a:spcPts val="505"/>
              </a:spcBef>
            </a:pPr>
            <a:r>
              <a:rPr sz="800" spc="5" dirty="0">
                <a:solidFill>
                  <a:srgbClr val="375F92"/>
                </a:solidFill>
                <a:latin typeface="Tahoma"/>
                <a:cs typeface="Tahoma"/>
              </a:rPr>
              <a:t>4а</a:t>
            </a:r>
            <a:endParaRPr sz="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900">
              <a:latin typeface="Tahoma"/>
              <a:cs typeface="Tahoma"/>
            </a:endParaRPr>
          </a:p>
          <a:p>
            <a:pPr marL="835660" marR="5080" algn="ctr">
              <a:lnSpc>
                <a:spcPct val="100000"/>
              </a:lnSpc>
              <a:spcBef>
                <a:spcPts val="705"/>
              </a:spcBef>
            </a:pPr>
            <a:r>
              <a:rPr sz="800" b="1" dirty="0">
                <a:solidFill>
                  <a:srgbClr val="375F92"/>
                </a:solidFill>
                <a:latin typeface="Tahoma"/>
                <a:cs typeface="Tahoma"/>
              </a:rPr>
              <a:t>Ф</a:t>
            </a:r>
            <a:r>
              <a:rPr sz="800" b="1" spc="-5" dirty="0">
                <a:solidFill>
                  <a:srgbClr val="375F92"/>
                </a:solidFill>
                <a:latin typeface="Tahoma"/>
                <a:cs typeface="Tahoma"/>
              </a:rPr>
              <a:t>орм</a:t>
            </a:r>
            <a:r>
              <a:rPr sz="800" b="1" dirty="0">
                <a:solidFill>
                  <a:srgbClr val="375F92"/>
                </a:solidFill>
                <a:latin typeface="Tahoma"/>
                <a:cs typeface="Tahoma"/>
              </a:rPr>
              <a:t>и</a:t>
            </a:r>
            <a:r>
              <a:rPr sz="800" b="1" spc="-5" dirty="0">
                <a:solidFill>
                  <a:srgbClr val="375F92"/>
                </a:solidFill>
                <a:latin typeface="Tahoma"/>
                <a:cs typeface="Tahoma"/>
              </a:rPr>
              <a:t>р</a:t>
            </a:r>
            <a:r>
              <a:rPr sz="800" b="1" spc="-10" dirty="0">
                <a:solidFill>
                  <a:srgbClr val="375F92"/>
                </a:solidFill>
                <a:latin typeface="Tahoma"/>
                <a:cs typeface="Tahoma"/>
              </a:rPr>
              <a:t>о</a:t>
            </a:r>
            <a:r>
              <a:rPr sz="800" b="1" dirty="0">
                <a:solidFill>
                  <a:srgbClr val="375F92"/>
                </a:solidFill>
                <a:latin typeface="Tahoma"/>
                <a:cs typeface="Tahoma"/>
              </a:rPr>
              <a:t>вание</a:t>
            </a:r>
            <a:r>
              <a:rPr sz="800" b="1" spc="-30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800" b="1" dirty="0">
                <a:solidFill>
                  <a:srgbClr val="375F92"/>
                </a:solidFill>
                <a:latin typeface="Tahoma"/>
                <a:cs typeface="Tahoma"/>
              </a:rPr>
              <a:t>и</a:t>
            </a:r>
            <a:r>
              <a:rPr sz="800" b="1" spc="-5" dirty="0">
                <a:solidFill>
                  <a:srgbClr val="375F92"/>
                </a:solidFill>
                <a:latin typeface="Tahoma"/>
                <a:cs typeface="Tahoma"/>
              </a:rPr>
              <a:t> подп</a:t>
            </a:r>
            <a:r>
              <a:rPr sz="800" b="1" dirty="0">
                <a:solidFill>
                  <a:srgbClr val="375F92"/>
                </a:solidFill>
                <a:latin typeface="Tahoma"/>
                <a:cs typeface="Tahoma"/>
              </a:rPr>
              <a:t>и</a:t>
            </a:r>
            <a:r>
              <a:rPr sz="800" b="1" spc="-5" dirty="0">
                <a:solidFill>
                  <a:srgbClr val="375F92"/>
                </a:solidFill>
                <a:latin typeface="Tahoma"/>
                <a:cs typeface="Tahoma"/>
              </a:rPr>
              <a:t>с</a:t>
            </a:r>
            <a:r>
              <a:rPr sz="800" b="1" dirty="0">
                <a:solidFill>
                  <a:srgbClr val="375F92"/>
                </a:solidFill>
                <a:latin typeface="Tahoma"/>
                <a:cs typeface="Tahoma"/>
              </a:rPr>
              <a:t>ание  </a:t>
            </a:r>
            <a:r>
              <a:rPr sz="800" b="1" spc="-5" dirty="0">
                <a:solidFill>
                  <a:srgbClr val="375F92"/>
                </a:solidFill>
                <a:latin typeface="Tahoma"/>
                <a:cs typeface="Tahoma"/>
              </a:rPr>
              <a:t>КОРРЕКТИРОВОЧНОГО </a:t>
            </a:r>
            <a:r>
              <a:rPr sz="800" b="1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800" b="1" spc="-5" dirty="0">
                <a:solidFill>
                  <a:srgbClr val="375F92"/>
                </a:solidFill>
                <a:latin typeface="Tahoma"/>
                <a:cs typeface="Tahoma"/>
              </a:rPr>
              <a:t>ДОКУМЕНТА</a:t>
            </a:r>
            <a:endParaRPr sz="800">
              <a:latin typeface="Tahoma"/>
              <a:cs typeface="Tahoma"/>
            </a:endParaRPr>
          </a:p>
        </p:txBody>
      </p:sp>
      <p:pic>
        <p:nvPicPr>
          <p:cNvPr id="75" name="object 7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192523" y="4378452"/>
            <a:ext cx="248412" cy="225552"/>
          </a:xfrm>
          <a:prstGeom prst="rect">
            <a:avLst/>
          </a:prstGeom>
        </p:spPr>
      </p:pic>
      <p:sp>
        <p:nvSpPr>
          <p:cNvPr id="76" name="object 76"/>
          <p:cNvSpPr txBox="1"/>
          <p:nvPr/>
        </p:nvSpPr>
        <p:spPr>
          <a:xfrm>
            <a:off x="4260215" y="4416933"/>
            <a:ext cx="12636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375F92"/>
                </a:solidFill>
                <a:latin typeface="Tahoma"/>
                <a:cs typeface="Tahoma"/>
              </a:rPr>
              <a:t>4б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1495044" y="5347715"/>
            <a:ext cx="1792605" cy="739140"/>
            <a:chOff x="1495044" y="5347715"/>
            <a:chExt cx="1792605" cy="739140"/>
          </a:xfrm>
        </p:grpSpPr>
        <p:sp>
          <p:nvSpPr>
            <p:cNvPr id="78" name="object 78"/>
            <p:cNvSpPr/>
            <p:nvPr/>
          </p:nvSpPr>
          <p:spPr>
            <a:xfrm>
              <a:off x="1495044" y="5347715"/>
              <a:ext cx="1728470" cy="647700"/>
            </a:xfrm>
            <a:custGeom>
              <a:avLst/>
              <a:gdLst/>
              <a:ahLst/>
              <a:cxnLst/>
              <a:rect l="l" t="t" r="r" b="b"/>
              <a:pathLst>
                <a:path w="1728470" h="647700">
                  <a:moveTo>
                    <a:pt x="1620266" y="0"/>
                  </a:moveTo>
                  <a:lnTo>
                    <a:pt x="107950" y="0"/>
                  </a:lnTo>
                  <a:lnTo>
                    <a:pt x="65954" y="8491"/>
                  </a:lnTo>
                  <a:lnTo>
                    <a:pt x="31638" y="31638"/>
                  </a:lnTo>
                  <a:lnTo>
                    <a:pt x="8491" y="65954"/>
                  </a:lnTo>
                  <a:lnTo>
                    <a:pt x="0" y="107950"/>
                  </a:lnTo>
                  <a:lnTo>
                    <a:pt x="0" y="539750"/>
                  </a:lnTo>
                  <a:lnTo>
                    <a:pt x="8491" y="581766"/>
                  </a:lnTo>
                  <a:lnTo>
                    <a:pt x="31638" y="616080"/>
                  </a:lnTo>
                  <a:lnTo>
                    <a:pt x="65954" y="639216"/>
                  </a:lnTo>
                  <a:lnTo>
                    <a:pt x="107950" y="647700"/>
                  </a:lnTo>
                  <a:lnTo>
                    <a:pt x="1620266" y="647700"/>
                  </a:lnTo>
                  <a:lnTo>
                    <a:pt x="1662261" y="639216"/>
                  </a:lnTo>
                  <a:lnTo>
                    <a:pt x="1696577" y="616080"/>
                  </a:lnTo>
                  <a:lnTo>
                    <a:pt x="1719724" y="581766"/>
                  </a:lnTo>
                  <a:lnTo>
                    <a:pt x="1728216" y="539750"/>
                  </a:lnTo>
                  <a:lnTo>
                    <a:pt x="1728216" y="107950"/>
                  </a:lnTo>
                  <a:lnTo>
                    <a:pt x="1719724" y="65954"/>
                  </a:lnTo>
                  <a:lnTo>
                    <a:pt x="1696577" y="31638"/>
                  </a:lnTo>
                  <a:lnTo>
                    <a:pt x="1662261" y="8491"/>
                  </a:lnTo>
                  <a:lnTo>
                    <a:pt x="1620266" y="0"/>
                  </a:lnTo>
                  <a:close/>
                </a:path>
              </a:pathLst>
            </a:custGeom>
            <a:solidFill>
              <a:srgbClr val="1143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38855" y="5859779"/>
              <a:ext cx="248412" cy="227075"/>
            </a:xfrm>
            <a:prstGeom prst="rect">
              <a:avLst/>
            </a:prstGeom>
          </p:spPr>
        </p:pic>
      </p:grpSp>
      <p:sp>
        <p:nvSpPr>
          <p:cNvPr id="80" name="object 80"/>
          <p:cNvSpPr txBox="1"/>
          <p:nvPr/>
        </p:nvSpPr>
        <p:spPr>
          <a:xfrm>
            <a:off x="1571878" y="5418582"/>
            <a:ext cx="1659889" cy="629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8900"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Ф</a:t>
            </a:r>
            <a:r>
              <a:rPr sz="800" b="1" spc="-5" dirty="0">
                <a:solidFill>
                  <a:srgbClr val="FFFFFF"/>
                </a:solidFill>
                <a:latin typeface="Tahoma"/>
                <a:cs typeface="Tahoma"/>
              </a:rPr>
              <a:t>орм</a:t>
            </a: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800" b="1" spc="-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800" b="1" spc="-1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вание</a:t>
            </a:r>
            <a:r>
              <a:rPr sz="8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800" b="1" spc="-5" dirty="0">
                <a:solidFill>
                  <a:srgbClr val="FFFFFF"/>
                </a:solidFill>
                <a:latin typeface="Tahoma"/>
                <a:cs typeface="Tahoma"/>
              </a:rPr>
              <a:t> подп</a:t>
            </a: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800" b="1" spc="-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ание  </a:t>
            </a:r>
            <a:r>
              <a:rPr sz="800" b="1" spc="-5" dirty="0">
                <a:solidFill>
                  <a:srgbClr val="FFFFFF"/>
                </a:solidFill>
                <a:latin typeface="Tahoma"/>
                <a:cs typeface="Tahoma"/>
              </a:rPr>
              <a:t>УВЕДОМЛЕНИЯ</a:t>
            </a:r>
            <a:endParaRPr sz="800">
              <a:latin typeface="Tahoma"/>
              <a:cs typeface="Tahoma"/>
            </a:endParaRPr>
          </a:p>
          <a:p>
            <a:pPr marL="1270" marR="91440" algn="ctr">
              <a:lnSpc>
                <a:spcPct val="100000"/>
              </a:lnSpc>
            </a:pP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8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-5" dirty="0">
                <a:solidFill>
                  <a:srgbClr val="FFFFFF"/>
                </a:solidFill>
                <a:latin typeface="Tahoma"/>
                <a:cs typeface="Tahoma"/>
              </a:rPr>
              <a:t>НАМЕРЕНИИ</a:t>
            </a:r>
            <a:r>
              <a:rPr sz="8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ОБЖАЛОВАТЬ </a:t>
            </a:r>
            <a:r>
              <a:rPr sz="800" b="1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ОТКАЗ</a:t>
            </a:r>
            <a:endParaRPr sz="800">
              <a:latin typeface="Tahoma"/>
              <a:cs typeface="Tahoma"/>
            </a:endParaRPr>
          </a:p>
          <a:p>
            <a:pPr marR="5080" algn="r">
              <a:lnSpc>
                <a:spcPts val="905"/>
              </a:lnSpc>
            </a:pPr>
            <a:r>
              <a:rPr sz="800" spc="5" dirty="0">
                <a:solidFill>
                  <a:srgbClr val="375F92"/>
                </a:solidFill>
                <a:latin typeface="Tahoma"/>
                <a:cs typeface="Tahoma"/>
              </a:rPr>
              <a:t>4в</a:t>
            </a:r>
            <a:endParaRPr sz="800">
              <a:latin typeface="Tahoma"/>
              <a:cs typeface="Tahoma"/>
            </a:endParaRPr>
          </a:p>
        </p:txBody>
      </p:sp>
      <p:pic>
        <p:nvPicPr>
          <p:cNvPr id="81" name="object 8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106156" y="4809744"/>
            <a:ext cx="249936" cy="227076"/>
          </a:xfrm>
          <a:prstGeom prst="rect">
            <a:avLst/>
          </a:prstGeom>
        </p:spPr>
      </p:pic>
      <p:sp>
        <p:nvSpPr>
          <p:cNvPr id="82" name="object 82"/>
          <p:cNvSpPr txBox="1"/>
          <p:nvPr/>
        </p:nvSpPr>
        <p:spPr>
          <a:xfrm>
            <a:off x="8203692" y="4849495"/>
            <a:ext cx="685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375F92"/>
                </a:solidFill>
                <a:latin typeface="Tahoma"/>
                <a:cs typeface="Tahoma"/>
              </a:rPr>
              <a:t>5</a:t>
            </a:r>
            <a:endParaRPr sz="800">
              <a:latin typeface="Tahoma"/>
              <a:cs typeface="Tahoma"/>
            </a:endParaRPr>
          </a:p>
        </p:txBody>
      </p:sp>
      <p:pic>
        <p:nvPicPr>
          <p:cNvPr id="83" name="object 8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184903" y="5151120"/>
            <a:ext cx="248412" cy="227076"/>
          </a:xfrm>
          <a:prstGeom prst="rect">
            <a:avLst/>
          </a:prstGeom>
        </p:spPr>
      </p:pic>
      <p:sp>
        <p:nvSpPr>
          <p:cNvPr id="84" name="object 84"/>
          <p:cNvSpPr txBox="1"/>
          <p:nvPr/>
        </p:nvSpPr>
        <p:spPr>
          <a:xfrm>
            <a:off x="4280661" y="5191125"/>
            <a:ext cx="685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375F92"/>
                </a:solidFill>
                <a:latin typeface="Tahoma"/>
                <a:cs typeface="Tahoma"/>
              </a:rPr>
              <a:t>6</a:t>
            </a:r>
            <a:endParaRPr sz="800">
              <a:latin typeface="Tahoma"/>
              <a:cs typeface="Tahoma"/>
            </a:endParaRPr>
          </a:p>
        </p:txBody>
      </p:sp>
      <p:pic>
        <p:nvPicPr>
          <p:cNvPr id="85" name="object 8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265164" y="5888735"/>
            <a:ext cx="249936" cy="227075"/>
          </a:xfrm>
          <a:prstGeom prst="rect">
            <a:avLst/>
          </a:prstGeom>
        </p:spPr>
      </p:pic>
      <p:sp>
        <p:nvSpPr>
          <p:cNvPr id="86" name="object 86"/>
          <p:cNvSpPr txBox="1"/>
          <p:nvPr/>
        </p:nvSpPr>
        <p:spPr>
          <a:xfrm>
            <a:off x="4761357" y="5584952"/>
            <a:ext cx="1670050" cy="491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034" indent="8382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Получение и рассмотрение </a:t>
            </a:r>
            <a:r>
              <a:rPr sz="8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-5" dirty="0">
                <a:solidFill>
                  <a:srgbClr val="FFFFFF"/>
                </a:solidFill>
                <a:latin typeface="Tahoma"/>
                <a:cs typeface="Tahoma"/>
              </a:rPr>
              <a:t>УВЕДОМЛЕНИЯ</a:t>
            </a:r>
            <a:r>
              <a:rPr sz="8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8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-5" dirty="0">
                <a:solidFill>
                  <a:srgbClr val="FFFFFF"/>
                </a:solidFill>
                <a:latin typeface="Tahoma"/>
                <a:cs typeface="Tahoma"/>
              </a:rPr>
              <a:t>НАМЕРЕНИИ</a:t>
            </a:r>
            <a:endParaRPr sz="800">
              <a:latin typeface="Tahoma"/>
              <a:cs typeface="Tahoma"/>
            </a:endParaRPr>
          </a:p>
          <a:p>
            <a:pPr marL="259079">
              <a:lnSpc>
                <a:spcPts val="869"/>
              </a:lnSpc>
            </a:pP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ОБЖАЛОВАТЬ</a:t>
            </a:r>
            <a:r>
              <a:rPr sz="8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800" b="1" spc="-5" dirty="0">
                <a:solidFill>
                  <a:srgbClr val="FFFFFF"/>
                </a:solidFill>
                <a:latin typeface="Tahoma"/>
                <a:cs typeface="Tahoma"/>
              </a:rPr>
              <a:t>ТК</a:t>
            </a: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АЗ</a:t>
            </a:r>
            <a:endParaRPr sz="800">
              <a:latin typeface="Tahoma"/>
              <a:cs typeface="Tahoma"/>
            </a:endParaRPr>
          </a:p>
          <a:p>
            <a:pPr marR="5080" algn="r">
              <a:lnSpc>
                <a:spcPts val="869"/>
              </a:lnSpc>
            </a:pPr>
            <a:r>
              <a:rPr sz="800" dirty="0">
                <a:solidFill>
                  <a:srgbClr val="375F92"/>
                </a:solidFill>
                <a:latin typeface="Tahoma"/>
                <a:cs typeface="Tahoma"/>
              </a:rPr>
              <a:t>7</a:t>
            </a:r>
            <a:endParaRPr sz="800">
              <a:latin typeface="Tahoma"/>
              <a:cs typeface="Tahoma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6635495" y="5492495"/>
            <a:ext cx="1656714" cy="612775"/>
          </a:xfrm>
          <a:custGeom>
            <a:avLst/>
            <a:gdLst/>
            <a:ahLst/>
            <a:cxnLst/>
            <a:rect l="l" t="t" r="r" b="b"/>
            <a:pathLst>
              <a:path w="1656715" h="612775">
                <a:moveTo>
                  <a:pt x="1656587" y="0"/>
                </a:moveTo>
                <a:lnTo>
                  <a:pt x="102107" y="0"/>
                </a:lnTo>
                <a:lnTo>
                  <a:pt x="62364" y="8024"/>
                </a:lnTo>
                <a:lnTo>
                  <a:pt x="29908" y="29908"/>
                </a:lnTo>
                <a:lnTo>
                  <a:pt x="8024" y="62364"/>
                </a:lnTo>
                <a:lnTo>
                  <a:pt x="0" y="102107"/>
                </a:lnTo>
                <a:lnTo>
                  <a:pt x="0" y="612647"/>
                </a:lnTo>
                <a:lnTo>
                  <a:pt x="1554479" y="612647"/>
                </a:lnTo>
                <a:lnTo>
                  <a:pt x="1594223" y="604623"/>
                </a:lnTo>
                <a:lnTo>
                  <a:pt x="1626679" y="582739"/>
                </a:lnTo>
                <a:lnTo>
                  <a:pt x="1648563" y="550283"/>
                </a:lnTo>
                <a:lnTo>
                  <a:pt x="1656587" y="510539"/>
                </a:lnTo>
                <a:lnTo>
                  <a:pt x="1656587" y="0"/>
                </a:lnTo>
                <a:close/>
              </a:path>
            </a:pathLst>
          </a:custGeom>
          <a:solidFill>
            <a:srgbClr val="1143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6831583" y="5554776"/>
            <a:ext cx="13665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1480" marR="5080" indent="-399415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Сведения</a:t>
            </a:r>
            <a:r>
              <a:rPr sz="8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об</a:t>
            </a:r>
            <a:r>
              <a:rPr sz="8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исполнении </a:t>
            </a:r>
            <a:r>
              <a:rPr sz="800" b="1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контракта</a:t>
            </a:r>
            <a:endParaRPr sz="800">
              <a:latin typeface="Tahoma"/>
              <a:cs typeface="Tahoma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6695313" y="5889106"/>
            <a:ext cx="1510030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spc="-30" dirty="0">
                <a:solidFill>
                  <a:srgbClr val="FFFFFF"/>
                </a:solidFill>
                <a:latin typeface="Tahoma"/>
                <a:cs typeface="Tahoma"/>
              </a:rPr>
              <a:t>автоматическое</a:t>
            </a:r>
            <a:r>
              <a:rPr sz="8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50" spc="-30" dirty="0">
                <a:solidFill>
                  <a:srgbClr val="FFFFFF"/>
                </a:solidFill>
                <a:latin typeface="Tahoma"/>
                <a:cs typeface="Tahoma"/>
              </a:rPr>
              <a:t>формирование</a:t>
            </a:r>
            <a:endParaRPr sz="850">
              <a:latin typeface="Tahoma"/>
              <a:cs typeface="Tahoma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4640389" y="3146869"/>
            <a:ext cx="5456555" cy="2962910"/>
            <a:chOff x="4640389" y="3146869"/>
            <a:chExt cx="5456555" cy="2962910"/>
          </a:xfrm>
        </p:grpSpPr>
        <p:sp>
          <p:nvSpPr>
            <p:cNvPr id="91" name="object 91"/>
            <p:cNvSpPr/>
            <p:nvPr/>
          </p:nvSpPr>
          <p:spPr>
            <a:xfrm>
              <a:off x="6781800" y="5853683"/>
              <a:ext cx="1495425" cy="2540"/>
            </a:xfrm>
            <a:custGeom>
              <a:avLst/>
              <a:gdLst/>
              <a:ahLst/>
              <a:cxnLst/>
              <a:rect l="l" t="t" r="r" b="b"/>
              <a:pathLst>
                <a:path w="1495425" h="2539">
                  <a:moveTo>
                    <a:pt x="0" y="0"/>
                  </a:moveTo>
                  <a:lnTo>
                    <a:pt x="1495298" y="2222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645152" y="3151631"/>
              <a:ext cx="5447030" cy="1972310"/>
            </a:xfrm>
            <a:custGeom>
              <a:avLst/>
              <a:gdLst/>
              <a:ahLst/>
              <a:cxnLst/>
              <a:rect l="l" t="t" r="r" b="b"/>
              <a:pathLst>
                <a:path w="5447030" h="1972310">
                  <a:moveTo>
                    <a:pt x="0" y="1972056"/>
                  </a:moveTo>
                  <a:lnTo>
                    <a:pt x="5446776" y="1972056"/>
                  </a:lnTo>
                  <a:lnTo>
                    <a:pt x="5446776" y="0"/>
                  </a:lnTo>
                  <a:lnTo>
                    <a:pt x="0" y="0"/>
                  </a:lnTo>
                  <a:lnTo>
                    <a:pt x="0" y="1972056"/>
                  </a:lnTo>
                  <a:close/>
                </a:path>
              </a:pathLst>
            </a:custGeom>
            <a:ln w="9144">
              <a:solidFill>
                <a:srgbClr val="375F92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444740" y="5123687"/>
              <a:ext cx="76200" cy="369570"/>
            </a:xfrm>
            <a:custGeom>
              <a:avLst/>
              <a:gdLst/>
              <a:ahLst/>
              <a:cxnLst/>
              <a:rect l="l" t="t" r="r" b="b"/>
              <a:pathLst>
                <a:path w="76200" h="369570">
                  <a:moveTo>
                    <a:pt x="44450" y="0"/>
                  </a:moveTo>
                  <a:lnTo>
                    <a:pt x="31750" y="0"/>
                  </a:lnTo>
                  <a:lnTo>
                    <a:pt x="31750" y="38100"/>
                  </a:lnTo>
                  <a:lnTo>
                    <a:pt x="44450" y="38100"/>
                  </a:lnTo>
                  <a:lnTo>
                    <a:pt x="44450" y="0"/>
                  </a:lnTo>
                  <a:close/>
                </a:path>
                <a:path w="76200" h="369570">
                  <a:moveTo>
                    <a:pt x="44450" y="50800"/>
                  </a:moveTo>
                  <a:lnTo>
                    <a:pt x="31750" y="50800"/>
                  </a:lnTo>
                  <a:lnTo>
                    <a:pt x="31750" y="88900"/>
                  </a:lnTo>
                  <a:lnTo>
                    <a:pt x="44450" y="88900"/>
                  </a:lnTo>
                  <a:lnTo>
                    <a:pt x="44450" y="50800"/>
                  </a:lnTo>
                  <a:close/>
                </a:path>
                <a:path w="76200" h="369570">
                  <a:moveTo>
                    <a:pt x="44450" y="101600"/>
                  </a:moveTo>
                  <a:lnTo>
                    <a:pt x="31750" y="101600"/>
                  </a:lnTo>
                  <a:lnTo>
                    <a:pt x="31750" y="139700"/>
                  </a:lnTo>
                  <a:lnTo>
                    <a:pt x="44450" y="139700"/>
                  </a:lnTo>
                  <a:lnTo>
                    <a:pt x="44450" y="101600"/>
                  </a:lnTo>
                  <a:close/>
                </a:path>
                <a:path w="76200" h="369570">
                  <a:moveTo>
                    <a:pt x="44450" y="152400"/>
                  </a:moveTo>
                  <a:lnTo>
                    <a:pt x="31750" y="152400"/>
                  </a:lnTo>
                  <a:lnTo>
                    <a:pt x="31750" y="190500"/>
                  </a:lnTo>
                  <a:lnTo>
                    <a:pt x="44450" y="190500"/>
                  </a:lnTo>
                  <a:lnTo>
                    <a:pt x="44450" y="152400"/>
                  </a:lnTo>
                  <a:close/>
                </a:path>
                <a:path w="76200" h="369570">
                  <a:moveTo>
                    <a:pt x="44450" y="203200"/>
                  </a:moveTo>
                  <a:lnTo>
                    <a:pt x="31750" y="203200"/>
                  </a:lnTo>
                  <a:lnTo>
                    <a:pt x="31750" y="241300"/>
                  </a:lnTo>
                  <a:lnTo>
                    <a:pt x="44450" y="241300"/>
                  </a:lnTo>
                  <a:lnTo>
                    <a:pt x="44450" y="203200"/>
                  </a:lnTo>
                  <a:close/>
                </a:path>
                <a:path w="76200" h="369570">
                  <a:moveTo>
                    <a:pt x="44450" y="254000"/>
                  </a:moveTo>
                  <a:lnTo>
                    <a:pt x="31750" y="254000"/>
                  </a:lnTo>
                  <a:lnTo>
                    <a:pt x="31750" y="292100"/>
                  </a:lnTo>
                  <a:lnTo>
                    <a:pt x="44450" y="292100"/>
                  </a:lnTo>
                  <a:lnTo>
                    <a:pt x="44450" y="254000"/>
                  </a:lnTo>
                  <a:close/>
                </a:path>
                <a:path w="76200" h="369570">
                  <a:moveTo>
                    <a:pt x="0" y="293370"/>
                  </a:moveTo>
                  <a:lnTo>
                    <a:pt x="38100" y="369570"/>
                  </a:lnTo>
                  <a:lnTo>
                    <a:pt x="63500" y="318770"/>
                  </a:lnTo>
                  <a:lnTo>
                    <a:pt x="31750" y="318770"/>
                  </a:lnTo>
                  <a:lnTo>
                    <a:pt x="31750" y="314536"/>
                  </a:lnTo>
                  <a:lnTo>
                    <a:pt x="0" y="293370"/>
                  </a:lnTo>
                  <a:close/>
                </a:path>
                <a:path w="76200" h="369570">
                  <a:moveTo>
                    <a:pt x="31750" y="314536"/>
                  </a:moveTo>
                  <a:lnTo>
                    <a:pt x="31750" y="318770"/>
                  </a:lnTo>
                  <a:lnTo>
                    <a:pt x="38100" y="318770"/>
                  </a:lnTo>
                  <a:lnTo>
                    <a:pt x="31750" y="314536"/>
                  </a:lnTo>
                  <a:close/>
                </a:path>
                <a:path w="76200" h="369570">
                  <a:moveTo>
                    <a:pt x="44450" y="304800"/>
                  </a:moveTo>
                  <a:lnTo>
                    <a:pt x="31750" y="304800"/>
                  </a:lnTo>
                  <a:lnTo>
                    <a:pt x="31750" y="314536"/>
                  </a:lnTo>
                  <a:lnTo>
                    <a:pt x="38100" y="318770"/>
                  </a:lnTo>
                  <a:lnTo>
                    <a:pt x="44450" y="314536"/>
                  </a:lnTo>
                  <a:lnTo>
                    <a:pt x="44450" y="304800"/>
                  </a:lnTo>
                  <a:close/>
                </a:path>
                <a:path w="76200" h="369570">
                  <a:moveTo>
                    <a:pt x="44450" y="314536"/>
                  </a:moveTo>
                  <a:lnTo>
                    <a:pt x="38100" y="318770"/>
                  </a:lnTo>
                  <a:lnTo>
                    <a:pt x="44450" y="318770"/>
                  </a:lnTo>
                  <a:lnTo>
                    <a:pt x="44450" y="314536"/>
                  </a:lnTo>
                  <a:close/>
                </a:path>
                <a:path w="76200" h="369570">
                  <a:moveTo>
                    <a:pt x="76200" y="293370"/>
                  </a:moveTo>
                  <a:lnTo>
                    <a:pt x="44450" y="314536"/>
                  </a:lnTo>
                  <a:lnTo>
                    <a:pt x="44450" y="318770"/>
                  </a:lnTo>
                  <a:lnTo>
                    <a:pt x="63500" y="318770"/>
                  </a:lnTo>
                  <a:lnTo>
                    <a:pt x="76200" y="29337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211311" y="5881115"/>
              <a:ext cx="248412" cy="228600"/>
            </a:xfrm>
            <a:prstGeom prst="rect">
              <a:avLst/>
            </a:prstGeom>
          </p:spPr>
        </p:pic>
      </p:grpSp>
      <p:sp>
        <p:nvSpPr>
          <p:cNvPr id="95" name="object 95"/>
          <p:cNvSpPr txBox="1"/>
          <p:nvPr/>
        </p:nvSpPr>
        <p:spPr>
          <a:xfrm>
            <a:off x="8295513" y="5921146"/>
            <a:ext cx="8191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375F92"/>
                </a:solidFill>
                <a:latin typeface="Tahoma"/>
                <a:cs typeface="Tahoma"/>
              </a:rPr>
              <a:t>8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2247645" y="3336035"/>
            <a:ext cx="7716520" cy="1978025"/>
            <a:chOff x="2247645" y="3336035"/>
            <a:chExt cx="7716520" cy="1978025"/>
          </a:xfrm>
        </p:grpSpPr>
        <p:sp>
          <p:nvSpPr>
            <p:cNvPr id="97" name="object 97"/>
            <p:cNvSpPr/>
            <p:nvPr/>
          </p:nvSpPr>
          <p:spPr>
            <a:xfrm>
              <a:off x="2247645" y="4209414"/>
              <a:ext cx="336550" cy="1104900"/>
            </a:xfrm>
            <a:custGeom>
              <a:avLst/>
              <a:gdLst/>
              <a:ahLst/>
              <a:cxnLst/>
              <a:rect l="l" t="t" r="r" b="b"/>
              <a:pathLst>
                <a:path w="336550" h="1104900">
                  <a:moveTo>
                    <a:pt x="281676" y="32257"/>
                  </a:moveTo>
                  <a:lnTo>
                    <a:pt x="2793" y="32257"/>
                  </a:lnTo>
                  <a:lnTo>
                    <a:pt x="0" y="35051"/>
                  </a:lnTo>
                  <a:lnTo>
                    <a:pt x="0" y="1104391"/>
                  </a:lnTo>
                  <a:lnTo>
                    <a:pt x="12700" y="1104391"/>
                  </a:lnTo>
                  <a:lnTo>
                    <a:pt x="12700" y="44957"/>
                  </a:lnTo>
                  <a:lnTo>
                    <a:pt x="6350" y="44957"/>
                  </a:lnTo>
                  <a:lnTo>
                    <a:pt x="12700" y="38607"/>
                  </a:lnTo>
                  <a:lnTo>
                    <a:pt x="285750" y="38607"/>
                  </a:lnTo>
                  <a:lnTo>
                    <a:pt x="281676" y="32257"/>
                  </a:lnTo>
                  <a:close/>
                </a:path>
                <a:path w="336550" h="1104900">
                  <a:moveTo>
                    <a:pt x="285750" y="38607"/>
                  </a:moveTo>
                  <a:lnTo>
                    <a:pt x="259587" y="76199"/>
                  </a:lnTo>
                  <a:lnTo>
                    <a:pt x="324990" y="44957"/>
                  </a:lnTo>
                  <a:lnTo>
                    <a:pt x="285750" y="44957"/>
                  </a:lnTo>
                  <a:lnTo>
                    <a:pt x="285750" y="38607"/>
                  </a:lnTo>
                  <a:close/>
                </a:path>
                <a:path w="336550" h="1104900">
                  <a:moveTo>
                    <a:pt x="12700" y="38607"/>
                  </a:moveTo>
                  <a:lnTo>
                    <a:pt x="6350" y="44957"/>
                  </a:lnTo>
                  <a:lnTo>
                    <a:pt x="12700" y="44957"/>
                  </a:lnTo>
                  <a:lnTo>
                    <a:pt x="12700" y="38607"/>
                  </a:lnTo>
                  <a:close/>
                </a:path>
                <a:path w="336550" h="1104900">
                  <a:moveTo>
                    <a:pt x="285750" y="38607"/>
                  </a:moveTo>
                  <a:lnTo>
                    <a:pt x="12700" y="38607"/>
                  </a:lnTo>
                  <a:lnTo>
                    <a:pt x="12700" y="44957"/>
                  </a:lnTo>
                  <a:lnTo>
                    <a:pt x="281330" y="44957"/>
                  </a:lnTo>
                  <a:lnTo>
                    <a:pt x="285750" y="38607"/>
                  </a:lnTo>
                  <a:close/>
                </a:path>
                <a:path w="336550" h="1104900">
                  <a:moveTo>
                    <a:pt x="322596" y="32257"/>
                  </a:moveTo>
                  <a:lnTo>
                    <a:pt x="285750" y="32257"/>
                  </a:lnTo>
                  <a:lnTo>
                    <a:pt x="285750" y="44957"/>
                  </a:lnTo>
                  <a:lnTo>
                    <a:pt x="324990" y="44957"/>
                  </a:lnTo>
                  <a:lnTo>
                    <a:pt x="336423" y="39496"/>
                  </a:lnTo>
                  <a:lnTo>
                    <a:pt x="322596" y="32257"/>
                  </a:lnTo>
                  <a:close/>
                </a:path>
                <a:path w="336550" h="1104900">
                  <a:moveTo>
                    <a:pt x="260985" y="0"/>
                  </a:moveTo>
                  <a:lnTo>
                    <a:pt x="285750" y="38607"/>
                  </a:lnTo>
                  <a:lnTo>
                    <a:pt x="285750" y="32257"/>
                  </a:lnTo>
                  <a:lnTo>
                    <a:pt x="322596" y="32257"/>
                  </a:lnTo>
                  <a:lnTo>
                    <a:pt x="260985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307324" y="3336035"/>
              <a:ext cx="1656714" cy="611505"/>
            </a:xfrm>
            <a:custGeom>
              <a:avLst/>
              <a:gdLst/>
              <a:ahLst/>
              <a:cxnLst/>
              <a:rect l="l" t="t" r="r" b="b"/>
              <a:pathLst>
                <a:path w="1656715" h="611504">
                  <a:moveTo>
                    <a:pt x="1656587" y="0"/>
                  </a:moveTo>
                  <a:lnTo>
                    <a:pt x="101853" y="0"/>
                  </a:lnTo>
                  <a:lnTo>
                    <a:pt x="62204" y="8002"/>
                  </a:lnTo>
                  <a:lnTo>
                    <a:pt x="29829" y="29829"/>
                  </a:lnTo>
                  <a:lnTo>
                    <a:pt x="8002" y="62204"/>
                  </a:lnTo>
                  <a:lnTo>
                    <a:pt x="0" y="101853"/>
                  </a:lnTo>
                  <a:lnTo>
                    <a:pt x="0" y="611124"/>
                  </a:lnTo>
                  <a:lnTo>
                    <a:pt x="1554733" y="611124"/>
                  </a:lnTo>
                  <a:lnTo>
                    <a:pt x="1594383" y="603121"/>
                  </a:lnTo>
                  <a:lnTo>
                    <a:pt x="1626758" y="581294"/>
                  </a:lnTo>
                  <a:lnTo>
                    <a:pt x="1648585" y="548919"/>
                  </a:lnTo>
                  <a:lnTo>
                    <a:pt x="1656587" y="509269"/>
                  </a:lnTo>
                  <a:lnTo>
                    <a:pt x="1656587" y="0"/>
                  </a:lnTo>
                  <a:close/>
                </a:path>
              </a:pathLst>
            </a:custGeom>
            <a:solidFill>
              <a:srgbClr val="1143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8787383" y="3528186"/>
            <a:ext cx="1091565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3855" marR="5080" indent="-364490">
              <a:lnSpc>
                <a:spcPct val="100000"/>
              </a:lnSpc>
              <a:spcBef>
                <a:spcPts val="105"/>
              </a:spcBef>
            </a:pPr>
            <a:r>
              <a:rPr sz="800" b="1" spc="-5" dirty="0">
                <a:solidFill>
                  <a:srgbClr val="FFFFFF"/>
                </a:solidFill>
                <a:latin typeface="Tahoma"/>
                <a:cs typeface="Tahoma"/>
              </a:rPr>
              <a:t>МОТИВИРОВАННЫЙ </a:t>
            </a:r>
            <a:r>
              <a:rPr sz="800" b="1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ОТКАЗ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8401811" y="3410711"/>
            <a:ext cx="1801495" cy="2682240"/>
            <a:chOff x="8401811" y="3410711"/>
            <a:chExt cx="1801495" cy="2682240"/>
          </a:xfrm>
        </p:grpSpPr>
        <p:sp>
          <p:nvSpPr>
            <p:cNvPr id="101" name="object 101"/>
            <p:cNvSpPr/>
            <p:nvPr/>
          </p:nvSpPr>
          <p:spPr>
            <a:xfrm>
              <a:off x="8401812" y="3410711"/>
              <a:ext cx="297180" cy="405765"/>
            </a:xfrm>
            <a:custGeom>
              <a:avLst/>
              <a:gdLst/>
              <a:ahLst/>
              <a:cxnLst/>
              <a:rect l="l" t="t" r="r" b="b"/>
              <a:pathLst>
                <a:path w="297179" h="405764">
                  <a:moveTo>
                    <a:pt x="297180" y="44958"/>
                  </a:moveTo>
                  <a:lnTo>
                    <a:pt x="296506" y="43878"/>
                  </a:lnTo>
                  <a:lnTo>
                    <a:pt x="296164" y="39751"/>
                  </a:lnTo>
                  <a:lnTo>
                    <a:pt x="292862" y="29337"/>
                  </a:lnTo>
                  <a:lnTo>
                    <a:pt x="262382" y="1143"/>
                  </a:lnTo>
                  <a:lnTo>
                    <a:pt x="251968" y="0"/>
                  </a:lnTo>
                  <a:lnTo>
                    <a:pt x="241427" y="1143"/>
                  </a:lnTo>
                  <a:lnTo>
                    <a:pt x="210439" y="29337"/>
                  </a:lnTo>
                  <a:lnTo>
                    <a:pt x="205740" y="51689"/>
                  </a:lnTo>
                  <a:lnTo>
                    <a:pt x="206629" y="64643"/>
                  </a:lnTo>
                  <a:lnTo>
                    <a:pt x="210439" y="75565"/>
                  </a:lnTo>
                  <a:lnTo>
                    <a:pt x="216662" y="85344"/>
                  </a:lnTo>
                  <a:lnTo>
                    <a:pt x="220941" y="89916"/>
                  </a:lnTo>
                  <a:lnTo>
                    <a:pt x="32296" y="89916"/>
                  </a:lnTo>
                  <a:lnTo>
                    <a:pt x="31369" y="89154"/>
                  </a:lnTo>
                  <a:lnTo>
                    <a:pt x="23749" y="84328"/>
                  </a:lnTo>
                  <a:lnTo>
                    <a:pt x="18034" y="78232"/>
                  </a:lnTo>
                  <a:lnTo>
                    <a:pt x="13335" y="70739"/>
                  </a:lnTo>
                  <a:lnTo>
                    <a:pt x="10922" y="61468"/>
                  </a:lnTo>
                  <a:lnTo>
                    <a:pt x="9906" y="51689"/>
                  </a:lnTo>
                  <a:lnTo>
                    <a:pt x="10922" y="41275"/>
                  </a:lnTo>
                  <a:lnTo>
                    <a:pt x="36068" y="12446"/>
                  </a:lnTo>
                  <a:lnTo>
                    <a:pt x="45085" y="11430"/>
                  </a:lnTo>
                  <a:lnTo>
                    <a:pt x="46990" y="11430"/>
                  </a:lnTo>
                  <a:lnTo>
                    <a:pt x="49403" y="8636"/>
                  </a:lnTo>
                  <a:lnTo>
                    <a:pt x="50292" y="5461"/>
                  </a:lnTo>
                  <a:lnTo>
                    <a:pt x="49403" y="2159"/>
                  </a:lnTo>
                  <a:lnTo>
                    <a:pt x="46990" y="0"/>
                  </a:lnTo>
                  <a:lnTo>
                    <a:pt x="45085" y="0"/>
                  </a:lnTo>
                  <a:lnTo>
                    <a:pt x="34671" y="1143"/>
                  </a:lnTo>
                  <a:lnTo>
                    <a:pt x="4699" y="29337"/>
                  </a:lnTo>
                  <a:lnTo>
                    <a:pt x="0" y="51689"/>
                  </a:lnTo>
                  <a:lnTo>
                    <a:pt x="889" y="64643"/>
                  </a:lnTo>
                  <a:lnTo>
                    <a:pt x="4699" y="75565"/>
                  </a:lnTo>
                  <a:lnTo>
                    <a:pt x="10414" y="85344"/>
                  </a:lnTo>
                  <a:lnTo>
                    <a:pt x="18034" y="93472"/>
                  </a:lnTo>
                  <a:lnTo>
                    <a:pt x="22860" y="96507"/>
                  </a:lnTo>
                  <a:lnTo>
                    <a:pt x="22860" y="405384"/>
                  </a:lnTo>
                  <a:lnTo>
                    <a:pt x="239268" y="405384"/>
                  </a:lnTo>
                  <a:lnTo>
                    <a:pt x="239268" y="319151"/>
                  </a:lnTo>
                  <a:lnTo>
                    <a:pt x="238379" y="315341"/>
                  </a:lnTo>
                  <a:lnTo>
                    <a:pt x="237363" y="314198"/>
                  </a:lnTo>
                  <a:lnTo>
                    <a:pt x="235966" y="313182"/>
                  </a:lnTo>
                  <a:lnTo>
                    <a:pt x="232664" y="313182"/>
                  </a:lnTo>
                  <a:lnTo>
                    <a:pt x="231140" y="314198"/>
                  </a:lnTo>
                  <a:lnTo>
                    <a:pt x="228854" y="316992"/>
                  </a:lnTo>
                  <a:lnTo>
                    <a:pt x="228854" y="393319"/>
                  </a:lnTo>
                  <a:lnTo>
                    <a:pt x="33274" y="393319"/>
                  </a:lnTo>
                  <a:lnTo>
                    <a:pt x="33274" y="101981"/>
                  </a:lnTo>
                  <a:lnTo>
                    <a:pt x="228854" y="101981"/>
                  </a:lnTo>
                  <a:lnTo>
                    <a:pt x="228854" y="195834"/>
                  </a:lnTo>
                  <a:lnTo>
                    <a:pt x="231140" y="199136"/>
                  </a:lnTo>
                  <a:lnTo>
                    <a:pt x="234061" y="200152"/>
                  </a:lnTo>
                  <a:lnTo>
                    <a:pt x="236474" y="199644"/>
                  </a:lnTo>
                  <a:lnTo>
                    <a:pt x="237871" y="198501"/>
                  </a:lnTo>
                  <a:lnTo>
                    <a:pt x="238760" y="196342"/>
                  </a:lnTo>
                  <a:lnTo>
                    <a:pt x="239268" y="194195"/>
                  </a:lnTo>
                  <a:lnTo>
                    <a:pt x="239268" y="98996"/>
                  </a:lnTo>
                  <a:lnTo>
                    <a:pt x="240030" y="98425"/>
                  </a:lnTo>
                  <a:lnTo>
                    <a:pt x="240919" y="95123"/>
                  </a:lnTo>
                  <a:lnTo>
                    <a:pt x="240919" y="92964"/>
                  </a:lnTo>
                  <a:lnTo>
                    <a:pt x="240030" y="91313"/>
                  </a:lnTo>
                  <a:lnTo>
                    <a:pt x="239268" y="90639"/>
                  </a:lnTo>
                  <a:lnTo>
                    <a:pt x="239268" y="89916"/>
                  </a:lnTo>
                  <a:lnTo>
                    <a:pt x="238467" y="89916"/>
                  </a:lnTo>
                  <a:lnTo>
                    <a:pt x="237617" y="89154"/>
                  </a:lnTo>
                  <a:lnTo>
                    <a:pt x="230505" y="84328"/>
                  </a:lnTo>
                  <a:lnTo>
                    <a:pt x="224790" y="78232"/>
                  </a:lnTo>
                  <a:lnTo>
                    <a:pt x="219964" y="70739"/>
                  </a:lnTo>
                  <a:lnTo>
                    <a:pt x="217170" y="61468"/>
                  </a:lnTo>
                  <a:lnTo>
                    <a:pt x="216154" y="51689"/>
                  </a:lnTo>
                  <a:lnTo>
                    <a:pt x="217170" y="41275"/>
                  </a:lnTo>
                  <a:lnTo>
                    <a:pt x="242443" y="12446"/>
                  </a:lnTo>
                  <a:lnTo>
                    <a:pt x="251968" y="11430"/>
                  </a:lnTo>
                  <a:lnTo>
                    <a:pt x="261493" y="12446"/>
                  </a:lnTo>
                  <a:lnTo>
                    <a:pt x="286512" y="50203"/>
                  </a:lnTo>
                  <a:lnTo>
                    <a:pt x="286512" y="128016"/>
                  </a:lnTo>
                  <a:lnTo>
                    <a:pt x="288417" y="132461"/>
                  </a:lnTo>
                  <a:lnTo>
                    <a:pt x="289941" y="133604"/>
                  </a:lnTo>
                  <a:lnTo>
                    <a:pt x="291846" y="134112"/>
                  </a:lnTo>
                  <a:lnTo>
                    <a:pt x="295275" y="132981"/>
                  </a:lnTo>
                  <a:lnTo>
                    <a:pt x="296164" y="131953"/>
                  </a:lnTo>
                  <a:lnTo>
                    <a:pt x="297180" y="129667"/>
                  </a:lnTo>
                  <a:lnTo>
                    <a:pt x="297180" y="53848"/>
                  </a:lnTo>
                  <a:lnTo>
                    <a:pt x="297180" y="51689"/>
                  </a:lnTo>
                  <a:lnTo>
                    <a:pt x="297180" y="449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634983" y="3656075"/>
              <a:ext cx="64008" cy="114300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8441436" y="3410711"/>
              <a:ext cx="335280" cy="378460"/>
            </a:xfrm>
            <a:custGeom>
              <a:avLst/>
              <a:gdLst/>
              <a:ahLst/>
              <a:cxnLst/>
              <a:rect l="l" t="t" r="r" b="b"/>
              <a:pathLst>
                <a:path w="335279" h="378460">
                  <a:moveTo>
                    <a:pt x="68580" y="261493"/>
                  </a:moveTo>
                  <a:lnTo>
                    <a:pt x="67691" y="259842"/>
                  </a:lnTo>
                  <a:lnTo>
                    <a:pt x="65278" y="257175"/>
                  </a:lnTo>
                  <a:lnTo>
                    <a:pt x="61976" y="257175"/>
                  </a:lnTo>
                  <a:lnTo>
                    <a:pt x="59690" y="259842"/>
                  </a:lnTo>
                  <a:lnTo>
                    <a:pt x="58293" y="263144"/>
                  </a:lnTo>
                  <a:lnTo>
                    <a:pt x="58293" y="276098"/>
                  </a:lnTo>
                  <a:lnTo>
                    <a:pt x="16383" y="276098"/>
                  </a:lnTo>
                  <a:lnTo>
                    <a:pt x="16383" y="225298"/>
                  </a:lnTo>
                  <a:lnTo>
                    <a:pt x="46990" y="225298"/>
                  </a:lnTo>
                  <a:lnTo>
                    <a:pt x="49784" y="223139"/>
                  </a:lnTo>
                  <a:lnTo>
                    <a:pt x="45593" y="213360"/>
                  </a:lnTo>
                  <a:lnTo>
                    <a:pt x="6096" y="213360"/>
                  </a:lnTo>
                  <a:lnTo>
                    <a:pt x="6096" y="288036"/>
                  </a:lnTo>
                  <a:lnTo>
                    <a:pt x="68580" y="288036"/>
                  </a:lnTo>
                  <a:lnTo>
                    <a:pt x="68580" y="261493"/>
                  </a:lnTo>
                  <a:close/>
                </a:path>
                <a:path w="335279" h="378460">
                  <a:moveTo>
                    <a:pt x="68580" y="166624"/>
                  </a:moveTo>
                  <a:lnTo>
                    <a:pt x="67691" y="164973"/>
                  </a:lnTo>
                  <a:lnTo>
                    <a:pt x="66675" y="163969"/>
                  </a:lnTo>
                  <a:lnTo>
                    <a:pt x="63373" y="162814"/>
                  </a:lnTo>
                  <a:lnTo>
                    <a:pt x="61595" y="163322"/>
                  </a:lnTo>
                  <a:lnTo>
                    <a:pt x="60071" y="164465"/>
                  </a:lnTo>
                  <a:lnTo>
                    <a:pt x="58674" y="166116"/>
                  </a:lnTo>
                  <a:lnTo>
                    <a:pt x="58293" y="168795"/>
                  </a:lnTo>
                  <a:lnTo>
                    <a:pt x="58293" y="181495"/>
                  </a:lnTo>
                  <a:lnTo>
                    <a:pt x="16383" y="181495"/>
                  </a:lnTo>
                  <a:lnTo>
                    <a:pt x="16383" y="129806"/>
                  </a:lnTo>
                  <a:lnTo>
                    <a:pt x="46990" y="129806"/>
                  </a:lnTo>
                  <a:lnTo>
                    <a:pt x="49784" y="127635"/>
                  </a:lnTo>
                  <a:lnTo>
                    <a:pt x="50673" y="125984"/>
                  </a:lnTo>
                  <a:lnTo>
                    <a:pt x="50673" y="122174"/>
                  </a:lnTo>
                  <a:lnTo>
                    <a:pt x="48387" y="120015"/>
                  </a:lnTo>
                  <a:lnTo>
                    <a:pt x="46990" y="118872"/>
                  </a:lnTo>
                  <a:lnTo>
                    <a:pt x="6096" y="118872"/>
                  </a:lnTo>
                  <a:lnTo>
                    <a:pt x="6096" y="193548"/>
                  </a:lnTo>
                  <a:lnTo>
                    <a:pt x="68580" y="193548"/>
                  </a:lnTo>
                  <a:lnTo>
                    <a:pt x="68580" y="166624"/>
                  </a:lnTo>
                  <a:close/>
                </a:path>
                <a:path w="335279" h="378460">
                  <a:moveTo>
                    <a:pt x="70104" y="301752"/>
                  </a:moveTo>
                  <a:lnTo>
                    <a:pt x="59944" y="301752"/>
                  </a:lnTo>
                  <a:lnTo>
                    <a:pt x="59944" y="313944"/>
                  </a:lnTo>
                  <a:lnTo>
                    <a:pt x="59944" y="365760"/>
                  </a:lnTo>
                  <a:lnTo>
                    <a:pt x="16256" y="365760"/>
                  </a:lnTo>
                  <a:lnTo>
                    <a:pt x="16256" y="313944"/>
                  </a:lnTo>
                  <a:lnTo>
                    <a:pt x="59944" y="313944"/>
                  </a:lnTo>
                  <a:lnTo>
                    <a:pt x="59944" y="301752"/>
                  </a:lnTo>
                  <a:lnTo>
                    <a:pt x="6096" y="301752"/>
                  </a:lnTo>
                  <a:lnTo>
                    <a:pt x="6096" y="377952"/>
                  </a:lnTo>
                  <a:lnTo>
                    <a:pt x="70104" y="377952"/>
                  </a:lnTo>
                  <a:lnTo>
                    <a:pt x="70104" y="365760"/>
                  </a:lnTo>
                  <a:lnTo>
                    <a:pt x="70104" y="313944"/>
                  </a:lnTo>
                  <a:lnTo>
                    <a:pt x="70104" y="301752"/>
                  </a:lnTo>
                  <a:close/>
                </a:path>
                <a:path w="335279" h="378460">
                  <a:moveTo>
                    <a:pt x="80772" y="219710"/>
                  </a:moveTo>
                  <a:lnTo>
                    <a:pt x="80264" y="218059"/>
                  </a:lnTo>
                  <a:lnTo>
                    <a:pt x="78867" y="215900"/>
                  </a:lnTo>
                  <a:lnTo>
                    <a:pt x="75946" y="214884"/>
                  </a:lnTo>
                  <a:lnTo>
                    <a:pt x="75057" y="214884"/>
                  </a:lnTo>
                  <a:lnTo>
                    <a:pt x="73152" y="215392"/>
                  </a:lnTo>
                  <a:lnTo>
                    <a:pt x="41148" y="253238"/>
                  </a:lnTo>
                  <a:lnTo>
                    <a:pt x="26416" y="238887"/>
                  </a:lnTo>
                  <a:lnTo>
                    <a:pt x="18288" y="243078"/>
                  </a:lnTo>
                  <a:lnTo>
                    <a:pt x="18288" y="244221"/>
                  </a:lnTo>
                  <a:lnTo>
                    <a:pt x="18796" y="246253"/>
                  </a:lnTo>
                  <a:lnTo>
                    <a:pt x="19685" y="247904"/>
                  </a:lnTo>
                  <a:lnTo>
                    <a:pt x="42164" y="269748"/>
                  </a:lnTo>
                  <a:lnTo>
                    <a:pt x="79375" y="224409"/>
                  </a:lnTo>
                  <a:lnTo>
                    <a:pt x="80772" y="220726"/>
                  </a:lnTo>
                  <a:lnTo>
                    <a:pt x="80772" y="219710"/>
                  </a:lnTo>
                  <a:close/>
                </a:path>
                <a:path w="335279" h="378460">
                  <a:moveTo>
                    <a:pt x="80772" y="123317"/>
                  </a:moveTo>
                  <a:lnTo>
                    <a:pt x="80264" y="121666"/>
                  </a:lnTo>
                  <a:lnTo>
                    <a:pt x="77470" y="119380"/>
                  </a:lnTo>
                  <a:lnTo>
                    <a:pt x="75946" y="118872"/>
                  </a:lnTo>
                  <a:lnTo>
                    <a:pt x="75057" y="118872"/>
                  </a:lnTo>
                  <a:lnTo>
                    <a:pt x="73152" y="119380"/>
                  </a:lnTo>
                  <a:lnTo>
                    <a:pt x="71755" y="120523"/>
                  </a:lnTo>
                  <a:lnTo>
                    <a:pt x="41148" y="158115"/>
                  </a:lnTo>
                  <a:lnTo>
                    <a:pt x="26416" y="143764"/>
                  </a:lnTo>
                  <a:lnTo>
                    <a:pt x="23495" y="141478"/>
                  </a:lnTo>
                  <a:lnTo>
                    <a:pt x="22606" y="142633"/>
                  </a:lnTo>
                  <a:lnTo>
                    <a:pt x="20701" y="143268"/>
                  </a:lnTo>
                  <a:lnTo>
                    <a:pt x="19304" y="144272"/>
                  </a:lnTo>
                  <a:lnTo>
                    <a:pt x="18288" y="147574"/>
                  </a:lnTo>
                  <a:lnTo>
                    <a:pt x="18288" y="149225"/>
                  </a:lnTo>
                  <a:lnTo>
                    <a:pt x="18796" y="150876"/>
                  </a:lnTo>
                  <a:lnTo>
                    <a:pt x="19685" y="152654"/>
                  </a:lnTo>
                  <a:lnTo>
                    <a:pt x="42164" y="175260"/>
                  </a:lnTo>
                  <a:lnTo>
                    <a:pt x="79375" y="128778"/>
                  </a:lnTo>
                  <a:lnTo>
                    <a:pt x="80772" y="125476"/>
                  </a:lnTo>
                  <a:lnTo>
                    <a:pt x="80772" y="123317"/>
                  </a:lnTo>
                  <a:close/>
                </a:path>
                <a:path w="335279" h="378460">
                  <a:moveTo>
                    <a:pt x="120396" y="246634"/>
                  </a:moveTo>
                  <a:lnTo>
                    <a:pt x="119888" y="244221"/>
                  </a:lnTo>
                  <a:lnTo>
                    <a:pt x="119507" y="243078"/>
                  </a:lnTo>
                  <a:lnTo>
                    <a:pt x="118491" y="241935"/>
                  </a:lnTo>
                  <a:lnTo>
                    <a:pt x="117094" y="240792"/>
                  </a:lnTo>
                  <a:lnTo>
                    <a:pt x="92202" y="240792"/>
                  </a:lnTo>
                  <a:lnTo>
                    <a:pt x="90297" y="241935"/>
                  </a:lnTo>
                  <a:lnTo>
                    <a:pt x="89281" y="243078"/>
                  </a:lnTo>
                  <a:lnTo>
                    <a:pt x="88900" y="244221"/>
                  </a:lnTo>
                  <a:lnTo>
                    <a:pt x="88392" y="246634"/>
                  </a:lnTo>
                  <a:lnTo>
                    <a:pt x="89281" y="250063"/>
                  </a:lnTo>
                  <a:lnTo>
                    <a:pt x="90297" y="251206"/>
                  </a:lnTo>
                  <a:lnTo>
                    <a:pt x="92202" y="252984"/>
                  </a:lnTo>
                  <a:lnTo>
                    <a:pt x="117094" y="252984"/>
                  </a:lnTo>
                  <a:lnTo>
                    <a:pt x="118491" y="251206"/>
                  </a:lnTo>
                  <a:lnTo>
                    <a:pt x="119507" y="250063"/>
                  </a:lnTo>
                  <a:lnTo>
                    <a:pt x="120396" y="246634"/>
                  </a:lnTo>
                  <a:close/>
                </a:path>
                <a:path w="335279" h="378460">
                  <a:moveTo>
                    <a:pt x="149352" y="212852"/>
                  </a:moveTo>
                  <a:lnTo>
                    <a:pt x="148463" y="211328"/>
                  </a:lnTo>
                  <a:lnTo>
                    <a:pt x="147066" y="210312"/>
                  </a:lnTo>
                  <a:lnTo>
                    <a:pt x="145542" y="208788"/>
                  </a:lnTo>
                  <a:lnTo>
                    <a:pt x="92202" y="208788"/>
                  </a:lnTo>
                  <a:lnTo>
                    <a:pt x="90297" y="210312"/>
                  </a:lnTo>
                  <a:lnTo>
                    <a:pt x="89281" y="211328"/>
                  </a:lnTo>
                  <a:lnTo>
                    <a:pt x="88392" y="214376"/>
                  </a:lnTo>
                  <a:lnTo>
                    <a:pt x="88900" y="216408"/>
                  </a:lnTo>
                  <a:lnTo>
                    <a:pt x="89281" y="217424"/>
                  </a:lnTo>
                  <a:lnTo>
                    <a:pt x="90297" y="218440"/>
                  </a:lnTo>
                  <a:lnTo>
                    <a:pt x="92202" y="219456"/>
                  </a:lnTo>
                  <a:lnTo>
                    <a:pt x="145542" y="219456"/>
                  </a:lnTo>
                  <a:lnTo>
                    <a:pt x="147066" y="218440"/>
                  </a:lnTo>
                  <a:lnTo>
                    <a:pt x="149352" y="216408"/>
                  </a:lnTo>
                  <a:lnTo>
                    <a:pt x="149352" y="212852"/>
                  </a:lnTo>
                  <a:close/>
                </a:path>
                <a:path w="335279" h="378460">
                  <a:moveTo>
                    <a:pt x="149352" y="147193"/>
                  </a:moveTo>
                  <a:lnTo>
                    <a:pt x="148463" y="145415"/>
                  </a:lnTo>
                  <a:lnTo>
                    <a:pt x="145542" y="143268"/>
                  </a:lnTo>
                  <a:lnTo>
                    <a:pt x="92202" y="143268"/>
                  </a:lnTo>
                  <a:lnTo>
                    <a:pt x="90297" y="144399"/>
                  </a:lnTo>
                  <a:lnTo>
                    <a:pt x="89281" y="145415"/>
                  </a:lnTo>
                  <a:lnTo>
                    <a:pt x="88392" y="149352"/>
                  </a:lnTo>
                  <a:lnTo>
                    <a:pt x="88900" y="151511"/>
                  </a:lnTo>
                  <a:lnTo>
                    <a:pt x="89789" y="153289"/>
                  </a:lnTo>
                  <a:lnTo>
                    <a:pt x="91694" y="154940"/>
                  </a:lnTo>
                  <a:lnTo>
                    <a:pt x="93599" y="155448"/>
                  </a:lnTo>
                  <a:lnTo>
                    <a:pt x="144145" y="155448"/>
                  </a:lnTo>
                  <a:lnTo>
                    <a:pt x="147066" y="153797"/>
                  </a:lnTo>
                  <a:lnTo>
                    <a:pt x="148463" y="152654"/>
                  </a:lnTo>
                  <a:lnTo>
                    <a:pt x="149352" y="151003"/>
                  </a:lnTo>
                  <a:lnTo>
                    <a:pt x="149352" y="147193"/>
                  </a:lnTo>
                  <a:close/>
                </a:path>
                <a:path w="335279" h="378460">
                  <a:moveTo>
                    <a:pt x="178308" y="179705"/>
                  </a:moveTo>
                  <a:lnTo>
                    <a:pt x="177419" y="177431"/>
                  </a:lnTo>
                  <a:lnTo>
                    <a:pt x="175006" y="175260"/>
                  </a:lnTo>
                  <a:lnTo>
                    <a:pt x="92202" y="175260"/>
                  </a:lnTo>
                  <a:lnTo>
                    <a:pt x="90297" y="176403"/>
                  </a:lnTo>
                  <a:lnTo>
                    <a:pt x="89281" y="177431"/>
                  </a:lnTo>
                  <a:lnTo>
                    <a:pt x="88392" y="181368"/>
                  </a:lnTo>
                  <a:lnTo>
                    <a:pt x="88900" y="183515"/>
                  </a:lnTo>
                  <a:lnTo>
                    <a:pt x="89789" y="185801"/>
                  </a:lnTo>
                  <a:lnTo>
                    <a:pt x="91694" y="186956"/>
                  </a:lnTo>
                  <a:lnTo>
                    <a:pt x="93599" y="187452"/>
                  </a:lnTo>
                  <a:lnTo>
                    <a:pt x="173101" y="187452"/>
                  </a:lnTo>
                  <a:lnTo>
                    <a:pt x="176403" y="186309"/>
                  </a:lnTo>
                  <a:lnTo>
                    <a:pt x="177419" y="185293"/>
                  </a:lnTo>
                  <a:lnTo>
                    <a:pt x="178308" y="183019"/>
                  </a:lnTo>
                  <a:lnTo>
                    <a:pt x="178308" y="179705"/>
                  </a:lnTo>
                  <a:close/>
                </a:path>
                <a:path w="335279" h="378460">
                  <a:moveTo>
                    <a:pt x="216408" y="5080"/>
                  </a:moveTo>
                  <a:lnTo>
                    <a:pt x="215519" y="2032"/>
                  </a:lnTo>
                  <a:lnTo>
                    <a:pt x="212598" y="0"/>
                  </a:lnTo>
                  <a:lnTo>
                    <a:pt x="3810" y="0"/>
                  </a:lnTo>
                  <a:lnTo>
                    <a:pt x="1397" y="2032"/>
                  </a:lnTo>
                  <a:lnTo>
                    <a:pt x="0" y="5080"/>
                  </a:lnTo>
                  <a:lnTo>
                    <a:pt x="1397" y="8128"/>
                  </a:lnTo>
                  <a:lnTo>
                    <a:pt x="3810" y="10668"/>
                  </a:lnTo>
                  <a:lnTo>
                    <a:pt x="212598" y="10668"/>
                  </a:lnTo>
                  <a:lnTo>
                    <a:pt x="213995" y="9144"/>
                  </a:lnTo>
                  <a:lnTo>
                    <a:pt x="215519" y="8128"/>
                  </a:lnTo>
                  <a:lnTo>
                    <a:pt x="216408" y="5080"/>
                  </a:lnTo>
                  <a:close/>
                </a:path>
                <a:path w="335279" h="378460">
                  <a:moveTo>
                    <a:pt x="335280" y="160909"/>
                  </a:moveTo>
                  <a:lnTo>
                    <a:pt x="321056" y="144729"/>
                  </a:lnTo>
                  <a:lnTo>
                    <a:pt x="321056" y="160909"/>
                  </a:lnTo>
                  <a:lnTo>
                    <a:pt x="172847" y="334645"/>
                  </a:lnTo>
                  <a:lnTo>
                    <a:pt x="118364" y="349377"/>
                  </a:lnTo>
                  <a:lnTo>
                    <a:pt x="128397" y="283718"/>
                  </a:lnTo>
                  <a:lnTo>
                    <a:pt x="275590" y="109982"/>
                  </a:lnTo>
                  <a:lnTo>
                    <a:pt x="321056" y="160909"/>
                  </a:lnTo>
                  <a:lnTo>
                    <a:pt x="321056" y="144729"/>
                  </a:lnTo>
                  <a:lnTo>
                    <a:pt x="290537" y="109982"/>
                  </a:lnTo>
                  <a:lnTo>
                    <a:pt x="275590" y="92964"/>
                  </a:lnTo>
                  <a:lnTo>
                    <a:pt x="118872" y="277622"/>
                  </a:lnTo>
                  <a:lnTo>
                    <a:pt x="105156" y="364236"/>
                  </a:lnTo>
                  <a:lnTo>
                    <a:pt x="163169" y="349377"/>
                  </a:lnTo>
                  <a:lnTo>
                    <a:pt x="178054" y="345567"/>
                  </a:lnTo>
                  <a:lnTo>
                    <a:pt x="335280" y="1609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552687" y="3683507"/>
              <a:ext cx="68579" cy="82296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813036" y="3791711"/>
              <a:ext cx="248412" cy="227075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8548115" y="5480304"/>
              <a:ext cx="1655445" cy="612775"/>
            </a:xfrm>
            <a:custGeom>
              <a:avLst/>
              <a:gdLst/>
              <a:ahLst/>
              <a:cxnLst/>
              <a:rect l="l" t="t" r="r" b="b"/>
              <a:pathLst>
                <a:path w="1655445" h="612775">
                  <a:moveTo>
                    <a:pt x="1655063" y="0"/>
                  </a:moveTo>
                  <a:lnTo>
                    <a:pt x="102107" y="0"/>
                  </a:lnTo>
                  <a:lnTo>
                    <a:pt x="62364" y="8024"/>
                  </a:lnTo>
                  <a:lnTo>
                    <a:pt x="29908" y="29908"/>
                  </a:lnTo>
                  <a:lnTo>
                    <a:pt x="8024" y="62364"/>
                  </a:lnTo>
                  <a:lnTo>
                    <a:pt x="0" y="102108"/>
                  </a:lnTo>
                  <a:lnTo>
                    <a:pt x="0" y="612648"/>
                  </a:lnTo>
                  <a:lnTo>
                    <a:pt x="1552955" y="612648"/>
                  </a:lnTo>
                  <a:lnTo>
                    <a:pt x="1592699" y="604623"/>
                  </a:lnTo>
                  <a:lnTo>
                    <a:pt x="1625155" y="582739"/>
                  </a:lnTo>
                  <a:lnTo>
                    <a:pt x="1647039" y="550283"/>
                  </a:lnTo>
                  <a:lnTo>
                    <a:pt x="1655063" y="510540"/>
                  </a:lnTo>
                  <a:lnTo>
                    <a:pt x="1655063" y="0"/>
                  </a:lnTo>
                  <a:close/>
                </a:path>
              </a:pathLst>
            </a:custGeom>
            <a:solidFill>
              <a:srgbClr val="1143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" name="object 107"/>
          <p:cNvSpPr txBox="1"/>
          <p:nvPr/>
        </p:nvSpPr>
        <p:spPr>
          <a:xfrm>
            <a:off x="8782050" y="5514847"/>
            <a:ext cx="122047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Сведения</a:t>
            </a:r>
            <a:r>
              <a:rPr sz="8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8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денежных </a:t>
            </a:r>
            <a:r>
              <a:rPr sz="800" b="1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dirty="0">
                <a:solidFill>
                  <a:srgbClr val="FFFFFF"/>
                </a:solidFill>
                <a:latin typeface="Tahoma"/>
                <a:cs typeface="Tahoma"/>
              </a:rPr>
              <a:t>обязательствах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8634221" y="5854054"/>
            <a:ext cx="1510030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spc="-30" dirty="0">
                <a:solidFill>
                  <a:srgbClr val="FFFFFF"/>
                </a:solidFill>
                <a:latin typeface="Tahoma"/>
                <a:cs typeface="Tahoma"/>
              </a:rPr>
              <a:t>автоматическое</a:t>
            </a:r>
            <a:r>
              <a:rPr sz="8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50" spc="-30" dirty="0">
                <a:solidFill>
                  <a:srgbClr val="FFFFFF"/>
                </a:solidFill>
                <a:latin typeface="Tahoma"/>
                <a:cs typeface="Tahoma"/>
              </a:rPr>
              <a:t>формирование</a:t>
            </a:r>
            <a:endParaRPr sz="850">
              <a:latin typeface="Tahoma"/>
              <a:cs typeface="Tahoma"/>
            </a:endParaRPr>
          </a:p>
        </p:txBody>
      </p:sp>
      <p:grpSp>
        <p:nvGrpSpPr>
          <p:cNvPr id="109" name="object 109"/>
          <p:cNvGrpSpPr/>
          <p:nvPr/>
        </p:nvGrpSpPr>
        <p:grpSpPr>
          <a:xfrm>
            <a:off x="56388" y="1874519"/>
            <a:ext cx="10155555" cy="3934460"/>
            <a:chOff x="56388" y="1874519"/>
            <a:chExt cx="10155555" cy="3934460"/>
          </a:xfrm>
        </p:grpSpPr>
        <p:sp>
          <p:nvSpPr>
            <p:cNvPr id="110" name="object 110"/>
            <p:cNvSpPr/>
            <p:nvPr/>
          </p:nvSpPr>
          <p:spPr>
            <a:xfrm>
              <a:off x="8724899" y="5801867"/>
              <a:ext cx="1482090" cy="2540"/>
            </a:xfrm>
            <a:custGeom>
              <a:avLst/>
              <a:gdLst/>
              <a:ahLst/>
              <a:cxnLst/>
              <a:rect l="l" t="t" r="r" b="b"/>
              <a:pathLst>
                <a:path w="1482090" h="2539">
                  <a:moveTo>
                    <a:pt x="0" y="0"/>
                  </a:moveTo>
                  <a:lnTo>
                    <a:pt x="1482090" y="2146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6388" y="1874519"/>
              <a:ext cx="436245" cy="2334895"/>
            </a:xfrm>
            <a:custGeom>
              <a:avLst/>
              <a:gdLst/>
              <a:ahLst/>
              <a:cxnLst/>
              <a:rect l="l" t="t" r="r" b="b"/>
              <a:pathLst>
                <a:path w="436245" h="2334895">
                  <a:moveTo>
                    <a:pt x="348208" y="0"/>
                  </a:moveTo>
                  <a:lnTo>
                    <a:pt x="87655" y="0"/>
                  </a:lnTo>
                  <a:lnTo>
                    <a:pt x="53535" y="6887"/>
                  </a:lnTo>
                  <a:lnTo>
                    <a:pt x="25673" y="25669"/>
                  </a:lnTo>
                  <a:lnTo>
                    <a:pt x="6888" y="53524"/>
                  </a:lnTo>
                  <a:lnTo>
                    <a:pt x="0" y="87629"/>
                  </a:lnTo>
                  <a:lnTo>
                    <a:pt x="0" y="2247137"/>
                  </a:lnTo>
                  <a:lnTo>
                    <a:pt x="6888" y="2281243"/>
                  </a:lnTo>
                  <a:lnTo>
                    <a:pt x="25673" y="2309098"/>
                  </a:lnTo>
                  <a:lnTo>
                    <a:pt x="53535" y="2327880"/>
                  </a:lnTo>
                  <a:lnTo>
                    <a:pt x="87655" y="2334767"/>
                  </a:lnTo>
                  <a:lnTo>
                    <a:pt x="348208" y="2334767"/>
                  </a:lnTo>
                  <a:lnTo>
                    <a:pt x="382328" y="2327880"/>
                  </a:lnTo>
                  <a:lnTo>
                    <a:pt x="410190" y="2309098"/>
                  </a:lnTo>
                  <a:lnTo>
                    <a:pt x="428975" y="2281243"/>
                  </a:lnTo>
                  <a:lnTo>
                    <a:pt x="435864" y="2247137"/>
                  </a:lnTo>
                  <a:lnTo>
                    <a:pt x="435864" y="87629"/>
                  </a:lnTo>
                  <a:lnTo>
                    <a:pt x="428975" y="53524"/>
                  </a:lnTo>
                  <a:lnTo>
                    <a:pt x="410190" y="25669"/>
                  </a:lnTo>
                  <a:lnTo>
                    <a:pt x="382328" y="6887"/>
                  </a:lnTo>
                  <a:lnTo>
                    <a:pt x="348208" y="0"/>
                  </a:lnTo>
                  <a:close/>
                </a:path>
              </a:pathLst>
            </a:custGeom>
            <a:solidFill>
              <a:srgbClr val="6679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2" name="object 112"/>
          <p:cNvSpPr txBox="1"/>
          <p:nvPr/>
        </p:nvSpPr>
        <p:spPr>
          <a:xfrm>
            <a:off x="117544" y="2294501"/>
            <a:ext cx="319405" cy="14960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9539" marR="5080" indent="-117475">
              <a:lnSpc>
                <a:spcPct val="100000"/>
              </a:lnSpc>
            </a:pP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Бухгалтерия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поставщика </a:t>
            </a:r>
            <a:r>
              <a:rPr sz="1000" spc="-25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Сметные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программы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5602223" y="6446520"/>
            <a:ext cx="2266315" cy="259079"/>
          </a:xfrm>
          <a:custGeom>
            <a:avLst/>
            <a:gdLst/>
            <a:ahLst/>
            <a:cxnLst/>
            <a:rect l="l" t="t" r="r" b="b"/>
            <a:pathLst>
              <a:path w="2266315" h="259079">
                <a:moveTo>
                  <a:pt x="2223007" y="0"/>
                </a:moveTo>
                <a:lnTo>
                  <a:pt x="43179" y="0"/>
                </a:lnTo>
                <a:lnTo>
                  <a:pt x="26360" y="3392"/>
                </a:lnTo>
                <a:lnTo>
                  <a:pt x="12636" y="12646"/>
                </a:lnTo>
                <a:lnTo>
                  <a:pt x="3389" y="26371"/>
                </a:lnTo>
                <a:lnTo>
                  <a:pt x="0" y="43179"/>
                </a:lnTo>
                <a:lnTo>
                  <a:pt x="0" y="215899"/>
                </a:lnTo>
                <a:lnTo>
                  <a:pt x="3389" y="232708"/>
                </a:lnTo>
                <a:lnTo>
                  <a:pt x="12636" y="246433"/>
                </a:lnTo>
                <a:lnTo>
                  <a:pt x="26360" y="255687"/>
                </a:lnTo>
                <a:lnTo>
                  <a:pt x="43179" y="259079"/>
                </a:lnTo>
                <a:lnTo>
                  <a:pt x="2223007" y="259079"/>
                </a:lnTo>
                <a:lnTo>
                  <a:pt x="2239827" y="255687"/>
                </a:lnTo>
                <a:lnTo>
                  <a:pt x="2253551" y="246433"/>
                </a:lnTo>
                <a:lnTo>
                  <a:pt x="2262798" y="232708"/>
                </a:lnTo>
                <a:lnTo>
                  <a:pt x="2266187" y="215899"/>
                </a:lnTo>
                <a:lnTo>
                  <a:pt x="2266187" y="43179"/>
                </a:lnTo>
                <a:lnTo>
                  <a:pt x="2262798" y="26371"/>
                </a:lnTo>
                <a:lnTo>
                  <a:pt x="2253551" y="12646"/>
                </a:lnTo>
                <a:lnTo>
                  <a:pt x="2239827" y="3392"/>
                </a:lnTo>
                <a:lnTo>
                  <a:pt x="2223007" y="0"/>
                </a:lnTo>
                <a:close/>
              </a:path>
            </a:pathLst>
          </a:custGeom>
          <a:solidFill>
            <a:srgbClr val="6679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/>
          <p:nvPr/>
        </p:nvSpPr>
        <p:spPr>
          <a:xfrm>
            <a:off x="5726048" y="6484721"/>
            <a:ext cx="20199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ГИС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«Независимый</a:t>
            </a:r>
            <a:r>
              <a:rPr sz="10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регистратор»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10590276" y="4273295"/>
            <a:ext cx="1564005" cy="597535"/>
          </a:xfrm>
          <a:custGeom>
            <a:avLst/>
            <a:gdLst/>
            <a:ahLst/>
            <a:cxnLst/>
            <a:rect l="l" t="t" r="r" b="b"/>
            <a:pathLst>
              <a:path w="1564004" h="597535">
                <a:moveTo>
                  <a:pt x="1464055" y="0"/>
                </a:moveTo>
                <a:lnTo>
                  <a:pt x="99568" y="0"/>
                </a:lnTo>
                <a:lnTo>
                  <a:pt x="60811" y="7824"/>
                </a:lnTo>
                <a:lnTo>
                  <a:pt x="29162" y="29162"/>
                </a:lnTo>
                <a:lnTo>
                  <a:pt x="7824" y="60811"/>
                </a:lnTo>
                <a:lnTo>
                  <a:pt x="0" y="99567"/>
                </a:lnTo>
                <a:lnTo>
                  <a:pt x="0" y="497839"/>
                </a:lnTo>
                <a:lnTo>
                  <a:pt x="7824" y="536596"/>
                </a:lnTo>
                <a:lnTo>
                  <a:pt x="29162" y="568245"/>
                </a:lnTo>
                <a:lnTo>
                  <a:pt x="60811" y="589583"/>
                </a:lnTo>
                <a:lnTo>
                  <a:pt x="99568" y="597407"/>
                </a:lnTo>
                <a:lnTo>
                  <a:pt x="1464055" y="597407"/>
                </a:lnTo>
                <a:lnTo>
                  <a:pt x="1502812" y="589583"/>
                </a:lnTo>
                <a:lnTo>
                  <a:pt x="1534461" y="568245"/>
                </a:lnTo>
                <a:lnTo>
                  <a:pt x="1555799" y="536596"/>
                </a:lnTo>
                <a:lnTo>
                  <a:pt x="1563624" y="497839"/>
                </a:lnTo>
                <a:lnTo>
                  <a:pt x="1563624" y="99567"/>
                </a:lnTo>
                <a:lnTo>
                  <a:pt x="1555799" y="60811"/>
                </a:lnTo>
                <a:lnTo>
                  <a:pt x="1534461" y="29162"/>
                </a:lnTo>
                <a:lnTo>
                  <a:pt x="1502812" y="7824"/>
                </a:lnTo>
                <a:lnTo>
                  <a:pt x="1464055" y="0"/>
                </a:lnTo>
                <a:close/>
              </a:path>
            </a:pathLst>
          </a:custGeom>
          <a:solidFill>
            <a:srgbClr val="6679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10894821" y="4326127"/>
            <a:ext cx="95504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ПУР</a:t>
            </a:r>
            <a:r>
              <a:rPr sz="1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ГИИС</a:t>
            </a:r>
            <a:endParaRPr sz="10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«Эле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рон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ый  бюджет»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10578083" y="2552700"/>
            <a:ext cx="1567180" cy="597535"/>
          </a:xfrm>
          <a:custGeom>
            <a:avLst/>
            <a:gdLst/>
            <a:ahLst/>
            <a:cxnLst/>
            <a:rect l="l" t="t" r="r" b="b"/>
            <a:pathLst>
              <a:path w="1567179" h="597535">
                <a:moveTo>
                  <a:pt x="1467104" y="0"/>
                </a:moveTo>
                <a:lnTo>
                  <a:pt x="99568" y="0"/>
                </a:lnTo>
                <a:lnTo>
                  <a:pt x="60811" y="7824"/>
                </a:lnTo>
                <a:lnTo>
                  <a:pt x="29162" y="29162"/>
                </a:lnTo>
                <a:lnTo>
                  <a:pt x="7824" y="60811"/>
                </a:lnTo>
                <a:lnTo>
                  <a:pt x="0" y="99568"/>
                </a:lnTo>
                <a:lnTo>
                  <a:pt x="0" y="497839"/>
                </a:lnTo>
                <a:lnTo>
                  <a:pt x="7824" y="536596"/>
                </a:lnTo>
                <a:lnTo>
                  <a:pt x="29162" y="568245"/>
                </a:lnTo>
                <a:lnTo>
                  <a:pt x="60811" y="589583"/>
                </a:lnTo>
                <a:lnTo>
                  <a:pt x="99568" y="597408"/>
                </a:lnTo>
                <a:lnTo>
                  <a:pt x="1467104" y="597408"/>
                </a:lnTo>
                <a:lnTo>
                  <a:pt x="1505860" y="589583"/>
                </a:lnTo>
                <a:lnTo>
                  <a:pt x="1537509" y="568245"/>
                </a:lnTo>
                <a:lnTo>
                  <a:pt x="1558847" y="536596"/>
                </a:lnTo>
                <a:lnTo>
                  <a:pt x="1566672" y="497839"/>
                </a:lnTo>
                <a:lnTo>
                  <a:pt x="1566672" y="99568"/>
                </a:lnTo>
                <a:lnTo>
                  <a:pt x="1558847" y="60811"/>
                </a:lnTo>
                <a:lnTo>
                  <a:pt x="1537509" y="29162"/>
                </a:lnTo>
                <a:lnTo>
                  <a:pt x="1505860" y="7824"/>
                </a:lnTo>
                <a:lnTo>
                  <a:pt x="1467104" y="0"/>
                </a:lnTo>
                <a:close/>
              </a:path>
            </a:pathLst>
          </a:custGeom>
          <a:solidFill>
            <a:srgbClr val="6679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10693145" y="2605227"/>
            <a:ext cx="133667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ПУиО</a:t>
            </a:r>
            <a:endParaRPr sz="10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ГИИС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«Электронный </a:t>
            </a:r>
            <a:r>
              <a:rPr sz="1000" b="1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бюджет»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3041904" y="6457188"/>
            <a:ext cx="2304415" cy="257810"/>
          </a:xfrm>
          <a:custGeom>
            <a:avLst/>
            <a:gdLst/>
            <a:ahLst/>
            <a:cxnLst/>
            <a:rect l="l" t="t" r="r" b="b"/>
            <a:pathLst>
              <a:path w="2304415" h="257809">
                <a:moveTo>
                  <a:pt x="2261361" y="0"/>
                </a:moveTo>
                <a:lnTo>
                  <a:pt x="42925" y="0"/>
                </a:lnTo>
                <a:lnTo>
                  <a:pt x="26199" y="3372"/>
                </a:lnTo>
                <a:lnTo>
                  <a:pt x="12557" y="12571"/>
                </a:lnTo>
                <a:lnTo>
                  <a:pt x="3367" y="26215"/>
                </a:lnTo>
                <a:lnTo>
                  <a:pt x="0" y="42926"/>
                </a:lnTo>
                <a:lnTo>
                  <a:pt x="0" y="214630"/>
                </a:lnTo>
                <a:lnTo>
                  <a:pt x="3367" y="231340"/>
                </a:lnTo>
                <a:lnTo>
                  <a:pt x="12557" y="244984"/>
                </a:lnTo>
                <a:lnTo>
                  <a:pt x="26199" y="254183"/>
                </a:lnTo>
                <a:lnTo>
                  <a:pt x="42925" y="257556"/>
                </a:lnTo>
                <a:lnTo>
                  <a:pt x="2261361" y="257556"/>
                </a:lnTo>
                <a:lnTo>
                  <a:pt x="2278088" y="254183"/>
                </a:lnTo>
                <a:lnTo>
                  <a:pt x="2291730" y="244984"/>
                </a:lnTo>
                <a:lnTo>
                  <a:pt x="2300920" y="231340"/>
                </a:lnTo>
                <a:lnTo>
                  <a:pt x="2304287" y="214630"/>
                </a:lnTo>
                <a:lnTo>
                  <a:pt x="2304287" y="42926"/>
                </a:lnTo>
                <a:lnTo>
                  <a:pt x="2300920" y="26215"/>
                </a:lnTo>
                <a:lnTo>
                  <a:pt x="2291730" y="12571"/>
                </a:lnTo>
                <a:lnTo>
                  <a:pt x="2278088" y="3372"/>
                </a:lnTo>
                <a:lnTo>
                  <a:pt x="2261361" y="0"/>
                </a:lnTo>
                <a:close/>
              </a:path>
            </a:pathLst>
          </a:custGeom>
          <a:solidFill>
            <a:srgbClr val="6679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3459607" y="6494170"/>
            <a:ext cx="14681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ГИС</a:t>
            </a:r>
            <a:r>
              <a:rPr sz="1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МТ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«Честный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знак»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499973" y="1915795"/>
            <a:ext cx="1083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5080" indent="-762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Возможность </a:t>
            </a:r>
            <a:r>
              <a:rPr sz="6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приема </a:t>
            </a:r>
            <a:r>
              <a:rPr sz="6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проекта </a:t>
            </a:r>
            <a:r>
              <a:rPr sz="600" spc="-1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документа</a:t>
            </a:r>
            <a:r>
              <a:rPr sz="60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по</a:t>
            </a:r>
            <a:r>
              <a:rPr sz="60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интеграции</a:t>
            </a:r>
            <a:endParaRPr sz="600">
              <a:latin typeface="Microsoft Sans Serif"/>
              <a:cs typeface="Microsoft Sans Serif"/>
            </a:endParaRPr>
          </a:p>
        </p:txBody>
      </p:sp>
      <p:grpSp>
        <p:nvGrpSpPr>
          <p:cNvPr id="122" name="object 122"/>
          <p:cNvGrpSpPr/>
          <p:nvPr/>
        </p:nvGrpSpPr>
        <p:grpSpPr>
          <a:xfrm>
            <a:off x="423672" y="2119883"/>
            <a:ext cx="8712835" cy="1899285"/>
            <a:chOff x="423672" y="2119883"/>
            <a:chExt cx="8712835" cy="1899285"/>
          </a:xfrm>
        </p:grpSpPr>
        <p:sp>
          <p:nvSpPr>
            <p:cNvPr id="123" name="object 123"/>
            <p:cNvSpPr/>
            <p:nvPr/>
          </p:nvSpPr>
          <p:spPr>
            <a:xfrm>
              <a:off x="423672" y="2119883"/>
              <a:ext cx="1008380" cy="76200"/>
            </a:xfrm>
            <a:custGeom>
              <a:avLst/>
              <a:gdLst/>
              <a:ahLst/>
              <a:cxnLst/>
              <a:rect l="l" t="t" r="r" b="b"/>
              <a:pathLst>
                <a:path w="1008380" h="76200">
                  <a:moveTo>
                    <a:pt x="50800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50800" y="44450"/>
                  </a:lnTo>
                  <a:lnTo>
                    <a:pt x="50800" y="31750"/>
                  </a:lnTo>
                  <a:close/>
                </a:path>
                <a:path w="1008380" h="76200">
                  <a:moveTo>
                    <a:pt x="139700" y="31750"/>
                  </a:moveTo>
                  <a:lnTo>
                    <a:pt x="88900" y="31750"/>
                  </a:lnTo>
                  <a:lnTo>
                    <a:pt x="88900" y="44450"/>
                  </a:lnTo>
                  <a:lnTo>
                    <a:pt x="139700" y="44450"/>
                  </a:lnTo>
                  <a:lnTo>
                    <a:pt x="139700" y="31750"/>
                  </a:lnTo>
                  <a:close/>
                </a:path>
                <a:path w="1008380" h="76200">
                  <a:moveTo>
                    <a:pt x="228600" y="31750"/>
                  </a:moveTo>
                  <a:lnTo>
                    <a:pt x="177800" y="31750"/>
                  </a:lnTo>
                  <a:lnTo>
                    <a:pt x="177800" y="44450"/>
                  </a:lnTo>
                  <a:lnTo>
                    <a:pt x="228600" y="44450"/>
                  </a:lnTo>
                  <a:lnTo>
                    <a:pt x="228600" y="31750"/>
                  </a:lnTo>
                  <a:close/>
                </a:path>
                <a:path w="1008380" h="76200">
                  <a:moveTo>
                    <a:pt x="317500" y="31750"/>
                  </a:moveTo>
                  <a:lnTo>
                    <a:pt x="266700" y="31750"/>
                  </a:lnTo>
                  <a:lnTo>
                    <a:pt x="266700" y="44450"/>
                  </a:lnTo>
                  <a:lnTo>
                    <a:pt x="317500" y="44450"/>
                  </a:lnTo>
                  <a:lnTo>
                    <a:pt x="317500" y="31750"/>
                  </a:lnTo>
                  <a:close/>
                </a:path>
                <a:path w="1008380" h="76200">
                  <a:moveTo>
                    <a:pt x="406400" y="31750"/>
                  </a:moveTo>
                  <a:lnTo>
                    <a:pt x="355600" y="31750"/>
                  </a:lnTo>
                  <a:lnTo>
                    <a:pt x="355600" y="44450"/>
                  </a:lnTo>
                  <a:lnTo>
                    <a:pt x="406400" y="44450"/>
                  </a:lnTo>
                  <a:lnTo>
                    <a:pt x="406400" y="31750"/>
                  </a:lnTo>
                  <a:close/>
                </a:path>
                <a:path w="1008380" h="76200">
                  <a:moveTo>
                    <a:pt x="495300" y="31750"/>
                  </a:moveTo>
                  <a:lnTo>
                    <a:pt x="444500" y="31750"/>
                  </a:lnTo>
                  <a:lnTo>
                    <a:pt x="444500" y="44450"/>
                  </a:lnTo>
                  <a:lnTo>
                    <a:pt x="495300" y="44450"/>
                  </a:lnTo>
                  <a:lnTo>
                    <a:pt x="495300" y="31750"/>
                  </a:lnTo>
                  <a:close/>
                </a:path>
                <a:path w="1008380" h="76200">
                  <a:moveTo>
                    <a:pt x="584200" y="31750"/>
                  </a:moveTo>
                  <a:lnTo>
                    <a:pt x="533400" y="31750"/>
                  </a:lnTo>
                  <a:lnTo>
                    <a:pt x="533400" y="44450"/>
                  </a:lnTo>
                  <a:lnTo>
                    <a:pt x="584200" y="44450"/>
                  </a:lnTo>
                  <a:lnTo>
                    <a:pt x="584200" y="31750"/>
                  </a:lnTo>
                  <a:close/>
                </a:path>
                <a:path w="1008380" h="76200">
                  <a:moveTo>
                    <a:pt x="673100" y="31750"/>
                  </a:moveTo>
                  <a:lnTo>
                    <a:pt x="622300" y="31750"/>
                  </a:lnTo>
                  <a:lnTo>
                    <a:pt x="622300" y="44450"/>
                  </a:lnTo>
                  <a:lnTo>
                    <a:pt x="673100" y="44450"/>
                  </a:lnTo>
                  <a:lnTo>
                    <a:pt x="673100" y="31750"/>
                  </a:lnTo>
                  <a:close/>
                </a:path>
                <a:path w="1008380" h="76200">
                  <a:moveTo>
                    <a:pt x="762000" y="31750"/>
                  </a:moveTo>
                  <a:lnTo>
                    <a:pt x="711200" y="31750"/>
                  </a:lnTo>
                  <a:lnTo>
                    <a:pt x="711200" y="44450"/>
                  </a:lnTo>
                  <a:lnTo>
                    <a:pt x="762000" y="44450"/>
                  </a:lnTo>
                  <a:lnTo>
                    <a:pt x="762000" y="31750"/>
                  </a:lnTo>
                  <a:close/>
                </a:path>
                <a:path w="1008380" h="76200">
                  <a:moveTo>
                    <a:pt x="850900" y="31750"/>
                  </a:moveTo>
                  <a:lnTo>
                    <a:pt x="800100" y="31750"/>
                  </a:lnTo>
                  <a:lnTo>
                    <a:pt x="800100" y="44450"/>
                  </a:lnTo>
                  <a:lnTo>
                    <a:pt x="850900" y="44450"/>
                  </a:lnTo>
                  <a:lnTo>
                    <a:pt x="850900" y="31750"/>
                  </a:lnTo>
                  <a:close/>
                </a:path>
                <a:path w="1008380" h="76200">
                  <a:moveTo>
                    <a:pt x="931672" y="0"/>
                  </a:moveTo>
                  <a:lnTo>
                    <a:pt x="957072" y="38100"/>
                  </a:lnTo>
                  <a:lnTo>
                    <a:pt x="931672" y="76200"/>
                  </a:lnTo>
                  <a:lnTo>
                    <a:pt x="1007872" y="38100"/>
                  </a:lnTo>
                  <a:lnTo>
                    <a:pt x="931672" y="0"/>
                  </a:lnTo>
                  <a:close/>
                </a:path>
                <a:path w="1008380" h="76200">
                  <a:moveTo>
                    <a:pt x="939800" y="31750"/>
                  </a:moveTo>
                  <a:lnTo>
                    <a:pt x="889000" y="31750"/>
                  </a:lnTo>
                  <a:lnTo>
                    <a:pt x="889000" y="44450"/>
                  </a:lnTo>
                  <a:lnTo>
                    <a:pt x="939800" y="44450"/>
                  </a:lnTo>
                  <a:lnTo>
                    <a:pt x="939800" y="3175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7312152" y="3035807"/>
              <a:ext cx="1824355" cy="280670"/>
            </a:xfrm>
            <a:custGeom>
              <a:avLst/>
              <a:gdLst/>
              <a:ahLst/>
              <a:cxnLst/>
              <a:rect l="l" t="t" r="r" b="b"/>
              <a:pathLst>
                <a:path w="1824354" h="280670">
                  <a:moveTo>
                    <a:pt x="76200" y="204470"/>
                  </a:moveTo>
                  <a:lnTo>
                    <a:pt x="44450" y="225640"/>
                  </a:lnTo>
                  <a:lnTo>
                    <a:pt x="44450" y="10668"/>
                  </a:lnTo>
                  <a:lnTo>
                    <a:pt x="31750" y="10668"/>
                  </a:lnTo>
                  <a:lnTo>
                    <a:pt x="31750" y="225640"/>
                  </a:lnTo>
                  <a:lnTo>
                    <a:pt x="0" y="204470"/>
                  </a:lnTo>
                  <a:lnTo>
                    <a:pt x="38100" y="280670"/>
                  </a:lnTo>
                  <a:lnTo>
                    <a:pt x="63500" y="229870"/>
                  </a:lnTo>
                  <a:lnTo>
                    <a:pt x="76200" y="204470"/>
                  </a:lnTo>
                  <a:close/>
                </a:path>
                <a:path w="1824354" h="280670">
                  <a:moveTo>
                    <a:pt x="1824228" y="193802"/>
                  </a:moveTo>
                  <a:lnTo>
                    <a:pt x="1792478" y="214972"/>
                  </a:lnTo>
                  <a:lnTo>
                    <a:pt x="1792478" y="0"/>
                  </a:lnTo>
                  <a:lnTo>
                    <a:pt x="1779778" y="0"/>
                  </a:lnTo>
                  <a:lnTo>
                    <a:pt x="1779778" y="214972"/>
                  </a:lnTo>
                  <a:lnTo>
                    <a:pt x="1748028" y="193802"/>
                  </a:lnTo>
                  <a:lnTo>
                    <a:pt x="1786128" y="270002"/>
                  </a:lnTo>
                  <a:lnTo>
                    <a:pt x="1811528" y="219202"/>
                  </a:lnTo>
                  <a:lnTo>
                    <a:pt x="1824228" y="193802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002524" y="3793235"/>
              <a:ext cx="246888" cy="225551"/>
            </a:xfrm>
            <a:prstGeom prst="rect">
              <a:avLst/>
            </a:prstGeom>
          </p:spPr>
        </p:pic>
      </p:grpSp>
      <p:sp>
        <p:nvSpPr>
          <p:cNvPr id="126" name="object 126"/>
          <p:cNvSpPr txBox="1"/>
          <p:nvPr/>
        </p:nvSpPr>
        <p:spPr>
          <a:xfrm>
            <a:off x="6285229" y="3831463"/>
            <a:ext cx="37211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784985" algn="l"/>
                <a:tab pos="3597910" algn="l"/>
              </a:tabLst>
            </a:pPr>
            <a:r>
              <a:rPr sz="800" spc="5" dirty="0">
                <a:solidFill>
                  <a:srgbClr val="375F92"/>
                </a:solidFill>
                <a:latin typeface="Tahoma"/>
                <a:cs typeface="Tahoma"/>
              </a:rPr>
              <a:t>3</a:t>
            </a:r>
            <a:r>
              <a:rPr sz="800" dirty="0">
                <a:solidFill>
                  <a:srgbClr val="375F92"/>
                </a:solidFill>
                <a:latin typeface="Tahoma"/>
                <a:cs typeface="Tahoma"/>
              </a:rPr>
              <a:t>а	</a:t>
            </a:r>
            <a:r>
              <a:rPr sz="800" spc="5" dirty="0">
                <a:solidFill>
                  <a:srgbClr val="375F92"/>
                </a:solidFill>
                <a:latin typeface="Tahoma"/>
                <a:cs typeface="Tahoma"/>
              </a:rPr>
              <a:t>3</a:t>
            </a:r>
            <a:r>
              <a:rPr sz="800" dirty="0">
                <a:solidFill>
                  <a:srgbClr val="375F92"/>
                </a:solidFill>
                <a:latin typeface="Tahoma"/>
                <a:cs typeface="Tahoma"/>
              </a:rPr>
              <a:t>б	</a:t>
            </a:r>
            <a:r>
              <a:rPr sz="800" spc="5" dirty="0">
                <a:solidFill>
                  <a:srgbClr val="375F92"/>
                </a:solidFill>
                <a:latin typeface="Tahoma"/>
                <a:cs typeface="Tahoma"/>
              </a:rPr>
              <a:t>3</a:t>
            </a:r>
            <a:r>
              <a:rPr sz="800" dirty="0">
                <a:solidFill>
                  <a:srgbClr val="375F92"/>
                </a:solidFill>
                <a:latin typeface="Tahoma"/>
                <a:cs typeface="Tahoma"/>
              </a:rPr>
              <a:t>в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425195" y="2513075"/>
            <a:ext cx="1008380" cy="76200"/>
          </a:xfrm>
          <a:custGeom>
            <a:avLst/>
            <a:gdLst/>
            <a:ahLst/>
            <a:cxnLst/>
            <a:rect l="l" t="t" r="r" b="b"/>
            <a:pathLst>
              <a:path w="1008380" h="76200">
                <a:moveTo>
                  <a:pt x="1007872" y="31750"/>
                </a:moveTo>
                <a:lnTo>
                  <a:pt x="957072" y="31750"/>
                </a:lnTo>
                <a:lnTo>
                  <a:pt x="957072" y="44450"/>
                </a:lnTo>
                <a:lnTo>
                  <a:pt x="1007872" y="44450"/>
                </a:lnTo>
                <a:lnTo>
                  <a:pt x="1007872" y="31750"/>
                </a:lnTo>
                <a:close/>
              </a:path>
              <a:path w="1008380" h="76200">
                <a:moveTo>
                  <a:pt x="918972" y="31750"/>
                </a:moveTo>
                <a:lnTo>
                  <a:pt x="868172" y="31750"/>
                </a:lnTo>
                <a:lnTo>
                  <a:pt x="868172" y="44450"/>
                </a:lnTo>
                <a:lnTo>
                  <a:pt x="918972" y="44450"/>
                </a:lnTo>
                <a:lnTo>
                  <a:pt x="918972" y="31750"/>
                </a:lnTo>
                <a:close/>
              </a:path>
              <a:path w="1008380" h="76200">
                <a:moveTo>
                  <a:pt x="830072" y="31750"/>
                </a:moveTo>
                <a:lnTo>
                  <a:pt x="779272" y="31750"/>
                </a:lnTo>
                <a:lnTo>
                  <a:pt x="779272" y="44450"/>
                </a:lnTo>
                <a:lnTo>
                  <a:pt x="830072" y="44450"/>
                </a:lnTo>
                <a:lnTo>
                  <a:pt x="830072" y="31750"/>
                </a:lnTo>
                <a:close/>
              </a:path>
              <a:path w="1008380" h="76200">
                <a:moveTo>
                  <a:pt x="741172" y="31750"/>
                </a:moveTo>
                <a:lnTo>
                  <a:pt x="690372" y="31750"/>
                </a:lnTo>
                <a:lnTo>
                  <a:pt x="690372" y="44450"/>
                </a:lnTo>
                <a:lnTo>
                  <a:pt x="741172" y="44450"/>
                </a:lnTo>
                <a:lnTo>
                  <a:pt x="741172" y="31750"/>
                </a:lnTo>
                <a:close/>
              </a:path>
              <a:path w="1008380" h="76200">
                <a:moveTo>
                  <a:pt x="652272" y="31750"/>
                </a:moveTo>
                <a:lnTo>
                  <a:pt x="601472" y="31750"/>
                </a:lnTo>
                <a:lnTo>
                  <a:pt x="601472" y="44450"/>
                </a:lnTo>
                <a:lnTo>
                  <a:pt x="652272" y="44450"/>
                </a:lnTo>
                <a:lnTo>
                  <a:pt x="652272" y="31750"/>
                </a:lnTo>
                <a:close/>
              </a:path>
              <a:path w="1008380" h="76200">
                <a:moveTo>
                  <a:pt x="563372" y="31750"/>
                </a:moveTo>
                <a:lnTo>
                  <a:pt x="512572" y="31750"/>
                </a:lnTo>
                <a:lnTo>
                  <a:pt x="512572" y="44450"/>
                </a:lnTo>
                <a:lnTo>
                  <a:pt x="563372" y="44450"/>
                </a:lnTo>
                <a:lnTo>
                  <a:pt x="563372" y="31750"/>
                </a:lnTo>
                <a:close/>
              </a:path>
              <a:path w="1008380" h="76200">
                <a:moveTo>
                  <a:pt x="474472" y="31750"/>
                </a:moveTo>
                <a:lnTo>
                  <a:pt x="423672" y="31750"/>
                </a:lnTo>
                <a:lnTo>
                  <a:pt x="423672" y="44450"/>
                </a:lnTo>
                <a:lnTo>
                  <a:pt x="474472" y="44450"/>
                </a:lnTo>
                <a:lnTo>
                  <a:pt x="474472" y="31750"/>
                </a:lnTo>
                <a:close/>
              </a:path>
              <a:path w="1008380" h="76200">
                <a:moveTo>
                  <a:pt x="385572" y="31750"/>
                </a:moveTo>
                <a:lnTo>
                  <a:pt x="334772" y="31750"/>
                </a:lnTo>
                <a:lnTo>
                  <a:pt x="334772" y="44450"/>
                </a:lnTo>
                <a:lnTo>
                  <a:pt x="385572" y="44450"/>
                </a:lnTo>
                <a:lnTo>
                  <a:pt x="385572" y="31750"/>
                </a:lnTo>
                <a:close/>
              </a:path>
              <a:path w="1008380" h="76200">
                <a:moveTo>
                  <a:pt x="296672" y="31750"/>
                </a:moveTo>
                <a:lnTo>
                  <a:pt x="245872" y="31750"/>
                </a:lnTo>
                <a:lnTo>
                  <a:pt x="245872" y="44450"/>
                </a:lnTo>
                <a:lnTo>
                  <a:pt x="296672" y="44450"/>
                </a:lnTo>
                <a:lnTo>
                  <a:pt x="296672" y="31750"/>
                </a:lnTo>
                <a:close/>
              </a:path>
              <a:path w="1008380" h="76200">
                <a:moveTo>
                  <a:pt x="207772" y="31750"/>
                </a:moveTo>
                <a:lnTo>
                  <a:pt x="156972" y="31750"/>
                </a:lnTo>
                <a:lnTo>
                  <a:pt x="156972" y="44450"/>
                </a:lnTo>
                <a:lnTo>
                  <a:pt x="207772" y="44450"/>
                </a:lnTo>
                <a:lnTo>
                  <a:pt x="207772" y="31750"/>
                </a:lnTo>
                <a:close/>
              </a:path>
              <a:path w="100838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50800" y="38100"/>
                </a:lnTo>
                <a:lnTo>
                  <a:pt x="76200" y="0"/>
                </a:lnTo>
                <a:close/>
              </a:path>
              <a:path w="1008380" h="76200">
                <a:moveTo>
                  <a:pt x="118872" y="31750"/>
                </a:moveTo>
                <a:lnTo>
                  <a:pt x="68072" y="31750"/>
                </a:lnTo>
                <a:lnTo>
                  <a:pt x="68072" y="44450"/>
                </a:lnTo>
                <a:lnTo>
                  <a:pt x="118872" y="44450"/>
                </a:lnTo>
                <a:lnTo>
                  <a:pt x="118872" y="3175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 txBox="1"/>
          <p:nvPr/>
        </p:nvSpPr>
        <p:spPr>
          <a:xfrm>
            <a:off x="444804" y="2315971"/>
            <a:ext cx="1160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112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Направление</a:t>
            </a:r>
            <a:r>
              <a:rPr sz="600" spc="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подписанного </a:t>
            </a:r>
            <a:r>
              <a:rPr sz="60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акта</a:t>
            </a:r>
            <a:r>
              <a:rPr sz="6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600" dirty="0">
                <a:solidFill>
                  <a:srgbClr val="585858"/>
                </a:solidFill>
                <a:latin typeface="Microsoft Sans Serif"/>
                <a:cs typeface="Microsoft Sans Serif"/>
              </a:rPr>
              <a:t>в</a:t>
            </a:r>
            <a:r>
              <a:rPr sz="6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бухгалтерию</a:t>
            </a:r>
            <a:r>
              <a:rPr sz="60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6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поставщика</a:t>
            </a:r>
            <a:endParaRPr sz="600">
              <a:latin typeface="Microsoft Sans Serif"/>
              <a:cs typeface="Microsoft Sans Serif"/>
            </a:endParaRPr>
          </a:p>
        </p:txBody>
      </p:sp>
      <p:pic>
        <p:nvPicPr>
          <p:cNvPr id="129" name="object 12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126980" y="5884164"/>
            <a:ext cx="249936" cy="228600"/>
          </a:xfrm>
          <a:prstGeom prst="rect">
            <a:avLst/>
          </a:prstGeom>
        </p:spPr>
      </p:pic>
      <p:sp>
        <p:nvSpPr>
          <p:cNvPr id="130" name="object 130"/>
          <p:cNvSpPr txBox="1"/>
          <p:nvPr/>
        </p:nvSpPr>
        <p:spPr>
          <a:xfrm>
            <a:off x="10212069" y="5924803"/>
            <a:ext cx="812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375F92"/>
                </a:solidFill>
                <a:latin typeface="Tahoma"/>
                <a:cs typeface="Tahoma"/>
              </a:rPr>
              <a:t>9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131" name="object 131"/>
          <p:cNvGrpSpPr/>
          <p:nvPr/>
        </p:nvGrpSpPr>
        <p:grpSpPr>
          <a:xfrm>
            <a:off x="3422903" y="1342643"/>
            <a:ext cx="7208520" cy="5124450"/>
            <a:chOff x="3422903" y="1342643"/>
            <a:chExt cx="7208520" cy="5124450"/>
          </a:xfrm>
        </p:grpSpPr>
        <p:pic>
          <p:nvPicPr>
            <p:cNvPr id="132" name="object 1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319515" y="5763767"/>
              <a:ext cx="223265" cy="76200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6469379" y="1342643"/>
              <a:ext cx="3859529" cy="76200"/>
            </a:xfrm>
            <a:custGeom>
              <a:avLst/>
              <a:gdLst/>
              <a:ahLst/>
              <a:cxnLst/>
              <a:rect l="l" t="t" r="r" b="b"/>
              <a:pathLst>
                <a:path w="385952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55033" y="44450"/>
                  </a:lnTo>
                  <a:lnTo>
                    <a:pt x="50800" y="44450"/>
                  </a:lnTo>
                  <a:lnTo>
                    <a:pt x="50800" y="40258"/>
                  </a:lnTo>
                  <a:lnTo>
                    <a:pt x="52239" y="40258"/>
                  </a:lnTo>
                  <a:lnTo>
                    <a:pt x="50800" y="38100"/>
                  </a:lnTo>
                  <a:lnTo>
                    <a:pt x="52239" y="35940"/>
                  </a:lnTo>
                  <a:lnTo>
                    <a:pt x="50800" y="35940"/>
                  </a:lnTo>
                  <a:lnTo>
                    <a:pt x="50800" y="31750"/>
                  </a:lnTo>
                  <a:lnTo>
                    <a:pt x="55033" y="31750"/>
                  </a:lnTo>
                  <a:lnTo>
                    <a:pt x="76200" y="0"/>
                  </a:lnTo>
                  <a:close/>
                </a:path>
                <a:path w="3859529" h="76200">
                  <a:moveTo>
                    <a:pt x="52239" y="40258"/>
                  </a:moveTo>
                  <a:lnTo>
                    <a:pt x="50800" y="40258"/>
                  </a:lnTo>
                  <a:lnTo>
                    <a:pt x="50800" y="44450"/>
                  </a:lnTo>
                  <a:lnTo>
                    <a:pt x="55033" y="44450"/>
                  </a:lnTo>
                  <a:lnTo>
                    <a:pt x="52239" y="40258"/>
                  </a:lnTo>
                  <a:close/>
                </a:path>
                <a:path w="3859529" h="76200">
                  <a:moveTo>
                    <a:pt x="3859276" y="40258"/>
                  </a:moveTo>
                  <a:lnTo>
                    <a:pt x="52239" y="40258"/>
                  </a:lnTo>
                  <a:lnTo>
                    <a:pt x="55033" y="44450"/>
                  </a:lnTo>
                  <a:lnTo>
                    <a:pt x="3859276" y="44450"/>
                  </a:lnTo>
                  <a:lnTo>
                    <a:pt x="3859276" y="40258"/>
                  </a:lnTo>
                  <a:close/>
                </a:path>
                <a:path w="3859529" h="76200">
                  <a:moveTo>
                    <a:pt x="55033" y="31750"/>
                  </a:moveTo>
                  <a:lnTo>
                    <a:pt x="50800" y="31750"/>
                  </a:lnTo>
                  <a:lnTo>
                    <a:pt x="50800" y="35940"/>
                  </a:lnTo>
                  <a:lnTo>
                    <a:pt x="52239" y="35940"/>
                  </a:lnTo>
                  <a:lnTo>
                    <a:pt x="55033" y="31750"/>
                  </a:lnTo>
                  <a:close/>
                </a:path>
                <a:path w="3859529" h="76200">
                  <a:moveTo>
                    <a:pt x="3859276" y="31750"/>
                  </a:moveTo>
                  <a:lnTo>
                    <a:pt x="55033" y="31750"/>
                  </a:lnTo>
                  <a:lnTo>
                    <a:pt x="52239" y="35940"/>
                  </a:lnTo>
                  <a:lnTo>
                    <a:pt x="3859276" y="35940"/>
                  </a:lnTo>
                  <a:lnTo>
                    <a:pt x="3859276" y="3175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551419" y="6105143"/>
              <a:ext cx="2777490" cy="135890"/>
            </a:xfrm>
            <a:custGeom>
              <a:avLst/>
              <a:gdLst/>
              <a:ahLst/>
              <a:cxnLst/>
              <a:rect l="l" t="t" r="r" b="b"/>
              <a:pathLst>
                <a:path w="2777490" h="135889">
                  <a:moveTo>
                    <a:pt x="3048" y="129539"/>
                  </a:moveTo>
                  <a:lnTo>
                    <a:pt x="2777235" y="129539"/>
                  </a:lnTo>
                </a:path>
                <a:path w="2777490" h="135889">
                  <a:moveTo>
                    <a:pt x="0" y="0"/>
                  </a:moveTo>
                  <a:lnTo>
                    <a:pt x="0" y="135381"/>
                  </a:lnTo>
                </a:path>
              </a:pathLst>
            </a:custGeom>
            <a:ln w="9144">
              <a:solidFill>
                <a:srgbClr val="375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422903" y="6138672"/>
              <a:ext cx="76200" cy="316230"/>
            </a:xfrm>
            <a:custGeom>
              <a:avLst/>
              <a:gdLst/>
              <a:ahLst/>
              <a:cxnLst/>
              <a:rect l="l" t="t" r="r" b="b"/>
              <a:pathLst>
                <a:path w="76200" h="316229">
                  <a:moveTo>
                    <a:pt x="44450" y="0"/>
                  </a:moveTo>
                  <a:lnTo>
                    <a:pt x="31750" y="0"/>
                  </a:lnTo>
                  <a:lnTo>
                    <a:pt x="31750" y="38099"/>
                  </a:lnTo>
                  <a:lnTo>
                    <a:pt x="44450" y="38099"/>
                  </a:lnTo>
                  <a:lnTo>
                    <a:pt x="44450" y="0"/>
                  </a:lnTo>
                  <a:close/>
                </a:path>
                <a:path w="76200" h="316229">
                  <a:moveTo>
                    <a:pt x="44450" y="50799"/>
                  </a:moveTo>
                  <a:lnTo>
                    <a:pt x="31750" y="50799"/>
                  </a:lnTo>
                  <a:lnTo>
                    <a:pt x="31750" y="88899"/>
                  </a:lnTo>
                  <a:lnTo>
                    <a:pt x="44450" y="88899"/>
                  </a:lnTo>
                  <a:lnTo>
                    <a:pt x="44450" y="50799"/>
                  </a:lnTo>
                  <a:close/>
                </a:path>
                <a:path w="76200" h="316229">
                  <a:moveTo>
                    <a:pt x="44450" y="101599"/>
                  </a:moveTo>
                  <a:lnTo>
                    <a:pt x="31750" y="101599"/>
                  </a:lnTo>
                  <a:lnTo>
                    <a:pt x="31750" y="139699"/>
                  </a:lnTo>
                  <a:lnTo>
                    <a:pt x="44450" y="139699"/>
                  </a:lnTo>
                  <a:lnTo>
                    <a:pt x="44450" y="101599"/>
                  </a:lnTo>
                  <a:close/>
                </a:path>
                <a:path w="76200" h="316229">
                  <a:moveTo>
                    <a:pt x="44450" y="152399"/>
                  </a:moveTo>
                  <a:lnTo>
                    <a:pt x="31750" y="152399"/>
                  </a:lnTo>
                  <a:lnTo>
                    <a:pt x="31750" y="190499"/>
                  </a:lnTo>
                  <a:lnTo>
                    <a:pt x="44450" y="190499"/>
                  </a:lnTo>
                  <a:lnTo>
                    <a:pt x="44450" y="152399"/>
                  </a:lnTo>
                  <a:close/>
                </a:path>
                <a:path w="76200" h="316229">
                  <a:moveTo>
                    <a:pt x="0" y="239598"/>
                  </a:moveTo>
                  <a:lnTo>
                    <a:pt x="38100" y="315798"/>
                  </a:lnTo>
                  <a:lnTo>
                    <a:pt x="63500" y="264998"/>
                  </a:lnTo>
                  <a:lnTo>
                    <a:pt x="31750" y="264998"/>
                  </a:lnTo>
                  <a:lnTo>
                    <a:pt x="31750" y="260764"/>
                  </a:lnTo>
                  <a:lnTo>
                    <a:pt x="0" y="239598"/>
                  </a:lnTo>
                  <a:close/>
                </a:path>
                <a:path w="76200" h="316229">
                  <a:moveTo>
                    <a:pt x="31750" y="260764"/>
                  </a:moveTo>
                  <a:lnTo>
                    <a:pt x="31750" y="264998"/>
                  </a:lnTo>
                  <a:lnTo>
                    <a:pt x="38100" y="264998"/>
                  </a:lnTo>
                  <a:lnTo>
                    <a:pt x="31750" y="260764"/>
                  </a:lnTo>
                  <a:close/>
                </a:path>
                <a:path w="76200" h="316229">
                  <a:moveTo>
                    <a:pt x="44450" y="253999"/>
                  </a:moveTo>
                  <a:lnTo>
                    <a:pt x="31750" y="253999"/>
                  </a:lnTo>
                  <a:lnTo>
                    <a:pt x="31750" y="260764"/>
                  </a:lnTo>
                  <a:lnTo>
                    <a:pt x="38100" y="264998"/>
                  </a:lnTo>
                  <a:lnTo>
                    <a:pt x="44450" y="260764"/>
                  </a:lnTo>
                  <a:lnTo>
                    <a:pt x="44450" y="253999"/>
                  </a:lnTo>
                  <a:close/>
                </a:path>
                <a:path w="76200" h="316229">
                  <a:moveTo>
                    <a:pt x="44450" y="260764"/>
                  </a:moveTo>
                  <a:lnTo>
                    <a:pt x="38100" y="264998"/>
                  </a:lnTo>
                  <a:lnTo>
                    <a:pt x="44450" y="264998"/>
                  </a:lnTo>
                  <a:lnTo>
                    <a:pt x="44450" y="260764"/>
                  </a:lnTo>
                  <a:close/>
                </a:path>
                <a:path w="76200" h="316229">
                  <a:moveTo>
                    <a:pt x="76200" y="239598"/>
                  </a:moveTo>
                  <a:lnTo>
                    <a:pt x="44450" y="260764"/>
                  </a:lnTo>
                  <a:lnTo>
                    <a:pt x="44450" y="264998"/>
                  </a:lnTo>
                  <a:lnTo>
                    <a:pt x="63500" y="264998"/>
                  </a:lnTo>
                  <a:lnTo>
                    <a:pt x="76200" y="239598"/>
                  </a:lnTo>
                  <a:close/>
                </a:path>
                <a:path w="76200" h="316229">
                  <a:moveTo>
                    <a:pt x="44450" y="203199"/>
                  </a:moveTo>
                  <a:lnTo>
                    <a:pt x="31750" y="203199"/>
                  </a:lnTo>
                  <a:lnTo>
                    <a:pt x="31750" y="241299"/>
                  </a:lnTo>
                  <a:lnTo>
                    <a:pt x="44450" y="241299"/>
                  </a:lnTo>
                  <a:lnTo>
                    <a:pt x="44450" y="203199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4098035" y="6129528"/>
              <a:ext cx="1776095" cy="179070"/>
            </a:xfrm>
            <a:custGeom>
              <a:avLst/>
              <a:gdLst/>
              <a:ahLst/>
              <a:cxnLst/>
              <a:rect l="l" t="t" r="r" b="b"/>
              <a:pathLst>
                <a:path w="1776095" h="179070">
                  <a:moveTo>
                    <a:pt x="0" y="0"/>
                  </a:moveTo>
                  <a:lnTo>
                    <a:pt x="8636" y="0"/>
                  </a:lnTo>
                  <a:lnTo>
                    <a:pt x="8636" y="178981"/>
                  </a:lnTo>
                  <a:lnTo>
                    <a:pt x="1776094" y="178981"/>
                  </a:lnTo>
                </a:path>
              </a:pathLst>
            </a:custGeom>
            <a:ln w="9144">
              <a:solidFill>
                <a:srgbClr val="BEBEB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835395" y="6307835"/>
              <a:ext cx="76200" cy="136817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4631436" y="3188207"/>
              <a:ext cx="6000115" cy="3278504"/>
            </a:xfrm>
            <a:custGeom>
              <a:avLst/>
              <a:gdLst/>
              <a:ahLst/>
              <a:cxnLst/>
              <a:rect l="l" t="t" r="r" b="b"/>
              <a:pathLst>
                <a:path w="6000115" h="3278504">
                  <a:moveTo>
                    <a:pt x="44450" y="3165856"/>
                  </a:moveTo>
                  <a:lnTo>
                    <a:pt x="31750" y="3165856"/>
                  </a:lnTo>
                  <a:lnTo>
                    <a:pt x="31750" y="3203956"/>
                  </a:lnTo>
                  <a:lnTo>
                    <a:pt x="44450" y="3203956"/>
                  </a:lnTo>
                  <a:lnTo>
                    <a:pt x="44450" y="3165856"/>
                  </a:lnTo>
                  <a:close/>
                </a:path>
                <a:path w="6000115" h="3278504">
                  <a:moveTo>
                    <a:pt x="44450" y="3115056"/>
                  </a:moveTo>
                  <a:lnTo>
                    <a:pt x="31750" y="3115056"/>
                  </a:lnTo>
                  <a:lnTo>
                    <a:pt x="31750" y="3153156"/>
                  </a:lnTo>
                  <a:lnTo>
                    <a:pt x="44450" y="3153156"/>
                  </a:lnTo>
                  <a:lnTo>
                    <a:pt x="44450" y="3115056"/>
                  </a:lnTo>
                  <a:close/>
                </a:path>
                <a:path w="6000115" h="3278504">
                  <a:moveTo>
                    <a:pt x="44450" y="3064256"/>
                  </a:moveTo>
                  <a:lnTo>
                    <a:pt x="31750" y="3064256"/>
                  </a:lnTo>
                  <a:lnTo>
                    <a:pt x="31750" y="3102356"/>
                  </a:lnTo>
                  <a:lnTo>
                    <a:pt x="44450" y="3102356"/>
                  </a:lnTo>
                  <a:lnTo>
                    <a:pt x="44450" y="3064256"/>
                  </a:lnTo>
                  <a:close/>
                </a:path>
                <a:path w="6000115" h="3278504">
                  <a:moveTo>
                    <a:pt x="44450" y="3013456"/>
                  </a:moveTo>
                  <a:lnTo>
                    <a:pt x="31750" y="3013456"/>
                  </a:lnTo>
                  <a:lnTo>
                    <a:pt x="31750" y="3051556"/>
                  </a:lnTo>
                  <a:lnTo>
                    <a:pt x="44450" y="3051556"/>
                  </a:lnTo>
                  <a:lnTo>
                    <a:pt x="44450" y="3013456"/>
                  </a:lnTo>
                  <a:close/>
                </a:path>
                <a:path w="6000115" h="3278504">
                  <a:moveTo>
                    <a:pt x="44450" y="2962656"/>
                  </a:moveTo>
                  <a:lnTo>
                    <a:pt x="31750" y="2962656"/>
                  </a:lnTo>
                  <a:lnTo>
                    <a:pt x="31750" y="3000756"/>
                  </a:lnTo>
                  <a:lnTo>
                    <a:pt x="44450" y="3000756"/>
                  </a:lnTo>
                  <a:lnTo>
                    <a:pt x="44450" y="2962656"/>
                  </a:lnTo>
                  <a:close/>
                </a:path>
                <a:path w="6000115" h="3278504">
                  <a:moveTo>
                    <a:pt x="76200" y="3202254"/>
                  </a:moveTo>
                  <a:lnTo>
                    <a:pt x="44450" y="3223425"/>
                  </a:lnTo>
                  <a:lnTo>
                    <a:pt x="44450" y="3216656"/>
                  </a:lnTo>
                  <a:lnTo>
                    <a:pt x="31750" y="3216656"/>
                  </a:lnTo>
                  <a:lnTo>
                    <a:pt x="31750" y="3223425"/>
                  </a:lnTo>
                  <a:lnTo>
                    <a:pt x="0" y="3202254"/>
                  </a:lnTo>
                  <a:lnTo>
                    <a:pt x="38100" y="3278454"/>
                  </a:lnTo>
                  <a:lnTo>
                    <a:pt x="63500" y="3227654"/>
                  </a:lnTo>
                  <a:lnTo>
                    <a:pt x="76200" y="3202254"/>
                  </a:lnTo>
                  <a:close/>
                </a:path>
                <a:path w="6000115" h="3278504">
                  <a:moveTo>
                    <a:pt x="1238631" y="66929"/>
                  </a:moveTo>
                  <a:lnTo>
                    <a:pt x="1225931" y="66929"/>
                  </a:lnTo>
                  <a:lnTo>
                    <a:pt x="1225931" y="105029"/>
                  </a:lnTo>
                  <a:lnTo>
                    <a:pt x="1238631" y="105029"/>
                  </a:lnTo>
                  <a:lnTo>
                    <a:pt x="1238631" y="66929"/>
                  </a:lnTo>
                  <a:close/>
                </a:path>
                <a:path w="6000115" h="3278504">
                  <a:moveTo>
                    <a:pt x="1242060" y="139700"/>
                  </a:moveTo>
                  <a:lnTo>
                    <a:pt x="1238631" y="139700"/>
                  </a:lnTo>
                  <a:lnTo>
                    <a:pt x="1238631" y="117729"/>
                  </a:lnTo>
                  <a:lnTo>
                    <a:pt x="1225931" y="117729"/>
                  </a:lnTo>
                  <a:lnTo>
                    <a:pt x="1225931" y="149606"/>
                  </a:lnTo>
                  <a:lnTo>
                    <a:pt x="1228725" y="152400"/>
                  </a:lnTo>
                  <a:lnTo>
                    <a:pt x="1242060" y="152400"/>
                  </a:lnTo>
                  <a:lnTo>
                    <a:pt x="1242060" y="146050"/>
                  </a:lnTo>
                  <a:lnTo>
                    <a:pt x="1242060" y="139700"/>
                  </a:lnTo>
                  <a:close/>
                </a:path>
                <a:path w="6000115" h="3278504">
                  <a:moveTo>
                    <a:pt x="1254125" y="31750"/>
                  </a:moveTo>
                  <a:lnTo>
                    <a:pt x="1228725" y="31750"/>
                  </a:lnTo>
                  <a:lnTo>
                    <a:pt x="1225931" y="34544"/>
                  </a:lnTo>
                  <a:lnTo>
                    <a:pt x="1225931" y="54229"/>
                  </a:lnTo>
                  <a:lnTo>
                    <a:pt x="1238631" y="54229"/>
                  </a:lnTo>
                  <a:lnTo>
                    <a:pt x="1238631" y="44450"/>
                  </a:lnTo>
                  <a:lnTo>
                    <a:pt x="1254125" y="44450"/>
                  </a:lnTo>
                  <a:lnTo>
                    <a:pt x="1254125" y="38100"/>
                  </a:lnTo>
                  <a:lnTo>
                    <a:pt x="1254125" y="31750"/>
                  </a:lnTo>
                  <a:close/>
                </a:path>
                <a:path w="6000115" h="3278504">
                  <a:moveTo>
                    <a:pt x="1304925" y="31750"/>
                  </a:moveTo>
                  <a:lnTo>
                    <a:pt x="1266825" y="31750"/>
                  </a:lnTo>
                  <a:lnTo>
                    <a:pt x="1266825" y="44450"/>
                  </a:lnTo>
                  <a:lnTo>
                    <a:pt x="1304925" y="44450"/>
                  </a:lnTo>
                  <a:lnTo>
                    <a:pt x="1304925" y="31750"/>
                  </a:lnTo>
                  <a:close/>
                </a:path>
                <a:path w="6000115" h="3278504">
                  <a:moveTo>
                    <a:pt x="1355725" y="31750"/>
                  </a:moveTo>
                  <a:lnTo>
                    <a:pt x="1317625" y="31750"/>
                  </a:lnTo>
                  <a:lnTo>
                    <a:pt x="1317625" y="44450"/>
                  </a:lnTo>
                  <a:lnTo>
                    <a:pt x="1355725" y="44450"/>
                  </a:lnTo>
                  <a:lnTo>
                    <a:pt x="1355725" y="31750"/>
                  </a:lnTo>
                  <a:close/>
                </a:path>
                <a:path w="6000115" h="3278504">
                  <a:moveTo>
                    <a:pt x="1406525" y="31750"/>
                  </a:moveTo>
                  <a:lnTo>
                    <a:pt x="1368425" y="31750"/>
                  </a:lnTo>
                  <a:lnTo>
                    <a:pt x="1368425" y="44450"/>
                  </a:lnTo>
                  <a:lnTo>
                    <a:pt x="1406525" y="44450"/>
                  </a:lnTo>
                  <a:lnTo>
                    <a:pt x="1406525" y="31750"/>
                  </a:lnTo>
                  <a:close/>
                </a:path>
                <a:path w="6000115" h="3278504">
                  <a:moveTo>
                    <a:pt x="1457325" y="31750"/>
                  </a:moveTo>
                  <a:lnTo>
                    <a:pt x="1419225" y="31750"/>
                  </a:lnTo>
                  <a:lnTo>
                    <a:pt x="1419225" y="44450"/>
                  </a:lnTo>
                  <a:lnTo>
                    <a:pt x="1457325" y="44450"/>
                  </a:lnTo>
                  <a:lnTo>
                    <a:pt x="1457325" y="31750"/>
                  </a:lnTo>
                  <a:close/>
                </a:path>
                <a:path w="6000115" h="3278504">
                  <a:moveTo>
                    <a:pt x="1508125" y="31750"/>
                  </a:moveTo>
                  <a:lnTo>
                    <a:pt x="1470025" y="31750"/>
                  </a:lnTo>
                  <a:lnTo>
                    <a:pt x="1470025" y="44450"/>
                  </a:lnTo>
                  <a:lnTo>
                    <a:pt x="1508125" y="44450"/>
                  </a:lnTo>
                  <a:lnTo>
                    <a:pt x="1508125" y="31750"/>
                  </a:lnTo>
                  <a:close/>
                </a:path>
                <a:path w="6000115" h="3278504">
                  <a:moveTo>
                    <a:pt x="1558925" y="31750"/>
                  </a:moveTo>
                  <a:lnTo>
                    <a:pt x="1520825" y="31750"/>
                  </a:lnTo>
                  <a:lnTo>
                    <a:pt x="1520825" y="44450"/>
                  </a:lnTo>
                  <a:lnTo>
                    <a:pt x="1558925" y="44450"/>
                  </a:lnTo>
                  <a:lnTo>
                    <a:pt x="1558925" y="31750"/>
                  </a:lnTo>
                  <a:close/>
                </a:path>
                <a:path w="6000115" h="3278504">
                  <a:moveTo>
                    <a:pt x="1609725" y="31750"/>
                  </a:moveTo>
                  <a:lnTo>
                    <a:pt x="1571625" y="31750"/>
                  </a:lnTo>
                  <a:lnTo>
                    <a:pt x="1571625" y="44450"/>
                  </a:lnTo>
                  <a:lnTo>
                    <a:pt x="1609725" y="44450"/>
                  </a:lnTo>
                  <a:lnTo>
                    <a:pt x="1609725" y="31750"/>
                  </a:lnTo>
                  <a:close/>
                </a:path>
                <a:path w="6000115" h="3278504">
                  <a:moveTo>
                    <a:pt x="1660525" y="31750"/>
                  </a:moveTo>
                  <a:lnTo>
                    <a:pt x="1622425" y="31750"/>
                  </a:lnTo>
                  <a:lnTo>
                    <a:pt x="1622425" y="44450"/>
                  </a:lnTo>
                  <a:lnTo>
                    <a:pt x="1660525" y="44450"/>
                  </a:lnTo>
                  <a:lnTo>
                    <a:pt x="1660525" y="31750"/>
                  </a:lnTo>
                  <a:close/>
                </a:path>
                <a:path w="6000115" h="3278504">
                  <a:moveTo>
                    <a:pt x="1711325" y="31750"/>
                  </a:moveTo>
                  <a:lnTo>
                    <a:pt x="1673225" y="31750"/>
                  </a:lnTo>
                  <a:lnTo>
                    <a:pt x="1673225" y="44450"/>
                  </a:lnTo>
                  <a:lnTo>
                    <a:pt x="1711325" y="44450"/>
                  </a:lnTo>
                  <a:lnTo>
                    <a:pt x="1711325" y="31750"/>
                  </a:lnTo>
                  <a:close/>
                </a:path>
                <a:path w="6000115" h="3278504">
                  <a:moveTo>
                    <a:pt x="1762125" y="31750"/>
                  </a:moveTo>
                  <a:lnTo>
                    <a:pt x="1724025" y="31750"/>
                  </a:lnTo>
                  <a:lnTo>
                    <a:pt x="1724025" y="44450"/>
                  </a:lnTo>
                  <a:lnTo>
                    <a:pt x="1762125" y="44450"/>
                  </a:lnTo>
                  <a:lnTo>
                    <a:pt x="1762125" y="31750"/>
                  </a:lnTo>
                  <a:close/>
                </a:path>
                <a:path w="6000115" h="3278504">
                  <a:moveTo>
                    <a:pt x="1812925" y="31750"/>
                  </a:moveTo>
                  <a:lnTo>
                    <a:pt x="1774825" y="31750"/>
                  </a:lnTo>
                  <a:lnTo>
                    <a:pt x="1774825" y="44450"/>
                  </a:lnTo>
                  <a:lnTo>
                    <a:pt x="1812925" y="44450"/>
                  </a:lnTo>
                  <a:lnTo>
                    <a:pt x="1812925" y="31750"/>
                  </a:lnTo>
                  <a:close/>
                </a:path>
                <a:path w="6000115" h="3278504">
                  <a:moveTo>
                    <a:pt x="1863725" y="31750"/>
                  </a:moveTo>
                  <a:lnTo>
                    <a:pt x="1825625" y="31750"/>
                  </a:lnTo>
                  <a:lnTo>
                    <a:pt x="1825625" y="44450"/>
                  </a:lnTo>
                  <a:lnTo>
                    <a:pt x="1863725" y="44450"/>
                  </a:lnTo>
                  <a:lnTo>
                    <a:pt x="1863725" y="31750"/>
                  </a:lnTo>
                  <a:close/>
                </a:path>
                <a:path w="6000115" h="3278504">
                  <a:moveTo>
                    <a:pt x="1914512" y="31750"/>
                  </a:moveTo>
                  <a:lnTo>
                    <a:pt x="1876412" y="31750"/>
                  </a:lnTo>
                  <a:lnTo>
                    <a:pt x="1876412" y="44450"/>
                  </a:lnTo>
                  <a:lnTo>
                    <a:pt x="1914512" y="44450"/>
                  </a:lnTo>
                  <a:lnTo>
                    <a:pt x="1914512" y="31750"/>
                  </a:lnTo>
                  <a:close/>
                </a:path>
                <a:path w="6000115" h="3278504">
                  <a:moveTo>
                    <a:pt x="1965312" y="31750"/>
                  </a:moveTo>
                  <a:lnTo>
                    <a:pt x="1927212" y="31750"/>
                  </a:lnTo>
                  <a:lnTo>
                    <a:pt x="1927212" y="44450"/>
                  </a:lnTo>
                  <a:lnTo>
                    <a:pt x="1965312" y="44450"/>
                  </a:lnTo>
                  <a:lnTo>
                    <a:pt x="1965312" y="31750"/>
                  </a:lnTo>
                  <a:close/>
                </a:path>
                <a:path w="6000115" h="3278504">
                  <a:moveTo>
                    <a:pt x="2010410" y="3144520"/>
                  </a:moveTo>
                  <a:lnTo>
                    <a:pt x="1997710" y="3144520"/>
                  </a:lnTo>
                  <a:lnTo>
                    <a:pt x="1997710" y="3182620"/>
                  </a:lnTo>
                  <a:lnTo>
                    <a:pt x="2010410" y="3182620"/>
                  </a:lnTo>
                  <a:lnTo>
                    <a:pt x="2010410" y="3144520"/>
                  </a:lnTo>
                  <a:close/>
                </a:path>
                <a:path w="6000115" h="3278504">
                  <a:moveTo>
                    <a:pt x="2010410" y="3093720"/>
                  </a:moveTo>
                  <a:lnTo>
                    <a:pt x="1997710" y="3093720"/>
                  </a:lnTo>
                  <a:lnTo>
                    <a:pt x="1997710" y="3131820"/>
                  </a:lnTo>
                  <a:lnTo>
                    <a:pt x="2010410" y="3131820"/>
                  </a:lnTo>
                  <a:lnTo>
                    <a:pt x="2010410" y="3093720"/>
                  </a:lnTo>
                  <a:close/>
                </a:path>
                <a:path w="6000115" h="3278504">
                  <a:moveTo>
                    <a:pt x="2010410" y="3042920"/>
                  </a:moveTo>
                  <a:lnTo>
                    <a:pt x="1997710" y="3042920"/>
                  </a:lnTo>
                  <a:lnTo>
                    <a:pt x="1997710" y="3081020"/>
                  </a:lnTo>
                  <a:lnTo>
                    <a:pt x="2010410" y="3081020"/>
                  </a:lnTo>
                  <a:lnTo>
                    <a:pt x="2010410" y="3042920"/>
                  </a:lnTo>
                  <a:close/>
                </a:path>
                <a:path w="6000115" h="3278504">
                  <a:moveTo>
                    <a:pt x="2010410" y="2992120"/>
                  </a:moveTo>
                  <a:lnTo>
                    <a:pt x="1997710" y="2992120"/>
                  </a:lnTo>
                  <a:lnTo>
                    <a:pt x="1997710" y="3030220"/>
                  </a:lnTo>
                  <a:lnTo>
                    <a:pt x="2010410" y="3030220"/>
                  </a:lnTo>
                  <a:lnTo>
                    <a:pt x="2010410" y="2992120"/>
                  </a:lnTo>
                  <a:close/>
                </a:path>
                <a:path w="6000115" h="3278504">
                  <a:moveTo>
                    <a:pt x="2010410" y="2941320"/>
                  </a:moveTo>
                  <a:lnTo>
                    <a:pt x="1997710" y="2941320"/>
                  </a:lnTo>
                  <a:lnTo>
                    <a:pt x="1997710" y="2979420"/>
                  </a:lnTo>
                  <a:lnTo>
                    <a:pt x="2010410" y="2979420"/>
                  </a:lnTo>
                  <a:lnTo>
                    <a:pt x="2010410" y="2941320"/>
                  </a:lnTo>
                  <a:close/>
                </a:path>
                <a:path w="6000115" h="3278504">
                  <a:moveTo>
                    <a:pt x="2016112" y="31750"/>
                  </a:moveTo>
                  <a:lnTo>
                    <a:pt x="1978012" y="31750"/>
                  </a:lnTo>
                  <a:lnTo>
                    <a:pt x="1978012" y="44450"/>
                  </a:lnTo>
                  <a:lnTo>
                    <a:pt x="2016112" y="44450"/>
                  </a:lnTo>
                  <a:lnTo>
                    <a:pt x="2016112" y="31750"/>
                  </a:lnTo>
                  <a:close/>
                </a:path>
                <a:path w="6000115" h="3278504">
                  <a:moveTo>
                    <a:pt x="2042160" y="3180918"/>
                  </a:moveTo>
                  <a:lnTo>
                    <a:pt x="2010410" y="3202089"/>
                  </a:lnTo>
                  <a:lnTo>
                    <a:pt x="2010410" y="3195320"/>
                  </a:lnTo>
                  <a:lnTo>
                    <a:pt x="1997710" y="3195320"/>
                  </a:lnTo>
                  <a:lnTo>
                    <a:pt x="1997710" y="3202089"/>
                  </a:lnTo>
                  <a:lnTo>
                    <a:pt x="1965960" y="3180918"/>
                  </a:lnTo>
                  <a:lnTo>
                    <a:pt x="2004060" y="3257131"/>
                  </a:lnTo>
                  <a:lnTo>
                    <a:pt x="2029460" y="3206318"/>
                  </a:lnTo>
                  <a:lnTo>
                    <a:pt x="2042160" y="3180918"/>
                  </a:lnTo>
                  <a:close/>
                </a:path>
                <a:path w="6000115" h="3278504">
                  <a:moveTo>
                    <a:pt x="2066925" y="31750"/>
                  </a:moveTo>
                  <a:lnTo>
                    <a:pt x="2028825" y="31750"/>
                  </a:lnTo>
                  <a:lnTo>
                    <a:pt x="2028825" y="44450"/>
                  </a:lnTo>
                  <a:lnTo>
                    <a:pt x="2066925" y="44450"/>
                  </a:lnTo>
                  <a:lnTo>
                    <a:pt x="2066925" y="31750"/>
                  </a:lnTo>
                  <a:close/>
                </a:path>
                <a:path w="6000115" h="3278504">
                  <a:moveTo>
                    <a:pt x="2117725" y="31750"/>
                  </a:moveTo>
                  <a:lnTo>
                    <a:pt x="2079625" y="31750"/>
                  </a:lnTo>
                  <a:lnTo>
                    <a:pt x="2079625" y="44450"/>
                  </a:lnTo>
                  <a:lnTo>
                    <a:pt x="2117725" y="44450"/>
                  </a:lnTo>
                  <a:lnTo>
                    <a:pt x="2117725" y="31750"/>
                  </a:lnTo>
                  <a:close/>
                </a:path>
                <a:path w="6000115" h="3278504">
                  <a:moveTo>
                    <a:pt x="2168525" y="31750"/>
                  </a:moveTo>
                  <a:lnTo>
                    <a:pt x="2130425" y="31750"/>
                  </a:lnTo>
                  <a:lnTo>
                    <a:pt x="2130425" y="44450"/>
                  </a:lnTo>
                  <a:lnTo>
                    <a:pt x="2168525" y="44450"/>
                  </a:lnTo>
                  <a:lnTo>
                    <a:pt x="2168525" y="31750"/>
                  </a:lnTo>
                  <a:close/>
                </a:path>
                <a:path w="6000115" h="3278504">
                  <a:moveTo>
                    <a:pt x="2219325" y="31750"/>
                  </a:moveTo>
                  <a:lnTo>
                    <a:pt x="2181225" y="31750"/>
                  </a:lnTo>
                  <a:lnTo>
                    <a:pt x="2181225" y="44450"/>
                  </a:lnTo>
                  <a:lnTo>
                    <a:pt x="2219325" y="44450"/>
                  </a:lnTo>
                  <a:lnTo>
                    <a:pt x="2219325" y="31750"/>
                  </a:lnTo>
                  <a:close/>
                </a:path>
                <a:path w="6000115" h="3278504">
                  <a:moveTo>
                    <a:pt x="2270125" y="31750"/>
                  </a:moveTo>
                  <a:lnTo>
                    <a:pt x="2232025" y="31750"/>
                  </a:lnTo>
                  <a:lnTo>
                    <a:pt x="2232025" y="44450"/>
                  </a:lnTo>
                  <a:lnTo>
                    <a:pt x="2270125" y="44450"/>
                  </a:lnTo>
                  <a:lnTo>
                    <a:pt x="2270125" y="31750"/>
                  </a:lnTo>
                  <a:close/>
                </a:path>
                <a:path w="6000115" h="3278504">
                  <a:moveTo>
                    <a:pt x="2320925" y="31750"/>
                  </a:moveTo>
                  <a:lnTo>
                    <a:pt x="2282825" y="31750"/>
                  </a:lnTo>
                  <a:lnTo>
                    <a:pt x="2282825" y="44450"/>
                  </a:lnTo>
                  <a:lnTo>
                    <a:pt x="2320925" y="44450"/>
                  </a:lnTo>
                  <a:lnTo>
                    <a:pt x="2320925" y="31750"/>
                  </a:lnTo>
                  <a:close/>
                </a:path>
                <a:path w="6000115" h="3278504">
                  <a:moveTo>
                    <a:pt x="2371725" y="31750"/>
                  </a:moveTo>
                  <a:lnTo>
                    <a:pt x="2333625" y="31750"/>
                  </a:lnTo>
                  <a:lnTo>
                    <a:pt x="2333625" y="44450"/>
                  </a:lnTo>
                  <a:lnTo>
                    <a:pt x="2371725" y="44450"/>
                  </a:lnTo>
                  <a:lnTo>
                    <a:pt x="2371725" y="31750"/>
                  </a:lnTo>
                  <a:close/>
                </a:path>
                <a:path w="6000115" h="3278504">
                  <a:moveTo>
                    <a:pt x="2422525" y="31750"/>
                  </a:moveTo>
                  <a:lnTo>
                    <a:pt x="2384425" y="31750"/>
                  </a:lnTo>
                  <a:lnTo>
                    <a:pt x="2384425" y="44450"/>
                  </a:lnTo>
                  <a:lnTo>
                    <a:pt x="2422525" y="44450"/>
                  </a:lnTo>
                  <a:lnTo>
                    <a:pt x="2422525" y="31750"/>
                  </a:lnTo>
                  <a:close/>
                </a:path>
                <a:path w="6000115" h="3278504">
                  <a:moveTo>
                    <a:pt x="2473325" y="31750"/>
                  </a:moveTo>
                  <a:lnTo>
                    <a:pt x="2435225" y="31750"/>
                  </a:lnTo>
                  <a:lnTo>
                    <a:pt x="2435225" y="44450"/>
                  </a:lnTo>
                  <a:lnTo>
                    <a:pt x="2473325" y="44450"/>
                  </a:lnTo>
                  <a:lnTo>
                    <a:pt x="2473325" y="31750"/>
                  </a:lnTo>
                  <a:close/>
                </a:path>
                <a:path w="6000115" h="3278504">
                  <a:moveTo>
                    <a:pt x="2524125" y="31750"/>
                  </a:moveTo>
                  <a:lnTo>
                    <a:pt x="2486025" y="31750"/>
                  </a:lnTo>
                  <a:lnTo>
                    <a:pt x="2486025" y="44450"/>
                  </a:lnTo>
                  <a:lnTo>
                    <a:pt x="2524125" y="44450"/>
                  </a:lnTo>
                  <a:lnTo>
                    <a:pt x="2524125" y="31750"/>
                  </a:lnTo>
                  <a:close/>
                </a:path>
                <a:path w="6000115" h="3278504">
                  <a:moveTo>
                    <a:pt x="2574925" y="31750"/>
                  </a:moveTo>
                  <a:lnTo>
                    <a:pt x="2536825" y="31750"/>
                  </a:lnTo>
                  <a:lnTo>
                    <a:pt x="2536825" y="44450"/>
                  </a:lnTo>
                  <a:lnTo>
                    <a:pt x="2574925" y="44450"/>
                  </a:lnTo>
                  <a:lnTo>
                    <a:pt x="2574925" y="31750"/>
                  </a:lnTo>
                  <a:close/>
                </a:path>
                <a:path w="6000115" h="3278504">
                  <a:moveTo>
                    <a:pt x="2625725" y="31750"/>
                  </a:moveTo>
                  <a:lnTo>
                    <a:pt x="2587625" y="31750"/>
                  </a:lnTo>
                  <a:lnTo>
                    <a:pt x="2587625" y="44450"/>
                  </a:lnTo>
                  <a:lnTo>
                    <a:pt x="2625725" y="44450"/>
                  </a:lnTo>
                  <a:lnTo>
                    <a:pt x="2625725" y="31750"/>
                  </a:lnTo>
                  <a:close/>
                </a:path>
                <a:path w="6000115" h="3278504">
                  <a:moveTo>
                    <a:pt x="2676525" y="31750"/>
                  </a:moveTo>
                  <a:lnTo>
                    <a:pt x="2638425" y="31750"/>
                  </a:lnTo>
                  <a:lnTo>
                    <a:pt x="2638425" y="44450"/>
                  </a:lnTo>
                  <a:lnTo>
                    <a:pt x="2676525" y="44450"/>
                  </a:lnTo>
                  <a:lnTo>
                    <a:pt x="2676525" y="31750"/>
                  </a:lnTo>
                  <a:close/>
                </a:path>
                <a:path w="6000115" h="3278504">
                  <a:moveTo>
                    <a:pt x="2727325" y="31750"/>
                  </a:moveTo>
                  <a:lnTo>
                    <a:pt x="2689225" y="31750"/>
                  </a:lnTo>
                  <a:lnTo>
                    <a:pt x="2689225" y="44450"/>
                  </a:lnTo>
                  <a:lnTo>
                    <a:pt x="2727325" y="44450"/>
                  </a:lnTo>
                  <a:lnTo>
                    <a:pt x="2727325" y="31750"/>
                  </a:lnTo>
                  <a:close/>
                </a:path>
                <a:path w="6000115" h="3278504">
                  <a:moveTo>
                    <a:pt x="2778125" y="31750"/>
                  </a:moveTo>
                  <a:lnTo>
                    <a:pt x="2740025" y="31750"/>
                  </a:lnTo>
                  <a:lnTo>
                    <a:pt x="2740025" y="44450"/>
                  </a:lnTo>
                  <a:lnTo>
                    <a:pt x="2778125" y="44450"/>
                  </a:lnTo>
                  <a:lnTo>
                    <a:pt x="2778125" y="31750"/>
                  </a:lnTo>
                  <a:close/>
                </a:path>
                <a:path w="6000115" h="3278504">
                  <a:moveTo>
                    <a:pt x="2828925" y="31750"/>
                  </a:moveTo>
                  <a:lnTo>
                    <a:pt x="2790825" y="31750"/>
                  </a:lnTo>
                  <a:lnTo>
                    <a:pt x="2790825" y="44450"/>
                  </a:lnTo>
                  <a:lnTo>
                    <a:pt x="2828925" y="44450"/>
                  </a:lnTo>
                  <a:lnTo>
                    <a:pt x="2828925" y="31750"/>
                  </a:lnTo>
                  <a:close/>
                </a:path>
                <a:path w="6000115" h="3278504">
                  <a:moveTo>
                    <a:pt x="2879725" y="31750"/>
                  </a:moveTo>
                  <a:lnTo>
                    <a:pt x="2841625" y="31750"/>
                  </a:lnTo>
                  <a:lnTo>
                    <a:pt x="2841625" y="44450"/>
                  </a:lnTo>
                  <a:lnTo>
                    <a:pt x="2879725" y="44450"/>
                  </a:lnTo>
                  <a:lnTo>
                    <a:pt x="2879725" y="31750"/>
                  </a:lnTo>
                  <a:close/>
                </a:path>
                <a:path w="6000115" h="3278504">
                  <a:moveTo>
                    <a:pt x="2930525" y="31750"/>
                  </a:moveTo>
                  <a:lnTo>
                    <a:pt x="2892425" y="31750"/>
                  </a:lnTo>
                  <a:lnTo>
                    <a:pt x="2892425" y="44450"/>
                  </a:lnTo>
                  <a:lnTo>
                    <a:pt x="2930525" y="44450"/>
                  </a:lnTo>
                  <a:lnTo>
                    <a:pt x="2930525" y="31750"/>
                  </a:lnTo>
                  <a:close/>
                </a:path>
                <a:path w="6000115" h="3278504">
                  <a:moveTo>
                    <a:pt x="2981325" y="31750"/>
                  </a:moveTo>
                  <a:lnTo>
                    <a:pt x="2943225" y="31750"/>
                  </a:lnTo>
                  <a:lnTo>
                    <a:pt x="2943225" y="44450"/>
                  </a:lnTo>
                  <a:lnTo>
                    <a:pt x="2981325" y="44450"/>
                  </a:lnTo>
                  <a:lnTo>
                    <a:pt x="2981325" y="31750"/>
                  </a:lnTo>
                  <a:close/>
                </a:path>
                <a:path w="6000115" h="3278504">
                  <a:moveTo>
                    <a:pt x="3032125" y="31750"/>
                  </a:moveTo>
                  <a:lnTo>
                    <a:pt x="2994025" y="31750"/>
                  </a:lnTo>
                  <a:lnTo>
                    <a:pt x="2994025" y="44450"/>
                  </a:lnTo>
                  <a:lnTo>
                    <a:pt x="3032125" y="44450"/>
                  </a:lnTo>
                  <a:lnTo>
                    <a:pt x="3032125" y="31750"/>
                  </a:lnTo>
                  <a:close/>
                </a:path>
                <a:path w="6000115" h="3278504">
                  <a:moveTo>
                    <a:pt x="3082925" y="31750"/>
                  </a:moveTo>
                  <a:lnTo>
                    <a:pt x="3044825" y="31750"/>
                  </a:lnTo>
                  <a:lnTo>
                    <a:pt x="3044825" y="44450"/>
                  </a:lnTo>
                  <a:lnTo>
                    <a:pt x="3082925" y="44450"/>
                  </a:lnTo>
                  <a:lnTo>
                    <a:pt x="3082925" y="31750"/>
                  </a:lnTo>
                  <a:close/>
                </a:path>
                <a:path w="6000115" h="3278504">
                  <a:moveTo>
                    <a:pt x="3133725" y="31750"/>
                  </a:moveTo>
                  <a:lnTo>
                    <a:pt x="3095625" y="31750"/>
                  </a:lnTo>
                  <a:lnTo>
                    <a:pt x="3095625" y="44450"/>
                  </a:lnTo>
                  <a:lnTo>
                    <a:pt x="3133725" y="44450"/>
                  </a:lnTo>
                  <a:lnTo>
                    <a:pt x="3133725" y="31750"/>
                  </a:lnTo>
                  <a:close/>
                </a:path>
                <a:path w="6000115" h="3278504">
                  <a:moveTo>
                    <a:pt x="3184525" y="31750"/>
                  </a:moveTo>
                  <a:lnTo>
                    <a:pt x="3146425" y="31750"/>
                  </a:lnTo>
                  <a:lnTo>
                    <a:pt x="3146425" y="44450"/>
                  </a:lnTo>
                  <a:lnTo>
                    <a:pt x="3184525" y="44450"/>
                  </a:lnTo>
                  <a:lnTo>
                    <a:pt x="3184525" y="31750"/>
                  </a:lnTo>
                  <a:close/>
                </a:path>
                <a:path w="6000115" h="3278504">
                  <a:moveTo>
                    <a:pt x="3235325" y="31750"/>
                  </a:moveTo>
                  <a:lnTo>
                    <a:pt x="3197225" y="31750"/>
                  </a:lnTo>
                  <a:lnTo>
                    <a:pt x="3197225" y="44450"/>
                  </a:lnTo>
                  <a:lnTo>
                    <a:pt x="3235325" y="44450"/>
                  </a:lnTo>
                  <a:lnTo>
                    <a:pt x="3235325" y="31750"/>
                  </a:lnTo>
                  <a:close/>
                </a:path>
                <a:path w="6000115" h="3278504">
                  <a:moveTo>
                    <a:pt x="3286125" y="31750"/>
                  </a:moveTo>
                  <a:lnTo>
                    <a:pt x="3248025" y="31750"/>
                  </a:lnTo>
                  <a:lnTo>
                    <a:pt x="3248025" y="44450"/>
                  </a:lnTo>
                  <a:lnTo>
                    <a:pt x="3286125" y="44450"/>
                  </a:lnTo>
                  <a:lnTo>
                    <a:pt x="3286125" y="31750"/>
                  </a:lnTo>
                  <a:close/>
                </a:path>
                <a:path w="6000115" h="3278504">
                  <a:moveTo>
                    <a:pt x="3336925" y="31750"/>
                  </a:moveTo>
                  <a:lnTo>
                    <a:pt x="3298825" y="31750"/>
                  </a:lnTo>
                  <a:lnTo>
                    <a:pt x="3298825" y="44450"/>
                  </a:lnTo>
                  <a:lnTo>
                    <a:pt x="3336925" y="44450"/>
                  </a:lnTo>
                  <a:lnTo>
                    <a:pt x="3336925" y="31750"/>
                  </a:lnTo>
                  <a:close/>
                </a:path>
                <a:path w="6000115" h="3278504">
                  <a:moveTo>
                    <a:pt x="3387725" y="31750"/>
                  </a:moveTo>
                  <a:lnTo>
                    <a:pt x="3349625" y="31750"/>
                  </a:lnTo>
                  <a:lnTo>
                    <a:pt x="3349625" y="44450"/>
                  </a:lnTo>
                  <a:lnTo>
                    <a:pt x="3387725" y="44450"/>
                  </a:lnTo>
                  <a:lnTo>
                    <a:pt x="3387725" y="31750"/>
                  </a:lnTo>
                  <a:close/>
                </a:path>
                <a:path w="6000115" h="3278504">
                  <a:moveTo>
                    <a:pt x="3438525" y="31750"/>
                  </a:moveTo>
                  <a:lnTo>
                    <a:pt x="3400425" y="31750"/>
                  </a:lnTo>
                  <a:lnTo>
                    <a:pt x="3400425" y="44450"/>
                  </a:lnTo>
                  <a:lnTo>
                    <a:pt x="3438525" y="44450"/>
                  </a:lnTo>
                  <a:lnTo>
                    <a:pt x="3438525" y="31750"/>
                  </a:lnTo>
                  <a:close/>
                </a:path>
                <a:path w="6000115" h="3278504">
                  <a:moveTo>
                    <a:pt x="3489325" y="31750"/>
                  </a:moveTo>
                  <a:lnTo>
                    <a:pt x="3451225" y="31750"/>
                  </a:lnTo>
                  <a:lnTo>
                    <a:pt x="3451225" y="44450"/>
                  </a:lnTo>
                  <a:lnTo>
                    <a:pt x="3489325" y="44450"/>
                  </a:lnTo>
                  <a:lnTo>
                    <a:pt x="3489325" y="31750"/>
                  </a:lnTo>
                  <a:close/>
                </a:path>
                <a:path w="6000115" h="3278504">
                  <a:moveTo>
                    <a:pt x="3540125" y="31750"/>
                  </a:moveTo>
                  <a:lnTo>
                    <a:pt x="3502025" y="31750"/>
                  </a:lnTo>
                  <a:lnTo>
                    <a:pt x="3502025" y="44450"/>
                  </a:lnTo>
                  <a:lnTo>
                    <a:pt x="3540125" y="44450"/>
                  </a:lnTo>
                  <a:lnTo>
                    <a:pt x="3540125" y="31750"/>
                  </a:lnTo>
                  <a:close/>
                </a:path>
                <a:path w="6000115" h="3278504">
                  <a:moveTo>
                    <a:pt x="3590925" y="31750"/>
                  </a:moveTo>
                  <a:lnTo>
                    <a:pt x="3552825" y="31750"/>
                  </a:lnTo>
                  <a:lnTo>
                    <a:pt x="3552825" y="44450"/>
                  </a:lnTo>
                  <a:lnTo>
                    <a:pt x="3590925" y="44450"/>
                  </a:lnTo>
                  <a:lnTo>
                    <a:pt x="3590925" y="31750"/>
                  </a:lnTo>
                  <a:close/>
                </a:path>
                <a:path w="6000115" h="3278504">
                  <a:moveTo>
                    <a:pt x="3641725" y="31750"/>
                  </a:moveTo>
                  <a:lnTo>
                    <a:pt x="3603625" y="31750"/>
                  </a:lnTo>
                  <a:lnTo>
                    <a:pt x="3603625" y="44450"/>
                  </a:lnTo>
                  <a:lnTo>
                    <a:pt x="3641725" y="44450"/>
                  </a:lnTo>
                  <a:lnTo>
                    <a:pt x="3641725" y="31750"/>
                  </a:lnTo>
                  <a:close/>
                </a:path>
                <a:path w="6000115" h="3278504">
                  <a:moveTo>
                    <a:pt x="3692525" y="31750"/>
                  </a:moveTo>
                  <a:lnTo>
                    <a:pt x="3654425" y="31750"/>
                  </a:lnTo>
                  <a:lnTo>
                    <a:pt x="3654425" y="44450"/>
                  </a:lnTo>
                  <a:lnTo>
                    <a:pt x="3692525" y="44450"/>
                  </a:lnTo>
                  <a:lnTo>
                    <a:pt x="3692525" y="31750"/>
                  </a:lnTo>
                  <a:close/>
                </a:path>
                <a:path w="6000115" h="3278504">
                  <a:moveTo>
                    <a:pt x="3743325" y="31750"/>
                  </a:moveTo>
                  <a:lnTo>
                    <a:pt x="3705225" y="31750"/>
                  </a:lnTo>
                  <a:lnTo>
                    <a:pt x="3705225" y="44450"/>
                  </a:lnTo>
                  <a:lnTo>
                    <a:pt x="3743325" y="44450"/>
                  </a:lnTo>
                  <a:lnTo>
                    <a:pt x="3743325" y="31750"/>
                  </a:lnTo>
                  <a:close/>
                </a:path>
                <a:path w="6000115" h="3278504">
                  <a:moveTo>
                    <a:pt x="3794125" y="31750"/>
                  </a:moveTo>
                  <a:lnTo>
                    <a:pt x="3756025" y="31750"/>
                  </a:lnTo>
                  <a:lnTo>
                    <a:pt x="3756025" y="44450"/>
                  </a:lnTo>
                  <a:lnTo>
                    <a:pt x="3794125" y="44450"/>
                  </a:lnTo>
                  <a:lnTo>
                    <a:pt x="3794125" y="31750"/>
                  </a:lnTo>
                  <a:close/>
                </a:path>
                <a:path w="6000115" h="3278504">
                  <a:moveTo>
                    <a:pt x="3844925" y="31750"/>
                  </a:moveTo>
                  <a:lnTo>
                    <a:pt x="3806825" y="31750"/>
                  </a:lnTo>
                  <a:lnTo>
                    <a:pt x="3806825" y="44450"/>
                  </a:lnTo>
                  <a:lnTo>
                    <a:pt x="3844925" y="44450"/>
                  </a:lnTo>
                  <a:lnTo>
                    <a:pt x="3844925" y="31750"/>
                  </a:lnTo>
                  <a:close/>
                </a:path>
                <a:path w="6000115" h="3278504">
                  <a:moveTo>
                    <a:pt x="3895725" y="31750"/>
                  </a:moveTo>
                  <a:lnTo>
                    <a:pt x="3857625" y="31750"/>
                  </a:lnTo>
                  <a:lnTo>
                    <a:pt x="3857625" y="44450"/>
                  </a:lnTo>
                  <a:lnTo>
                    <a:pt x="3895725" y="44450"/>
                  </a:lnTo>
                  <a:lnTo>
                    <a:pt x="3895725" y="31750"/>
                  </a:lnTo>
                  <a:close/>
                </a:path>
                <a:path w="6000115" h="3278504">
                  <a:moveTo>
                    <a:pt x="3946525" y="31750"/>
                  </a:moveTo>
                  <a:lnTo>
                    <a:pt x="3908425" y="31750"/>
                  </a:lnTo>
                  <a:lnTo>
                    <a:pt x="3908425" y="44450"/>
                  </a:lnTo>
                  <a:lnTo>
                    <a:pt x="3946525" y="44450"/>
                  </a:lnTo>
                  <a:lnTo>
                    <a:pt x="3946525" y="31750"/>
                  </a:lnTo>
                  <a:close/>
                </a:path>
                <a:path w="6000115" h="3278504">
                  <a:moveTo>
                    <a:pt x="3997325" y="31750"/>
                  </a:moveTo>
                  <a:lnTo>
                    <a:pt x="3959225" y="31750"/>
                  </a:lnTo>
                  <a:lnTo>
                    <a:pt x="3959225" y="44450"/>
                  </a:lnTo>
                  <a:lnTo>
                    <a:pt x="3997325" y="44450"/>
                  </a:lnTo>
                  <a:lnTo>
                    <a:pt x="3997325" y="31750"/>
                  </a:lnTo>
                  <a:close/>
                </a:path>
                <a:path w="6000115" h="3278504">
                  <a:moveTo>
                    <a:pt x="4048125" y="31750"/>
                  </a:moveTo>
                  <a:lnTo>
                    <a:pt x="4010025" y="31750"/>
                  </a:lnTo>
                  <a:lnTo>
                    <a:pt x="4010025" y="44450"/>
                  </a:lnTo>
                  <a:lnTo>
                    <a:pt x="4048125" y="44450"/>
                  </a:lnTo>
                  <a:lnTo>
                    <a:pt x="4048125" y="31750"/>
                  </a:lnTo>
                  <a:close/>
                </a:path>
                <a:path w="6000115" h="3278504">
                  <a:moveTo>
                    <a:pt x="4098925" y="31750"/>
                  </a:moveTo>
                  <a:lnTo>
                    <a:pt x="4060825" y="31750"/>
                  </a:lnTo>
                  <a:lnTo>
                    <a:pt x="4060825" y="44450"/>
                  </a:lnTo>
                  <a:lnTo>
                    <a:pt x="4098925" y="44450"/>
                  </a:lnTo>
                  <a:lnTo>
                    <a:pt x="4098925" y="31750"/>
                  </a:lnTo>
                  <a:close/>
                </a:path>
                <a:path w="6000115" h="3278504">
                  <a:moveTo>
                    <a:pt x="4149725" y="31750"/>
                  </a:moveTo>
                  <a:lnTo>
                    <a:pt x="4111625" y="31750"/>
                  </a:lnTo>
                  <a:lnTo>
                    <a:pt x="4111625" y="44450"/>
                  </a:lnTo>
                  <a:lnTo>
                    <a:pt x="4149725" y="44450"/>
                  </a:lnTo>
                  <a:lnTo>
                    <a:pt x="4149725" y="31750"/>
                  </a:lnTo>
                  <a:close/>
                </a:path>
                <a:path w="6000115" h="3278504">
                  <a:moveTo>
                    <a:pt x="4200525" y="31750"/>
                  </a:moveTo>
                  <a:lnTo>
                    <a:pt x="4162425" y="31750"/>
                  </a:lnTo>
                  <a:lnTo>
                    <a:pt x="4162425" y="44450"/>
                  </a:lnTo>
                  <a:lnTo>
                    <a:pt x="4200525" y="44450"/>
                  </a:lnTo>
                  <a:lnTo>
                    <a:pt x="4200525" y="31750"/>
                  </a:lnTo>
                  <a:close/>
                </a:path>
                <a:path w="6000115" h="3278504">
                  <a:moveTo>
                    <a:pt x="4251325" y="31750"/>
                  </a:moveTo>
                  <a:lnTo>
                    <a:pt x="4213225" y="31750"/>
                  </a:lnTo>
                  <a:lnTo>
                    <a:pt x="4213225" y="44450"/>
                  </a:lnTo>
                  <a:lnTo>
                    <a:pt x="4251325" y="44450"/>
                  </a:lnTo>
                  <a:lnTo>
                    <a:pt x="4251325" y="31750"/>
                  </a:lnTo>
                  <a:close/>
                </a:path>
                <a:path w="6000115" h="3278504">
                  <a:moveTo>
                    <a:pt x="4302125" y="31750"/>
                  </a:moveTo>
                  <a:lnTo>
                    <a:pt x="4264025" y="31750"/>
                  </a:lnTo>
                  <a:lnTo>
                    <a:pt x="4264025" y="44450"/>
                  </a:lnTo>
                  <a:lnTo>
                    <a:pt x="4302125" y="44450"/>
                  </a:lnTo>
                  <a:lnTo>
                    <a:pt x="4302125" y="31750"/>
                  </a:lnTo>
                  <a:close/>
                </a:path>
                <a:path w="6000115" h="3278504">
                  <a:moveTo>
                    <a:pt x="4352925" y="31750"/>
                  </a:moveTo>
                  <a:lnTo>
                    <a:pt x="4314825" y="31750"/>
                  </a:lnTo>
                  <a:lnTo>
                    <a:pt x="4314825" y="44450"/>
                  </a:lnTo>
                  <a:lnTo>
                    <a:pt x="4352925" y="44450"/>
                  </a:lnTo>
                  <a:lnTo>
                    <a:pt x="4352925" y="31750"/>
                  </a:lnTo>
                  <a:close/>
                </a:path>
                <a:path w="6000115" h="3278504">
                  <a:moveTo>
                    <a:pt x="4403725" y="31750"/>
                  </a:moveTo>
                  <a:lnTo>
                    <a:pt x="4365625" y="31750"/>
                  </a:lnTo>
                  <a:lnTo>
                    <a:pt x="4365625" y="44450"/>
                  </a:lnTo>
                  <a:lnTo>
                    <a:pt x="4403725" y="44450"/>
                  </a:lnTo>
                  <a:lnTo>
                    <a:pt x="4403725" y="31750"/>
                  </a:lnTo>
                  <a:close/>
                </a:path>
                <a:path w="6000115" h="3278504">
                  <a:moveTo>
                    <a:pt x="4454525" y="31750"/>
                  </a:moveTo>
                  <a:lnTo>
                    <a:pt x="4416425" y="31750"/>
                  </a:lnTo>
                  <a:lnTo>
                    <a:pt x="4416425" y="44450"/>
                  </a:lnTo>
                  <a:lnTo>
                    <a:pt x="4454525" y="44450"/>
                  </a:lnTo>
                  <a:lnTo>
                    <a:pt x="4454525" y="31750"/>
                  </a:lnTo>
                  <a:close/>
                </a:path>
                <a:path w="6000115" h="3278504">
                  <a:moveTo>
                    <a:pt x="4505325" y="31750"/>
                  </a:moveTo>
                  <a:lnTo>
                    <a:pt x="4467225" y="31750"/>
                  </a:lnTo>
                  <a:lnTo>
                    <a:pt x="4467225" y="44450"/>
                  </a:lnTo>
                  <a:lnTo>
                    <a:pt x="4505325" y="44450"/>
                  </a:lnTo>
                  <a:lnTo>
                    <a:pt x="4505325" y="31750"/>
                  </a:lnTo>
                  <a:close/>
                </a:path>
                <a:path w="6000115" h="3278504">
                  <a:moveTo>
                    <a:pt x="4556125" y="31750"/>
                  </a:moveTo>
                  <a:lnTo>
                    <a:pt x="4518025" y="31750"/>
                  </a:lnTo>
                  <a:lnTo>
                    <a:pt x="4518025" y="44450"/>
                  </a:lnTo>
                  <a:lnTo>
                    <a:pt x="4556125" y="44450"/>
                  </a:lnTo>
                  <a:lnTo>
                    <a:pt x="4556125" y="31750"/>
                  </a:lnTo>
                  <a:close/>
                </a:path>
                <a:path w="6000115" h="3278504">
                  <a:moveTo>
                    <a:pt x="4606925" y="31750"/>
                  </a:moveTo>
                  <a:lnTo>
                    <a:pt x="4568825" y="31750"/>
                  </a:lnTo>
                  <a:lnTo>
                    <a:pt x="4568825" y="44450"/>
                  </a:lnTo>
                  <a:lnTo>
                    <a:pt x="4606925" y="44450"/>
                  </a:lnTo>
                  <a:lnTo>
                    <a:pt x="4606925" y="31750"/>
                  </a:lnTo>
                  <a:close/>
                </a:path>
                <a:path w="6000115" h="3278504">
                  <a:moveTo>
                    <a:pt x="4657725" y="31750"/>
                  </a:moveTo>
                  <a:lnTo>
                    <a:pt x="4619625" y="31750"/>
                  </a:lnTo>
                  <a:lnTo>
                    <a:pt x="4619625" y="44450"/>
                  </a:lnTo>
                  <a:lnTo>
                    <a:pt x="4657725" y="44450"/>
                  </a:lnTo>
                  <a:lnTo>
                    <a:pt x="4657725" y="31750"/>
                  </a:lnTo>
                  <a:close/>
                </a:path>
                <a:path w="6000115" h="3278504">
                  <a:moveTo>
                    <a:pt x="4708525" y="31750"/>
                  </a:moveTo>
                  <a:lnTo>
                    <a:pt x="4670425" y="31750"/>
                  </a:lnTo>
                  <a:lnTo>
                    <a:pt x="4670425" y="44450"/>
                  </a:lnTo>
                  <a:lnTo>
                    <a:pt x="4708525" y="44450"/>
                  </a:lnTo>
                  <a:lnTo>
                    <a:pt x="4708525" y="31750"/>
                  </a:lnTo>
                  <a:close/>
                </a:path>
                <a:path w="6000115" h="3278504">
                  <a:moveTo>
                    <a:pt x="4759325" y="31750"/>
                  </a:moveTo>
                  <a:lnTo>
                    <a:pt x="4721225" y="31750"/>
                  </a:lnTo>
                  <a:lnTo>
                    <a:pt x="4721225" y="44450"/>
                  </a:lnTo>
                  <a:lnTo>
                    <a:pt x="4759325" y="44450"/>
                  </a:lnTo>
                  <a:lnTo>
                    <a:pt x="4759325" y="31750"/>
                  </a:lnTo>
                  <a:close/>
                </a:path>
                <a:path w="6000115" h="3278504">
                  <a:moveTo>
                    <a:pt x="4810125" y="31750"/>
                  </a:moveTo>
                  <a:lnTo>
                    <a:pt x="4772025" y="31750"/>
                  </a:lnTo>
                  <a:lnTo>
                    <a:pt x="4772025" y="44450"/>
                  </a:lnTo>
                  <a:lnTo>
                    <a:pt x="4810125" y="44450"/>
                  </a:lnTo>
                  <a:lnTo>
                    <a:pt x="4810125" y="31750"/>
                  </a:lnTo>
                  <a:close/>
                </a:path>
                <a:path w="6000115" h="3278504">
                  <a:moveTo>
                    <a:pt x="4860925" y="31750"/>
                  </a:moveTo>
                  <a:lnTo>
                    <a:pt x="4822825" y="31750"/>
                  </a:lnTo>
                  <a:lnTo>
                    <a:pt x="4822825" y="44450"/>
                  </a:lnTo>
                  <a:lnTo>
                    <a:pt x="4860925" y="44450"/>
                  </a:lnTo>
                  <a:lnTo>
                    <a:pt x="4860925" y="31750"/>
                  </a:lnTo>
                  <a:close/>
                </a:path>
                <a:path w="6000115" h="3278504">
                  <a:moveTo>
                    <a:pt x="4911725" y="31750"/>
                  </a:moveTo>
                  <a:lnTo>
                    <a:pt x="4873625" y="31750"/>
                  </a:lnTo>
                  <a:lnTo>
                    <a:pt x="4873625" y="44450"/>
                  </a:lnTo>
                  <a:lnTo>
                    <a:pt x="4911725" y="44450"/>
                  </a:lnTo>
                  <a:lnTo>
                    <a:pt x="4911725" y="31750"/>
                  </a:lnTo>
                  <a:close/>
                </a:path>
                <a:path w="6000115" h="3278504">
                  <a:moveTo>
                    <a:pt x="4962525" y="31750"/>
                  </a:moveTo>
                  <a:lnTo>
                    <a:pt x="4924425" y="31750"/>
                  </a:lnTo>
                  <a:lnTo>
                    <a:pt x="4924425" y="44450"/>
                  </a:lnTo>
                  <a:lnTo>
                    <a:pt x="4962525" y="44450"/>
                  </a:lnTo>
                  <a:lnTo>
                    <a:pt x="4962525" y="31750"/>
                  </a:lnTo>
                  <a:close/>
                </a:path>
                <a:path w="6000115" h="3278504">
                  <a:moveTo>
                    <a:pt x="5013325" y="31750"/>
                  </a:moveTo>
                  <a:lnTo>
                    <a:pt x="4975225" y="31750"/>
                  </a:lnTo>
                  <a:lnTo>
                    <a:pt x="4975225" y="44450"/>
                  </a:lnTo>
                  <a:lnTo>
                    <a:pt x="5013325" y="44450"/>
                  </a:lnTo>
                  <a:lnTo>
                    <a:pt x="5013325" y="31750"/>
                  </a:lnTo>
                  <a:close/>
                </a:path>
                <a:path w="6000115" h="3278504">
                  <a:moveTo>
                    <a:pt x="5064125" y="31750"/>
                  </a:moveTo>
                  <a:lnTo>
                    <a:pt x="5026025" y="31750"/>
                  </a:lnTo>
                  <a:lnTo>
                    <a:pt x="5026025" y="44450"/>
                  </a:lnTo>
                  <a:lnTo>
                    <a:pt x="5064125" y="44450"/>
                  </a:lnTo>
                  <a:lnTo>
                    <a:pt x="5064125" y="31750"/>
                  </a:lnTo>
                  <a:close/>
                </a:path>
                <a:path w="6000115" h="3278504">
                  <a:moveTo>
                    <a:pt x="5114925" y="31750"/>
                  </a:moveTo>
                  <a:lnTo>
                    <a:pt x="5076825" y="31750"/>
                  </a:lnTo>
                  <a:lnTo>
                    <a:pt x="5076825" y="44450"/>
                  </a:lnTo>
                  <a:lnTo>
                    <a:pt x="5114925" y="44450"/>
                  </a:lnTo>
                  <a:lnTo>
                    <a:pt x="5114925" y="31750"/>
                  </a:lnTo>
                  <a:close/>
                </a:path>
                <a:path w="6000115" h="3278504">
                  <a:moveTo>
                    <a:pt x="5165725" y="31750"/>
                  </a:moveTo>
                  <a:lnTo>
                    <a:pt x="5127625" y="31750"/>
                  </a:lnTo>
                  <a:lnTo>
                    <a:pt x="5127625" y="44450"/>
                  </a:lnTo>
                  <a:lnTo>
                    <a:pt x="5165725" y="44450"/>
                  </a:lnTo>
                  <a:lnTo>
                    <a:pt x="5165725" y="31750"/>
                  </a:lnTo>
                  <a:close/>
                </a:path>
                <a:path w="6000115" h="3278504">
                  <a:moveTo>
                    <a:pt x="5216525" y="31750"/>
                  </a:moveTo>
                  <a:lnTo>
                    <a:pt x="5178425" y="31750"/>
                  </a:lnTo>
                  <a:lnTo>
                    <a:pt x="5178425" y="44450"/>
                  </a:lnTo>
                  <a:lnTo>
                    <a:pt x="5216525" y="44450"/>
                  </a:lnTo>
                  <a:lnTo>
                    <a:pt x="5216525" y="31750"/>
                  </a:lnTo>
                  <a:close/>
                </a:path>
                <a:path w="6000115" h="3278504">
                  <a:moveTo>
                    <a:pt x="5267325" y="31750"/>
                  </a:moveTo>
                  <a:lnTo>
                    <a:pt x="5229225" y="31750"/>
                  </a:lnTo>
                  <a:lnTo>
                    <a:pt x="5229225" y="44450"/>
                  </a:lnTo>
                  <a:lnTo>
                    <a:pt x="5267325" y="44450"/>
                  </a:lnTo>
                  <a:lnTo>
                    <a:pt x="5267325" y="31750"/>
                  </a:lnTo>
                  <a:close/>
                </a:path>
                <a:path w="6000115" h="3278504">
                  <a:moveTo>
                    <a:pt x="5318125" y="31750"/>
                  </a:moveTo>
                  <a:lnTo>
                    <a:pt x="5280025" y="31750"/>
                  </a:lnTo>
                  <a:lnTo>
                    <a:pt x="5280025" y="44450"/>
                  </a:lnTo>
                  <a:lnTo>
                    <a:pt x="5318125" y="44450"/>
                  </a:lnTo>
                  <a:lnTo>
                    <a:pt x="5318125" y="31750"/>
                  </a:lnTo>
                  <a:close/>
                </a:path>
                <a:path w="6000115" h="3278504">
                  <a:moveTo>
                    <a:pt x="5368925" y="31750"/>
                  </a:moveTo>
                  <a:lnTo>
                    <a:pt x="5330825" y="31750"/>
                  </a:lnTo>
                  <a:lnTo>
                    <a:pt x="5330825" y="44450"/>
                  </a:lnTo>
                  <a:lnTo>
                    <a:pt x="5368925" y="44450"/>
                  </a:lnTo>
                  <a:lnTo>
                    <a:pt x="5368925" y="31750"/>
                  </a:lnTo>
                  <a:close/>
                </a:path>
                <a:path w="6000115" h="3278504">
                  <a:moveTo>
                    <a:pt x="5419725" y="31750"/>
                  </a:moveTo>
                  <a:lnTo>
                    <a:pt x="5381625" y="31750"/>
                  </a:lnTo>
                  <a:lnTo>
                    <a:pt x="5381625" y="44450"/>
                  </a:lnTo>
                  <a:lnTo>
                    <a:pt x="5419725" y="44450"/>
                  </a:lnTo>
                  <a:lnTo>
                    <a:pt x="5419725" y="31750"/>
                  </a:lnTo>
                  <a:close/>
                </a:path>
                <a:path w="6000115" h="3278504">
                  <a:moveTo>
                    <a:pt x="5470525" y="31750"/>
                  </a:moveTo>
                  <a:lnTo>
                    <a:pt x="5432425" y="31750"/>
                  </a:lnTo>
                  <a:lnTo>
                    <a:pt x="5432425" y="44450"/>
                  </a:lnTo>
                  <a:lnTo>
                    <a:pt x="5470525" y="44450"/>
                  </a:lnTo>
                  <a:lnTo>
                    <a:pt x="5470525" y="31750"/>
                  </a:lnTo>
                  <a:close/>
                </a:path>
                <a:path w="6000115" h="3278504">
                  <a:moveTo>
                    <a:pt x="5521325" y="31750"/>
                  </a:moveTo>
                  <a:lnTo>
                    <a:pt x="5483225" y="31750"/>
                  </a:lnTo>
                  <a:lnTo>
                    <a:pt x="5483225" y="44450"/>
                  </a:lnTo>
                  <a:lnTo>
                    <a:pt x="5521325" y="44450"/>
                  </a:lnTo>
                  <a:lnTo>
                    <a:pt x="5521325" y="31750"/>
                  </a:lnTo>
                  <a:close/>
                </a:path>
                <a:path w="6000115" h="3278504">
                  <a:moveTo>
                    <a:pt x="5572125" y="31750"/>
                  </a:moveTo>
                  <a:lnTo>
                    <a:pt x="5534025" y="31750"/>
                  </a:lnTo>
                  <a:lnTo>
                    <a:pt x="5534025" y="44450"/>
                  </a:lnTo>
                  <a:lnTo>
                    <a:pt x="5572125" y="44450"/>
                  </a:lnTo>
                  <a:lnTo>
                    <a:pt x="5572125" y="31750"/>
                  </a:lnTo>
                  <a:close/>
                </a:path>
                <a:path w="6000115" h="3278504">
                  <a:moveTo>
                    <a:pt x="5608320" y="2544114"/>
                  </a:moveTo>
                  <a:lnTo>
                    <a:pt x="5570220" y="2544114"/>
                  </a:lnTo>
                  <a:lnTo>
                    <a:pt x="5570220" y="2556814"/>
                  </a:lnTo>
                  <a:lnTo>
                    <a:pt x="5608320" y="2556814"/>
                  </a:lnTo>
                  <a:lnTo>
                    <a:pt x="5608320" y="2544114"/>
                  </a:lnTo>
                  <a:close/>
                </a:path>
                <a:path w="6000115" h="3278504">
                  <a:moveTo>
                    <a:pt x="5610098" y="2425471"/>
                  </a:moveTo>
                  <a:lnTo>
                    <a:pt x="5597398" y="2425471"/>
                  </a:lnTo>
                  <a:lnTo>
                    <a:pt x="5597398" y="2463571"/>
                  </a:lnTo>
                  <a:lnTo>
                    <a:pt x="5610098" y="2463571"/>
                  </a:lnTo>
                  <a:lnTo>
                    <a:pt x="5610098" y="2425471"/>
                  </a:lnTo>
                  <a:close/>
                </a:path>
                <a:path w="6000115" h="3278504">
                  <a:moveTo>
                    <a:pt x="5610098" y="2374646"/>
                  </a:moveTo>
                  <a:lnTo>
                    <a:pt x="5597398" y="2374646"/>
                  </a:lnTo>
                  <a:lnTo>
                    <a:pt x="5597398" y="2412771"/>
                  </a:lnTo>
                  <a:lnTo>
                    <a:pt x="5610098" y="2412771"/>
                  </a:lnTo>
                  <a:lnTo>
                    <a:pt x="5610098" y="2374646"/>
                  </a:lnTo>
                  <a:close/>
                </a:path>
                <a:path w="6000115" h="3278504">
                  <a:moveTo>
                    <a:pt x="5610098" y="2323846"/>
                  </a:moveTo>
                  <a:lnTo>
                    <a:pt x="5597398" y="2323846"/>
                  </a:lnTo>
                  <a:lnTo>
                    <a:pt x="5597398" y="2361946"/>
                  </a:lnTo>
                  <a:lnTo>
                    <a:pt x="5610098" y="2361946"/>
                  </a:lnTo>
                  <a:lnTo>
                    <a:pt x="5610098" y="2323846"/>
                  </a:lnTo>
                  <a:close/>
                </a:path>
                <a:path w="6000115" h="3278504">
                  <a:moveTo>
                    <a:pt x="5610098" y="2273046"/>
                  </a:moveTo>
                  <a:lnTo>
                    <a:pt x="5597398" y="2273046"/>
                  </a:lnTo>
                  <a:lnTo>
                    <a:pt x="5597398" y="2311146"/>
                  </a:lnTo>
                  <a:lnTo>
                    <a:pt x="5610098" y="2311146"/>
                  </a:lnTo>
                  <a:lnTo>
                    <a:pt x="5610098" y="2273046"/>
                  </a:lnTo>
                  <a:close/>
                </a:path>
                <a:path w="6000115" h="3278504">
                  <a:moveTo>
                    <a:pt x="5610098" y="2222246"/>
                  </a:moveTo>
                  <a:lnTo>
                    <a:pt x="5597398" y="2222246"/>
                  </a:lnTo>
                  <a:lnTo>
                    <a:pt x="5597398" y="2260346"/>
                  </a:lnTo>
                  <a:lnTo>
                    <a:pt x="5610098" y="2260346"/>
                  </a:lnTo>
                  <a:lnTo>
                    <a:pt x="5610098" y="2222246"/>
                  </a:lnTo>
                  <a:close/>
                </a:path>
                <a:path w="6000115" h="3278504">
                  <a:moveTo>
                    <a:pt x="5610098" y="2171446"/>
                  </a:moveTo>
                  <a:lnTo>
                    <a:pt x="5597398" y="2171446"/>
                  </a:lnTo>
                  <a:lnTo>
                    <a:pt x="5597398" y="2209546"/>
                  </a:lnTo>
                  <a:lnTo>
                    <a:pt x="5610098" y="2209546"/>
                  </a:lnTo>
                  <a:lnTo>
                    <a:pt x="5610098" y="2171446"/>
                  </a:lnTo>
                  <a:close/>
                </a:path>
                <a:path w="6000115" h="3278504">
                  <a:moveTo>
                    <a:pt x="5610098" y="2120646"/>
                  </a:moveTo>
                  <a:lnTo>
                    <a:pt x="5597398" y="2120646"/>
                  </a:lnTo>
                  <a:lnTo>
                    <a:pt x="5597398" y="2158746"/>
                  </a:lnTo>
                  <a:lnTo>
                    <a:pt x="5610098" y="2158746"/>
                  </a:lnTo>
                  <a:lnTo>
                    <a:pt x="5610098" y="2120646"/>
                  </a:lnTo>
                  <a:close/>
                </a:path>
                <a:path w="6000115" h="3278504">
                  <a:moveTo>
                    <a:pt x="5610098" y="2069846"/>
                  </a:moveTo>
                  <a:lnTo>
                    <a:pt x="5597398" y="2069846"/>
                  </a:lnTo>
                  <a:lnTo>
                    <a:pt x="5597398" y="2107946"/>
                  </a:lnTo>
                  <a:lnTo>
                    <a:pt x="5610098" y="2107946"/>
                  </a:lnTo>
                  <a:lnTo>
                    <a:pt x="5610098" y="2069846"/>
                  </a:lnTo>
                  <a:close/>
                </a:path>
                <a:path w="6000115" h="3278504">
                  <a:moveTo>
                    <a:pt x="5610098" y="2019046"/>
                  </a:moveTo>
                  <a:lnTo>
                    <a:pt x="5597398" y="2019046"/>
                  </a:lnTo>
                  <a:lnTo>
                    <a:pt x="5597398" y="2057146"/>
                  </a:lnTo>
                  <a:lnTo>
                    <a:pt x="5610098" y="2057146"/>
                  </a:lnTo>
                  <a:lnTo>
                    <a:pt x="5610098" y="2019046"/>
                  </a:lnTo>
                  <a:close/>
                </a:path>
                <a:path w="6000115" h="3278504">
                  <a:moveTo>
                    <a:pt x="5610098" y="1968246"/>
                  </a:moveTo>
                  <a:lnTo>
                    <a:pt x="5597398" y="1968246"/>
                  </a:lnTo>
                  <a:lnTo>
                    <a:pt x="5597398" y="2006346"/>
                  </a:lnTo>
                  <a:lnTo>
                    <a:pt x="5610098" y="2006346"/>
                  </a:lnTo>
                  <a:lnTo>
                    <a:pt x="5610098" y="1968246"/>
                  </a:lnTo>
                  <a:close/>
                </a:path>
                <a:path w="6000115" h="3278504">
                  <a:moveTo>
                    <a:pt x="5610098" y="1917446"/>
                  </a:moveTo>
                  <a:lnTo>
                    <a:pt x="5597398" y="1917446"/>
                  </a:lnTo>
                  <a:lnTo>
                    <a:pt x="5597398" y="1955546"/>
                  </a:lnTo>
                  <a:lnTo>
                    <a:pt x="5610098" y="1955546"/>
                  </a:lnTo>
                  <a:lnTo>
                    <a:pt x="5610098" y="1917446"/>
                  </a:lnTo>
                  <a:close/>
                </a:path>
                <a:path w="6000115" h="3278504">
                  <a:moveTo>
                    <a:pt x="5610098" y="1866646"/>
                  </a:moveTo>
                  <a:lnTo>
                    <a:pt x="5597398" y="1866646"/>
                  </a:lnTo>
                  <a:lnTo>
                    <a:pt x="5597398" y="1904746"/>
                  </a:lnTo>
                  <a:lnTo>
                    <a:pt x="5610098" y="1904746"/>
                  </a:lnTo>
                  <a:lnTo>
                    <a:pt x="5610098" y="1866646"/>
                  </a:lnTo>
                  <a:close/>
                </a:path>
                <a:path w="6000115" h="3278504">
                  <a:moveTo>
                    <a:pt x="5610098" y="1815846"/>
                  </a:moveTo>
                  <a:lnTo>
                    <a:pt x="5597398" y="1815846"/>
                  </a:lnTo>
                  <a:lnTo>
                    <a:pt x="5597398" y="1853946"/>
                  </a:lnTo>
                  <a:lnTo>
                    <a:pt x="5610098" y="1853946"/>
                  </a:lnTo>
                  <a:lnTo>
                    <a:pt x="5610098" y="1815846"/>
                  </a:lnTo>
                  <a:close/>
                </a:path>
                <a:path w="6000115" h="3278504">
                  <a:moveTo>
                    <a:pt x="5610098" y="1765046"/>
                  </a:moveTo>
                  <a:lnTo>
                    <a:pt x="5597398" y="1765046"/>
                  </a:lnTo>
                  <a:lnTo>
                    <a:pt x="5597398" y="1803146"/>
                  </a:lnTo>
                  <a:lnTo>
                    <a:pt x="5610098" y="1803146"/>
                  </a:lnTo>
                  <a:lnTo>
                    <a:pt x="5610098" y="1765046"/>
                  </a:lnTo>
                  <a:close/>
                </a:path>
                <a:path w="6000115" h="3278504">
                  <a:moveTo>
                    <a:pt x="5610098" y="1714246"/>
                  </a:moveTo>
                  <a:lnTo>
                    <a:pt x="5597398" y="1714246"/>
                  </a:lnTo>
                  <a:lnTo>
                    <a:pt x="5597398" y="1752346"/>
                  </a:lnTo>
                  <a:lnTo>
                    <a:pt x="5610098" y="1752346"/>
                  </a:lnTo>
                  <a:lnTo>
                    <a:pt x="5610098" y="1714246"/>
                  </a:lnTo>
                  <a:close/>
                </a:path>
                <a:path w="6000115" h="3278504">
                  <a:moveTo>
                    <a:pt x="5610098" y="1663446"/>
                  </a:moveTo>
                  <a:lnTo>
                    <a:pt x="5597398" y="1663446"/>
                  </a:lnTo>
                  <a:lnTo>
                    <a:pt x="5597398" y="1701546"/>
                  </a:lnTo>
                  <a:lnTo>
                    <a:pt x="5610098" y="1701546"/>
                  </a:lnTo>
                  <a:lnTo>
                    <a:pt x="5610098" y="1663446"/>
                  </a:lnTo>
                  <a:close/>
                </a:path>
                <a:path w="6000115" h="3278504">
                  <a:moveTo>
                    <a:pt x="5610098" y="1612646"/>
                  </a:moveTo>
                  <a:lnTo>
                    <a:pt x="5597398" y="1612646"/>
                  </a:lnTo>
                  <a:lnTo>
                    <a:pt x="5597398" y="1650746"/>
                  </a:lnTo>
                  <a:lnTo>
                    <a:pt x="5610098" y="1650746"/>
                  </a:lnTo>
                  <a:lnTo>
                    <a:pt x="5610098" y="1612646"/>
                  </a:lnTo>
                  <a:close/>
                </a:path>
                <a:path w="6000115" h="3278504">
                  <a:moveTo>
                    <a:pt x="5610098" y="1561846"/>
                  </a:moveTo>
                  <a:lnTo>
                    <a:pt x="5597398" y="1561846"/>
                  </a:lnTo>
                  <a:lnTo>
                    <a:pt x="5597398" y="1599946"/>
                  </a:lnTo>
                  <a:lnTo>
                    <a:pt x="5610098" y="1599946"/>
                  </a:lnTo>
                  <a:lnTo>
                    <a:pt x="5610098" y="1561846"/>
                  </a:lnTo>
                  <a:close/>
                </a:path>
                <a:path w="6000115" h="3278504">
                  <a:moveTo>
                    <a:pt x="5610098" y="1511046"/>
                  </a:moveTo>
                  <a:lnTo>
                    <a:pt x="5597398" y="1511046"/>
                  </a:lnTo>
                  <a:lnTo>
                    <a:pt x="5597398" y="1549146"/>
                  </a:lnTo>
                  <a:lnTo>
                    <a:pt x="5610098" y="1549146"/>
                  </a:lnTo>
                  <a:lnTo>
                    <a:pt x="5610098" y="1511046"/>
                  </a:lnTo>
                  <a:close/>
                </a:path>
                <a:path w="6000115" h="3278504">
                  <a:moveTo>
                    <a:pt x="5610098" y="1460246"/>
                  </a:moveTo>
                  <a:lnTo>
                    <a:pt x="5597398" y="1460246"/>
                  </a:lnTo>
                  <a:lnTo>
                    <a:pt x="5597398" y="1498346"/>
                  </a:lnTo>
                  <a:lnTo>
                    <a:pt x="5610098" y="1498346"/>
                  </a:lnTo>
                  <a:lnTo>
                    <a:pt x="5610098" y="1460246"/>
                  </a:lnTo>
                  <a:close/>
                </a:path>
                <a:path w="6000115" h="3278504">
                  <a:moveTo>
                    <a:pt x="5610098" y="1409446"/>
                  </a:moveTo>
                  <a:lnTo>
                    <a:pt x="5597398" y="1409446"/>
                  </a:lnTo>
                  <a:lnTo>
                    <a:pt x="5597398" y="1447546"/>
                  </a:lnTo>
                  <a:lnTo>
                    <a:pt x="5610098" y="1447546"/>
                  </a:lnTo>
                  <a:lnTo>
                    <a:pt x="5610098" y="1409446"/>
                  </a:lnTo>
                  <a:close/>
                </a:path>
                <a:path w="6000115" h="3278504">
                  <a:moveTo>
                    <a:pt x="5610098" y="1358646"/>
                  </a:moveTo>
                  <a:lnTo>
                    <a:pt x="5597398" y="1358646"/>
                  </a:lnTo>
                  <a:lnTo>
                    <a:pt x="5597398" y="1396746"/>
                  </a:lnTo>
                  <a:lnTo>
                    <a:pt x="5610098" y="1396746"/>
                  </a:lnTo>
                  <a:lnTo>
                    <a:pt x="5610098" y="1358646"/>
                  </a:lnTo>
                  <a:close/>
                </a:path>
                <a:path w="6000115" h="3278504">
                  <a:moveTo>
                    <a:pt x="5610098" y="1307846"/>
                  </a:moveTo>
                  <a:lnTo>
                    <a:pt x="5597398" y="1307846"/>
                  </a:lnTo>
                  <a:lnTo>
                    <a:pt x="5597398" y="1345946"/>
                  </a:lnTo>
                  <a:lnTo>
                    <a:pt x="5610098" y="1345946"/>
                  </a:lnTo>
                  <a:lnTo>
                    <a:pt x="5610098" y="1307846"/>
                  </a:lnTo>
                  <a:close/>
                </a:path>
                <a:path w="6000115" h="3278504">
                  <a:moveTo>
                    <a:pt x="5610098" y="1257046"/>
                  </a:moveTo>
                  <a:lnTo>
                    <a:pt x="5597398" y="1257046"/>
                  </a:lnTo>
                  <a:lnTo>
                    <a:pt x="5597398" y="1295146"/>
                  </a:lnTo>
                  <a:lnTo>
                    <a:pt x="5610098" y="1295146"/>
                  </a:lnTo>
                  <a:lnTo>
                    <a:pt x="5610098" y="1257046"/>
                  </a:lnTo>
                  <a:close/>
                </a:path>
                <a:path w="6000115" h="3278504">
                  <a:moveTo>
                    <a:pt x="5610098" y="1206246"/>
                  </a:moveTo>
                  <a:lnTo>
                    <a:pt x="5597398" y="1206246"/>
                  </a:lnTo>
                  <a:lnTo>
                    <a:pt x="5597398" y="1244346"/>
                  </a:lnTo>
                  <a:lnTo>
                    <a:pt x="5610098" y="1244346"/>
                  </a:lnTo>
                  <a:lnTo>
                    <a:pt x="5610098" y="1206246"/>
                  </a:lnTo>
                  <a:close/>
                </a:path>
                <a:path w="6000115" h="3278504">
                  <a:moveTo>
                    <a:pt x="5610098" y="1155446"/>
                  </a:moveTo>
                  <a:lnTo>
                    <a:pt x="5597398" y="1155446"/>
                  </a:lnTo>
                  <a:lnTo>
                    <a:pt x="5597398" y="1193546"/>
                  </a:lnTo>
                  <a:lnTo>
                    <a:pt x="5610098" y="1193546"/>
                  </a:lnTo>
                  <a:lnTo>
                    <a:pt x="5610098" y="1155446"/>
                  </a:lnTo>
                  <a:close/>
                </a:path>
                <a:path w="6000115" h="3278504">
                  <a:moveTo>
                    <a:pt x="5610098" y="1104646"/>
                  </a:moveTo>
                  <a:lnTo>
                    <a:pt x="5597398" y="1104646"/>
                  </a:lnTo>
                  <a:lnTo>
                    <a:pt x="5597398" y="1142746"/>
                  </a:lnTo>
                  <a:lnTo>
                    <a:pt x="5610098" y="1142746"/>
                  </a:lnTo>
                  <a:lnTo>
                    <a:pt x="5610098" y="1104646"/>
                  </a:lnTo>
                  <a:close/>
                </a:path>
                <a:path w="6000115" h="3278504">
                  <a:moveTo>
                    <a:pt x="5610098" y="1053846"/>
                  </a:moveTo>
                  <a:lnTo>
                    <a:pt x="5597398" y="1053846"/>
                  </a:lnTo>
                  <a:lnTo>
                    <a:pt x="5597398" y="1091946"/>
                  </a:lnTo>
                  <a:lnTo>
                    <a:pt x="5610098" y="1091946"/>
                  </a:lnTo>
                  <a:lnTo>
                    <a:pt x="5610098" y="1053846"/>
                  </a:lnTo>
                  <a:close/>
                </a:path>
                <a:path w="6000115" h="3278504">
                  <a:moveTo>
                    <a:pt x="5610098" y="1003046"/>
                  </a:moveTo>
                  <a:lnTo>
                    <a:pt x="5597398" y="1003046"/>
                  </a:lnTo>
                  <a:lnTo>
                    <a:pt x="5597398" y="1041146"/>
                  </a:lnTo>
                  <a:lnTo>
                    <a:pt x="5610098" y="1041146"/>
                  </a:lnTo>
                  <a:lnTo>
                    <a:pt x="5610098" y="1003046"/>
                  </a:lnTo>
                  <a:close/>
                </a:path>
                <a:path w="6000115" h="3278504">
                  <a:moveTo>
                    <a:pt x="5610098" y="952246"/>
                  </a:moveTo>
                  <a:lnTo>
                    <a:pt x="5597398" y="952246"/>
                  </a:lnTo>
                  <a:lnTo>
                    <a:pt x="5597398" y="990346"/>
                  </a:lnTo>
                  <a:lnTo>
                    <a:pt x="5610098" y="990346"/>
                  </a:lnTo>
                  <a:lnTo>
                    <a:pt x="5610098" y="952246"/>
                  </a:lnTo>
                  <a:close/>
                </a:path>
                <a:path w="6000115" h="3278504">
                  <a:moveTo>
                    <a:pt x="5610098" y="901446"/>
                  </a:moveTo>
                  <a:lnTo>
                    <a:pt x="5597398" y="901446"/>
                  </a:lnTo>
                  <a:lnTo>
                    <a:pt x="5597398" y="939546"/>
                  </a:lnTo>
                  <a:lnTo>
                    <a:pt x="5610098" y="939546"/>
                  </a:lnTo>
                  <a:lnTo>
                    <a:pt x="5610098" y="901446"/>
                  </a:lnTo>
                  <a:close/>
                </a:path>
                <a:path w="6000115" h="3278504">
                  <a:moveTo>
                    <a:pt x="5610098" y="850646"/>
                  </a:moveTo>
                  <a:lnTo>
                    <a:pt x="5597398" y="850646"/>
                  </a:lnTo>
                  <a:lnTo>
                    <a:pt x="5597398" y="888746"/>
                  </a:lnTo>
                  <a:lnTo>
                    <a:pt x="5610098" y="888746"/>
                  </a:lnTo>
                  <a:lnTo>
                    <a:pt x="5610098" y="850646"/>
                  </a:lnTo>
                  <a:close/>
                </a:path>
                <a:path w="6000115" h="3278504">
                  <a:moveTo>
                    <a:pt x="5610098" y="799846"/>
                  </a:moveTo>
                  <a:lnTo>
                    <a:pt x="5597398" y="799846"/>
                  </a:lnTo>
                  <a:lnTo>
                    <a:pt x="5597398" y="837946"/>
                  </a:lnTo>
                  <a:lnTo>
                    <a:pt x="5610098" y="837946"/>
                  </a:lnTo>
                  <a:lnTo>
                    <a:pt x="5610098" y="799846"/>
                  </a:lnTo>
                  <a:close/>
                </a:path>
                <a:path w="6000115" h="3278504">
                  <a:moveTo>
                    <a:pt x="5610098" y="749046"/>
                  </a:moveTo>
                  <a:lnTo>
                    <a:pt x="5597398" y="749046"/>
                  </a:lnTo>
                  <a:lnTo>
                    <a:pt x="5597398" y="787146"/>
                  </a:lnTo>
                  <a:lnTo>
                    <a:pt x="5610098" y="787146"/>
                  </a:lnTo>
                  <a:lnTo>
                    <a:pt x="5610098" y="749046"/>
                  </a:lnTo>
                  <a:close/>
                </a:path>
                <a:path w="6000115" h="3278504">
                  <a:moveTo>
                    <a:pt x="5610098" y="698246"/>
                  </a:moveTo>
                  <a:lnTo>
                    <a:pt x="5597398" y="698246"/>
                  </a:lnTo>
                  <a:lnTo>
                    <a:pt x="5597398" y="736346"/>
                  </a:lnTo>
                  <a:lnTo>
                    <a:pt x="5610098" y="736346"/>
                  </a:lnTo>
                  <a:lnTo>
                    <a:pt x="5610098" y="698246"/>
                  </a:lnTo>
                  <a:close/>
                </a:path>
                <a:path w="6000115" h="3278504">
                  <a:moveTo>
                    <a:pt x="5610098" y="647446"/>
                  </a:moveTo>
                  <a:lnTo>
                    <a:pt x="5597398" y="647446"/>
                  </a:lnTo>
                  <a:lnTo>
                    <a:pt x="5597398" y="685546"/>
                  </a:lnTo>
                  <a:lnTo>
                    <a:pt x="5610098" y="685546"/>
                  </a:lnTo>
                  <a:lnTo>
                    <a:pt x="5610098" y="647446"/>
                  </a:lnTo>
                  <a:close/>
                </a:path>
                <a:path w="6000115" h="3278504">
                  <a:moveTo>
                    <a:pt x="5610098" y="596646"/>
                  </a:moveTo>
                  <a:lnTo>
                    <a:pt x="5597398" y="596646"/>
                  </a:lnTo>
                  <a:lnTo>
                    <a:pt x="5597398" y="634746"/>
                  </a:lnTo>
                  <a:lnTo>
                    <a:pt x="5610098" y="634746"/>
                  </a:lnTo>
                  <a:lnTo>
                    <a:pt x="5610098" y="596646"/>
                  </a:lnTo>
                  <a:close/>
                </a:path>
                <a:path w="6000115" h="3278504">
                  <a:moveTo>
                    <a:pt x="5610098" y="545846"/>
                  </a:moveTo>
                  <a:lnTo>
                    <a:pt x="5597398" y="545846"/>
                  </a:lnTo>
                  <a:lnTo>
                    <a:pt x="5597398" y="583946"/>
                  </a:lnTo>
                  <a:lnTo>
                    <a:pt x="5610098" y="583946"/>
                  </a:lnTo>
                  <a:lnTo>
                    <a:pt x="5610098" y="545846"/>
                  </a:lnTo>
                  <a:close/>
                </a:path>
                <a:path w="6000115" h="3278504">
                  <a:moveTo>
                    <a:pt x="5610098" y="495046"/>
                  </a:moveTo>
                  <a:lnTo>
                    <a:pt x="5597398" y="495046"/>
                  </a:lnTo>
                  <a:lnTo>
                    <a:pt x="5597398" y="533146"/>
                  </a:lnTo>
                  <a:lnTo>
                    <a:pt x="5610098" y="533146"/>
                  </a:lnTo>
                  <a:lnTo>
                    <a:pt x="5610098" y="495046"/>
                  </a:lnTo>
                  <a:close/>
                </a:path>
                <a:path w="6000115" h="3278504">
                  <a:moveTo>
                    <a:pt x="5610098" y="444246"/>
                  </a:moveTo>
                  <a:lnTo>
                    <a:pt x="5597398" y="444246"/>
                  </a:lnTo>
                  <a:lnTo>
                    <a:pt x="5597398" y="482346"/>
                  </a:lnTo>
                  <a:lnTo>
                    <a:pt x="5610098" y="482346"/>
                  </a:lnTo>
                  <a:lnTo>
                    <a:pt x="5610098" y="444246"/>
                  </a:lnTo>
                  <a:close/>
                </a:path>
                <a:path w="6000115" h="3278504">
                  <a:moveTo>
                    <a:pt x="5610098" y="393446"/>
                  </a:moveTo>
                  <a:lnTo>
                    <a:pt x="5597398" y="393446"/>
                  </a:lnTo>
                  <a:lnTo>
                    <a:pt x="5597398" y="431546"/>
                  </a:lnTo>
                  <a:lnTo>
                    <a:pt x="5610098" y="431546"/>
                  </a:lnTo>
                  <a:lnTo>
                    <a:pt x="5610098" y="393446"/>
                  </a:lnTo>
                  <a:close/>
                </a:path>
                <a:path w="6000115" h="3278504">
                  <a:moveTo>
                    <a:pt x="5610098" y="342646"/>
                  </a:moveTo>
                  <a:lnTo>
                    <a:pt x="5597398" y="342646"/>
                  </a:lnTo>
                  <a:lnTo>
                    <a:pt x="5597398" y="380746"/>
                  </a:lnTo>
                  <a:lnTo>
                    <a:pt x="5610098" y="380746"/>
                  </a:lnTo>
                  <a:lnTo>
                    <a:pt x="5610098" y="342646"/>
                  </a:lnTo>
                  <a:close/>
                </a:path>
                <a:path w="6000115" h="3278504">
                  <a:moveTo>
                    <a:pt x="5622925" y="31750"/>
                  </a:moveTo>
                  <a:lnTo>
                    <a:pt x="5584825" y="31750"/>
                  </a:lnTo>
                  <a:lnTo>
                    <a:pt x="5584825" y="44450"/>
                  </a:lnTo>
                  <a:lnTo>
                    <a:pt x="5622925" y="44450"/>
                  </a:lnTo>
                  <a:lnTo>
                    <a:pt x="5622925" y="31750"/>
                  </a:lnTo>
                  <a:close/>
                </a:path>
                <a:path w="6000115" h="3278504">
                  <a:moveTo>
                    <a:pt x="5651754" y="333502"/>
                  </a:moveTo>
                  <a:lnTo>
                    <a:pt x="5613654" y="333502"/>
                  </a:lnTo>
                  <a:lnTo>
                    <a:pt x="5613654" y="346202"/>
                  </a:lnTo>
                  <a:lnTo>
                    <a:pt x="5651754" y="346202"/>
                  </a:lnTo>
                  <a:lnTo>
                    <a:pt x="5651754" y="333502"/>
                  </a:lnTo>
                  <a:close/>
                </a:path>
                <a:path w="6000115" h="3278504">
                  <a:moveTo>
                    <a:pt x="5659120" y="2544114"/>
                  </a:moveTo>
                  <a:lnTo>
                    <a:pt x="5621020" y="2544114"/>
                  </a:lnTo>
                  <a:lnTo>
                    <a:pt x="5621020" y="2556814"/>
                  </a:lnTo>
                  <a:lnTo>
                    <a:pt x="5659120" y="2556814"/>
                  </a:lnTo>
                  <a:lnTo>
                    <a:pt x="5659120" y="2544114"/>
                  </a:lnTo>
                  <a:close/>
                </a:path>
                <a:path w="6000115" h="3278504">
                  <a:moveTo>
                    <a:pt x="5673725" y="31750"/>
                  </a:moveTo>
                  <a:lnTo>
                    <a:pt x="5635625" y="31750"/>
                  </a:lnTo>
                  <a:lnTo>
                    <a:pt x="5635625" y="44450"/>
                  </a:lnTo>
                  <a:lnTo>
                    <a:pt x="5673725" y="44450"/>
                  </a:lnTo>
                  <a:lnTo>
                    <a:pt x="5673725" y="31750"/>
                  </a:lnTo>
                  <a:close/>
                </a:path>
                <a:path w="6000115" h="3278504">
                  <a:moveTo>
                    <a:pt x="5702554" y="333502"/>
                  </a:moveTo>
                  <a:lnTo>
                    <a:pt x="5664454" y="333502"/>
                  </a:lnTo>
                  <a:lnTo>
                    <a:pt x="5664454" y="346202"/>
                  </a:lnTo>
                  <a:lnTo>
                    <a:pt x="5702554" y="346202"/>
                  </a:lnTo>
                  <a:lnTo>
                    <a:pt x="5702554" y="333502"/>
                  </a:lnTo>
                  <a:close/>
                </a:path>
                <a:path w="6000115" h="3278504">
                  <a:moveTo>
                    <a:pt x="5709920" y="2544114"/>
                  </a:moveTo>
                  <a:lnTo>
                    <a:pt x="5671820" y="2544114"/>
                  </a:lnTo>
                  <a:lnTo>
                    <a:pt x="5671820" y="2556814"/>
                  </a:lnTo>
                  <a:lnTo>
                    <a:pt x="5709920" y="2556814"/>
                  </a:lnTo>
                  <a:lnTo>
                    <a:pt x="5709920" y="2544114"/>
                  </a:lnTo>
                  <a:close/>
                </a:path>
                <a:path w="6000115" h="3278504">
                  <a:moveTo>
                    <a:pt x="5724525" y="31750"/>
                  </a:moveTo>
                  <a:lnTo>
                    <a:pt x="5686425" y="31750"/>
                  </a:lnTo>
                  <a:lnTo>
                    <a:pt x="5686425" y="44450"/>
                  </a:lnTo>
                  <a:lnTo>
                    <a:pt x="5724525" y="44450"/>
                  </a:lnTo>
                  <a:lnTo>
                    <a:pt x="5724525" y="31750"/>
                  </a:lnTo>
                  <a:close/>
                </a:path>
                <a:path w="6000115" h="3278504">
                  <a:moveTo>
                    <a:pt x="5753354" y="333502"/>
                  </a:moveTo>
                  <a:lnTo>
                    <a:pt x="5715254" y="333502"/>
                  </a:lnTo>
                  <a:lnTo>
                    <a:pt x="5715254" y="346202"/>
                  </a:lnTo>
                  <a:lnTo>
                    <a:pt x="5753354" y="346202"/>
                  </a:lnTo>
                  <a:lnTo>
                    <a:pt x="5753354" y="333502"/>
                  </a:lnTo>
                  <a:close/>
                </a:path>
                <a:path w="6000115" h="3278504">
                  <a:moveTo>
                    <a:pt x="5760720" y="2544114"/>
                  </a:moveTo>
                  <a:lnTo>
                    <a:pt x="5722620" y="2544114"/>
                  </a:lnTo>
                  <a:lnTo>
                    <a:pt x="5722620" y="2556814"/>
                  </a:lnTo>
                  <a:lnTo>
                    <a:pt x="5760720" y="2556814"/>
                  </a:lnTo>
                  <a:lnTo>
                    <a:pt x="5760720" y="2544114"/>
                  </a:lnTo>
                  <a:close/>
                </a:path>
                <a:path w="6000115" h="3278504">
                  <a:moveTo>
                    <a:pt x="5775325" y="31750"/>
                  </a:moveTo>
                  <a:lnTo>
                    <a:pt x="5737225" y="31750"/>
                  </a:lnTo>
                  <a:lnTo>
                    <a:pt x="5737225" y="44450"/>
                  </a:lnTo>
                  <a:lnTo>
                    <a:pt x="5775325" y="44450"/>
                  </a:lnTo>
                  <a:lnTo>
                    <a:pt x="5775325" y="31750"/>
                  </a:lnTo>
                  <a:close/>
                </a:path>
                <a:path w="6000115" h="3278504">
                  <a:moveTo>
                    <a:pt x="5780532" y="2513076"/>
                  </a:moveTo>
                  <a:lnTo>
                    <a:pt x="5767832" y="2513076"/>
                  </a:lnTo>
                  <a:lnTo>
                    <a:pt x="5767832" y="2550464"/>
                  </a:lnTo>
                  <a:lnTo>
                    <a:pt x="5773420" y="2544889"/>
                  </a:lnTo>
                  <a:lnTo>
                    <a:pt x="5773420" y="2556814"/>
                  </a:lnTo>
                  <a:lnTo>
                    <a:pt x="5777611" y="2556814"/>
                  </a:lnTo>
                  <a:lnTo>
                    <a:pt x="5780532" y="2553970"/>
                  </a:lnTo>
                  <a:lnTo>
                    <a:pt x="5780532" y="2544114"/>
                  </a:lnTo>
                  <a:lnTo>
                    <a:pt x="5780532" y="2513076"/>
                  </a:lnTo>
                  <a:close/>
                </a:path>
                <a:path w="6000115" h="3278504">
                  <a:moveTo>
                    <a:pt x="5780532" y="2462276"/>
                  </a:moveTo>
                  <a:lnTo>
                    <a:pt x="5767832" y="2462276"/>
                  </a:lnTo>
                  <a:lnTo>
                    <a:pt x="5767832" y="2500376"/>
                  </a:lnTo>
                  <a:lnTo>
                    <a:pt x="5780532" y="2500376"/>
                  </a:lnTo>
                  <a:lnTo>
                    <a:pt x="5780532" y="2462276"/>
                  </a:lnTo>
                  <a:close/>
                </a:path>
                <a:path w="6000115" h="3278504">
                  <a:moveTo>
                    <a:pt x="5780532" y="2411476"/>
                  </a:moveTo>
                  <a:lnTo>
                    <a:pt x="5767832" y="2411476"/>
                  </a:lnTo>
                  <a:lnTo>
                    <a:pt x="5767832" y="2449576"/>
                  </a:lnTo>
                  <a:lnTo>
                    <a:pt x="5780532" y="2449576"/>
                  </a:lnTo>
                  <a:lnTo>
                    <a:pt x="5780532" y="2411476"/>
                  </a:lnTo>
                  <a:close/>
                </a:path>
                <a:path w="6000115" h="3278504">
                  <a:moveTo>
                    <a:pt x="5780532" y="2360676"/>
                  </a:moveTo>
                  <a:lnTo>
                    <a:pt x="5767832" y="2360676"/>
                  </a:lnTo>
                  <a:lnTo>
                    <a:pt x="5767832" y="2398776"/>
                  </a:lnTo>
                  <a:lnTo>
                    <a:pt x="5780532" y="2398776"/>
                  </a:lnTo>
                  <a:lnTo>
                    <a:pt x="5780532" y="2360676"/>
                  </a:lnTo>
                  <a:close/>
                </a:path>
                <a:path w="6000115" h="3278504">
                  <a:moveTo>
                    <a:pt x="5780532" y="2309876"/>
                  </a:moveTo>
                  <a:lnTo>
                    <a:pt x="5767832" y="2309876"/>
                  </a:lnTo>
                  <a:lnTo>
                    <a:pt x="5767832" y="2347976"/>
                  </a:lnTo>
                  <a:lnTo>
                    <a:pt x="5780532" y="2347976"/>
                  </a:lnTo>
                  <a:lnTo>
                    <a:pt x="5780532" y="2309876"/>
                  </a:lnTo>
                  <a:close/>
                </a:path>
                <a:path w="6000115" h="3278504">
                  <a:moveTo>
                    <a:pt x="5780532" y="2259076"/>
                  </a:moveTo>
                  <a:lnTo>
                    <a:pt x="5767832" y="2259076"/>
                  </a:lnTo>
                  <a:lnTo>
                    <a:pt x="5767832" y="2297176"/>
                  </a:lnTo>
                  <a:lnTo>
                    <a:pt x="5780532" y="2297176"/>
                  </a:lnTo>
                  <a:lnTo>
                    <a:pt x="5780532" y="2259076"/>
                  </a:lnTo>
                  <a:close/>
                </a:path>
                <a:path w="6000115" h="3278504">
                  <a:moveTo>
                    <a:pt x="5780532" y="2208276"/>
                  </a:moveTo>
                  <a:lnTo>
                    <a:pt x="5767832" y="2208276"/>
                  </a:lnTo>
                  <a:lnTo>
                    <a:pt x="5767832" y="2246376"/>
                  </a:lnTo>
                  <a:lnTo>
                    <a:pt x="5780532" y="2246376"/>
                  </a:lnTo>
                  <a:lnTo>
                    <a:pt x="5780532" y="2208276"/>
                  </a:lnTo>
                  <a:close/>
                </a:path>
                <a:path w="6000115" h="3278504">
                  <a:moveTo>
                    <a:pt x="5789930" y="2166874"/>
                  </a:moveTo>
                  <a:lnTo>
                    <a:pt x="5770626" y="2166874"/>
                  </a:lnTo>
                  <a:lnTo>
                    <a:pt x="5767832" y="2169668"/>
                  </a:lnTo>
                  <a:lnTo>
                    <a:pt x="5767832" y="2195576"/>
                  </a:lnTo>
                  <a:lnTo>
                    <a:pt x="5780532" y="2195576"/>
                  </a:lnTo>
                  <a:lnTo>
                    <a:pt x="5780532" y="2179574"/>
                  </a:lnTo>
                  <a:lnTo>
                    <a:pt x="5789930" y="2179574"/>
                  </a:lnTo>
                  <a:lnTo>
                    <a:pt x="5789930" y="2173224"/>
                  </a:lnTo>
                  <a:lnTo>
                    <a:pt x="5789930" y="2166874"/>
                  </a:lnTo>
                  <a:close/>
                </a:path>
                <a:path w="6000115" h="3278504">
                  <a:moveTo>
                    <a:pt x="5804154" y="333502"/>
                  </a:moveTo>
                  <a:lnTo>
                    <a:pt x="5766054" y="333502"/>
                  </a:lnTo>
                  <a:lnTo>
                    <a:pt x="5766054" y="346202"/>
                  </a:lnTo>
                  <a:lnTo>
                    <a:pt x="5804154" y="346202"/>
                  </a:lnTo>
                  <a:lnTo>
                    <a:pt x="5804154" y="333502"/>
                  </a:lnTo>
                  <a:close/>
                </a:path>
                <a:path w="6000115" h="3278504">
                  <a:moveTo>
                    <a:pt x="5826125" y="31750"/>
                  </a:moveTo>
                  <a:lnTo>
                    <a:pt x="5788025" y="31750"/>
                  </a:lnTo>
                  <a:lnTo>
                    <a:pt x="5788025" y="44450"/>
                  </a:lnTo>
                  <a:lnTo>
                    <a:pt x="5826125" y="44450"/>
                  </a:lnTo>
                  <a:lnTo>
                    <a:pt x="5826125" y="31750"/>
                  </a:lnTo>
                  <a:close/>
                </a:path>
                <a:path w="6000115" h="3278504">
                  <a:moveTo>
                    <a:pt x="5840730" y="2166874"/>
                  </a:moveTo>
                  <a:lnTo>
                    <a:pt x="5802630" y="2166874"/>
                  </a:lnTo>
                  <a:lnTo>
                    <a:pt x="5802630" y="2179574"/>
                  </a:lnTo>
                  <a:lnTo>
                    <a:pt x="5840730" y="2179574"/>
                  </a:lnTo>
                  <a:lnTo>
                    <a:pt x="5840730" y="2166874"/>
                  </a:lnTo>
                  <a:close/>
                </a:path>
                <a:path w="6000115" h="3278504">
                  <a:moveTo>
                    <a:pt x="5854954" y="333502"/>
                  </a:moveTo>
                  <a:lnTo>
                    <a:pt x="5816854" y="333502"/>
                  </a:lnTo>
                  <a:lnTo>
                    <a:pt x="5816854" y="346202"/>
                  </a:lnTo>
                  <a:lnTo>
                    <a:pt x="5854954" y="346202"/>
                  </a:lnTo>
                  <a:lnTo>
                    <a:pt x="5854954" y="333502"/>
                  </a:lnTo>
                  <a:close/>
                </a:path>
                <a:path w="6000115" h="3278504">
                  <a:moveTo>
                    <a:pt x="5876925" y="31750"/>
                  </a:moveTo>
                  <a:lnTo>
                    <a:pt x="5838825" y="31750"/>
                  </a:lnTo>
                  <a:lnTo>
                    <a:pt x="5838825" y="44450"/>
                  </a:lnTo>
                  <a:lnTo>
                    <a:pt x="5876925" y="44450"/>
                  </a:lnTo>
                  <a:lnTo>
                    <a:pt x="5876925" y="31750"/>
                  </a:lnTo>
                  <a:close/>
                </a:path>
                <a:path w="6000115" h="3278504">
                  <a:moveTo>
                    <a:pt x="5891530" y="2166874"/>
                  </a:moveTo>
                  <a:lnTo>
                    <a:pt x="5853430" y="2166874"/>
                  </a:lnTo>
                  <a:lnTo>
                    <a:pt x="5853430" y="2179574"/>
                  </a:lnTo>
                  <a:lnTo>
                    <a:pt x="5891530" y="2179574"/>
                  </a:lnTo>
                  <a:lnTo>
                    <a:pt x="5891530" y="2166874"/>
                  </a:lnTo>
                  <a:close/>
                </a:path>
                <a:path w="6000115" h="3278504">
                  <a:moveTo>
                    <a:pt x="5905754" y="333502"/>
                  </a:moveTo>
                  <a:lnTo>
                    <a:pt x="5867654" y="333502"/>
                  </a:lnTo>
                  <a:lnTo>
                    <a:pt x="5867654" y="346202"/>
                  </a:lnTo>
                  <a:lnTo>
                    <a:pt x="5905754" y="346202"/>
                  </a:lnTo>
                  <a:lnTo>
                    <a:pt x="5905754" y="333502"/>
                  </a:lnTo>
                  <a:close/>
                </a:path>
                <a:path w="6000115" h="3278504">
                  <a:moveTo>
                    <a:pt x="5976747" y="38100"/>
                  </a:moveTo>
                  <a:lnTo>
                    <a:pt x="5964047" y="31750"/>
                  </a:lnTo>
                  <a:lnTo>
                    <a:pt x="5900547" y="0"/>
                  </a:lnTo>
                  <a:lnTo>
                    <a:pt x="5921705" y="31750"/>
                  </a:lnTo>
                  <a:lnTo>
                    <a:pt x="5889625" y="31750"/>
                  </a:lnTo>
                  <a:lnTo>
                    <a:pt x="5889625" y="44450"/>
                  </a:lnTo>
                  <a:lnTo>
                    <a:pt x="5921705" y="44450"/>
                  </a:lnTo>
                  <a:lnTo>
                    <a:pt x="5900547" y="76200"/>
                  </a:lnTo>
                  <a:lnTo>
                    <a:pt x="5964047" y="44450"/>
                  </a:lnTo>
                  <a:lnTo>
                    <a:pt x="5976747" y="38100"/>
                  </a:lnTo>
                  <a:close/>
                </a:path>
                <a:path w="6000115" h="3278504">
                  <a:moveTo>
                    <a:pt x="5978017" y="2173224"/>
                  </a:moveTo>
                  <a:lnTo>
                    <a:pt x="5965317" y="2166874"/>
                  </a:lnTo>
                  <a:lnTo>
                    <a:pt x="5901817" y="2135124"/>
                  </a:lnTo>
                  <a:lnTo>
                    <a:pt x="5922975" y="2166874"/>
                  </a:lnTo>
                  <a:lnTo>
                    <a:pt x="5904230" y="2166874"/>
                  </a:lnTo>
                  <a:lnTo>
                    <a:pt x="5904230" y="2179574"/>
                  </a:lnTo>
                  <a:lnTo>
                    <a:pt x="5922975" y="2179574"/>
                  </a:lnTo>
                  <a:lnTo>
                    <a:pt x="5901817" y="2211324"/>
                  </a:lnTo>
                  <a:lnTo>
                    <a:pt x="5965317" y="2179574"/>
                  </a:lnTo>
                  <a:lnTo>
                    <a:pt x="5978017" y="2173224"/>
                  </a:lnTo>
                  <a:close/>
                </a:path>
                <a:path w="6000115" h="3278504">
                  <a:moveTo>
                    <a:pt x="5999734" y="339852"/>
                  </a:moveTo>
                  <a:lnTo>
                    <a:pt x="5987034" y="333502"/>
                  </a:lnTo>
                  <a:lnTo>
                    <a:pt x="5923534" y="301752"/>
                  </a:lnTo>
                  <a:lnTo>
                    <a:pt x="5944692" y="333502"/>
                  </a:lnTo>
                  <a:lnTo>
                    <a:pt x="5918454" y="333502"/>
                  </a:lnTo>
                  <a:lnTo>
                    <a:pt x="5918454" y="346202"/>
                  </a:lnTo>
                  <a:lnTo>
                    <a:pt x="5944692" y="346202"/>
                  </a:lnTo>
                  <a:lnTo>
                    <a:pt x="5923534" y="377952"/>
                  </a:lnTo>
                  <a:lnTo>
                    <a:pt x="5987034" y="346202"/>
                  </a:lnTo>
                  <a:lnTo>
                    <a:pt x="5999734" y="339852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7551419" y="3226308"/>
              <a:ext cx="0" cy="107950"/>
            </a:xfrm>
            <a:custGeom>
              <a:avLst/>
              <a:gdLst/>
              <a:ahLst/>
              <a:cxnLst/>
              <a:rect l="l" t="t" r="r" b="b"/>
              <a:pathLst>
                <a:path h="107950">
                  <a:moveTo>
                    <a:pt x="0" y="0"/>
                  </a:moveTo>
                  <a:lnTo>
                    <a:pt x="0" y="107950"/>
                  </a:lnTo>
                </a:path>
              </a:pathLst>
            </a:custGeom>
            <a:ln w="9144">
              <a:solidFill>
                <a:srgbClr val="BEBEB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10743692" y="4903470"/>
            <a:ext cx="1172845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700" spc="-15" dirty="0">
                <a:solidFill>
                  <a:srgbClr val="7E7E7E"/>
                </a:solidFill>
                <a:latin typeface="Microsoft Sans Serif"/>
                <a:cs typeface="Microsoft Sans Serif"/>
              </a:rPr>
              <a:t>Контроль</a:t>
            </a:r>
            <a:r>
              <a:rPr sz="700" spc="2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сведений</a:t>
            </a:r>
            <a:r>
              <a:rPr sz="700" spc="3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7E7E7E"/>
                </a:solidFill>
                <a:latin typeface="Microsoft Sans Serif"/>
                <a:cs typeface="Microsoft Sans Serif"/>
              </a:rPr>
              <a:t>по</a:t>
            </a:r>
            <a:r>
              <a:rPr sz="700" spc="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258н </a:t>
            </a:r>
            <a:r>
              <a:rPr sz="700" spc="-17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Постановка</a:t>
            </a:r>
            <a:r>
              <a:rPr sz="700" spc="2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на</a:t>
            </a:r>
            <a:r>
              <a:rPr sz="700" spc="2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7E7E7E"/>
                </a:solidFill>
                <a:latin typeface="Microsoft Sans Serif"/>
                <a:cs typeface="Microsoft Sans Serif"/>
              </a:rPr>
              <a:t>учет </a:t>
            </a:r>
            <a:r>
              <a:rPr sz="7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 Резервирование</a:t>
            </a:r>
            <a:r>
              <a:rPr sz="700" spc="3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лимитов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0743692" y="5330189"/>
            <a:ext cx="11728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580" marR="5080" indent="-56515">
              <a:lnSpc>
                <a:spcPct val="100000"/>
              </a:lnSpc>
              <a:spcBef>
                <a:spcPts val="95"/>
              </a:spcBef>
            </a:pPr>
            <a:r>
              <a:rPr sz="700" spc="-15" dirty="0">
                <a:solidFill>
                  <a:srgbClr val="7E7E7E"/>
                </a:solidFill>
                <a:latin typeface="Microsoft Sans Serif"/>
                <a:cs typeface="Microsoft Sans Serif"/>
              </a:rPr>
              <a:t>Контроль</a:t>
            </a:r>
            <a:r>
              <a:rPr sz="700" spc="2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сведений</a:t>
            </a:r>
            <a:r>
              <a:rPr sz="700" spc="3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7E7E7E"/>
                </a:solidFill>
                <a:latin typeface="Microsoft Sans Serif"/>
                <a:cs typeface="Microsoft Sans Serif"/>
              </a:rPr>
              <a:t>по</a:t>
            </a:r>
            <a:r>
              <a:rPr sz="700" spc="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258н </a:t>
            </a:r>
            <a:r>
              <a:rPr sz="700" spc="-17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Осуществление</a:t>
            </a:r>
            <a:r>
              <a:rPr sz="700" spc="5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платежа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10825988" y="3194685"/>
            <a:ext cx="10515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700" spc="-15" dirty="0">
                <a:solidFill>
                  <a:srgbClr val="7E7E7E"/>
                </a:solidFill>
                <a:latin typeface="Microsoft Sans Serif"/>
                <a:cs typeface="Microsoft Sans Serif"/>
              </a:rPr>
              <a:t>Формирование</a:t>
            </a:r>
            <a:r>
              <a:rPr sz="700" spc="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700" spc="-15" dirty="0">
                <a:solidFill>
                  <a:srgbClr val="7E7E7E"/>
                </a:solidFill>
                <a:latin typeface="Microsoft Sans Serif"/>
                <a:cs typeface="Microsoft Sans Serif"/>
              </a:rPr>
              <a:t>проводки </a:t>
            </a:r>
            <a:r>
              <a:rPr sz="700" spc="-17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о</a:t>
            </a:r>
            <a:r>
              <a:rPr sz="700" spc="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700" spc="-20" dirty="0">
                <a:solidFill>
                  <a:srgbClr val="7E7E7E"/>
                </a:solidFill>
                <a:latin typeface="Microsoft Sans Serif"/>
                <a:cs typeface="Microsoft Sans Serif"/>
              </a:rPr>
              <a:t>приемке</a:t>
            </a:r>
            <a:r>
              <a:rPr sz="700" spc="4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7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ТРУ</a:t>
            </a:r>
            <a:endParaRPr sz="700">
              <a:latin typeface="Microsoft Sans Serif"/>
              <a:cs typeface="Microsoft Sans Serif"/>
            </a:endParaRPr>
          </a:p>
          <a:p>
            <a:pPr marL="56515" marR="50165" indent="-635" algn="ctr">
              <a:lnSpc>
                <a:spcPct val="100000"/>
              </a:lnSpc>
            </a:pPr>
            <a:r>
              <a:rPr sz="7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в</a:t>
            </a:r>
            <a:r>
              <a:rPr sz="70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Централизованной </a:t>
            </a:r>
            <a:r>
              <a:rPr sz="7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бухгалтерии</a:t>
            </a:r>
            <a:r>
              <a:rPr sz="700" spc="2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7E7E7E"/>
                </a:solidFill>
                <a:latin typeface="Microsoft Sans Serif"/>
                <a:cs typeface="Microsoft Sans Serif"/>
              </a:rPr>
              <a:t>заказчика</a:t>
            </a:r>
            <a:endParaRPr sz="700">
              <a:latin typeface="Microsoft Sans Serif"/>
              <a:cs typeface="Microsoft Sans Serif"/>
            </a:endParaRPr>
          </a:p>
        </p:txBody>
      </p:sp>
      <p:pic>
        <p:nvPicPr>
          <p:cNvPr id="143" name="Рисунок 142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2" y="72467"/>
            <a:ext cx="3144329" cy="702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03731"/>
            <a:ext cx="10119995" cy="0"/>
          </a:xfrm>
          <a:custGeom>
            <a:avLst/>
            <a:gdLst/>
            <a:ahLst/>
            <a:cxnLst/>
            <a:rect l="l" t="t" r="r" b="b"/>
            <a:pathLst>
              <a:path w="10119995">
                <a:moveTo>
                  <a:pt x="0" y="0"/>
                </a:moveTo>
                <a:lnTo>
                  <a:pt x="10119868" y="0"/>
                </a:lnTo>
              </a:path>
            </a:pathLst>
          </a:custGeom>
          <a:ln w="1219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2333" y="2356230"/>
            <a:ext cx="71164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solidFill>
                  <a:srgbClr val="17375E"/>
                </a:solidFill>
              </a:rPr>
              <a:t>ЭЛЕКТРОННОЕ</a:t>
            </a:r>
            <a:r>
              <a:rPr sz="3600" spc="-25" dirty="0">
                <a:solidFill>
                  <a:srgbClr val="17375E"/>
                </a:solidFill>
              </a:rPr>
              <a:t> </a:t>
            </a:r>
            <a:r>
              <a:rPr sz="3600" spc="-15" dirty="0">
                <a:solidFill>
                  <a:srgbClr val="17375E"/>
                </a:solidFill>
              </a:rPr>
              <a:t>АКТИРОВАНИЕ</a:t>
            </a:r>
            <a:endParaRPr sz="3600"/>
          </a:p>
          <a:p>
            <a:pPr marL="12700">
              <a:lnSpc>
                <a:spcPct val="100000"/>
              </a:lnSpc>
            </a:pPr>
            <a:r>
              <a:rPr sz="3600" b="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ОРГАНИЗАЦИОННАЯ</a:t>
            </a:r>
            <a:r>
              <a:rPr sz="3600" b="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3600" b="0" spc="-55" dirty="0">
                <a:solidFill>
                  <a:srgbClr val="17375E"/>
                </a:solidFill>
                <a:latin typeface="Microsoft Sans Serif"/>
                <a:cs typeface="Microsoft Sans Serif"/>
              </a:rPr>
              <a:t>ЧАСТЬ</a:t>
            </a:r>
            <a:endParaRPr sz="3600">
              <a:latin typeface="Microsoft Sans Serif"/>
              <a:cs typeface="Microsoft Sans Serif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2" y="72467"/>
            <a:ext cx="3144329" cy="702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758" y="120142"/>
            <a:ext cx="7439659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894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7375E"/>
                </a:solidFill>
              </a:rPr>
              <a:t>ДОКУМЕНТЕ</a:t>
            </a:r>
            <a:r>
              <a:rPr spc="-40" dirty="0">
                <a:solidFill>
                  <a:srgbClr val="17375E"/>
                </a:solidFill>
              </a:rPr>
              <a:t> </a:t>
            </a:r>
            <a:r>
              <a:rPr dirty="0">
                <a:solidFill>
                  <a:srgbClr val="17375E"/>
                </a:solidFill>
              </a:rPr>
              <a:t>О</a:t>
            </a:r>
            <a:r>
              <a:rPr spc="-40" dirty="0">
                <a:solidFill>
                  <a:srgbClr val="17375E"/>
                </a:solidFill>
              </a:rPr>
              <a:t> </a:t>
            </a:r>
            <a:r>
              <a:rPr dirty="0">
                <a:solidFill>
                  <a:srgbClr val="17375E"/>
                </a:solidFill>
              </a:rPr>
              <a:t>ПРИЕМКЕ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b="0" spc="-45" dirty="0">
                <a:solidFill>
                  <a:srgbClr val="17375E"/>
                </a:solidFill>
                <a:latin typeface="Microsoft Sans Serif"/>
                <a:cs typeface="Microsoft Sans Serif"/>
              </a:rPr>
              <a:t>ФОРМА</a:t>
            </a:r>
            <a:r>
              <a:rPr b="0" spc="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spc="-65" dirty="0">
                <a:solidFill>
                  <a:srgbClr val="17375E"/>
                </a:solidFill>
                <a:latin typeface="Microsoft Sans Serif"/>
                <a:cs typeface="Microsoft Sans Serif"/>
              </a:rPr>
              <a:t>ВВОДА</a:t>
            </a:r>
            <a:r>
              <a:rPr b="0" spc="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И</a:t>
            </a:r>
            <a:r>
              <a:rPr b="0" spc="3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ОТОБРАЖЕНИЯ</a:t>
            </a:r>
            <a:r>
              <a:rPr b="0" spc="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СВЕДЕНИЙ.</a:t>
            </a:r>
            <a:r>
              <a:rPr b="0" spc="2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ПОСТАВЩИК</a:t>
            </a:r>
          </a:p>
        </p:txBody>
      </p:sp>
      <p:sp>
        <p:nvSpPr>
          <p:cNvPr id="6" name="object 6"/>
          <p:cNvSpPr/>
          <p:nvPr/>
        </p:nvSpPr>
        <p:spPr>
          <a:xfrm>
            <a:off x="460248" y="1043939"/>
            <a:ext cx="321945" cy="323215"/>
          </a:xfrm>
          <a:custGeom>
            <a:avLst/>
            <a:gdLst/>
            <a:ahLst/>
            <a:cxnLst/>
            <a:rect l="l" t="t" r="r" b="b"/>
            <a:pathLst>
              <a:path w="321945" h="323215">
                <a:moveTo>
                  <a:pt x="160781" y="0"/>
                </a:moveTo>
                <a:lnTo>
                  <a:pt x="118039" y="5766"/>
                </a:lnTo>
                <a:lnTo>
                  <a:pt x="79631" y="22041"/>
                </a:lnTo>
                <a:lnTo>
                  <a:pt x="47091" y="47291"/>
                </a:lnTo>
                <a:lnTo>
                  <a:pt x="21951" y="79981"/>
                </a:lnTo>
                <a:lnTo>
                  <a:pt x="5743" y="118577"/>
                </a:lnTo>
                <a:lnTo>
                  <a:pt x="0" y="161544"/>
                </a:lnTo>
                <a:lnTo>
                  <a:pt x="5743" y="204510"/>
                </a:lnTo>
                <a:lnTo>
                  <a:pt x="21951" y="243106"/>
                </a:lnTo>
                <a:lnTo>
                  <a:pt x="47091" y="275796"/>
                </a:lnTo>
                <a:lnTo>
                  <a:pt x="79631" y="301046"/>
                </a:lnTo>
                <a:lnTo>
                  <a:pt x="118039" y="317321"/>
                </a:lnTo>
                <a:lnTo>
                  <a:pt x="160781" y="323088"/>
                </a:lnTo>
                <a:lnTo>
                  <a:pt x="203524" y="317321"/>
                </a:lnTo>
                <a:lnTo>
                  <a:pt x="241932" y="301046"/>
                </a:lnTo>
                <a:lnTo>
                  <a:pt x="274472" y="275796"/>
                </a:lnTo>
                <a:lnTo>
                  <a:pt x="299612" y="243106"/>
                </a:lnTo>
                <a:lnTo>
                  <a:pt x="315820" y="204510"/>
                </a:lnTo>
                <a:lnTo>
                  <a:pt x="321564" y="161544"/>
                </a:lnTo>
                <a:lnTo>
                  <a:pt x="315820" y="118577"/>
                </a:lnTo>
                <a:lnTo>
                  <a:pt x="299612" y="79981"/>
                </a:lnTo>
                <a:lnTo>
                  <a:pt x="274472" y="47291"/>
                </a:lnTo>
                <a:lnTo>
                  <a:pt x="241932" y="22041"/>
                </a:lnTo>
                <a:lnTo>
                  <a:pt x="203524" y="5766"/>
                </a:lnTo>
                <a:lnTo>
                  <a:pt x="160781" y="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69163" y="1104645"/>
            <a:ext cx="1035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9804" y="1427480"/>
            <a:ext cx="92710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14629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solidFill>
                  <a:srgbClr val="17375E"/>
                </a:solidFill>
                <a:latin typeface="Arial"/>
                <a:cs typeface="Arial"/>
              </a:rPr>
              <a:t>Общая </a:t>
            </a:r>
            <a:r>
              <a:rPr sz="1100" b="1" dirty="0">
                <a:solidFill>
                  <a:srgbClr val="17375E"/>
                </a:solidFill>
                <a:latin typeface="Arial"/>
                <a:cs typeface="Arial"/>
              </a:rPr>
              <a:t> ин</a:t>
            </a:r>
            <a:r>
              <a:rPr sz="1100" b="1" spc="-10" dirty="0">
                <a:solidFill>
                  <a:srgbClr val="17375E"/>
                </a:solidFill>
                <a:latin typeface="Arial"/>
                <a:cs typeface="Arial"/>
              </a:rPr>
              <a:t>ф</a:t>
            </a:r>
            <a:r>
              <a:rPr sz="1100" b="1" dirty="0">
                <a:solidFill>
                  <a:srgbClr val="17375E"/>
                </a:solidFill>
                <a:latin typeface="Arial"/>
                <a:cs typeface="Arial"/>
              </a:rPr>
              <a:t>о</a:t>
            </a:r>
            <a:r>
              <a:rPr sz="1100" b="1" spc="-10" dirty="0">
                <a:solidFill>
                  <a:srgbClr val="17375E"/>
                </a:solidFill>
                <a:latin typeface="Arial"/>
                <a:cs typeface="Arial"/>
              </a:rPr>
              <a:t>р</a:t>
            </a:r>
            <a:r>
              <a:rPr sz="1100" b="1" dirty="0">
                <a:solidFill>
                  <a:srgbClr val="17375E"/>
                </a:solidFill>
                <a:latin typeface="Arial"/>
                <a:cs typeface="Arial"/>
              </a:rPr>
              <a:t>мац</a:t>
            </a:r>
            <a:r>
              <a:rPr sz="1100" b="1" spc="5" dirty="0">
                <a:solidFill>
                  <a:srgbClr val="17375E"/>
                </a:solidFill>
                <a:latin typeface="Arial"/>
                <a:cs typeface="Arial"/>
              </a:rPr>
              <a:t>и</a:t>
            </a:r>
            <a:r>
              <a:rPr sz="1100" b="1" dirty="0">
                <a:solidFill>
                  <a:srgbClr val="17375E"/>
                </a:solidFill>
                <a:latin typeface="Arial"/>
                <a:cs typeface="Arial"/>
              </a:rPr>
              <a:t>я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01595" y="1027175"/>
            <a:ext cx="335280" cy="353695"/>
          </a:xfrm>
          <a:custGeom>
            <a:avLst/>
            <a:gdLst/>
            <a:ahLst/>
            <a:cxnLst/>
            <a:rect l="l" t="t" r="r" b="b"/>
            <a:pathLst>
              <a:path w="335280" h="353694">
                <a:moveTo>
                  <a:pt x="167640" y="0"/>
                </a:moveTo>
                <a:lnTo>
                  <a:pt x="123075" y="6312"/>
                </a:lnTo>
                <a:lnTo>
                  <a:pt x="83029" y="24129"/>
                </a:lnTo>
                <a:lnTo>
                  <a:pt x="49101" y="51768"/>
                </a:lnTo>
                <a:lnTo>
                  <a:pt x="22888" y="87545"/>
                </a:lnTo>
                <a:lnTo>
                  <a:pt x="5988" y="129778"/>
                </a:lnTo>
                <a:lnTo>
                  <a:pt x="0" y="176784"/>
                </a:lnTo>
                <a:lnTo>
                  <a:pt x="5988" y="223789"/>
                </a:lnTo>
                <a:lnTo>
                  <a:pt x="22888" y="266022"/>
                </a:lnTo>
                <a:lnTo>
                  <a:pt x="49101" y="301799"/>
                </a:lnTo>
                <a:lnTo>
                  <a:pt x="83029" y="329438"/>
                </a:lnTo>
                <a:lnTo>
                  <a:pt x="123075" y="347255"/>
                </a:lnTo>
                <a:lnTo>
                  <a:pt x="167640" y="353568"/>
                </a:lnTo>
                <a:lnTo>
                  <a:pt x="212204" y="347255"/>
                </a:lnTo>
                <a:lnTo>
                  <a:pt x="252250" y="329438"/>
                </a:lnTo>
                <a:lnTo>
                  <a:pt x="286178" y="301799"/>
                </a:lnTo>
                <a:lnTo>
                  <a:pt x="312391" y="266022"/>
                </a:lnTo>
                <a:lnTo>
                  <a:pt x="329291" y="223789"/>
                </a:lnTo>
                <a:lnTo>
                  <a:pt x="335280" y="176784"/>
                </a:lnTo>
                <a:lnTo>
                  <a:pt x="329291" y="129778"/>
                </a:lnTo>
                <a:lnTo>
                  <a:pt x="312391" y="87545"/>
                </a:lnTo>
                <a:lnTo>
                  <a:pt x="286178" y="51768"/>
                </a:lnTo>
                <a:lnTo>
                  <a:pt x="252250" y="24129"/>
                </a:lnTo>
                <a:lnTo>
                  <a:pt x="212204" y="6312"/>
                </a:lnTo>
                <a:lnTo>
                  <a:pt x="167640" y="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18435" y="1102868"/>
            <a:ext cx="1035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80794" y="1469516"/>
            <a:ext cx="97726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solidFill>
                  <a:srgbClr val="17375E"/>
                </a:solidFill>
                <a:latin typeface="Arial"/>
                <a:cs typeface="Arial"/>
              </a:rPr>
              <a:t>Контрагенты*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986" y="1963038"/>
            <a:ext cx="1484630" cy="32264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41300" marR="254635" indent="-228600">
              <a:lnSpc>
                <a:spcPts val="1080"/>
              </a:lnSpc>
              <a:spcBef>
                <a:spcPts val="229"/>
              </a:spcBef>
              <a:buFont typeface="Wingdings"/>
              <a:buChar char=""/>
              <a:tabLst>
                <a:tab pos="241300" algn="l"/>
              </a:tabLst>
            </a:pP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Вид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и 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реквизиты </a:t>
            </a:r>
            <a:r>
              <a:rPr sz="1000" spc="-254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5" dirty="0">
                <a:solidFill>
                  <a:srgbClr val="0F243E"/>
                </a:solidFill>
                <a:latin typeface="Microsoft Sans Serif"/>
                <a:cs typeface="Microsoft Sans Serif"/>
              </a:rPr>
              <a:t>документа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о </a:t>
            </a:r>
            <a:r>
              <a:rPr sz="100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приемке;</a:t>
            </a:r>
            <a:endParaRPr sz="1000">
              <a:latin typeface="Microsoft Sans Serif"/>
              <a:cs typeface="Microsoft Sans Serif"/>
            </a:endParaRPr>
          </a:p>
          <a:p>
            <a:pPr marL="241300" marR="304165" indent="-228600">
              <a:lnSpc>
                <a:spcPct val="90000"/>
              </a:lnSpc>
              <a:spcBef>
                <a:spcPts val="585"/>
              </a:spcBef>
              <a:buFont typeface="Wingdings"/>
              <a:buChar char=""/>
              <a:tabLst>
                <a:tab pos="241300" algn="l"/>
              </a:tabLst>
            </a:pP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Информация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о </a:t>
            </a:r>
            <a:r>
              <a:rPr sz="100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документе</a:t>
            </a:r>
            <a:r>
              <a:rPr sz="1000" spc="3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по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форматам</a:t>
            </a:r>
            <a:r>
              <a:rPr sz="1000" spc="-4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40" dirty="0">
                <a:solidFill>
                  <a:srgbClr val="0F243E"/>
                </a:solidFill>
                <a:latin typeface="Microsoft Sans Serif"/>
                <a:cs typeface="Microsoft Sans Serif"/>
              </a:rPr>
              <a:t>ФНС </a:t>
            </a:r>
            <a:r>
              <a:rPr sz="1000" spc="-25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России </a:t>
            </a:r>
            <a:r>
              <a:rPr sz="1000" spc="-25" dirty="0">
                <a:solidFill>
                  <a:srgbClr val="0F243E"/>
                </a:solidFill>
                <a:latin typeface="Microsoft Sans Serif"/>
                <a:cs typeface="Microsoft Sans Serif"/>
              </a:rPr>
              <a:t>(Приказ </a:t>
            </a:r>
            <a:r>
              <a:rPr sz="1000" spc="-254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820@);</a:t>
            </a:r>
            <a:endParaRPr sz="1000">
              <a:latin typeface="Microsoft Sans Serif"/>
              <a:cs typeface="Microsoft Sans Serif"/>
            </a:endParaRPr>
          </a:p>
          <a:p>
            <a:pPr marL="241300" marR="5080" indent="-228600">
              <a:lnSpc>
                <a:spcPts val="1080"/>
              </a:lnSpc>
              <a:spcBef>
                <a:spcPts val="615"/>
              </a:spcBef>
              <a:buFont typeface="Wingdings"/>
              <a:buChar char=""/>
              <a:tabLst>
                <a:tab pos="241300" algn="l"/>
              </a:tabLst>
            </a:pP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Информация</a:t>
            </a:r>
            <a:r>
              <a:rPr sz="1000" spc="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о </a:t>
            </a:r>
            <a:r>
              <a:rPr sz="100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п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лате</a:t>
            </a:r>
            <a:r>
              <a:rPr sz="1000" spc="-40" dirty="0">
                <a:solidFill>
                  <a:srgbClr val="0F243E"/>
                </a:solidFill>
                <a:latin typeface="Microsoft Sans Serif"/>
                <a:cs typeface="Microsoft Sans Serif"/>
              </a:rPr>
              <a:t>ж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н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о-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ра</a:t>
            </a:r>
            <a:r>
              <a:rPr sz="1000" dirty="0">
                <a:solidFill>
                  <a:srgbClr val="0F243E"/>
                </a:solidFill>
                <a:latin typeface="Microsoft Sans Serif"/>
                <a:cs typeface="Microsoft Sans Serif"/>
              </a:rPr>
              <a:t>с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ч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е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тн</a:t>
            </a:r>
            <a:r>
              <a:rPr sz="1000" dirty="0">
                <a:solidFill>
                  <a:srgbClr val="0F243E"/>
                </a:solidFill>
                <a:latin typeface="Microsoft Sans Serif"/>
                <a:cs typeface="Microsoft Sans Serif"/>
              </a:rPr>
              <a:t>ы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х  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документах;</a:t>
            </a:r>
            <a:endParaRPr sz="1000">
              <a:latin typeface="Microsoft Sans Serif"/>
              <a:cs typeface="Microsoft Sans Serif"/>
            </a:endParaRPr>
          </a:p>
          <a:p>
            <a:pPr marL="241300" indent="-228600">
              <a:lnSpc>
                <a:spcPts val="1140"/>
              </a:lnSpc>
              <a:spcBef>
                <a:spcPts val="465"/>
              </a:spcBef>
              <a:buFont typeface="Wingdings"/>
              <a:buChar char=""/>
              <a:tabLst>
                <a:tab pos="241300" algn="l"/>
              </a:tabLst>
            </a:pPr>
            <a:r>
              <a:rPr sz="1000" spc="-25" dirty="0">
                <a:solidFill>
                  <a:srgbClr val="0F243E"/>
                </a:solidFill>
                <a:latin typeface="Microsoft Sans Serif"/>
                <a:cs typeface="Microsoft Sans Serif"/>
              </a:rPr>
              <a:t>Блок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для</a:t>
            </a:r>
            <a:endParaRPr sz="1000">
              <a:latin typeface="Microsoft Sans Serif"/>
              <a:cs typeface="Microsoft Sans Serif"/>
            </a:endParaRPr>
          </a:p>
          <a:p>
            <a:pPr marL="241300" marR="40640">
              <a:lnSpc>
                <a:spcPct val="90000"/>
              </a:lnSpc>
              <a:spcBef>
                <a:spcPts val="60"/>
              </a:spcBef>
            </a:pP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прикрепления</a:t>
            </a:r>
            <a:r>
              <a:rPr sz="100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иных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юридически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значимых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документов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в </a:t>
            </a:r>
            <a:r>
              <a:rPr sz="100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не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стр</a:t>
            </a:r>
            <a:r>
              <a:rPr sz="1000" spc="-40" dirty="0">
                <a:solidFill>
                  <a:srgbClr val="0F243E"/>
                </a:solidFill>
                <a:latin typeface="Microsoft Sans Serif"/>
                <a:cs typeface="Microsoft Sans Serif"/>
              </a:rPr>
              <a:t>у</a:t>
            </a:r>
            <a:r>
              <a:rPr sz="1000" spc="-70" dirty="0">
                <a:solidFill>
                  <a:srgbClr val="0F243E"/>
                </a:solidFill>
                <a:latin typeface="Microsoft Sans Serif"/>
                <a:cs typeface="Microsoft Sans Serif"/>
              </a:rPr>
              <a:t>к</a:t>
            </a:r>
            <a:r>
              <a:rPr sz="1000" spc="5" dirty="0">
                <a:solidFill>
                  <a:srgbClr val="0F243E"/>
                </a:solidFill>
                <a:latin typeface="Microsoft Sans Serif"/>
                <a:cs typeface="Microsoft Sans Serif"/>
              </a:rPr>
              <a:t>т</a:t>
            </a:r>
            <a:r>
              <a:rPr sz="1000" spc="-35" dirty="0">
                <a:solidFill>
                  <a:srgbClr val="0F243E"/>
                </a:solidFill>
                <a:latin typeface="Microsoft Sans Serif"/>
                <a:cs typeface="Microsoft Sans Serif"/>
              </a:rPr>
              <a:t>у</a:t>
            </a:r>
            <a:r>
              <a:rPr sz="1000" dirty="0">
                <a:solidFill>
                  <a:srgbClr val="0F243E"/>
                </a:solidFill>
                <a:latin typeface="Microsoft Sans Serif"/>
                <a:cs typeface="Microsoft Sans Serif"/>
              </a:rPr>
              <a:t>р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ированно  </a:t>
            </a:r>
            <a:r>
              <a:rPr sz="1000" spc="-30" dirty="0">
                <a:solidFill>
                  <a:srgbClr val="0F243E"/>
                </a:solidFill>
                <a:latin typeface="Microsoft Sans Serif"/>
                <a:cs typeface="Microsoft Sans Serif"/>
              </a:rPr>
              <a:t>м</a:t>
            </a:r>
            <a:r>
              <a:rPr sz="100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формате;</a:t>
            </a:r>
            <a:endParaRPr sz="1000">
              <a:latin typeface="Microsoft Sans Serif"/>
              <a:cs typeface="Microsoft Sans Serif"/>
            </a:endParaRPr>
          </a:p>
          <a:p>
            <a:pPr marL="241300" marR="299085" indent="-228600" algn="just">
              <a:lnSpc>
                <a:spcPts val="1080"/>
              </a:lnSpc>
              <a:spcBef>
                <a:spcPts val="615"/>
              </a:spcBef>
              <a:buFont typeface="Wingdings"/>
              <a:buChar char=""/>
              <a:tabLst>
                <a:tab pos="241300" algn="l"/>
              </a:tabLst>
            </a:pP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Специализация </a:t>
            </a:r>
            <a:r>
              <a:rPr sz="1000" spc="-254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(</a:t>
            </a:r>
            <a:r>
              <a:rPr sz="1000" dirty="0">
                <a:solidFill>
                  <a:srgbClr val="0F243E"/>
                </a:solidFill>
                <a:latin typeface="Microsoft Sans Serif"/>
                <a:cs typeface="Microsoft Sans Serif"/>
              </a:rPr>
              <a:t>с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тр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ои</a:t>
            </a:r>
            <a:r>
              <a:rPr sz="1000" dirty="0">
                <a:solidFill>
                  <a:srgbClr val="0F243E"/>
                </a:solidFill>
                <a:latin typeface="Microsoft Sans Serif"/>
                <a:cs typeface="Microsoft Sans Serif"/>
              </a:rPr>
              <a:t>те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л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ьство, 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лекарства).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42998" y="1970912"/>
            <a:ext cx="1713230" cy="31502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41300" marR="314960" indent="-228600">
              <a:lnSpc>
                <a:spcPts val="1080"/>
              </a:lnSpc>
              <a:spcBef>
                <a:spcPts val="229"/>
              </a:spcBef>
              <a:buFont typeface="Wingdings"/>
              <a:buChar char=""/>
              <a:tabLst>
                <a:tab pos="241300" algn="l"/>
              </a:tabLst>
            </a:pP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Наименование,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реквизиты,</a:t>
            </a:r>
            <a:r>
              <a:rPr sz="1000" spc="4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адрес,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контактные</a:t>
            </a:r>
            <a:r>
              <a:rPr sz="1000" spc="-4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данные</a:t>
            </a:r>
            <a:endParaRPr sz="1000">
              <a:latin typeface="Microsoft Sans Serif"/>
              <a:cs typeface="Microsoft Sans Serif"/>
            </a:endParaRPr>
          </a:p>
          <a:p>
            <a:pPr marL="241300" marR="47625">
              <a:lnSpc>
                <a:spcPts val="1080"/>
              </a:lnSpc>
            </a:pP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и 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банковские реквизиты </a:t>
            </a:r>
            <a:r>
              <a:rPr sz="1000" spc="-254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Поставщика;</a:t>
            </a:r>
            <a:endParaRPr sz="1000">
              <a:latin typeface="Microsoft Sans Serif"/>
              <a:cs typeface="Microsoft Sans Serif"/>
            </a:endParaRPr>
          </a:p>
          <a:p>
            <a:pPr marL="241300" marR="154305" indent="-228600">
              <a:lnSpc>
                <a:spcPct val="90100"/>
              </a:lnSpc>
              <a:spcBef>
                <a:spcPts val="585"/>
              </a:spcBef>
              <a:buFont typeface="Wingdings"/>
              <a:buChar char=""/>
              <a:tabLst>
                <a:tab pos="241300" algn="l"/>
              </a:tabLst>
            </a:pP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Наименование,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контактные</a:t>
            </a:r>
            <a:r>
              <a:rPr sz="100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данные</a:t>
            </a:r>
            <a:r>
              <a:rPr sz="1000" spc="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и </a:t>
            </a:r>
            <a:r>
              <a:rPr sz="100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банковские реквизиты </a:t>
            </a:r>
            <a:r>
              <a:rPr sz="1000" spc="-254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0F243E"/>
                </a:solidFill>
                <a:latin typeface="Microsoft Sans Serif"/>
                <a:cs typeface="Microsoft Sans Serif"/>
              </a:rPr>
              <a:t>Заказчика;</a:t>
            </a:r>
            <a:endParaRPr sz="1000">
              <a:latin typeface="Microsoft Sans Serif"/>
              <a:cs typeface="Microsoft Sans Serif"/>
            </a:endParaRPr>
          </a:p>
          <a:p>
            <a:pPr marL="241300" marR="8255" indent="-228600">
              <a:lnSpc>
                <a:spcPct val="90000"/>
              </a:lnSpc>
              <a:spcBef>
                <a:spcPts val="600"/>
              </a:spcBef>
              <a:buFont typeface="Wingdings"/>
              <a:buChar char=""/>
              <a:tabLst>
                <a:tab pos="241300" algn="l"/>
              </a:tabLst>
            </a:pP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Сведения</a:t>
            </a:r>
            <a:r>
              <a:rPr sz="1000" spc="2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о </a:t>
            </a:r>
            <a:r>
              <a:rPr sz="100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Грузоотправителе</a:t>
            </a:r>
            <a:r>
              <a:rPr sz="1000" spc="5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и </a:t>
            </a:r>
            <a:r>
              <a:rPr sz="100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Грузополучателе,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 отличным</a:t>
            </a:r>
            <a:r>
              <a:rPr sz="1000" spc="4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от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Поставщика</a:t>
            </a:r>
            <a:r>
              <a:rPr sz="1000" spc="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и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0F243E"/>
                </a:solidFill>
                <a:latin typeface="Microsoft Sans Serif"/>
                <a:cs typeface="Microsoft Sans Serif"/>
              </a:rPr>
              <a:t>Заказчика </a:t>
            </a:r>
            <a:r>
              <a:rPr sz="1000" spc="-25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(при</a:t>
            </a:r>
            <a:r>
              <a:rPr sz="1000" spc="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необходимости,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доступен</a:t>
            </a:r>
            <a:r>
              <a:rPr sz="1000" spc="3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выбор</a:t>
            </a:r>
            <a:r>
              <a:rPr sz="1000" spc="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0F243E"/>
                </a:solidFill>
                <a:latin typeface="Microsoft Sans Serif"/>
                <a:cs typeface="Microsoft Sans Serif"/>
              </a:rPr>
              <a:t>из </a:t>
            </a:r>
            <a:r>
              <a:rPr sz="1000" spc="-2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ЕГРЮЛ/</a:t>
            </a:r>
            <a:r>
              <a:rPr sz="1000" spc="2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ЕГРИП);</a:t>
            </a:r>
            <a:endParaRPr sz="1000">
              <a:latin typeface="Microsoft Sans Serif"/>
              <a:cs typeface="Microsoft Sans Serif"/>
            </a:endParaRPr>
          </a:p>
          <a:p>
            <a:pPr marL="241300" marR="5080" indent="-228600">
              <a:lnSpc>
                <a:spcPts val="1080"/>
              </a:lnSpc>
              <a:spcBef>
                <a:spcPts val="615"/>
              </a:spcBef>
              <a:buFont typeface="Wingdings"/>
              <a:buChar char=""/>
              <a:tabLst>
                <a:tab pos="241300" algn="l"/>
              </a:tabLst>
            </a:pP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Сведения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о 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перевозчике </a:t>
            </a:r>
            <a:r>
              <a:rPr sz="1000" spc="-254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(при</a:t>
            </a:r>
            <a:r>
              <a:rPr sz="1000" spc="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необходимости,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доступен</a:t>
            </a:r>
            <a:r>
              <a:rPr sz="1000" spc="3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выбор</a:t>
            </a:r>
            <a:r>
              <a:rPr sz="1000" spc="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0F243E"/>
                </a:solidFill>
                <a:latin typeface="Microsoft Sans Serif"/>
                <a:cs typeface="Microsoft Sans Serif"/>
              </a:rPr>
              <a:t>из </a:t>
            </a:r>
            <a:r>
              <a:rPr sz="1000" spc="-2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ЕГРЮЛ/</a:t>
            </a:r>
            <a:r>
              <a:rPr sz="1000" spc="2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ЕГРИП).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81799" y="1039367"/>
            <a:ext cx="4218940" cy="321945"/>
          </a:xfrm>
          <a:custGeom>
            <a:avLst/>
            <a:gdLst/>
            <a:ahLst/>
            <a:cxnLst/>
            <a:rect l="l" t="t" r="r" b="b"/>
            <a:pathLst>
              <a:path w="4218940" h="321944">
                <a:moveTo>
                  <a:pt x="1320558" y="164592"/>
                </a:moveTo>
                <a:lnTo>
                  <a:pt x="1307782" y="158242"/>
                </a:lnTo>
                <a:lnTo>
                  <a:pt x="1269758" y="139319"/>
                </a:lnTo>
                <a:lnTo>
                  <a:pt x="1269758" y="158267"/>
                </a:lnTo>
                <a:lnTo>
                  <a:pt x="0" y="160020"/>
                </a:lnTo>
                <a:lnTo>
                  <a:pt x="25" y="172720"/>
                </a:lnTo>
                <a:lnTo>
                  <a:pt x="1269758" y="170967"/>
                </a:lnTo>
                <a:lnTo>
                  <a:pt x="1269758" y="190119"/>
                </a:lnTo>
                <a:lnTo>
                  <a:pt x="1320558" y="164592"/>
                </a:lnTo>
                <a:close/>
              </a:path>
              <a:path w="4218940" h="321944">
                <a:moveTo>
                  <a:pt x="4218444" y="160782"/>
                </a:moveTo>
                <a:lnTo>
                  <a:pt x="4212120" y="118059"/>
                </a:lnTo>
                <a:lnTo>
                  <a:pt x="4194314" y="79654"/>
                </a:lnTo>
                <a:lnTo>
                  <a:pt x="4166666" y="47104"/>
                </a:lnTo>
                <a:lnTo>
                  <a:pt x="4130891" y="21958"/>
                </a:lnTo>
                <a:lnTo>
                  <a:pt x="4088663" y="5753"/>
                </a:lnTo>
                <a:lnTo>
                  <a:pt x="4041660" y="0"/>
                </a:lnTo>
                <a:lnTo>
                  <a:pt x="3994645" y="5753"/>
                </a:lnTo>
                <a:lnTo>
                  <a:pt x="3952417" y="21958"/>
                </a:lnTo>
                <a:lnTo>
                  <a:pt x="3916642" y="47104"/>
                </a:lnTo>
                <a:lnTo>
                  <a:pt x="3889006" y="79654"/>
                </a:lnTo>
                <a:lnTo>
                  <a:pt x="3871188" y="118059"/>
                </a:lnTo>
                <a:lnTo>
                  <a:pt x="3864876" y="160782"/>
                </a:lnTo>
                <a:lnTo>
                  <a:pt x="3871188" y="203517"/>
                </a:lnTo>
                <a:lnTo>
                  <a:pt x="3889006" y="241922"/>
                </a:lnTo>
                <a:lnTo>
                  <a:pt x="3916642" y="274472"/>
                </a:lnTo>
                <a:lnTo>
                  <a:pt x="3952417" y="299618"/>
                </a:lnTo>
                <a:lnTo>
                  <a:pt x="3994645" y="315823"/>
                </a:lnTo>
                <a:lnTo>
                  <a:pt x="4041660" y="321564"/>
                </a:lnTo>
                <a:lnTo>
                  <a:pt x="4088663" y="315823"/>
                </a:lnTo>
                <a:lnTo>
                  <a:pt x="4130891" y="299618"/>
                </a:lnTo>
                <a:lnTo>
                  <a:pt x="4166666" y="274472"/>
                </a:lnTo>
                <a:lnTo>
                  <a:pt x="4194314" y="241922"/>
                </a:lnTo>
                <a:lnTo>
                  <a:pt x="4212120" y="203517"/>
                </a:lnTo>
                <a:lnTo>
                  <a:pt x="4218444" y="160782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772914" y="1099565"/>
            <a:ext cx="1035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09440" y="1443989"/>
            <a:ext cx="200342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17375E"/>
                </a:solidFill>
                <a:latin typeface="Arial"/>
                <a:cs typeface="Arial"/>
              </a:rPr>
              <a:t>Информация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100" b="1" dirty="0">
                <a:solidFill>
                  <a:srgbClr val="17375E"/>
                </a:solidFill>
                <a:latin typeface="Arial"/>
                <a:cs typeface="Arial"/>
              </a:rPr>
              <a:t>о</a:t>
            </a:r>
            <a:r>
              <a:rPr sz="1100" b="1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17375E"/>
                </a:solidFill>
                <a:latin typeface="Arial"/>
                <a:cs typeface="Arial"/>
              </a:rPr>
              <a:t>товарах,</a:t>
            </a:r>
            <a:r>
              <a:rPr sz="1100" b="1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7375E"/>
                </a:solidFill>
                <a:latin typeface="Arial"/>
                <a:cs typeface="Arial"/>
              </a:rPr>
              <a:t>работах,</a:t>
            </a:r>
            <a:r>
              <a:rPr sz="1100" b="1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17375E"/>
                </a:solidFill>
                <a:latin typeface="Arial"/>
                <a:cs typeface="Arial"/>
              </a:rPr>
              <a:t>услугах*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311908" y="1027175"/>
            <a:ext cx="5661660" cy="321945"/>
          </a:xfrm>
          <a:custGeom>
            <a:avLst/>
            <a:gdLst/>
            <a:ahLst/>
            <a:cxnLst/>
            <a:rect l="l" t="t" r="r" b="b"/>
            <a:pathLst>
              <a:path w="5661659" h="321944">
                <a:moveTo>
                  <a:pt x="2296160" y="178308"/>
                </a:moveTo>
                <a:lnTo>
                  <a:pt x="2283612" y="172085"/>
                </a:lnTo>
                <a:lnTo>
                  <a:pt x="2245233" y="153035"/>
                </a:lnTo>
                <a:lnTo>
                  <a:pt x="2245271" y="172110"/>
                </a:lnTo>
                <a:lnTo>
                  <a:pt x="0" y="176403"/>
                </a:lnTo>
                <a:lnTo>
                  <a:pt x="0" y="189103"/>
                </a:lnTo>
                <a:lnTo>
                  <a:pt x="2245309" y="184810"/>
                </a:lnTo>
                <a:lnTo>
                  <a:pt x="2245360" y="203835"/>
                </a:lnTo>
                <a:lnTo>
                  <a:pt x="2296160" y="178308"/>
                </a:lnTo>
                <a:close/>
              </a:path>
              <a:path w="5661659" h="321944">
                <a:moveTo>
                  <a:pt x="5661660" y="160782"/>
                </a:moveTo>
                <a:lnTo>
                  <a:pt x="5653494" y="109982"/>
                </a:lnTo>
                <a:lnTo>
                  <a:pt x="5630786" y="65836"/>
                </a:lnTo>
                <a:lnTo>
                  <a:pt x="5596140" y="31038"/>
                </a:lnTo>
                <a:lnTo>
                  <a:pt x="5552224" y="8204"/>
                </a:lnTo>
                <a:lnTo>
                  <a:pt x="5501640" y="0"/>
                </a:lnTo>
                <a:lnTo>
                  <a:pt x="5451043" y="8204"/>
                </a:lnTo>
                <a:lnTo>
                  <a:pt x="5407126" y="31038"/>
                </a:lnTo>
                <a:lnTo>
                  <a:pt x="5372481" y="65836"/>
                </a:lnTo>
                <a:lnTo>
                  <a:pt x="5349773" y="109982"/>
                </a:lnTo>
                <a:lnTo>
                  <a:pt x="5341620" y="160782"/>
                </a:lnTo>
                <a:lnTo>
                  <a:pt x="5349773" y="211594"/>
                </a:lnTo>
                <a:lnTo>
                  <a:pt x="5372481" y="255727"/>
                </a:lnTo>
                <a:lnTo>
                  <a:pt x="5407126" y="290537"/>
                </a:lnTo>
                <a:lnTo>
                  <a:pt x="5451043" y="313372"/>
                </a:lnTo>
                <a:lnTo>
                  <a:pt x="5501640" y="321564"/>
                </a:lnTo>
                <a:lnTo>
                  <a:pt x="5552224" y="313372"/>
                </a:lnTo>
                <a:lnTo>
                  <a:pt x="5596140" y="290537"/>
                </a:lnTo>
                <a:lnTo>
                  <a:pt x="5630786" y="255727"/>
                </a:lnTo>
                <a:lnTo>
                  <a:pt x="5653494" y="211594"/>
                </a:lnTo>
                <a:lnTo>
                  <a:pt x="5661660" y="160782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879081" y="1420825"/>
            <a:ext cx="1913889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17375E"/>
                </a:solidFill>
                <a:latin typeface="Arial"/>
                <a:cs typeface="Arial"/>
              </a:rPr>
              <a:t>Информация</a:t>
            </a:r>
            <a:endParaRPr sz="11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100" b="1" dirty="0">
                <a:solidFill>
                  <a:srgbClr val="17375E"/>
                </a:solidFill>
                <a:latin typeface="Arial"/>
                <a:cs typeface="Arial"/>
              </a:rPr>
              <a:t>о</a:t>
            </a:r>
            <a:r>
              <a:rPr sz="1100" b="1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17375E"/>
                </a:solidFill>
                <a:latin typeface="Arial"/>
                <a:cs typeface="Arial"/>
              </a:rPr>
              <a:t>факте</a:t>
            </a:r>
            <a:r>
              <a:rPr sz="1100" b="1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17375E"/>
                </a:solidFill>
                <a:latin typeface="Arial"/>
                <a:cs typeface="Arial"/>
              </a:rPr>
              <a:t>передачи</a:t>
            </a:r>
            <a:r>
              <a:rPr sz="1100" b="1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7375E"/>
                </a:solidFill>
                <a:latin typeface="Arial"/>
                <a:cs typeface="Arial"/>
              </a:rPr>
              <a:t>товаров, </a:t>
            </a:r>
            <a:r>
              <a:rPr sz="1100" b="1" spc="-29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7375E"/>
                </a:solidFill>
                <a:latin typeface="Arial"/>
                <a:cs typeface="Arial"/>
              </a:rPr>
              <a:t>работ,</a:t>
            </a:r>
            <a:r>
              <a:rPr sz="110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100" b="1" spc="-15" dirty="0">
                <a:solidFill>
                  <a:srgbClr val="17375E"/>
                </a:solidFill>
                <a:latin typeface="Arial"/>
                <a:cs typeface="Arial"/>
              </a:rPr>
              <a:t>услуг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763636" y="1087627"/>
            <a:ext cx="1035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000244" y="1031747"/>
            <a:ext cx="5568950" cy="329565"/>
          </a:xfrm>
          <a:custGeom>
            <a:avLst/>
            <a:gdLst/>
            <a:ahLst/>
            <a:cxnLst/>
            <a:rect l="l" t="t" r="r" b="b"/>
            <a:pathLst>
              <a:path w="5568950" h="329565">
                <a:moveTo>
                  <a:pt x="2624074" y="178308"/>
                </a:moveTo>
                <a:lnTo>
                  <a:pt x="2611374" y="171958"/>
                </a:lnTo>
                <a:lnTo>
                  <a:pt x="2573274" y="152908"/>
                </a:lnTo>
                <a:lnTo>
                  <a:pt x="2573274" y="171958"/>
                </a:lnTo>
                <a:lnTo>
                  <a:pt x="0" y="171958"/>
                </a:lnTo>
                <a:lnTo>
                  <a:pt x="0" y="184658"/>
                </a:lnTo>
                <a:lnTo>
                  <a:pt x="2573274" y="184658"/>
                </a:lnTo>
                <a:lnTo>
                  <a:pt x="2573274" y="203708"/>
                </a:lnTo>
                <a:lnTo>
                  <a:pt x="2611374" y="184658"/>
                </a:lnTo>
                <a:lnTo>
                  <a:pt x="2624074" y="178308"/>
                </a:lnTo>
                <a:close/>
              </a:path>
              <a:path w="5568950" h="329565">
                <a:moveTo>
                  <a:pt x="4128008" y="161163"/>
                </a:moveTo>
                <a:lnTo>
                  <a:pt x="4077208" y="135636"/>
                </a:lnTo>
                <a:lnTo>
                  <a:pt x="4077157" y="154647"/>
                </a:lnTo>
                <a:lnTo>
                  <a:pt x="2973324" y="150622"/>
                </a:lnTo>
                <a:lnTo>
                  <a:pt x="2973324" y="163322"/>
                </a:lnTo>
                <a:lnTo>
                  <a:pt x="4077119" y="167347"/>
                </a:lnTo>
                <a:lnTo>
                  <a:pt x="4077081" y="186436"/>
                </a:lnTo>
                <a:lnTo>
                  <a:pt x="4115460" y="167386"/>
                </a:lnTo>
                <a:lnTo>
                  <a:pt x="4128008" y="161163"/>
                </a:lnTo>
                <a:close/>
              </a:path>
              <a:path w="5568950" h="329565">
                <a:moveTo>
                  <a:pt x="4450080" y="160782"/>
                </a:moveTo>
                <a:lnTo>
                  <a:pt x="4441876" y="109982"/>
                </a:lnTo>
                <a:lnTo>
                  <a:pt x="4419041" y="65836"/>
                </a:lnTo>
                <a:lnTo>
                  <a:pt x="4384243" y="31038"/>
                </a:lnTo>
                <a:lnTo>
                  <a:pt x="4340098" y="8204"/>
                </a:lnTo>
                <a:lnTo>
                  <a:pt x="4289298" y="0"/>
                </a:lnTo>
                <a:lnTo>
                  <a:pt x="4238485" y="8204"/>
                </a:lnTo>
                <a:lnTo>
                  <a:pt x="4194352" y="31038"/>
                </a:lnTo>
                <a:lnTo>
                  <a:pt x="4159542" y="65849"/>
                </a:lnTo>
                <a:lnTo>
                  <a:pt x="4136707" y="109982"/>
                </a:lnTo>
                <a:lnTo>
                  <a:pt x="4128516" y="160782"/>
                </a:lnTo>
                <a:lnTo>
                  <a:pt x="4136707" y="211594"/>
                </a:lnTo>
                <a:lnTo>
                  <a:pt x="4159542" y="255727"/>
                </a:lnTo>
                <a:lnTo>
                  <a:pt x="4194352" y="290537"/>
                </a:lnTo>
                <a:lnTo>
                  <a:pt x="4238485" y="313372"/>
                </a:lnTo>
                <a:lnTo>
                  <a:pt x="4289298" y="321564"/>
                </a:lnTo>
                <a:lnTo>
                  <a:pt x="4340098" y="313372"/>
                </a:lnTo>
                <a:lnTo>
                  <a:pt x="4384243" y="290537"/>
                </a:lnTo>
                <a:lnTo>
                  <a:pt x="4419041" y="255727"/>
                </a:lnTo>
                <a:lnTo>
                  <a:pt x="4441876" y="211594"/>
                </a:lnTo>
                <a:lnTo>
                  <a:pt x="4450080" y="160782"/>
                </a:lnTo>
                <a:close/>
              </a:path>
              <a:path w="5568950" h="329565">
                <a:moveTo>
                  <a:pt x="5568696" y="168402"/>
                </a:moveTo>
                <a:lnTo>
                  <a:pt x="5562917" y="125679"/>
                </a:lnTo>
                <a:lnTo>
                  <a:pt x="5546649" y="87274"/>
                </a:lnTo>
                <a:lnTo>
                  <a:pt x="5521401" y="54724"/>
                </a:lnTo>
                <a:lnTo>
                  <a:pt x="5488711" y="29578"/>
                </a:lnTo>
                <a:lnTo>
                  <a:pt x="5450116" y="13373"/>
                </a:lnTo>
                <a:lnTo>
                  <a:pt x="5407152" y="7620"/>
                </a:lnTo>
                <a:lnTo>
                  <a:pt x="5364175" y="13373"/>
                </a:lnTo>
                <a:lnTo>
                  <a:pt x="5325580" y="29578"/>
                </a:lnTo>
                <a:lnTo>
                  <a:pt x="5292890" y="54724"/>
                </a:lnTo>
                <a:lnTo>
                  <a:pt x="5267642" y="87274"/>
                </a:lnTo>
                <a:lnTo>
                  <a:pt x="5251374" y="125679"/>
                </a:lnTo>
                <a:lnTo>
                  <a:pt x="5245608" y="168402"/>
                </a:lnTo>
                <a:lnTo>
                  <a:pt x="5251374" y="211137"/>
                </a:lnTo>
                <a:lnTo>
                  <a:pt x="5267642" y="249542"/>
                </a:lnTo>
                <a:lnTo>
                  <a:pt x="5292890" y="282092"/>
                </a:lnTo>
                <a:lnTo>
                  <a:pt x="5325580" y="307238"/>
                </a:lnTo>
                <a:lnTo>
                  <a:pt x="5364175" y="323443"/>
                </a:lnTo>
                <a:lnTo>
                  <a:pt x="5407152" y="329184"/>
                </a:lnTo>
                <a:lnTo>
                  <a:pt x="5450116" y="323443"/>
                </a:lnTo>
                <a:lnTo>
                  <a:pt x="5488711" y="307238"/>
                </a:lnTo>
                <a:lnTo>
                  <a:pt x="5521401" y="282092"/>
                </a:lnTo>
                <a:lnTo>
                  <a:pt x="5546649" y="249542"/>
                </a:lnTo>
                <a:lnTo>
                  <a:pt x="5562917" y="211137"/>
                </a:lnTo>
                <a:lnTo>
                  <a:pt x="5568696" y="168402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851518" y="1429003"/>
            <a:ext cx="220853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034" marR="5080" indent="-13970">
              <a:lnSpc>
                <a:spcPct val="100000"/>
              </a:lnSpc>
              <a:spcBef>
                <a:spcPts val="105"/>
              </a:spcBef>
              <a:tabLst>
                <a:tab pos="1196975" algn="l"/>
              </a:tabLst>
            </a:pPr>
            <a:r>
              <a:rPr sz="1650" b="1" baseline="2525" dirty="0">
                <a:solidFill>
                  <a:srgbClr val="17375E"/>
                </a:solidFill>
                <a:latin typeface="Arial"/>
                <a:cs typeface="Arial"/>
              </a:rPr>
              <a:t>Подписанты</a:t>
            </a:r>
            <a:r>
              <a:rPr sz="1650" b="1" spc="7" baseline="25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7375E"/>
                </a:solidFill>
                <a:latin typeface="Arial"/>
                <a:cs typeface="Arial"/>
              </a:rPr>
              <a:t>Дополнительные </a:t>
            </a:r>
            <a:r>
              <a:rPr sz="1100" b="1" spc="-29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50" b="1" spc="-7" baseline="2525" dirty="0">
                <a:solidFill>
                  <a:srgbClr val="17375E"/>
                </a:solidFill>
                <a:latin typeface="Arial"/>
                <a:cs typeface="Arial"/>
              </a:rPr>
              <a:t>Поставщика	</a:t>
            </a:r>
            <a:r>
              <a:rPr sz="1100" b="1" spc="-5" dirty="0">
                <a:solidFill>
                  <a:srgbClr val="17375E"/>
                </a:solidFill>
                <a:latin typeface="Arial"/>
                <a:cs typeface="Arial"/>
              </a:rPr>
              <a:t>документы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239504" y="1099565"/>
            <a:ext cx="12211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30300" algn="l"/>
              </a:tabLst>
            </a:pPr>
            <a:r>
              <a:rPr sz="1650" b="1" baseline="2525" dirty="0">
                <a:solidFill>
                  <a:srgbClr val="FFFFFF"/>
                </a:solidFill>
                <a:latin typeface="Arial"/>
                <a:cs typeface="Arial"/>
              </a:rPr>
              <a:t>5	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9489947" y="1031747"/>
            <a:ext cx="2700655" cy="321945"/>
            <a:chOff x="9489947" y="1031747"/>
            <a:chExt cx="2700655" cy="321945"/>
          </a:xfrm>
        </p:grpSpPr>
        <p:sp>
          <p:nvSpPr>
            <p:cNvPr id="24" name="object 24"/>
            <p:cNvSpPr/>
            <p:nvPr/>
          </p:nvSpPr>
          <p:spPr>
            <a:xfrm>
              <a:off x="9489947" y="1172463"/>
              <a:ext cx="756285" cy="50800"/>
            </a:xfrm>
            <a:custGeom>
              <a:avLst/>
              <a:gdLst/>
              <a:ahLst/>
              <a:cxnLst/>
              <a:rect l="l" t="t" r="r" b="b"/>
              <a:pathLst>
                <a:path w="756284" h="50800">
                  <a:moveTo>
                    <a:pt x="705230" y="0"/>
                  </a:moveTo>
                  <a:lnTo>
                    <a:pt x="705230" y="50800"/>
                  </a:lnTo>
                  <a:lnTo>
                    <a:pt x="743330" y="31750"/>
                  </a:lnTo>
                  <a:lnTo>
                    <a:pt x="717930" y="31750"/>
                  </a:lnTo>
                  <a:lnTo>
                    <a:pt x="717930" y="19050"/>
                  </a:lnTo>
                  <a:lnTo>
                    <a:pt x="743330" y="19050"/>
                  </a:lnTo>
                  <a:lnTo>
                    <a:pt x="705230" y="0"/>
                  </a:lnTo>
                  <a:close/>
                </a:path>
                <a:path w="756284" h="50800">
                  <a:moveTo>
                    <a:pt x="705230" y="19050"/>
                  </a:moveTo>
                  <a:lnTo>
                    <a:pt x="0" y="19050"/>
                  </a:lnTo>
                  <a:lnTo>
                    <a:pt x="0" y="31750"/>
                  </a:lnTo>
                  <a:lnTo>
                    <a:pt x="705230" y="31750"/>
                  </a:lnTo>
                  <a:lnTo>
                    <a:pt x="705230" y="19050"/>
                  </a:lnTo>
                  <a:close/>
                </a:path>
                <a:path w="756284" h="50800">
                  <a:moveTo>
                    <a:pt x="743330" y="19050"/>
                  </a:moveTo>
                  <a:lnTo>
                    <a:pt x="717930" y="19050"/>
                  </a:lnTo>
                  <a:lnTo>
                    <a:pt x="717930" y="31750"/>
                  </a:lnTo>
                  <a:lnTo>
                    <a:pt x="743330" y="31750"/>
                  </a:lnTo>
                  <a:lnTo>
                    <a:pt x="756030" y="25400"/>
                  </a:lnTo>
                  <a:lnTo>
                    <a:pt x="743330" y="1905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733275" y="1185671"/>
              <a:ext cx="457200" cy="3175"/>
            </a:xfrm>
            <a:custGeom>
              <a:avLst/>
              <a:gdLst/>
              <a:ahLst/>
              <a:cxnLst/>
              <a:rect l="l" t="t" r="r" b="b"/>
              <a:pathLst>
                <a:path w="457200" h="3175">
                  <a:moveTo>
                    <a:pt x="0" y="3048"/>
                  </a:moveTo>
                  <a:lnTo>
                    <a:pt x="457200" y="3048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3048"/>
                  </a:lnTo>
                  <a:close/>
                </a:path>
              </a:pathLst>
            </a:custGeom>
            <a:solidFill>
              <a:srgbClr val="0F2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568940" y="1031747"/>
              <a:ext cx="1187450" cy="321945"/>
            </a:xfrm>
            <a:custGeom>
              <a:avLst/>
              <a:gdLst/>
              <a:ahLst/>
              <a:cxnLst/>
              <a:rect l="l" t="t" r="r" b="b"/>
              <a:pathLst>
                <a:path w="1187450" h="321944">
                  <a:moveTo>
                    <a:pt x="862711" y="155448"/>
                  </a:moveTo>
                  <a:lnTo>
                    <a:pt x="850011" y="149098"/>
                  </a:lnTo>
                  <a:lnTo>
                    <a:pt x="811911" y="130048"/>
                  </a:lnTo>
                  <a:lnTo>
                    <a:pt x="811911" y="149098"/>
                  </a:lnTo>
                  <a:lnTo>
                    <a:pt x="0" y="149098"/>
                  </a:lnTo>
                  <a:lnTo>
                    <a:pt x="0" y="161798"/>
                  </a:lnTo>
                  <a:lnTo>
                    <a:pt x="811911" y="161798"/>
                  </a:lnTo>
                  <a:lnTo>
                    <a:pt x="811911" y="180848"/>
                  </a:lnTo>
                  <a:lnTo>
                    <a:pt x="850011" y="161798"/>
                  </a:lnTo>
                  <a:lnTo>
                    <a:pt x="862711" y="155448"/>
                  </a:lnTo>
                  <a:close/>
                </a:path>
                <a:path w="1187450" h="321944">
                  <a:moveTo>
                    <a:pt x="1187196" y="160782"/>
                  </a:moveTo>
                  <a:lnTo>
                    <a:pt x="1181417" y="118059"/>
                  </a:lnTo>
                  <a:lnTo>
                    <a:pt x="1165123" y="79654"/>
                  </a:lnTo>
                  <a:lnTo>
                    <a:pt x="1139850" y="47104"/>
                  </a:lnTo>
                  <a:lnTo>
                    <a:pt x="1107147" y="21958"/>
                  </a:lnTo>
                  <a:lnTo>
                    <a:pt x="1068565" y="5753"/>
                  </a:lnTo>
                  <a:lnTo>
                    <a:pt x="1025652" y="0"/>
                  </a:lnTo>
                  <a:lnTo>
                    <a:pt x="982675" y="5753"/>
                  </a:lnTo>
                  <a:lnTo>
                    <a:pt x="944079" y="21958"/>
                  </a:lnTo>
                  <a:lnTo>
                    <a:pt x="911390" y="47104"/>
                  </a:lnTo>
                  <a:lnTo>
                    <a:pt x="886142" y="79654"/>
                  </a:lnTo>
                  <a:lnTo>
                    <a:pt x="869873" y="118059"/>
                  </a:lnTo>
                  <a:lnTo>
                    <a:pt x="864108" y="160782"/>
                  </a:lnTo>
                  <a:lnTo>
                    <a:pt x="869873" y="203517"/>
                  </a:lnTo>
                  <a:lnTo>
                    <a:pt x="886142" y="241922"/>
                  </a:lnTo>
                  <a:lnTo>
                    <a:pt x="911390" y="274472"/>
                  </a:lnTo>
                  <a:lnTo>
                    <a:pt x="944079" y="299618"/>
                  </a:lnTo>
                  <a:lnTo>
                    <a:pt x="982675" y="315823"/>
                  </a:lnTo>
                  <a:lnTo>
                    <a:pt x="1025652" y="321564"/>
                  </a:lnTo>
                  <a:lnTo>
                    <a:pt x="1068565" y="315823"/>
                  </a:lnTo>
                  <a:lnTo>
                    <a:pt x="1107147" y="299618"/>
                  </a:lnTo>
                  <a:lnTo>
                    <a:pt x="1139850" y="274472"/>
                  </a:lnTo>
                  <a:lnTo>
                    <a:pt x="1165123" y="241922"/>
                  </a:lnTo>
                  <a:lnTo>
                    <a:pt x="1181417" y="203517"/>
                  </a:lnTo>
                  <a:lnTo>
                    <a:pt x="1187196" y="160782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879717" y="1970912"/>
            <a:ext cx="1996439" cy="25406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41300" marR="137160" indent="-228600">
              <a:lnSpc>
                <a:spcPts val="1080"/>
              </a:lnSpc>
              <a:spcBef>
                <a:spcPts val="229"/>
              </a:spcBef>
              <a:buFont typeface="Wingdings"/>
              <a:buChar char=""/>
              <a:tabLst>
                <a:tab pos="241300" algn="l"/>
              </a:tabLst>
            </a:pPr>
            <a:r>
              <a:rPr sz="1000" spc="-30" dirty="0">
                <a:solidFill>
                  <a:srgbClr val="0F243E"/>
                </a:solidFill>
                <a:latin typeface="Microsoft Sans Serif"/>
                <a:cs typeface="Microsoft Sans Serif"/>
              </a:rPr>
              <a:t>Дата</a:t>
            </a:r>
            <a:r>
              <a:rPr sz="100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передачи</a:t>
            </a:r>
            <a:r>
              <a:rPr sz="1000" spc="2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товаров </a:t>
            </a:r>
            <a:r>
              <a:rPr sz="100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(результатов</a:t>
            </a:r>
            <a:r>
              <a:rPr sz="1000" spc="2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выполненных </a:t>
            </a:r>
            <a:r>
              <a:rPr sz="1000" spc="-25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работ,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оказанных</a:t>
            </a:r>
            <a:r>
              <a:rPr sz="1000" spc="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услуг)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0F243E"/>
                </a:solidFill>
                <a:latin typeface="Microsoft Sans Serif"/>
                <a:cs typeface="Microsoft Sans Serif"/>
              </a:rPr>
              <a:t>Заказчику;</a:t>
            </a:r>
            <a:endParaRPr sz="1000">
              <a:latin typeface="Microsoft Sans Serif"/>
              <a:cs typeface="Microsoft Sans Serif"/>
            </a:endParaRPr>
          </a:p>
          <a:p>
            <a:pPr marL="241300" marR="57785" indent="-228600">
              <a:lnSpc>
                <a:spcPct val="90100"/>
              </a:lnSpc>
              <a:spcBef>
                <a:spcPts val="585"/>
              </a:spcBef>
              <a:buFont typeface="Wingdings"/>
              <a:buChar char=""/>
              <a:tabLst>
                <a:tab pos="241300" algn="l"/>
              </a:tabLst>
            </a:pP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Период</a:t>
            </a:r>
            <a:r>
              <a:rPr sz="1000" spc="1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поставки</a:t>
            </a:r>
            <a:r>
              <a:rPr sz="1000" spc="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товара, </a:t>
            </a:r>
            <a:r>
              <a:rPr sz="100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выполнения</a:t>
            </a:r>
            <a:r>
              <a:rPr sz="1000" spc="1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работ,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5" dirty="0">
                <a:solidFill>
                  <a:srgbClr val="0F243E"/>
                </a:solidFill>
                <a:latin typeface="Microsoft Sans Serif"/>
                <a:cs typeface="Microsoft Sans Serif"/>
              </a:rPr>
              <a:t>указания </a:t>
            </a:r>
            <a:r>
              <a:rPr sz="1000" spc="-254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услуг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по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контракту/этапу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 (даты</a:t>
            </a:r>
            <a:r>
              <a:rPr sz="1000" spc="1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начала</a:t>
            </a:r>
            <a:r>
              <a:rPr sz="1000" spc="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и</a:t>
            </a:r>
            <a:r>
              <a:rPr sz="100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окончания);</a:t>
            </a:r>
            <a:endParaRPr sz="1000">
              <a:latin typeface="Microsoft Sans Serif"/>
              <a:cs typeface="Microsoft Sans Serif"/>
            </a:endParaRPr>
          </a:p>
          <a:p>
            <a:pPr marL="241300" marR="5080" indent="-228600">
              <a:lnSpc>
                <a:spcPts val="1080"/>
              </a:lnSpc>
              <a:spcBef>
                <a:spcPts val="615"/>
              </a:spcBef>
              <a:buFont typeface="Wingdings"/>
              <a:buChar char=""/>
              <a:tabLst>
                <a:tab pos="241300" algn="l"/>
              </a:tabLst>
            </a:pP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Место</a:t>
            </a:r>
            <a:r>
              <a:rPr sz="1000" spc="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поставки</a:t>
            </a:r>
            <a:r>
              <a:rPr sz="1000" spc="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товаров </a:t>
            </a:r>
            <a:r>
              <a:rPr sz="100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(выполнения</a:t>
            </a:r>
            <a:r>
              <a:rPr sz="1000" spc="2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работ,</a:t>
            </a:r>
            <a:r>
              <a:rPr sz="1000" spc="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5" dirty="0">
                <a:solidFill>
                  <a:srgbClr val="0F243E"/>
                </a:solidFill>
                <a:latin typeface="Microsoft Sans Serif"/>
                <a:cs typeface="Microsoft Sans Serif"/>
              </a:rPr>
              <a:t>оказания </a:t>
            </a:r>
            <a:r>
              <a:rPr sz="1000" spc="-25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услуг);</a:t>
            </a:r>
            <a:endParaRPr sz="1000">
              <a:latin typeface="Microsoft Sans Serif"/>
              <a:cs typeface="Microsoft Sans Serif"/>
            </a:endParaRPr>
          </a:p>
          <a:p>
            <a:pPr marL="241300" marR="509905" indent="-228600">
              <a:lnSpc>
                <a:spcPts val="1080"/>
              </a:lnSpc>
              <a:spcBef>
                <a:spcPts val="600"/>
              </a:spcBef>
              <a:buFont typeface="Wingdings"/>
              <a:buChar char=""/>
              <a:tabLst>
                <a:tab pos="241300" algn="l"/>
              </a:tabLst>
            </a:pP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Информация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о лице, </a:t>
            </a:r>
            <a:r>
              <a:rPr sz="1000" spc="-26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передавшем</a:t>
            </a:r>
            <a:r>
              <a:rPr sz="1000" spc="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товар;</a:t>
            </a:r>
            <a:endParaRPr sz="1000">
              <a:latin typeface="Microsoft Sans Serif"/>
              <a:cs typeface="Microsoft Sans Serif"/>
            </a:endParaRPr>
          </a:p>
          <a:p>
            <a:pPr marL="241300" marR="22225" indent="-228600" algn="just">
              <a:lnSpc>
                <a:spcPts val="1080"/>
              </a:lnSpc>
              <a:spcBef>
                <a:spcPts val="600"/>
              </a:spcBef>
              <a:buFont typeface="Wingdings"/>
              <a:buChar char=""/>
              <a:tabLst>
                <a:tab pos="241300" algn="l"/>
              </a:tabLst>
            </a:pP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Сведения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о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транспортировке </a:t>
            </a:r>
            <a:r>
              <a:rPr sz="1000" spc="-254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5" dirty="0">
                <a:solidFill>
                  <a:srgbClr val="0F243E"/>
                </a:solidFill>
                <a:latin typeface="Microsoft Sans Serif"/>
                <a:cs typeface="Microsoft Sans Serif"/>
              </a:rPr>
              <a:t>груза,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в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том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числе 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реквизиты </a:t>
            </a:r>
            <a:r>
              <a:rPr sz="1000" spc="-254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транспортных</a:t>
            </a:r>
            <a:r>
              <a:rPr sz="100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документов.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751314" y="1955672"/>
            <a:ext cx="1485265" cy="45212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84785" marR="5080" indent="-172720">
              <a:lnSpc>
                <a:spcPts val="1080"/>
              </a:lnSpc>
              <a:spcBef>
                <a:spcPts val="229"/>
              </a:spcBef>
              <a:buFont typeface="Wingdings"/>
              <a:buChar char=""/>
              <a:tabLst>
                <a:tab pos="185420" algn="l"/>
              </a:tabLst>
            </a:pPr>
            <a:r>
              <a:rPr sz="1000" spc="-25" dirty="0">
                <a:solidFill>
                  <a:srgbClr val="0F243E"/>
                </a:solidFill>
                <a:latin typeface="Microsoft Sans Serif"/>
                <a:cs typeface="Microsoft Sans Serif"/>
              </a:rPr>
              <a:t>Блок</a:t>
            </a:r>
            <a:r>
              <a:rPr sz="1000" spc="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для</a:t>
            </a:r>
            <a:r>
              <a:rPr sz="1000" spc="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приложения </a:t>
            </a:r>
            <a:r>
              <a:rPr sz="1000" spc="-25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дополнительных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документов: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675114" y="2443352"/>
            <a:ext cx="1819275" cy="340931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41300" marR="100965" indent="-228600">
              <a:lnSpc>
                <a:spcPts val="1080"/>
              </a:lnSpc>
              <a:spcBef>
                <a:spcPts val="229"/>
              </a:spcBef>
              <a:buFont typeface="Wingdings"/>
              <a:buChar char=""/>
              <a:tabLst>
                <a:tab pos="241300" algn="l"/>
              </a:tabLst>
            </a:pPr>
            <a:r>
              <a:rPr sz="1000" spc="-30" dirty="0">
                <a:solidFill>
                  <a:srgbClr val="0F243E"/>
                </a:solidFill>
                <a:latin typeface="Microsoft Sans Serif"/>
                <a:cs typeface="Microsoft Sans Serif"/>
              </a:rPr>
              <a:t>Документы,</a:t>
            </a:r>
            <a:r>
              <a:rPr sz="100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содержащие </a:t>
            </a:r>
            <a:r>
              <a:rPr sz="1000" spc="-25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информацию</a:t>
            </a:r>
            <a:r>
              <a:rPr sz="1000" spc="1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о</a:t>
            </a:r>
            <a:r>
              <a:rPr sz="1000" spc="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стране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происхождения</a:t>
            </a:r>
            <a:r>
              <a:rPr sz="100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товара </a:t>
            </a:r>
            <a:r>
              <a:rPr sz="100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или</a:t>
            </a:r>
            <a:endParaRPr sz="1000" dirty="0">
              <a:latin typeface="Microsoft Sans Serif"/>
              <a:cs typeface="Microsoft Sans Serif"/>
            </a:endParaRPr>
          </a:p>
          <a:p>
            <a:pPr marL="241300">
              <a:lnSpc>
                <a:spcPts val="1005"/>
              </a:lnSpc>
            </a:pP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о</a:t>
            </a:r>
            <a:r>
              <a:rPr sz="1000" spc="-2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производителе</a:t>
            </a:r>
            <a:r>
              <a:rPr sz="1000" spc="1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товара,</a:t>
            </a:r>
            <a:endParaRPr sz="1000" dirty="0">
              <a:latin typeface="Microsoft Sans Serif"/>
              <a:cs typeface="Microsoft Sans Serif"/>
            </a:endParaRPr>
          </a:p>
          <a:p>
            <a:pPr marL="241300" marR="332105">
              <a:lnSpc>
                <a:spcPts val="1080"/>
              </a:lnSpc>
              <a:spcBef>
                <a:spcPts val="80"/>
              </a:spcBef>
            </a:pP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п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лате</a:t>
            </a:r>
            <a:r>
              <a:rPr sz="1000" spc="-40" dirty="0">
                <a:solidFill>
                  <a:srgbClr val="0F243E"/>
                </a:solidFill>
                <a:latin typeface="Microsoft Sans Serif"/>
                <a:cs typeface="Microsoft Sans Serif"/>
              </a:rPr>
              <a:t>ж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н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о-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ра</a:t>
            </a:r>
            <a:r>
              <a:rPr sz="1000" dirty="0">
                <a:solidFill>
                  <a:srgbClr val="0F243E"/>
                </a:solidFill>
                <a:latin typeface="Microsoft Sans Serif"/>
                <a:cs typeface="Microsoft Sans Serif"/>
              </a:rPr>
              <a:t>с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ч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е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тн</a:t>
            </a:r>
            <a:r>
              <a:rPr sz="1000" dirty="0">
                <a:solidFill>
                  <a:srgbClr val="0F243E"/>
                </a:solidFill>
                <a:latin typeface="Microsoft Sans Serif"/>
                <a:cs typeface="Microsoft Sans Serif"/>
              </a:rPr>
              <a:t>ы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е  </a:t>
            </a:r>
            <a:r>
              <a:rPr sz="1000" spc="-25" dirty="0">
                <a:solidFill>
                  <a:srgbClr val="0F243E"/>
                </a:solidFill>
                <a:latin typeface="Microsoft Sans Serif"/>
                <a:cs typeface="Microsoft Sans Serif"/>
              </a:rPr>
              <a:t>документы</a:t>
            </a:r>
            <a:r>
              <a:rPr sz="1000" spc="4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и</a:t>
            </a:r>
            <a:r>
              <a:rPr sz="100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прочее;</a:t>
            </a:r>
            <a:endParaRPr sz="1000" dirty="0">
              <a:latin typeface="Microsoft Sans Serif"/>
              <a:cs typeface="Microsoft Sans Serif"/>
            </a:endParaRPr>
          </a:p>
          <a:p>
            <a:pPr marL="241300" marR="5080" indent="-228600">
              <a:lnSpc>
                <a:spcPct val="90000"/>
              </a:lnSpc>
              <a:spcBef>
                <a:spcPts val="580"/>
              </a:spcBef>
              <a:buFont typeface="Wingdings"/>
              <a:buChar char=""/>
              <a:tabLst>
                <a:tab pos="241300" algn="l"/>
              </a:tabLst>
            </a:pP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По</a:t>
            </a:r>
            <a:r>
              <a:rPr sz="1000" spc="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лекарственным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препаратам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5" dirty="0">
                <a:solidFill>
                  <a:srgbClr val="0F243E"/>
                </a:solidFill>
                <a:latin typeface="Microsoft Sans Serif"/>
                <a:cs typeface="Microsoft Sans Serif"/>
              </a:rPr>
              <a:t>также 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5" dirty="0">
                <a:solidFill>
                  <a:srgbClr val="0F243E"/>
                </a:solidFill>
                <a:latin typeface="Microsoft Sans Serif"/>
                <a:cs typeface="Microsoft Sans Serif"/>
              </a:rPr>
              <a:t>документы</a:t>
            </a:r>
            <a:r>
              <a:rPr sz="1000" spc="5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в соответствии </a:t>
            </a:r>
            <a:r>
              <a:rPr sz="1000" spc="-25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с</a:t>
            </a:r>
            <a:r>
              <a:rPr sz="100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5" dirty="0">
                <a:solidFill>
                  <a:srgbClr val="0F243E"/>
                </a:solidFill>
                <a:latin typeface="Microsoft Sans Serif"/>
                <a:cs typeface="Microsoft Sans Serif"/>
              </a:rPr>
              <a:t>Приказом</a:t>
            </a:r>
            <a:r>
              <a:rPr sz="1000" spc="2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Минздрава</a:t>
            </a:r>
            <a:r>
              <a:rPr sz="1000" spc="3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от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26.10.2017 </a:t>
            </a:r>
            <a:r>
              <a:rPr sz="1000" spc="70" dirty="0">
                <a:solidFill>
                  <a:srgbClr val="0F243E"/>
                </a:solidFill>
                <a:latin typeface="Microsoft Sans Serif"/>
                <a:cs typeface="Microsoft Sans Serif"/>
              </a:rPr>
              <a:t>№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870н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(ТН, </a:t>
            </a:r>
            <a:r>
              <a:rPr sz="100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регистрационное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удостоверение</a:t>
            </a:r>
            <a:r>
              <a:rPr sz="1000" spc="4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5" dirty="0">
                <a:solidFill>
                  <a:srgbClr val="0F243E"/>
                </a:solidFill>
                <a:latin typeface="Microsoft Sans Serif"/>
                <a:cs typeface="Microsoft Sans Serif"/>
              </a:rPr>
              <a:t>ЛП, 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 документы,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подтверждающие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 соответствие</a:t>
            </a:r>
            <a:r>
              <a:rPr sz="1000" spc="3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товара, </a:t>
            </a:r>
            <a:r>
              <a:rPr sz="100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инструкция</a:t>
            </a:r>
            <a:r>
              <a:rPr sz="1000" spc="5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по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медицинскому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 применению</a:t>
            </a:r>
            <a:r>
              <a:rPr sz="1000" spc="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товара</a:t>
            </a:r>
            <a:r>
              <a:rPr sz="1000" spc="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на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5" dirty="0">
                <a:solidFill>
                  <a:srgbClr val="0F243E"/>
                </a:solidFill>
                <a:latin typeface="Microsoft Sans Serif"/>
                <a:cs typeface="Microsoft Sans Serif"/>
              </a:rPr>
              <a:t>русском</a:t>
            </a:r>
            <a:r>
              <a:rPr sz="1000" spc="2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5" dirty="0">
                <a:solidFill>
                  <a:srgbClr val="0F243E"/>
                </a:solidFill>
                <a:latin typeface="Microsoft Sans Serif"/>
                <a:cs typeface="Microsoft Sans Serif"/>
              </a:rPr>
              <a:t>языке, 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спецификация,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технические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характеристики).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496436" y="1935251"/>
            <a:ext cx="3289935" cy="463359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5"/>
              </a:spcBef>
              <a:buFont typeface="Wingdings"/>
              <a:buChar char=""/>
              <a:tabLst>
                <a:tab pos="241300" algn="l"/>
              </a:tabLst>
            </a:pP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Наименование</a:t>
            </a:r>
            <a:r>
              <a:rPr sz="1000" spc="2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и</a:t>
            </a:r>
            <a:r>
              <a:rPr sz="1000" spc="1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0F243E"/>
                </a:solidFill>
                <a:latin typeface="Microsoft Sans Serif"/>
                <a:cs typeface="Microsoft Sans Serif"/>
              </a:rPr>
              <a:t>код</a:t>
            </a:r>
            <a:r>
              <a:rPr sz="1000" spc="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товара</a:t>
            </a:r>
            <a:r>
              <a:rPr sz="1000" spc="1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(работы,</a:t>
            </a:r>
            <a:r>
              <a:rPr sz="1000" spc="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услуги);</a:t>
            </a:r>
            <a:endParaRPr sz="1000">
              <a:latin typeface="Microsoft Sans Serif"/>
              <a:cs typeface="Microsoft Sans Serif"/>
            </a:endParaRPr>
          </a:p>
          <a:p>
            <a:pPr marL="241300" marR="5080" indent="-228600">
              <a:lnSpc>
                <a:spcPts val="1080"/>
              </a:lnSpc>
              <a:spcBef>
                <a:spcPts val="409"/>
              </a:spcBef>
              <a:buFont typeface="Wingdings"/>
              <a:buChar char=""/>
              <a:tabLst>
                <a:tab pos="241300" algn="l"/>
              </a:tabLst>
            </a:pPr>
            <a:r>
              <a:rPr sz="1000" spc="-40" dirty="0">
                <a:solidFill>
                  <a:srgbClr val="0F243E"/>
                </a:solidFill>
                <a:latin typeface="Microsoft Sans Serif"/>
                <a:cs typeface="Microsoft Sans Serif"/>
              </a:rPr>
              <a:t>Для</a:t>
            </a:r>
            <a:r>
              <a:rPr sz="1000" spc="1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товаров:</a:t>
            </a:r>
            <a:r>
              <a:rPr sz="1000" spc="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единица</a:t>
            </a:r>
            <a:r>
              <a:rPr sz="1000" spc="2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измерения,</a:t>
            </a:r>
            <a:r>
              <a:rPr sz="1000" spc="2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цена </a:t>
            </a:r>
            <a:r>
              <a:rPr sz="1000" spc="-30" dirty="0">
                <a:solidFill>
                  <a:srgbClr val="0F243E"/>
                </a:solidFill>
                <a:latin typeface="Microsoft Sans Serif"/>
                <a:cs typeface="Microsoft Sans Serif"/>
              </a:rPr>
              <a:t>за</a:t>
            </a:r>
            <a:r>
              <a:rPr sz="1000" spc="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единицу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измерения</a:t>
            </a:r>
            <a:r>
              <a:rPr sz="1000" spc="2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с </a:t>
            </a:r>
            <a:r>
              <a:rPr sz="1000" spc="-30" dirty="0">
                <a:solidFill>
                  <a:srgbClr val="0F243E"/>
                </a:solidFill>
                <a:latin typeface="Microsoft Sans Serif"/>
                <a:cs typeface="Microsoft Sans Serif"/>
              </a:rPr>
              <a:t>НДС/без</a:t>
            </a:r>
            <a:r>
              <a:rPr sz="1000" spc="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0F243E"/>
                </a:solidFill>
                <a:latin typeface="Microsoft Sans Serif"/>
                <a:cs typeface="Microsoft Sans Serif"/>
              </a:rPr>
              <a:t>НДС,</a:t>
            </a:r>
            <a:r>
              <a:rPr sz="1000" spc="1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страна</a:t>
            </a:r>
            <a:r>
              <a:rPr sz="1000" spc="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происхождения, </a:t>
            </a:r>
            <a:r>
              <a:rPr sz="1000" spc="-25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страна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регистрации производителя,</a:t>
            </a:r>
            <a:r>
              <a:rPr sz="1000" spc="24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сумма</a:t>
            </a:r>
            <a:r>
              <a:rPr sz="1000" spc="22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5" dirty="0">
                <a:solidFill>
                  <a:srgbClr val="0F243E"/>
                </a:solidFill>
                <a:latin typeface="Microsoft Sans Serif"/>
                <a:cs typeface="Microsoft Sans Serif"/>
              </a:rPr>
              <a:t>акциза </a:t>
            </a:r>
            <a:r>
              <a:rPr sz="1000" spc="-25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и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сведения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о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таможенной декларации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 (при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необходимости);</a:t>
            </a:r>
            <a:endParaRPr sz="1000">
              <a:latin typeface="Microsoft Sans Serif"/>
              <a:cs typeface="Microsoft Sans Serif"/>
            </a:endParaRPr>
          </a:p>
          <a:p>
            <a:pPr marL="241300" marR="88265" indent="-228600">
              <a:lnSpc>
                <a:spcPct val="90100"/>
              </a:lnSpc>
              <a:spcBef>
                <a:spcPts val="395"/>
              </a:spcBef>
              <a:buFont typeface="Wingdings"/>
              <a:buChar char=""/>
              <a:tabLst>
                <a:tab pos="241300" algn="l"/>
              </a:tabLst>
            </a:pP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Количество</a:t>
            </a:r>
            <a:r>
              <a:rPr sz="1000" spc="4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(объем).</a:t>
            </a:r>
            <a:r>
              <a:rPr sz="1000" spc="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40" dirty="0">
                <a:solidFill>
                  <a:srgbClr val="0F243E"/>
                </a:solidFill>
                <a:latin typeface="Microsoft Sans Serif"/>
                <a:cs typeface="Microsoft Sans Serif"/>
              </a:rPr>
              <a:t>Для</a:t>
            </a:r>
            <a:r>
              <a:rPr sz="1000" spc="1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работ</a:t>
            </a:r>
            <a:r>
              <a:rPr sz="1000" spc="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(услуг):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возможность </a:t>
            </a:r>
            <a:r>
              <a:rPr sz="1000" spc="-25" dirty="0">
                <a:solidFill>
                  <a:srgbClr val="0F243E"/>
                </a:solidFill>
                <a:latin typeface="Microsoft Sans Serif"/>
                <a:cs typeface="Microsoft Sans Serif"/>
              </a:rPr>
              <a:t>указания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количества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(объема) </a:t>
            </a:r>
            <a:r>
              <a:rPr sz="1000" spc="-50" dirty="0">
                <a:solidFill>
                  <a:srgbClr val="0F243E"/>
                </a:solidFill>
                <a:latin typeface="Microsoft Sans Serif"/>
                <a:cs typeface="Microsoft Sans Serif"/>
              </a:rPr>
              <a:t>как</a:t>
            </a:r>
            <a:r>
              <a:rPr sz="1000" spc="-4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в </a:t>
            </a:r>
            <a:r>
              <a:rPr sz="1000" spc="-254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количественном,</a:t>
            </a:r>
            <a:r>
              <a:rPr sz="1000" spc="4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5" dirty="0">
                <a:solidFill>
                  <a:srgbClr val="0F243E"/>
                </a:solidFill>
                <a:latin typeface="Microsoft Sans Serif"/>
                <a:cs typeface="Microsoft Sans Serif"/>
              </a:rPr>
              <a:t>так</a:t>
            </a:r>
            <a:r>
              <a:rPr sz="1000" spc="2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и</a:t>
            </a:r>
            <a:r>
              <a:rPr sz="1000" spc="2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в</a:t>
            </a:r>
            <a:r>
              <a:rPr sz="1000" spc="2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стоимостном</a:t>
            </a:r>
            <a:r>
              <a:rPr sz="1000" spc="4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(текстовом) </a:t>
            </a:r>
            <a:r>
              <a:rPr sz="1000" spc="-25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выражении;</a:t>
            </a:r>
            <a:endParaRPr sz="1000">
              <a:latin typeface="Microsoft Sans Serif"/>
              <a:cs typeface="Microsoft Sans Serif"/>
            </a:endParaRPr>
          </a:p>
          <a:p>
            <a:pPr marL="241300" marR="257175" indent="-228600">
              <a:lnSpc>
                <a:spcPts val="1080"/>
              </a:lnSpc>
              <a:spcBef>
                <a:spcPts val="409"/>
              </a:spcBef>
              <a:buFont typeface="Wingdings"/>
              <a:buChar char=""/>
              <a:tabLst>
                <a:tab pos="241300" algn="l"/>
              </a:tabLst>
            </a:pP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Стоимость</a:t>
            </a:r>
            <a:r>
              <a:rPr sz="1000" spc="3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с</a:t>
            </a:r>
            <a:r>
              <a:rPr sz="100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0F243E"/>
                </a:solidFill>
                <a:latin typeface="Microsoft Sans Serif"/>
                <a:cs typeface="Microsoft Sans Serif"/>
              </a:rPr>
              <a:t>НДС/без</a:t>
            </a:r>
            <a:r>
              <a:rPr sz="1000" spc="1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0F243E"/>
                </a:solidFill>
                <a:latin typeface="Microsoft Sans Serif"/>
                <a:cs typeface="Microsoft Sans Serif"/>
              </a:rPr>
              <a:t>НДС,</a:t>
            </a:r>
            <a:r>
              <a:rPr sz="1000" spc="1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налоговая</a:t>
            </a:r>
            <a:r>
              <a:rPr sz="1000" spc="2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ставка</a:t>
            </a:r>
            <a:r>
              <a:rPr sz="1000" spc="1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и </a:t>
            </a:r>
            <a:r>
              <a:rPr sz="1000" spc="-25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сумма</a:t>
            </a:r>
            <a:r>
              <a:rPr sz="1000" spc="3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налога;</a:t>
            </a:r>
            <a:endParaRPr sz="1000">
              <a:latin typeface="Microsoft Sans Serif"/>
              <a:cs typeface="Microsoft Sans Serif"/>
            </a:endParaRPr>
          </a:p>
          <a:p>
            <a:pPr marL="241300" marR="106045" indent="-228600">
              <a:lnSpc>
                <a:spcPct val="90000"/>
              </a:lnSpc>
              <a:spcBef>
                <a:spcPts val="380"/>
              </a:spcBef>
              <a:buFont typeface="Wingdings"/>
              <a:buChar char=""/>
              <a:tabLst>
                <a:tab pos="241300" algn="l"/>
              </a:tabLst>
            </a:pP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Лекарственные</a:t>
            </a:r>
            <a:r>
              <a:rPr sz="1000" spc="3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препараты: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наименование</a:t>
            </a:r>
            <a:r>
              <a:rPr sz="1000" spc="3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5" dirty="0">
                <a:solidFill>
                  <a:srgbClr val="0F243E"/>
                </a:solidFill>
                <a:latin typeface="Microsoft Sans Serif"/>
                <a:cs typeface="Microsoft Sans Serif"/>
              </a:rPr>
              <a:t>ЛП, 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характеристики</a:t>
            </a:r>
            <a:r>
              <a:rPr sz="1000" spc="4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(МНН,</a:t>
            </a:r>
            <a:r>
              <a:rPr sz="1000" spc="3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торговое</a:t>
            </a:r>
            <a:r>
              <a:rPr sz="1000" spc="1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наименование,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 лекарственная</a:t>
            </a:r>
            <a:r>
              <a:rPr sz="1000" spc="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форма,</a:t>
            </a:r>
            <a:r>
              <a:rPr sz="100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дозировка,</a:t>
            </a:r>
            <a:r>
              <a:rPr sz="1000" spc="3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вид</a:t>
            </a:r>
            <a:r>
              <a:rPr sz="1000" spc="3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первичной </a:t>
            </a:r>
            <a:r>
              <a:rPr sz="1000" spc="-25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5" dirty="0">
                <a:solidFill>
                  <a:srgbClr val="0F243E"/>
                </a:solidFill>
                <a:latin typeface="Microsoft Sans Serif"/>
                <a:cs typeface="Microsoft Sans Serif"/>
              </a:rPr>
              <a:t>упаковки,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 срок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годности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и серия </a:t>
            </a:r>
            <a:r>
              <a:rPr sz="1000" spc="-35" dirty="0">
                <a:solidFill>
                  <a:srgbClr val="0F243E"/>
                </a:solidFill>
                <a:latin typeface="Microsoft Sans Serif"/>
                <a:cs typeface="Microsoft Sans Serif"/>
              </a:rPr>
              <a:t>ЛП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и пр.), </a:t>
            </a:r>
            <a:r>
              <a:rPr sz="100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сведения</a:t>
            </a:r>
            <a:r>
              <a:rPr sz="1000" spc="1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о</a:t>
            </a:r>
            <a:r>
              <a:rPr sz="1000" spc="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поставке</a:t>
            </a:r>
            <a:r>
              <a:rPr sz="1000" spc="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0F243E"/>
                </a:solidFill>
                <a:latin typeface="Microsoft Sans Serif"/>
                <a:cs typeface="Microsoft Sans Serif"/>
              </a:rPr>
              <a:t>ЛП</a:t>
            </a:r>
            <a:r>
              <a:rPr sz="1000" spc="2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(количество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потребительских </a:t>
            </a:r>
            <a:r>
              <a:rPr sz="1000" spc="-25" dirty="0">
                <a:solidFill>
                  <a:srgbClr val="0F243E"/>
                </a:solidFill>
                <a:latin typeface="Microsoft Sans Serif"/>
                <a:cs typeface="Microsoft Sans Serif"/>
              </a:rPr>
              <a:t>упаковок,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цена </a:t>
            </a:r>
            <a:r>
              <a:rPr sz="1000" spc="-30" dirty="0">
                <a:solidFill>
                  <a:srgbClr val="0F243E"/>
                </a:solidFill>
                <a:latin typeface="Microsoft Sans Serif"/>
                <a:cs typeface="Microsoft Sans Serif"/>
              </a:rPr>
              <a:t>за </a:t>
            </a:r>
            <a:r>
              <a:rPr sz="1000" spc="-2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потребительскую</a:t>
            </a:r>
            <a:r>
              <a:rPr sz="1000" spc="6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0F243E"/>
                </a:solidFill>
                <a:latin typeface="Microsoft Sans Serif"/>
                <a:cs typeface="Microsoft Sans Serif"/>
              </a:rPr>
              <a:t>упаковку</a:t>
            </a:r>
            <a:r>
              <a:rPr sz="1000" spc="3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с</a:t>
            </a:r>
            <a:r>
              <a:rPr sz="1000" spc="1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0F243E"/>
                </a:solidFill>
                <a:latin typeface="Microsoft Sans Serif"/>
                <a:cs typeface="Microsoft Sans Serif"/>
              </a:rPr>
              <a:t>НДС/без</a:t>
            </a:r>
            <a:r>
              <a:rPr sz="1000" spc="1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0F243E"/>
                </a:solidFill>
                <a:latin typeface="Microsoft Sans Serif"/>
                <a:cs typeface="Microsoft Sans Serif"/>
              </a:rPr>
              <a:t>НДС, </a:t>
            </a:r>
            <a:r>
              <a:rPr sz="1000" spc="-3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5" dirty="0">
                <a:solidFill>
                  <a:srgbClr val="0F243E"/>
                </a:solidFill>
                <a:latin typeface="Microsoft Sans Serif"/>
                <a:cs typeface="Microsoft Sans Serif"/>
              </a:rPr>
              <a:t>признак</a:t>
            </a:r>
            <a:r>
              <a:rPr sz="1000" spc="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включения</a:t>
            </a:r>
            <a:r>
              <a:rPr sz="1000" spc="5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в</a:t>
            </a:r>
            <a:r>
              <a:rPr sz="1000" spc="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ЖНВЛП,</a:t>
            </a:r>
            <a:r>
              <a:rPr sz="1000" spc="4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а </a:t>
            </a:r>
            <a:r>
              <a:rPr sz="1000" spc="-25" dirty="0">
                <a:solidFill>
                  <a:srgbClr val="0F243E"/>
                </a:solidFill>
                <a:latin typeface="Microsoft Sans Serif"/>
                <a:cs typeface="Microsoft Sans Serif"/>
              </a:rPr>
              <a:t>также 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зарегистрированная</a:t>
            </a:r>
            <a:r>
              <a:rPr sz="1000" spc="3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предельная</a:t>
            </a:r>
            <a:r>
              <a:rPr sz="1000" spc="2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и</a:t>
            </a:r>
            <a:r>
              <a:rPr sz="1000" spc="2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фактическая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отпускная</a:t>
            </a:r>
            <a:r>
              <a:rPr sz="1000" spc="2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цена,</a:t>
            </a:r>
            <a:r>
              <a:rPr sz="1000" spc="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суммарный</a:t>
            </a:r>
            <a:r>
              <a:rPr sz="1000" spc="3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размер</a:t>
            </a:r>
            <a:r>
              <a:rPr sz="1000" spc="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фактических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оптовых</a:t>
            </a:r>
            <a:r>
              <a:rPr sz="1000" spc="2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надбавок);</a:t>
            </a:r>
            <a:endParaRPr sz="1000">
              <a:latin typeface="Microsoft Sans Serif"/>
              <a:cs typeface="Microsoft Sans Serif"/>
            </a:endParaRPr>
          </a:p>
          <a:p>
            <a:pPr marL="241300" marR="155575" indent="-228600">
              <a:lnSpc>
                <a:spcPct val="90100"/>
              </a:lnSpc>
              <a:spcBef>
                <a:spcPts val="405"/>
              </a:spcBef>
              <a:buFont typeface="Wingdings"/>
              <a:buChar char=""/>
              <a:tabLst>
                <a:tab pos="241300" algn="l"/>
              </a:tabLst>
            </a:pP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Строительство:</a:t>
            </a:r>
            <a:r>
              <a:rPr sz="1000" spc="5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наименование</a:t>
            </a:r>
            <a:r>
              <a:rPr sz="1000" spc="2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объекта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строительства,</a:t>
            </a:r>
            <a:r>
              <a:rPr sz="1000" spc="4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возможность</a:t>
            </a:r>
            <a:r>
              <a:rPr sz="1000" spc="4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5" dirty="0">
                <a:solidFill>
                  <a:srgbClr val="0F243E"/>
                </a:solidFill>
                <a:latin typeface="Microsoft Sans Serif"/>
                <a:cs typeface="Microsoft Sans Serif"/>
              </a:rPr>
              <a:t>указания</a:t>
            </a:r>
            <a:r>
              <a:rPr sz="1000" spc="4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и </a:t>
            </a:r>
            <a:r>
              <a:rPr sz="100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детализации 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конструктивных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элементов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и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видов </a:t>
            </a:r>
            <a:r>
              <a:rPr sz="1000" spc="-254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работ;</a:t>
            </a:r>
            <a:endParaRPr sz="1000">
              <a:latin typeface="Microsoft Sans Serif"/>
              <a:cs typeface="Microsoft Sans Serif"/>
            </a:endParaRPr>
          </a:p>
          <a:p>
            <a:pPr marL="241300" marR="144145" indent="-228600">
              <a:lnSpc>
                <a:spcPts val="1080"/>
              </a:lnSpc>
              <a:spcBef>
                <a:spcPts val="415"/>
              </a:spcBef>
              <a:buFont typeface="Wingdings"/>
              <a:buChar char=""/>
              <a:tabLst>
                <a:tab pos="241300" algn="l"/>
              </a:tabLst>
            </a:pP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Приобретение</a:t>
            </a:r>
            <a:r>
              <a:rPr sz="1000" spc="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жилых</a:t>
            </a:r>
            <a:r>
              <a:rPr sz="1000" spc="3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помещений:</a:t>
            </a:r>
            <a:r>
              <a:rPr sz="1000" spc="3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реквизиты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 жилого</a:t>
            </a:r>
            <a:r>
              <a:rPr sz="1000" spc="2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помещения</a:t>
            </a:r>
            <a:r>
              <a:rPr sz="1000" spc="1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(адрес,</a:t>
            </a:r>
            <a:r>
              <a:rPr sz="1000" spc="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кадастровый</a:t>
            </a:r>
            <a:r>
              <a:rPr sz="1000" spc="3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номер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и </a:t>
            </a:r>
            <a:r>
              <a:rPr sz="1000" spc="-25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пр.)</a:t>
            </a:r>
            <a:r>
              <a:rPr sz="100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и</a:t>
            </a:r>
            <a:r>
              <a:rPr sz="100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индивидуальных</a:t>
            </a:r>
            <a:r>
              <a:rPr sz="1000" spc="6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сведений</a:t>
            </a:r>
            <a:r>
              <a:rPr sz="1000" spc="2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о</a:t>
            </a:r>
            <a:r>
              <a:rPr sz="1000" spc="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собственнике </a:t>
            </a:r>
            <a:r>
              <a:rPr sz="1000" spc="-25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помещения.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0426" y="6585610"/>
            <a:ext cx="50234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Arial"/>
                <a:cs typeface="Arial"/>
              </a:rPr>
              <a:t>* </a:t>
            </a:r>
            <a:r>
              <a:rPr sz="1000" b="1" spc="-10" dirty="0">
                <a:solidFill>
                  <a:srgbClr val="0F243E"/>
                </a:solidFill>
                <a:latin typeface="Arial"/>
                <a:cs typeface="Arial"/>
              </a:rPr>
              <a:t>Большая</a:t>
            </a:r>
            <a:r>
              <a:rPr sz="1000" b="1" spc="3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0F243E"/>
                </a:solidFill>
                <a:latin typeface="Arial"/>
                <a:cs typeface="Arial"/>
              </a:rPr>
              <a:t>часть</a:t>
            </a:r>
            <a:r>
              <a:rPr sz="1000" b="1" spc="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F243E"/>
                </a:solidFill>
                <a:latin typeface="Arial"/>
                <a:cs typeface="Arial"/>
              </a:rPr>
              <a:t>сведений</a:t>
            </a:r>
            <a:r>
              <a:rPr sz="1000" b="1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0F243E"/>
                </a:solidFill>
                <a:latin typeface="Arial"/>
                <a:cs typeface="Arial"/>
              </a:rPr>
              <a:t>заполняется</a:t>
            </a:r>
            <a:r>
              <a:rPr sz="1000" b="1" spc="3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0F243E"/>
                </a:solidFill>
                <a:latin typeface="Arial"/>
                <a:cs typeface="Arial"/>
              </a:rPr>
              <a:t>автоматически</a:t>
            </a:r>
            <a:r>
              <a:rPr sz="1000" b="1" spc="1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F243E"/>
                </a:solidFill>
                <a:latin typeface="Arial"/>
                <a:cs typeface="Arial"/>
              </a:rPr>
              <a:t>из</a:t>
            </a:r>
            <a:r>
              <a:rPr sz="1000" b="1" spc="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0F243E"/>
                </a:solidFill>
                <a:latin typeface="Arial"/>
                <a:cs typeface="Arial"/>
              </a:rPr>
              <a:t>ЕРУЗ</a:t>
            </a:r>
            <a:r>
              <a:rPr sz="1000" b="1" spc="1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F243E"/>
                </a:solidFill>
                <a:latin typeface="Arial"/>
                <a:cs typeface="Arial"/>
              </a:rPr>
              <a:t>и</a:t>
            </a:r>
            <a:r>
              <a:rPr sz="1000" b="1" spc="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F243E"/>
                </a:solidFill>
                <a:latin typeface="Arial"/>
                <a:cs typeface="Arial"/>
              </a:rPr>
              <a:t>данных</a:t>
            </a:r>
            <a:r>
              <a:rPr sz="1000" b="1" spc="-10" dirty="0">
                <a:solidFill>
                  <a:srgbClr val="0F243E"/>
                </a:solidFill>
                <a:latin typeface="Arial"/>
                <a:cs typeface="Arial"/>
              </a:rPr>
              <a:t> ЕИС.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544681" y="1091945"/>
            <a:ext cx="1035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1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157966" y="1441831"/>
            <a:ext cx="877569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solidFill>
                  <a:srgbClr val="17375E"/>
                </a:solidFill>
                <a:latin typeface="Arial"/>
                <a:cs typeface="Arial"/>
              </a:rPr>
              <a:t>Подписание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2" y="72467"/>
            <a:ext cx="3144329" cy="702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926079" y="1207007"/>
            <a:ext cx="360045" cy="321945"/>
          </a:xfrm>
          <a:custGeom>
            <a:avLst/>
            <a:gdLst/>
            <a:ahLst/>
            <a:cxnLst/>
            <a:rect l="l" t="t" r="r" b="b"/>
            <a:pathLst>
              <a:path w="360045" h="321944">
                <a:moveTo>
                  <a:pt x="179831" y="0"/>
                </a:moveTo>
                <a:lnTo>
                  <a:pt x="132027" y="5744"/>
                </a:lnTo>
                <a:lnTo>
                  <a:pt x="89069" y="21956"/>
                </a:lnTo>
                <a:lnTo>
                  <a:pt x="52673" y="47101"/>
                </a:lnTo>
                <a:lnTo>
                  <a:pt x="24553" y="79643"/>
                </a:lnTo>
                <a:lnTo>
                  <a:pt x="6424" y="118048"/>
                </a:lnTo>
                <a:lnTo>
                  <a:pt x="0" y="160781"/>
                </a:lnTo>
                <a:lnTo>
                  <a:pt x="6424" y="203515"/>
                </a:lnTo>
                <a:lnTo>
                  <a:pt x="24553" y="241920"/>
                </a:lnTo>
                <a:lnTo>
                  <a:pt x="52673" y="274462"/>
                </a:lnTo>
                <a:lnTo>
                  <a:pt x="89069" y="299607"/>
                </a:lnTo>
                <a:lnTo>
                  <a:pt x="132027" y="315819"/>
                </a:lnTo>
                <a:lnTo>
                  <a:pt x="179831" y="321563"/>
                </a:lnTo>
                <a:lnTo>
                  <a:pt x="227636" y="315819"/>
                </a:lnTo>
                <a:lnTo>
                  <a:pt x="270594" y="299607"/>
                </a:lnTo>
                <a:lnTo>
                  <a:pt x="306990" y="274462"/>
                </a:lnTo>
                <a:lnTo>
                  <a:pt x="335110" y="241920"/>
                </a:lnTo>
                <a:lnTo>
                  <a:pt x="353239" y="203515"/>
                </a:lnTo>
                <a:lnTo>
                  <a:pt x="359664" y="160781"/>
                </a:lnTo>
                <a:lnTo>
                  <a:pt x="353239" y="118048"/>
                </a:lnTo>
                <a:lnTo>
                  <a:pt x="335110" y="79643"/>
                </a:lnTo>
                <a:lnTo>
                  <a:pt x="306990" y="47101"/>
                </a:lnTo>
                <a:lnTo>
                  <a:pt x="270594" y="21956"/>
                </a:lnTo>
                <a:lnTo>
                  <a:pt x="227636" y="5744"/>
                </a:lnTo>
                <a:lnTo>
                  <a:pt x="179831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40991" y="1164081"/>
            <a:ext cx="1658620" cy="76581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R="119380" algn="ctr">
              <a:lnSpc>
                <a:spcPct val="100000"/>
              </a:lnSpc>
              <a:spcBef>
                <a:spcPts val="855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200" dirty="0">
              <a:latin typeface="Arial"/>
              <a:cs typeface="Arial"/>
            </a:endParaRPr>
          </a:p>
          <a:p>
            <a:pPr marL="464820" marR="5080" indent="-452755">
              <a:lnSpc>
                <a:spcPct val="100000"/>
              </a:lnSpc>
              <a:spcBef>
                <a:spcPts val="750"/>
              </a:spcBef>
            </a:pPr>
            <a:r>
              <a:rPr sz="1200" b="1" spc="-25" dirty="0">
                <a:solidFill>
                  <a:srgbClr val="17375E"/>
                </a:solidFill>
                <a:latin typeface="Arial"/>
                <a:cs typeface="Arial"/>
              </a:rPr>
              <a:t>Р</a:t>
            </a:r>
            <a:r>
              <a:rPr sz="1200" b="1" dirty="0">
                <a:solidFill>
                  <a:srgbClr val="17375E"/>
                </a:solidFill>
                <a:latin typeface="Arial"/>
                <a:cs typeface="Arial"/>
              </a:rPr>
              <a:t>е</a:t>
            </a:r>
            <a:r>
              <a:rPr sz="1200" b="1" spc="-20" dirty="0">
                <a:solidFill>
                  <a:srgbClr val="17375E"/>
                </a:solidFill>
                <a:latin typeface="Arial"/>
                <a:cs typeface="Arial"/>
              </a:rPr>
              <a:t>ш</a:t>
            </a:r>
            <a:r>
              <a:rPr sz="1200" b="1" dirty="0">
                <a:solidFill>
                  <a:srgbClr val="17375E"/>
                </a:solidFill>
                <a:latin typeface="Arial"/>
                <a:cs typeface="Arial"/>
              </a:rPr>
              <a:t>е</a:t>
            </a:r>
            <a:r>
              <a:rPr sz="1200" b="1" spc="-5" dirty="0">
                <a:solidFill>
                  <a:srgbClr val="17375E"/>
                </a:solidFill>
                <a:latin typeface="Arial"/>
                <a:cs typeface="Arial"/>
              </a:rPr>
              <a:t>н</a:t>
            </a:r>
            <a:r>
              <a:rPr sz="1200" b="1" spc="-10" dirty="0">
                <a:solidFill>
                  <a:srgbClr val="17375E"/>
                </a:solidFill>
                <a:latin typeface="Arial"/>
                <a:cs typeface="Arial"/>
              </a:rPr>
              <a:t>и</a:t>
            </a:r>
            <a:r>
              <a:rPr sz="1200" b="1" dirty="0">
                <a:solidFill>
                  <a:srgbClr val="17375E"/>
                </a:solidFill>
                <a:latin typeface="Arial"/>
                <a:cs typeface="Arial"/>
              </a:rPr>
              <a:t>е</a:t>
            </a:r>
            <a:r>
              <a:rPr sz="1200" b="1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17375E"/>
                </a:solidFill>
                <a:latin typeface="Arial"/>
                <a:cs typeface="Arial"/>
              </a:rPr>
              <a:t>п</a:t>
            </a:r>
            <a:r>
              <a:rPr sz="1200" b="1" dirty="0">
                <a:solidFill>
                  <a:srgbClr val="17375E"/>
                </a:solidFill>
                <a:latin typeface="Arial"/>
                <a:cs typeface="Arial"/>
              </a:rPr>
              <a:t>р</a:t>
            </a:r>
            <a:r>
              <a:rPr sz="1200" b="1" spc="-10" dirty="0">
                <a:solidFill>
                  <a:srgbClr val="17375E"/>
                </a:solidFill>
                <a:latin typeface="Arial"/>
                <a:cs typeface="Arial"/>
              </a:rPr>
              <a:t>ие</a:t>
            </a:r>
            <a:r>
              <a:rPr sz="1200" b="1" spc="-25" dirty="0">
                <a:solidFill>
                  <a:srgbClr val="17375E"/>
                </a:solidFill>
                <a:latin typeface="Arial"/>
                <a:cs typeface="Arial"/>
              </a:rPr>
              <a:t>мо</a:t>
            </a:r>
            <a:r>
              <a:rPr sz="1200" b="1" dirty="0">
                <a:solidFill>
                  <a:srgbClr val="17375E"/>
                </a:solidFill>
                <a:latin typeface="Arial"/>
                <a:cs typeface="Arial"/>
              </a:rPr>
              <a:t>ч</a:t>
            </a:r>
            <a:r>
              <a:rPr sz="1200" b="1" spc="-10" dirty="0">
                <a:solidFill>
                  <a:srgbClr val="17375E"/>
                </a:solidFill>
                <a:latin typeface="Arial"/>
                <a:cs typeface="Arial"/>
              </a:rPr>
              <a:t>н</a:t>
            </a:r>
            <a:r>
              <a:rPr sz="1200" b="1" dirty="0">
                <a:solidFill>
                  <a:srgbClr val="17375E"/>
                </a:solidFill>
                <a:latin typeface="Arial"/>
                <a:cs typeface="Arial"/>
              </a:rPr>
              <a:t>ой  </a:t>
            </a:r>
            <a:r>
              <a:rPr sz="1200" b="1" spc="-10" dirty="0">
                <a:solidFill>
                  <a:srgbClr val="17375E"/>
                </a:solidFill>
                <a:latin typeface="Arial"/>
                <a:cs typeface="Arial"/>
              </a:rPr>
              <a:t>комиссии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1188719"/>
            <a:ext cx="2890520" cy="306705"/>
            <a:chOff x="0" y="1188719"/>
            <a:chExt cx="2890520" cy="306705"/>
          </a:xfrm>
        </p:grpSpPr>
        <p:sp>
          <p:nvSpPr>
            <p:cNvPr id="7" name="object 7"/>
            <p:cNvSpPr/>
            <p:nvPr/>
          </p:nvSpPr>
          <p:spPr>
            <a:xfrm>
              <a:off x="0" y="1323466"/>
              <a:ext cx="2890520" cy="50800"/>
            </a:xfrm>
            <a:custGeom>
              <a:avLst/>
              <a:gdLst/>
              <a:ahLst/>
              <a:cxnLst/>
              <a:rect l="l" t="t" r="r" b="b"/>
              <a:pathLst>
                <a:path w="2890520" h="50800">
                  <a:moveTo>
                    <a:pt x="2877757" y="19050"/>
                  </a:moveTo>
                  <a:lnTo>
                    <a:pt x="2852166" y="19050"/>
                  </a:lnTo>
                  <a:lnTo>
                    <a:pt x="2852293" y="31750"/>
                  </a:lnTo>
                  <a:lnTo>
                    <a:pt x="2839545" y="31789"/>
                  </a:lnTo>
                  <a:lnTo>
                    <a:pt x="2839593" y="50800"/>
                  </a:lnTo>
                  <a:lnTo>
                    <a:pt x="2890266" y="25273"/>
                  </a:lnTo>
                  <a:lnTo>
                    <a:pt x="2877757" y="19050"/>
                  </a:lnTo>
                  <a:close/>
                </a:path>
                <a:path w="2890520" h="50800">
                  <a:moveTo>
                    <a:pt x="2839513" y="19089"/>
                  </a:moveTo>
                  <a:lnTo>
                    <a:pt x="0" y="27951"/>
                  </a:lnTo>
                  <a:lnTo>
                    <a:pt x="0" y="40651"/>
                  </a:lnTo>
                  <a:lnTo>
                    <a:pt x="2839545" y="31789"/>
                  </a:lnTo>
                  <a:lnTo>
                    <a:pt x="2839513" y="19089"/>
                  </a:lnTo>
                  <a:close/>
                </a:path>
                <a:path w="2890520" h="50800">
                  <a:moveTo>
                    <a:pt x="2852166" y="19050"/>
                  </a:moveTo>
                  <a:lnTo>
                    <a:pt x="2839513" y="19089"/>
                  </a:lnTo>
                  <a:lnTo>
                    <a:pt x="2839545" y="31789"/>
                  </a:lnTo>
                  <a:lnTo>
                    <a:pt x="2852293" y="31750"/>
                  </a:lnTo>
                  <a:lnTo>
                    <a:pt x="2852166" y="19050"/>
                  </a:lnTo>
                  <a:close/>
                </a:path>
                <a:path w="2890520" h="50800">
                  <a:moveTo>
                    <a:pt x="2839466" y="0"/>
                  </a:moveTo>
                  <a:lnTo>
                    <a:pt x="2839513" y="19089"/>
                  </a:lnTo>
                  <a:lnTo>
                    <a:pt x="2877757" y="19050"/>
                  </a:lnTo>
                  <a:lnTo>
                    <a:pt x="283946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3712" y="1188719"/>
              <a:ext cx="321945" cy="306705"/>
            </a:xfrm>
            <a:custGeom>
              <a:avLst/>
              <a:gdLst/>
              <a:ahLst/>
              <a:cxnLst/>
              <a:rect l="l" t="t" r="r" b="b"/>
              <a:pathLst>
                <a:path w="321944" h="306705">
                  <a:moveTo>
                    <a:pt x="160781" y="0"/>
                  </a:moveTo>
                  <a:lnTo>
                    <a:pt x="109962" y="7808"/>
                  </a:lnTo>
                  <a:lnTo>
                    <a:pt x="65825" y="29553"/>
                  </a:lnTo>
                  <a:lnTo>
                    <a:pt x="31021" y="62709"/>
                  </a:lnTo>
                  <a:lnTo>
                    <a:pt x="8196" y="104753"/>
                  </a:lnTo>
                  <a:lnTo>
                    <a:pt x="0" y="153162"/>
                  </a:lnTo>
                  <a:lnTo>
                    <a:pt x="8196" y="201570"/>
                  </a:lnTo>
                  <a:lnTo>
                    <a:pt x="31021" y="243614"/>
                  </a:lnTo>
                  <a:lnTo>
                    <a:pt x="65825" y="276770"/>
                  </a:lnTo>
                  <a:lnTo>
                    <a:pt x="109962" y="298515"/>
                  </a:lnTo>
                  <a:lnTo>
                    <a:pt x="160781" y="306324"/>
                  </a:lnTo>
                  <a:lnTo>
                    <a:pt x="211601" y="298515"/>
                  </a:lnTo>
                  <a:lnTo>
                    <a:pt x="255738" y="276770"/>
                  </a:lnTo>
                  <a:lnTo>
                    <a:pt x="290542" y="243614"/>
                  </a:lnTo>
                  <a:lnTo>
                    <a:pt x="313367" y="201570"/>
                  </a:lnTo>
                  <a:lnTo>
                    <a:pt x="321563" y="153162"/>
                  </a:lnTo>
                  <a:lnTo>
                    <a:pt x="313367" y="104753"/>
                  </a:lnTo>
                  <a:lnTo>
                    <a:pt x="290542" y="62709"/>
                  </a:lnTo>
                  <a:lnTo>
                    <a:pt x="255738" y="29553"/>
                  </a:lnTo>
                  <a:lnTo>
                    <a:pt x="211601" y="7808"/>
                  </a:lnTo>
                  <a:lnTo>
                    <a:pt x="160781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08812" y="1557603"/>
            <a:ext cx="974090" cy="39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17375E"/>
                </a:solidFill>
                <a:latin typeface="Arial"/>
                <a:cs typeface="Arial"/>
              </a:rPr>
              <a:t>Подписанты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200" b="1" spc="-10" dirty="0">
                <a:solidFill>
                  <a:srgbClr val="17375E"/>
                </a:solidFill>
                <a:latin typeface="Arial"/>
                <a:cs typeface="Arial"/>
              </a:rPr>
              <a:t>Заказчика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0493" y="1233042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9570" y="2280919"/>
            <a:ext cx="1958975" cy="14884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41300" marR="5080" indent="-229235">
              <a:lnSpc>
                <a:spcPct val="90000"/>
              </a:lnSpc>
              <a:spcBef>
                <a:spcPts val="215"/>
              </a:spcBef>
              <a:buFont typeface="Wingdings"/>
              <a:buChar char=""/>
              <a:tabLst>
                <a:tab pos="241935" algn="l"/>
              </a:tabLst>
            </a:pP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Перечень</a:t>
            </a:r>
            <a:r>
              <a:rPr sz="100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уполномоченных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лиц</a:t>
            </a:r>
            <a:r>
              <a:rPr sz="1000" spc="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0F243E"/>
                </a:solidFill>
                <a:latin typeface="Microsoft Sans Serif"/>
                <a:cs typeface="Microsoft Sans Serif"/>
              </a:rPr>
              <a:t>Заказчика,</a:t>
            </a:r>
            <a:r>
              <a:rPr sz="1000" spc="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подписавших </a:t>
            </a:r>
            <a:r>
              <a:rPr sz="1000" spc="-25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5" dirty="0">
                <a:solidFill>
                  <a:srgbClr val="0F243E"/>
                </a:solidFill>
                <a:latin typeface="Microsoft Sans Serif"/>
                <a:cs typeface="Microsoft Sans Serif"/>
              </a:rPr>
              <a:t>документ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о 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приемке,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в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том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 числе</a:t>
            </a:r>
            <a:r>
              <a:rPr sz="1000" spc="2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члены</a:t>
            </a:r>
            <a:r>
              <a:rPr sz="1000" spc="3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Приемочной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комиссии</a:t>
            </a:r>
            <a:r>
              <a:rPr sz="1000" spc="1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5" dirty="0">
                <a:solidFill>
                  <a:srgbClr val="0F243E"/>
                </a:solidFill>
                <a:latin typeface="Microsoft Sans Serif"/>
                <a:cs typeface="Microsoft Sans Serif"/>
              </a:rPr>
              <a:t>(ФИО,</a:t>
            </a:r>
            <a:r>
              <a:rPr sz="1000" spc="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должность,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полномочия</a:t>
            </a:r>
            <a:r>
              <a:rPr sz="1000" spc="2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и</a:t>
            </a:r>
            <a:r>
              <a:rPr sz="100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основание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полномочий);</a:t>
            </a:r>
            <a:endParaRPr sz="1000">
              <a:latin typeface="Microsoft Sans Serif"/>
              <a:cs typeface="Microsoft Sans Serif"/>
            </a:endParaRPr>
          </a:p>
          <a:p>
            <a:pPr marL="241300" marR="15875" indent="-229235">
              <a:lnSpc>
                <a:spcPts val="1080"/>
              </a:lnSpc>
              <a:spcBef>
                <a:spcPts val="615"/>
              </a:spcBef>
              <a:buFont typeface="Wingdings"/>
              <a:buChar char=""/>
              <a:tabLst>
                <a:tab pos="241935" algn="l"/>
              </a:tabLst>
            </a:pP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Пиктограмма</a:t>
            </a:r>
            <a:r>
              <a:rPr sz="100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для</a:t>
            </a:r>
            <a:r>
              <a:rPr sz="1000" spc="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просмотра </a:t>
            </a:r>
            <a:r>
              <a:rPr sz="1000" spc="-25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сведений</a:t>
            </a:r>
            <a:r>
              <a:rPr sz="1000" spc="3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о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сертификате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электронной</a:t>
            </a:r>
            <a:r>
              <a:rPr sz="1000" spc="2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подписи.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10129" y="2298318"/>
            <a:ext cx="1874520" cy="8636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215"/>
              </a:spcBef>
              <a:buFont typeface="Wingdings"/>
              <a:buChar char=""/>
              <a:tabLst>
                <a:tab pos="241300" algn="l"/>
              </a:tabLst>
            </a:pP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Информация</a:t>
            </a:r>
            <a:r>
              <a:rPr sz="1000" spc="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о</a:t>
            </a:r>
            <a:r>
              <a:rPr sz="100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решении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Приемочной</a:t>
            </a:r>
            <a:r>
              <a:rPr sz="1000" spc="2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комиссии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0F243E"/>
                </a:solidFill>
                <a:latin typeface="Microsoft Sans Serif"/>
                <a:cs typeface="Microsoft Sans Serif"/>
              </a:rPr>
              <a:t>Заказчика,</a:t>
            </a:r>
            <a:r>
              <a:rPr sz="1000" spc="2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в</a:t>
            </a:r>
            <a:r>
              <a:rPr sz="1000" spc="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том</a:t>
            </a:r>
            <a:r>
              <a:rPr sz="1000" spc="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числе</a:t>
            </a:r>
            <a:r>
              <a:rPr sz="1000" spc="2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об </a:t>
            </a:r>
            <a:r>
              <a:rPr sz="100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отдельном</a:t>
            </a:r>
            <a:r>
              <a:rPr sz="1000" spc="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мнении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5" dirty="0">
                <a:solidFill>
                  <a:srgbClr val="0F243E"/>
                </a:solidFill>
                <a:latin typeface="Microsoft Sans Serif"/>
                <a:cs typeface="Microsoft Sans Serif"/>
              </a:rPr>
              <a:t>каждого </a:t>
            </a:r>
            <a:r>
              <a:rPr sz="1000" spc="-25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члена</a:t>
            </a:r>
            <a:r>
              <a:rPr sz="1000" spc="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Приемочной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комиссии.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74209" y="2298318"/>
            <a:ext cx="2084705" cy="1876154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41300" marR="5080" indent="-229235">
              <a:lnSpc>
                <a:spcPts val="1080"/>
              </a:lnSpc>
              <a:spcBef>
                <a:spcPts val="229"/>
              </a:spcBef>
              <a:buFont typeface="Wingdings"/>
              <a:buChar char=""/>
              <a:tabLst>
                <a:tab pos="241935" algn="l"/>
              </a:tabLst>
            </a:pP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Информация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 об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итоге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5" dirty="0">
                <a:solidFill>
                  <a:srgbClr val="0F243E"/>
                </a:solidFill>
                <a:latin typeface="Microsoft Sans Serif"/>
                <a:cs typeface="Microsoft Sans Serif"/>
              </a:rPr>
              <a:t>приемки </a:t>
            </a:r>
            <a:r>
              <a:rPr sz="1000" spc="-254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товаров,</a:t>
            </a:r>
            <a:r>
              <a:rPr sz="1000" spc="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работ,</a:t>
            </a:r>
            <a:r>
              <a:rPr sz="100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услуг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0F243E"/>
                </a:solidFill>
                <a:latin typeface="Microsoft Sans Serif"/>
                <a:cs typeface="Microsoft Sans Serif"/>
              </a:rPr>
              <a:t>Заказчиком;</a:t>
            </a:r>
            <a:endParaRPr sz="1000" dirty="0">
              <a:latin typeface="Microsoft Sans Serif"/>
              <a:cs typeface="Microsoft Sans Serif"/>
            </a:endParaRPr>
          </a:p>
          <a:p>
            <a:pPr marL="241300" marR="102235" indent="-229235">
              <a:lnSpc>
                <a:spcPts val="1080"/>
              </a:lnSpc>
              <a:spcBef>
                <a:spcPts val="400"/>
              </a:spcBef>
              <a:buFont typeface="Wingdings"/>
              <a:buChar char=""/>
              <a:tabLst>
                <a:tab pos="241935" algn="l"/>
              </a:tabLst>
            </a:pP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При</a:t>
            </a:r>
            <a:r>
              <a:rPr sz="1000" spc="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частичной</a:t>
            </a:r>
            <a:r>
              <a:rPr sz="1000" spc="3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5" dirty="0">
                <a:solidFill>
                  <a:srgbClr val="0F243E"/>
                </a:solidFill>
                <a:latin typeface="Microsoft Sans Serif"/>
                <a:cs typeface="Microsoft Sans Serif"/>
              </a:rPr>
              <a:t>приемке</a:t>
            </a:r>
            <a:r>
              <a:rPr sz="1000" spc="2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260" dirty="0">
                <a:solidFill>
                  <a:srgbClr val="0F243E"/>
                </a:solidFill>
                <a:latin typeface="Microsoft Sans Serif"/>
                <a:cs typeface="Microsoft Sans Serif"/>
              </a:rPr>
              <a:t>– </a:t>
            </a:r>
            <a:r>
              <a:rPr sz="1000" spc="26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информация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о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расхождениях </a:t>
            </a:r>
            <a:r>
              <a:rPr sz="1000" spc="-254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и 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реквизиты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5" dirty="0">
                <a:solidFill>
                  <a:srgbClr val="0F243E"/>
                </a:solidFill>
                <a:latin typeface="Microsoft Sans Serif"/>
                <a:cs typeface="Microsoft Sans Serif"/>
              </a:rPr>
              <a:t>документа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о </a:t>
            </a:r>
            <a:r>
              <a:rPr sz="100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расхождениях;</a:t>
            </a:r>
            <a:endParaRPr sz="1000" dirty="0">
              <a:latin typeface="Microsoft Sans Serif"/>
              <a:cs typeface="Microsoft Sans Serif"/>
            </a:endParaRPr>
          </a:p>
          <a:p>
            <a:pPr marL="241300" marR="201930" indent="-229235">
              <a:lnSpc>
                <a:spcPts val="1080"/>
              </a:lnSpc>
              <a:spcBef>
                <a:spcPts val="405"/>
              </a:spcBef>
              <a:buFont typeface="Wingdings"/>
              <a:buChar char=""/>
              <a:tabLst>
                <a:tab pos="241935" algn="l"/>
              </a:tabLst>
            </a:pP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При</a:t>
            </a:r>
            <a:r>
              <a:rPr sz="1000" spc="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5" dirty="0">
                <a:solidFill>
                  <a:srgbClr val="0F243E"/>
                </a:solidFill>
                <a:latin typeface="Microsoft Sans Serif"/>
                <a:cs typeface="Microsoft Sans Serif"/>
              </a:rPr>
              <a:t>отказе</a:t>
            </a:r>
            <a:r>
              <a:rPr sz="1000" spc="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в</a:t>
            </a:r>
            <a:r>
              <a:rPr sz="1000" spc="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5" dirty="0">
                <a:solidFill>
                  <a:srgbClr val="0F243E"/>
                </a:solidFill>
                <a:latin typeface="Microsoft Sans Serif"/>
                <a:cs typeface="Microsoft Sans Serif"/>
              </a:rPr>
              <a:t>приемке</a:t>
            </a:r>
            <a:r>
              <a:rPr sz="1000" spc="2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260" dirty="0">
                <a:solidFill>
                  <a:srgbClr val="0F243E"/>
                </a:solidFill>
                <a:latin typeface="Microsoft Sans Serif"/>
                <a:cs typeface="Microsoft Sans Serif"/>
              </a:rPr>
              <a:t>– </a:t>
            </a:r>
            <a:r>
              <a:rPr sz="1000" spc="26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информация</a:t>
            </a:r>
            <a:r>
              <a:rPr sz="1000" spc="2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о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 причинах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5" dirty="0">
                <a:solidFill>
                  <a:srgbClr val="0F243E"/>
                </a:solidFill>
                <a:latin typeface="Microsoft Sans Serif"/>
                <a:cs typeface="Microsoft Sans Serif"/>
              </a:rPr>
              <a:t>отказа</a:t>
            </a:r>
            <a:r>
              <a:rPr sz="1000" spc="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и</a:t>
            </a:r>
            <a:r>
              <a:rPr sz="1000" spc="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реквизитах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5" dirty="0">
                <a:solidFill>
                  <a:srgbClr val="0F243E"/>
                </a:solidFill>
                <a:latin typeface="Microsoft Sans Serif"/>
                <a:cs typeface="Microsoft Sans Serif"/>
              </a:rPr>
              <a:t>документа</a:t>
            </a:r>
            <a:r>
              <a:rPr sz="1000" spc="4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о </a:t>
            </a:r>
            <a:r>
              <a:rPr sz="1000" spc="-10" dirty="0" err="1">
                <a:solidFill>
                  <a:srgbClr val="0F243E"/>
                </a:solidFill>
                <a:latin typeface="Microsoft Sans Serif"/>
                <a:cs typeface="Microsoft Sans Serif"/>
              </a:rPr>
              <a:t>расхождениях</a:t>
            </a:r>
            <a:r>
              <a:rPr sz="1000" spc="-10" dirty="0" smtClean="0">
                <a:solidFill>
                  <a:srgbClr val="0F243E"/>
                </a:solidFill>
                <a:latin typeface="Microsoft Sans Serif"/>
                <a:cs typeface="Microsoft Sans Serif"/>
              </a:rPr>
              <a:t>.</a:t>
            </a:r>
            <a:endParaRPr lang="ru-RU" sz="1000" spc="-10" dirty="0" smtClean="0">
              <a:solidFill>
                <a:srgbClr val="0F243E"/>
              </a:solidFill>
              <a:latin typeface="Microsoft Sans Serif"/>
              <a:cs typeface="Microsoft Sans Serif"/>
            </a:endParaRPr>
          </a:p>
          <a:p>
            <a:pPr marL="12065" marR="201930">
              <a:lnSpc>
                <a:spcPts val="1080"/>
              </a:lnSpc>
              <a:spcBef>
                <a:spcPts val="405"/>
              </a:spcBef>
              <a:tabLst>
                <a:tab pos="241935" algn="l"/>
              </a:tabLst>
            </a:pPr>
            <a:endParaRPr sz="1000" dirty="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254752" y="1202435"/>
            <a:ext cx="2159000" cy="321945"/>
            <a:chOff x="5254752" y="1202435"/>
            <a:chExt cx="2159000" cy="321945"/>
          </a:xfrm>
        </p:grpSpPr>
        <p:sp>
          <p:nvSpPr>
            <p:cNvPr id="15" name="object 15"/>
            <p:cNvSpPr/>
            <p:nvPr/>
          </p:nvSpPr>
          <p:spPr>
            <a:xfrm>
              <a:off x="5469636" y="1323339"/>
              <a:ext cx="1944370" cy="50800"/>
            </a:xfrm>
            <a:custGeom>
              <a:avLst/>
              <a:gdLst/>
              <a:ahLst/>
              <a:cxnLst/>
              <a:rect l="l" t="t" r="r" b="b"/>
              <a:pathLst>
                <a:path w="1944370" h="50800">
                  <a:moveTo>
                    <a:pt x="1931415" y="19050"/>
                  </a:moveTo>
                  <a:lnTo>
                    <a:pt x="1906015" y="19050"/>
                  </a:lnTo>
                  <a:lnTo>
                    <a:pt x="1906015" y="31750"/>
                  </a:lnTo>
                  <a:lnTo>
                    <a:pt x="1893315" y="31751"/>
                  </a:lnTo>
                  <a:lnTo>
                    <a:pt x="1893315" y="50800"/>
                  </a:lnTo>
                  <a:lnTo>
                    <a:pt x="1944115" y="25400"/>
                  </a:lnTo>
                  <a:lnTo>
                    <a:pt x="1931415" y="19050"/>
                  </a:lnTo>
                  <a:close/>
                </a:path>
                <a:path w="1944370" h="50800">
                  <a:moveTo>
                    <a:pt x="1893315" y="19051"/>
                  </a:moveTo>
                  <a:lnTo>
                    <a:pt x="0" y="19304"/>
                  </a:lnTo>
                  <a:lnTo>
                    <a:pt x="0" y="32004"/>
                  </a:lnTo>
                  <a:lnTo>
                    <a:pt x="1893315" y="31751"/>
                  </a:lnTo>
                  <a:lnTo>
                    <a:pt x="1893315" y="19051"/>
                  </a:lnTo>
                  <a:close/>
                </a:path>
                <a:path w="1944370" h="50800">
                  <a:moveTo>
                    <a:pt x="1906015" y="19050"/>
                  </a:moveTo>
                  <a:lnTo>
                    <a:pt x="1893315" y="19051"/>
                  </a:lnTo>
                  <a:lnTo>
                    <a:pt x="1893315" y="31751"/>
                  </a:lnTo>
                  <a:lnTo>
                    <a:pt x="1906015" y="31750"/>
                  </a:lnTo>
                  <a:lnTo>
                    <a:pt x="1906015" y="19050"/>
                  </a:lnTo>
                  <a:close/>
                </a:path>
                <a:path w="1944370" h="50800">
                  <a:moveTo>
                    <a:pt x="1893315" y="0"/>
                  </a:moveTo>
                  <a:lnTo>
                    <a:pt x="1893315" y="19051"/>
                  </a:lnTo>
                  <a:lnTo>
                    <a:pt x="1931415" y="19050"/>
                  </a:lnTo>
                  <a:lnTo>
                    <a:pt x="1893315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54752" y="1202435"/>
              <a:ext cx="330835" cy="321945"/>
            </a:xfrm>
            <a:custGeom>
              <a:avLst/>
              <a:gdLst/>
              <a:ahLst/>
              <a:cxnLst/>
              <a:rect l="l" t="t" r="r" b="b"/>
              <a:pathLst>
                <a:path w="330835" h="321944">
                  <a:moveTo>
                    <a:pt x="165353" y="0"/>
                  </a:moveTo>
                  <a:lnTo>
                    <a:pt x="121399" y="5744"/>
                  </a:lnTo>
                  <a:lnTo>
                    <a:pt x="81900" y="21956"/>
                  </a:lnTo>
                  <a:lnTo>
                    <a:pt x="48434" y="47101"/>
                  </a:lnTo>
                  <a:lnTo>
                    <a:pt x="22577" y="79643"/>
                  </a:lnTo>
                  <a:lnTo>
                    <a:pt x="5907" y="118048"/>
                  </a:lnTo>
                  <a:lnTo>
                    <a:pt x="0" y="160782"/>
                  </a:lnTo>
                  <a:lnTo>
                    <a:pt x="5907" y="203515"/>
                  </a:lnTo>
                  <a:lnTo>
                    <a:pt x="22577" y="241920"/>
                  </a:lnTo>
                  <a:lnTo>
                    <a:pt x="48434" y="274462"/>
                  </a:lnTo>
                  <a:lnTo>
                    <a:pt x="81900" y="299607"/>
                  </a:lnTo>
                  <a:lnTo>
                    <a:pt x="121399" y="315819"/>
                  </a:lnTo>
                  <a:lnTo>
                    <a:pt x="165353" y="321563"/>
                  </a:lnTo>
                  <a:lnTo>
                    <a:pt x="209308" y="315819"/>
                  </a:lnTo>
                  <a:lnTo>
                    <a:pt x="248807" y="299607"/>
                  </a:lnTo>
                  <a:lnTo>
                    <a:pt x="282273" y="274462"/>
                  </a:lnTo>
                  <a:lnTo>
                    <a:pt x="308130" y="241920"/>
                  </a:lnTo>
                  <a:lnTo>
                    <a:pt x="324800" y="203515"/>
                  </a:lnTo>
                  <a:lnTo>
                    <a:pt x="330708" y="160782"/>
                  </a:lnTo>
                  <a:lnTo>
                    <a:pt x="324800" y="118048"/>
                  </a:lnTo>
                  <a:lnTo>
                    <a:pt x="308130" y="79643"/>
                  </a:lnTo>
                  <a:lnTo>
                    <a:pt x="282273" y="47101"/>
                  </a:lnTo>
                  <a:lnTo>
                    <a:pt x="248807" y="21956"/>
                  </a:lnTo>
                  <a:lnTo>
                    <a:pt x="209308" y="5744"/>
                  </a:lnTo>
                  <a:lnTo>
                    <a:pt x="16535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846569" y="1677415"/>
            <a:ext cx="15227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17375E"/>
                </a:solidFill>
                <a:latin typeface="Arial"/>
                <a:cs typeface="Arial"/>
              </a:rPr>
              <a:t>Прочие</a:t>
            </a:r>
            <a:r>
              <a:rPr sz="1200" b="1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7375E"/>
                </a:solidFill>
                <a:latin typeface="Arial"/>
                <a:cs typeface="Arial"/>
              </a:rPr>
              <a:t>начисления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03897" y="2281554"/>
            <a:ext cx="1665605" cy="261175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41300" marR="5080" indent="-229235">
              <a:lnSpc>
                <a:spcPct val="90000"/>
              </a:lnSpc>
              <a:spcBef>
                <a:spcPts val="215"/>
              </a:spcBef>
              <a:buFont typeface="Wingdings"/>
              <a:buChar char=""/>
              <a:tabLst>
                <a:tab pos="241935" algn="l"/>
              </a:tabLst>
            </a:pP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Информация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о 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размере </a:t>
            </a:r>
            <a:r>
              <a:rPr sz="1000" spc="-254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начисленной</a:t>
            </a:r>
            <a:r>
              <a:rPr sz="1000" spc="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неустойки </a:t>
            </a:r>
            <a:r>
              <a:rPr sz="1000" spc="-254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(штрафе,</a:t>
            </a:r>
            <a:r>
              <a:rPr sz="100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пени),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удерживаемой</a:t>
            </a:r>
            <a:r>
              <a:rPr sz="1000" spc="5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30" dirty="0">
                <a:solidFill>
                  <a:srgbClr val="0F243E"/>
                </a:solidFill>
                <a:latin typeface="Microsoft Sans Serif"/>
                <a:cs typeface="Microsoft Sans Serif"/>
              </a:rPr>
              <a:t>из </a:t>
            </a:r>
            <a:r>
              <a:rPr sz="1000" spc="-2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оплаты</a:t>
            </a:r>
            <a:r>
              <a:rPr sz="1000" spc="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по 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документу</a:t>
            </a:r>
            <a:r>
              <a:rPr sz="1000" spc="3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о </a:t>
            </a:r>
            <a:r>
              <a:rPr sz="100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приемке:</a:t>
            </a:r>
            <a:endParaRPr sz="1000" dirty="0">
              <a:latin typeface="Microsoft Sans Serif"/>
              <a:cs typeface="Microsoft Sans Serif"/>
            </a:endParaRPr>
          </a:p>
          <a:p>
            <a:pPr marL="241300" marR="43180" indent="-229235">
              <a:lnSpc>
                <a:spcPts val="1080"/>
              </a:lnSpc>
              <a:spcBef>
                <a:spcPts val="409"/>
              </a:spcBef>
              <a:buFont typeface="Wingdings"/>
              <a:buChar char=""/>
              <a:tabLst>
                <a:tab pos="241935" algn="l"/>
              </a:tabLst>
            </a:pP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Реквизиты</a:t>
            </a:r>
            <a:r>
              <a:rPr sz="1000" spc="2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Требования </a:t>
            </a:r>
            <a:r>
              <a:rPr sz="1000" spc="-25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0F243E"/>
                </a:solidFill>
                <a:latin typeface="Microsoft Sans Serif"/>
                <a:cs typeface="Microsoft Sans Serif"/>
              </a:rPr>
              <a:t>заказчика</a:t>
            </a:r>
            <a:r>
              <a:rPr sz="1000" spc="3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об</a:t>
            </a:r>
            <a:r>
              <a:rPr sz="1000" spc="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уплате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неустойки</a:t>
            </a:r>
            <a:r>
              <a:rPr sz="1000" spc="4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(штрафа, </a:t>
            </a:r>
            <a:r>
              <a:rPr sz="100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пени)</a:t>
            </a:r>
            <a:endParaRPr sz="1000" dirty="0">
              <a:latin typeface="Microsoft Sans Serif"/>
              <a:cs typeface="Microsoft Sans Serif"/>
            </a:endParaRPr>
          </a:p>
          <a:p>
            <a:pPr marL="241300" marR="132715" indent="-229235">
              <a:lnSpc>
                <a:spcPct val="90000"/>
              </a:lnSpc>
              <a:spcBef>
                <a:spcPts val="395"/>
              </a:spcBef>
              <a:buFont typeface="Wingdings"/>
              <a:buChar char=""/>
              <a:tabLst>
                <a:tab pos="241935" algn="l"/>
              </a:tabLst>
            </a:pP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Информация</a:t>
            </a:r>
            <a:r>
              <a:rPr sz="1000" spc="-2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о</a:t>
            </a:r>
            <a:r>
              <a:rPr sz="1000" spc="-3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сумме </a:t>
            </a:r>
            <a:r>
              <a:rPr sz="1000" spc="-25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налогов,</a:t>
            </a:r>
            <a:r>
              <a:rPr sz="1000" spc="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сборов, </a:t>
            </a:r>
            <a:r>
              <a:rPr sz="100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платежей,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уплачиваемых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0F243E"/>
                </a:solidFill>
                <a:latin typeface="Microsoft Sans Serif"/>
                <a:cs typeface="Microsoft Sans Serif"/>
              </a:rPr>
              <a:t>заказчиком</a:t>
            </a:r>
            <a:r>
              <a:rPr sz="1000" spc="-30" dirty="0">
                <a:solidFill>
                  <a:srgbClr val="0F243E"/>
                </a:solidFill>
                <a:latin typeface="Microsoft Sans Serif"/>
                <a:cs typeface="Microsoft Sans Serif"/>
              </a:rPr>
              <a:t> за </a:t>
            </a:r>
            <a:r>
              <a:rPr sz="1000" spc="-2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физическое</a:t>
            </a:r>
            <a:r>
              <a:rPr sz="1000" spc="2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лицо,</a:t>
            </a:r>
            <a:endParaRPr sz="1000" dirty="0">
              <a:latin typeface="Microsoft Sans Serif"/>
              <a:cs typeface="Microsoft Sans Serif"/>
            </a:endParaRPr>
          </a:p>
          <a:p>
            <a:pPr marL="241300" marR="110489">
              <a:lnSpc>
                <a:spcPts val="1080"/>
              </a:lnSpc>
              <a:spcBef>
                <a:spcPts val="15"/>
              </a:spcBef>
            </a:pP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по</a:t>
            </a:r>
            <a:r>
              <a:rPr sz="1000" spc="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5" dirty="0">
                <a:solidFill>
                  <a:srgbClr val="0F243E"/>
                </a:solidFill>
                <a:latin typeface="Microsoft Sans Serif"/>
                <a:cs typeface="Microsoft Sans Serif"/>
              </a:rPr>
              <a:t>контрактам</a:t>
            </a:r>
            <a:r>
              <a:rPr sz="1000" spc="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с </a:t>
            </a:r>
            <a:r>
              <a:rPr sz="100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физическими</a:t>
            </a:r>
            <a:r>
              <a:rPr sz="100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лицами.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885443"/>
            <a:ext cx="9337040" cy="0"/>
          </a:xfrm>
          <a:custGeom>
            <a:avLst/>
            <a:gdLst/>
            <a:ahLst/>
            <a:cxnLst/>
            <a:rect l="l" t="t" r="r" b="b"/>
            <a:pathLst>
              <a:path w="9337040">
                <a:moveTo>
                  <a:pt x="0" y="0"/>
                </a:moveTo>
                <a:lnTo>
                  <a:pt x="9336659" y="0"/>
                </a:lnTo>
              </a:path>
            </a:pathLst>
          </a:custGeom>
          <a:ln w="1219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866894" y="120142"/>
            <a:ext cx="711327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2554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7375E"/>
                </a:solidFill>
              </a:rPr>
              <a:t>ДОКУМЕНТЕ</a:t>
            </a:r>
            <a:r>
              <a:rPr spc="-40" dirty="0">
                <a:solidFill>
                  <a:srgbClr val="17375E"/>
                </a:solidFill>
              </a:rPr>
              <a:t> </a:t>
            </a:r>
            <a:r>
              <a:rPr dirty="0">
                <a:solidFill>
                  <a:srgbClr val="17375E"/>
                </a:solidFill>
              </a:rPr>
              <a:t>О</a:t>
            </a:r>
            <a:r>
              <a:rPr spc="-40" dirty="0">
                <a:solidFill>
                  <a:srgbClr val="17375E"/>
                </a:solidFill>
              </a:rPr>
              <a:t> </a:t>
            </a:r>
            <a:r>
              <a:rPr dirty="0">
                <a:solidFill>
                  <a:srgbClr val="17375E"/>
                </a:solidFill>
              </a:rPr>
              <a:t>ПРИЕМКЕ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b="0" spc="-45" dirty="0">
                <a:solidFill>
                  <a:srgbClr val="17375E"/>
                </a:solidFill>
                <a:latin typeface="Microsoft Sans Serif"/>
                <a:cs typeface="Microsoft Sans Serif"/>
              </a:rPr>
              <a:t>ФОРМА</a:t>
            </a:r>
            <a:r>
              <a:rPr b="0" spc="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spc="-65" dirty="0">
                <a:solidFill>
                  <a:srgbClr val="17375E"/>
                </a:solidFill>
                <a:latin typeface="Microsoft Sans Serif"/>
                <a:cs typeface="Microsoft Sans Serif"/>
              </a:rPr>
              <a:t>ВВОДА</a:t>
            </a:r>
            <a:r>
              <a:rPr b="0" spc="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И</a:t>
            </a:r>
            <a:r>
              <a:rPr b="0" spc="3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ОТОБРАЖЕНИЯ</a:t>
            </a:r>
            <a:r>
              <a:rPr b="0" spc="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СВЕДЕНИЙ.</a:t>
            </a:r>
            <a:r>
              <a:rPr b="0" spc="2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spc="-75" dirty="0">
                <a:solidFill>
                  <a:srgbClr val="17375E"/>
                </a:solidFill>
                <a:latin typeface="Microsoft Sans Serif"/>
                <a:cs typeface="Microsoft Sans Serif"/>
              </a:rPr>
              <a:t>ЗАКАЗЧИК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493133" y="1191513"/>
            <a:ext cx="1896110" cy="70167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R="32384" algn="ctr">
              <a:lnSpc>
                <a:spcPct val="100000"/>
              </a:lnSpc>
              <a:spcBef>
                <a:spcPts val="6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  <a:spcBef>
                <a:spcPts val="505"/>
              </a:spcBef>
            </a:pPr>
            <a:r>
              <a:rPr sz="1200" b="1" spc="-10" dirty="0">
                <a:solidFill>
                  <a:srgbClr val="17375E"/>
                </a:solidFill>
                <a:latin typeface="Arial"/>
                <a:cs typeface="Arial"/>
              </a:rPr>
              <a:t>Приемка товаров,</a:t>
            </a:r>
            <a:r>
              <a:rPr sz="1200" b="1" spc="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7375E"/>
                </a:solidFill>
                <a:latin typeface="Arial"/>
                <a:cs typeface="Arial"/>
              </a:rPr>
              <a:t>работ, </a:t>
            </a:r>
            <a:r>
              <a:rPr sz="1200" b="1" spc="-3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7375E"/>
                </a:solidFill>
                <a:latin typeface="Arial"/>
                <a:cs typeface="Arial"/>
              </a:rPr>
              <a:t>услуг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285744" y="1205483"/>
            <a:ext cx="4464050" cy="321945"/>
            <a:chOff x="3285744" y="1205483"/>
            <a:chExt cx="4464050" cy="321945"/>
          </a:xfrm>
        </p:grpSpPr>
        <p:sp>
          <p:nvSpPr>
            <p:cNvPr id="24" name="object 24"/>
            <p:cNvSpPr/>
            <p:nvPr/>
          </p:nvSpPr>
          <p:spPr>
            <a:xfrm>
              <a:off x="3285744" y="1338706"/>
              <a:ext cx="1970405" cy="50800"/>
            </a:xfrm>
            <a:custGeom>
              <a:avLst/>
              <a:gdLst/>
              <a:ahLst/>
              <a:cxnLst/>
              <a:rect l="l" t="t" r="r" b="b"/>
              <a:pathLst>
                <a:path w="1970404" h="50800">
                  <a:moveTo>
                    <a:pt x="1957611" y="19050"/>
                  </a:moveTo>
                  <a:lnTo>
                    <a:pt x="1932051" y="19050"/>
                  </a:lnTo>
                  <a:lnTo>
                    <a:pt x="1932051" y="31750"/>
                  </a:lnTo>
                  <a:lnTo>
                    <a:pt x="1919303" y="31779"/>
                  </a:lnTo>
                  <a:lnTo>
                    <a:pt x="1919351" y="50800"/>
                  </a:lnTo>
                  <a:lnTo>
                    <a:pt x="1970151" y="25272"/>
                  </a:lnTo>
                  <a:lnTo>
                    <a:pt x="1957611" y="19050"/>
                  </a:lnTo>
                  <a:close/>
                </a:path>
                <a:path w="1970404" h="50800">
                  <a:moveTo>
                    <a:pt x="1919271" y="19079"/>
                  </a:moveTo>
                  <a:lnTo>
                    <a:pt x="0" y="23494"/>
                  </a:lnTo>
                  <a:lnTo>
                    <a:pt x="0" y="36194"/>
                  </a:lnTo>
                  <a:lnTo>
                    <a:pt x="1919303" y="31779"/>
                  </a:lnTo>
                  <a:lnTo>
                    <a:pt x="1919271" y="19079"/>
                  </a:lnTo>
                  <a:close/>
                </a:path>
                <a:path w="1970404" h="50800">
                  <a:moveTo>
                    <a:pt x="1932051" y="19050"/>
                  </a:moveTo>
                  <a:lnTo>
                    <a:pt x="1919271" y="19079"/>
                  </a:lnTo>
                  <a:lnTo>
                    <a:pt x="1919303" y="31779"/>
                  </a:lnTo>
                  <a:lnTo>
                    <a:pt x="1932051" y="31750"/>
                  </a:lnTo>
                  <a:lnTo>
                    <a:pt x="1932051" y="19050"/>
                  </a:lnTo>
                  <a:close/>
                </a:path>
                <a:path w="1970404" h="50800">
                  <a:moveTo>
                    <a:pt x="1919223" y="0"/>
                  </a:moveTo>
                  <a:lnTo>
                    <a:pt x="1919271" y="19079"/>
                  </a:lnTo>
                  <a:lnTo>
                    <a:pt x="1957611" y="19050"/>
                  </a:lnTo>
                  <a:lnTo>
                    <a:pt x="1919223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418832" y="1205483"/>
              <a:ext cx="330835" cy="321945"/>
            </a:xfrm>
            <a:custGeom>
              <a:avLst/>
              <a:gdLst/>
              <a:ahLst/>
              <a:cxnLst/>
              <a:rect l="l" t="t" r="r" b="b"/>
              <a:pathLst>
                <a:path w="330834" h="321944">
                  <a:moveTo>
                    <a:pt x="165353" y="0"/>
                  </a:moveTo>
                  <a:lnTo>
                    <a:pt x="121399" y="5744"/>
                  </a:lnTo>
                  <a:lnTo>
                    <a:pt x="81900" y="21956"/>
                  </a:lnTo>
                  <a:lnTo>
                    <a:pt x="48434" y="47101"/>
                  </a:lnTo>
                  <a:lnTo>
                    <a:pt x="22577" y="79643"/>
                  </a:lnTo>
                  <a:lnTo>
                    <a:pt x="5907" y="118048"/>
                  </a:lnTo>
                  <a:lnTo>
                    <a:pt x="0" y="160781"/>
                  </a:lnTo>
                  <a:lnTo>
                    <a:pt x="5907" y="203515"/>
                  </a:lnTo>
                  <a:lnTo>
                    <a:pt x="22577" y="241920"/>
                  </a:lnTo>
                  <a:lnTo>
                    <a:pt x="48434" y="274462"/>
                  </a:lnTo>
                  <a:lnTo>
                    <a:pt x="81900" y="299607"/>
                  </a:lnTo>
                  <a:lnTo>
                    <a:pt x="121399" y="315819"/>
                  </a:lnTo>
                  <a:lnTo>
                    <a:pt x="165353" y="321563"/>
                  </a:lnTo>
                  <a:lnTo>
                    <a:pt x="209308" y="315819"/>
                  </a:lnTo>
                  <a:lnTo>
                    <a:pt x="248807" y="299607"/>
                  </a:lnTo>
                  <a:lnTo>
                    <a:pt x="282273" y="274462"/>
                  </a:lnTo>
                  <a:lnTo>
                    <a:pt x="308130" y="241920"/>
                  </a:lnTo>
                  <a:lnTo>
                    <a:pt x="324800" y="203515"/>
                  </a:lnTo>
                  <a:lnTo>
                    <a:pt x="330708" y="160781"/>
                  </a:lnTo>
                  <a:lnTo>
                    <a:pt x="324800" y="118048"/>
                  </a:lnTo>
                  <a:lnTo>
                    <a:pt x="308130" y="79643"/>
                  </a:lnTo>
                  <a:lnTo>
                    <a:pt x="282273" y="47101"/>
                  </a:lnTo>
                  <a:lnTo>
                    <a:pt x="248807" y="21956"/>
                  </a:lnTo>
                  <a:lnTo>
                    <a:pt x="209308" y="5744"/>
                  </a:lnTo>
                  <a:lnTo>
                    <a:pt x="16535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9007602" y="2273045"/>
            <a:ext cx="1485265" cy="45212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84785" marR="5080" indent="-172720">
              <a:lnSpc>
                <a:spcPts val="1080"/>
              </a:lnSpc>
              <a:spcBef>
                <a:spcPts val="229"/>
              </a:spcBef>
              <a:buFont typeface="Wingdings"/>
              <a:buChar char=""/>
              <a:tabLst>
                <a:tab pos="185420" algn="l"/>
              </a:tabLst>
            </a:pPr>
            <a:r>
              <a:rPr sz="1000" spc="-25" dirty="0">
                <a:solidFill>
                  <a:srgbClr val="0F243E"/>
                </a:solidFill>
                <a:latin typeface="Microsoft Sans Serif"/>
                <a:cs typeface="Microsoft Sans Serif"/>
              </a:rPr>
              <a:t>Блок</a:t>
            </a:r>
            <a:r>
              <a:rPr sz="1000" spc="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для</a:t>
            </a:r>
            <a:r>
              <a:rPr sz="1000" spc="1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F243E"/>
                </a:solidFill>
                <a:latin typeface="Microsoft Sans Serif"/>
                <a:cs typeface="Microsoft Sans Serif"/>
              </a:rPr>
              <a:t>приложения </a:t>
            </a:r>
            <a:r>
              <a:rPr sz="1000" spc="-250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F243E"/>
                </a:solidFill>
                <a:latin typeface="Microsoft Sans Serif"/>
                <a:cs typeface="Microsoft Sans Serif"/>
              </a:rPr>
              <a:t>дополнительных </a:t>
            </a:r>
            <a:r>
              <a:rPr sz="1000" spc="-5" dirty="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0F243E"/>
                </a:solidFill>
                <a:latin typeface="Microsoft Sans Serif"/>
                <a:cs typeface="Microsoft Sans Serif"/>
              </a:rPr>
              <a:t>документов.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139043" y="1658238"/>
            <a:ext cx="877569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solidFill>
                  <a:srgbClr val="17375E"/>
                </a:solidFill>
                <a:latin typeface="Arial"/>
                <a:cs typeface="Arial"/>
              </a:rPr>
              <a:t>Подписание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489952" y="1257427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1420856" y="1205483"/>
            <a:ext cx="330835" cy="321945"/>
          </a:xfrm>
          <a:custGeom>
            <a:avLst/>
            <a:gdLst/>
            <a:ahLst/>
            <a:cxnLst/>
            <a:rect l="l" t="t" r="r" b="b"/>
            <a:pathLst>
              <a:path w="330834" h="321944">
                <a:moveTo>
                  <a:pt x="165353" y="0"/>
                </a:moveTo>
                <a:lnTo>
                  <a:pt x="121399" y="5744"/>
                </a:lnTo>
                <a:lnTo>
                  <a:pt x="81900" y="21956"/>
                </a:lnTo>
                <a:lnTo>
                  <a:pt x="48434" y="47101"/>
                </a:lnTo>
                <a:lnTo>
                  <a:pt x="22577" y="79643"/>
                </a:lnTo>
                <a:lnTo>
                  <a:pt x="5907" y="118048"/>
                </a:lnTo>
                <a:lnTo>
                  <a:pt x="0" y="160781"/>
                </a:lnTo>
                <a:lnTo>
                  <a:pt x="5907" y="203515"/>
                </a:lnTo>
                <a:lnTo>
                  <a:pt x="22577" y="241920"/>
                </a:lnTo>
                <a:lnTo>
                  <a:pt x="48434" y="274462"/>
                </a:lnTo>
                <a:lnTo>
                  <a:pt x="81900" y="299607"/>
                </a:lnTo>
                <a:lnTo>
                  <a:pt x="121399" y="315819"/>
                </a:lnTo>
                <a:lnTo>
                  <a:pt x="165353" y="321563"/>
                </a:lnTo>
                <a:lnTo>
                  <a:pt x="209308" y="315819"/>
                </a:lnTo>
                <a:lnTo>
                  <a:pt x="248807" y="299607"/>
                </a:lnTo>
                <a:lnTo>
                  <a:pt x="282273" y="274462"/>
                </a:lnTo>
                <a:lnTo>
                  <a:pt x="308130" y="241920"/>
                </a:lnTo>
                <a:lnTo>
                  <a:pt x="324800" y="203515"/>
                </a:lnTo>
                <a:lnTo>
                  <a:pt x="330708" y="160781"/>
                </a:lnTo>
                <a:lnTo>
                  <a:pt x="324800" y="118048"/>
                </a:lnTo>
                <a:lnTo>
                  <a:pt x="308130" y="79643"/>
                </a:lnTo>
                <a:lnTo>
                  <a:pt x="282273" y="47101"/>
                </a:lnTo>
                <a:lnTo>
                  <a:pt x="248807" y="21956"/>
                </a:lnTo>
                <a:lnTo>
                  <a:pt x="209308" y="5744"/>
                </a:lnTo>
                <a:lnTo>
                  <a:pt x="165353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1489563" y="1257427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499092" y="1202435"/>
            <a:ext cx="329565" cy="321945"/>
          </a:xfrm>
          <a:custGeom>
            <a:avLst/>
            <a:gdLst/>
            <a:ahLst/>
            <a:cxnLst/>
            <a:rect l="l" t="t" r="r" b="b"/>
            <a:pathLst>
              <a:path w="329565" h="321944">
                <a:moveTo>
                  <a:pt x="164591" y="0"/>
                </a:moveTo>
                <a:lnTo>
                  <a:pt x="120826" y="5744"/>
                </a:lnTo>
                <a:lnTo>
                  <a:pt x="81505" y="21956"/>
                </a:lnTo>
                <a:lnTo>
                  <a:pt x="48196" y="47101"/>
                </a:lnTo>
                <a:lnTo>
                  <a:pt x="22464" y="79643"/>
                </a:lnTo>
                <a:lnTo>
                  <a:pt x="5877" y="118048"/>
                </a:lnTo>
                <a:lnTo>
                  <a:pt x="0" y="160782"/>
                </a:lnTo>
                <a:lnTo>
                  <a:pt x="5877" y="203515"/>
                </a:lnTo>
                <a:lnTo>
                  <a:pt x="22464" y="241920"/>
                </a:lnTo>
                <a:lnTo>
                  <a:pt x="48196" y="274462"/>
                </a:lnTo>
                <a:lnTo>
                  <a:pt x="81505" y="299607"/>
                </a:lnTo>
                <a:lnTo>
                  <a:pt x="120826" y="315819"/>
                </a:lnTo>
                <a:lnTo>
                  <a:pt x="164591" y="321563"/>
                </a:lnTo>
                <a:lnTo>
                  <a:pt x="208357" y="315819"/>
                </a:lnTo>
                <a:lnTo>
                  <a:pt x="247678" y="299607"/>
                </a:lnTo>
                <a:lnTo>
                  <a:pt x="280987" y="274462"/>
                </a:lnTo>
                <a:lnTo>
                  <a:pt x="306719" y="241920"/>
                </a:lnTo>
                <a:lnTo>
                  <a:pt x="323306" y="203515"/>
                </a:lnTo>
                <a:lnTo>
                  <a:pt x="329183" y="160782"/>
                </a:lnTo>
                <a:lnTo>
                  <a:pt x="323306" y="118048"/>
                </a:lnTo>
                <a:lnTo>
                  <a:pt x="306719" y="79643"/>
                </a:lnTo>
                <a:lnTo>
                  <a:pt x="280987" y="47101"/>
                </a:lnTo>
                <a:lnTo>
                  <a:pt x="247678" y="21956"/>
                </a:lnTo>
                <a:lnTo>
                  <a:pt x="208357" y="5744"/>
                </a:lnTo>
                <a:lnTo>
                  <a:pt x="164591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9152001" y="1255267"/>
            <a:ext cx="1246505" cy="66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12090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  <a:p>
            <a:pPr marL="234950" marR="5080" indent="-222885">
              <a:lnSpc>
                <a:spcPct val="100000"/>
              </a:lnSpc>
              <a:spcBef>
                <a:spcPts val="915"/>
              </a:spcBef>
            </a:pPr>
            <a:r>
              <a:rPr sz="1100" b="1" dirty="0">
                <a:solidFill>
                  <a:srgbClr val="17375E"/>
                </a:solidFill>
                <a:latin typeface="Arial"/>
                <a:cs typeface="Arial"/>
              </a:rPr>
              <a:t>Допо</a:t>
            </a:r>
            <a:r>
              <a:rPr sz="1100" b="1" spc="-5" dirty="0">
                <a:solidFill>
                  <a:srgbClr val="17375E"/>
                </a:solidFill>
                <a:latin typeface="Arial"/>
                <a:cs typeface="Arial"/>
              </a:rPr>
              <a:t>л</a:t>
            </a:r>
            <a:r>
              <a:rPr sz="1100" b="1" dirty="0">
                <a:solidFill>
                  <a:srgbClr val="17375E"/>
                </a:solidFill>
                <a:latin typeface="Arial"/>
                <a:cs typeface="Arial"/>
              </a:rPr>
              <a:t>ните</a:t>
            </a:r>
            <a:r>
              <a:rPr sz="1100" b="1" spc="-10" dirty="0">
                <a:solidFill>
                  <a:srgbClr val="17375E"/>
                </a:solidFill>
                <a:latin typeface="Arial"/>
                <a:cs typeface="Arial"/>
              </a:rPr>
              <a:t>л</a:t>
            </a:r>
            <a:r>
              <a:rPr sz="1100" b="1" dirty="0">
                <a:solidFill>
                  <a:srgbClr val="17375E"/>
                </a:solidFill>
                <a:latin typeface="Arial"/>
                <a:cs typeface="Arial"/>
              </a:rPr>
              <a:t>ьн</a:t>
            </a:r>
            <a:r>
              <a:rPr sz="1100" b="1" spc="-10" dirty="0">
                <a:solidFill>
                  <a:srgbClr val="17375E"/>
                </a:solidFill>
                <a:latin typeface="Arial"/>
                <a:cs typeface="Arial"/>
              </a:rPr>
              <a:t>ы</a:t>
            </a:r>
            <a:r>
              <a:rPr sz="1100" b="1" dirty="0">
                <a:solidFill>
                  <a:srgbClr val="17375E"/>
                </a:solidFill>
                <a:latin typeface="Arial"/>
                <a:cs typeface="Arial"/>
              </a:rPr>
              <a:t>е  </a:t>
            </a:r>
            <a:r>
              <a:rPr sz="1100" b="1" spc="-5" dirty="0">
                <a:solidFill>
                  <a:srgbClr val="17375E"/>
                </a:solidFill>
                <a:latin typeface="Arial"/>
                <a:cs typeface="Arial"/>
              </a:rPr>
              <a:t>документы</a:t>
            </a:r>
            <a:endParaRPr sz="11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734300" y="1315719"/>
            <a:ext cx="3690620" cy="67945"/>
          </a:xfrm>
          <a:custGeom>
            <a:avLst/>
            <a:gdLst/>
            <a:ahLst/>
            <a:cxnLst/>
            <a:rect l="l" t="t" r="r" b="b"/>
            <a:pathLst>
              <a:path w="3690620" h="67944">
                <a:moveTo>
                  <a:pt x="1761236" y="25400"/>
                </a:moveTo>
                <a:lnTo>
                  <a:pt x="1748536" y="19050"/>
                </a:lnTo>
                <a:lnTo>
                  <a:pt x="1710436" y="0"/>
                </a:lnTo>
                <a:lnTo>
                  <a:pt x="1710436" y="19050"/>
                </a:lnTo>
                <a:lnTo>
                  <a:pt x="0" y="19050"/>
                </a:lnTo>
                <a:lnTo>
                  <a:pt x="0" y="31750"/>
                </a:lnTo>
                <a:lnTo>
                  <a:pt x="1710436" y="31750"/>
                </a:lnTo>
                <a:lnTo>
                  <a:pt x="1710436" y="50800"/>
                </a:lnTo>
                <a:lnTo>
                  <a:pt x="1748536" y="31750"/>
                </a:lnTo>
                <a:lnTo>
                  <a:pt x="1761236" y="25400"/>
                </a:lnTo>
                <a:close/>
              </a:path>
              <a:path w="3690620" h="67944">
                <a:moveTo>
                  <a:pt x="3690239" y="42164"/>
                </a:moveTo>
                <a:lnTo>
                  <a:pt x="3677628" y="35941"/>
                </a:lnTo>
                <a:lnTo>
                  <a:pt x="3639312" y="17018"/>
                </a:lnTo>
                <a:lnTo>
                  <a:pt x="3639401" y="36004"/>
                </a:lnTo>
                <a:lnTo>
                  <a:pt x="2093976" y="43180"/>
                </a:lnTo>
                <a:lnTo>
                  <a:pt x="2093976" y="55880"/>
                </a:lnTo>
                <a:lnTo>
                  <a:pt x="3639464" y="48704"/>
                </a:lnTo>
                <a:lnTo>
                  <a:pt x="3639566" y="67818"/>
                </a:lnTo>
                <a:lnTo>
                  <a:pt x="3690239" y="42164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2" y="72467"/>
            <a:ext cx="3144329" cy="702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67547" y="135076"/>
            <a:ext cx="397256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17375E"/>
                </a:solidFill>
              </a:rPr>
              <a:t>ЭЛЕКТРОННОЕ</a:t>
            </a:r>
            <a:r>
              <a:rPr spc="-95" dirty="0">
                <a:solidFill>
                  <a:srgbClr val="17375E"/>
                </a:solidFill>
              </a:rPr>
              <a:t> </a:t>
            </a:r>
            <a:r>
              <a:rPr spc="-5" dirty="0">
                <a:solidFill>
                  <a:srgbClr val="17375E"/>
                </a:solidFill>
              </a:rPr>
              <a:t>АКТИРОВАНИЕ</a:t>
            </a:r>
          </a:p>
          <a:p>
            <a:pPr marL="692150">
              <a:lnSpc>
                <a:spcPct val="100000"/>
              </a:lnSpc>
              <a:spcBef>
                <a:spcPts val="5"/>
              </a:spcBef>
            </a:pPr>
            <a:r>
              <a:rPr b="0" spc="-70" dirty="0">
                <a:solidFill>
                  <a:srgbClr val="17375E"/>
                </a:solidFill>
                <a:latin typeface="Microsoft Sans Serif"/>
                <a:cs typeface="Microsoft Sans Serif"/>
              </a:rPr>
              <a:t>ДО</a:t>
            </a:r>
            <a:r>
              <a:rPr b="0" spc="-130" dirty="0">
                <a:solidFill>
                  <a:srgbClr val="17375E"/>
                </a:solidFill>
                <a:latin typeface="Microsoft Sans Serif"/>
                <a:cs typeface="Microsoft Sans Serif"/>
              </a:rPr>
              <a:t>С</a:t>
            </a:r>
            <a:r>
              <a:rPr b="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ТУП</a:t>
            </a:r>
            <a:r>
              <a:rPr b="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spc="-170" dirty="0">
                <a:solidFill>
                  <a:srgbClr val="17375E"/>
                </a:solidFill>
                <a:latin typeface="Microsoft Sans Serif"/>
                <a:cs typeface="Microsoft Sans Serif"/>
              </a:rPr>
              <a:t>К</a:t>
            </a:r>
            <a:r>
              <a:rPr b="0" spc="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spc="-260" dirty="0">
                <a:solidFill>
                  <a:srgbClr val="17375E"/>
                </a:solidFill>
                <a:latin typeface="Microsoft Sans Serif"/>
                <a:cs typeface="Microsoft Sans Serif"/>
              </a:rPr>
              <a:t>Ф</a:t>
            </a:r>
            <a:r>
              <a:rPr b="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УНКЦИО</a:t>
            </a:r>
            <a:r>
              <a:rPr b="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Н</a:t>
            </a:r>
            <a:r>
              <a:rPr b="0" spc="40" dirty="0">
                <a:solidFill>
                  <a:srgbClr val="17375E"/>
                </a:solidFill>
                <a:latin typeface="Microsoft Sans Serif"/>
                <a:cs typeface="Microsoft Sans Serif"/>
              </a:rPr>
              <a:t>А</a:t>
            </a:r>
            <a:r>
              <a:rPr b="0" spc="-105" dirty="0">
                <a:solidFill>
                  <a:srgbClr val="17375E"/>
                </a:solidFill>
                <a:latin typeface="Microsoft Sans Serif"/>
                <a:cs typeface="Microsoft Sans Serif"/>
              </a:rPr>
              <a:t>Л</a:t>
            </a:r>
            <a:r>
              <a:rPr b="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У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90234" y="2172716"/>
            <a:ext cx="5010785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715" indent="-28702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299085" algn="l"/>
                <a:tab pos="299720" algn="l"/>
                <a:tab pos="1187450" algn="l"/>
                <a:tab pos="2097405" algn="l"/>
                <a:tab pos="3001645" algn="l"/>
                <a:tab pos="3245485" algn="l"/>
                <a:tab pos="4434205" algn="l"/>
              </a:tabLst>
            </a:pP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У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вия	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а	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(</a:t>
            </a: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п</a:t>
            </a:r>
            <a:r>
              <a:rPr sz="1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р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е</a:t>
            </a:r>
            <a:r>
              <a:rPr sz="14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м</a:t>
            </a:r>
            <a:r>
              <a:rPr sz="1400" spc="-60" dirty="0">
                <a:solidFill>
                  <a:srgbClr val="001F5F"/>
                </a:solidFill>
                <a:latin typeface="Microsoft Sans Serif"/>
                <a:cs typeface="Microsoft Sans Serif"/>
              </a:rPr>
              <a:t>к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а	в	</a:t>
            </a:r>
            <a:r>
              <a:rPr sz="14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эле</a:t>
            </a: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к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т</a:t>
            </a:r>
            <a:r>
              <a:rPr sz="1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р</a:t>
            </a:r>
            <a:r>
              <a:rPr sz="1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нно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й	ф</a:t>
            </a: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р</a:t>
            </a:r>
            <a:r>
              <a:rPr sz="14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м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е  </a:t>
            </a:r>
            <a:r>
              <a:rPr sz="1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посредством</a:t>
            </a:r>
            <a:r>
              <a:rPr sz="14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ЕИС)</a:t>
            </a:r>
            <a:endParaRPr sz="14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1F5F"/>
              </a:buClr>
              <a:buFont typeface="Wingdings"/>
              <a:buChar char=""/>
            </a:pPr>
            <a:endParaRPr sz="145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Типовые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условия</a:t>
            </a:r>
            <a:r>
              <a:rPr sz="14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контрактов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1F5F"/>
              </a:buClr>
              <a:buFont typeface="Wingdings"/>
              <a:buChar char=""/>
            </a:pPr>
            <a:endParaRPr sz="145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  <a:tab pos="1727200" algn="l"/>
                <a:tab pos="2781935" algn="l"/>
                <a:tab pos="3103880" algn="l"/>
                <a:tab pos="4010660" algn="l"/>
              </a:tabLst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Корректность	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сведений	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в	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реестре	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контрактов</a:t>
            </a:r>
            <a:endParaRPr sz="14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(объект</a:t>
            </a:r>
            <a:r>
              <a:rPr sz="1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закупки,</a:t>
            </a:r>
            <a:r>
              <a:rPr sz="14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единицы</a:t>
            </a:r>
            <a:r>
              <a:rPr sz="14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измерения,</a:t>
            </a:r>
            <a:r>
              <a:rPr sz="14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количество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4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т.п.)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90234" y="3879850"/>
            <a:ext cx="463486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Доступ</a:t>
            </a:r>
            <a:r>
              <a:rPr sz="1400" b="1" spc="6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к</a:t>
            </a:r>
            <a:r>
              <a:rPr sz="1400" b="1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17375E"/>
                </a:solidFill>
                <a:latin typeface="Arial"/>
                <a:cs typeface="Arial"/>
              </a:rPr>
              <a:t>функционалу:</a:t>
            </a:r>
            <a:endParaRPr sz="14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Char char="•"/>
              <a:tabLst>
                <a:tab pos="469900" algn="l"/>
                <a:tab pos="470534" algn="l"/>
              </a:tabLst>
            </a:pP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электронные</a:t>
            </a:r>
            <a:r>
              <a:rPr sz="14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процедуры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370" dirty="0">
                <a:solidFill>
                  <a:srgbClr val="17375E"/>
                </a:solidFill>
                <a:latin typeface="Microsoft Sans Serif"/>
                <a:cs typeface="Microsoft Sans Serif"/>
              </a:rPr>
              <a:t>–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автоматический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доступ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•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47815" y="4306265"/>
            <a:ext cx="455231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2605" algn="l"/>
                <a:tab pos="1665605" algn="l"/>
                <a:tab pos="2028825" algn="l"/>
                <a:tab pos="3277235" algn="l"/>
              </a:tabLst>
            </a:pP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ед.	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поставщик	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и	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исключения	(Распоряжение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90234" y="4520310"/>
            <a:ext cx="5008245" cy="173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0"/>
              </a:spcBef>
              <a:tabLst>
                <a:tab pos="1929764" algn="l"/>
                <a:tab pos="2394585" algn="l"/>
                <a:tab pos="3058160" algn="l"/>
                <a:tab pos="3368675" algn="l"/>
                <a:tab pos="4339590" algn="l"/>
              </a:tabLst>
            </a:pP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Правительства	</a:t>
            </a:r>
            <a:r>
              <a:rPr sz="1400" spc="-70" dirty="0">
                <a:solidFill>
                  <a:srgbClr val="17375E"/>
                </a:solidFill>
                <a:latin typeface="Microsoft Sans Serif"/>
                <a:cs typeface="Microsoft Sans Serif"/>
              </a:rPr>
              <a:t>РФ	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3095)	</a:t>
            </a:r>
            <a:r>
              <a:rPr sz="1400" spc="370" dirty="0">
                <a:solidFill>
                  <a:srgbClr val="17375E"/>
                </a:solidFill>
                <a:latin typeface="Microsoft Sans Serif"/>
                <a:cs typeface="Microsoft Sans Serif"/>
              </a:rPr>
              <a:t>–	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открытие	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доступа</a:t>
            </a:r>
            <a:endParaRPr sz="14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</a:pP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«вручную»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через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заказчика</a:t>
            </a:r>
            <a:endParaRPr sz="1400">
              <a:latin typeface="Microsoft Sans Serif"/>
              <a:cs typeface="Microsoft Sans Serif"/>
            </a:endParaRPr>
          </a:p>
          <a:p>
            <a:pPr marL="469900" indent="-457834">
              <a:lnSpc>
                <a:spcPct val="100000"/>
              </a:lnSpc>
              <a:buChar char="•"/>
              <a:tabLst>
                <a:tab pos="469900" algn="l"/>
                <a:tab pos="470534" algn="l"/>
              </a:tabLst>
            </a:pP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контракты,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заключенные</a:t>
            </a:r>
            <a:r>
              <a:rPr sz="14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до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01.01.2022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Настройка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прав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полномочий: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подписантов</a:t>
            </a:r>
            <a:r>
              <a:rPr sz="14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заказчика;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членов</a:t>
            </a:r>
            <a:r>
              <a:rPr sz="1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приемочной</a:t>
            </a:r>
            <a:r>
              <a:rPr sz="14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комиссии</a:t>
            </a:r>
            <a:r>
              <a:rPr sz="14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заказчика;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третьих</a:t>
            </a:r>
            <a:r>
              <a:rPr sz="14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лиц.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8060" y="2088006"/>
            <a:ext cx="5049520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7040" indent="-434975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447040" algn="l"/>
                <a:tab pos="447675" algn="l"/>
              </a:tabLst>
            </a:pPr>
            <a:r>
              <a:rPr sz="1400" b="1" spc="-10" dirty="0">
                <a:solidFill>
                  <a:srgbClr val="1F3A73"/>
                </a:solidFill>
                <a:latin typeface="Arial"/>
                <a:cs typeface="Arial"/>
              </a:rPr>
              <a:t>Доступ</a:t>
            </a:r>
            <a:r>
              <a:rPr sz="1400" b="1" spc="45" dirty="0">
                <a:solidFill>
                  <a:srgbClr val="1F3A7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3A73"/>
                </a:solidFill>
                <a:latin typeface="Arial"/>
                <a:cs typeface="Arial"/>
              </a:rPr>
              <a:t>к</a:t>
            </a:r>
            <a:r>
              <a:rPr sz="1400" b="1" spc="-15" dirty="0">
                <a:solidFill>
                  <a:srgbClr val="1F3A73"/>
                </a:solidFill>
                <a:latin typeface="Arial"/>
                <a:cs typeface="Arial"/>
              </a:rPr>
              <a:t> функционалу:</a:t>
            </a:r>
            <a:endParaRPr sz="1400">
              <a:latin typeface="Arial"/>
              <a:cs typeface="Arial"/>
            </a:endParaRPr>
          </a:p>
          <a:p>
            <a:pPr marL="469900" marR="5080" indent="-457834">
              <a:lnSpc>
                <a:spcPct val="100000"/>
              </a:lnSpc>
              <a:buChar char="•"/>
              <a:tabLst>
                <a:tab pos="469900" algn="l"/>
                <a:tab pos="470534" algn="l"/>
              </a:tabLst>
            </a:pPr>
            <a:r>
              <a:rPr sz="1400" spc="-15" dirty="0">
                <a:solidFill>
                  <a:srgbClr val="1F3A73"/>
                </a:solidFill>
                <a:latin typeface="Microsoft Sans Serif"/>
                <a:cs typeface="Microsoft Sans Serif"/>
              </a:rPr>
              <a:t>электронные</a:t>
            </a:r>
            <a:r>
              <a:rPr sz="1400" spc="310" dirty="0">
                <a:solidFill>
                  <a:srgbClr val="1F3A7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F3A73"/>
                </a:solidFill>
                <a:latin typeface="Microsoft Sans Serif"/>
                <a:cs typeface="Microsoft Sans Serif"/>
              </a:rPr>
              <a:t>процедуры</a:t>
            </a:r>
            <a:r>
              <a:rPr sz="1400" spc="325" dirty="0">
                <a:solidFill>
                  <a:srgbClr val="1F3A7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F3A73"/>
                </a:solidFill>
                <a:latin typeface="Microsoft Sans Serif"/>
                <a:cs typeface="Microsoft Sans Serif"/>
              </a:rPr>
              <a:t>(исключение</a:t>
            </a:r>
            <a:r>
              <a:rPr sz="1400" spc="325" dirty="0">
                <a:solidFill>
                  <a:srgbClr val="1F3A7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F3A73"/>
                </a:solidFill>
                <a:latin typeface="Microsoft Sans Serif"/>
                <a:cs typeface="Microsoft Sans Serif"/>
              </a:rPr>
              <a:t>по</a:t>
            </a:r>
            <a:r>
              <a:rPr sz="1400" spc="310" dirty="0">
                <a:solidFill>
                  <a:srgbClr val="1F3A7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F3A73"/>
                </a:solidFill>
                <a:latin typeface="Microsoft Sans Serif"/>
                <a:cs typeface="Microsoft Sans Serif"/>
              </a:rPr>
              <a:t>ч.</a:t>
            </a:r>
            <a:r>
              <a:rPr sz="1400" spc="320" dirty="0">
                <a:solidFill>
                  <a:srgbClr val="1F3A7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F3A73"/>
                </a:solidFill>
                <a:latin typeface="Microsoft Sans Serif"/>
                <a:cs typeface="Microsoft Sans Serif"/>
              </a:rPr>
              <a:t>5</a:t>
            </a:r>
            <a:r>
              <a:rPr sz="1400" spc="305" dirty="0">
                <a:solidFill>
                  <a:srgbClr val="1F3A73"/>
                </a:solidFill>
                <a:latin typeface="Microsoft Sans Serif"/>
                <a:cs typeface="Microsoft Sans Serif"/>
              </a:rPr>
              <a:t> </a:t>
            </a:r>
            <a:r>
              <a:rPr sz="1400" spc="-55" dirty="0">
                <a:solidFill>
                  <a:srgbClr val="1F3A73"/>
                </a:solidFill>
                <a:latin typeface="Microsoft Sans Serif"/>
                <a:cs typeface="Microsoft Sans Serif"/>
              </a:rPr>
              <a:t>ст.</a:t>
            </a:r>
            <a:r>
              <a:rPr sz="1400" spc="5" dirty="0">
                <a:solidFill>
                  <a:srgbClr val="1F3A7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F3A73"/>
                </a:solidFill>
                <a:latin typeface="Microsoft Sans Serif"/>
                <a:cs typeface="Microsoft Sans Serif"/>
              </a:rPr>
              <a:t>103 </a:t>
            </a:r>
            <a:r>
              <a:rPr sz="1400" spc="-360" dirty="0">
                <a:solidFill>
                  <a:srgbClr val="1F3A73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F3A73"/>
                </a:solidFill>
                <a:latin typeface="Microsoft Sans Serif"/>
                <a:cs typeface="Microsoft Sans Serif"/>
              </a:rPr>
              <a:t>Закона</a:t>
            </a:r>
            <a:r>
              <a:rPr sz="1400" spc="-5" dirty="0">
                <a:solidFill>
                  <a:srgbClr val="1F3A7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F3A73"/>
                </a:solidFill>
                <a:latin typeface="Microsoft Sans Serif"/>
                <a:cs typeface="Microsoft Sans Serif"/>
              </a:rPr>
              <a:t>№44-ФЗ)</a:t>
            </a:r>
            <a:r>
              <a:rPr sz="1400" spc="-25" dirty="0">
                <a:solidFill>
                  <a:srgbClr val="1F3A73"/>
                </a:solidFill>
                <a:latin typeface="Microsoft Sans Serif"/>
                <a:cs typeface="Microsoft Sans Serif"/>
              </a:rPr>
              <a:t> </a:t>
            </a:r>
            <a:r>
              <a:rPr sz="1400" spc="370" dirty="0">
                <a:solidFill>
                  <a:srgbClr val="1F3A73"/>
                </a:solidFill>
                <a:latin typeface="Microsoft Sans Serif"/>
                <a:cs typeface="Microsoft Sans Serif"/>
              </a:rPr>
              <a:t>–</a:t>
            </a:r>
            <a:r>
              <a:rPr sz="1400" spc="10" dirty="0">
                <a:solidFill>
                  <a:srgbClr val="1F3A73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F3A73"/>
                </a:solidFill>
                <a:latin typeface="Microsoft Sans Serif"/>
                <a:cs typeface="Microsoft Sans Serif"/>
              </a:rPr>
              <a:t>автоматический </a:t>
            </a:r>
            <a:r>
              <a:rPr sz="1400" spc="-5" dirty="0">
                <a:solidFill>
                  <a:srgbClr val="1F3A73"/>
                </a:solidFill>
                <a:latin typeface="Microsoft Sans Serif"/>
                <a:cs typeface="Microsoft Sans Serif"/>
              </a:rPr>
              <a:t>доступ</a:t>
            </a:r>
            <a:endParaRPr sz="1400">
              <a:latin typeface="Microsoft Sans Serif"/>
              <a:cs typeface="Microsoft Sans Serif"/>
            </a:endParaRPr>
          </a:p>
          <a:p>
            <a:pPr marL="469900" indent="-457834">
              <a:lnSpc>
                <a:spcPct val="100000"/>
              </a:lnSpc>
              <a:buChar char="•"/>
              <a:tabLst>
                <a:tab pos="469900" algn="l"/>
                <a:tab pos="470534" algn="l"/>
                <a:tab pos="989330" algn="l"/>
                <a:tab pos="2141855" algn="l"/>
                <a:tab pos="2513965" algn="l"/>
                <a:tab pos="3771265" algn="l"/>
              </a:tabLst>
            </a:pPr>
            <a:r>
              <a:rPr sz="1400" spc="-15" dirty="0">
                <a:solidFill>
                  <a:srgbClr val="1F3A73"/>
                </a:solidFill>
                <a:latin typeface="Microsoft Sans Serif"/>
                <a:cs typeface="Microsoft Sans Serif"/>
              </a:rPr>
              <a:t>ед.	</a:t>
            </a:r>
            <a:r>
              <a:rPr sz="1400" spc="-20" dirty="0">
                <a:solidFill>
                  <a:srgbClr val="1F3A73"/>
                </a:solidFill>
                <a:latin typeface="Microsoft Sans Serif"/>
                <a:cs typeface="Microsoft Sans Serif"/>
              </a:rPr>
              <a:t>поставщик	</a:t>
            </a:r>
            <a:r>
              <a:rPr sz="1400" dirty="0">
                <a:solidFill>
                  <a:srgbClr val="1F3A73"/>
                </a:solidFill>
                <a:latin typeface="Microsoft Sans Serif"/>
                <a:cs typeface="Microsoft Sans Serif"/>
              </a:rPr>
              <a:t>и	</a:t>
            </a:r>
            <a:r>
              <a:rPr sz="1400" spc="-15" dirty="0">
                <a:solidFill>
                  <a:srgbClr val="1F3A73"/>
                </a:solidFill>
                <a:latin typeface="Microsoft Sans Serif"/>
                <a:cs typeface="Microsoft Sans Serif"/>
              </a:rPr>
              <a:t>исключения	(Распоряжение</a:t>
            </a:r>
            <a:endParaRPr sz="14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  <a:tabLst>
                <a:tab pos="1937385" algn="l"/>
                <a:tab pos="2410460" algn="l"/>
                <a:tab pos="3081020" algn="l"/>
                <a:tab pos="3399154" algn="l"/>
                <a:tab pos="4377690" algn="l"/>
              </a:tabLst>
            </a:pPr>
            <a:r>
              <a:rPr sz="1400" spc="-10" dirty="0">
                <a:solidFill>
                  <a:srgbClr val="1F3A73"/>
                </a:solidFill>
                <a:latin typeface="Microsoft Sans Serif"/>
                <a:cs typeface="Microsoft Sans Serif"/>
              </a:rPr>
              <a:t>Правительства	</a:t>
            </a:r>
            <a:r>
              <a:rPr sz="1400" spc="-70" dirty="0">
                <a:solidFill>
                  <a:srgbClr val="1F3A73"/>
                </a:solidFill>
                <a:latin typeface="Microsoft Sans Serif"/>
                <a:cs typeface="Microsoft Sans Serif"/>
              </a:rPr>
              <a:t>РФ	</a:t>
            </a:r>
            <a:r>
              <a:rPr sz="1400" spc="-5" dirty="0">
                <a:solidFill>
                  <a:srgbClr val="1F3A73"/>
                </a:solidFill>
                <a:latin typeface="Microsoft Sans Serif"/>
                <a:cs typeface="Microsoft Sans Serif"/>
              </a:rPr>
              <a:t>3095)	</a:t>
            </a:r>
            <a:r>
              <a:rPr sz="1400" spc="370" dirty="0">
                <a:solidFill>
                  <a:srgbClr val="1F3A73"/>
                </a:solidFill>
                <a:latin typeface="Microsoft Sans Serif"/>
                <a:cs typeface="Microsoft Sans Serif"/>
              </a:rPr>
              <a:t>–	</a:t>
            </a:r>
            <a:r>
              <a:rPr sz="1400" spc="-20" dirty="0">
                <a:solidFill>
                  <a:srgbClr val="1F3A73"/>
                </a:solidFill>
                <a:latin typeface="Microsoft Sans Serif"/>
                <a:cs typeface="Microsoft Sans Serif"/>
              </a:rPr>
              <a:t>открытие	</a:t>
            </a:r>
            <a:r>
              <a:rPr sz="1400" spc="-10" dirty="0">
                <a:solidFill>
                  <a:srgbClr val="1F3A73"/>
                </a:solidFill>
                <a:latin typeface="Microsoft Sans Serif"/>
                <a:cs typeface="Microsoft Sans Serif"/>
              </a:rPr>
              <a:t>доступа</a:t>
            </a:r>
            <a:endParaRPr sz="14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</a:pPr>
            <a:r>
              <a:rPr sz="1400" spc="-10" dirty="0">
                <a:solidFill>
                  <a:srgbClr val="1F3A73"/>
                </a:solidFill>
                <a:latin typeface="Microsoft Sans Serif"/>
                <a:cs typeface="Microsoft Sans Serif"/>
              </a:rPr>
              <a:t>«вручную»</a:t>
            </a:r>
            <a:r>
              <a:rPr sz="1400" dirty="0">
                <a:solidFill>
                  <a:srgbClr val="1F3A73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1F3A73"/>
                </a:solidFill>
                <a:latin typeface="Microsoft Sans Serif"/>
                <a:cs typeface="Microsoft Sans Serif"/>
              </a:rPr>
              <a:t>через</a:t>
            </a:r>
            <a:r>
              <a:rPr sz="1400" spc="-20" dirty="0">
                <a:solidFill>
                  <a:srgbClr val="1F3A73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1F3A73"/>
                </a:solidFill>
                <a:latin typeface="Microsoft Sans Serif"/>
                <a:cs typeface="Microsoft Sans Serif"/>
              </a:rPr>
              <a:t>заказчика</a:t>
            </a:r>
            <a:endParaRPr sz="1400">
              <a:latin typeface="Microsoft Sans Serif"/>
              <a:cs typeface="Microsoft Sans Serif"/>
            </a:endParaRPr>
          </a:p>
          <a:p>
            <a:pPr marL="469900" indent="-457834">
              <a:lnSpc>
                <a:spcPct val="100000"/>
              </a:lnSpc>
              <a:buChar char="•"/>
              <a:tabLst>
                <a:tab pos="469900" algn="l"/>
                <a:tab pos="470534" algn="l"/>
              </a:tabLst>
            </a:pPr>
            <a:r>
              <a:rPr sz="1400" spc="-20" dirty="0">
                <a:solidFill>
                  <a:srgbClr val="1F3A73"/>
                </a:solidFill>
                <a:latin typeface="Microsoft Sans Serif"/>
                <a:cs typeface="Microsoft Sans Serif"/>
              </a:rPr>
              <a:t>контракты, </a:t>
            </a:r>
            <a:r>
              <a:rPr sz="1400" spc="-15" dirty="0">
                <a:solidFill>
                  <a:srgbClr val="1F3A73"/>
                </a:solidFill>
                <a:latin typeface="Microsoft Sans Serif"/>
                <a:cs typeface="Microsoft Sans Serif"/>
              </a:rPr>
              <a:t>заключенные</a:t>
            </a:r>
            <a:r>
              <a:rPr sz="1400" spc="-25" dirty="0">
                <a:solidFill>
                  <a:srgbClr val="1F3A7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F3A73"/>
                </a:solidFill>
                <a:latin typeface="Microsoft Sans Serif"/>
                <a:cs typeface="Microsoft Sans Serif"/>
              </a:rPr>
              <a:t>до</a:t>
            </a:r>
            <a:r>
              <a:rPr sz="1400" spc="5" dirty="0">
                <a:solidFill>
                  <a:srgbClr val="1F3A7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F3A73"/>
                </a:solidFill>
                <a:latin typeface="Microsoft Sans Serif"/>
                <a:cs typeface="Microsoft Sans Serif"/>
              </a:rPr>
              <a:t>01.01.2022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Microsoft Sans Serif"/>
              <a:cs typeface="Microsoft Sans Serif"/>
            </a:endParaRPr>
          </a:p>
          <a:p>
            <a:pPr marL="469900" marR="8255" indent="-457834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469900" algn="l"/>
                <a:tab pos="470534" algn="l"/>
                <a:tab pos="1637030" algn="l"/>
                <a:tab pos="2301875" algn="l"/>
                <a:tab pos="2651125" algn="l"/>
                <a:tab pos="3984625" algn="l"/>
              </a:tabLst>
            </a:pPr>
            <a:r>
              <a:rPr sz="1400" b="1" spc="-10" dirty="0">
                <a:solidFill>
                  <a:srgbClr val="1F3A73"/>
                </a:solidFill>
                <a:latin typeface="Arial"/>
                <a:cs typeface="Arial"/>
              </a:rPr>
              <a:t>Н</a:t>
            </a:r>
            <a:r>
              <a:rPr sz="1400" b="1" spc="-5" dirty="0">
                <a:solidFill>
                  <a:srgbClr val="1F3A73"/>
                </a:solidFill>
                <a:latin typeface="Arial"/>
                <a:cs typeface="Arial"/>
              </a:rPr>
              <a:t>ас</a:t>
            </a:r>
            <a:r>
              <a:rPr sz="1400" b="1" spc="-20" dirty="0">
                <a:solidFill>
                  <a:srgbClr val="1F3A73"/>
                </a:solidFill>
                <a:latin typeface="Arial"/>
                <a:cs typeface="Arial"/>
              </a:rPr>
              <a:t>т</a:t>
            </a:r>
            <a:r>
              <a:rPr sz="1400" b="1" spc="-10" dirty="0">
                <a:solidFill>
                  <a:srgbClr val="1F3A73"/>
                </a:solidFill>
                <a:latin typeface="Arial"/>
                <a:cs typeface="Arial"/>
              </a:rPr>
              <a:t>ро</a:t>
            </a:r>
            <a:r>
              <a:rPr sz="1400" b="1" dirty="0">
                <a:solidFill>
                  <a:srgbClr val="1F3A73"/>
                </a:solidFill>
                <a:latin typeface="Arial"/>
                <a:cs typeface="Arial"/>
              </a:rPr>
              <a:t>й</a:t>
            </a:r>
            <a:r>
              <a:rPr sz="1400" b="1" spc="5" dirty="0">
                <a:solidFill>
                  <a:srgbClr val="1F3A73"/>
                </a:solidFill>
                <a:latin typeface="Arial"/>
                <a:cs typeface="Arial"/>
              </a:rPr>
              <a:t>к</a:t>
            </a:r>
            <a:r>
              <a:rPr sz="1400" b="1" dirty="0">
                <a:solidFill>
                  <a:srgbClr val="1F3A73"/>
                </a:solidFill>
                <a:latin typeface="Arial"/>
                <a:cs typeface="Arial"/>
              </a:rPr>
              <a:t>а	п</a:t>
            </a:r>
            <a:r>
              <a:rPr sz="1400" b="1" spc="-15" dirty="0">
                <a:solidFill>
                  <a:srgbClr val="1F3A73"/>
                </a:solidFill>
                <a:latin typeface="Arial"/>
                <a:cs typeface="Arial"/>
              </a:rPr>
              <a:t>ра</a:t>
            </a:r>
            <a:r>
              <a:rPr sz="1400" b="1" dirty="0">
                <a:solidFill>
                  <a:srgbClr val="1F3A73"/>
                </a:solidFill>
                <a:latin typeface="Arial"/>
                <a:cs typeface="Arial"/>
              </a:rPr>
              <a:t>в	и	п</a:t>
            </a:r>
            <a:r>
              <a:rPr sz="1400" b="1" spc="-40" dirty="0">
                <a:solidFill>
                  <a:srgbClr val="1F3A73"/>
                </a:solidFill>
                <a:latin typeface="Arial"/>
                <a:cs typeface="Arial"/>
              </a:rPr>
              <a:t>о</a:t>
            </a:r>
            <a:r>
              <a:rPr sz="1400" b="1" spc="-5" dirty="0">
                <a:solidFill>
                  <a:srgbClr val="1F3A73"/>
                </a:solidFill>
                <a:latin typeface="Arial"/>
                <a:cs typeface="Arial"/>
              </a:rPr>
              <a:t>лн</a:t>
            </a:r>
            <a:r>
              <a:rPr sz="1400" b="1" spc="-30" dirty="0">
                <a:solidFill>
                  <a:srgbClr val="1F3A73"/>
                </a:solidFill>
                <a:latin typeface="Arial"/>
                <a:cs typeface="Arial"/>
              </a:rPr>
              <a:t>о</a:t>
            </a:r>
            <a:r>
              <a:rPr sz="1400" b="1" spc="-20" dirty="0">
                <a:solidFill>
                  <a:srgbClr val="1F3A73"/>
                </a:solidFill>
                <a:latin typeface="Arial"/>
                <a:cs typeface="Arial"/>
              </a:rPr>
              <a:t>м</a:t>
            </a:r>
            <a:r>
              <a:rPr sz="1400" b="1" spc="-55" dirty="0">
                <a:solidFill>
                  <a:srgbClr val="1F3A73"/>
                </a:solidFill>
                <a:latin typeface="Arial"/>
                <a:cs typeface="Arial"/>
              </a:rPr>
              <a:t>о</a:t>
            </a:r>
            <a:r>
              <a:rPr sz="1400" b="1" dirty="0">
                <a:solidFill>
                  <a:srgbClr val="1F3A73"/>
                </a:solidFill>
                <a:latin typeface="Arial"/>
                <a:cs typeface="Arial"/>
              </a:rPr>
              <a:t>чий	</a:t>
            </a:r>
            <a:r>
              <a:rPr sz="1400" spc="-25" dirty="0">
                <a:solidFill>
                  <a:srgbClr val="1F3A73"/>
                </a:solidFill>
                <a:latin typeface="Microsoft Sans Serif"/>
                <a:cs typeface="Microsoft Sans Serif"/>
              </a:rPr>
              <a:t>п</a:t>
            </a:r>
            <a:r>
              <a:rPr sz="1400" spc="-40" dirty="0">
                <a:solidFill>
                  <a:srgbClr val="1F3A73"/>
                </a:solidFill>
                <a:latin typeface="Microsoft Sans Serif"/>
                <a:cs typeface="Microsoft Sans Serif"/>
              </a:rPr>
              <a:t>о</a:t>
            </a:r>
            <a:r>
              <a:rPr sz="1400" spc="-15" dirty="0">
                <a:solidFill>
                  <a:srgbClr val="1F3A73"/>
                </a:solidFill>
                <a:latin typeface="Microsoft Sans Serif"/>
                <a:cs typeface="Microsoft Sans Serif"/>
              </a:rPr>
              <a:t>д</a:t>
            </a:r>
            <a:r>
              <a:rPr sz="1400" spc="-20" dirty="0">
                <a:solidFill>
                  <a:srgbClr val="1F3A73"/>
                </a:solidFill>
                <a:latin typeface="Microsoft Sans Serif"/>
                <a:cs typeface="Microsoft Sans Serif"/>
              </a:rPr>
              <a:t>п</a:t>
            </a:r>
            <a:r>
              <a:rPr sz="1400" spc="-5" dirty="0">
                <a:solidFill>
                  <a:srgbClr val="1F3A73"/>
                </a:solidFill>
                <a:latin typeface="Microsoft Sans Serif"/>
                <a:cs typeface="Microsoft Sans Serif"/>
              </a:rPr>
              <a:t>и</a:t>
            </a:r>
            <a:r>
              <a:rPr sz="1400" dirty="0">
                <a:solidFill>
                  <a:srgbClr val="1F3A73"/>
                </a:solidFill>
                <a:latin typeface="Microsoft Sans Serif"/>
                <a:cs typeface="Microsoft Sans Serif"/>
              </a:rPr>
              <a:t>с</a:t>
            </a:r>
            <a:r>
              <a:rPr sz="1400" spc="-10" dirty="0">
                <a:solidFill>
                  <a:srgbClr val="1F3A73"/>
                </a:solidFill>
                <a:latin typeface="Microsoft Sans Serif"/>
                <a:cs typeface="Microsoft Sans Serif"/>
              </a:rPr>
              <a:t>а</a:t>
            </a:r>
            <a:r>
              <a:rPr sz="1400" spc="-15" dirty="0">
                <a:solidFill>
                  <a:srgbClr val="1F3A73"/>
                </a:solidFill>
                <a:latin typeface="Microsoft Sans Serif"/>
                <a:cs typeface="Microsoft Sans Serif"/>
              </a:rPr>
              <a:t>н</a:t>
            </a:r>
            <a:r>
              <a:rPr sz="1400" spc="-10" dirty="0">
                <a:solidFill>
                  <a:srgbClr val="1F3A73"/>
                </a:solidFill>
                <a:latin typeface="Microsoft Sans Serif"/>
                <a:cs typeface="Microsoft Sans Serif"/>
              </a:rPr>
              <a:t>т</a:t>
            </a:r>
            <a:r>
              <a:rPr sz="1400" spc="-15" dirty="0">
                <a:solidFill>
                  <a:srgbClr val="1F3A73"/>
                </a:solidFill>
                <a:latin typeface="Microsoft Sans Serif"/>
                <a:cs typeface="Microsoft Sans Serif"/>
              </a:rPr>
              <a:t>о</a:t>
            </a:r>
            <a:r>
              <a:rPr sz="1400" dirty="0">
                <a:solidFill>
                  <a:srgbClr val="1F3A73"/>
                </a:solidFill>
                <a:latin typeface="Microsoft Sans Serif"/>
                <a:cs typeface="Microsoft Sans Serif"/>
              </a:rPr>
              <a:t>в  </a:t>
            </a:r>
            <a:r>
              <a:rPr sz="1400" spc="-10" dirty="0">
                <a:solidFill>
                  <a:srgbClr val="1F3A73"/>
                </a:solidFill>
                <a:latin typeface="Microsoft Sans Serif"/>
                <a:cs typeface="Microsoft Sans Serif"/>
              </a:rPr>
              <a:t>поставщика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4340" y="1254251"/>
            <a:ext cx="5140960" cy="429895"/>
          </a:xfrm>
          <a:prstGeom prst="rect">
            <a:avLst/>
          </a:prstGeom>
          <a:solidFill>
            <a:srgbClr val="11437E"/>
          </a:solidFill>
        </p:spPr>
        <p:txBody>
          <a:bodyPr vert="horz" wrap="square" lIns="0" tIns="7112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560"/>
              </a:spcBef>
            </a:pP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Личный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кабинет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поставщика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58484" y="1235963"/>
            <a:ext cx="5021580" cy="448309"/>
          </a:xfrm>
          <a:prstGeom prst="rect">
            <a:avLst/>
          </a:prstGeom>
          <a:solidFill>
            <a:srgbClr val="11437E"/>
          </a:solidFill>
        </p:spPr>
        <p:txBody>
          <a:bodyPr vert="horz" wrap="square" lIns="0" tIns="806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35"/>
              </a:spcBef>
            </a:pP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Личный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кабинет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заказчика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2" y="72467"/>
            <a:ext cx="3144329" cy="702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7241" y="131139"/>
            <a:ext cx="589915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39289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17375E"/>
                </a:solidFill>
              </a:rPr>
              <a:t>ЭЛЕКТРОННОЕ</a:t>
            </a:r>
            <a:r>
              <a:rPr spc="-95" dirty="0">
                <a:solidFill>
                  <a:srgbClr val="17375E"/>
                </a:solidFill>
              </a:rPr>
              <a:t> </a:t>
            </a:r>
            <a:r>
              <a:rPr spc="-5" dirty="0">
                <a:solidFill>
                  <a:srgbClr val="17375E"/>
                </a:solidFill>
              </a:rPr>
              <a:t>АКТИРОВАНИЕ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b="0" spc="-40" dirty="0">
                <a:solidFill>
                  <a:srgbClr val="17375E"/>
                </a:solidFill>
                <a:latin typeface="Microsoft Sans Serif"/>
                <a:cs typeface="Microsoft Sans Serif"/>
              </a:rPr>
              <a:t>КОРРЕКТНОЕ</a:t>
            </a:r>
            <a:r>
              <a:rPr b="0" spc="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ОТРАЖЕНИЕ</a:t>
            </a:r>
            <a:r>
              <a:rPr b="0" spc="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spc="-45" dirty="0">
                <a:solidFill>
                  <a:srgbClr val="17375E"/>
                </a:solidFill>
                <a:latin typeface="Microsoft Sans Serif"/>
                <a:cs typeface="Microsoft Sans Serif"/>
              </a:rPr>
              <a:t>ОБЪЕКТА</a:t>
            </a:r>
            <a:r>
              <a:rPr b="0" spc="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spc="-60" dirty="0">
                <a:solidFill>
                  <a:srgbClr val="17375E"/>
                </a:solidFill>
                <a:latin typeface="Microsoft Sans Serif"/>
                <a:cs typeface="Microsoft Sans Serif"/>
              </a:rPr>
              <a:t>ЗАКУПКИ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75260" y="1600199"/>
            <a:ext cx="5469890" cy="1257300"/>
            <a:chOff x="175260" y="1600199"/>
            <a:chExt cx="5469890" cy="12573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260" y="1600199"/>
              <a:ext cx="5469636" cy="12573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46126" y="1914905"/>
              <a:ext cx="4787265" cy="913130"/>
            </a:xfrm>
            <a:custGeom>
              <a:avLst/>
              <a:gdLst/>
              <a:ahLst/>
              <a:cxnLst/>
              <a:rect l="l" t="t" r="r" b="b"/>
              <a:pathLst>
                <a:path w="4787265" h="913130">
                  <a:moveTo>
                    <a:pt x="0" y="912876"/>
                  </a:moveTo>
                  <a:lnTo>
                    <a:pt x="4786884" y="912876"/>
                  </a:lnTo>
                  <a:lnTo>
                    <a:pt x="4786884" y="0"/>
                  </a:lnTo>
                  <a:lnTo>
                    <a:pt x="0" y="0"/>
                  </a:lnTo>
                  <a:lnTo>
                    <a:pt x="0" y="912876"/>
                  </a:lnTo>
                  <a:close/>
                </a:path>
              </a:pathLst>
            </a:custGeom>
            <a:ln w="19812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979661" y="1356359"/>
            <a:ext cx="10041649" cy="2668541"/>
            <a:chOff x="1979661" y="1356359"/>
            <a:chExt cx="10041649" cy="2668541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20739" y="1356359"/>
              <a:ext cx="6100571" cy="19004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15812" y="1551431"/>
              <a:ext cx="5512308" cy="131216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79661" y="3240006"/>
              <a:ext cx="2857529" cy="78489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23516" y="3360419"/>
              <a:ext cx="2369820" cy="61874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017776" y="3255263"/>
              <a:ext cx="2781300" cy="708660"/>
            </a:xfrm>
            <a:custGeom>
              <a:avLst/>
              <a:gdLst/>
              <a:ahLst/>
              <a:cxnLst/>
              <a:rect l="l" t="t" r="r" b="b"/>
              <a:pathLst>
                <a:path w="2781300" h="708660">
                  <a:moveTo>
                    <a:pt x="2663190" y="0"/>
                  </a:moveTo>
                  <a:lnTo>
                    <a:pt x="118110" y="0"/>
                  </a:lnTo>
                  <a:lnTo>
                    <a:pt x="72116" y="9274"/>
                  </a:lnTo>
                  <a:lnTo>
                    <a:pt x="34575" y="34575"/>
                  </a:lnTo>
                  <a:lnTo>
                    <a:pt x="9274" y="72116"/>
                  </a:lnTo>
                  <a:lnTo>
                    <a:pt x="0" y="118110"/>
                  </a:lnTo>
                  <a:lnTo>
                    <a:pt x="0" y="590550"/>
                  </a:lnTo>
                  <a:lnTo>
                    <a:pt x="9274" y="636543"/>
                  </a:lnTo>
                  <a:lnTo>
                    <a:pt x="34575" y="674084"/>
                  </a:lnTo>
                  <a:lnTo>
                    <a:pt x="72116" y="699385"/>
                  </a:lnTo>
                  <a:lnTo>
                    <a:pt x="118110" y="708660"/>
                  </a:lnTo>
                  <a:lnTo>
                    <a:pt x="2663190" y="708660"/>
                  </a:lnTo>
                  <a:lnTo>
                    <a:pt x="2709183" y="699385"/>
                  </a:lnTo>
                  <a:lnTo>
                    <a:pt x="2746724" y="674084"/>
                  </a:lnTo>
                  <a:lnTo>
                    <a:pt x="2772025" y="636543"/>
                  </a:lnTo>
                  <a:lnTo>
                    <a:pt x="2781300" y="590550"/>
                  </a:lnTo>
                  <a:lnTo>
                    <a:pt x="2781300" y="118110"/>
                  </a:lnTo>
                  <a:lnTo>
                    <a:pt x="2772025" y="72116"/>
                  </a:lnTo>
                  <a:lnTo>
                    <a:pt x="2746724" y="34575"/>
                  </a:lnTo>
                  <a:lnTo>
                    <a:pt x="2709183" y="9274"/>
                  </a:lnTo>
                  <a:lnTo>
                    <a:pt x="2663190" y="0"/>
                  </a:lnTo>
                  <a:close/>
                </a:path>
              </a:pathLst>
            </a:custGeom>
            <a:solidFill>
              <a:srgbClr val="1143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17776" y="3255263"/>
              <a:ext cx="2781300" cy="708660"/>
            </a:xfrm>
            <a:custGeom>
              <a:avLst/>
              <a:gdLst/>
              <a:ahLst/>
              <a:cxnLst/>
              <a:rect l="l" t="t" r="r" b="b"/>
              <a:pathLst>
                <a:path w="2781300" h="708660">
                  <a:moveTo>
                    <a:pt x="0" y="118110"/>
                  </a:moveTo>
                  <a:lnTo>
                    <a:pt x="9274" y="72116"/>
                  </a:lnTo>
                  <a:lnTo>
                    <a:pt x="34575" y="34575"/>
                  </a:lnTo>
                  <a:lnTo>
                    <a:pt x="72116" y="9274"/>
                  </a:lnTo>
                  <a:lnTo>
                    <a:pt x="118110" y="0"/>
                  </a:lnTo>
                  <a:lnTo>
                    <a:pt x="2663190" y="0"/>
                  </a:lnTo>
                  <a:lnTo>
                    <a:pt x="2709183" y="9274"/>
                  </a:lnTo>
                  <a:lnTo>
                    <a:pt x="2746724" y="34575"/>
                  </a:lnTo>
                  <a:lnTo>
                    <a:pt x="2772025" y="72116"/>
                  </a:lnTo>
                  <a:lnTo>
                    <a:pt x="2781300" y="118110"/>
                  </a:lnTo>
                  <a:lnTo>
                    <a:pt x="2781300" y="590550"/>
                  </a:lnTo>
                  <a:lnTo>
                    <a:pt x="2772025" y="636543"/>
                  </a:lnTo>
                  <a:lnTo>
                    <a:pt x="2746724" y="674084"/>
                  </a:lnTo>
                  <a:lnTo>
                    <a:pt x="2709183" y="699385"/>
                  </a:lnTo>
                  <a:lnTo>
                    <a:pt x="2663190" y="708660"/>
                  </a:lnTo>
                  <a:lnTo>
                    <a:pt x="118110" y="708660"/>
                  </a:lnTo>
                  <a:lnTo>
                    <a:pt x="72116" y="699385"/>
                  </a:lnTo>
                  <a:lnTo>
                    <a:pt x="34575" y="674084"/>
                  </a:lnTo>
                  <a:lnTo>
                    <a:pt x="9274" y="636543"/>
                  </a:lnTo>
                  <a:lnTo>
                    <a:pt x="0" y="590550"/>
                  </a:lnTo>
                  <a:lnTo>
                    <a:pt x="0" y="11811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406523" y="3437382"/>
            <a:ext cx="20040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Поставка</a:t>
            </a:r>
            <a:r>
              <a:rPr sz="20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товара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990344" y="5452887"/>
            <a:ext cx="2816860" cy="897890"/>
            <a:chOff x="1990344" y="5452887"/>
            <a:chExt cx="2816860" cy="897890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90344" y="5452887"/>
              <a:ext cx="2816351" cy="89760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028444" y="5468112"/>
              <a:ext cx="2740660" cy="821690"/>
            </a:xfrm>
            <a:custGeom>
              <a:avLst/>
              <a:gdLst/>
              <a:ahLst/>
              <a:cxnLst/>
              <a:rect l="l" t="t" r="r" b="b"/>
              <a:pathLst>
                <a:path w="2740660" h="821689">
                  <a:moveTo>
                    <a:pt x="2603246" y="0"/>
                  </a:moveTo>
                  <a:lnTo>
                    <a:pt x="136906" y="0"/>
                  </a:lnTo>
                  <a:lnTo>
                    <a:pt x="93650" y="6983"/>
                  </a:lnTo>
                  <a:lnTo>
                    <a:pt x="56071" y="26428"/>
                  </a:lnTo>
                  <a:lnTo>
                    <a:pt x="26428" y="56071"/>
                  </a:lnTo>
                  <a:lnTo>
                    <a:pt x="6983" y="93650"/>
                  </a:lnTo>
                  <a:lnTo>
                    <a:pt x="0" y="136906"/>
                  </a:lnTo>
                  <a:lnTo>
                    <a:pt x="0" y="684530"/>
                  </a:lnTo>
                  <a:lnTo>
                    <a:pt x="6983" y="727799"/>
                  </a:lnTo>
                  <a:lnTo>
                    <a:pt x="26428" y="765381"/>
                  </a:lnTo>
                  <a:lnTo>
                    <a:pt x="56071" y="795018"/>
                  </a:lnTo>
                  <a:lnTo>
                    <a:pt x="93650" y="814455"/>
                  </a:lnTo>
                  <a:lnTo>
                    <a:pt x="136906" y="821436"/>
                  </a:lnTo>
                  <a:lnTo>
                    <a:pt x="2603246" y="821436"/>
                  </a:lnTo>
                  <a:lnTo>
                    <a:pt x="2646501" y="814455"/>
                  </a:lnTo>
                  <a:lnTo>
                    <a:pt x="2684080" y="795018"/>
                  </a:lnTo>
                  <a:lnTo>
                    <a:pt x="2713723" y="765381"/>
                  </a:lnTo>
                  <a:lnTo>
                    <a:pt x="2733168" y="727799"/>
                  </a:lnTo>
                  <a:lnTo>
                    <a:pt x="2740152" y="684530"/>
                  </a:lnTo>
                  <a:lnTo>
                    <a:pt x="2740152" y="136906"/>
                  </a:lnTo>
                  <a:lnTo>
                    <a:pt x="2733168" y="93650"/>
                  </a:lnTo>
                  <a:lnTo>
                    <a:pt x="2713723" y="56071"/>
                  </a:lnTo>
                  <a:lnTo>
                    <a:pt x="2684080" y="26428"/>
                  </a:lnTo>
                  <a:lnTo>
                    <a:pt x="2646501" y="6983"/>
                  </a:lnTo>
                  <a:lnTo>
                    <a:pt x="2603246" y="0"/>
                  </a:lnTo>
                  <a:close/>
                </a:path>
              </a:pathLst>
            </a:custGeom>
            <a:solidFill>
              <a:srgbClr val="1143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028444" y="5468112"/>
              <a:ext cx="2740660" cy="821690"/>
            </a:xfrm>
            <a:custGeom>
              <a:avLst/>
              <a:gdLst/>
              <a:ahLst/>
              <a:cxnLst/>
              <a:rect l="l" t="t" r="r" b="b"/>
              <a:pathLst>
                <a:path w="2740660" h="821689">
                  <a:moveTo>
                    <a:pt x="0" y="136906"/>
                  </a:moveTo>
                  <a:lnTo>
                    <a:pt x="6983" y="93650"/>
                  </a:lnTo>
                  <a:lnTo>
                    <a:pt x="26428" y="56071"/>
                  </a:lnTo>
                  <a:lnTo>
                    <a:pt x="56071" y="26428"/>
                  </a:lnTo>
                  <a:lnTo>
                    <a:pt x="93650" y="6983"/>
                  </a:lnTo>
                  <a:lnTo>
                    <a:pt x="136906" y="0"/>
                  </a:lnTo>
                  <a:lnTo>
                    <a:pt x="2603246" y="0"/>
                  </a:lnTo>
                  <a:lnTo>
                    <a:pt x="2646501" y="6983"/>
                  </a:lnTo>
                  <a:lnTo>
                    <a:pt x="2684080" y="26428"/>
                  </a:lnTo>
                  <a:lnTo>
                    <a:pt x="2713723" y="56071"/>
                  </a:lnTo>
                  <a:lnTo>
                    <a:pt x="2733168" y="93650"/>
                  </a:lnTo>
                  <a:lnTo>
                    <a:pt x="2740152" y="136906"/>
                  </a:lnTo>
                  <a:lnTo>
                    <a:pt x="2740152" y="684530"/>
                  </a:lnTo>
                  <a:lnTo>
                    <a:pt x="2733168" y="727799"/>
                  </a:lnTo>
                  <a:lnTo>
                    <a:pt x="2713723" y="765381"/>
                  </a:lnTo>
                  <a:lnTo>
                    <a:pt x="2684080" y="795018"/>
                  </a:lnTo>
                  <a:lnTo>
                    <a:pt x="2646501" y="814455"/>
                  </a:lnTo>
                  <a:lnTo>
                    <a:pt x="2603246" y="821436"/>
                  </a:lnTo>
                  <a:lnTo>
                    <a:pt x="136906" y="821436"/>
                  </a:lnTo>
                  <a:lnTo>
                    <a:pt x="93650" y="814455"/>
                  </a:lnTo>
                  <a:lnTo>
                    <a:pt x="56071" y="795018"/>
                  </a:lnTo>
                  <a:lnTo>
                    <a:pt x="26428" y="765381"/>
                  </a:lnTo>
                  <a:lnTo>
                    <a:pt x="6983" y="727799"/>
                  </a:lnTo>
                  <a:lnTo>
                    <a:pt x="0" y="684530"/>
                  </a:lnTo>
                  <a:lnTo>
                    <a:pt x="0" y="136906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542158" y="5707481"/>
            <a:ext cx="17125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Поставка</a:t>
            </a:r>
            <a:r>
              <a:rPr sz="20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ГСМ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967479" y="3220211"/>
            <a:ext cx="7394575" cy="2049780"/>
            <a:chOff x="1967479" y="3220211"/>
            <a:chExt cx="7394575" cy="2049780"/>
          </a:xfrm>
        </p:grpSpPr>
        <p:sp>
          <p:nvSpPr>
            <p:cNvPr id="22" name="object 22"/>
            <p:cNvSpPr/>
            <p:nvPr/>
          </p:nvSpPr>
          <p:spPr>
            <a:xfrm>
              <a:off x="6460235" y="3220211"/>
              <a:ext cx="2901950" cy="739140"/>
            </a:xfrm>
            <a:custGeom>
              <a:avLst/>
              <a:gdLst/>
              <a:ahLst/>
              <a:cxnLst/>
              <a:rect l="l" t="t" r="r" b="b"/>
              <a:pathLst>
                <a:path w="2901950" h="739139">
                  <a:moveTo>
                    <a:pt x="2778506" y="0"/>
                  </a:moveTo>
                  <a:lnTo>
                    <a:pt x="123189" y="0"/>
                  </a:lnTo>
                  <a:lnTo>
                    <a:pt x="75223" y="9675"/>
                  </a:lnTo>
                  <a:lnTo>
                    <a:pt x="36067" y="36067"/>
                  </a:lnTo>
                  <a:lnTo>
                    <a:pt x="9675" y="75223"/>
                  </a:lnTo>
                  <a:lnTo>
                    <a:pt x="0" y="123189"/>
                  </a:lnTo>
                  <a:lnTo>
                    <a:pt x="0" y="615950"/>
                  </a:lnTo>
                  <a:lnTo>
                    <a:pt x="9675" y="663916"/>
                  </a:lnTo>
                  <a:lnTo>
                    <a:pt x="36067" y="703071"/>
                  </a:lnTo>
                  <a:lnTo>
                    <a:pt x="75223" y="729464"/>
                  </a:lnTo>
                  <a:lnTo>
                    <a:pt x="123189" y="739139"/>
                  </a:lnTo>
                  <a:lnTo>
                    <a:pt x="2778506" y="739139"/>
                  </a:lnTo>
                  <a:lnTo>
                    <a:pt x="2826472" y="729464"/>
                  </a:lnTo>
                  <a:lnTo>
                    <a:pt x="2865627" y="703072"/>
                  </a:lnTo>
                  <a:lnTo>
                    <a:pt x="2892020" y="663916"/>
                  </a:lnTo>
                  <a:lnTo>
                    <a:pt x="2901695" y="615950"/>
                  </a:lnTo>
                  <a:lnTo>
                    <a:pt x="2901695" y="123189"/>
                  </a:lnTo>
                  <a:lnTo>
                    <a:pt x="2892020" y="75223"/>
                  </a:lnTo>
                  <a:lnTo>
                    <a:pt x="2865628" y="36067"/>
                  </a:lnTo>
                  <a:lnTo>
                    <a:pt x="2826472" y="9675"/>
                  </a:lnTo>
                  <a:lnTo>
                    <a:pt x="277850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67479" y="4378417"/>
              <a:ext cx="2833125" cy="78340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52828" y="4346447"/>
              <a:ext cx="2660904" cy="92354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005584" y="4393691"/>
              <a:ext cx="2757170" cy="707390"/>
            </a:xfrm>
            <a:custGeom>
              <a:avLst/>
              <a:gdLst/>
              <a:ahLst/>
              <a:cxnLst/>
              <a:rect l="l" t="t" r="r" b="b"/>
              <a:pathLst>
                <a:path w="2757170" h="707389">
                  <a:moveTo>
                    <a:pt x="2639060" y="0"/>
                  </a:moveTo>
                  <a:lnTo>
                    <a:pt x="117856" y="0"/>
                  </a:lnTo>
                  <a:lnTo>
                    <a:pt x="71955" y="9253"/>
                  </a:lnTo>
                  <a:lnTo>
                    <a:pt x="34496" y="34496"/>
                  </a:lnTo>
                  <a:lnTo>
                    <a:pt x="9253" y="71955"/>
                  </a:lnTo>
                  <a:lnTo>
                    <a:pt x="0" y="117855"/>
                  </a:lnTo>
                  <a:lnTo>
                    <a:pt x="0" y="589279"/>
                  </a:lnTo>
                  <a:lnTo>
                    <a:pt x="9253" y="635180"/>
                  </a:lnTo>
                  <a:lnTo>
                    <a:pt x="34496" y="672639"/>
                  </a:lnTo>
                  <a:lnTo>
                    <a:pt x="71955" y="697882"/>
                  </a:lnTo>
                  <a:lnTo>
                    <a:pt x="117856" y="707135"/>
                  </a:lnTo>
                  <a:lnTo>
                    <a:pt x="2639060" y="707135"/>
                  </a:lnTo>
                  <a:lnTo>
                    <a:pt x="2684960" y="697882"/>
                  </a:lnTo>
                  <a:lnTo>
                    <a:pt x="2722419" y="672639"/>
                  </a:lnTo>
                  <a:lnTo>
                    <a:pt x="2747662" y="635180"/>
                  </a:lnTo>
                  <a:lnTo>
                    <a:pt x="2756916" y="589279"/>
                  </a:lnTo>
                  <a:lnTo>
                    <a:pt x="2756916" y="117855"/>
                  </a:lnTo>
                  <a:lnTo>
                    <a:pt x="2747662" y="71955"/>
                  </a:lnTo>
                  <a:lnTo>
                    <a:pt x="2722419" y="34496"/>
                  </a:lnTo>
                  <a:lnTo>
                    <a:pt x="2684960" y="9253"/>
                  </a:lnTo>
                  <a:lnTo>
                    <a:pt x="2639060" y="0"/>
                  </a:lnTo>
                  <a:close/>
                </a:path>
              </a:pathLst>
            </a:custGeom>
            <a:solidFill>
              <a:srgbClr val="1143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216267" y="3418077"/>
            <a:ext cx="13906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20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че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437376" y="4474464"/>
            <a:ext cx="2900680" cy="708660"/>
          </a:xfrm>
          <a:custGeom>
            <a:avLst/>
            <a:gdLst/>
            <a:ahLst/>
            <a:cxnLst/>
            <a:rect l="l" t="t" r="r" b="b"/>
            <a:pathLst>
              <a:path w="2900679" h="708660">
                <a:moveTo>
                  <a:pt x="2782062" y="0"/>
                </a:moveTo>
                <a:lnTo>
                  <a:pt x="118109" y="0"/>
                </a:lnTo>
                <a:lnTo>
                  <a:pt x="72116" y="9274"/>
                </a:lnTo>
                <a:lnTo>
                  <a:pt x="34575" y="34575"/>
                </a:lnTo>
                <a:lnTo>
                  <a:pt x="9274" y="72116"/>
                </a:lnTo>
                <a:lnTo>
                  <a:pt x="0" y="118110"/>
                </a:lnTo>
                <a:lnTo>
                  <a:pt x="0" y="590550"/>
                </a:lnTo>
                <a:lnTo>
                  <a:pt x="9274" y="636543"/>
                </a:lnTo>
                <a:lnTo>
                  <a:pt x="34575" y="674084"/>
                </a:lnTo>
                <a:lnTo>
                  <a:pt x="72116" y="699385"/>
                </a:lnTo>
                <a:lnTo>
                  <a:pt x="118109" y="708660"/>
                </a:lnTo>
                <a:lnTo>
                  <a:pt x="2782062" y="708660"/>
                </a:lnTo>
                <a:lnTo>
                  <a:pt x="2828055" y="699385"/>
                </a:lnTo>
                <a:lnTo>
                  <a:pt x="2865596" y="674084"/>
                </a:lnTo>
                <a:lnTo>
                  <a:pt x="2890897" y="636543"/>
                </a:lnTo>
                <a:lnTo>
                  <a:pt x="2900172" y="590550"/>
                </a:lnTo>
                <a:lnTo>
                  <a:pt x="2900172" y="118110"/>
                </a:lnTo>
                <a:lnTo>
                  <a:pt x="2890897" y="72116"/>
                </a:lnTo>
                <a:lnTo>
                  <a:pt x="2865596" y="34575"/>
                </a:lnTo>
                <a:lnTo>
                  <a:pt x="2828055" y="9274"/>
                </a:lnTo>
                <a:lnTo>
                  <a:pt x="278206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844410" y="4656835"/>
            <a:ext cx="208533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Текстовый</a:t>
            </a:r>
            <a:r>
              <a:rPr sz="2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объем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774691" y="3598164"/>
            <a:ext cx="4688205" cy="2905125"/>
            <a:chOff x="4774691" y="3598164"/>
            <a:chExt cx="4688205" cy="2905125"/>
          </a:xfrm>
        </p:grpSpPr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99280" y="5472684"/>
              <a:ext cx="3009890" cy="87782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85559" y="5388864"/>
              <a:ext cx="3076956" cy="1114044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437375" y="5487924"/>
              <a:ext cx="2933700" cy="802005"/>
            </a:xfrm>
            <a:custGeom>
              <a:avLst/>
              <a:gdLst/>
              <a:ahLst/>
              <a:cxnLst/>
              <a:rect l="l" t="t" r="r" b="b"/>
              <a:pathLst>
                <a:path w="2933700" h="802004">
                  <a:moveTo>
                    <a:pt x="2800096" y="0"/>
                  </a:moveTo>
                  <a:lnTo>
                    <a:pt x="133603" y="0"/>
                  </a:lnTo>
                  <a:lnTo>
                    <a:pt x="91374" y="6811"/>
                  </a:lnTo>
                  <a:lnTo>
                    <a:pt x="54699" y="25777"/>
                  </a:lnTo>
                  <a:lnTo>
                    <a:pt x="25777" y="54699"/>
                  </a:lnTo>
                  <a:lnTo>
                    <a:pt x="6811" y="91374"/>
                  </a:lnTo>
                  <a:lnTo>
                    <a:pt x="0" y="133603"/>
                  </a:lnTo>
                  <a:lnTo>
                    <a:pt x="0" y="668020"/>
                  </a:lnTo>
                  <a:lnTo>
                    <a:pt x="6811" y="710249"/>
                  </a:lnTo>
                  <a:lnTo>
                    <a:pt x="25777" y="746924"/>
                  </a:lnTo>
                  <a:lnTo>
                    <a:pt x="54699" y="775846"/>
                  </a:lnTo>
                  <a:lnTo>
                    <a:pt x="91374" y="794812"/>
                  </a:lnTo>
                  <a:lnTo>
                    <a:pt x="133603" y="801624"/>
                  </a:lnTo>
                  <a:lnTo>
                    <a:pt x="2800096" y="801624"/>
                  </a:lnTo>
                  <a:lnTo>
                    <a:pt x="2842325" y="794812"/>
                  </a:lnTo>
                  <a:lnTo>
                    <a:pt x="2879000" y="775846"/>
                  </a:lnTo>
                  <a:lnTo>
                    <a:pt x="2907922" y="746924"/>
                  </a:lnTo>
                  <a:lnTo>
                    <a:pt x="2926888" y="710249"/>
                  </a:lnTo>
                  <a:lnTo>
                    <a:pt x="2933700" y="668020"/>
                  </a:lnTo>
                  <a:lnTo>
                    <a:pt x="2933700" y="133603"/>
                  </a:lnTo>
                  <a:lnTo>
                    <a:pt x="2926888" y="91374"/>
                  </a:lnTo>
                  <a:lnTo>
                    <a:pt x="2907922" y="54699"/>
                  </a:lnTo>
                  <a:lnTo>
                    <a:pt x="2879000" y="25777"/>
                  </a:lnTo>
                  <a:lnTo>
                    <a:pt x="2842325" y="6811"/>
                  </a:lnTo>
                  <a:lnTo>
                    <a:pt x="280009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437375" y="5487924"/>
              <a:ext cx="2933700" cy="802005"/>
            </a:xfrm>
            <a:custGeom>
              <a:avLst/>
              <a:gdLst/>
              <a:ahLst/>
              <a:cxnLst/>
              <a:rect l="l" t="t" r="r" b="b"/>
              <a:pathLst>
                <a:path w="2933700" h="802004">
                  <a:moveTo>
                    <a:pt x="0" y="133603"/>
                  </a:moveTo>
                  <a:lnTo>
                    <a:pt x="6811" y="91374"/>
                  </a:lnTo>
                  <a:lnTo>
                    <a:pt x="25777" y="54699"/>
                  </a:lnTo>
                  <a:lnTo>
                    <a:pt x="54699" y="25777"/>
                  </a:lnTo>
                  <a:lnTo>
                    <a:pt x="91374" y="6811"/>
                  </a:lnTo>
                  <a:lnTo>
                    <a:pt x="133603" y="0"/>
                  </a:lnTo>
                  <a:lnTo>
                    <a:pt x="2800096" y="0"/>
                  </a:lnTo>
                  <a:lnTo>
                    <a:pt x="2842325" y="6811"/>
                  </a:lnTo>
                  <a:lnTo>
                    <a:pt x="2879000" y="25777"/>
                  </a:lnTo>
                  <a:lnTo>
                    <a:pt x="2907922" y="54699"/>
                  </a:lnTo>
                  <a:lnTo>
                    <a:pt x="2926888" y="91374"/>
                  </a:lnTo>
                  <a:lnTo>
                    <a:pt x="2933700" y="133603"/>
                  </a:lnTo>
                  <a:lnTo>
                    <a:pt x="2933700" y="668020"/>
                  </a:lnTo>
                  <a:lnTo>
                    <a:pt x="2926888" y="710249"/>
                  </a:lnTo>
                  <a:lnTo>
                    <a:pt x="2907922" y="746924"/>
                  </a:lnTo>
                  <a:lnTo>
                    <a:pt x="2879000" y="775846"/>
                  </a:lnTo>
                  <a:lnTo>
                    <a:pt x="2842325" y="794812"/>
                  </a:lnTo>
                  <a:lnTo>
                    <a:pt x="2800096" y="801624"/>
                  </a:lnTo>
                  <a:lnTo>
                    <a:pt x="133603" y="801624"/>
                  </a:lnTo>
                  <a:lnTo>
                    <a:pt x="91374" y="794812"/>
                  </a:lnTo>
                  <a:lnTo>
                    <a:pt x="54699" y="775846"/>
                  </a:lnTo>
                  <a:lnTo>
                    <a:pt x="25777" y="746924"/>
                  </a:lnTo>
                  <a:lnTo>
                    <a:pt x="6811" y="710249"/>
                  </a:lnTo>
                  <a:lnTo>
                    <a:pt x="0" y="668020"/>
                  </a:lnTo>
                  <a:lnTo>
                    <a:pt x="0" y="133603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774692" y="3598163"/>
              <a:ext cx="1694814" cy="2318385"/>
            </a:xfrm>
            <a:custGeom>
              <a:avLst/>
              <a:gdLst/>
              <a:ahLst/>
              <a:cxnLst/>
              <a:rect l="l" t="t" r="r" b="b"/>
              <a:pathLst>
                <a:path w="1694814" h="2318385">
                  <a:moveTo>
                    <a:pt x="1665478" y="2279904"/>
                  </a:moveTo>
                  <a:lnTo>
                    <a:pt x="1652778" y="2273554"/>
                  </a:lnTo>
                  <a:lnTo>
                    <a:pt x="1589278" y="2241804"/>
                  </a:lnTo>
                  <a:lnTo>
                    <a:pt x="1589278" y="2273554"/>
                  </a:lnTo>
                  <a:lnTo>
                    <a:pt x="0" y="2273554"/>
                  </a:lnTo>
                  <a:lnTo>
                    <a:pt x="0" y="2286254"/>
                  </a:lnTo>
                  <a:lnTo>
                    <a:pt x="1589278" y="2286254"/>
                  </a:lnTo>
                  <a:lnTo>
                    <a:pt x="1589278" y="2318004"/>
                  </a:lnTo>
                  <a:lnTo>
                    <a:pt x="1652778" y="2286254"/>
                  </a:lnTo>
                  <a:lnTo>
                    <a:pt x="1665478" y="2279904"/>
                  </a:lnTo>
                  <a:close/>
                </a:path>
                <a:path w="1694814" h="2318385">
                  <a:moveTo>
                    <a:pt x="1693672" y="1242060"/>
                  </a:moveTo>
                  <a:lnTo>
                    <a:pt x="1680972" y="1235710"/>
                  </a:lnTo>
                  <a:lnTo>
                    <a:pt x="1617472" y="1203960"/>
                  </a:lnTo>
                  <a:lnTo>
                    <a:pt x="1617472" y="1235710"/>
                  </a:lnTo>
                  <a:lnTo>
                    <a:pt x="0" y="1235710"/>
                  </a:lnTo>
                  <a:lnTo>
                    <a:pt x="0" y="1248410"/>
                  </a:lnTo>
                  <a:lnTo>
                    <a:pt x="1617472" y="1248410"/>
                  </a:lnTo>
                  <a:lnTo>
                    <a:pt x="1617472" y="1280160"/>
                  </a:lnTo>
                  <a:lnTo>
                    <a:pt x="1680972" y="1248410"/>
                  </a:lnTo>
                  <a:lnTo>
                    <a:pt x="1693672" y="1242060"/>
                  </a:lnTo>
                  <a:close/>
                </a:path>
                <a:path w="1694814" h="2318385">
                  <a:moveTo>
                    <a:pt x="1694307" y="38100"/>
                  </a:moveTo>
                  <a:lnTo>
                    <a:pt x="1681607" y="31750"/>
                  </a:lnTo>
                  <a:lnTo>
                    <a:pt x="1618107" y="0"/>
                  </a:lnTo>
                  <a:lnTo>
                    <a:pt x="1618107" y="31750"/>
                  </a:lnTo>
                  <a:lnTo>
                    <a:pt x="47244" y="31750"/>
                  </a:lnTo>
                  <a:lnTo>
                    <a:pt x="47244" y="44450"/>
                  </a:lnTo>
                  <a:lnTo>
                    <a:pt x="1618107" y="44450"/>
                  </a:lnTo>
                  <a:lnTo>
                    <a:pt x="1618107" y="76200"/>
                  </a:lnTo>
                  <a:lnTo>
                    <a:pt x="1681607" y="44450"/>
                  </a:lnTo>
                  <a:lnTo>
                    <a:pt x="1694307" y="3810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044821" y="4157852"/>
            <a:ext cx="13658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0000"/>
                </a:solidFill>
                <a:latin typeface="Arial"/>
                <a:cs typeface="Arial"/>
              </a:rPr>
              <a:t>Объем </a:t>
            </a:r>
            <a:r>
              <a:rPr sz="8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может </a:t>
            </a:r>
            <a:r>
              <a:rPr sz="8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быть </a:t>
            </a:r>
            <a:r>
              <a:rPr sz="800" b="1" spc="-10" dirty="0">
                <a:solidFill>
                  <a:srgbClr val="FF0000"/>
                </a:solidFill>
                <a:latin typeface="Arial"/>
                <a:cs typeface="Arial"/>
              </a:rPr>
              <a:t>указан </a:t>
            </a:r>
            <a:r>
              <a:rPr sz="800" b="1" spc="-2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8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FF0000"/>
                </a:solidFill>
                <a:latin typeface="Arial"/>
                <a:cs typeface="Arial"/>
              </a:rPr>
              <a:t>количественном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800" b="1" spc="-5" dirty="0">
                <a:solidFill>
                  <a:srgbClr val="FF0000"/>
                </a:solidFill>
                <a:latin typeface="Arial"/>
                <a:cs typeface="Arial"/>
              </a:rPr>
              <a:t>выражении</a:t>
            </a:r>
            <a:endParaRPr sz="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064839" y="4423409"/>
            <a:ext cx="2661285" cy="725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marR="199390" algn="ctr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Выполнение</a:t>
            </a:r>
            <a:r>
              <a:rPr sz="20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работ, </a:t>
            </a:r>
            <a:r>
              <a:rPr sz="2000" spc="-5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оказание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услуг</a:t>
            </a:r>
            <a:endParaRPr sz="2000">
              <a:latin typeface="Microsoft Sans Serif"/>
              <a:cs typeface="Microsoft Sans Serif"/>
            </a:endParaRPr>
          </a:p>
          <a:p>
            <a:pPr algn="ctr">
              <a:lnSpc>
                <a:spcPts val="710"/>
              </a:lnSpc>
              <a:tabLst>
                <a:tab pos="2635250" algn="l"/>
              </a:tabLst>
            </a:pPr>
            <a:r>
              <a:rPr sz="800" u="sng" dirty="0">
                <a:solidFill>
                  <a:srgbClr val="FF0000"/>
                </a:solidFill>
                <a:uFill>
                  <a:solidFill>
                    <a:srgbClr val="497DBA"/>
                  </a:solidFill>
                </a:uFill>
                <a:latin typeface="Times New Roman"/>
                <a:cs typeface="Times New Roman"/>
              </a:rPr>
              <a:t> 	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872990" y="4879339"/>
            <a:ext cx="1320165" cy="39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0000"/>
                </a:solidFill>
                <a:latin typeface="Arial"/>
                <a:cs typeface="Arial"/>
              </a:rPr>
              <a:t>Объем </a:t>
            </a:r>
            <a:r>
              <a:rPr sz="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НЕ </a:t>
            </a:r>
            <a:r>
              <a:rPr sz="8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может </a:t>
            </a:r>
            <a:r>
              <a:rPr sz="800" b="1" spc="-10" dirty="0">
                <a:solidFill>
                  <a:srgbClr val="FF0000"/>
                </a:solidFill>
                <a:latin typeface="Arial"/>
                <a:cs typeface="Arial"/>
              </a:rPr>
              <a:t>быть </a:t>
            </a:r>
            <a:r>
              <a:rPr sz="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0000"/>
                </a:solidFill>
                <a:latin typeface="Arial"/>
                <a:cs typeface="Arial"/>
              </a:rPr>
              <a:t>указан</a:t>
            </a:r>
            <a:r>
              <a:rPr sz="8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FF0000"/>
                </a:solidFill>
                <a:latin typeface="Arial"/>
                <a:cs typeface="Arial"/>
              </a:rPr>
              <a:t>количественном </a:t>
            </a:r>
            <a:r>
              <a:rPr sz="800" b="1" spc="-20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FF0000"/>
                </a:solidFill>
                <a:latin typeface="Arial"/>
                <a:cs typeface="Arial"/>
              </a:rPr>
              <a:t>выражении</a:t>
            </a:r>
            <a:endParaRPr sz="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41490" y="5459983"/>
            <a:ext cx="3144520" cy="1218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154" marR="234950" algn="ctr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Максимальное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значение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цены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контракта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+ 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Формула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цены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контракта</a:t>
            </a:r>
            <a:endParaRPr sz="1800">
              <a:latin typeface="Microsoft Sans Serif"/>
              <a:cs typeface="Microsoft Sans Serif"/>
            </a:endParaRPr>
          </a:p>
          <a:p>
            <a:pPr marL="12700" marR="5080" indent="1905" algn="ctr">
              <a:lnSpc>
                <a:spcPct val="100000"/>
              </a:lnSpc>
              <a:spcBef>
                <a:spcPts val="509"/>
              </a:spcBef>
            </a:pPr>
            <a:r>
              <a:rPr sz="1000" b="1" spc="-5" dirty="0">
                <a:solidFill>
                  <a:srgbClr val="585858"/>
                </a:solidFill>
                <a:latin typeface="Arial"/>
                <a:cs typeface="Arial"/>
              </a:rPr>
              <a:t>По ПП </a:t>
            </a:r>
            <a:r>
              <a:rPr sz="1000" b="1" spc="-10" dirty="0">
                <a:solidFill>
                  <a:srgbClr val="585858"/>
                </a:solidFill>
                <a:latin typeface="Arial"/>
                <a:cs typeface="Arial"/>
              </a:rPr>
              <a:t>РФ </a:t>
            </a:r>
            <a:r>
              <a:rPr sz="1000" b="1" spc="-5" dirty="0">
                <a:solidFill>
                  <a:srgbClr val="585858"/>
                </a:solidFill>
                <a:latin typeface="Arial"/>
                <a:cs typeface="Arial"/>
              </a:rPr>
              <a:t>от 13.01.2014 № 19 при </a:t>
            </a:r>
            <a:r>
              <a:rPr sz="1000" b="1" spc="-10" dirty="0">
                <a:solidFill>
                  <a:srgbClr val="585858"/>
                </a:solidFill>
                <a:latin typeface="Arial"/>
                <a:cs typeface="Arial"/>
              </a:rPr>
              <a:t>указании </a:t>
            </a:r>
            <a:r>
              <a:rPr sz="1000" b="1" spc="-5" dirty="0">
                <a:solidFill>
                  <a:srgbClr val="585858"/>
                </a:solidFill>
                <a:latin typeface="Arial"/>
                <a:cs typeface="Arial"/>
              </a:rPr>
              <a:t>в </a:t>
            </a:r>
            <a:r>
              <a:rPr sz="1000" b="1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585858"/>
                </a:solidFill>
                <a:latin typeface="Arial"/>
                <a:cs typeface="Arial"/>
              </a:rPr>
              <a:t>документации</a:t>
            </a:r>
            <a:r>
              <a:rPr sz="1000" b="1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585858"/>
                </a:solidFill>
                <a:latin typeface="Arial"/>
                <a:cs typeface="Arial"/>
              </a:rPr>
              <a:t>по </a:t>
            </a:r>
            <a:r>
              <a:rPr sz="1000" b="1" spc="-10" dirty="0">
                <a:solidFill>
                  <a:srgbClr val="585858"/>
                </a:solidFill>
                <a:latin typeface="Arial"/>
                <a:cs typeface="Arial"/>
              </a:rPr>
              <a:t>закупке</a:t>
            </a:r>
            <a:r>
              <a:rPr sz="1000" b="1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585858"/>
                </a:solidFill>
                <a:latin typeface="Arial"/>
                <a:cs typeface="Arial"/>
              </a:rPr>
              <a:t>МЗЦК</a:t>
            </a:r>
            <a:r>
              <a:rPr sz="1000" b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585858"/>
                </a:solidFill>
                <a:latin typeface="Arial"/>
                <a:cs typeface="Arial"/>
              </a:rPr>
              <a:t>и </a:t>
            </a:r>
            <a:r>
              <a:rPr sz="1000" b="1" spc="-15" dirty="0">
                <a:solidFill>
                  <a:srgbClr val="585858"/>
                </a:solidFill>
                <a:latin typeface="Arial"/>
                <a:cs typeface="Arial"/>
              </a:rPr>
              <a:t>формулы</a:t>
            </a:r>
            <a:r>
              <a:rPr sz="1000" b="1" spc="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585858"/>
                </a:solidFill>
                <a:latin typeface="Arial"/>
                <a:cs typeface="Arial"/>
              </a:rPr>
              <a:t>цены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446275" y="1930907"/>
            <a:ext cx="9342120" cy="3409315"/>
            <a:chOff x="1446275" y="1930907"/>
            <a:chExt cx="9342120" cy="3409315"/>
          </a:xfrm>
        </p:grpSpPr>
        <p:sp>
          <p:nvSpPr>
            <p:cNvPr id="40" name="object 40"/>
            <p:cNvSpPr/>
            <p:nvPr/>
          </p:nvSpPr>
          <p:spPr>
            <a:xfrm>
              <a:off x="1446275" y="5335523"/>
              <a:ext cx="8305800" cy="0"/>
            </a:xfrm>
            <a:custGeom>
              <a:avLst/>
              <a:gdLst/>
              <a:ahLst/>
              <a:cxnLst/>
              <a:rect l="l" t="t" r="r" b="b"/>
              <a:pathLst>
                <a:path w="8305800">
                  <a:moveTo>
                    <a:pt x="0" y="0"/>
                  </a:moveTo>
                  <a:lnTo>
                    <a:pt x="8305800" y="0"/>
                  </a:lnTo>
                </a:path>
              </a:pathLst>
            </a:custGeom>
            <a:ln w="9144">
              <a:solidFill>
                <a:srgbClr val="7E7E7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720841" y="3959351"/>
              <a:ext cx="2229485" cy="213360"/>
            </a:xfrm>
            <a:custGeom>
              <a:avLst/>
              <a:gdLst/>
              <a:ahLst/>
              <a:cxnLst/>
              <a:rect l="l" t="t" r="r" b="b"/>
              <a:pathLst>
                <a:path w="2229484" h="213360">
                  <a:moveTo>
                    <a:pt x="2184654" y="100203"/>
                  </a:moveTo>
                  <a:lnTo>
                    <a:pt x="2794" y="100203"/>
                  </a:lnTo>
                  <a:lnTo>
                    <a:pt x="0" y="102997"/>
                  </a:lnTo>
                  <a:lnTo>
                    <a:pt x="0" y="213106"/>
                  </a:lnTo>
                  <a:lnTo>
                    <a:pt x="12700" y="213106"/>
                  </a:lnTo>
                  <a:lnTo>
                    <a:pt x="12700" y="112903"/>
                  </a:lnTo>
                  <a:lnTo>
                    <a:pt x="6350" y="112903"/>
                  </a:lnTo>
                  <a:lnTo>
                    <a:pt x="12700" y="106553"/>
                  </a:lnTo>
                  <a:lnTo>
                    <a:pt x="2184654" y="106553"/>
                  </a:lnTo>
                  <a:lnTo>
                    <a:pt x="2184654" y="100203"/>
                  </a:lnTo>
                  <a:close/>
                </a:path>
                <a:path w="2229484" h="213360">
                  <a:moveTo>
                    <a:pt x="12700" y="106553"/>
                  </a:moveTo>
                  <a:lnTo>
                    <a:pt x="6350" y="112903"/>
                  </a:lnTo>
                  <a:lnTo>
                    <a:pt x="12700" y="112903"/>
                  </a:lnTo>
                  <a:lnTo>
                    <a:pt x="12700" y="106553"/>
                  </a:lnTo>
                  <a:close/>
                </a:path>
                <a:path w="2229484" h="213360">
                  <a:moveTo>
                    <a:pt x="2197354" y="100203"/>
                  </a:moveTo>
                  <a:lnTo>
                    <a:pt x="2191004" y="100203"/>
                  </a:lnTo>
                  <a:lnTo>
                    <a:pt x="2184654" y="106553"/>
                  </a:lnTo>
                  <a:lnTo>
                    <a:pt x="12700" y="106553"/>
                  </a:lnTo>
                  <a:lnTo>
                    <a:pt x="12700" y="112903"/>
                  </a:lnTo>
                  <a:lnTo>
                    <a:pt x="2194560" y="112903"/>
                  </a:lnTo>
                  <a:lnTo>
                    <a:pt x="2197354" y="110109"/>
                  </a:lnTo>
                  <a:lnTo>
                    <a:pt x="2197354" y="100203"/>
                  </a:lnTo>
                  <a:close/>
                </a:path>
                <a:path w="2229484" h="213360">
                  <a:moveTo>
                    <a:pt x="2197354" y="63500"/>
                  </a:moveTo>
                  <a:lnTo>
                    <a:pt x="2184654" y="63500"/>
                  </a:lnTo>
                  <a:lnTo>
                    <a:pt x="2184654" y="106553"/>
                  </a:lnTo>
                  <a:lnTo>
                    <a:pt x="2191004" y="100203"/>
                  </a:lnTo>
                  <a:lnTo>
                    <a:pt x="2197354" y="100203"/>
                  </a:lnTo>
                  <a:lnTo>
                    <a:pt x="2197354" y="63500"/>
                  </a:lnTo>
                  <a:close/>
                </a:path>
                <a:path w="2229484" h="213360">
                  <a:moveTo>
                    <a:pt x="2191004" y="0"/>
                  </a:moveTo>
                  <a:lnTo>
                    <a:pt x="2152904" y="76200"/>
                  </a:lnTo>
                  <a:lnTo>
                    <a:pt x="2184654" y="76200"/>
                  </a:lnTo>
                  <a:lnTo>
                    <a:pt x="2184654" y="63500"/>
                  </a:lnTo>
                  <a:lnTo>
                    <a:pt x="2222754" y="63500"/>
                  </a:lnTo>
                  <a:lnTo>
                    <a:pt x="2191004" y="0"/>
                  </a:lnTo>
                  <a:close/>
                </a:path>
                <a:path w="2229484" h="213360">
                  <a:moveTo>
                    <a:pt x="2222754" y="63500"/>
                  </a:moveTo>
                  <a:lnTo>
                    <a:pt x="2197354" y="63500"/>
                  </a:lnTo>
                  <a:lnTo>
                    <a:pt x="2197354" y="76200"/>
                  </a:lnTo>
                  <a:lnTo>
                    <a:pt x="2229104" y="76200"/>
                  </a:lnTo>
                  <a:lnTo>
                    <a:pt x="2222754" y="63500"/>
                  </a:lnTo>
                  <a:close/>
                </a:path>
              </a:pathLst>
            </a:custGeom>
            <a:solidFill>
              <a:srgbClr val="003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762499" y="4541519"/>
              <a:ext cx="965200" cy="205740"/>
            </a:xfrm>
            <a:custGeom>
              <a:avLst/>
              <a:gdLst/>
              <a:ahLst/>
              <a:cxnLst/>
              <a:rect l="l" t="t" r="r" b="b"/>
              <a:pathLst>
                <a:path w="965200" h="205739">
                  <a:moveTo>
                    <a:pt x="964946" y="0"/>
                  </a:moveTo>
                  <a:lnTo>
                    <a:pt x="964946" y="205485"/>
                  </a:lnTo>
                  <a:lnTo>
                    <a:pt x="0" y="205485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189725" y="1940813"/>
              <a:ext cx="4589145" cy="913130"/>
            </a:xfrm>
            <a:custGeom>
              <a:avLst/>
              <a:gdLst/>
              <a:ahLst/>
              <a:cxnLst/>
              <a:rect l="l" t="t" r="r" b="b"/>
              <a:pathLst>
                <a:path w="4589145" h="913130">
                  <a:moveTo>
                    <a:pt x="0" y="912876"/>
                  </a:moveTo>
                  <a:lnTo>
                    <a:pt x="4588764" y="912876"/>
                  </a:lnTo>
                  <a:lnTo>
                    <a:pt x="4588764" y="0"/>
                  </a:lnTo>
                  <a:lnTo>
                    <a:pt x="0" y="0"/>
                  </a:lnTo>
                  <a:lnTo>
                    <a:pt x="0" y="912876"/>
                  </a:lnTo>
                  <a:close/>
                </a:path>
                <a:path w="4589145" h="913130">
                  <a:moveTo>
                    <a:pt x="2039112" y="737615"/>
                  </a:moveTo>
                  <a:lnTo>
                    <a:pt x="2526792" y="737615"/>
                  </a:lnTo>
                  <a:lnTo>
                    <a:pt x="2526792" y="576071"/>
                  </a:lnTo>
                  <a:lnTo>
                    <a:pt x="2039112" y="576071"/>
                  </a:lnTo>
                  <a:lnTo>
                    <a:pt x="2039112" y="737615"/>
                  </a:lnTo>
                  <a:close/>
                </a:path>
              </a:pathLst>
            </a:custGeom>
            <a:ln w="198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889492" y="2503931"/>
              <a:ext cx="495300" cy="173736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846836" y="1047115"/>
            <a:ext cx="63036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17375E"/>
                </a:solidFill>
                <a:latin typeface="Arial"/>
                <a:cs typeface="Arial"/>
              </a:rPr>
              <a:t>ВАЖНО:</a:t>
            </a:r>
            <a:r>
              <a:rPr sz="1600" b="1" spc="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отражение</a:t>
            </a:r>
            <a:r>
              <a:rPr sz="1600" spc="7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полной</a:t>
            </a:r>
            <a:r>
              <a:rPr sz="1600" spc="4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информации</a:t>
            </a:r>
            <a:r>
              <a:rPr sz="1600" spc="7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о</a:t>
            </a:r>
            <a:r>
              <a:rPr sz="1600" spc="3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товаре,</a:t>
            </a:r>
            <a:r>
              <a:rPr sz="1600" spc="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работе,</a:t>
            </a:r>
            <a:r>
              <a:rPr sz="1600" spc="3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услуге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2" y="72467"/>
            <a:ext cx="3144329" cy="702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146386" y="1409596"/>
            <a:ext cx="6049010" cy="1532255"/>
            <a:chOff x="146386" y="1409596"/>
            <a:chExt cx="6049010" cy="15322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386" y="1409596"/>
              <a:ext cx="6048591" cy="15318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1568195"/>
              <a:ext cx="5533644" cy="10165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05562" y="1983485"/>
              <a:ext cx="5534025" cy="382905"/>
            </a:xfrm>
            <a:custGeom>
              <a:avLst/>
              <a:gdLst/>
              <a:ahLst/>
              <a:cxnLst/>
              <a:rect l="l" t="t" r="r" b="b"/>
              <a:pathLst>
                <a:path w="5534025" h="382905">
                  <a:moveTo>
                    <a:pt x="0" y="382524"/>
                  </a:moveTo>
                  <a:lnTo>
                    <a:pt x="5533644" y="382524"/>
                  </a:lnTo>
                  <a:lnTo>
                    <a:pt x="5533644" y="0"/>
                  </a:lnTo>
                  <a:lnTo>
                    <a:pt x="0" y="0"/>
                  </a:lnTo>
                  <a:lnTo>
                    <a:pt x="0" y="382524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83540" y="1172717"/>
            <a:ext cx="94100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17375E"/>
                </a:solidFill>
                <a:latin typeface="Arial"/>
                <a:cs typeface="Arial"/>
              </a:rPr>
              <a:t>ВАЖНО:</a:t>
            </a:r>
            <a:r>
              <a:rPr sz="1600" b="1" spc="6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7375E"/>
                </a:solidFill>
                <a:latin typeface="Microsoft Sans Serif"/>
                <a:cs typeface="Microsoft Sans Serif"/>
              </a:rPr>
              <a:t>если</a:t>
            </a:r>
            <a:r>
              <a:rPr sz="1600" spc="3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объект</a:t>
            </a:r>
            <a:r>
              <a:rPr sz="1600" spc="5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50" dirty="0">
                <a:solidFill>
                  <a:srgbClr val="17375E"/>
                </a:solidFill>
                <a:latin typeface="Microsoft Sans Serif"/>
                <a:cs typeface="Microsoft Sans Serif"/>
              </a:rPr>
              <a:t>закупки</a:t>
            </a:r>
            <a:r>
              <a:rPr sz="1600" spc="7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«Работа»</a:t>
            </a:r>
            <a:r>
              <a:rPr sz="1600" spc="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7375E"/>
                </a:solidFill>
                <a:latin typeface="Microsoft Sans Serif"/>
                <a:cs typeface="Microsoft Sans Serif"/>
              </a:rPr>
              <a:t>или</a:t>
            </a:r>
            <a:r>
              <a:rPr sz="1600" spc="5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«Услуга»,</a:t>
            </a:r>
            <a:r>
              <a:rPr sz="1600" spc="509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объем</a:t>
            </a:r>
            <a:r>
              <a:rPr sz="1600" spc="3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17375E"/>
                </a:solidFill>
                <a:latin typeface="Microsoft Sans Serif"/>
                <a:cs typeface="Microsoft Sans Serif"/>
              </a:rPr>
              <a:t>может</a:t>
            </a:r>
            <a:r>
              <a:rPr sz="1600" spc="3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быть</a:t>
            </a:r>
            <a:r>
              <a:rPr sz="1600" spc="4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указан</a:t>
            </a:r>
            <a:r>
              <a:rPr sz="1600" spc="5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в</a:t>
            </a:r>
            <a:r>
              <a:rPr sz="1600" spc="4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текстовом</a:t>
            </a:r>
            <a:r>
              <a:rPr sz="1600" spc="2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виде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1789" y="3028288"/>
            <a:ext cx="6323330" cy="2714625"/>
            <a:chOff x="51789" y="3028288"/>
            <a:chExt cx="6323330" cy="271462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789" y="3028288"/>
              <a:ext cx="6323128" cy="271404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0312" y="3186683"/>
              <a:ext cx="5807964" cy="219913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47650" y="3874769"/>
              <a:ext cx="5591810" cy="1156970"/>
            </a:xfrm>
            <a:custGeom>
              <a:avLst/>
              <a:gdLst/>
              <a:ahLst/>
              <a:cxnLst/>
              <a:rect l="l" t="t" r="r" b="b"/>
              <a:pathLst>
                <a:path w="5591810" h="1156970">
                  <a:moveTo>
                    <a:pt x="0" y="1156715"/>
                  </a:moveTo>
                  <a:lnTo>
                    <a:pt x="5591556" y="1156715"/>
                  </a:lnTo>
                  <a:lnTo>
                    <a:pt x="5591556" y="0"/>
                  </a:lnTo>
                  <a:lnTo>
                    <a:pt x="0" y="0"/>
                  </a:lnTo>
                  <a:lnTo>
                    <a:pt x="0" y="1156715"/>
                  </a:lnTo>
                  <a:close/>
                </a:path>
              </a:pathLst>
            </a:custGeom>
            <a:ln w="2895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264533" y="190245"/>
            <a:ext cx="784669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7375E"/>
                </a:solidFill>
              </a:rPr>
              <a:t>КОРРЕКТНОЕ</a:t>
            </a:r>
            <a:r>
              <a:rPr spc="5" dirty="0">
                <a:solidFill>
                  <a:srgbClr val="17375E"/>
                </a:solidFill>
              </a:rPr>
              <a:t> </a:t>
            </a:r>
            <a:r>
              <a:rPr spc="-25" dirty="0">
                <a:solidFill>
                  <a:srgbClr val="17375E"/>
                </a:solidFill>
              </a:rPr>
              <a:t>ОТРАЖЕНИЕ</a:t>
            </a:r>
            <a:r>
              <a:rPr spc="10" dirty="0">
                <a:solidFill>
                  <a:srgbClr val="17375E"/>
                </a:solidFill>
              </a:rPr>
              <a:t> </a:t>
            </a:r>
            <a:r>
              <a:rPr spc="-20" dirty="0">
                <a:solidFill>
                  <a:srgbClr val="17375E"/>
                </a:solidFill>
              </a:rPr>
              <a:t>ОБЪЕКТА </a:t>
            </a:r>
            <a:r>
              <a:rPr spc="5" dirty="0">
                <a:solidFill>
                  <a:srgbClr val="17375E"/>
                </a:solidFill>
              </a:rPr>
              <a:t>ЗАКУПКИ</a:t>
            </a:r>
            <a:r>
              <a:rPr spc="-5" dirty="0">
                <a:solidFill>
                  <a:srgbClr val="17375E"/>
                </a:solidFill>
              </a:rPr>
              <a:t> </a:t>
            </a:r>
            <a:r>
              <a:rPr spc="-10" dirty="0">
                <a:solidFill>
                  <a:srgbClr val="17375E"/>
                </a:solidFill>
              </a:rPr>
              <a:t>ЗАКАЗЧИКОМ</a:t>
            </a:r>
          </a:p>
          <a:p>
            <a:pPr marL="1000125">
              <a:lnSpc>
                <a:spcPct val="100000"/>
              </a:lnSpc>
              <a:tabLst>
                <a:tab pos="3954779" algn="l"/>
              </a:tabLst>
            </a:pPr>
            <a:r>
              <a:rPr b="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РЕЕСТР</a:t>
            </a:r>
            <a:r>
              <a:rPr b="0" spc="5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spc="-55" dirty="0">
                <a:solidFill>
                  <a:srgbClr val="17375E"/>
                </a:solidFill>
                <a:latin typeface="Microsoft Sans Serif"/>
                <a:cs typeface="Microsoft Sans Serif"/>
              </a:rPr>
              <a:t>КОНТРАКТОВ.	</a:t>
            </a:r>
            <a:r>
              <a:rPr b="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ЛИЧНЫЙ</a:t>
            </a:r>
            <a:r>
              <a:rPr b="0" spc="-5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КАБИНЕТ</a:t>
            </a:r>
            <a:r>
              <a:rPr b="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spc="-65" dirty="0">
                <a:solidFill>
                  <a:srgbClr val="17375E"/>
                </a:solidFill>
                <a:latin typeface="Microsoft Sans Serif"/>
                <a:cs typeface="Microsoft Sans Serif"/>
              </a:rPr>
              <a:t>ЗАКАЗЧИКА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89356" y="2800349"/>
            <a:ext cx="34074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Объект</a:t>
            </a:r>
            <a:r>
              <a:rPr sz="16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закупки</a:t>
            </a:r>
            <a:r>
              <a:rPr sz="1600" b="1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указан</a:t>
            </a:r>
            <a:r>
              <a:rPr sz="1600" b="1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корректно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822195" y="3042284"/>
            <a:ext cx="10327640" cy="2103120"/>
            <a:chOff x="1822195" y="3042284"/>
            <a:chExt cx="10327640" cy="210312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56375" y="3348227"/>
              <a:ext cx="6079235" cy="179679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069330" y="4292345"/>
              <a:ext cx="6067425" cy="510540"/>
            </a:xfrm>
            <a:custGeom>
              <a:avLst/>
              <a:gdLst/>
              <a:ahLst/>
              <a:cxnLst/>
              <a:rect l="l" t="t" r="r" b="b"/>
              <a:pathLst>
                <a:path w="6067425" h="510539">
                  <a:moveTo>
                    <a:pt x="0" y="510539"/>
                  </a:moveTo>
                  <a:lnTo>
                    <a:pt x="6067044" y="510539"/>
                  </a:lnTo>
                  <a:lnTo>
                    <a:pt x="6067044" y="0"/>
                  </a:lnTo>
                  <a:lnTo>
                    <a:pt x="0" y="0"/>
                  </a:lnTo>
                  <a:lnTo>
                    <a:pt x="0" y="510539"/>
                  </a:lnTo>
                  <a:close/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22195" y="3042284"/>
              <a:ext cx="1149350" cy="833755"/>
            </a:xfrm>
            <a:custGeom>
              <a:avLst/>
              <a:gdLst/>
              <a:ahLst/>
              <a:cxnLst/>
              <a:rect l="l" t="t" r="r" b="b"/>
              <a:pathLst>
                <a:path w="1149350" h="833754">
                  <a:moveTo>
                    <a:pt x="1081284" y="796741"/>
                  </a:moveTo>
                  <a:lnTo>
                    <a:pt x="1064768" y="819657"/>
                  </a:lnTo>
                  <a:lnTo>
                    <a:pt x="1148842" y="833374"/>
                  </a:lnTo>
                  <a:lnTo>
                    <a:pt x="1133574" y="804163"/>
                  </a:lnTo>
                  <a:lnTo>
                    <a:pt x="1091565" y="804163"/>
                  </a:lnTo>
                  <a:lnTo>
                    <a:pt x="1081284" y="796741"/>
                  </a:lnTo>
                  <a:close/>
                </a:path>
                <a:path w="1149350" h="833754">
                  <a:moveTo>
                    <a:pt x="1092826" y="780727"/>
                  </a:moveTo>
                  <a:lnTo>
                    <a:pt x="1081284" y="796741"/>
                  </a:lnTo>
                  <a:lnTo>
                    <a:pt x="1091565" y="804163"/>
                  </a:lnTo>
                  <a:lnTo>
                    <a:pt x="1103122" y="788162"/>
                  </a:lnTo>
                  <a:lnTo>
                    <a:pt x="1092826" y="780727"/>
                  </a:lnTo>
                  <a:close/>
                </a:path>
                <a:path w="1149350" h="833754">
                  <a:moveTo>
                    <a:pt x="1109345" y="757808"/>
                  </a:moveTo>
                  <a:lnTo>
                    <a:pt x="1092826" y="780727"/>
                  </a:lnTo>
                  <a:lnTo>
                    <a:pt x="1103122" y="788162"/>
                  </a:lnTo>
                  <a:lnTo>
                    <a:pt x="1091565" y="804163"/>
                  </a:lnTo>
                  <a:lnTo>
                    <a:pt x="1133574" y="804163"/>
                  </a:lnTo>
                  <a:lnTo>
                    <a:pt x="1109345" y="757808"/>
                  </a:lnTo>
                  <a:close/>
                </a:path>
                <a:path w="1149350" h="833754">
                  <a:moveTo>
                    <a:pt x="11684" y="0"/>
                  </a:moveTo>
                  <a:lnTo>
                    <a:pt x="0" y="16001"/>
                  </a:lnTo>
                  <a:lnTo>
                    <a:pt x="1081284" y="796741"/>
                  </a:lnTo>
                  <a:lnTo>
                    <a:pt x="1092826" y="780727"/>
                  </a:lnTo>
                  <a:lnTo>
                    <a:pt x="11684" y="0"/>
                  </a:lnTo>
                  <a:close/>
                </a:path>
              </a:pathLst>
            </a:custGeom>
            <a:solidFill>
              <a:srgbClr val="1143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979921" y="2735072"/>
            <a:ext cx="36423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Объект</a:t>
            </a:r>
            <a:r>
              <a:rPr sz="16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закупки</a:t>
            </a:r>
            <a:r>
              <a:rPr sz="1600" b="1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указан</a:t>
            </a:r>
            <a:r>
              <a:rPr sz="1600" b="1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некорректно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813547" y="3038601"/>
            <a:ext cx="1289050" cy="1231265"/>
          </a:xfrm>
          <a:custGeom>
            <a:avLst/>
            <a:gdLst/>
            <a:ahLst/>
            <a:cxnLst/>
            <a:rect l="l" t="t" r="r" b="b"/>
            <a:pathLst>
              <a:path w="1289050" h="1231264">
                <a:moveTo>
                  <a:pt x="1226778" y="1185285"/>
                </a:moveTo>
                <a:lnTo>
                  <a:pt x="1207388" y="1205611"/>
                </a:lnTo>
                <a:lnTo>
                  <a:pt x="1288796" y="1230757"/>
                </a:lnTo>
                <a:lnTo>
                  <a:pt x="1275613" y="1194054"/>
                </a:lnTo>
                <a:lnTo>
                  <a:pt x="1235963" y="1194054"/>
                </a:lnTo>
                <a:lnTo>
                  <a:pt x="1226778" y="1185285"/>
                </a:lnTo>
                <a:close/>
              </a:path>
              <a:path w="1289050" h="1231264">
                <a:moveTo>
                  <a:pt x="1240479" y="1170921"/>
                </a:moveTo>
                <a:lnTo>
                  <a:pt x="1226778" y="1185285"/>
                </a:lnTo>
                <a:lnTo>
                  <a:pt x="1235963" y="1194054"/>
                </a:lnTo>
                <a:lnTo>
                  <a:pt x="1249679" y="1179703"/>
                </a:lnTo>
                <a:lnTo>
                  <a:pt x="1240479" y="1170921"/>
                </a:lnTo>
                <a:close/>
              </a:path>
              <a:path w="1289050" h="1231264">
                <a:moveTo>
                  <a:pt x="1259967" y="1150493"/>
                </a:moveTo>
                <a:lnTo>
                  <a:pt x="1240479" y="1170921"/>
                </a:lnTo>
                <a:lnTo>
                  <a:pt x="1249679" y="1179703"/>
                </a:lnTo>
                <a:lnTo>
                  <a:pt x="1235963" y="1194054"/>
                </a:lnTo>
                <a:lnTo>
                  <a:pt x="1275613" y="1194054"/>
                </a:lnTo>
                <a:lnTo>
                  <a:pt x="1259967" y="1150493"/>
                </a:lnTo>
                <a:close/>
              </a:path>
              <a:path w="1289050" h="1231264">
                <a:moveTo>
                  <a:pt x="13716" y="0"/>
                </a:moveTo>
                <a:lnTo>
                  <a:pt x="0" y="14224"/>
                </a:lnTo>
                <a:lnTo>
                  <a:pt x="1226778" y="1185285"/>
                </a:lnTo>
                <a:lnTo>
                  <a:pt x="1240479" y="1170921"/>
                </a:lnTo>
                <a:lnTo>
                  <a:pt x="13716" y="0"/>
                </a:lnTo>
                <a:close/>
              </a:path>
            </a:pathLst>
          </a:custGeom>
          <a:solidFill>
            <a:srgbClr val="1143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2" y="72467"/>
            <a:ext cx="3144329" cy="702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5480" y="445007"/>
            <a:ext cx="2622804" cy="580644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58582" y="160400"/>
            <a:ext cx="45866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solidFill>
                  <a:srgbClr val="17375E"/>
                </a:solidFill>
              </a:rPr>
              <a:t>НАСТРОЙКА</a:t>
            </a:r>
            <a:r>
              <a:rPr spc="-35" dirty="0">
                <a:solidFill>
                  <a:srgbClr val="17375E"/>
                </a:solidFill>
              </a:rPr>
              <a:t> </a:t>
            </a:r>
            <a:r>
              <a:rPr spc="-50" dirty="0">
                <a:solidFill>
                  <a:srgbClr val="17375E"/>
                </a:solidFill>
              </a:rPr>
              <a:t>ПРАВ</a:t>
            </a:r>
            <a:r>
              <a:rPr spc="-5" dirty="0">
                <a:solidFill>
                  <a:srgbClr val="17375E"/>
                </a:solidFill>
              </a:rPr>
              <a:t> </a:t>
            </a:r>
            <a:r>
              <a:rPr dirty="0">
                <a:solidFill>
                  <a:srgbClr val="17375E"/>
                </a:solidFill>
              </a:rPr>
              <a:t>И</a:t>
            </a:r>
            <a:r>
              <a:rPr spc="-10" dirty="0">
                <a:solidFill>
                  <a:srgbClr val="17375E"/>
                </a:solidFill>
              </a:rPr>
              <a:t> </a:t>
            </a:r>
            <a:r>
              <a:rPr spc="-5" dirty="0">
                <a:solidFill>
                  <a:srgbClr val="17375E"/>
                </a:solidFill>
              </a:rPr>
              <a:t>ПОЛНОМОЧИЙ</a:t>
            </a:r>
          </a:p>
          <a:p>
            <a:pPr marL="1223010">
              <a:lnSpc>
                <a:spcPct val="100000"/>
              </a:lnSpc>
            </a:pPr>
            <a:r>
              <a:rPr b="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ПОДПИСАНТЫ</a:t>
            </a:r>
            <a:r>
              <a:rPr b="0" spc="-8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spc="-65" dirty="0">
                <a:solidFill>
                  <a:srgbClr val="17375E"/>
                </a:solidFill>
                <a:latin typeface="Microsoft Sans Serif"/>
                <a:cs typeface="Microsoft Sans Serif"/>
              </a:rPr>
              <a:t>ЗАКАЗЧИКА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313943" y="784859"/>
            <a:ext cx="11877040" cy="5756275"/>
            <a:chOff x="313943" y="784859"/>
            <a:chExt cx="11877040" cy="575627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7295" y="1953781"/>
              <a:ext cx="6998184" cy="30464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1875" y="2118359"/>
              <a:ext cx="6669024" cy="271729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1823" y="784859"/>
              <a:ext cx="5978652" cy="39182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03847" y="976883"/>
              <a:ext cx="5743956" cy="353415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477634" y="1317624"/>
              <a:ext cx="561975" cy="86995"/>
            </a:xfrm>
            <a:custGeom>
              <a:avLst/>
              <a:gdLst/>
              <a:ahLst/>
              <a:cxnLst/>
              <a:rect l="l" t="t" r="r" b="b"/>
              <a:pathLst>
                <a:path w="561975" h="86994">
                  <a:moveTo>
                    <a:pt x="475107" y="0"/>
                  </a:moveTo>
                  <a:lnTo>
                    <a:pt x="474852" y="28962"/>
                  </a:lnTo>
                  <a:lnTo>
                    <a:pt x="489331" y="29083"/>
                  </a:lnTo>
                  <a:lnTo>
                    <a:pt x="489076" y="58038"/>
                  </a:lnTo>
                  <a:lnTo>
                    <a:pt x="474597" y="58038"/>
                  </a:lnTo>
                  <a:lnTo>
                    <a:pt x="474344" y="86868"/>
                  </a:lnTo>
                  <a:lnTo>
                    <a:pt x="533290" y="58038"/>
                  </a:lnTo>
                  <a:lnTo>
                    <a:pt x="489076" y="58038"/>
                  </a:lnTo>
                  <a:lnTo>
                    <a:pt x="533535" y="57918"/>
                  </a:lnTo>
                  <a:lnTo>
                    <a:pt x="561593" y="44196"/>
                  </a:lnTo>
                  <a:lnTo>
                    <a:pt x="475107" y="0"/>
                  </a:lnTo>
                  <a:close/>
                </a:path>
                <a:path w="561975" h="86994">
                  <a:moveTo>
                    <a:pt x="474852" y="28962"/>
                  </a:moveTo>
                  <a:lnTo>
                    <a:pt x="474598" y="57918"/>
                  </a:lnTo>
                  <a:lnTo>
                    <a:pt x="489076" y="58038"/>
                  </a:lnTo>
                  <a:lnTo>
                    <a:pt x="489331" y="29083"/>
                  </a:lnTo>
                  <a:lnTo>
                    <a:pt x="474852" y="28962"/>
                  </a:lnTo>
                  <a:close/>
                </a:path>
                <a:path w="561975" h="86994">
                  <a:moveTo>
                    <a:pt x="253" y="25019"/>
                  </a:moveTo>
                  <a:lnTo>
                    <a:pt x="0" y="53975"/>
                  </a:lnTo>
                  <a:lnTo>
                    <a:pt x="474598" y="57918"/>
                  </a:lnTo>
                  <a:lnTo>
                    <a:pt x="474852" y="28962"/>
                  </a:lnTo>
                  <a:lnTo>
                    <a:pt x="253" y="2501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3943" y="4840224"/>
              <a:ext cx="5550408" cy="170078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5967" y="5032247"/>
              <a:ext cx="5166359" cy="131673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54479" y="5412739"/>
              <a:ext cx="115570" cy="13360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45461" y="5229732"/>
              <a:ext cx="132080" cy="13982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43938" y="5066664"/>
              <a:ext cx="132080" cy="13982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80110" y="6085331"/>
              <a:ext cx="1130300" cy="86995"/>
            </a:xfrm>
            <a:custGeom>
              <a:avLst/>
              <a:gdLst/>
              <a:ahLst/>
              <a:cxnLst/>
              <a:rect l="l" t="t" r="r" b="b"/>
              <a:pathLst>
                <a:path w="1130300" h="86995">
                  <a:moveTo>
                    <a:pt x="1043432" y="0"/>
                  </a:moveTo>
                  <a:lnTo>
                    <a:pt x="1043432" y="86867"/>
                  </a:lnTo>
                  <a:lnTo>
                    <a:pt x="1101344" y="57911"/>
                  </a:lnTo>
                  <a:lnTo>
                    <a:pt x="1057910" y="57911"/>
                  </a:lnTo>
                  <a:lnTo>
                    <a:pt x="1057910" y="28955"/>
                  </a:lnTo>
                  <a:lnTo>
                    <a:pt x="1101344" y="28955"/>
                  </a:lnTo>
                  <a:lnTo>
                    <a:pt x="1043432" y="0"/>
                  </a:lnTo>
                  <a:close/>
                </a:path>
                <a:path w="1130300" h="86995">
                  <a:moveTo>
                    <a:pt x="1043432" y="28955"/>
                  </a:moveTo>
                  <a:lnTo>
                    <a:pt x="0" y="28955"/>
                  </a:lnTo>
                  <a:lnTo>
                    <a:pt x="0" y="57911"/>
                  </a:lnTo>
                  <a:lnTo>
                    <a:pt x="1043432" y="57911"/>
                  </a:lnTo>
                  <a:lnTo>
                    <a:pt x="1043432" y="28955"/>
                  </a:lnTo>
                  <a:close/>
                </a:path>
                <a:path w="1130300" h="86995">
                  <a:moveTo>
                    <a:pt x="1101344" y="28955"/>
                  </a:moveTo>
                  <a:lnTo>
                    <a:pt x="1057910" y="28955"/>
                  </a:lnTo>
                  <a:lnTo>
                    <a:pt x="1057910" y="57911"/>
                  </a:lnTo>
                  <a:lnTo>
                    <a:pt x="1101344" y="57911"/>
                  </a:lnTo>
                  <a:lnTo>
                    <a:pt x="1130300" y="43433"/>
                  </a:lnTo>
                  <a:lnTo>
                    <a:pt x="1101344" y="2895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80084" y="865034"/>
            <a:ext cx="4868545" cy="1096010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1320"/>
              </a:spcBef>
            </a:pPr>
            <a:r>
              <a:rPr sz="2000" b="1" dirty="0">
                <a:solidFill>
                  <a:srgbClr val="17375E"/>
                </a:solidFill>
                <a:latin typeface="Arial"/>
                <a:cs typeface="Arial"/>
              </a:rPr>
              <a:t>Личный</a:t>
            </a:r>
            <a:r>
              <a:rPr sz="2000" b="1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17375E"/>
                </a:solidFill>
                <a:latin typeface="Arial"/>
                <a:cs typeface="Arial"/>
              </a:rPr>
              <a:t>кабинет</a:t>
            </a:r>
            <a:r>
              <a:rPr sz="2000" b="1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Arial"/>
                <a:cs typeface="Arial"/>
              </a:rPr>
              <a:t>заказчика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65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6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Добавить</a:t>
            </a:r>
            <a:r>
              <a:rPr sz="1600" spc="5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подписантов</a:t>
            </a:r>
            <a:r>
              <a:rPr sz="1600" spc="3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45" dirty="0">
                <a:solidFill>
                  <a:srgbClr val="17375E"/>
                </a:solidFill>
                <a:latin typeface="Microsoft Sans Serif"/>
                <a:cs typeface="Microsoft Sans Serif"/>
              </a:rPr>
              <a:t>заказчика</a:t>
            </a:r>
            <a:r>
              <a:rPr sz="1600" spc="5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и</a:t>
            </a:r>
            <a:r>
              <a:rPr sz="1600" spc="3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третьих</a:t>
            </a:r>
            <a:r>
              <a:rPr sz="1600" spc="4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7375E"/>
                </a:solidFill>
                <a:latin typeface="Microsoft Sans Serif"/>
                <a:cs typeface="Microsoft Sans Serif"/>
              </a:rPr>
              <a:t>лиц</a:t>
            </a:r>
            <a:endParaRPr sz="1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6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Назначить</a:t>
            </a:r>
            <a:r>
              <a:rPr sz="1600" spc="5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права</a:t>
            </a:r>
            <a:r>
              <a:rPr sz="1600" spc="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и</a:t>
            </a:r>
            <a:r>
              <a:rPr sz="1600" spc="2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полномочия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034539" y="1724532"/>
            <a:ext cx="10156190" cy="5135245"/>
            <a:chOff x="2034539" y="1724532"/>
            <a:chExt cx="10156190" cy="5135245"/>
          </a:xfrm>
        </p:grpSpPr>
        <p:sp>
          <p:nvSpPr>
            <p:cNvPr id="19" name="object 19"/>
            <p:cNvSpPr/>
            <p:nvPr/>
          </p:nvSpPr>
          <p:spPr>
            <a:xfrm>
              <a:off x="5915279" y="1724532"/>
              <a:ext cx="1169670" cy="3202305"/>
            </a:xfrm>
            <a:custGeom>
              <a:avLst/>
              <a:gdLst/>
              <a:ahLst/>
              <a:cxnLst/>
              <a:rect l="l" t="t" r="r" b="b"/>
              <a:pathLst>
                <a:path w="1169670" h="3202304">
                  <a:moveTo>
                    <a:pt x="533285" y="3173095"/>
                  </a:moveTo>
                  <a:lnTo>
                    <a:pt x="489077" y="3173095"/>
                  </a:lnTo>
                  <a:lnTo>
                    <a:pt x="474586" y="3173095"/>
                  </a:lnTo>
                  <a:lnTo>
                    <a:pt x="474345" y="3201924"/>
                  </a:lnTo>
                  <a:lnTo>
                    <a:pt x="533285" y="3173095"/>
                  </a:lnTo>
                  <a:close/>
                </a:path>
                <a:path w="1169670" h="3202304">
                  <a:moveTo>
                    <a:pt x="561594" y="3159252"/>
                  </a:moveTo>
                  <a:lnTo>
                    <a:pt x="475107" y="3115056"/>
                  </a:lnTo>
                  <a:lnTo>
                    <a:pt x="474840" y="3144024"/>
                  </a:lnTo>
                  <a:lnTo>
                    <a:pt x="254" y="3140075"/>
                  </a:lnTo>
                  <a:lnTo>
                    <a:pt x="0" y="3169031"/>
                  </a:lnTo>
                  <a:lnTo>
                    <a:pt x="474586" y="3172980"/>
                  </a:lnTo>
                  <a:lnTo>
                    <a:pt x="489077" y="3173095"/>
                  </a:lnTo>
                  <a:lnTo>
                    <a:pt x="533527" y="3172980"/>
                  </a:lnTo>
                  <a:lnTo>
                    <a:pt x="561594" y="3159252"/>
                  </a:lnTo>
                  <a:close/>
                </a:path>
                <a:path w="1169670" h="3202304">
                  <a:moveTo>
                    <a:pt x="1141361" y="58039"/>
                  </a:moveTo>
                  <a:lnTo>
                    <a:pt x="1097153" y="58039"/>
                  </a:lnTo>
                  <a:lnTo>
                    <a:pt x="1082662" y="58039"/>
                  </a:lnTo>
                  <a:lnTo>
                    <a:pt x="1082421" y="86868"/>
                  </a:lnTo>
                  <a:lnTo>
                    <a:pt x="1141361" y="58039"/>
                  </a:lnTo>
                  <a:close/>
                </a:path>
                <a:path w="1169670" h="3202304">
                  <a:moveTo>
                    <a:pt x="1169670" y="44196"/>
                  </a:moveTo>
                  <a:lnTo>
                    <a:pt x="1083183" y="0"/>
                  </a:lnTo>
                  <a:lnTo>
                    <a:pt x="1082916" y="28968"/>
                  </a:lnTo>
                  <a:lnTo>
                    <a:pt x="608317" y="25019"/>
                  </a:lnTo>
                  <a:lnTo>
                    <a:pt x="608076" y="53975"/>
                  </a:lnTo>
                  <a:lnTo>
                    <a:pt x="1082662" y="57924"/>
                  </a:lnTo>
                  <a:lnTo>
                    <a:pt x="1097153" y="58039"/>
                  </a:lnTo>
                  <a:lnTo>
                    <a:pt x="1141603" y="57924"/>
                  </a:lnTo>
                  <a:lnTo>
                    <a:pt x="1169670" y="4419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49017" y="6058661"/>
              <a:ext cx="1191895" cy="152400"/>
            </a:xfrm>
            <a:custGeom>
              <a:avLst/>
              <a:gdLst/>
              <a:ahLst/>
              <a:cxnLst/>
              <a:rect l="l" t="t" r="r" b="b"/>
              <a:pathLst>
                <a:path w="1191895" h="152400">
                  <a:moveTo>
                    <a:pt x="0" y="152400"/>
                  </a:moveTo>
                  <a:lnTo>
                    <a:pt x="1191768" y="152400"/>
                  </a:lnTo>
                  <a:lnTo>
                    <a:pt x="1191768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80860" y="4367783"/>
              <a:ext cx="5309616" cy="249173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85075" y="4571998"/>
              <a:ext cx="4818887" cy="216103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080504" y="4567427"/>
              <a:ext cx="4828540" cy="2170430"/>
            </a:xfrm>
            <a:custGeom>
              <a:avLst/>
              <a:gdLst/>
              <a:ahLst/>
              <a:cxnLst/>
              <a:rect l="l" t="t" r="r" b="b"/>
              <a:pathLst>
                <a:path w="4828540" h="2170429">
                  <a:moveTo>
                    <a:pt x="0" y="2170176"/>
                  </a:moveTo>
                  <a:lnTo>
                    <a:pt x="4828032" y="2170176"/>
                  </a:lnTo>
                  <a:lnTo>
                    <a:pt x="4828032" y="0"/>
                  </a:lnTo>
                  <a:lnTo>
                    <a:pt x="0" y="0"/>
                  </a:lnTo>
                  <a:lnTo>
                    <a:pt x="0" y="2170176"/>
                  </a:lnTo>
                  <a:close/>
                </a:path>
              </a:pathLst>
            </a:custGeom>
            <a:ln w="9144">
              <a:solidFill>
                <a:srgbClr val="1143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695437" y="5977889"/>
              <a:ext cx="4114800" cy="626745"/>
            </a:xfrm>
            <a:custGeom>
              <a:avLst/>
              <a:gdLst/>
              <a:ahLst/>
              <a:cxnLst/>
              <a:rect l="l" t="t" r="r" b="b"/>
              <a:pathLst>
                <a:path w="4114800" h="626745">
                  <a:moveTo>
                    <a:pt x="0" y="626364"/>
                  </a:moveTo>
                  <a:lnTo>
                    <a:pt x="4114800" y="626364"/>
                  </a:lnTo>
                  <a:lnTo>
                    <a:pt x="4114800" y="0"/>
                  </a:lnTo>
                  <a:lnTo>
                    <a:pt x="0" y="0"/>
                  </a:lnTo>
                  <a:lnTo>
                    <a:pt x="0" y="626364"/>
                  </a:lnTo>
                  <a:close/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2" y="72467"/>
            <a:ext cx="3144329" cy="702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211632" y="1978278"/>
            <a:ext cx="7750809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solidFill>
                  <a:srgbClr val="17375E"/>
                </a:solidFill>
                <a:latin typeface="Arial"/>
                <a:cs typeface="Arial"/>
              </a:rPr>
              <a:t>ЭЛЕКТРОННОЕ</a:t>
            </a:r>
            <a:r>
              <a:rPr sz="3600" b="1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3600" b="1" spc="-15" dirty="0">
                <a:solidFill>
                  <a:srgbClr val="17375E"/>
                </a:solidFill>
                <a:latin typeface="Arial"/>
                <a:cs typeface="Arial"/>
              </a:rPr>
              <a:t>АКТИРОВАНИЕ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6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ОСОБЕННОСТИ</a:t>
            </a:r>
            <a:r>
              <a:rPr sz="3600" spc="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3600" spc="-50" dirty="0">
                <a:solidFill>
                  <a:srgbClr val="17375E"/>
                </a:solidFill>
                <a:latin typeface="Microsoft Sans Serif"/>
                <a:cs typeface="Microsoft Sans Serif"/>
              </a:rPr>
              <a:t>РАБОТЫ</a:t>
            </a:r>
            <a:endParaRPr sz="3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600" dirty="0">
                <a:solidFill>
                  <a:srgbClr val="17375E"/>
                </a:solidFill>
                <a:latin typeface="Microsoft Sans Serif"/>
                <a:cs typeface="Microsoft Sans Serif"/>
              </a:rPr>
              <a:t>В</a:t>
            </a:r>
            <a:r>
              <a:rPr sz="3600" spc="3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3600" spc="-50" dirty="0">
                <a:solidFill>
                  <a:srgbClr val="17375E"/>
                </a:solidFill>
                <a:latin typeface="Microsoft Sans Serif"/>
                <a:cs typeface="Microsoft Sans Serif"/>
              </a:rPr>
              <a:t>ЛИЧНОМ</a:t>
            </a:r>
            <a:r>
              <a:rPr sz="3600" spc="3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3600" spc="-40" dirty="0">
                <a:solidFill>
                  <a:srgbClr val="17375E"/>
                </a:solidFill>
                <a:latin typeface="Microsoft Sans Serif"/>
                <a:cs typeface="Microsoft Sans Serif"/>
              </a:rPr>
              <a:t>КАБИНЕТЕ</a:t>
            </a:r>
            <a:r>
              <a:rPr sz="3600" spc="3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3600" spc="-120" dirty="0">
                <a:solidFill>
                  <a:srgbClr val="17375E"/>
                </a:solidFill>
                <a:latin typeface="Microsoft Sans Serif"/>
                <a:cs typeface="Microsoft Sans Serif"/>
              </a:rPr>
              <a:t>ЗАКАЗЧИКА</a:t>
            </a:r>
            <a:endParaRPr sz="3600">
              <a:latin typeface="Microsoft Sans Serif"/>
              <a:cs typeface="Microsoft Sans Serif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9375"/>
            <a:ext cx="3144329" cy="702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94782" y="135076"/>
            <a:ext cx="6517005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38555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РАССМОТРЕНИЕ </a:t>
            </a:r>
            <a:r>
              <a:rPr spc="-10" dirty="0"/>
              <a:t>ДОКУМЕНТА</a:t>
            </a:r>
            <a:r>
              <a:rPr spc="-35" dirty="0"/>
              <a:t> </a:t>
            </a:r>
            <a:r>
              <a:rPr spc="5" dirty="0"/>
              <a:t>О</a:t>
            </a:r>
            <a:r>
              <a:rPr spc="-25" dirty="0"/>
              <a:t> </a:t>
            </a:r>
            <a:r>
              <a:rPr dirty="0"/>
              <a:t>ПРИЕМКЕ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b="0" spc="-15" dirty="0">
                <a:latin typeface="Microsoft Sans Serif"/>
                <a:cs typeface="Microsoft Sans Serif"/>
              </a:rPr>
              <a:t>РЕЕСТР</a:t>
            </a:r>
            <a:r>
              <a:rPr b="0" spc="45" dirty="0">
                <a:latin typeface="Microsoft Sans Serif"/>
                <a:cs typeface="Microsoft Sans Serif"/>
              </a:rPr>
              <a:t> </a:t>
            </a:r>
            <a:r>
              <a:rPr b="0" spc="-50" dirty="0">
                <a:latin typeface="Microsoft Sans Serif"/>
                <a:cs typeface="Microsoft Sans Serif"/>
              </a:rPr>
              <a:t>ДОКУМЕНТОВ</a:t>
            </a:r>
            <a:r>
              <a:rPr b="0" dirty="0">
                <a:latin typeface="Microsoft Sans Serif"/>
                <a:cs typeface="Microsoft Sans Serif"/>
              </a:rPr>
              <a:t> ОБ</a:t>
            </a:r>
            <a:r>
              <a:rPr b="0" spc="15" dirty="0">
                <a:latin typeface="Microsoft Sans Serif"/>
                <a:cs typeface="Microsoft Sans Serif"/>
              </a:rPr>
              <a:t> </a:t>
            </a:r>
            <a:r>
              <a:rPr b="0" spc="-15" dirty="0">
                <a:latin typeface="Microsoft Sans Serif"/>
                <a:cs typeface="Microsoft Sans Serif"/>
              </a:rPr>
              <a:t>ИСПОЛНЕНИИ. </a:t>
            </a:r>
            <a:r>
              <a:rPr b="0" spc="-45" dirty="0">
                <a:latin typeface="Microsoft Sans Serif"/>
                <a:cs typeface="Microsoft Sans Serif"/>
              </a:rPr>
              <a:t>СТАТУСЫ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49646" y="1519426"/>
            <a:ext cx="11741150" cy="5303520"/>
            <a:chOff x="449646" y="1519426"/>
            <a:chExt cx="11741150" cy="53035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9646" y="1519426"/>
              <a:ext cx="7511663" cy="53035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8075" y="1677923"/>
              <a:ext cx="6996683" cy="48036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99403" y="3128771"/>
              <a:ext cx="6291072" cy="333146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4476" y="3323843"/>
              <a:ext cx="5881116" cy="274319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87730" y="1152525"/>
            <a:ext cx="339915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Личный</a:t>
            </a:r>
            <a:r>
              <a:rPr sz="2000" b="1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D4D4D"/>
                </a:solidFill>
                <a:latin typeface="Arial"/>
                <a:cs typeface="Arial"/>
              </a:rPr>
              <a:t>кабинет</a:t>
            </a:r>
            <a:r>
              <a:rPr sz="2000" b="1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заказчика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55128" y="1429257"/>
            <a:ext cx="4070985" cy="1733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latin typeface="Arial"/>
                <a:cs typeface="Arial"/>
              </a:rPr>
              <a:t>Реестр документов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об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исполнении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20" dirty="0">
                <a:latin typeface="Microsoft Sans Serif"/>
                <a:cs typeface="Microsoft Sans Serif"/>
              </a:rPr>
              <a:t>Поиск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по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номеру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реестровой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записи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/ </a:t>
            </a:r>
            <a:r>
              <a:rPr sz="1400" spc="-15" dirty="0">
                <a:latin typeface="Microsoft Sans Serif"/>
                <a:cs typeface="Microsoft Sans Serif"/>
              </a:rPr>
              <a:t>номеру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контракта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/ </a:t>
            </a:r>
            <a:r>
              <a:rPr sz="1400" spc="-60" dirty="0">
                <a:latin typeface="Microsoft Sans Serif"/>
                <a:cs typeface="Microsoft Sans Serif"/>
              </a:rPr>
              <a:t>ИКЗ</a:t>
            </a:r>
            <a:endParaRPr sz="1400">
              <a:latin typeface="Microsoft Sans Serif"/>
              <a:cs typeface="Microsoft Sans Serif"/>
            </a:endParaRPr>
          </a:p>
          <a:p>
            <a:pPr marL="299085" marR="422909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20" dirty="0">
                <a:latin typeface="Microsoft Sans Serif"/>
                <a:cs typeface="Microsoft Sans Serif"/>
              </a:rPr>
              <a:t>Уведомления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о </a:t>
            </a:r>
            <a:r>
              <a:rPr sz="1400" spc="-10" dirty="0">
                <a:latin typeface="Microsoft Sans Serif"/>
                <a:cs typeface="Microsoft Sans Serif"/>
              </a:rPr>
              <a:t>получении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документа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на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рассмотрение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20" dirty="0">
                <a:latin typeface="Microsoft Sans Serif"/>
                <a:cs typeface="Microsoft Sans Serif"/>
              </a:rPr>
              <a:t>Создание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обращения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из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личного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кабинета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5" dirty="0">
                <a:latin typeface="Microsoft Sans Serif"/>
                <a:cs typeface="Microsoft Sans Serif"/>
              </a:rPr>
              <a:t>Плагин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ГИС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«Независимый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регистратор»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9375"/>
            <a:ext cx="3144329" cy="702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700" y="175387"/>
            <a:ext cx="1221613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962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7375E"/>
                </a:solidFill>
              </a:rPr>
              <a:t>ФЕДЕРАЛЬНЫЙ</a:t>
            </a:r>
            <a:r>
              <a:rPr spc="-20" dirty="0">
                <a:solidFill>
                  <a:srgbClr val="17375E"/>
                </a:solidFill>
              </a:rPr>
              <a:t> </a:t>
            </a:r>
            <a:r>
              <a:rPr dirty="0">
                <a:solidFill>
                  <a:srgbClr val="17375E"/>
                </a:solidFill>
              </a:rPr>
              <a:t>ЗАКОН</a:t>
            </a:r>
            <a:r>
              <a:rPr spc="-40" dirty="0">
                <a:solidFill>
                  <a:srgbClr val="17375E"/>
                </a:solidFill>
              </a:rPr>
              <a:t> </a:t>
            </a:r>
            <a:r>
              <a:rPr dirty="0">
                <a:solidFill>
                  <a:srgbClr val="17375E"/>
                </a:solidFill>
              </a:rPr>
              <a:t>№</a:t>
            </a:r>
            <a:r>
              <a:rPr spc="-30" dirty="0">
                <a:solidFill>
                  <a:srgbClr val="17375E"/>
                </a:solidFill>
              </a:rPr>
              <a:t> </a:t>
            </a:r>
            <a:r>
              <a:rPr dirty="0">
                <a:solidFill>
                  <a:srgbClr val="17375E"/>
                </a:solidFill>
              </a:rPr>
              <a:t>360-ФЗ</a:t>
            </a:r>
          </a:p>
          <a:p>
            <a:pPr marL="12700">
              <a:lnSpc>
                <a:spcPct val="100000"/>
              </a:lnSpc>
              <a:tabLst>
                <a:tab pos="6076315" algn="l"/>
                <a:tab pos="12202795" algn="l"/>
              </a:tabLst>
            </a:pPr>
            <a:r>
              <a:rPr b="0" u="sng" dirty="0">
                <a:solidFill>
                  <a:srgbClr val="17375E"/>
                </a:solidFill>
                <a:uFill>
                  <a:solidFill>
                    <a:srgbClr val="D9D9D9"/>
                  </a:solidFill>
                </a:uFill>
                <a:latin typeface="Times New Roman"/>
                <a:cs typeface="Times New Roman"/>
              </a:rPr>
              <a:t> 	</a:t>
            </a:r>
            <a:r>
              <a:rPr b="0" u="sng" spc="-5" dirty="0">
                <a:solidFill>
                  <a:srgbClr val="17375E"/>
                </a:solidFill>
                <a:uFill>
                  <a:solidFill>
                    <a:srgbClr val="D9D9D9"/>
                  </a:solidFill>
                </a:uFill>
                <a:latin typeface="Microsoft Sans Serif"/>
                <a:cs typeface="Microsoft Sans Serif"/>
              </a:rPr>
              <a:t>ПРИМЕНЕНИЕ</a:t>
            </a:r>
            <a:r>
              <a:rPr b="0" u="sng" spc="10" dirty="0">
                <a:solidFill>
                  <a:srgbClr val="17375E"/>
                </a:solidFill>
                <a:uFill>
                  <a:solidFill>
                    <a:srgbClr val="D9D9D9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b="0" u="sng" spc="-25" dirty="0">
                <a:solidFill>
                  <a:srgbClr val="17375E"/>
                </a:solidFill>
                <a:uFill>
                  <a:solidFill>
                    <a:srgbClr val="D9D9D9"/>
                  </a:solidFill>
                </a:uFill>
                <a:latin typeface="Microsoft Sans Serif"/>
                <a:cs typeface="Microsoft Sans Serif"/>
              </a:rPr>
              <a:t>ЭЛЕКТРОННОГО</a:t>
            </a:r>
            <a:r>
              <a:rPr b="0" u="sng" spc="-5" dirty="0">
                <a:solidFill>
                  <a:srgbClr val="17375E"/>
                </a:solidFill>
                <a:uFill>
                  <a:solidFill>
                    <a:srgbClr val="D9D9D9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b="0" u="sng" spc="-20" dirty="0">
                <a:solidFill>
                  <a:srgbClr val="17375E"/>
                </a:solidFill>
                <a:uFill>
                  <a:solidFill>
                    <a:srgbClr val="D9D9D9"/>
                  </a:solidFill>
                </a:uFill>
                <a:latin typeface="Microsoft Sans Serif"/>
                <a:cs typeface="Microsoft Sans Serif"/>
              </a:rPr>
              <a:t>АКТИРОВАНИЯ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3955" y="1964181"/>
            <a:ext cx="4816475" cy="46903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200" marR="82550" indent="-57150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583565" algn="l"/>
                <a:tab pos="584200" algn="l"/>
              </a:tabLst>
            </a:pPr>
            <a:r>
              <a:rPr sz="16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Начиная</a:t>
            </a:r>
            <a:r>
              <a:rPr sz="1600" spc="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6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01.01.2022</a:t>
            </a:r>
            <a:r>
              <a:rPr sz="1600" spc="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по</a:t>
            </a:r>
            <a:r>
              <a:rPr sz="1600" spc="3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всем</a:t>
            </a:r>
            <a:r>
              <a:rPr sz="1600" spc="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электронным </a:t>
            </a:r>
            <a:r>
              <a:rPr sz="1600" spc="-409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контрактам,</a:t>
            </a:r>
            <a:r>
              <a:rPr sz="1600" spc="7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заключенным</a:t>
            </a:r>
            <a:endParaRPr sz="1600" dirty="0">
              <a:latin typeface="Microsoft Sans Serif"/>
              <a:cs typeface="Microsoft Sans Serif"/>
            </a:endParaRPr>
          </a:p>
          <a:p>
            <a:pPr marL="584200" marR="5080">
              <a:lnSpc>
                <a:spcPct val="100000"/>
              </a:lnSpc>
            </a:pPr>
            <a:r>
              <a:rPr sz="16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по</a:t>
            </a:r>
            <a:r>
              <a:rPr sz="1600" spc="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17375E"/>
                </a:solidFill>
                <a:latin typeface="Microsoft Sans Serif"/>
                <a:cs typeface="Microsoft Sans Serif"/>
              </a:rPr>
              <a:t>результатам</a:t>
            </a:r>
            <a:r>
              <a:rPr sz="1600" spc="5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открытых</a:t>
            </a:r>
            <a:r>
              <a:rPr sz="1600" spc="2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и</a:t>
            </a:r>
            <a:r>
              <a:rPr sz="1600" spc="2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закрытых </a:t>
            </a:r>
            <a:r>
              <a:rPr sz="16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электронных</a:t>
            </a:r>
            <a:r>
              <a:rPr sz="1600" spc="5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процедур</a:t>
            </a:r>
            <a:r>
              <a:rPr sz="1600" spc="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(за</a:t>
            </a:r>
            <a:r>
              <a:rPr sz="1600" spc="3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исключением </a:t>
            </a:r>
            <a:r>
              <a:rPr sz="16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заключенных</a:t>
            </a:r>
            <a:r>
              <a:rPr sz="1600" spc="6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по</a:t>
            </a:r>
            <a:r>
              <a:rPr sz="1600" spc="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п.5</a:t>
            </a:r>
            <a:r>
              <a:rPr sz="1600" spc="2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17375E"/>
                </a:solidFill>
                <a:latin typeface="Microsoft Sans Serif"/>
                <a:cs typeface="Microsoft Sans Serif"/>
              </a:rPr>
              <a:t>ч.11</a:t>
            </a:r>
            <a:r>
              <a:rPr sz="1600" spc="3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65" dirty="0">
                <a:solidFill>
                  <a:srgbClr val="17375E"/>
                </a:solidFill>
                <a:latin typeface="Microsoft Sans Serif"/>
                <a:cs typeface="Microsoft Sans Serif"/>
              </a:rPr>
              <a:t>ст.</a:t>
            </a:r>
            <a:r>
              <a:rPr sz="1600" spc="2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24</a:t>
            </a:r>
            <a:r>
              <a:rPr sz="1600" spc="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Закона</a:t>
            </a:r>
            <a:r>
              <a:rPr sz="1600" spc="3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114" dirty="0">
                <a:solidFill>
                  <a:srgbClr val="17375E"/>
                </a:solidFill>
                <a:latin typeface="Microsoft Sans Serif"/>
                <a:cs typeface="Microsoft Sans Serif"/>
              </a:rPr>
              <a:t>№</a:t>
            </a:r>
            <a:r>
              <a:rPr sz="1600" spc="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7375E"/>
                </a:solidFill>
                <a:latin typeface="Microsoft Sans Serif"/>
                <a:cs typeface="Microsoft Sans Serif"/>
              </a:rPr>
              <a:t>44- </a:t>
            </a:r>
            <a:r>
              <a:rPr sz="1600" spc="-409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75" dirty="0" smtClean="0">
                <a:solidFill>
                  <a:srgbClr val="17375E"/>
                </a:solidFill>
                <a:latin typeface="Microsoft Sans Serif"/>
                <a:cs typeface="Microsoft Sans Serif"/>
              </a:rPr>
              <a:t>ФЗ)</a:t>
            </a:r>
            <a:endParaRPr lang="ru-RU" sz="1600" spc="-75" dirty="0" smtClean="0">
              <a:solidFill>
                <a:srgbClr val="17375E"/>
              </a:solidFill>
              <a:latin typeface="Microsoft Sans Serif"/>
              <a:cs typeface="Microsoft Sans Serif"/>
            </a:endParaRPr>
          </a:p>
          <a:p>
            <a:pPr marL="584200" marR="5080">
              <a:lnSpc>
                <a:spcPct val="100000"/>
              </a:lnSpc>
            </a:pPr>
            <a:endParaRPr lang="ru-RU" sz="1600" spc="-75" dirty="0">
              <a:solidFill>
                <a:srgbClr val="17375E"/>
              </a:solidFill>
              <a:latin typeface="Microsoft Sans Serif"/>
              <a:cs typeface="Microsoft Sans Serif"/>
            </a:endParaRPr>
          </a:p>
          <a:p>
            <a:pPr marL="584200" marR="5080">
              <a:lnSpc>
                <a:spcPct val="100000"/>
              </a:lnSpc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Положениями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части 5 статьи 15 Закона N 46-ФЗ установлено, что при исполнении контрактов, заключенных при осуществлении закупок у единственного поставщика (подрядчика, исполнителя), в случаях, установленных в соответствии с частями 1 и 2 указанной статьи, применяются положения частей 13 и 14 статьи 94 Закона N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44-ФЗ.</a:t>
            </a:r>
          </a:p>
          <a:p>
            <a:pPr marL="584200" marR="5080" algn="ctr">
              <a:lnSpc>
                <a:spcPct val="100000"/>
              </a:lnSpc>
            </a:pPr>
            <a:r>
              <a:rPr lang="ru-RU" sz="1600" u="sng" dirty="0">
                <a:solidFill>
                  <a:srgbClr val="FF0000"/>
                </a:solidFill>
                <a:latin typeface="Microsoft Sans Serif"/>
                <a:cs typeface="Microsoft Sans Serif"/>
              </a:rPr>
              <a:t>Письмо Минфина России от 22.04.2022 N 24-06-06/36748</a:t>
            </a:r>
          </a:p>
          <a:p>
            <a:pPr marL="584200" marR="5080">
              <a:lnSpc>
                <a:spcPct val="100000"/>
              </a:lnSpc>
            </a:pPr>
            <a:endParaRPr sz="1600" dirty="0">
              <a:solidFill>
                <a:schemeClr val="tx2">
                  <a:lumMod val="75000"/>
                </a:schemeClr>
              </a:solidFill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2083" y="1182623"/>
            <a:ext cx="5131435" cy="334010"/>
          </a:xfrm>
          <a:prstGeom prst="rect">
            <a:avLst/>
          </a:prstGeom>
          <a:solidFill>
            <a:srgbClr val="11437E"/>
          </a:solidFill>
        </p:spPr>
        <p:txBody>
          <a:bodyPr vert="horz" wrap="square" lIns="0" tIns="5461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430"/>
              </a:spcBef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ОБЯЗАННОСТЬ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ПРИМЕНЕНИЯ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601904" y="1182560"/>
            <a:ext cx="4764405" cy="334010"/>
            <a:chOff x="6601904" y="1182560"/>
            <a:chExt cx="4764405" cy="334010"/>
          </a:xfrm>
        </p:grpSpPr>
        <p:sp>
          <p:nvSpPr>
            <p:cNvPr id="6" name="object 6"/>
            <p:cNvSpPr/>
            <p:nvPr/>
          </p:nvSpPr>
          <p:spPr>
            <a:xfrm>
              <a:off x="6614922" y="1195577"/>
              <a:ext cx="4738370" cy="307975"/>
            </a:xfrm>
            <a:custGeom>
              <a:avLst/>
              <a:gdLst/>
              <a:ahLst/>
              <a:cxnLst/>
              <a:rect l="l" t="t" r="r" b="b"/>
              <a:pathLst>
                <a:path w="4738370" h="307975">
                  <a:moveTo>
                    <a:pt x="4738116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4738116" y="307848"/>
                  </a:lnTo>
                  <a:lnTo>
                    <a:pt x="4738116" y="0"/>
                  </a:lnTo>
                  <a:close/>
                </a:path>
              </a:pathLst>
            </a:custGeom>
            <a:solidFill>
              <a:srgbClr val="1143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14922" y="1195577"/>
              <a:ext cx="4738370" cy="307975"/>
            </a:xfrm>
            <a:custGeom>
              <a:avLst/>
              <a:gdLst/>
              <a:ahLst/>
              <a:cxnLst/>
              <a:rect l="l" t="t" r="r" b="b"/>
              <a:pathLst>
                <a:path w="4738370" h="307975">
                  <a:moveTo>
                    <a:pt x="0" y="307848"/>
                  </a:moveTo>
                  <a:lnTo>
                    <a:pt x="4738116" y="307848"/>
                  </a:lnTo>
                  <a:lnTo>
                    <a:pt x="4738116" y="0"/>
                  </a:lnTo>
                  <a:lnTo>
                    <a:pt x="0" y="0"/>
                  </a:lnTo>
                  <a:lnTo>
                    <a:pt x="0" y="307848"/>
                  </a:lnTo>
                  <a:close/>
                </a:path>
              </a:pathLst>
            </a:custGeom>
            <a:ln w="25908">
              <a:solidFill>
                <a:srgbClr val="1143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601968" y="1182623"/>
            <a:ext cx="4764405" cy="33401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430"/>
              </a:spcBef>
            </a:pP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ПРАВО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ПРИМЕНЕНИЯ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00800" y="1978913"/>
            <a:ext cx="5139055" cy="27565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200" marR="276225" indent="-572135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584200" algn="l"/>
                <a:tab pos="584835" algn="l"/>
              </a:tabLst>
            </a:pPr>
            <a:r>
              <a:rPr sz="16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Контракты,</a:t>
            </a:r>
            <a:r>
              <a:rPr sz="1600" spc="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заключенные</a:t>
            </a:r>
            <a:r>
              <a:rPr sz="1600" spc="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6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единственным </a:t>
            </a:r>
            <a:r>
              <a:rPr sz="1600" spc="-409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поставщиком,</a:t>
            </a:r>
            <a:r>
              <a:rPr sz="1600" spc="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сведения</a:t>
            </a:r>
            <a:r>
              <a:rPr sz="16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6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которых </a:t>
            </a:r>
            <a:r>
              <a:rPr sz="16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включаются</a:t>
            </a:r>
            <a:r>
              <a:rPr sz="16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6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реестр</a:t>
            </a:r>
            <a:r>
              <a:rPr sz="16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контрактов</a:t>
            </a:r>
            <a:endParaRPr sz="16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1F5F"/>
              </a:buClr>
              <a:buFont typeface="Wingdings"/>
              <a:buChar char=""/>
            </a:pPr>
            <a:endParaRPr sz="1650" dirty="0">
              <a:latin typeface="Microsoft Sans Serif"/>
              <a:cs typeface="Microsoft Sans Serif"/>
            </a:endParaRPr>
          </a:p>
          <a:p>
            <a:pPr marL="584200" marR="5080" indent="-572135">
              <a:lnSpc>
                <a:spcPct val="100000"/>
              </a:lnSpc>
              <a:buFont typeface="Wingdings"/>
              <a:buChar char=""/>
              <a:tabLst>
                <a:tab pos="584200" algn="l"/>
                <a:tab pos="584835" algn="l"/>
              </a:tabLst>
            </a:pPr>
            <a:r>
              <a:rPr sz="16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Закрытые</a:t>
            </a:r>
            <a:r>
              <a:rPr sz="16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электронные</a:t>
            </a:r>
            <a:r>
              <a:rPr sz="1600" spc="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процедуры, 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проводимые</a:t>
            </a:r>
            <a:r>
              <a:rPr sz="16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6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случае,</a:t>
            </a:r>
            <a:r>
              <a:rPr sz="16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предусмотренном </a:t>
            </a:r>
            <a:r>
              <a:rPr sz="16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пунктом</a:t>
            </a:r>
            <a:r>
              <a:rPr sz="1600" spc="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5</a:t>
            </a:r>
            <a:r>
              <a:rPr sz="16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части</a:t>
            </a:r>
            <a:r>
              <a:rPr sz="1600" spc="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65" dirty="0">
                <a:solidFill>
                  <a:srgbClr val="001F5F"/>
                </a:solidFill>
                <a:latin typeface="Microsoft Sans Serif"/>
                <a:cs typeface="Microsoft Sans Serif"/>
              </a:rPr>
              <a:t>11</a:t>
            </a:r>
            <a:r>
              <a:rPr sz="16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статьи</a:t>
            </a:r>
            <a:r>
              <a:rPr sz="16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24</a:t>
            </a:r>
            <a:r>
              <a:rPr sz="16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(Распоряжение </a:t>
            </a:r>
            <a:r>
              <a:rPr sz="1600" spc="-409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Правительства</a:t>
            </a:r>
            <a:r>
              <a:rPr sz="16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80" dirty="0">
                <a:solidFill>
                  <a:srgbClr val="001F5F"/>
                </a:solidFill>
                <a:latin typeface="Microsoft Sans Serif"/>
                <a:cs typeface="Microsoft Sans Serif"/>
              </a:rPr>
              <a:t>РФ</a:t>
            </a:r>
            <a:r>
              <a:rPr sz="16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от</a:t>
            </a:r>
            <a:r>
              <a:rPr sz="16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30.10.2021</a:t>
            </a:r>
            <a:r>
              <a:rPr sz="16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114" dirty="0">
                <a:solidFill>
                  <a:srgbClr val="001F5F"/>
                </a:solidFill>
                <a:latin typeface="Microsoft Sans Serif"/>
                <a:cs typeface="Microsoft Sans Serif"/>
              </a:rPr>
              <a:t>№</a:t>
            </a:r>
            <a:r>
              <a:rPr sz="16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3095)</a:t>
            </a:r>
            <a:endParaRPr sz="16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Wingdings"/>
              <a:buChar char=""/>
            </a:pPr>
            <a:endParaRPr sz="1700" dirty="0">
              <a:latin typeface="Microsoft Sans Serif"/>
              <a:cs typeface="Microsoft Sans Serif"/>
            </a:endParaRPr>
          </a:p>
          <a:p>
            <a:pPr marL="584200" indent="-572135">
              <a:lnSpc>
                <a:spcPct val="100000"/>
              </a:lnSpc>
              <a:buFont typeface="Wingdings"/>
              <a:buChar char=""/>
              <a:tabLst>
                <a:tab pos="584200" algn="l"/>
                <a:tab pos="584835" algn="l"/>
              </a:tabLst>
            </a:pPr>
            <a:r>
              <a:rPr sz="16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Контракты,</a:t>
            </a:r>
            <a:r>
              <a:rPr sz="1600" spc="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заключенные</a:t>
            </a:r>
            <a:r>
              <a:rPr sz="1600" spc="7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по</a:t>
            </a:r>
            <a:r>
              <a:rPr sz="16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извещениям</a:t>
            </a:r>
            <a:r>
              <a:rPr sz="16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до</a:t>
            </a:r>
            <a:endParaRPr sz="1600" dirty="0">
              <a:latin typeface="Microsoft Sans Serif"/>
              <a:cs typeface="Microsoft Sans Serif"/>
            </a:endParaRPr>
          </a:p>
          <a:p>
            <a:pPr marL="584200">
              <a:lnSpc>
                <a:spcPct val="100000"/>
              </a:lnSpc>
            </a:pPr>
            <a:r>
              <a:rPr sz="1600" spc="-5" dirty="0" smtClean="0">
                <a:solidFill>
                  <a:srgbClr val="001F5F"/>
                </a:solidFill>
                <a:latin typeface="Microsoft Sans Serif"/>
                <a:cs typeface="Microsoft Sans Serif"/>
              </a:rPr>
              <a:t>01.01.2022</a:t>
            </a:r>
            <a:endParaRPr lang="ru-RU" sz="1600" spc="-5" dirty="0" smtClean="0">
              <a:solidFill>
                <a:srgbClr val="001F5F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0430" y="6175375"/>
            <a:ext cx="362579" cy="34328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943600" y="6188075"/>
            <a:ext cx="41395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Не</a:t>
            </a:r>
            <a:r>
              <a:rPr sz="16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применяется:</a:t>
            </a:r>
            <a:r>
              <a:rPr sz="1600" spc="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Закупки</a:t>
            </a:r>
            <a:r>
              <a:rPr sz="1600" spc="6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«малого</a:t>
            </a:r>
            <a:r>
              <a:rPr sz="1600" spc="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объема»</a:t>
            </a:r>
            <a:endParaRPr sz="1600" dirty="0">
              <a:latin typeface="Microsoft Sans Serif"/>
              <a:cs typeface="Microsoft Sans Serif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41" y="32842"/>
            <a:ext cx="3144329" cy="702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44034" y="135076"/>
            <a:ext cx="716788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8943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РАССМОТРЕНИЕ </a:t>
            </a:r>
            <a:r>
              <a:rPr spc="-10" dirty="0"/>
              <a:t>ДОКУМЕНТА</a:t>
            </a:r>
            <a:r>
              <a:rPr spc="-35" dirty="0"/>
              <a:t> </a:t>
            </a:r>
            <a:r>
              <a:rPr spc="5" dirty="0"/>
              <a:t>О</a:t>
            </a:r>
            <a:r>
              <a:rPr spc="-25" dirty="0"/>
              <a:t> </a:t>
            </a:r>
            <a:r>
              <a:rPr dirty="0"/>
              <a:t>ПРИЕМКЕ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b="0" spc="-40" dirty="0">
                <a:latin typeface="Microsoft Sans Serif"/>
                <a:cs typeface="Microsoft Sans Serif"/>
              </a:rPr>
              <a:t>НАСТРОЙКА</a:t>
            </a:r>
            <a:r>
              <a:rPr b="0" spc="20" dirty="0">
                <a:latin typeface="Microsoft Sans Serif"/>
                <a:cs typeface="Microsoft Sans Serif"/>
              </a:rPr>
              <a:t> </a:t>
            </a:r>
            <a:r>
              <a:rPr b="0" spc="-35" dirty="0">
                <a:latin typeface="Microsoft Sans Serif"/>
                <a:cs typeface="Microsoft Sans Serif"/>
              </a:rPr>
              <a:t>УВЕДОМЛЕНИЙ</a:t>
            </a:r>
            <a:r>
              <a:rPr b="0" dirty="0">
                <a:latin typeface="Microsoft Sans Serif"/>
                <a:cs typeface="Microsoft Sans Serif"/>
              </a:rPr>
              <a:t> О</a:t>
            </a:r>
            <a:r>
              <a:rPr b="0" spc="15" dirty="0">
                <a:latin typeface="Microsoft Sans Serif"/>
                <a:cs typeface="Microsoft Sans Serif"/>
              </a:rPr>
              <a:t> </a:t>
            </a:r>
            <a:r>
              <a:rPr b="0" spc="-25" dirty="0">
                <a:latin typeface="Microsoft Sans Serif"/>
                <a:cs typeface="Microsoft Sans Serif"/>
              </a:rPr>
              <a:t>ПОЛУЧЕНИИ</a:t>
            </a:r>
            <a:r>
              <a:rPr b="0" spc="10" dirty="0">
                <a:latin typeface="Microsoft Sans Serif"/>
                <a:cs typeface="Microsoft Sans Serif"/>
              </a:rPr>
              <a:t> </a:t>
            </a:r>
            <a:r>
              <a:rPr b="0" spc="-50" dirty="0">
                <a:latin typeface="Microsoft Sans Serif"/>
                <a:cs typeface="Microsoft Sans Serif"/>
              </a:rPr>
              <a:t>ДОКУМЕНТА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202734" y="1784538"/>
            <a:ext cx="7800340" cy="5075555"/>
            <a:chOff x="202734" y="1784538"/>
            <a:chExt cx="7800340" cy="507555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734" y="1784538"/>
              <a:ext cx="7799746" cy="50749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1187" y="1943098"/>
              <a:ext cx="7284720" cy="48249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73852" y="4663439"/>
              <a:ext cx="152400" cy="15240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47496" y="1098296"/>
            <a:ext cx="77781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4D4D4D"/>
                </a:solidFill>
                <a:latin typeface="Arial"/>
                <a:cs typeface="Arial"/>
              </a:rPr>
              <a:t>Личный</a:t>
            </a:r>
            <a:r>
              <a:rPr sz="1600" b="1" spc="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D4D4D"/>
                </a:solidFill>
                <a:latin typeface="Arial"/>
                <a:cs typeface="Arial"/>
              </a:rPr>
              <a:t>кабинет</a:t>
            </a:r>
            <a:r>
              <a:rPr sz="1600" b="1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D4D4D"/>
                </a:solidFill>
                <a:latin typeface="Arial"/>
                <a:cs typeface="Arial"/>
              </a:rPr>
              <a:t>Заказчика</a:t>
            </a:r>
            <a:r>
              <a:rPr sz="1600" b="1" spc="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D4D4D"/>
                </a:solidFill>
                <a:latin typeface="Arial"/>
                <a:cs typeface="Arial"/>
              </a:rPr>
              <a:t>–</a:t>
            </a:r>
            <a:r>
              <a:rPr sz="1600" b="1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D4D4D"/>
                </a:solidFill>
                <a:latin typeface="Arial"/>
                <a:cs typeface="Arial"/>
              </a:rPr>
              <a:t>Администрирование</a:t>
            </a:r>
            <a:r>
              <a:rPr sz="1600" b="1" spc="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D4D4D"/>
                </a:solidFill>
                <a:latin typeface="Arial"/>
                <a:cs typeface="Arial"/>
              </a:rPr>
              <a:t>–</a:t>
            </a:r>
            <a:r>
              <a:rPr sz="1600" b="1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D4D4D"/>
                </a:solidFill>
                <a:latin typeface="Arial"/>
                <a:cs typeface="Arial"/>
              </a:rPr>
              <a:t>Настройка</a:t>
            </a:r>
            <a:r>
              <a:rPr sz="1600" b="1" spc="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4D4D4D"/>
                </a:solidFill>
                <a:latin typeface="Arial"/>
                <a:cs typeface="Arial"/>
              </a:rPr>
              <a:t>уведомлений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09365" y="2297429"/>
            <a:ext cx="2895600" cy="338455"/>
          </a:xfrm>
          <a:prstGeom prst="rect">
            <a:avLst/>
          </a:prstGeom>
          <a:ln w="28955">
            <a:solidFill>
              <a:srgbClr val="FF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sz="16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адрес </a:t>
            </a:r>
            <a:r>
              <a:rPr sz="16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электронной</a:t>
            </a:r>
            <a:r>
              <a:rPr sz="1600" spc="4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почты@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01356" y="3102863"/>
            <a:ext cx="376427" cy="376427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880984" y="1921510"/>
            <a:ext cx="303022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299720" algn="l"/>
              </a:tabLst>
            </a:pPr>
            <a:r>
              <a:rPr sz="16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уполномоченные</a:t>
            </a:r>
            <a:r>
              <a:rPr sz="16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4D4D4D"/>
                </a:solidFill>
                <a:latin typeface="Microsoft Sans Serif"/>
                <a:cs typeface="Microsoft Sans Serif"/>
              </a:rPr>
              <a:t>сотрудники </a:t>
            </a:r>
            <a:r>
              <a:rPr sz="1600" spc="-409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45" dirty="0">
                <a:solidFill>
                  <a:srgbClr val="4D4D4D"/>
                </a:solidFill>
                <a:latin typeface="Microsoft Sans Serif"/>
                <a:cs typeface="Microsoft Sans Serif"/>
              </a:rPr>
              <a:t>заказчика</a:t>
            </a:r>
            <a:endParaRPr sz="16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16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эксперты</a:t>
            </a:r>
            <a:endParaRPr sz="16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члены</a:t>
            </a:r>
            <a:r>
              <a:rPr sz="16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75" dirty="0">
                <a:solidFill>
                  <a:srgbClr val="4D4D4D"/>
                </a:solidFill>
                <a:latin typeface="Microsoft Sans Serif"/>
                <a:cs typeface="Microsoft Sans Serif"/>
              </a:rPr>
              <a:t>ПК</a:t>
            </a:r>
            <a:endParaRPr sz="16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16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иные</a:t>
            </a:r>
            <a:r>
              <a:rPr sz="1600" spc="2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третьи</a:t>
            </a:r>
            <a:r>
              <a:rPr sz="1600" spc="3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лица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9375"/>
            <a:ext cx="3144329" cy="702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621018" y="135076"/>
            <a:ext cx="539623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solidFill>
                  <a:srgbClr val="4D4D4D"/>
                </a:solidFill>
                <a:latin typeface="Arial"/>
                <a:cs typeface="Arial"/>
              </a:rPr>
              <a:t>РАССМОТРЕНИЕ 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ДОКУМЕНТА</a:t>
            </a:r>
            <a:r>
              <a:rPr sz="2000" b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4D4D4D"/>
                </a:solidFill>
                <a:latin typeface="Arial"/>
                <a:cs typeface="Arial"/>
              </a:rPr>
              <a:t>О</a:t>
            </a:r>
            <a:r>
              <a:rPr sz="2000" b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ПРИЕМКЕ</a:t>
            </a:r>
            <a:endParaRPr sz="2000">
              <a:latin typeface="Arial"/>
              <a:cs typeface="Arial"/>
            </a:endParaRPr>
          </a:p>
          <a:p>
            <a:pPr marL="21971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РЕЕСТР</a:t>
            </a:r>
            <a:r>
              <a:rPr sz="2000" spc="3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45" dirty="0">
                <a:solidFill>
                  <a:srgbClr val="4D4D4D"/>
                </a:solidFill>
                <a:latin typeface="Microsoft Sans Serif"/>
                <a:cs typeface="Microsoft Sans Serif"/>
              </a:rPr>
              <a:t>ДОКУМЕНТОВ</a:t>
            </a:r>
            <a:r>
              <a:rPr sz="200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D4D4D"/>
                </a:solidFill>
                <a:latin typeface="Microsoft Sans Serif"/>
                <a:cs typeface="Microsoft Sans Serif"/>
              </a:rPr>
              <a:t>ОБ</a:t>
            </a:r>
            <a:r>
              <a:rPr sz="20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ИСПОЛНЕНИИ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7730" y="1245869"/>
            <a:ext cx="339915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Личный</a:t>
            </a:r>
            <a:r>
              <a:rPr sz="2000" b="1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D4D4D"/>
                </a:solidFill>
                <a:latin typeface="Arial"/>
                <a:cs typeface="Arial"/>
              </a:rPr>
              <a:t>кабинет</a:t>
            </a:r>
            <a:r>
              <a:rPr sz="2000" b="1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заказчика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9729" y="1560575"/>
            <a:ext cx="12080875" cy="4579620"/>
            <a:chOff x="109729" y="1560575"/>
            <a:chExt cx="12080875" cy="457962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729" y="2171699"/>
              <a:ext cx="12080746" cy="39684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1560575"/>
              <a:ext cx="11495532" cy="4186428"/>
            </a:xfrm>
            <a:prstGeom prst="rect">
              <a:avLst/>
            </a:prstGeom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9375"/>
            <a:ext cx="3144329" cy="702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83000" y="135076"/>
            <a:ext cx="8329295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0845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РАССМОТРЕНИЕ </a:t>
            </a:r>
            <a:r>
              <a:rPr spc="-10" dirty="0"/>
              <a:t>ДОКУМЕНТА</a:t>
            </a:r>
            <a:r>
              <a:rPr spc="-35" dirty="0"/>
              <a:t> </a:t>
            </a:r>
            <a:r>
              <a:rPr spc="5" dirty="0"/>
              <a:t>О</a:t>
            </a:r>
            <a:r>
              <a:rPr spc="-25" dirty="0"/>
              <a:t> </a:t>
            </a:r>
            <a:r>
              <a:rPr dirty="0"/>
              <a:t>ПРИЕМКЕ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b="0" spc="-15" dirty="0">
                <a:latin typeface="Microsoft Sans Serif"/>
                <a:cs typeface="Microsoft Sans Serif"/>
              </a:rPr>
              <a:t>РЕЕСТР</a:t>
            </a:r>
            <a:r>
              <a:rPr b="0" spc="40" dirty="0">
                <a:latin typeface="Microsoft Sans Serif"/>
                <a:cs typeface="Microsoft Sans Serif"/>
              </a:rPr>
              <a:t> </a:t>
            </a:r>
            <a:r>
              <a:rPr b="0" spc="-50" dirty="0">
                <a:latin typeface="Microsoft Sans Serif"/>
                <a:cs typeface="Microsoft Sans Serif"/>
              </a:rPr>
              <a:t>ДОКУМЕНТОВ</a:t>
            </a:r>
            <a:r>
              <a:rPr b="0" spc="-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О</a:t>
            </a:r>
            <a:r>
              <a:rPr b="0" spc="15" dirty="0">
                <a:latin typeface="Microsoft Sans Serif"/>
                <a:cs typeface="Microsoft Sans Serif"/>
              </a:rPr>
              <a:t> </a:t>
            </a:r>
            <a:r>
              <a:rPr b="0" spc="-25" dirty="0">
                <a:latin typeface="Microsoft Sans Serif"/>
                <a:cs typeface="Microsoft Sans Serif"/>
              </a:rPr>
              <a:t>ПРИЕМКЕ.</a:t>
            </a:r>
            <a:r>
              <a:rPr b="0" spc="20" dirty="0">
                <a:latin typeface="Microsoft Sans Serif"/>
                <a:cs typeface="Microsoft Sans Serif"/>
              </a:rPr>
              <a:t> </a:t>
            </a:r>
            <a:r>
              <a:rPr b="0" spc="-20" dirty="0">
                <a:latin typeface="Microsoft Sans Serif"/>
                <a:cs typeface="Microsoft Sans Serif"/>
              </a:rPr>
              <a:t>РАССМОТРЕНИЕ</a:t>
            </a:r>
            <a:r>
              <a:rPr b="0" spc="30" dirty="0">
                <a:latin typeface="Microsoft Sans Serif"/>
                <a:cs typeface="Microsoft Sans Serif"/>
              </a:rPr>
              <a:t> </a:t>
            </a:r>
            <a:r>
              <a:rPr b="0" spc="-50" dirty="0">
                <a:latin typeface="Microsoft Sans Serif"/>
                <a:cs typeface="Microsoft Sans Serif"/>
              </a:rPr>
              <a:t>ДОКУМЕНТА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7730" y="1152525"/>
            <a:ext cx="339915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Личный</a:t>
            </a:r>
            <a:r>
              <a:rPr sz="2000" b="1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D4D4D"/>
                </a:solidFill>
                <a:latin typeface="Arial"/>
                <a:cs typeface="Arial"/>
              </a:rPr>
              <a:t>кабинет</a:t>
            </a:r>
            <a:r>
              <a:rPr sz="2000" b="1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заказчика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56218" y="1433575"/>
            <a:ext cx="3424554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404040"/>
                </a:solidFill>
                <a:latin typeface="Arial"/>
                <a:cs typeface="Arial"/>
              </a:rPr>
              <a:t>Шаг</a:t>
            </a:r>
            <a:r>
              <a:rPr sz="1400" b="1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Arial"/>
                <a:cs typeface="Arial"/>
              </a:rPr>
              <a:t>1.</a:t>
            </a:r>
            <a:r>
              <a:rPr sz="1400" b="1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04040"/>
                </a:solidFill>
                <a:latin typeface="Arial"/>
                <a:cs typeface="Arial"/>
              </a:rPr>
              <a:t>Общая</a:t>
            </a:r>
            <a:r>
              <a:rPr sz="14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04040"/>
                </a:solidFill>
                <a:latin typeface="Arial"/>
                <a:cs typeface="Arial"/>
              </a:rPr>
              <a:t>информация</a:t>
            </a:r>
            <a:r>
              <a:rPr sz="1400" b="1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404040"/>
                </a:solidFill>
                <a:latin typeface="Arial"/>
                <a:cs typeface="Arial"/>
              </a:rPr>
              <a:t>(просмотр)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Информация</a:t>
            </a:r>
            <a:r>
              <a:rPr sz="14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04040"/>
                </a:solidFill>
                <a:latin typeface="Microsoft Sans Serif"/>
                <a:cs typeface="Microsoft Sans Serif"/>
              </a:rPr>
              <a:t>о</a:t>
            </a:r>
            <a:r>
              <a:rPr sz="14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контракте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404040"/>
                </a:solidFill>
                <a:latin typeface="Microsoft Sans Serif"/>
                <a:cs typeface="Microsoft Sans Serif"/>
              </a:rPr>
              <a:t>Общая</a:t>
            </a:r>
            <a:r>
              <a:rPr sz="14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информация</a:t>
            </a:r>
            <a:r>
              <a:rPr sz="1400" spc="-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04040"/>
                </a:solidFill>
                <a:latin typeface="Microsoft Sans Serif"/>
                <a:cs typeface="Microsoft Sans Serif"/>
              </a:rPr>
              <a:t>о </a:t>
            </a:r>
            <a:r>
              <a:rPr sz="14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документе</a:t>
            </a:r>
            <a:endParaRPr sz="1400">
              <a:latin typeface="Microsoft Sans Serif"/>
              <a:cs typeface="Microsoft Sans Serif"/>
            </a:endParaRPr>
          </a:p>
          <a:p>
            <a:pPr marL="299085" marR="395605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Реквизиты,</a:t>
            </a:r>
            <a:r>
              <a:rPr sz="1400" spc="1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документа </a:t>
            </a:r>
            <a:r>
              <a:rPr sz="14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 подтверждающего</a:t>
            </a:r>
            <a:r>
              <a:rPr sz="1400" spc="-6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404040"/>
                </a:solidFill>
                <a:latin typeface="Microsoft Sans Serif"/>
                <a:cs typeface="Microsoft Sans Serif"/>
              </a:rPr>
              <a:t>передачу</a:t>
            </a:r>
            <a:r>
              <a:rPr sz="1400" spc="-40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ТРУ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45363" y="1400555"/>
            <a:ext cx="7678420" cy="5139055"/>
            <a:chOff x="245363" y="1400555"/>
            <a:chExt cx="7678420" cy="513905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363" y="1400555"/>
              <a:ext cx="7677911" cy="513892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32638" y="1754885"/>
              <a:ext cx="990600" cy="452755"/>
            </a:xfrm>
            <a:custGeom>
              <a:avLst/>
              <a:gdLst/>
              <a:ahLst/>
              <a:cxnLst/>
              <a:rect l="l" t="t" r="r" b="b"/>
              <a:pathLst>
                <a:path w="990600" h="452755">
                  <a:moveTo>
                    <a:pt x="0" y="452627"/>
                  </a:moveTo>
                  <a:lnTo>
                    <a:pt x="990600" y="452627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452627"/>
                  </a:lnTo>
                  <a:close/>
                </a:path>
              </a:pathLst>
            </a:custGeom>
            <a:ln w="25908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9375"/>
            <a:ext cx="3144329" cy="702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621018" y="135076"/>
            <a:ext cx="539115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РАССМОТРЕНИЕ </a:t>
            </a:r>
            <a:r>
              <a:rPr spc="-10" dirty="0"/>
              <a:t>ДОКУМЕНТА</a:t>
            </a:r>
            <a:r>
              <a:rPr spc="-35" dirty="0"/>
              <a:t> </a:t>
            </a:r>
            <a:r>
              <a:rPr spc="5" dirty="0"/>
              <a:t>О</a:t>
            </a:r>
            <a:r>
              <a:rPr spc="-25" dirty="0"/>
              <a:t> </a:t>
            </a:r>
            <a:r>
              <a:rPr dirty="0"/>
              <a:t>ПРИЕМКЕ</a:t>
            </a:r>
          </a:p>
          <a:p>
            <a:pPr marL="1257935">
              <a:lnSpc>
                <a:spcPct val="100000"/>
              </a:lnSpc>
              <a:spcBef>
                <a:spcPts val="5"/>
              </a:spcBef>
            </a:pPr>
            <a:r>
              <a:rPr b="0" spc="-25" dirty="0">
                <a:latin typeface="Microsoft Sans Serif"/>
                <a:cs typeface="Microsoft Sans Serif"/>
              </a:rPr>
              <a:t>ТОВАРЫ,</a:t>
            </a:r>
            <a:r>
              <a:rPr b="0" dirty="0">
                <a:latin typeface="Microsoft Sans Serif"/>
                <a:cs typeface="Microsoft Sans Serif"/>
              </a:rPr>
              <a:t> </a:t>
            </a:r>
            <a:r>
              <a:rPr b="0" spc="-20" dirty="0">
                <a:latin typeface="Microsoft Sans Serif"/>
                <a:cs typeface="Microsoft Sans Serif"/>
              </a:rPr>
              <a:t>РАБОТЫ,</a:t>
            </a:r>
            <a:r>
              <a:rPr b="0" spc="-10" dirty="0">
                <a:latin typeface="Microsoft Sans Serif"/>
                <a:cs typeface="Microsoft Sans Serif"/>
              </a:rPr>
              <a:t> </a:t>
            </a:r>
            <a:r>
              <a:rPr b="0" spc="-45" dirty="0">
                <a:latin typeface="Microsoft Sans Serif"/>
                <a:cs typeface="Microsoft Sans Serif"/>
              </a:rPr>
              <a:t>УСЛУГИ</a:t>
            </a:r>
            <a:r>
              <a:rPr b="0" spc="5" dirty="0">
                <a:latin typeface="Microsoft Sans Serif"/>
                <a:cs typeface="Microsoft Sans Serif"/>
              </a:rPr>
              <a:t> </a:t>
            </a:r>
            <a:r>
              <a:rPr b="0" spc="-15" dirty="0">
                <a:latin typeface="Microsoft Sans Serif"/>
                <a:cs typeface="Microsoft Sans Serif"/>
              </a:rPr>
              <a:t>(ТРУ)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0026" y="1093469"/>
            <a:ext cx="33997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Личный</a:t>
            </a:r>
            <a:r>
              <a:rPr sz="2000" b="1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D4D4D"/>
                </a:solidFill>
                <a:latin typeface="Arial"/>
                <a:cs typeface="Arial"/>
              </a:rPr>
              <a:t>кабинет</a:t>
            </a:r>
            <a:r>
              <a:rPr sz="2000" b="1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заказчика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36804" y="1406651"/>
            <a:ext cx="8228330" cy="4932045"/>
            <a:chOff x="336804" y="1406651"/>
            <a:chExt cx="8228330" cy="49320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6804" y="1406651"/>
              <a:ext cx="7952232" cy="493166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1876" y="1601723"/>
              <a:ext cx="7363968" cy="43434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75675" y="4649723"/>
              <a:ext cx="489203" cy="42519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128507" y="1572513"/>
            <a:ext cx="3655060" cy="5110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Шаг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3.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ТРУ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(просмотр):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Информация </a:t>
            </a:r>
            <a:r>
              <a:rPr sz="1400" b="1" dirty="0">
                <a:latin typeface="Arial"/>
                <a:cs typeface="Arial"/>
              </a:rPr>
              <a:t>о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поставленных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ТРУ: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10" dirty="0">
                <a:latin typeface="Microsoft Sans Serif"/>
                <a:cs typeface="Microsoft Sans Serif"/>
              </a:rPr>
              <a:t>Информация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о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товаре</a:t>
            </a:r>
            <a:endParaRPr sz="14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5" dirty="0">
                <a:latin typeface="Microsoft Sans Serif"/>
                <a:cs typeface="Microsoft Sans Serif"/>
              </a:rPr>
              <a:t>Единица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измерения</a:t>
            </a:r>
            <a:endParaRPr sz="14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20" dirty="0">
                <a:latin typeface="Microsoft Sans Serif"/>
                <a:cs typeface="Microsoft Sans Serif"/>
              </a:rPr>
              <a:t>Количество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(объем)</a:t>
            </a:r>
            <a:endParaRPr sz="14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5" dirty="0">
                <a:latin typeface="Microsoft Sans Serif"/>
                <a:cs typeface="Microsoft Sans Serif"/>
              </a:rPr>
              <a:t>Цена</a:t>
            </a:r>
            <a:r>
              <a:rPr sz="1400" spc="-30" dirty="0">
                <a:latin typeface="Microsoft Sans Serif"/>
                <a:cs typeface="Microsoft Sans Serif"/>
              </a:rPr>
              <a:t> за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единицу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измерения</a:t>
            </a:r>
            <a:endParaRPr sz="14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10" dirty="0">
                <a:latin typeface="Microsoft Sans Serif"/>
                <a:cs typeface="Microsoft Sans Serif"/>
              </a:rPr>
              <a:t>Стоимость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ТРУ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35" dirty="0">
                <a:latin typeface="Microsoft Sans Serif"/>
                <a:cs typeface="Microsoft Sans Serif"/>
              </a:rPr>
              <a:t>без</a:t>
            </a:r>
            <a:r>
              <a:rPr sz="1400" spc="-10" dirty="0">
                <a:latin typeface="Microsoft Sans Serif"/>
                <a:cs typeface="Microsoft Sans Serif"/>
              </a:rPr>
              <a:t> налога</a:t>
            </a:r>
            <a:endParaRPr sz="14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10" dirty="0">
                <a:latin typeface="Microsoft Sans Serif"/>
                <a:cs typeface="Microsoft Sans Serif"/>
              </a:rPr>
              <a:t>Налоговая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ставка</a:t>
            </a:r>
            <a:endParaRPr sz="14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25" dirty="0">
                <a:latin typeface="Microsoft Sans Serif"/>
                <a:cs typeface="Microsoft Sans Serif"/>
              </a:rPr>
              <a:t>Сумма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налога</a:t>
            </a:r>
            <a:endParaRPr sz="14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10" dirty="0">
                <a:latin typeface="Microsoft Sans Serif"/>
                <a:cs typeface="Microsoft Sans Serif"/>
              </a:rPr>
              <a:t>Стоимость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ТРУ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налогом</a:t>
            </a:r>
            <a:endParaRPr sz="14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20" dirty="0">
                <a:latin typeface="Microsoft Sans Serif"/>
                <a:cs typeface="Microsoft Sans Serif"/>
              </a:rPr>
              <a:t>Дополнительная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информация</a:t>
            </a:r>
            <a:endParaRPr sz="14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Font typeface="Wingdings"/>
              <a:buChar char=""/>
            </a:pPr>
            <a:endParaRPr sz="15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"/>
            </a:pPr>
            <a:endParaRPr sz="1200" dirty="0">
              <a:latin typeface="Microsoft Sans Serif"/>
              <a:cs typeface="Microsoft Sans Serif"/>
            </a:endParaRPr>
          </a:p>
          <a:p>
            <a:pPr marL="58674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Проверить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информацию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 dirty="0">
              <a:latin typeface="Arial"/>
              <a:cs typeface="Arial"/>
            </a:endParaRPr>
          </a:p>
          <a:p>
            <a:pPr marL="58674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Учесть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особенности:</a:t>
            </a:r>
            <a:endParaRPr sz="1400" dirty="0">
              <a:latin typeface="Arial"/>
              <a:cs typeface="Arial"/>
            </a:endParaRPr>
          </a:p>
          <a:p>
            <a:pPr marL="873125" lvl="1" indent="-28702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873125" algn="l"/>
                <a:tab pos="873760" algn="l"/>
              </a:tabLst>
            </a:pPr>
            <a:r>
              <a:rPr sz="1400" spc="-10" dirty="0">
                <a:latin typeface="Microsoft Sans Serif"/>
                <a:cs typeface="Microsoft Sans Serif"/>
              </a:rPr>
              <a:t>Специализация</a:t>
            </a:r>
            <a:endParaRPr sz="1400" dirty="0">
              <a:latin typeface="Microsoft Sans Serif"/>
              <a:cs typeface="Microsoft Sans Serif"/>
            </a:endParaRPr>
          </a:p>
          <a:p>
            <a:pPr marL="873125" lvl="1" indent="-287020">
              <a:lnSpc>
                <a:spcPct val="100000"/>
              </a:lnSpc>
              <a:buFont typeface="Wingdings"/>
              <a:buChar char=""/>
              <a:tabLst>
                <a:tab pos="873125" algn="l"/>
                <a:tab pos="873760" algn="l"/>
              </a:tabLst>
            </a:pPr>
            <a:r>
              <a:rPr sz="1400" spc="-15" dirty="0">
                <a:latin typeface="Microsoft Sans Serif"/>
                <a:cs typeface="Microsoft Sans Serif"/>
              </a:rPr>
              <a:t>Улучшенные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характеристики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ТРУ</a:t>
            </a:r>
            <a:endParaRPr sz="1400" dirty="0">
              <a:latin typeface="Microsoft Sans Serif"/>
              <a:cs typeface="Microsoft Sans Serif"/>
            </a:endParaRPr>
          </a:p>
          <a:p>
            <a:pPr marL="873125" lvl="1" indent="-287020">
              <a:lnSpc>
                <a:spcPct val="100000"/>
              </a:lnSpc>
              <a:buFont typeface="Wingdings"/>
              <a:buChar char=""/>
              <a:tabLst>
                <a:tab pos="873125" algn="l"/>
                <a:tab pos="873760" algn="l"/>
              </a:tabLst>
            </a:pPr>
            <a:r>
              <a:rPr sz="1400" spc="-15" dirty="0">
                <a:latin typeface="Microsoft Sans Serif"/>
                <a:cs typeface="Microsoft Sans Serif"/>
              </a:rPr>
              <a:t>Изменение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50" dirty="0">
                <a:latin typeface="Microsoft Sans Serif"/>
                <a:cs typeface="Microsoft Sans Serif"/>
              </a:rPr>
              <a:t>НДС</a:t>
            </a:r>
            <a:endParaRPr sz="1400" dirty="0">
              <a:latin typeface="Microsoft Sans Serif"/>
              <a:cs typeface="Microsoft Sans Serif"/>
            </a:endParaRPr>
          </a:p>
          <a:p>
            <a:pPr marL="873125" lvl="1" indent="-287020">
              <a:lnSpc>
                <a:spcPct val="100000"/>
              </a:lnSpc>
              <a:buFont typeface="Wingdings"/>
              <a:buChar char=""/>
              <a:tabLst>
                <a:tab pos="873125" algn="l"/>
                <a:tab pos="873760" algn="l"/>
              </a:tabLst>
            </a:pPr>
            <a:r>
              <a:rPr sz="1400" spc="-10" dirty="0">
                <a:latin typeface="Microsoft Sans Serif"/>
                <a:cs typeface="Microsoft Sans Serif"/>
              </a:rPr>
              <a:t>Сведения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о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маркировке</a:t>
            </a:r>
            <a:endParaRPr sz="1400" dirty="0">
              <a:latin typeface="Microsoft Sans Serif"/>
              <a:cs typeface="Microsoft Sans Serif"/>
            </a:endParaRPr>
          </a:p>
          <a:p>
            <a:pPr marL="873125" lvl="1" indent="-287020">
              <a:lnSpc>
                <a:spcPct val="100000"/>
              </a:lnSpc>
              <a:buFont typeface="Wingdings"/>
              <a:buChar char=""/>
              <a:tabLst>
                <a:tab pos="873125" algn="l"/>
                <a:tab pos="873760" algn="l"/>
              </a:tabLst>
            </a:pPr>
            <a:r>
              <a:rPr sz="1400" spc="-10" dirty="0">
                <a:latin typeface="Microsoft Sans Serif"/>
                <a:cs typeface="Microsoft Sans Serif"/>
              </a:rPr>
              <a:t>Сведения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о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прослеживаемости</a:t>
            </a:r>
            <a:endParaRPr sz="1400" dirty="0">
              <a:latin typeface="Microsoft Sans Serif"/>
              <a:cs typeface="Microsoft Sans Serif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75676" y="5285232"/>
            <a:ext cx="489203" cy="42519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9375"/>
            <a:ext cx="3144329" cy="702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621018" y="135076"/>
            <a:ext cx="539115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РАССМОТРЕНИЕ </a:t>
            </a:r>
            <a:r>
              <a:rPr spc="-10" dirty="0"/>
              <a:t>ДОКУМЕНТА</a:t>
            </a:r>
            <a:r>
              <a:rPr spc="-35" dirty="0"/>
              <a:t> </a:t>
            </a:r>
            <a:r>
              <a:rPr spc="5" dirty="0"/>
              <a:t>О</a:t>
            </a:r>
            <a:r>
              <a:rPr spc="-25" dirty="0"/>
              <a:t> </a:t>
            </a:r>
            <a:r>
              <a:rPr dirty="0"/>
              <a:t>ПРИЕМКЕ</a:t>
            </a:r>
          </a:p>
          <a:p>
            <a:pPr marL="607060">
              <a:lnSpc>
                <a:spcPct val="100000"/>
              </a:lnSpc>
              <a:spcBef>
                <a:spcPts val="5"/>
              </a:spcBef>
            </a:pPr>
            <a:r>
              <a:rPr b="0" spc="-15" dirty="0">
                <a:latin typeface="Microsoft Sans Serif"/>
                <a:cs typeface="Microsoft Sans Serif"/>
              </a:rPr>
              <a:t>УЛУЧШЕННЫЕ</a:t>
            </a:r>
            <a:r>
              <a:rPr b="0" spc="-10" dirty="0">
                <a:latin typeface="Microsoft Sans Serif"/>
                <a:cs typeface="Microsoft Sans Serif"/>
              </a:rPr>
              <a:t> </a:t>
            </a:r>
            <a:r>
              <a:rPr b="0" spc="-40" dirty="0">
                <a:latin typeface="Microsoft Sans Serif"/>
                <a:cs typeface="Microsoft Sans Serif"/>
              </a:rPr>
              <a:t>ХАРАКТЕРИСТИКИ</a:t>
            </a:r>
            <a:r>
              <a:rPr b="0" spc="5" dirty="0">
                <a:latin typeface="Microsoft Sans Serif"/>
                <a:cs typeface="Microsoft Sans Serif"/>
              </a:rPr>
              <a:t> </a:t>
            </a:r>
            <a:r>
              <a:rPr b="0" spc="-20" dirty="0">
                <a:latin typeface="Microsoft Sans Serif"/>
                <a:cs typeface="Microsoft Sans Serif"/>
              </a:rPr>
              <a:t>ТРУ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7730" y="1245869"/>
            <a:ext cx="339915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Личный</a:t>
            </a:r>
            <a:r>
              <a:rPr sz="2000" b="1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D4D4D"/>
                </a:solidFill>
                <a:latin typeface="Arial"/>
                <a:cs typeface="Arial"/>
              </a:rPr>
              <a:t>кабинет</a:t>
            </a:r>
            <a:r>
              <a:rPr sz="2000" b="1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заказчика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8513" y="1667451"/>
            <a:ext cx="8763635" cy="4814570"/>
            <a:chOff x="68513" y="1667451"/>
            <a:chExt cx="8763635" cy="481457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13" y="1667451"/>
              <a:ext cx="8287645" cy="250049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075" y="1825751"/>
              <a:ext cx="7772400" cy="19857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17408" y="2455163"/>
              <a:ext cx="431292" cy="37337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29945" y="2561081"/>
              <a:ext cx="2489200" cy="565785"/>
            </a:xfrm>
            <a:custGeom>
              <a:avLst/>
              <a:gdLst/>
              <a:ahLst/>
              <a:cxnLst/>
              <a:rect l="l" t="t" r="r" b="b"/>
              <a:pathLst>
                <a:path w="2489200" h="565785">
                  <a:moveTo>
                    <a:pt x="0" y="565403"/>
                  </a:moveTo>
                  <a:lnTo>
                    <a:pt x="2488692" y="565403"/>
                  </a:lnTo>
                  <a:lnTo>
                    <a:pt x="2488692" y="0"/>
                  </a:lnTo>
                  <a:lnTo>
                    <a:pt x="0" y="0"/>
                  </a:lnTo>
                  <a:lnTo>
                    <a:pt x="0" y="565403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400" y="4073651"/>
              <a:ext cx="8284464" cy="24079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7472" y="4268723"/>
              <a:ext cx="7696200" cy="181965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702301" y="4650485"/>
              <a:ext cx="3374390" cy="1371600"/>
            </a:xfrm>
            <a:custGeom>
              <a:avLst/>
              <a:gdLst/>
              <a:ahLst/>
              <a:cxnLst/>
              <a:rect l="l" t="t" r="r" b="b"/>
              <a:pathLst>
                <a:path w="3374390" h="1371600">
                  <a:moveTo>
                    <a:pt x="0" y="542544"/>
                  </a:moveTo>
                  <a:lnTo>
                    <a:pt x="3374136" y="542544"/>
                  </a:lnTo>
                  <a:lnTo>
                    <a:pt x="3374136" y="0"/>
                  </a:lnTo>
                  <a:lnTo>
                    <a:pt x="0" y="0"/>
                  </a:lnTo>
                  <a:lnTo>
                    <a:pt x="0" y="542544"/>
                  </a:lnTo>
                  <a:close/>
                </a:path>
                <a:path w="3374390" h="1371600">
                  <a:moveTo>
                    <a:pt x="1295400" y="1371600"/>
                  </a:moveTo>
                  <a:lnTo>
                    <a:pt x="1773936" y="1371600"/>
                  </a:lnTo>
                  <a:lnTo>
                    <a:pt x="1773936" y="530351"/>
                  </a:lnTo>
                  <a:lnTo>
                    <a:pt x="1295400" y="530351"/>
                  </a:lnTo>
                  <a:lnTo>
                    <a:pt x="1295400" y="1371600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01811" y="4664963"/>
              <a:ext cx="429768" cy="37338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8711565" y="2501645"/>
            <a:ext cx="29502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404040"/>
                </a:solidFill>
                <a:latin typeface="Arial"/>
                <a:cs typeface="Arial"/>
              </a:rPr>
              <a:t>Улучшенные</a:t>
            </a:r>
            <a:r>
              <a:rPr sz="1600" b="1" spc="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04040"/>
                </a:solidFill>
                <a:latin typeface="Arial"/>
                <a:cs typeface="Arial"/>
              </a:rPr>
              <a:t>характеристики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16669" y="4729988"/>
            <a:ext cx="2613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404040"/>
                </a:solidFill>
                <a:latin typeface="Arial"/>
                <a:cs typeface="Arial"/>
              </a:rPr>
              <a:t>Изменение</a:t>
            </a:r>
            <a:r>
              <a:rPr sz="16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04040"/>
                </a:solidFill>
                <a:latin typeface="Arial"/>
                <a:cs typeface="Arial"/>
              </a:rPr>
              <a:t>значений</a:t>
            </a:r>
            <a:r>
              <a:rPr sz="16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04040"/>
                </a:solidFill>
                <a:latin typeface="Arial"/>
                <a:cs typeface="Arial"/>
              </a:rPr>
              <a:t>НДС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9375"/>
            <a:ext cx="3144329" cy="702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21018" y="135076"/>
            <a:ext cx="539115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РАССМОТРЕНИЕ </a:t>
            </a:r>
            <a:r>
              <a:rPr spc="-10" dirty="0"/>
              <a:t>ДОКУМЕНТА</a:t>
            </a:r>
            <a:r>
              <a:rPr spc="-35" dirty="0"/>
              <a:t> </a:t>
            </a:r>
            <a:r>
              <a:rPr spc="5" dirty="0"/>
              <a:t>О</a:t>
            </a:r>
            <a:r>
              <a:rPr spc="-25" dirty="0"/>
              <a:t> </a:t>
            </a:r>
            <a:r>
              <a:rPr dirty="0"/>
              <a:t>ПРИЕМКЕ</a:t>
            </a:r>
          </a:p>
          <a:p>
            <a:pPr marL="1347470">
              <a:lnSpc>
                <a:spcPct val="100000"/>
              </a:lnSpc>
              <a:spcBef>
                <a:spcPts val="5"/>
              </a:spcBef>
            </a:pPr>
            <a:r>
              <a:rPr b="0" spc="-35" dirty="0">
                <a:latin typeface="Microsoft Sans Serif"/>
                <a:cs typeface="Microsoft Sans Serif"/>
              </a:rPr>
              <a:t>УВЕДОМЛЕНИЕ</a:t>
            </a:r>
            <a:r>
              <a:rPr b="0" spc="-1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ОБ</a:t>
            </a:r>
            <a:r>
              <a:rPr b="0" spc="-10" dirty="0">
                <a:latin typeface="Microsoft Sans Serif"/>
                <a:cs typeface="Microsoft Sans Serif"/>
              </a:rPr>
              <a:t> </a:t>
            </a:r>
            <a:r>
              <a:rPr b="0" spc="-20" dirty="0">
                <a:latin typeface="Microsoft Sans Serif"/>
                <a:cs typeface="Microsoft Sans Serif"/>
              </a:rPr>
              <a:t>УТОЧНЕНИИ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0026" y="1093469"/>
            <a:ext cx="33997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Личный</a:t>
            </a:r>
            <a:r>
              <a:rPr sz="2000" b="1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D4D4D"/>
                </a:solidFill>
                <a:latin typeface="Arial"/>
                <a:cs typeface="Arial"/>
              </a:rPr>
              <a:t>кабинет</a:t>
            </a:r>
            <a:r>
              <a:rPr sz="2000" b="1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заказчика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5343" y="1406651"/>
            <a:ext cx="7559040" cy="4627245"/>
            <a:chOff x="85343" y="1406651"/>
            <a:chExt cx="7559040" cy="46272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43" y="1406651"/>
              <a:ext cx="7559040" cy="46268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415" y="1601723"/>
              <a:ext cx="6970776" cy="40386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728966" y="1323594"/>
            <a:ext cx="3526154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91515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Шаг 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5. Подписанты поставщика </a:t>
            </a:r>
            <a:r>
              <a:rPr sz="1400" b="1" spc="-3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4D4D4D"/>
                </a:solidFill>
                <a:latin typeface="Arial"/>
                <a:cs typeface="Arial"/>
              </a:rPr>
              <a:t>(просмотр):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НЕСООТВЕТСТВИЕ</a:t>
            </a:r>
            <a:r>
              <a:rPr sz="1400" b="1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ИНФОРМАЦИИ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(не</a:t>
            </a:r>
            <a:r>
              <a:rPr sz="1400" b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стоимостные</a:t>
            </a:r>
            <a:r>
              <a:rPr sz="1400" b="1" spc="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данные)</a:t>
            </a:r>
            <a:r>
              <a:rPr sz="1400" b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на</a:t>
            </a:r>
            <a:r>
              <a:rPr sz="1400" b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Шагах</a:t>
            </a: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1-4: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28966" y="3243783"/>
            <a:ext cx="289306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УВЕДОМЛЕНИЕ</a:t>
            </a:r>
            <a:r>
              <a:rPr sz="1400" b="1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ОБ</a:t>
            </a:r>
            <a:r>
              <a:rPr sz="1400" b="1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УТОЧНЕНИИ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77733" y="4524197"/>
            <a:ext cx="273748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ОТКАЗАНО</a:t>
            </a:r>
            <a:r>
              <a:rPr sz="1400" b="1" spc="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В</a:t>
            </a:r>
            <a:r>
              <a:rPr sz="1400" b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4D4D4D"/>
                </a:solidFill>
                <a:latin typeface="Arial"/>
                <a:cs typeface="Arial"/>
              </a:rPr>
              <a:t>РАССМОТРЕНИИ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266176" y="2467355"/>
            <a:ext cx="76200" cy="762000"/>
          </a:xfrm>
          <a:custGeom>
            <a:avLst/>
            <a:gdLst/>
            <a:ahLst/>
            <a:cxnLst/>
            <a:rect l="l" t="t" r="r" b="b"/>
            <a:pathLst>
              <a:path w="76200" h="762000">
                <a:moveTo>
                  <a:pt x="31750" y="685800"/>
                </a:moveTo>
                <a:lnTo>
                  <a:pt x="0" y="685800"/>
                </a:lnTo>
                <a:lnTo>
                  <a:pt x="38100" y="762000"/>
                </a:lnTo>
                <a:lnTo>
                  <a:pt x="69850" y="698500"/>
                </a:lnTo>
                <a:lnTo>
                  <a:pt x="31750" y="698500"/>
                </a:lnTo>
                <a:lnTo>
                  <a:pt x="31750" y="685800"/>
                </a:lnTo>
                <a:close/>
              </a:path>
              <a:path w="76200" h="762000">
                <a:moveTo>
                  <a:pt x="44450" y="0"/>
                </a:moveTo>
                <a:lnTo>
                  <a:pt x="31750" y="0"/>
                </a:lnTo>
                <a:lnTo>
                  <a:pt x="31750" y="698500"/>
                </a:lnTo>
                <a:lnTo>
                  <a:pt x="44450" y="698500"/>
                </a:lnTo>
                <a:lnTo>
                  <a:pt x="44450" y="0"/>
                </a:lnTo>
                <a:close/>
              </a:path>
              <a:path w="76200" h="762000">
                <a:moveTo>
                  <a:pt x="76200" y="685800"/>
                </a:moveTo>
                <a:lnTo>
                  <a:pt x="44450" y="685800"/>
                </a:lnTo>
                <a:lnTo>
                  <a:pt x="44450" y="698500"/>
                </a:lnTo>
                <a:lnTo>
                  <a:pt x="69850" y="698500"/>
                </a:lnTo>
                <a:lnTo>
                  <a:pt x="76200" y="685800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790176" y="2467355"/>
            <a:ext cx="76200" cy="762000"/>
          </a:xfrm>
          <a:custGeom>
            <a:avLst/>
            <a:gdLst/>
            <a:ahLst/>
            <a:cxnLst/>
            <a:rect l="l" t="t" r="r" b="b"/>
            <a:pathLst>
              <a:path w="76200" h="762000">
                <a:moveTo>
                  <a:pt x="31750" y="685800"/>
                </a:moveTo>
                <a:lnTo>
                  <a:pt x="0" y="685800"/>
                </a:lnTo>
                <a:lnTo>
                  <a:pt x="38100" y="762000"/>
                </a:lnTo>
                <a:lnTo>
                  <a:pt x="69850" y="698500"/>
                </a:lnTo>
                <a:lnTo>
                  <a:pt x="31750" y="698500"/>
                </a:lnTo>
                <a:lnTo>
                  <a:pt x="31750" y="685800"/>
                </a:lnTo>
                <a:close/>
              </a:path>
              <a:path w="76200" h="762000">
                <a:moveTo>
                  <a:pt x="44450" y="0"/>
                </a:moveTo>
                <a:lnTo>
                  <a:pt x="31750" y="0"/>
                </a:lnTo>
                <a:lnTo>
                  <a:pt x="31750" y="698500"/>
                </a:lnTo>
                <a:lnTo>
                  <a:pt x="44450" y="698500"/>
                </a:lnTo>
                <a:lnTo>
                  <a:pt x="44450" y="0"/>
                </a:lnTo>
                <a:close/>
              </a:path>
              <a:path w="76200" h="762000">
                <a:moveTo>
                  <a:pt x="76200" y="685800"/>
                </a:moveTo>
                <a:lnTo>
                  <a:pt x="44450" y="685800"/>
                </a:lnTo>
                <a:lnTo>
                  <a:pt x="44450" y="698500"/>
                </a:lnTo>
                <a:lnTo>
                  <a:pt x="69850" y="698500"/>
                </a:lnTo>
                <a:lnTo>
                  <a:pt x="76200" y="685800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28176" y="2467355"/>
            <a:ext cx="76200" cy="762000"/>
          </a:xfrm>
          <a:custGeom>
            <a:avLst/>
            <a:gdLst/>
            <a:ahLst/>
            <a:cxnLst/>
            <a:rect l="l" t="t" r="r" b="b"/>
            <a:pathLst>
              <a:path w="76200" h="762000">
                <a:moveTo>
                  <a:pt x="31750" y="685800"/>
                </a:moveTo>
                <a:lnTo>
                  <a:pt x="0" y="685800"/>
                </a:lnTo>
                <a:lnTo>
                  <a:pt x="38100" y="762000"/>
                </a:lnTo>
                <a:lnTo>
                  <a:pt x="69850" y="698500"/>
                </a:lnTo>
                <a:lnTo>
                  <a:pt x="31750" y="698500"/>
                </a:lnTo>
                <a:lnTo>
                  <a:pt x="31750" y="685800"/>
                </a:lnTo>
                <a:close/>
              </a:path>
              <a:path w="76200" h="762000">
                <a:moveTo>
                  <a:pt x="44450" y="0"/>
                </a:moveTo>
                <a:lnTo>
                  <a:pt x="31750" y="0"/>
                </a:lnTo>
                <a:lnTo>
                  <a:pt x="31750" y="698500"/>
                </a:lnTo>
                <a:lnTo>
                  <a:pt x="44450" y="698500"/>
                </a:lnTo>
                <a:lnTo>
                  <a:pt x="44450" y="0"/>
                </a:lnTo>
                <a:close/>
              </a:path>
              <a:path w="76200" h="762000">
                <a:moveTo>
                  <a:pt x="76200" y="685800"/>
                </a:moveTo>
                <a:lnTo>
                  <a:pt x="44450" y="685800"/>
                </a:lnTo>
                <a:lnTo>
                  <a:pt x="44450" y="698500"/>
                </a:lnTo>
                <a:lnTo>
                  <a:pt x="69850" y="698500"/>
                </a:lnTo>
                <a:lnTo>
                  <a:pt x="76200" y="685800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66176" y="3659123"/>
            <a:ext cx="76200" cy="762000"/>
          </a:xfrm>
          <a:custGeom>
            <a:avLst/>
            <a:gdLst/>
            <a:ahLst/>
            <a:cxnLst/>
            <a:rect l="l" t="t" r="r" b="b"/>
            <a:pathLst>
              <a:path w="76200" h="762000">
                <a:moveTo>
                  <a:pt x="31750" y="685800"/>
                </a:moveTo>
                <a:lnTo>
                  <a:pt x="0" y="685800"/>
                </a:lnTo>
                <a:lnTo>
                  <a:pt x="38100" y="762000"/>
                </a:lnTo>
                <a:lnTo>
                  <a:pt x="69850" y="698500"/>
                </a:lnTo>
                <a:lnTo>
                  <a:pt x="31750" y="698500"/>
                </a:lnTo>
                <a:lnTo>
                  <a:pt x="31750" y="685800"/>
                </a:lnTo>
                <a:close/>
              </a:path>
              <a:path w="76200" h="762000">
                <a:moveTo>
                  <a:pt x="44450" y="0"/>
                </a:moveTo>
                <a:lnTo>
                  <a:pt x="31750" y="0"/>
                </a:lnTo>
                <a:lnTo>
                  <a:pt x="31750" y="698500"/>
                </a:lnTo>
                <a:lnTo>
                  <a:pt x="44450" y="698500"/>
                </a:lnTo>
                <a:lnTo>
                  <a:pt x="44450" y="0"/>
                </a:lnTo>
                <a:close/>
              </a:path>
              <a:path w="76200" h="762000">
                <a:moveTo>
                  <a:pt x="76200" y="685800"/>
                </a:moveTo>
                <a:lnTo>
                  <a:pt x="44450" y="685800"/>
                </a:lnTo>
                <a:lnTo>
                  <a:pt x="44450" y="698500"/>
                </a:lnTo>
                <a:lnTo>
                  <a:pt x="69850" y="698500"/>
                </a:lnTo>
                <a:lnTo>
                  <a:pt x="76200" y="685800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790176" y="3659123"/>
            <a:ext cx="76200" cy="762000"/>
          </a:xfrm>
          <a:custGeom>
            <a:avLst/>
            <a:gdLst/>
            <a:ahLst/>
            <a:cxnLst/>
            <a:rect l="l" t="t" r="r" b="b"/>
            <a:pathLst>
              <a:path w="76200" h="762000">
                <a:moveTo>
                  <a:pt x="31750" y="685800"/>
                </a:moveTo>
                <a:lnTo>
                  <a:pt x="0" y="685800"/>
                </a:lnTo>
                <a:lnTo>
                  <a:pt x="38100" y="762000"/>
                </a:lnTo>
                <a:lnTo>
                  <a:pt x="69850" y="698500"/>
                </a:lnTo>
                <a:lnTo>
                  <a:pt x="31750" y="698500"/>
                </a:lnTo>
                <a:lnTo>
                  <a:pt x="31750" y="685800"/>
                </a:lnTo>
                <a:close/>
              </a:path>
              <a:path w="76200" h="762000">
                <a:moveTo>
                  <a:pt x="44450" y="0"/>
                </a:moveTo>
                <a:lnTo>
                  <a:pt x="31750" y="0"/>
                </a:lnTo>
                <a:lnTo>
                  <a:pt x="31750" y="698500"/>
                </a:lnTo>
                <a:lnTo>
                  <a:pt x="44450" y="698500"/>
                </a:lnTo>
                <a:lnTo>
                  <a:pt x="44450" y="0"/>
                </a:lnTo>
                <a:close/>
              </a:path>
              <a:path w="76200" h="762000">
                <a:moveTo>
                  <a:pt x="76200" y="685800"/>
                </a:moveTo>
                <a:lnTo>
                  <a:pt x="44450" y="685800"/>
                </a:lnTo>
                <a:lnTo>
                  <a:pt x="44450" y="698500"/>
                </a:lnTo>
                <a:lnTo>
                  <a:pt x="69850" y="698500"/>
                </a:lnTo>
                <a:lnTo>
                  <a:pt x="76200" y="685800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28176" y="3659123"/>
            <a:ext cx="76200" cy="762000"/>
          </a:xfrm>
          <a:custGeom>
            <a:avLst/>
            <a:gdLst/>
            <a:ahLst/>
            <a:cxnLst/>
            <a:rect l="l" t="t" r="r" b="b"/>
            <a:pathLst>
              <a:path w="76200" h="762000">
                <a:moveTo>
                  <a:pt x="31750" y="685800"/>
                </a:moveTo>
                <a:lnTo>
                  <a:pt x="0" y="685800"/>
                </a:lnTo>
                <a:lnTo>
                  <a:pt x="38100" y="762000"/>
                </a:lnTo>
                <a:lnTo>
                  <a:pt x="69850" y="698500"/>
                </a:lnTo>
                <a:lnTo>
                  <a:pt x="31750" y="698500"/>
                </a:lnTo>
                <a:lnTo>
                  <a:pt x="31750" y="685800"/>
                </a:lnTo>
                <a:close/>
              </a:path>
              <a:path w="76200" h="762000">
                <a:moveTo>
                  <a:pt x="44450" y="0"/>
                </a:moveTo>
                <a:lnTo>
                  <a:pt x="31750" y="0"/>
                </a:lnTo>
                <a:lnTo>
                  <a:pt x="31750" y="698500"/>
                </a:lnTo>
                <a:lnTo>
                  <a:pt x="44450" y="698500"/>
                </a:lnTo>
                <a:lnTo>
                  <a:pt x="44450" y="0"/>
                </a:lnTo>
                <a:close/>
              </a:path>
              <a:path w="76200" h="762000">
                <a:moveTo>
                  <a:pt x="76200" y="685800"/>
                </a:moveTo>
                <a:lnTo>
                  <a:pt x="44450" y="685800"/>
                </a:lnTo>
                <a:lnTo>
                  <a:pt x="44450" y="698500"/>
                </a:lnTo>
                <a:lnTo>
                  <a:pt x="69850" y="698500"/>
                </a:lnTo>
                <a:lnTo>
                  <a:pt x="76200" y="685800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9375"/>
            <a:ext cx="3144329" cy="702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21018" y="135076"/>
            <a:ext cx="539115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РАССМОТРЕНИЕ </a:t>
            </a:r>
            <a:r>
              <a:rPr spc="-10" dirty="0"/>
              <a:t>ДОКУМЕНТА</a:t>
            </a:r>
            <a:r>
              <a:rPr spc="-35" dirty="0"/>
              <a:t> </a:t>
            </a:r>
            <a:r>
              <a:rPr spc="5" dirty="0"/>
              <a:t>О</a:t>
            </a:r>
            <a:r>
              <a:rPr spc="-25" dirty="0"/>
              <a:t> </a:t>
            </a:r>
            <a:r>
              <a:rPr dirty="0"/>
              <a:t>ПРИЕМКЕ</a:t>
            </a:r>
          </a:p>
          <a:p>
            <a:pPr marL="2028825">
              <a:lnSpc>
                <a:spcPct val="100000"/>
              </a:lnSpc>
              <a:spcBef>
                <a:spcPts val="5"/>
              </a:spcBef>
            </a:pPr>
            <a:r>
              <a:rPr b="0" spc="-30" dirty="0">
                <a:latin typeface="Microsoft Sans Serif"/>
                <a:cs typeface="Microsoft Sans Serif"/>
              </a:rPr>
              <a:t>ПОДПИСАНТЫ</a:t>
            </a:r>
            <a:r>
              <a:rPr b="0" spc="-85" dirty="0">
                <a:latin typeface="Microsoft Sans Serif"/>
                <a:cs typeface="Microsoft Sans Serif"/>
              </a:rPr>
              <a:t> </a:t>
            </a:r>
            <a:r>
              <a:rPr b="0" spc="-65" dirty="0">
                <a:latin typeface="Microsoft Sans Serif"/>
                <a:cs typeface="Microsoft Sans Serif"/>
              </a:rPr>
              <a:t>ЗАКАЗЧИКА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0026" y="1093469"/>
            <a:ext cx="33997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Личный</a:t>
            </a:r>
            <a:r>
              <a:rPr sz="2000" b="1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D4D4D"/>
                </a:solidFill>
                <a:latin typeface="Arial"/>
                <a:cs typeface="Arial"/>
              </a:rPr>
              <a:t>кабинет</a:t>
            </a:r>
            <a:r>
              <a:rPr sz="2000" b="1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заказчика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711438" y="3075177"/>
            <a:ext cx="114300" cy="551815"/>
            <a:chOff x="8711438" y="3075177"/>
            <a:chExt cx="114300" cy="55181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11438" y="3075177"/>
              <a:ext cx="114298" cy="12496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11438" y="3288537"/>
              <a:ext cx="114298" cy="1249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11438" y="3501897"/>
              <a:ext cx="114298" cy="12496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8700007" y="1727962"/>
            <a:ext cx="3428365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Шаг</a:t>
            </a:r>
            <a:r>
              <a:rPr sz="1400" b="1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6.</a:t>
            </a:r>
            <a:r>
              <a:rPr sz="1400" b="1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Подписанты</a:t>
            </a: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заказчика: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Информация </a:t>
            </a: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о</a:t>
            </a:r>
            <a:r>
              <a:rPr sz="1400" b="1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подписантах</a:t>
            </a:r>
            <a:r>
              <a:rPr sz="1400" b="1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заказчика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Иные</a:t>
            </a:r>
            <a:r>
              <a:rPr sz="1400" b="1" spc="-15" dirty="0">
                <a:solidFill>
                  <a:srgbClr val="4D4D4D"/>
                </a:solidFill>
                <a:latin typeface="Arial"/>
                <a:cs typeface="Arial"/>
              </a:rPr>
              <a:t> уполномоченные</a:t>
            </a:r>
            <a:r>
              <a:rPr sz="1400" b="1" spc="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лица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Приемочная</a:t>
            </a:r>
            <a:r>
              <a:rPr sz="1400" b="1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комиссия</a:t>
            </a:r>
            <a:r>
              <a:rPr sz="1400" b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(ПК)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299085" marR="494030">
              <a:lnSpc>
                <a:spcPct val="100000"/>
              </a:lnSpc>
            </a:pPr>
            <a:r>
              <a:rPr sz="140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Признак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создания </a:t>
            </a:r>
            <a:r>
              <a:rPr sz="1400" spc="-60" dirty="0">
                <a:solidFill>
                  <a:srgbClr val="4D4D4D"/>
                </a:solidFill>
                <a:latin typeface="Microsoft Sans Serif"/>
                <a:cs typeface="Microsoft Sans Serif"/>
              </a:rPr>
              <a:t>ПК </a:t>
            </a:r>
            <a:r>
              <a:rPr sz="1400" spc="-5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Основание</a:t>
            </a:r>
            <a:r>
              <a:rPr sz="1400" spc="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создания</a:t>
            </a:r>
            <a:r>
              <a:rPr sz="1400" spc="3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4D4D4D"/>
                </a:solidFill>
                <a:latin typeface="Microsoft Sans Serif"/>
                <a:cs typeface="Microsoft Sans Serif"/>
              </a:rPr>
              <a:t>ПК </a:t>
            </a:r>
            <a:r>
              <a:rPr sz="1400" spc="-5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4D4D4D"/>
                </a:solidFill>
                <a:latin typeface="Microsoft Sans Serif"/>
                <a:cs typeface="Microsoft Sans Serif"/>
              </a:rPr>
              <a:t>Формат</a:t>
            </a:r>
            <a:r>
              <a:rPr sz="14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отражения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решения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4D4D4D"/>
                </a:solidFill>
                <a:latin typeface="Microsoft Sans Serif"/>
                <a:cs typeface="Microsoft Sans Serif"/>
              </a:rPr>
              <a:t>ПК </a:t>
            </a:r>
            <a:r>
              <a:rPr sz="1400" spc="-36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Подписанты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и члены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4D4D4D"/>
                </a:solidFill>
                <a:latin typeface="Microsoft Sans Serif"/>
                <a:cs typeface="Microsoft Sans Serif"/>
              </a:rPr>
              <a:t>ПК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7723" y="1406651"/>
            <a:ext cx="8963660" cy="5080000"/>
            <a:chOff x="77723" y="1406651"/>
            <a:chExt cx="8963660" cy="508000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11438" y="3715257"/>
              <a:ext cx="114298" cy="1249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0400" y="4658791"/>
              <a:ext cx="382855" cy="36141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9810" y="5413781"/>
              <a:ext cx="421021" cy="39768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23" y="1406651"/>
              <a:ext cx="8619744" cy="507949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795" y="1601723"/>
              <a:ext cx="8001000" cy="449122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79298" y="2736341"/>
              <a:ext cx="5234940" cy="372110"/>
            </a:xfrm>
            <a:custGeom>
              <a:avLst/>
              <a:gdLst/>
              <a:ahLst/>
              <a:cxnLst/>
              <a:rect l="l" t="t" r="r" b="b"/>
              <a:pathLst>
                <a:path w="5234940" h="372110">
                  <a:moveTo>
                    <a:pt x="0" y="371855"/>
                  </a:moveTo>
                  <a:lnTo>
                    <a:pt x="5234940" y="371855"/>
                  </a:lnTo>
                  <a:lnTo>
                    <a:pt x="5234940" y="0"/>
                  </a:lnTo>
                  <a:lnTo>
                    <a:pt x="0" y="0"/>
                  </a:lnTo>
                  <a:lnTo>
                    <a:pt x="0" y="371855"/>
                  </a:lnTo>
                  <a:close/>
                </a:path>
              </a:pathLst>
            </a:custGeom>
            <a:ln w="198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27603" y="2290571"/>
              <a:ext cx="5541264" cy="101955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22675" y="2485656"/>
              <a:ext cx="4953000" cy="41819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123438" y="2495549"/>
              <a:ext cx="4953000" cy="402590"/>
            </a:xfrm>
            <a:custGeom>
              <a:avLst/>
              <a:gdLst/>
              <a:ahLst/>
              <a:cxnLst/>
              <a:rect l="l" t="t" r="r" b="b"/>
              <a:pathLst>
                <a:path w="4953000" h="402589">
                  <a:moveTo>
                    <a:pt x="0" y="402336"/>
                  </a:moveTo>
                  <a:lnTo>
                    <a:pt x="4953000" y="402336"/>
                  </a:lnTo>
                  <a:lnTo>
                    <a:pt x="4953000" y="0"/>
                  </a:lnTo>
                  <a:lnTo>
                    <a:pt x="0" y="0"/>
                  </a:lnTo>
                  <a:lnTo>
                    <a:pt x="0" y="402336"/>
                  </a:lnTo>
                  <a:close/>
                </a:path>
              </a:pathLst>
            </a:custGeom>
            <a:ln w="198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4799" y="1601723"/>
              <a:ext cx="5942076" cy="256032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9084309" y="4665345"/>
            <a:ext cx="20370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Если</a:t>
            </a:r>
            <a:r>
              <a:rPr sz="1400" b="1" spc="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у</a:t>
            </a:r>
            <a:r>
              <a:rPr sz="1400" b="1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членов</a:t>
            </a:r>
            <a:r>
              <a:rPr sz="1400" b="1" spc="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ПК</a:t>
            </a:r>
            <a:r>
              <a:rPr sz="1400" b="1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4D4D4D"/>
                </a:solidFill>
                <a:latin typeface="Arial"/>
                <a:cs typeface="Arial"/>
              </a:rPr>
              <a:t>есть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84309" y="4665345"/>
            <a:ext cx="281305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ЭП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81940" algn="l"/>
                <a:tab pos="1550035" algn="l"/>
                <a:tab pos="2690495" algn="l"/>
              </a:tabLst>
            </a:pP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-	п</a:t>
            </a:r>
            <a:r>
              <a:rPr sz="1400" b="1" spc="-30" dirty="0">
                <a:solidFill>
                  <a:srgbClr val="4D4D4D"/>
                </a:solidFill>
                <a:latin typeface="Arial"/>
                <a:cs typeface="Arial"/>
              </a:rPr>
              <a:t>о</a:t>
            </a: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д</a:t>
            </a: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пи</a:t>
            </a:r>
            <a:r>
              <a:rPr sz="1400" b="1" spc="5" dirty="0">
                <a:solidFill>
                  <a:srgbClr val="4D4D4D"/>
                </a:solidFill>
                <a:latin typeface="Arial"/>
                <a:cs typeface="Arial"/>
              </a:rPr>
              <a:t>с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ан</a:t>
            </a:r>
            <a:r>
              <a:rPr sz="1400" b="1" spc="-15" dirty="0">
                <a:solidFill>
                  <a:srgbClr val="4D4D4D"/>
                </a:solidFill>
                <a:latin typeface="Arial"/>
                <a:cs typeface="Arial"/>
              </a:rPr>
              <a:t>и</a:t>
            </a: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е	</a:t>
            </a: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до</a:t>
            </a:r>
            <a:r>
              <a:rPr sz="1400" b="1" spc="10" dirty="0">
                <a:solidFill>
                  <a:srgbClr val="4D4D4D"/>
                </a:solidFill>
                <a:latin typeface="Arial"/>
                <a:cs typeface="Arial"/>
              </a:rPr>
              <a:t>к</a:t>
            </a:r>
            <a:r>
              <a:rPr sz="1400" b="1" spc="-65" dirty="0">
                <a:solidFill>
                  <a:srgbClr val="4D4D4D"/>
                </a:solidFill>
                <a:latin typeface="Arial"/>
                <a:cs typeface="Arial"/>
              </a:rPr>
              <a:t>у</a:t>
            </a: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мен</a:t>
            </a:r>
            <a:r>
              <a:rPr sz="1400" b="1" spc="-15" dirty="0">
                <a:solidFill>
                  <a:srgbClr val="4D4D4D"/>
                </a:solidFill>
                <a:latin typeface="Arial"/>
                <a:cs typeface="Arial"/>
              </a:rPr>
              <a:t>т</a:t>
            </a: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а	о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84309" y="5092446"/>
            <a:ext cx="271653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приемке</a:t>
            </a:r>
            <a:r>
              <a:rPr sz="1400" b="1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в</a:t>
            </a:r>
            <a:r>
              <a:rPr sz="1400" b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ЛК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Подписание</a:t>
            </a:r>
            <a:r>
              <a:rPr sz="1400" b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третьими</a:t>
            </a:r>
            <a:r>
              <a:rPr sz="1400" b="1" spc="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лицами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9375"/>
            <a:ext cx="3144329" cy="702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21018" y="135076"/>
            <a:ext cx="539115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РАССМОТРЕНИЕ </a:t>
            </a:r>
            <a:r>
              <a:rPr spc="-10" dirty="0"/>
              <a:t>ДОКУМЕНТА</a:t>
            </a:r>
            <a:r>
              <a:rPr spc="-35" dirty="0"/>
              <a:t> </a:t>
            </a:r>
            <a:r>
              <a:rPr spc="5" dirty="0"/>
              <a:t>О</a:t>
            </a:r>
            <a:r>
              <a:rPr spc="-25" dirty="0"/>
              <a:t> </a:t>
            </a:r>
            <a:r>
              <a:rPr dirty="0"/>
              <a:t>ПРИЕМКЕ</a:t>
            </a:r>
          </a:p>
          <a:p>
            <a:pPr marL="645160">
              <a:lnSpc>
                <a:spcPct val="100000"/>
              </a:lnSpc>
              <a:spcBef>
                <a:spcPts val="5"/>
              </a:spcBef>
            </a:pPr>
            <a:r>
              <a:rPr b="0" spc="10" dirty="0">
                <a:latin typeface="Microsoft Sans Serif"/>
                <a:cs typeface="Microsoft Sans Serif"/>
              </a:rPr>
              <a:t>РЕШЕНИЕ</a:t>
            </a:r>
            <a:r>
              <a:rPr b="0" spc="-5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ПРИЕМОЧНОЙ</a:t>
            </a:r>
            <a:r>
              <a:rPr b="0" spc="-15" dirty="0">
                <a:latin typeface="Microsoft Sans Serif"/>
                <a:cs typeface="Microsoft Sans Serif"/>
              </a:rPr>
              <a:t> </a:t>
            </a:r>
            <a:r>
              <a:rPr b="0" spc="-25" dirty="0">
                <a:latin typeface="Microsoft Sans Serif"/>
                <a:cs typeface="Microsoft Sans Serif"/>
              </a:rPr>
              <a:t>КОМИССИИ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0026" y="1093469"/>
            <a:ext cx="33997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Личный</a:t>
            </a:r>
            <a:r>
              <a:rPr sz="2000" b="1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D4D4D"/>
                </a:solidFill>
                <a:latin typeface="Arial"/>
                <a:cs typeface="Arial"/>
              </a:rPr>
              <a:t>кабинет</a:t>
            </a:r>
            <a:r>
              <a:rPr sz="2000" b="1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заказчика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46259" y="1595543"/>
            <a:ext cx="8621395" cy="3868420"/>
            <a:chOff x="146259" y="1595543"/>
            <a:chExt cx="8621395" cy="38684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259" y="1595543"/>
              <a:ext cx="8621357" cy="386808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1754123"/>
              <a:ext cx="8106156" cy="33528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700007" y="1727962"/>
            <a:ext cx="2980690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Шаг</a:t>
            </a: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7.</a:t>
            </a:r>
            <a:r>
              <a:rPr sz="1400" b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Решение</a:t>
            </a:r>
            <a:r>
              <a:rPr sz="1400" b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ПК*: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Информация</a:t>
            </a:r>
            <a:r>
              <a:rPr sz="1400" b="1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о</a:t>
            </a:r>
            <a:r>
              <a:rPr sz="1400" b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решении</a:t>
            </a:r>
            <a:r>
              <a:rPr sz="1400" b="1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ПК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Решение</a:t>
            </a:r>
            <a:r>
              <a:rPr sz="1400" b="1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ПК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Решение</a:t>
            </a:r>
            <a:r>
              <a:rPr sz="1400" b="1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членов</a:t>
            </a:r>
            <a:r>
              <a:rPr sz="1400" b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ПК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(каждого</a:t>
            </a:r>
            <a:r>
              <a:rPr sz="14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члена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комиссии</a:t>
            </a:r>
            <a:r>
              <a:rPr sz="14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отдельно)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12707" y="3679305"/>
            <a:ext cx="1593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</a:pPr>
            <a:r>
              <a:rPr sz="1400" dirty="0">
                <a:solidFill>
                  <a:srgbClr val="4D4D4D"/>
                </a:solidFill>
                <a:latin typeface="Wingdings"/>
                <a:cs typeface="Wingdings"/>
              </a:rPr>
              <a:t>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86519" y="3648583"/>
            <a:ext cx="294703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9060">
              <a:lnSpc>
                <a:spcPct val="100000"/>
              </a:lnSpc>
              <a:spcBef>
                <a:spcPts val="100"/>
              </a:spcBef>
            </a:pPr>
            <a:r>
              <a:rPr sz="1400" spc="20" dirty="0">
                <a:solidFill>
                  <a:srgbClr val="4D4D4D"/>
                </a:solidFill>
                <a:latin typeface="Microsoft Sans Serif"/>
                <a:cs typeface="Microsoft Sans Serif"/>
              </a:rPr>
              <a:t>Шаг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7 </a:t>
            </a:r>
            <a:r>
              <a:rPr sz="14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отображается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в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случае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простановки</a:t>
            </a:r>
            <a:r>
              <a:rPr sz="1400" spc="-3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признака 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создания</a:t>
            </a:r>
            <a:r>
              <a:rPr sz="1400" spc="-4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4D4D4D"/>
                </a:solidFill>
                <a:latin typeface="Microsoft Sans Serif"/>
                <a:cs typeface="Microsoft Sans Serif"/>
              </a:rPr>
              <a:t>ПК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593835" y="3582923"/>
            <a:ext cx="431800" cy="1278890"/>
            <a:chOff x="8593835" y="3582923"/>
            <a:chExt cx="431800" cy="127889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93835" y="3582923"/>
              <a:ext cx="402335" cy="3489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22791" y="4512563"/>
              <a:ext cx="402335" cy="348995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14375" y="6170167"/>
            <a:ext cx="11515725" cy="423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*</a:t>
            </a:r>
            <a:r>
              <a:rPr sz="1400" b="1" spc="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Начиная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 с</a:t>
            </a:r>
            <a:r>
              <a:rPr sz="1200" b="1" spc="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версии</a:t>
            </a:r>
            <a:r>
              <a:rPr sz="1200" b="1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ЕИС </a:t>
            </a: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12.0</a:t>
            </a:r>
            <a:r>
              <a:rPr sz="1200" b="1" spc="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итог</a:t>
            </a:r>
            <a:r>
              <a:rPr sz="1200" b="1" spc="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приемки</a:t>
            </a:r>
            <a:r>
              <a:rPr sz="1200" b="1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2</a:t>
            </a:r>
            <a:r>
              <a:rPr sz="1200" b="1" spc="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-</a:t>
            </a:r>
            <a:r>
              <a:rPr sz="1200" b="1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«Частичная</a:t>
            </a:r>
            <a:r>
              <a:rPr sz="1200" b="1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приемка»</a:t>
            </a:r>
            <a:r>
              <a:rPr sz="1200" b="1" spc="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недоступен</a:t>
            </a:r>
            <a:r>
              <a:rPr sz="1200" b="1" spc="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по</a:t>
            </a:r>
            <a:r>
              <a:rPr sz="1200" b="1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документам</a:t>
            </a:r>
            <a:r>
              <a:rPr sz="1200" b="1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со</a:t>
            </a:r>
            <a:r>
              <a:rPr sz="1200" b="1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специализацией</a:t>
            </a:r>
            <a:r>
              <a:rPr sz="1200" b="1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«Строительство»</a:t>
            </a:r>
            <a:r>
              <a:rPr sz="1200" b="1" spc="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и</a:t>
            </a:r>
            <a:r>
              <a:rPr sz="1200" b="1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«Приобретение 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жилых</a:t>
            </a: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 помещений»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105138" y="4540758"/>
            <a:ext cx="263271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Если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члены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4D4D4D"/>
                </a:solidFill>
                <a:latin typeface="Microsoft Sans Serif"/>
                <a:cs typeface="Microsoft Sans Serif"/>
              </a:rPr>
              <a:t>ПК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не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являются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работниками 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подписанный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решения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4D4D4D"/>
                </a:solidFill>
                <a:latin typeface="Microsoft Sans Serif"/>
                <a:cs typeface="Microsoft Sans Serif"/>
              </a:rPr>
              <a:t>ПК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прикрепляется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в 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виде 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скана-копии </a:t>
            </a:r>
            <a:r>
              <a:rPr sz="14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документа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на </a:t>
            </a:r>
            <a:r>
              <a:rPr sz="1400" spc="-36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вкладке 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«Решение 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приемочной </a:t>
            </a:r>
            <a:r>
              <a:rPr sz="1400" spc="-36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комисии»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3540" y="5251450"/>
            <a:ext cx="38233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!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Решение 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ПК</a:t>
            </a:r>
            <a:r>
              <a:rPr sz="1200" b="1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должен</a:t>
            </a:r>
            <a:r>
              <a:rPr sz="1200" b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подписать</a:t>
            </a:r>
            <a:r>
              <a:rPr sz="1200" b="1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каждый</a:t>
            </a:r>
            <a:r>
              <a:rPr sz="1200" b="1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член</a:t>
            </a:r>
            <a:r>
              <a:rPr sz="1200" b="1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ПК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9375"/>
            <a:ext cx="3144329" cy="702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21018" y="135076"/>
            <a:ext cx="539115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РАССМОТРЕНИЕ </a:t>
            </a:r>
            <a:r>
              <a:rPr spc="-10" dirty="0"/>
              <a:t>ДОКУМЕНТА</a:t>
            </a:r>
            <a:r>
              <a:rPr spc="-35" dirty="0"/>
              <a:t> </a:t>
            </a:r>
            <a:r>
              <a:rPr spc="5" dirty="0"/>
              <a:t>О</a:t>
            </a:r>
            <a:r>
              <a:rPr spc="-25" dirty="0"/>
              <a:t> </a:t>
            </a:r>
            <a:r>
              <a:rPr dirty="0"/>
              <a:t>ПРИЕМКЕ</a:t>
            </a: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b="0" spc="-30" dirty="0">
                <a:latin typeface="Microsoft Sans Serif"/>
                <a:cs typeface="Microsoft Sans Serif"/>
              </a:rPr>
              <a:t>ПРИЕМКА</a:t>
            </a:r>
            <a:r>
              <a:rPr b="0" spc="-60" dirty="0">
                <a:latin typeface="Microsoft Sans Serif"/>
                <a:cs typeface="Microsoft Sans Serif"/>
              </a:rPr>
              <a:t> </a:t>
            </a:r>
            <a:r>
              <a:rPr b="0" spc="-20" dirty="0">
                <a:latin typeface="Microsoft Sans Serif"/>
                <a:cs typeface="Microsoft Sans Serif"/>
              </a:rPr>
              <a:t>ТРУ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0026" y="1093469"/>
            <a:ext cx="33997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Личный</a:t>
            </a:r>
            <a:r>
              <a:rPr sz="2000" b="1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D4D4D"/>
                </a:solidFill>
                <a:latin typeface="Arial"/>
                <a:cs typeface="Arial"/>
              </a:rPr>
              <a:t>кабинет</a:t>
            </a:r>
            <a:r>
              <a:rPr sz="2000" b="1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заказчика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6396" y="1824086"/>
            <a:ext cx="8650605" cy="3862704"/>
            <a:chOff x="36396" y="1824086"/>
            <a:chExt cx="8650605" cy="3862704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96" y="1824086"/>
              <a:ext cx="8261963" cy="38620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876" y="1982724"/>
              <a:ext cx="7790688" cy="33467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13403" y="3461004"/>
              <a:ext cx="1655064" cy="15910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08476" y="3656076"/>
              <a:ext cx="1066800" cy="100279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99297" y="3575050"/>
              <a:ext cx="114298" cy="12496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55507" y="4285488"/>
              <a:ext cx="431292" cy="37338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8087614" y="1801113"/>
            <a:ext cx="3927475" cy="3062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Шаг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 8.</a:t>
            </a:r>
            <a:r>
              <a:rPr sz="1400" b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Приемка</a:t>
            </a:r>
            <a:r>
              <a:rPr sz="1400" b="1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ТРУ*: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Информация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о</a:t>
            </a:r>
            <a:r>
              <a:rPr sz="14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приемке</a:t>
            </a:r>
            <a:r>
              <a:rPr sz="1400" spc="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ТРУ</a:t>
            </a:r>
            <a:r>
              <a:rPr sz="14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(итог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приемки)</a:t>
            </a:r>
            <a:endParaRPr sz="1400">
              <a:latin typeface="Microsoft Sans Serif"/>
              <a:cs typeface="Microsoft Sans Serif"/>
            </a:endParaRPr>
          </a:p>
          <a:p>
            <a:pPr marL="299085" marR="388620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Информация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об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исполнении</a:t>
            </a:r>
            <a:r>
              <a:rPr sz="14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контракта </a:t>
            </a:r>
            <a:r>
              <a:rPr sz="1400" spc="-36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(этап)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Информация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 о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лице, 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принявшем</a:t>
            </a:r>
            <a:r>
              <a:rPr sz="14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ТРУ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</a:pPr>
            <a:r>
              <a:rPr sz="1400" spc="-30" dirty="0">
                <a:solidFill>
                  <a:srgbClr val="4D4D4D"/>
                </a:solidFill>
                <a:latin typeface="Microsoft Sans Serif"/>
                <a:cs typeface="Microsoft Sans Serif"/>
              </a:rPr>
              <a:t>Три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вида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приемки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675005" marR="286385">
              <a:lnSpc>
                <a:spcPct val="100000"/>
              </a:lnSpc>
              <a:spcBef>
                <a:spcPts val="5"/>
              </a:spcBef>
              <a:tabLst>
                <a:tab pos="1033144" algn="l"/>
                <a:tab pos="1480185" algn="l"/>
                <a:tab pos="1642745" algn="l"/>
                <a:tab pos="2529840" algn="l"/>
                <a:tab pos="2810510" algn="l"/>
                <a:tab pos="3213100" algn="l"/>
              </a:tabLst>
            </a:pP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О</a:t>
            </a: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т	</a:t>
            </a:r>
            <a:r>
              <a:rPr sz="1400" b="1" spc="10" dirty="0">
                <a:solidFill>
                  <a:srgbClr val="4D4D4D"/>
                </a:solidFill>
                <a:latin typeface="Arial"/>
                <a:cs typeface="Arial"/>
              </a:rPr>
              <a:t>и</a:t>
            </a:r>
            <a:r>
              <a:rPr sz="1400" b="1" spc="-40" dirty="0">
                <a:solidFill>
                  <a:srgbClr val="4D4D4D"/>
                </a:solidFill>
                <a:latin typeface="Arial"/>
                <a:cs typeface="Arial"/>
              </a:rPr>
              <a:t>т</a:t>
            </a: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о</a:t>
            </a: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га	при</a:t>
            </a:r>
            <a:r>
              <a:rPr sz="1400" b="1" spc="-30" dirty="0">
                <a:solidFill>
                  <a:srgbClr val="4D4D4D"/>
                </a:solidFill>
                <a:latin typeface="Arial"/>
                <a:cs typeface="Arial"/>
              </a:rPr>
              <a:t>е</a:t>
            </a: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м</a:t>
            </a: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ки	</a:t>
            </a:r>
            <a:r>
              <a:rPr sz="1400" b="1" spc="-30" dirty="0">
                <a:solidFill>
                  <a:srgbClr val="4D4D4D"/>
                </a:solidFill>
                <a:latin typeface="Arial"/>
                <a:cs typeface="Arial"/>
              </a:rPr>
              <a:t>з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ап</a:t>
            </a:r>
            <a:r>
              <a:rPr sz="1400" b="1" spc="-40" dirty="0">
                <a:solidFill>
                  <a:srgbClr val="4D4D4D"/>
                </a:solidFill>
                <a:latin typeface="Arial"/>
                <a:cs typeface="Arial"/>
              </a:rPr>
              <a:t>о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л</a:t>
            </a:r>
            <a:r>
              <a:rPr sz="1400" b="1" spc="-15" dirty="0">
                <a:solidFill>
                  <a:srgbClr val="4D4D4D"/>
                </a:solidFill>
                <a:latin typeface="Arial"/>
                <a:cs typeface="Arial"/>
              </a:rPr>
              <a:t>н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я</a:t>
            </a:r>
            <a:r>
              <a:rPr sz="1400" b="1" spc="-30" dirty="0">
                <a:solidFill>
                  <a:srgbClr val="4D4D4D"/>
                </a:solidFill>
                <a:latin typeface="Arial"/>
                <a:cs typeface="Arial"/>
              </a:rPr>
              <a:t>е</a:t>
            </a:r>
            <a:r>
              <a:rPr sz="1400" b="1" spc="-40" dirty="0">
                <a:solidFill>
                  <a:srgbClr val="4D4D4D"/>
                </a:solidFill>
                <a:latin typeface="Arial"/>
                <a:cs typeface="Arial"/>
              </a:rPr>
              <a:t>т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ся  </a:t>
            </a: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р</a:t>
            </a:r>
            <a:r>
              <a:rPr sz="1400" b="1" spc="5" dirty="0">
                <a:solidFill>
                  <a:srgbClr val="4D4D4D"/>
                </a:solidFill>
                <a:latin typeface="Arial"/>
                <a:cs typeface="Arial"/>
              </a:rPr>
              <a:t>а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зна</a:t>
            </a: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я	ин</a:t>
            </a:r>
            <a:r>
              <a:rPr sz="1400" b="1" spc="-45" dirty="0">
                <a:solidFill>
                  <a:srgbClr val="4D4D4D"/>
                </a:solidFill>
                <a:latin typeface="Arial"/>
                <a:cs typeface="Arial"/>
              </a:rPr>
              <a:t>ф</a:t>
            </a: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о</a:t>
            </a:r>
            <a:r>
              <a:rPr sz="1400" b="1" spc="-30" dirty="0">
                <a:solidFill>
                  <a:srgbClr val="4D4D4D"/>
                </a:solidFill>
                <a:latin typeface="Arial"/>
                <a:cs typeface="Arial"/>
              </a:rPr>
              <a:t>р</a:t>
            </a:r>
            <a:r>
              <a:rPr sz="1400" b="1" spc="-20" dirty="0">
                <a:solidFill>
                  <a:srgbClr val="4D4D4D"/>
                </a:solidFill>
                <a:latin typeface="Arial"/>
                <a:cs typeface="Arial"/>
              </a:rPr>
              <a:t>м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аци</a:t>
            </a: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я	</a:t>
            </a: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н</a:t>
            </a: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а	</a:t>
            </a: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ш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а</a:t>
            </a: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г</a:t>
            </a: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е</a:t>
            </a:r>
            <a:endParaRPr sz="1400">
              <a:latin typeface="Arial"/>
              <a:cs typeface="Arial"/>
            </a:endParaRPr>
          </a:p>
          <a:p>
            <a:pPr marL="675005">
              <a:lnSpc>
                <a:spcPct val="100000"/>
              </a:lnSpc>
            </a:pP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«Приемка</a:t>
            </a:r>
            <a:r>
              <a:rPr sz="1400" b="1" spc="-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4D4D4D"/>
                </a:solidFill>
                <a:latin typeface="Arial"/>
                <a:cs typeface="Arial"/>
              </a:rPr>
              <a:t>ТРУ»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4375" y="6170167"/>
            <a:ext cx="11515725" cy="423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*</a:t>
            </a:r>
            <a:r>
              <a:rPr sz="1400" b="1" spc="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Начиная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 с</a:t>
            </a:r>
            <a:r>
              <a:rPr sz="1200" b="1" spc="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версии</a:t>
            </a:r>
            <a:r>
              <a:rPr sz="1200" b="1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ЕИС </a:t>
            </a: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12.0</a:t>
            </a:r>
            <a:r>
              <a:rPr sz="1200" b="1" spc="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итог</a:t>
            </a:r>
            <a:r>
              <a:rPr sz="1200" b="1" spc="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приемки</a:t>
            </a:r>
            <a:r>
              <a:rPr sz="1200" b="1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2</a:t>
            </a:r>
            <a:r>
              <a:rPr sz="1200" b="1" spc="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-</a:t>
            </a:r>
            <a:r>
              <a:rPr sz="1200" b="1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«Частичная</a:t>
            </a:r>
            <a:r>
              <a:rPr sz="1200" b="1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приемка»</a:t>
            </a:r>
            <a:r>
              <a:rPr sz="1200" b="1" spc="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недоступен</a:t>
            </a:r>
            <a:r>
              <a:rPr sz="1200" b="1" spc="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по</a:t>
            </a:r>
            <a:r>
              <a:rPr sz="1200" b="1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документам</a:t>
            </a:r>
            <a:r>
              <a:rPr sz="1200" b="1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со</a:t>
            </a:r>
            <a:r>
              <a:rPr sz="1200" b="1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специализацией</a:t>
            </a:r>
            <a:r>
              <a:rPr sz="1200" b="1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«Строительство»</a:t>
            </a:r>
            <a:r>
              <a:rPr sz="1200" b="1" spc="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и</a:t>
            </a:r>
            <a:r>
              <a:rPr sz="1200" b="1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«Приобретение 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жилых</a:t>
            </a: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 помещений»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9375"/>
            <a:ext cx="3144329" cy="702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41440" marR="5080" algn="r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РАССМОТРЕНИЕ </a:t>
            </a:r>
            <a:r>
              <a:rPr spc="-10" dirty="0"/>
              <a:t>ДОКУМЕНТА</a:t>
            </a:r>
            <a:r>
              <a:rPr spc="-35" dirty="0"/>
              <a:t> </a:t>
            </a:r>
            <a:r>
              <a:rPr spc="5" dirty="0"/>
              <a:t>О</a:t>
            </a:r>
            <a:r>
              <a:rPr spc="-25" dirty="0"/>
              <a:t> </a:t>
            </a:r>
            <a:r>
              <a:rPr dirty="0"/>
              <a:t>ПРИЕМКЕ</a:t>
            </a:r>
          </a:p>
          <a:p>
            <a:pPr marL="6441440" marR="5080" algn="r">
              <a:lnSpc>
                <a:spcPct val="100000"/>
              </a:lnSpc>
              <a:spcBef>
                <a:spcPts val="5"/>
              </a:spcBef>
            </a:pPr>
            <a:r>
              <a:rPr b="0" spc="-25" dirty="0">
                <a:latin typeface="Microsoft Sans Serif"/>
                <a:cs typeface="Microsoft Sans Serif"/>
              </a:rPr>
              <a:t>ПРИЕМКА. </a:t>
            </a:r>
            <a:r>
              <a:rPr spc="-5" dirty="0"/>
              <a:t>ВИДЫ</a:t>
            </a:r>
            <a:r>
              <a:rPr spc="-30" dirty="0"/>
              <a:t> </a:t>
            </a:r>
            <a:r>
              <a:rPr dirty="0"/>
              <a:t>ПРИЕМКИ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46226" y="1167439"/>
            <a:ext cx="6424295" cy="4982210"/>
            <a:chOff x="146226" y="1167439"/>
            <a:chExt cx="6424295" cy="498221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226" y="1167439"/>
              <a:ext cx="6423814" cy="498184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1325879"/>
              <a:ext cx="5908548" cy="446684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86613" y="946531"/>
            <a:ext cx="45212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solidFill>
                  <a:srgbClr val="4D4D4D"/>
                </a:solidFill>
                <a:latin typeface="Arial"/>
                <a:cs typeface="Arial"/>
              </a:rPr>
              <a:t>Итог</a:t>
            </a:r>
            <a:r>
              <a:rPr sz="2000" b="1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D4D4D"/>
                </a:solidFill>
                <a:latin typeface="Arial"/>
                <a:cs typeface="Arial"/>
              </a:rPr>
              <a:t>приемки</a:t>
            </a:r>
            <a:r>
              <a:rPr sz="2000" b="1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1</a:t>
            </a:r>
            <a:r>
              <a:rPr sz="2000" b="1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-</a:t>
            </a:r>
            <a:r>
              <a:rPr sz="2000" b="1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«Полная</a:t>
            </a:r>
            <a:r>
              <a:rPr sz="2000" b="1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D4D4D"/>
                </a:solidFill>
                <a:latin typeface="Arial"/>
                <a:cs typeface="Arial"/>
              </a:rPr>
              <a:t>приемка»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36993" y="1464309"/>
            <a:ext cx="189801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Шаг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 8.</a:t>
            </a:r>
            <a:r>
              <a:rPr sz="1400" b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Приемка</a:t>
            </a:r>
            <a:r>
              <a:rPr sz="1400" b="1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ТРУ*: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10115" y="1891411"/>
            <a:ext cx="5664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35" dirty="0">
                <a:solidFill>
                  <a:srgbClr val="4D4D4D"/>
                </a:solidFill>
                <a:latin typeface="Arial"/>
                <a:cs typeface="Arial"/>
              </a:rPr>
              <a:t>работ,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588879" y="1891411"/>
            <a:ext cx="5562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75" dirty="0">
                <a:solidFill>
                  <a:srgbClr val="4D4D4D"/>
                </a:solidFill>
                <a:latin typeface="Arial"/>
                <a:cs typeface="Arial"/>
              </a:rPr>
              <a:t>у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сл</a:t>
            </a:r>
            <a:r>
              <a:rPr sz="1400" b="1" spc="-45" dirty="0">
                <a:solidFill>
                  <a:srgbClr val="4D4D4D"/>
                </a:solidFill>
                <a:latin typeface="Arial"/>
                <a:cs typeface="Arial"/>
              </a:rPr>
              <a:t>у</a:t>
            </a: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г-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36993" y="1891411"/>
            <a:ext cx="302196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02335" algn="l"/>
                <a:tab pos="1877695" algn="l"/>
              </a:tabLst>
            </a:pP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Полная	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приемка	</a:t>
            </a:r>
            <a:r>
              <a:rPr sz="1400" b="1" spc="-15" dirty="0">
                <a:solidFill>
                  <a:srgbClr val="4D4D4D"/>
                </a:solidFill>
                <a:latin typeface="Arial"/>
                <a:cs typeface="Arial"/>
              </a:rPr>
              <a:t>товаров,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949325" algn="l"/>
                <a:tab pos="1553210" algn="l"/>
                <a:tab pos="2504440" algn="l"/>
              </a:tabLst>
            </a:pPr>
            <a:r>
              <a:rPr sz="14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приемка	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всех	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товаров,	</a:t>
            </a:r>
            <a:r>
              <a:rPr sz="1400" spc="-40" dirty="0">
                <a:solidFill>
                  <a:srgbClr val="4D4D4D"/>
                </a:solidFill>
                <a:latin typeface="Microsoft Sans Serif"/>
                <a:cs typeface="Microsoft Sans Serif"/>
              </a:rPr>
              <a:t>работ,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72827" y="2104770"/>
            <a:ext cx="97281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84530" algn="l"/>
              </a:tabLst>
            </a:pPr>
            <a:r>
              <a:rPr sz="1400" spc="-30" dirty="0">
                <a:solidFill>
                  <a:srgbClr val="4D4D4D"/>
                </a:solidFill>
                <a:latin typeface="Microsoft Sans Serif"/>
                <a:cs typeface="Microsoft Sans Serif"/>
              </a:rPr>
              <a:t>у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с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л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у</a:t>
            </a:r>
            <a:r>
              <a:rPr sz="140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г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	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б</a:t>
            </a:r>
            <a:r>
              <a:rPr sz="1400" spc="-50" dirty="0">
                <a:solidFill>
                  <a:srgbClr val="4D4D4D"/>
                </a:solidFill>
                <a:latin typeface="Microsoft Sans Serif"/>
                <a:cs typeface="Microsoft Sans Serif"/>
              </a:rPr>
              <a:t>е</a:t>
            </a:r>
            <a:r>
              <a:rPr sz="1400" spc="-60" dirty="0">
                <a:solidFill>
                  <a:srgbClr val="4D4D4D"/>
                </a:solidFill>
                <a:latin typeface="Microsoft Sans Serif"/>
                <a:cs typeface="Microsoft Sans Serif"/>
              </a:rPr>
              <a:t>з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36993" y="2318131"/>
            <a:ext cx="421195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расхождений,</a:t>
            </a:r>
            <a:r>
              <a:rPr sz="1400" spc="24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статус</a:t>
            </a:r>
            <a:r>
              <a:rPr sz="1400" spc="24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документа</a:t>
            </a:r>
            <a:r>
              <a:rPr sz="1400" spc="24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в</a:t>
            </a:r>
            <a:r>
              <a:rPr sz="1400" spc="23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направлении</a:t>
            </a:r>
            <a:r>
              <a:rPr sz="1400" spc="24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в </a:t>
            </a:r>
            <a:r>
              <a:rPr sz="1400" spc="-35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личный</a:t>
            </a:r>
            <a:r>
              <a:rPr sz="1400" spc="114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кабинет</a:t>
            </a:r>
            <a:r>
              <a:rPr sz="1400" spc="114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участника</a:t>
            </a:r>
            <a:r>
              <a:rPr sz="1400" spc="1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4D4D4D"/>
                </a:solidFill>
                <a:latin typeface="Microsoft Sans Serif"/>
                <a:cs typeface="Microsoft Sans Serif"/>
              </a:rPr>
              <a:t>закупок</a:t>
            </a:r>
            <a:r>
              <a:rPr sz="1400" spc="12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изменяется</a:t>
            </a:r>
            <a:r>
              <a:rPr sz="1400" spc="10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на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«Подписано»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4375" y="6170167"/>
            <a:ext cx="11515725" cy="423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*</a:t>
            </a:r>
            <a:r>
              <a:rPr sz="1400" b="1" spc="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Начиная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 с</a:t>
            </a:r>
            <a:r>
              <a:rPr sz="1200" b="1" spc="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версии</a:t>
            </a:r>
            <a:r>
              <a:rPr sz="1200" b="1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ЕИС </a:t>
            </a: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12.0</a:t>
            </a:r>
            <a:r>
              <a:rPr sz="1200" b="1" spc="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итог</a:t>
            </a:r>
            <a:r>
              <a:rPr sz="1200" b="1" spc="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приемки</a:t>
            </a:r>
            <a:r>
              <a:rPr sz="1200" b="1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2</a:t>
            </a:r>
            <a:r>
              <a:rPr sz="1200" b="1" spc="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-</a:t>
            </a:r>
            <a:r>
              <a:rPr sz="1200" b="1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«Частичная</a:t>
            </a:r>
            <a:r>
              <a:rPr sz="1200" b="1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приемка»</a:t>
            </a:r>
            <a:r>
              <a:rPr sz="1200" b="1" spc="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недоступен</a:t>
            </a:r>
            <a:r>
              <a:rPr sz="1200" b="1" spc="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по</a:t>
            </a:r>
            <a:r>
              <a:rPr sz="1200" b="1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документам</a:t>
            </a:r>
            <a:r>
              <a:rPr sz="1200" b="1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со</a:t>
            </a:r>
            <a:r>
              <a:rPr sz="1200" b="1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специализацией</a:t>
            </a:r>
            <a:r>
              <a:rPr sz="1200" b="1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«Строительство»</a:t>
            </a:r>
            <a:r>
              <a:rPr sz="1200" b="1" spc="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и</a:t>
            </a:r>
            <a:r>
              <a:rPr sz="1200" b="1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«Приобретение 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жилых</a:t>
            </a: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 помещений»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85238" y="3038094"/>
            <a:ext cx="3929379" cy="546100"/>
          </a:xfrm>
          <a:custGeom>
            <a:avLst/>
            <a:gdLst/>
            <a:ahLst/>
            <a:cxnLst/>
            <a:rect l="l" t="t" r="r" b="b"/>
            <a:pathLst>
              <a:path w="3929379" h="546100">
                <a:moveTo>
                  <a:pt x="0" y="545591"/>
                </a:moveTo>
                <a:lnTo>
                  <a:pt x="3928872" y="545591"/>
                </a:lnTo>
                <a:lnTo>
                  <a:pt x="3928872" y="0"/>
                </a:lnTo>
                <a:lnTo>
                  <a:pt x="0" y="0"/>
                </a:lnTo>
                <a:lnTo>
                  <a:pt x="0" y="545591"/>
                </a:lnTo>
                <a:close/>
              </a:path>
            </a:pathLst>
          </a:custGeom>
          <a:ln w="25908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9375"/>
            <a:ext cx="3144329" cy="702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05255"/>
            <a:ext cx="12189460" cy="0"/>
          </a:xfrm>
          <a:custGeom>
            <a:avLst/>
            <a:gdLst/>
            <a:ahLst/>
            <a:cxnLst/>
            <a:rect l="l" t="t" r="r" b="b"/>
            <a:pathLst>
              <a:path w="12189460">
                <a:moveTo>
                  <a:pt x="0" y="0"/>
                </a:moveTo>
                <a:lnTo>
                  <a:pt x="12189333" y="0"/>
                </a:lnTo>
              </a:path>
            </a:pathLst>
          </a:custGeom>
          <a:ln w="1219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81317" y="138430"/>
            <a:ext cx="556450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237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7375E"/>
                </a:solidFill>
              </a:rPr>
              <a:t>ФЕДЕРАЛЬНЫЙ</a:t>
            </a:r>
            <a:r>
              <a:rPr spc="-25" dirty="0">
                <a:solidFill>
                  <a:srgbClr val="17375E"/>
                </a:solidFill>
              </a:rPr>
              <a:t> </a:t>
            </a:r>
            <a:r>
              <a:rPr dirty="0">
                <a:solidFill>
                  <a:srgbClr val="17375E"/>
                </a:solidFill>
              </a:rPr>
              <a:t>ЗАКОН</a:t>
            </a:r>
            <a:r>
              <a:rPr spc="-45" dirty="0">
                <a:solidFill>
                  <a:srgbClr val="17375E"/>
                </a:solidFill>
              </a:rPr>
              <a:t> </a:t>
            </a:r>
            <a:r>
              <a:rPr dirty="0">
                <a:solidFill>
                  <a:srgbClr val="17375E"/>
                </a:solidFill>
              </a:rPr>
              <a:t>№</a:t>
            </a:r>
            <a:r>
              <a:rPr spc="-40" dirty="0">
                <a:solidFill>
                  <a:srgbClr val="17375E"/>
                </a:solidFill>
              </a:rPr>
              <a:t> </a:t>
            </a:r>
            <a:r>
              <a:rPr dirty="0">
                <a:solidFill>
                  <a:srgbClr val="17375E"/>
                </a:solidFill>
              </a:rPr>
              <a:t>360-ФЗ</a:t>
            </a:r>
          </a:p>
          <a:p>
            <a:pPr marL="12700">
              <a:lnSpc>
                <a:spcPct val="100000"/>
              </a:lnSpc>
            </a:pPr>
            <a:r>
              <a:rPr b="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ПЕРЕХОД</a:t>
            </a:r>
            <a:r>
              <a:rPr b="0" spc="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dirty="0">
                <a:solidFill>
                  <a:srgbClr val="17375E"/>
                </a:solidFill>
                <a:latin typeface="Microsoft Sans Serif"/>
                <a:cs typeface="Microsoft Sans Serif"/>
              </a:rPr>
              <a:t>НА</a:t>
            </a:r>
            <a:r>
              <a:rPr b="0" spc="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spc="-50" dirty="0">
                <a:solidFill>
                  <a:srgbClr val="17375E"/>
                </a:solidFill>
                <a:latin typeface="Microsoft Sans Serif"/>
                <a:cs typeface="Microsoft Sans Serif"/>
              </a:rPr>
              <a:t>ДОКУМЕНТ</a:t>
            </a:r>
            <a:r>
              <a:rPr b="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О</a:t>
            </a:r>
            <a:r>
              <a:rPr b="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ПРИЕМКЕ</a:t>
            </a:r>
            <a:r>
              <a:rPr b="0" spc="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dirty="0">
                <a:solidFill>
                  <a:srgbClr val="17375E"/>
                </a:solidFill>
                <a:latin typeface="Microsoft Sans Serif"/>
                <a:cs typeface="Microsoft Sans Serif"/>
              </a:rPr>
              <a:t>В</a:t>
            </a:r>
            <a:r>
              <a:rPr b="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ЕИС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7284" y="1095755"/>
            <a:ext cx="5436235" cy="433070"/>
          </a:xfrm>
          <a:prstGeom prst="rect">
            <a:avLst/>
          </a:prstGeom>
          <a:solidFill>
            <a:srgbClr val="11437E"/>
          </a:solidFill>
        </p:spPr>
        <p:txBody>
          <a:bodyPr vert="horz" wrap="square" lIns="0" tIns="10350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815"/>
              </a:spcBef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п.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ч.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13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ст.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94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Закона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№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44-ФЗ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(в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ред.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360-ФЗ):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6321" y="1735074"/>
            <a:ext cx="549021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7180" marR="5080" indent="-285115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297815" algn="l"/>
                <a:tab pos="1545590" algn="l"/>
                <a:tab pos="3010535" algn="l"/>
                <a:tab pos="3322954" algn="l"/>
                <a:tab pos="4514850" algn="l"/>
              </a:tabLst>
            </a:pP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об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я</a:t>
            </a:r>
            <a:r>
              <a:rPr sz="1400" spc="-70" dirty="0">
                <a:solidFill>
                  <a:srgbClr val="17375E"/>
                </a:solidFill>
                <a:latin typeface="Microsoft Sans Serif"/>
                <a:cs typeface="Microsoft Sans Serif"/>
              </a:rPr>
              <a:t>з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а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н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н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о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ст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ь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	ф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ор</a:t>
            </a:r>
            <a:r>
              <a:rPr sz="14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м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ировани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я	и	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од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п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и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с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а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ни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я	</a:t>
            </a:r>
            <a:r>
              <a:rPr sz="14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док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у</a:t>
            </a:r>
            <a:r>
              <a:rPr sz="1400" spc="-40" dirty="0">
                <a:solidFill>
                  <a:srgbClr val="17375E"/>
                </a:solidFill>
                <a:latin typeface="Microsoft Sans Serif"/>
                <a:cs typeface="Microsoft Sans Serif"/>
              </a:rPr>
              <a:t>м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е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н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т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ов 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о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приемке</a:t>
            </a:r>
            <a:r>
              <a:rPr sz="1400" spc="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в</a:t>
            </a:r>
            <a:r>
              <a:rPr sz="1400" spc="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ЕИС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2637" y="2225801"/>
            <a:ext cx="3962400" cy="215265"/>
          </a:xfrm>
          <a:prstGeom prst="rect">
            <a:avLst/>
          </a:prstGeom>
          <a:ln w="28955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1485"/>
              </a:lnSpc>
            </a:pP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реквизитный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состав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документов</a:t>
            </a:r>
            <a:r>
              <a:rPr sz="1400" b="1" spc="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о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приемке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6321" y="2162657"/>
            <a:ext cx="5492115" cy="93091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400" dirty="0">
                <a:solidFill>
                  <a:srgbClr val="17375E"/>
                </a:solidFill>
                <a:latin typeface="Wingdings"/>
                <a:cs typeface="Wingdings"/>
              </a:rPr>
              <a:t></a:t>
            </a:r>
            <a:endParaRPr sz="1400">
              <a:latin typeface="Wingdings"/>
              <a:cs typeface="Wingdings"/>
            </a:endParaRPr>
          </a:p>
          <a:p>
            <a:pPr marL="297180" marR="5080" indent="-285115" algn="just">
              <a:lnSpc>
                <a:spcPct val="100000"/>
              </a:lnSpc>
              <a:spcBef>
                <a:spcPts val="204"/>
              </a:spcBef>
              <a:buFont typeface="Wingdings"/>
              <a:buChar char=""/>
              <a:tabLst>
                <a:tab pos="297815" algn="l"/>
              </a:tabLst>
            </a:pP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юридическая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легитимность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даты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направления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 и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получения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документа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о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приемке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 поставщиком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и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17375E"/>
                </a:solidFill>
                <a:latin typeface="Microsoft Sans Serif"/>
                <a:cs typeface="Microsoft Sans Serif"/>
              </a:rPr>
              <a:t>заказчиком</a:t>
            </a:r>
            <a:r>
              <a:rPr sz="14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с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учетом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соответствующего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 часового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пояса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6321" y="3091687"/>
            <a:ext cx="5492115" cy="19989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7180" marR="5080" indent="-285115" algn="just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297815" algn="l"/>
              </a:tabLst>
            </a:pP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определение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даты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приемки</a:t>
            </a:r>
            <a:r>
              <a:rPr sz="140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товаров,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работ,</a:t>
            </a:r>
            <a:r>
              <a:rPr sz="1400" b="1" spc="37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услуг,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 которая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приравнивается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 к</a:t>
            </a:r>
            <a:r>
              <a:rPr sz="140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дате</a:t>
            </a:r>
            <a:r>
              <a:rPr sz="1400" b="1" spc="37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размещения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подписанного</a:t>
            </a:r>
            <a:r>
              <a:rPr sz="1400" b="1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заказчиком</a:t>
            </a:r>
            <a:r>
              <a:rPr sz="140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документа</a:t>
            </a:r>
            <a:r>
              <a:rPr sz="1400" b="1" spc="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о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приемке</a:t>
            </a:r>
            <a:r>
              <a:rPr sz="1400" b="1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в</a:t>
            </a:r>
            <a:r>
              <a:rPr sz="1400" b="1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ЕИС</a:t>
            </a:r>
            <a:endParaRPr sz="1400">
              <a:latin typeface="Arial"/>
              <a:cs typeface="Arial"/>
            </a:endParaRPr>
          </a:p>
          <a:p>
            <a:pPr marL="297180" marR="5080" indent="-285115" algn="just">
              <a:lnSpc>
                <a:spcPct val="100000"/>
              </a:lnSpc>
              <a:spcBef>
                <a:spcPts val="204"/>
              </a:spcBef>
              <a:buFont typeface="Wingdings"/>
              <a:buChar char=""/>
              <a:tabLst>
                <a:tab pos="297815" algn="l"/>
              </a:tabLst>
            </a:pP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обязанность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 подписания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документов</a:t>
            </a:r>
            <a:r>
              <a:rPr sz="1400" spc="33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о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приемке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членами </a:t>
            </a:r>
            <a:r>
              <a:rPr sz="1400" spc="-36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приемочной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комиссии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заказчика,</a:t>
            </a:r>
            <a:r>
              <a:rPr sz="14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а в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случае привлечения </a:t>
            </a:r>
            <a:r>
              <a:rPr sz="1400" spc="-90" dirty="0">
                <a:solidFill>
                  <a:srgbClr val="17375E"/>
                </a:solidFill>
                <a:latin typeface="Microsoft Sans Serif"/>
                <a:cs typeface="Microsoft Sans Serif"/>
              </a:rPr>
              <a:t>к </a:t>
            </a:r>
            <a:r>
              <a:rPr sz="1400" spc="-8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работе </a:t>
            </a:r>
            <a:r>
              <a:rPr sz="1400" spc="-65" dirty="0">
                <a:solidFill>
                  <a:srgbClr val="17375E"/>
                </a:solidFill>
                <a:latin typeface="Microsoft Sans Serif"/>
                <a:cs typeface="Microsoft Sans Serif"/>
              </a:rPr>
              <a:t>ПК</a:t>
            </a:r>
            <a:r>
              <a:rPr sz="1400" spc="-6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третьих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лиц,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возможность</a:t>
            </a:r>
            <a:r>
              <a:rPr sz="1400" spc="33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оформления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решения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65" dirty="0">
                <a:solidFill>
                  <a:srgbClr val="17375E"/>
                </a:solidFill>
                <a:latin typeface="Microsoft Sans Serif"/>
                <a:cs typeface="Microsoft Sans Serif"/>
              </a:rPr>
              <a:t>ПК</a:t>
            </a:r>
            <a:r>
              <a:rPr sz="1400" spc="-6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на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бумажном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носителе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с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обязанностью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приложить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скан-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 образа</a:t>
            </a:r>
            <a:r>
              <a:rPr sz="14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такого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решения</a:t>
            </a:r>
            <a:endParaRPr sz="1400">
              <a:latin typeface="Microsoft Sans Serif"/>
              <a:cs typeface="Microsoft Sans Serif"/>
            </a:endParaRPr>
          </a:p>
          <a:p>
            <a:pPr marL="297180" indent="-285115" algn="just">
              <a:lnSpc>
                <a:spcPct val="100000"/>
              </a:lnSpc>
              <a:spcBef>
                <a:spcPts val="204"/>
              </a:spcBef>
              <a:buFont typeface="Wingdings"/>
              <a:buChar char=""/>
              <a:tabLst>
                <a:tab pos="297815" algn="l"/>
              </a:tabLst>
            </a:pP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иные</a:t>
            </a:r>
            <a:r>
              <a:rPr sz="14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положения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19088" y="1074419"/>
            <a:ext cx="5556885" cy="471170"/>
          </a:xfrm>
          <a:prstGeom prst="rect">
            <a:avLst/>
          </a:prstGeom>
          <a:solidFill>
            <a:srgbClr val="11437E"/>
          </a:solidFill>
        </p:spPr>
        <p:txBody>
          <a:bodyPr vert="horz" wrap="square" lIns="0" tIns="1219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Структура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документа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приемке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28994" y="1610995"/>
            <a:ext cx="5530850" cy="514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5285" marR="5715" indent="-36322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375285" algn="l"/>
                <a:tab pos="375920" algn="l"/>
              </a:tabLst>
            </a:pP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включенные</a:t>
            </a:r>
            <a:r>
              <a:rPr sz="1200" spc="2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17375E"/>
                </a:solidFill>
                <a:latin typeface="Microsoft Sans Serif"/>
                <a:cs typeface="Microsoft Sans Serif"/>
              </a:rPr>
              <a:t>в</a:t>
            </a:r>
            <a:r>
              <a:rPr sz="1200" spc="18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контракт</a:t>
            </a:r>
            <a:r>
              <a:rPr sz="1200" spc="204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17375E"/>
                </a:solidFill>
                <a:latin typeface="Microsoft Sans Serif"/>
                <a:cs typeface="Microsoft Sans Serif"/>
              </a:rPr>
              <a:t>в</a:t>
            </a:r>
            <a:r>
              <a:rPr sz="1200" spc="19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sz="1200" spc="2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17375E"/>
                </a:solidFill>
                <a:latin typeface="Microsoft Sans Serif"/>
                <a:cs typeface="Microsoft Sans Serif"/>
              </a:rPr>
              <a:t>с</a:t>
            </a:r>
            <a:r>
              <a:rPr sz="1200" spc="2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пунктом</a:t>
            </a:r>
            <a:r>
              <a:rPr sz="1200" spc="2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1</a:t>
            </a:r>
            <a:r>
              <a:rPr sz="1200" spc="2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части</a:t>
            </a:r>
            <a:r>
              <a:rPr sz="1200" spc="19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2</a:t>
            </a:r>
            <a:r>
              <a:rPr sz="1200" spc="2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статьи</a:t>
            </a:r>
            <a:r>
              <a:rPr sz="1200" spc="18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51 </a:t>
            </a:r>
            <a:r>
              <a:rPr sz="1200" spc="-30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Закона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85" dirty="0">
                <a:solidFill>
                  <a:srgbClr val="17375E"/>
                </a:solidFill>
                <a:latin typeface="Microsoft Sans Serif"/>
                <a:cs typeface="Microsoft Sans Serif"/>
              </a:rPr>
              <a:t>№</a:t>
            </a:r>
            <a:r>
              <a:rPr sz="1200" spc="2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44-ФЗ:</a:t>
            </a:r>
            <a:endParaRPr sz="1200">
              <a:latin typeface="Microsoft Sans Serif"/>
              <a:cs typeface="Microsoft Sans Serif"/>
            </a:endParaRPr>
          </a:p>
          <a:p>
            <a:pPr marL="546100" lvl="1" indent="-305435">
              <a:lnSpc>
                <a:spcPct val="100000"/>
              </a:lnSpc>
              <a:buFont typeface="Wingdings"/>
              <a:buChar char=""/>
              <a:tabLst>
                <a:tab pos="546100" algn="l"/>
                <a:tab pos="546735" algn="l"/>
              </a:tabLst>
            </a:pP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идентификационный</a:t>
            </a:r>
            <a:r>
              <a:rPr sz="1200" spc="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код</a:t>
            </a:r>
            <a:r>
              <a:rPr sz="1200" spc="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закупки</a:t>
            </a:r>
            <a:endParaRPr sz="1200">
              <a:latin typeface="Microsoft Sans Serif"/>
              <a:cs typeface="Microsoft Sans Serif"/>
            </a:endParaRPr>
          </a:p>
          <a:p>
            <a:pPr marL="546100" lvl="1" indent="-305435">
              <a:lnSpc>
                <a:spcPct val="100000"/>
              </a:lnSpc>
              <a:buFont typeface="Wingdings"/>
              <a:buChar char=""/>
              <a:tabLst>
                <a:tab pos="546100" algn="l"/>
                <a:tab pos="546735" algn="l"/>
              </a:tabLst>
            </a:pP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наименование</a:t>
            </a:r>
            <a:r>
              <a:rPr sz="12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заказчика,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 место</a:t>
            </a:r>
            <a:r>
              <a:rPr sz="12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нахождения</a:t>
            </a:r>
            <a:r>
              <a:rPr sz="1200" spc="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заказчика</a:t>
            </a:r>
            <a:endParaRPr sz="1200">
              <a:latin typeface="Microsoft Sans Serif"/>
              <a:cs typeface="Microsoft Sans Serif"/>
            </a:endParaRPr>
          </a:p>
          <a:p>
            <a:pPr marL="546100" lvl="1" indent="-305435">
              <a:lnSpc>
                <a:spcPct val="100000"/>
              </a:lnSpc>
              <a:buFont typeface="Wingdings"/>
              <a:buChar char=""/>
              <a:tabLst>
                <a:tab pos="546100" algn="l"/>
                <a:tab pos="546735" algn="l"/>
              </a:tabLst>
            </a:pP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наименование</a:t>
            </a:r>
            <a:r>
              <a:rPr sz="12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 объекта</a:t>
            </a:r>
            <a:r>
              <a:rPr sz="12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закупки</a:t>
            </a:r>
            <a:endParaRPr sz="1200">
              <a:latin typeface="Microsoft Sans Serif"/>
              <a:cs typeface="Microsoft Sans Serif"/>
            </a:endParaRPr>
          </a:p>
          <a:p>
            <a:pPr marL="546100" lvl="1" indent="-305435">
              <a:lnSpc>
                <a:spcPct val="100000"/>
              </a:lnSpc>
              <a:buFont typeface="Wingdings"/>
              <a:buChar char=""/>
              <a:tabLst>
                <a:tab pos="546100" algn="l"/>
                <a:tab pos="546735" algn="l"/>
              </a:tabLst>
            </a:pP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место</a:t>
            </a: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поставки</a:t>
            </a:r>
            <a:r>
              <a:rPr sz="1200" spc="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товара,</a:t>
            </a:r>
            <a:r>
              <a:rPr sz="12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выполнения</a:t>
            </a:r>
            <a:r>
              <a:rPr sz="1200" spc="2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работы,</a:t>
            </a:r>
            <a:r>
              <a:rPr sz="12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оказания</a:t>
            </a:r>
            <a:r>
              <a:rPr sz="12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услуги</a:t>
            </a:r>
            <a:endParaRPr sz="1200">
              <a:latin typeface="Microsoft Sans Serif"/>
              <a:cs typeface="Microsoft Sans Serif"/>
            </a:endParaRPr>
          </a:p>
          <a:p>
            <a:pPr marL="546100" marR="5080" lvl="1" indent="-305435">
              <a:lnSpc>
                <a:spcPct val="100000"/>
              </a:lnSpc>
              <a:buFont typeface="Wingdings"/>
              <a:buChar char=""/>
              <a:tabLst>
                <a:tab pos="546100" algn="l"/>
                <a:tab pos="546735" algn="l"/>
                <a:tab pos="1760855" algn="l"/>
                <a:tab pos="2150745" algn="l"/>
                <a:tab pos="3296920" algn="l"/>
                <a:tab pos="4519295" algn="l"/>
              </a:tabLst>
            </a:pP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ин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ф</a:t>
            </a:r>
            <a:r>
              <a:rPr sz="1200" dirty="0">
                <a:solidFill>
                  <a:srgbClr val="17375E"/>
                </a:solidFill>
                <a:latin typeface="Microsoft Sans Serif"/>
                <a:cs typeface="Microsoft Sans Serif"/>
              </a:rPr>
              <a:t>ор</a:t>
            </a:r>
            <a:r>
              <a:rPr sz="1200" spc="-45" dirty="0">
                <a:solidFill>
                  <a:srgbClr val="17375E"/>
                </a:solidFill>
                <a:latin typeface="Microsoft Sans Serif"/>
                <a:cs typeface="Microsoft Sans Serif"/>
              </a:rPr>
              <a:t>м</a:t>
            </a:r>
            <a:r>
              <a:rPr sz="1200" dirty="0">
                <a:solidFill>
                  <a:srgbClr val="17375E"/>
                </a:solidFill>
                <a:latin typeface="Microsoft Sans Serif"/>
                <a:cs typeface="Microsoft Sans Serif"/>
              </a:rPr>
              <a:t>а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ц</a:t>
            </a: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ия</a:t>
            </a:r>
            <a:r>
              <a:rPr sz="1200" dirty="0">
                <a:solidFill>
                  <a:srgbClr val="17375E"/>
                </a:solidFill>
                <a:latin typeface="Microsoft Sans Serif"/>
                <a:cs typeface="Microsoft Sans Serif"/>
              </a:rPr>
              <a:t>	о	</a:t>
            </a: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пос</a:t>
            </a:r>
            <a:r>
              <a:rPr sz="12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т</a:t>
            </a:r>
            <a:r>
              <a:rPr sz="1200" dirty="0">
                <a:solidFill>
                  <a:srgbClr val="17375E"/>
                </a:solidFill>
                <a:latin typeface="Microsoft Sans Serif"/>
                <a:cs typeface="Microsoft Sans Serif"/>
              </a:rPr>
              <a:t>а</a:t>
            </a: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в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щ</a:t>
            </a:r>
            <a:r>
              <a:rPr sz="1200" spc="-40" dirty="0">
                <a:solidFill>
                  <a:srgbClr val="17375E"/>
                </a:solidFill>
                <a:latin typeface="Microsoft Sans Serif"/>
                <a:cs typeface="Microsoft Sans Serif"/>
              </a:rPr>
              <a:t>и</a:t>
            </a:r>
            <a:r>
              <a:rPr sz="12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к</a:t>
            </a:r>
            <a:r>
              <a:rPr sz="1200" dirty="0">
                <a:solidFill>
                  <a:srgbClr val="17375E"/>
                </a:solidFill>
                <a:latin typeface="Microsoft Sans Serif"/>
                <a:cs typeface="Microsoft Sans Serif"/>
              </a:rPr>
              <a:t>е	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(</a:t>
            </a:r>
            <a:r>
              <a:rPr sz="12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</a:t>
            </a:r>
            <a:r>
              <a:rPr sz="12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о</a:t>
            </a: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д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р</a:t>
            </a:r>
            <a:r>
              <a:rPr sz="1200" dirty="0">
                <a:solidFill>
                  <a:srgbClr val="17375E"/>
                </a:solidFill>
                <a:latin typeface="Microsoft Sans Serif"/>
                <a:cs typeface="Microsoft Sans Serif"/>
              </a:rPr>
              <a:t>я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д</a:t>
            </a:r>
            <a:r>
              <a:rPr sz="12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чик</a:t>
            </a:r>
            <a:r>
              <a:rPr sz="12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е</a:t>
            </a:r>
            <a:r>
              <a:rPr sz="1200" dirty="0">
                <a:solidFill>
                  <a:srgbClr val="17375E"/>
                </a:solidFill>
                <a:latin typeface="Microsoft Sans Serif"/>
                <a:cs typeface="Microsoft Sans Serif"/>
              </a:rPr>
              <a:t>,	</a:t>
            </a: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исп</a:t>
            </a:r>
            <a:r>
              <a:rPr sz="12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о</a:t>
            </a:r>
            <a:r>
              <a:rPr sz="1200" spc="10" dirty="0">
                <a:solidFill>
                  <a:srgbClr val="17375E"/>
                </a:solidFill>
                <a:latin typeface="Microsoft Sans Serif"/>
                <a:cs typeface="Microsoft Sans Serif"/>
              </a:rPr>
              <a:t>л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ни</a:t>
            </a:r>
            <a:r>
              <a:rPr sz="12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т</a:t>
            </a:r>
            <a:r>
              <a:rPr sz="12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е</a:t>
            </a:r>
            <a:r>
              <a:rPr sz="1200" spc="10" dirty="0">
                <a:solidFill>
                  <a:srgbClr val="17375E"/>
                </a:solidFill>
                <a:latin typeface="Microsoft Sans Serif"/>
                <a:cs typeface="Microsoft Sans Serif"/>
              </a:rPr>
              <a:t>л</a:t>
            </a:r>
            <a:r>
              <a:rPr sz="1200" dirty="0">
                <a:solidFill>
                  <a:srgbClr val="17375E"/>
                </a:solidFill>
                <a:latin typeface="Microsoft Sans Serif"/>
                <a:cs typeface="Microsoft Sans Serif"/>
              </a:rPr>
              <a:t>е</a:t>
            </a:r>
            <a:r>
              <a:rPr sz="12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)</a:t>
            </a:r>
            <a:r>
              <a:rPr sz="1200" dirty="0">
                <a:solidFill>
                  <a:srgbClr val="17375E"/>
                </a:solidFill>
                <a:latin typeface="Microsoft Sans Serif"/>
                <a:cs typeface="Microsoft Sans Serif"/>
              </a:rPr>
              <a:t>,  </a:t>
            </a:r>
            <a:r>
              <a:rPr sz="12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предусмотренная</a:t>
            </a:r>
            <a:r>
              <a:rPr sz="1200" spc="3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подпунктами</a:t>
            </a:r>
            <a:r>
              <a:rPr sz="1200" spc="3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«а»,</a:t>
            </a:r>
            <a:r>
              <a:rPr sz="1200" spc="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«г»,</a:t>
            </a:r>
            <a:r>
              <a:rPr sz="1200" spc="2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«е»</a:t>
            </a:r>
            <a:r>
              <a:rPr sz="1200" spc="3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части</a:t>
            </a:r>
            <a:r>
              <a:rPr sz="1200" spc="3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1</a:t>
            </a:r>
            <a:r>
              <a:rPr sz="1200" spc="3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статьи</a:t>
            </a:r>
            <a:r>
              <a:rPr sz="1200" spc="2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43</a:t>
            </a:r>
            <a:r>
              <a:rPr sz="1200" spc="3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Закона</a:t>
            </a:r>
            <a:endParaRPr sz="1200">
              <a:latin typeface="Microsoft Sans Serif"/>
              <a:cs typeface="Microsoft Sans Serif"/>
            </a:endParaRPr>
          </a:p>
          <a:p>
            <a:pPr marL="546100">
              <a:lnSpc>
                <a:spcPct val="100000"/>
              </a:lnSpc>
            </a:pPr>
            <a:r>
              <a:rPr sz="1200" spc="85" dirty="0">
                <a:solidFill>
                  <a:srgbClr val="17375E"/>
                </a:solidFill>
                <a:latin typeface="Microsoft Sans Serif"/>
                <a:cs typeface="Microsoft Sans Serif"/>
              </a:rPr>
              <a:t>№</a:t>
            </a:r>
            <a:r>
              <a:rPr sz="12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44-ФЗ</a:t>
            </a:r>
            <a:endParaRPr sz="1200">
              <a:latin typeface="Microsoft Sans Serif"/>
              <a:cs typeface="Microsoft Sans Serif"/>
            </a:endParaRPr>
          </a:p>
          <a:p>
            <a:pPr marL="546100" marR="5080" lvl="1" indent="-305435" algn="just">
              <a:lnSpc>
                <a:spcPct val="100000"/>
              </a:lnSpc>
              <a:buFont typeface="Wingdings"/>
              <a:buChar char=""/>
              <a:tabLst>
                <a:tab pos="546735" algn="l"/>
              </a:tabLst>
            </a:pPr>
            <a:r>
              <a:rPr sz="1200" b="1" spc="-5" dirty="0">
                <a:solidFill>
                  <a:srgbClr val="17375E"/>
                </a:solidFill>
                <a:latin typeface="Arial"/>
                <a:cs typeface="Arial"/>
              </a:rPr>
              <a:t>единица </a:t>
            </a:r>
            <a:r>
              <a:rPr sz="1200" b="1" spc="-10" dirty="0">
                <a:solidFill>
                  <a:srgbClr val="17375E"/>
                </a:solidFill>
                <a:latin typeface="Arial"/>
                <a:cs typeface="Arial"/>
              </a:rPr>
              <a:t>измерения поставленного товара </a:t>
            </a:r>
            <a:r>
              <a:rPr sz="1200" b="1" spc="-5" dirty="0">
                <a:solidFill>
                  <a:srgbClr val="17375E"/>
                </a:solidFill>
                <a:latin typeface="Arial"/>
                <a:cs typeface="Arial"/>
              </a:rPr>
              <a:t>(при </a:t>
            </a:r>
            <a:r>
              <a:rPr sz="1200" b="1" spc="-10" dirty="0">
                <a:solidFill>
                  <a:srgbClr val="17375E"/>
                </a:solidFill>
                <a:latin typeface="Arial"/>
                <a:cs typeface="Arial"/>
              </a:rPr>
              <a:t>осуществлении </a:t>
            </a:r>
            <a:r>
              <a:rPr sz="1200" b="1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7375E"/>
                </a:solidFill>
                <a:latin typeface="Arial"/>
                <a:cs typeface="Arial"/>
              </a:rPr>
              <a:t>закупки</a:t>
            </a:r>
            <a:r>
              <a:rPr sz="1200" b="1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7375E"/>
                </a:solidFill>
                <a:latin typeface="Arial"/>
                <a:cs typeface="Arial"/>
              </a:rPr>
              <a:t>товара,</a:t>
            </a:r>
            <a:r>
              <a:rPr sz="1200" b="1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7375E"/>
                </a:solidFill>
                <a:latin typeface="Arial"/>
                <a:cs typeface="Arial"/>
              </a:rPr>
              <a:t>в</a:t>
            </a:r>
            <a:r>
              <a:rPr sz="120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7375E"/>
                </a:solidFill>
                <a:latin typeface="Arial"/>
                <a:cs typeface="Arial"/>
              </a:rPr>
              <a:t>том</a:t>
            </a:r>
            <a:r>
              <a:rPr sz="1200" b="1" spc="-5" dirty="0">
                <a:solidFill>
                  <a:srgbClr val="17375E"/>
                </a:solidFill>
                <a:latin typeface="Arial"/>
                <a:cs typeface="Arial"/>
              </a:rPr>
              <a:t> числе</a:t>
            </a:r>
            <a:r>
              <a:rPr sz="12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7375E"/>
                </a:solidFill>
                <a:latin typeface="Arial"/>
                <a:cs typeface="Arial"/>
              </a:rPr>
              <a:t>поставляемого</a:t>
            </a:r>
            <a:r>
              <a:rPr sz="1200" b="1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7375E"/>
                </a:solidFill>
                <a:latin typeface="Arial"/>
                <a:cs typeface="Arial"/>
              </a:rPr>
              <a:t>заказчику</a:t>
            </a:r>
            <a:r>
              <a:rPr sz="1200" b="1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7375E"/>
                </a:solidFill>
                <a:latin typeface="Arial"/>
                <a:cs typeface="Arial"/>
              </a:rPr>
              <a:t>при </a:t>
            </a:r>
            <a:r>
              <a:rPr sz="120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17375E"/>
                </a:solidFill>
                <a:latin typeface="Arial"/>
                <a:cs typeface="Arial"/>
              </a:rPr>
              <a:t>выполнении</a:t>
            </a:r>
            <a:r>
              <a:rPr sz="12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7375E"/>
                </a:solidFill>
                <a:latin typeface="Arial"/>
                <a:cs typeface="Arial"/>
              </a:rPr>
              <a:t>закупаемых</a:t>
            </a:r>
            <a:r>
              <a:rPr sz="1200" b="1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17375E"/>
                </a:solidFill>
                <a:latin typeface="Arial"/>
                <a:cs typeface="Arial"/>
              </a:rPr>
              <a:t>работ,</a:t>
            </a:r>
            <a:r>
              <a:rPr sz="120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17375E"/>
                </a:solidFill>
                <a:latin typeface="Arial"/>
                <a:cs typeface="Arial"/>
              </a:rPr>
              <a:t>оказании</a:t>
            </a:r>
            <a:r>
              <a:rPr sz="12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7375E"/>
                </a:solidFill>
                <a:latin typeface="Arial"/>
                <a:cs typeface="Arial"/>
              </a:rPr>
              <a:t>закупаемых</a:t>
            </a:r>
            <a:r>
              <a:rPr sz="1200" b="1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17375E"/>
                </a:solidFill>
                <a:latin typeface="Arial"/>
                <a:cs typeface="Arial"/>
              </a:rPr>
              <a:t>услуг), </a:t>
            </a:r>
            <a:r>
              <a:rPr sz="1200" b="1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17375E"/>
                </a:solidFill>
                <a:latin typeface="Arial"/>
                <a:cs typeface="Arial"/>
              </a:rPr>
              <a:t>выполненной</a:t>
            </a:r>
            <a:r>
              <a:rPr sz="12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7375E"/>
                </a:solidFill>
                <a:latin typeface="Arial"/>
                <a:cs typeface="Arial"/>
              </a:rPr>
              <a:t>работы</a:t>
            </a:r>
            <a:r>
              <a:rPr sz="1200" b="1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7375E"/>
                </a:solidFill>
                <a:latin typeface="Arial"/>
                <a:cs typeface="Arial"/>
              </a:rPr>
              <a:t>(при</a:t>
            </a:r>
            <a:r>
              <a:rPr sz="120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17375E"/>
                </a:solidFill>
                <a:latin typeface="Arial"/>
                <a:cs typeface="Arial"/>
              </a:rPr>
              <a:t>наличии),</a:t>
            </a:r>
            <a:r>
              <a:rPr sz="12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17375E"/>
                </a:solidFill>
                <a:latin typeface="Arial"/>
                <a:cs typeface="Arial"/>
              </a:rPr>
              <a:t>оказанной</a:t>
            </a:r>
            <a:r>
              <a:rPr sz="12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17375E"/>
                </a:solidFill>
                <a:latin typeface="Arial"/>
                <a:cs typeface="Arial"/>
              </a:rPr>
              <a:t>услуги</a:t>
            </a:r>
            <a:r>
              <a:rPr sz="1200" b="1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7375E"/>
                </a:solidFill>
                <a:latin typeface="Arial"/>
                <a:cs typeface="Arial"/>
              </a:rPr>
              <a:t>(при </a:t>
            </a:r>
            <a:r>
              <a:rPr sz="120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17375E"/>
                </a:solidFill>
                <a:latin typeface="Arial"/>
                <a:cs typeface="Arial"/>
              </a:rPr>
              <a:t>наличии);</a:t>
            </a:r>
            <a:endParaRPr sz="1200">
              <a:latin typeface="Arial"/>
              <a:cs typeface="Arial"/>
            </a:endParaRPr>
          </a:p>
          <a:p>
            <a:pPr marL="375285" marR="5080" indent="-363220" algn="just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375920" algn="l"/>
              </a:tabLst>
            </a:pP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наименование </a:t>
            </a:r>
            <a:r>
              <a:rPr sz="12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поставленного 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товара, выполненной работы, </a:t>
            </a:r>
            <a:r>
              <a:rPr sz="12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оказанной </a:t>
            </a:r>
            <a:r>
              <a:rPr sz="12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 услуги</a:t>
            </a:r>
            <a:endParaRPr sz="1200">
              <a:latin typeface="Microsoft Sans Serif"/>
              <a:cs typeface="Microsoft Sans Serif"/>
            </a:endParaRPr>
          </a:p>
          <a:p>
            <a:pPr marL="375285" marR="5080" indent="-363220" algn="just">
              <a:lnSpc>
                <a:spcPct val="100000"/>
              </a:lnSpc>
              <a:buFont typeface="Wingdings"/>
              <a:buChar char=""/>
              <a:tabLst>
                <a:tab pos="375920" algn="l"/>
              </a:tabLst>
            </a:pP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наименование</a:t>
            </a: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страны</a:t>
            </a: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происхождения</a:t>
            </a: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поставленного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товара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 (при </a:t>
            </a: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осуществлении </a:t>
            </a:r>
            <a:r>
              <a:rPr sz="12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закупки</a:t>
            </a:r>
            <a:r>
              <a:rPr sz="1200" spc="24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товара, </a:t>
            </a:r>
            <a:r>
              <a:rPr sz="1200" dirty="0">
                <a:solidFill>
                  <a:srgbClr val="17375E"/>
                </a:solidFill>
                <a:latin typeface="Microsoft Sans Serif"/>
                <a:cs typeface="Microsoft Sans Serif"/>
              </a:rPr>
              <a:t>в </a:t>
            </a:r>
            <a:r>
              <a:rPr sz="12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том </a:t>
            </a: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числе </a:t>
            </a:r>
            <a:r>
              <a:rPr sz="12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поставляемого </a:t>
            </a:r>
            <a:r>
              <a:rPr sz="12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заказчику </a:t>
            </a:r>
            <a:r>
              <a:rPr sz="12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</a:t>
            </a:r>
            <a:r>
              <a:rPr sz="1200" spc="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выполнении</a:t>
            </a:r>
            <a:r>
              <a:rPr sz="1200" spc="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закупаемых</a:t>
            </a:r>
            <a:r>
              <a:rPr sz="1200" spc="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работ,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оказании</a:t>
            </a:r>
            <a:r>
              <a:rPr sz="1200" spc="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закупаемых</a:t>
            </a:r>
            <a:r>
              <a:rPr sz="12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услуг);</a:t>
            </a:r>
            <a:endParaRPr sz="1200">
              <a:latin typeface="Microsoft Sans Serif"/>
              <a:cs typeface="Microsoft Sans Serif"/>
            </a:endParaRPr>
          </a:p>
          <a:p>
            <a:pPr marL="375285" marR="5080" indent="-363220" algn="just">
              <a:lnSpc>
                <a:spcPct val="100000"/>
              </a:lnSpc>
              <a:buFont typeface="Wingdings"/>
              <a:buChar char=""/>
              <a:tabLst>
                <a:tab pos="375920" algn="l"/>
              </a:tabLst>
            </a:pP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информация </a:t>
            </a:r>
            <a:r>
              <a:rPr sz="1200" dirty="0">
                <a:solidFill>
                  <a:srgbClr val="17375E"/>
                </a:solidFill>
                <a:latin typeface="Microsoft Sans Serif"/>
                <a:cs typeface="Microsoft Sans Serif"/>
              </a:rPr>
              <a:t>о </a:t>
            </a:r>
            <a:r>
              <a:rPr sz="12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количестве поставленного 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товара (при осуществлении </a:t>
            </a: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закупки 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товара, </a:t>
            </a:r>
            <a:r>
              <a:rPr sz="1200" dirty="0">
                <a:solidFill>
                  <a:srgbClr val="17375E"/>
                </a:solidFill>
                <a:latin typeface="Microsoft Sans Serif"/>
                <a:cs typeface="Microsoft Sans Serif"/>
              </a:rPr>
              <a:t>в </a:t>
            </a:r>
            <a:r>
              <a:rPr sz="12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том </a:t>
            </a: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числе </a:t>
            </a:r>
            <a:r>
              <a:rPr sz="12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поставляемого </a:t>
            </a:r>
            <a:r>
              <a:rPr sz="12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заказчику 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 выполнении </a:t>
            </a: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закупаемых</a:t>
            </a: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работ,</a:t>
            </a: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оказании</a:t>
            </a: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закупаемых</a:t>
            </a:r>
            <a:r>
              <a:rPr sz="12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услуг);</a:t>
            </a:r>
            <a:endParaRPr sz="1200">
              <a:latin typeface="Microsoft Sans Serif"/>
              <a:cs typeface="Microsoft Sans Serif"/>
            </a:endParaRPr>
          </a:p>
          <a:p>
            <a:pPr marL="375285" indent="-363220" algn="just">
              <a:lnSpc>
                <a:spcPct val="100000"/>
              </a:lnSpc>
              <a:buFont typeface="Wingdings"/>
              <a:buChar char=""/>
              <a:tabLst>
                <a:tab pos="375920" algn="l"/>
              </a:tabLst>
            </a:pP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информация</a:t>
            </a:r>
            <a:r>
              <a:rPr sz="12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об</a:t>
            </a:r>
            <a:r>
              <a:rPr sz="12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объеме</a:t>
            </a:r>
            <a:r>
              <a:rPr sz="1200" spc="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выполненной</a:t>
            </a:r>
            <a:r>
              <a:rPr sz="12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работы, </a:t>
            </a:r>
            <a:r>
              <a:rPr sz="12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оказанной 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услуги;</a:t>
            </a:r>
            <a:endParaRPr sz="1200">
              <a:latin typeface="Microsoft Sans Serif"/>
              <a:cs typeface="Microsoft Sans Serif"/>
            </a:endParaRPr>
          </a:p>
          <a:p>
            <a:pPr marL="375285" marR="5080" indent="-363220" algn="just">
              <a:lnSpc>
                <a:spcPct val="100000"/>
              </a:lnSpc>
              <a:buFont typeface="Wingdings"/>
              <a:buChar char=""/>
              <a:tabLst>
                <a:tab pos="375920" algn="l"/>
              </a:tabLst>
            </a:pP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стоимость</a:t>
            </a: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исполненных</a:t>
            </a: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обязательств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17375E"/>
                </a:solidFill>
                <a:latin typeface="Microsoft Sans Serif"/>
                <a:cs typeface="Microsoft Sans Serif"/>
              </a:rPr>
              <a:t>с</a:t>
            </a:r>
            <a:r>
              <a:rPr sz="12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указанием</a:t>
            </a:r>
            <a:r>
              <a:rPr sz="12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цены</a:t>
            </a: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за</a:t>
            </a:r>
            <a:r>
              <a:rPr sz="12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единицу </a:t>
            </a: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товара (при осуществлении </a:t>
            </a:r>
            <a:r>
              <a:rPr sz="12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закупки 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товара, </a:t>
            </a:r>
            <a:r>
              <a:rPr sz="1200" dirty="0">
                <a:solidFill>
                  <a:srgbClr val="17375E"/>
                </a:solidFill>
                <a:latin typeface="Microsoft Sans Serif"/>
                <a:cs typeface="Microsoft Sans Serif"/>
              </a:rPr>
              <a:t>в </a:t>
            </a:r>
            <a:r>
              <a:rPr sz="12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том </a:t>
            </a: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числе </a:t>
            </a:r>
            <a:r>
              <a:rPr sz="12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поставляемого 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заказчику</a:t>
            </a:r>
            <a:r>
              <a:rPr sz="12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</a:t>
            </a: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выполнении</a:t>
            </a: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закупаемых</a:t>
            </a:r>
            <a:r>
              <a:rPr sz="12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работ,</a:t>
            </a:r>
            <a:r>
              <a:rPr sz="12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оказании</a:t>
            </a:r>
            <a:r>
              <a:rPr sz="12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закупаемых </a:t>
            </a:r>
            <a:r>
              <a:rPr sz="12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услуг),</a:t>
            </a:r>
            <a:r>
              <a:rPr sz="1200" spc="4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работы,</a:t>
            </a:r>
            <a:r>
              <a:rPr sz="12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услуги;</a:t>
            </a:r>
            <a:endParaRPr sz="1200">
              <a:latin typeface="Microsoft Sans Serif"/>
              <a:cs typeface="Microsoft Sans Serif"/>
            </a:endParaRPr>
          </a:p>
          <a:p>
            <a:pPr marL="375285" indent="-363220" algn="just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375920" algn="l"/>
              </a:tabLst>
            </a:pP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иная</a:t>
            </a:r>
            <a:r>
              <a:rPr sz="1200" spc="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информация,</a:t>
            </a:r>
            <a:r>
              <a:rPr sz="12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предусмотренная </a:t>
            </a: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частью</a:t>
            </a:r>
            <a:r>
              <a:rPr sz="12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3</a:t>
            </a:r>
            <a:r>
              <a:rPr sz="1200" spc="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статьи</a:t>
            </a:r>
            <a:r>
              <a:rPr sz="12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5</a:t>
            </a:r>
            <a:r>
              <a:rPr sz="1200" spc="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Закона</a:t>
            </a:r>
            <a:r>
              <a:rPr sz="12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85" dirty="0">
                <a:solidFill>
                  <a:srgbClr val="17375E"/>
                </a:solidFill>
                <a:latin typeface="Microsoft Sans Serif"/>
                <a:cs typeface="Microsoft Sans Serif"/>
              </a:rPr>
              <a:t>№</a:t>
            </a:r>
            <a:r>
              <a:rPr sz="1200" spc="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44-ФЗ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600955" y="2272283"/>
            <a:ext cx="1831975" cy="119380"/>
            <a:chOff x="4600955" y="2272283"/>
            <a:chExt cx="1831975" cy="119380"/>
          </a:xfrm>
        </p:grpSpPr>
        <p:sp>
          <p:nvSpPr>
            <p:cNvPr id="13" name="object 13"/>
            <p:cNvSpPr/>
            <p:nvPr/>
          </p:nvSpPr>
          <p:spPr>
            <a:xfrm>
              <a:off x="4602479" y="2273807"/>
              <a:ext cx="1828800" cy="116205"/>
            </a:xfrm>
            <a:custGeom>
              <a:avLst/>
              <a:gdLst/>
              <a:ahLst/>
              <a:cxnLst/>
              <a:rect l="l" t="t" r="r" b="b"/>
              <a:pathLst>
                <a:path w="1828800" h="116205">
                  <a:moveTo>
                    <a:pt x="1770888" y="0"/>
                  </a:moveTo>
                  <a:lnTo>
                    <a:pt x="1770888" y="28955"/>
                  </a:lnTo>
                  <a:lnTo>
                    <a:pt x="0" y="28955"/>
                  </a:lnTo>
                  <a:lnTo>
                    <a:pt x="0" y="86867"/>
                  </a:lnTo>
                  <a:lnTo>
                    <a:pt x="1770888" y="86867"/>
                  </a:lnTo>
                  <a:lnTo>
                    <a:pt x="1770888" y="115824"/>
                  </a:lnTo>
                  <a:lnTo>
                    <a:pt x="1828800" y="57912"/>
                  </a:lnTo>
                  <a:lnTo>
                    <a:pt x="17708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02479" y="2273807"/>
              <a:ext cx="1828800" cy="116205"/>
            </a:xfrm>
            <a:custGeom>
              <a:avLst/>
              <a:gdLst/>
              <a:ahLst/>
              <a:cxnLst/>
              <a:rect l="l" t="t" r="r" b="b"/>
              <a:pathLst>
                <a:path w="1828800" h="116205">
                  <a:moveTo>
                    <a:pt x="0" y="28955"/>
                  </a:moveTo>
                  <a:lnTo>
                    <a:pt x="1770888" y="28955"/>
                  </a:lnTo>
                  <a:lnTo>
                    <a:pt x="1770888" y="0"/>
                  </a:lnTo>
                  <a:lnTo>
                    <a:pt x="1828800" y="57912"/>
                  </a:lnTo>
                  <a:lnTo>
                    <a:pt x="1770888" y="115824"/>
                  </a:lnTo>
                  <a:lnTo>
                    <a:pt x="1770888" y="86867"/>
                  </a:lnTo>
                  <a:lnTo>
                    <a:pt x="0" y="86867"/>
                  </a:lnTo>
                  <a:lnTo>
                    <a:pt x="0" y="28955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21" y="117044"/>
            <a:ext cx="3144329" cy="702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400" y="135076"/>
            <a:ext cx="11860148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41440" marR="5080" algn="r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РАССМОТРЕНИЕ </a:t>
            </a:r>
            <a:r>
              <a:rPr spc="-10" dirty="0"/>
              <a:t>ДОКУМЕНТА</a:t>
            </a:r>
            <a:r>
              <a:rPr spc="-35" dirty="0"/>
              <a:t> </a:t>
            </a:r>
            <a:r>
              <a:rPr spc="5" dirty="0"/>
              <a:t>О</a:t>
            </a:r>
            <a:r>
              <a:rPr spc="-25" dirty="0"/>
              <a:t> </a:t>
            </a:r>
            <a:r>
              <a:rPr dirty="0"/>
              <a:t>ПРИЕМКЕ</a:t>
            </a:r>
          </a:p>
          <a:p>
            <a:pPr marL="6441440" marR="5080" algn="r">
              <a:lnSpc>
                <a:spcPct val="100000"/>
              </a:lnSpc>
              <a:spcBef>
                <a:spcPts val="5"/>
              </a:spcBef>
            </a:pPr>
            <a:r>
              <a:rPr b="0" spc="-25" dirty="0">
                <a:latin typeface="Microsoft Sans Serif"/>
                <a:cs typeface="Microsoft Sans Serif"/>
              </a:rPr>
              <a:t>ПРИЕМКА. </a:t>
            </a:r>
            <a:r>
              <a:rPr spc="-5" dirty="0"/>
              <a:t>ВИДЫ</a:t>
            </a:r>
            <a:r>
              <a:rPr spc="-30" dirty="0"/>
              <a:t> </a:t>
            </a:r>
            <a:r>
              <a:rPr dirty="0"/>
              <a:t>ПРИЕМКИ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483108" y="1130628"/>
            <a:ext cx="5800725" cy="5728970"/>
            <a:chOff x="483108" y="1130628"/>
            <a:chExt cx="5800725" cy="572897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9588" y="1130628"/>
              <a:ext cx="5727383" cy="178343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8180" y="1289303"/>
              <a:ext cx="5212080" cy="126796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108" y="2244851"/>
              <a:ext cx="5800344" cy="461467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8180" y="2439922"/>
              <a:ext cx="5212080" cy="434797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67613" y="961770"/>
            <a:ext cx="49149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solidFill>
                  <a:srgbClr val="4D4D4D"/>
                </a:solidFill>
                <a:latin typeface="Arial"/>
                <a:cs typeface="Arial"/>
              </a:rPr>
              <a:t>Итог</a:t>
            </a:r>
            <a:r>
              <a:rPr sz="2000" b="1" spc="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D4D4D"/>
                </a:solidFill>
                <a:latin typeface="Arial"/>
                <a:cs typeface="Arial"/>
              </a:rPr>
              <a:t>приемки</a:t>
            </a:r>
            <a:r>
              <a:rPr sz="2000" b="1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2</a:t>
            </a:r>
            <a:r>
              <a:rPr sz="2000" b="1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-</a:t>
            </a:r>
            <a:r>
              <a:rPr sz="2000" b="1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D4D4D"/>
                </a:solidFill>
                <a:latin typeface="Arial"/>
                <a:cs typeface="Arial"/>
              </a:rPr>
              <a:t>«Частичная</a:t>
            </a:r>
            <a:r>
              <a:rPr sz="2000" b="1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D4D4D"/>
                </a:solidFill>
                <a:latin typeface="Arial"/>
                <a:cs typeface="Arial"/>
              </a:rPr>
              <a:t>приемка»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36993" y="5896762"/>
            <a:ext cx="4794885" cy="606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61060" algn="l"/>
                <a:tab pos="1871345" algn="l"/>
                <a:tab pos="2187575" algn="l"/>
                <a:tab pos="3227070" algn="l"/>
                <a:tab pos="3534410" algn="l"/>
              </a:tabLst>
            </a:pP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*</a:t>
            </a:r>
            <a:r>
              <a:rPr sz="1400" b="1" spc="3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Начиная</a:t>
            </a:r>
            <a:r>
              <a:rPr sz="1200" b="1" spc="3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с</a:t>
            </a:r>
            <a:r>
              <a:rPr sz="1200" b="1" spc="3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версии</a:t>
            </a:r>
            <a:r>
              <a:rPr sz="1200" b="1" spc="3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ЕИС</a:t>
            </a:r>
            <a:r>
              <a:rPr sz="1200" b="1" spc="3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12.0</a:t>
            </a:r>
            <a:r>
              <a:rPr sz="1200" b="1" spc="3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итог  приемки</a:t>
            </a:r>
            <a:r>
              <a:rPr sz="1200" b="1" spc="3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2</a:t>
            </a:r>
            <a:r>
              <a:rPr sz="1200" b="1" spc="3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-</a:t>
            </a:r>
            <a:r>
              <a:rPr sz="1200" b="1" spc="3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«Частичная </a:t>
            </a:r>
            <a:r>
              <a:rPr sz="1200" b="1" spc="-3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приемка»	</a:t>
            </a: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недоступен	по	документам	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со	</a:t>
            </a: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специализацией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«Строительство»</a:t>
            </a:r>
            <a:r>
              <a:rPr sz="1200" b="1" spc="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и </a:t>
            </a: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«Приобретение</a:t>
            </a:r>
            <a:r>
              <a:rPr sz="1200" b="1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жилых</a:t>
            </a: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 помещений»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36993" y="1464309"/>
            <a:ext cx="189801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Шаг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 8.</a:t>
            </a:r>
            <a:r>
              <a:rPr sz="1400" b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Приемка</a:t>
            </a:r>
            <a:r>
              <a:rPr sz="1400" b="1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ТРУ*: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36993" y="1891411"/>
            <a:ext cx="30949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60145" algn="l"/>
                <a:tab pos="2112645" algn="l"/>
                <a:tab pos="2386965" algn="l"/>
              </a:tabLst>
            </a:pP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Частичная	</a:t>
            </a: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приемка	</a:t>
            </a: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-	</a:t>
            </a:r>
            <a:r>
              <a:rPr sz="140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приемка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221594" y="1891411"/>
            <a:ext cx="9766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5" dirty="0">
                <a:solidFill>
                  <a:srgbClr val="4D4D4D"/>
                </a:solidFill>
                <a:latin typeface="Microsoft Sans Serif"/>
                <a:cs typeface="Microsoft Sans Serif"/>
              </a:rPr>
              <a:t>З</a:t>
            </a:r>
            <a:r>
              <a:rPr sz="1400" spc="-50" dirty="0">
                <a:solidFill>
                  <a:srgbClr val="4D4D4D"/>
                </a:solidFill>
                <a:latin typeface="Microsoft Sans Serif"/>
                <a:cs typeface="Microsoft Sans Serif"/>
              </a:rPr>
              <a:t>а</a:t>
            </a:r>
            <a:r>
              <a:rPr sz="140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к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а</a:t>
            </a:r>
            <a:r>
              <a:rPr sz="1400" spc="-120" dirty="0">
                <a:solidFill>
                  <a:srgbClr val="4D4D4D"/>
                </a:solidFill>
                <a:latin typeface="Microsoft Sans Serif"/>
                <a:cs typeface="Microsoft Sans Serif"/>
              </a:rPr>
              <a:t>з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ч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и</a:t>
            </a:r>
            <a:r>
              <a:rPr sz="1400" spc="-85" dirty="0">
                <a:solidFill>
                  <a:srgbClr val="4D4D4D"/>
                </a:solidFill>
                <a:latin typeface="Microsoft Sans Serif"/>
                <a:cs typeface="Microsoft Sans Serif"/>
              </a:rPr>
              <a:t>к</a:t>
            </a:r>
            <a:r>
              <a:rPr sz="140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ом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36993" y="2104770"/>
            <a:ext cx="4263390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товаров,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4D4D4D"/>
                </a:solidFill>
                <a:latin typeface="Microsoft Sans Serif"/>
                <a:cs typeface="Microsoft Sans Serif"/>
              </a:rPr>
              <a:t>работ,</a:t>
            </a:r>
            <a:r>
              <a:rPr sz="1400" spc="-3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услуг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с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расхождениями,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по 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соответствующему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документу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о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приемке,</a:t>
            </a:r>
            <a:r>
              <a:rPr sz="14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статус 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документа</a:t>
            </a:r>
            <a:r>
              <a:rPr sz="1400" spc="33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в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направлении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в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личный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кабинет </a:t>
            </a:r>
            <a:r>
              <a:rPr sz="14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участника</a:t>
            </a:r>
            <a:r>
              <a:rPr sz="1400" spc="18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4D4D4D"/>
                </a:solidFill>
                <a:latin typeface="Microsoft Sans Serif"/>
                <a:cs typeface="Microsoft Sans Serif"/>
              </a:rPr>
              <a:t>закупок</a:t>
            </a:r>
            <a:r>
              <a:rPr sz="1400" spc="19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изменяется</a:t>
            </a:r>
            <a:r>
              <a:rPr sz="1400" spc="204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на</a:t>
            </a:r>
            <a:r>
              <a:rPr sz="1400" spc="19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«Принято».</a:t>
            </a:r>
            <a:r>
              <a:rPr sz="1400" spc="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При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36993" y="2958211"/>
            <a:ext cx="32804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28015" algn="l"/>
                <a:tab pos="1152525" algn="l"/>
                <a:tab pos="2266950" algn="l"/>
                <a:tab pos="2691765" algn="l"/>
              </a:tabLst>
            </a:pPr>
            <a:r>
              <a:rPr sz="14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этом	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при	наведении	на	</a:t>
            </a:r>
            <a:r>
              <a:rPr sz="1400" spc="-50" dirty="0">
                <a:solidFill>
                  <a:srgbClr val="4D4D4D"/>
                </a:solidFill>
                <a:latin typeface="Microsoft Sans Serif"/>
                <a:cs typeface="Microsoft Sans Serif"/>
              </a:rPr>
              <a:t>иконку,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323703" y="2958211"/>
            <a:ext cx="8763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906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п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о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я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в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ит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ся  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ч</a:t>
            </a:r>
            <a:r>
              <a:rPr sz="140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а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ст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и</a:t>
            </a:r>
            <a:r>
              <a:rPr sz="1400" spc="-30" dirty="0">
                <a:solidFill>
                  <a:srgbClr val="4D4D4D"/>
                </a:solidFill>
                <a:latin typeface="Microsoft Sans Serif"/>
                <a:cs typeface="Microsoft Sans Serif"/>
              </a:rPr>
              <a:t>ч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ной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36993" y="3171825"/>
            <a:ext cx="3288029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всплывающая</a:t>
            </a:r>
            <a:r>
              <a:rPr sz="1400" spc="24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4D4D4D"/>
                </a:solidFill>
                <a:latin typeface="Microsoft Sans Serif"/>
                <a:cs typeface="Microsoft Sans Serif"/>
              </a:rPr>
              <a:t>подсказка</a:t>
            </a:r>
            <a:r>
              <a:rPr sz="1400" spc="28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«Принято</a:t>
            </a:r>
            <a:r>
              <a:rPr sz="1400" spc="23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с </a:t>
            </a:r>
            <a:r>
              <a:rPr sz="1400" spc="-36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приемкой»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9375"/>
            <a:ext cx="3144329" cy="702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400" y="135076"/>
            <a:ext cx="11860148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41440" marR="5080" algn="r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РАССМОТРЕНИЕ </a:t>
            </a:r>
            <a:r>
              <a:rPr spc="-10" dirty="0"/>
              <a:t>ДОКУМЕНТА</a:t>
            </a:r>
            <a:r>
              <a:rPr spc="-35" dirty="0"/>
              <a:t> </a:t>
            </a:r>
            <a:r>
              <a:rPr spc="5" dirty="0"/>
              <a:t>О</a:t>
            </a:r>
            <a:r>
              <a:rPr spc="-25" dirty="0"/>
              <a:t> </a:t>
            </a:r>
            <a:r>
              <a:rPr dirty="0"/>
              <a:t>ПРИЕМКЕ</a:t>
            </a:r>
          </a:p>
          <a:p>
            <a:pPr marL="6441440" marR="5080" algn="r">
              <a:lnSpc>
                <a:spcPct val="100000"/>
              </a:lnSpc>
              <a:spcBef>
                <a:spcPts val="5"/>
              </a:spcBef>
            </a:pPr>
            <a:r>
              <a:rPr b="0" spc="-25" dirty="0">
                <a:latin typeface="Microsoft Sans Serif"/>
                <a:cs typeface="Microsoft Sans Serif"/>
              </a:rPr>
              <a:t>ПРИЕМКА. </a:t>
            </a:r>
            <a:r>
              <a:rPr spc="-5" dirty="0"/>
              <a:t>ВИДЫ</a:t>
            </a:r>
            <a:r>
              <a:rPr spc="-30" dirty="0"/>
              <a:t> </a:t>
            </a:r>
            <a:r>
              <a:rPr dirty="0"/>
              <a:t>ПРИЕМКИ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4898" y="1248515"/>
            <a:ext cx="3374390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Личный</a:t>
            </a:r>
            <a:r>
              <a:rPr sz="2000" b="1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D4D4D"/>
                </a:solidFill>
                <a:latin typeface="Arial"/>
                <a:cs typeface="Arial"/>
              </a:rPr>
              <a:t>кабинет</a:t>
            </a:r>
            <a:r>
              <a:rPr sz="2000" b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заказчика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33756" y="1062156"/>
            <a:ext cx="5671185" cy="5797550"/>
            <a:chOff x="333756" y="1062156"/>
            <a:chExt cx="5671185" cy="579755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1062156"/>
              <a:ext cx="5596128" cy="226328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304" y="1220723"/>
              <a:ext cx="5081016" cy="17480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3756" y="2691383"/>
              <a:ext cx="5670804" cy="41681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8828" y="2886455"/>
              <a:ext cx="5082540" cy="392734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936993" y="6049162"/>
            <a:ext cx="4794885" cy="606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61060" algn="l"/>
                <a:tab pos="1871345" algn="l"/>
                <a:tab pos="2187575" algn="l"/>
                <a:tab pos="3227070" algn="l"/>
                <a:tab pos="3534410" algn="l"/>
              </a:tabLst>
            </a:pP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*</a:t>
            </a:r>
            <a:r>
              <a:rPr sz="1400" b="1" spc="3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Начиная</a:t>
            </a:r>
            <a:r>
              <a:rPr sz="1200" b="1" spc="3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с</a:t>
            </a:r>
            <a:r>
              <a:rPr sz="1200" b="1" spc="3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версии</a:t>
            </a:r>
            <a:r>
              <a:rPr sz="1200" b="1" spc="3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ЕИС</a:t>
            </a:r>
            <a:r>
              <a:rPr sz="1200" b="1" spc="3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12.0</a:t>
            </a:r>
            <a:r>
              <a:rPr sz="1200" b="1" spc="3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итог  приемки</a:t>
            </a:r>
            <a:r>
              <a:rPr sz="1200" b="1" spc="3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2</a:t>
            </a:r>
            <a:r>
              <a:rPr sz="1200" b="1" spc="3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-</a:t>
            </a:r>
            <a:r>
              <a:rPr sz="1200" b="1" spc="3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«Частичная </a:t>
            </a:r>
            <a:r>
              <a:rPr sz="1200" b="1" spc="-3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приемка»	</a:t>
            </a: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недоступен	по	документам	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со	</a:t>
            </a: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специализацией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«Строительство»</a:t>
            </a:r>
            <a:r>
              <a:rPr sz="1200" b="1" spc="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и </a:t>
            </a: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«Приобретение</a:t>
            </a:r>
            <a:r>
              <a:rPr sz="1200" b="1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жилых</a:t>
            </a: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 помещений»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0908" y="886408"/>
            <a:ext cx="9777095" cy="1671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solidFill>
                  <a:srgbClr val="4D4D4D"/>
                </a:solidFill>
                <a:latin typeface="Arial"/>
                <a:cs typeface="Arial"/>
              </a:rPr>
              <a:t>Итог</a:t>
            </a:r>
            <a:r>
              <a:rPr sz="2000" b="1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приемки</a:t>
            </a:r>
            <a:r>
              <a:rPr sz="2000" b="1" spc="-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3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-</a:t>
            </a:r>
            <a:r>
              <a:rPr sz="2000" b="1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«Мотивированный</a:t>
            </a:r>
            <a:r>
              <a:rPr sz="2000" b="1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отказ»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Arial"/>
              <a:cs typeface="Arial"/>
            </a:endParaRPr>
          </a:p>
          <a:p>
            <a:pPr marL="6288405" algn="just">
              <a:lnSpc>
                <a:spcPct val="100000"/>
              </a:lnSpc>
            </a:pP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Шаг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 8.</a:t>
            </a:r>
            <a:r>
              <a:rPr sz="1400" b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Приемка</a:t>
            </a:r>
            <a:r>
              <a:rPr sz="1400" b="1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ТРУ*: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Arial"/>
              <a:cs typeface="Arial"/>
            </a:endParaRPr>
          </a:p>
          <a:p>
            <a:pPr marL="6288405" marR="5080" algn="just">
              <a:lnSpc>
                <a:spcPct val="100000"/>
              </a:lnSpc>
            </a:pP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Мотивированный отказ </a:t>
            </a: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- 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полный </a:t>
            </a:r>
            <a:r>
              <a:rPr sz="1400" spc="-40" dirty="0">
                <a:solidFill>
                  <a:srgbClr val="4D4D4D"/>
                </a:solidFill>
                <a:latin typeface="Microsoft Sans Serif"/>
                <a:cs typeface="Microsoft Sans Serif"/>
              </a:rPr>
              <a:t>отказ </a:t>
            </a:r>
            <a:r>
              <a:rPr sz="1400" spc="-35" dirty="0">
                <a:solidFill>
                  <a:srgbClr val="4D4D4D"/>
                </a:solidFill>
                <a:latin typeface="Microsoft Sans Serif"/>
                <a:cs typeface="Microsoft Sans Serif"/>
              </a:rPr>
              <a:t> Заказчика</a:t>
            </a:r>
            <a:r>
              <a:rPr sz="1400" spc="-3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от</a:t>
            </a:r>
            <a:r>
              <a:rPr sz="1400" spc="33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приемки</a:t>
            </a:r>
            <a:r>
              <a:rPr sz="14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товаров,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4D4D4D"/>
                </a:solidFill>
                <a:latin typeface="Microsoft Sans Serif"/>
                <a:cs typeface="Microsoft Sans Serif"/>
              </a:rPr>
              <a:t>работ, </a:t>
            </a:r>
            <a:r>
              <a:rPr sz="1400" spc="-36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услуг</a:t>
            </a:r>
            <a:r>
              <a:rPr sz="1400" spc="3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по</a:t>
            </a:r>
            <a:r>
              <a:rPr sz="1400" spc="114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соответствующему</a:t>
            </a:r>
            <a:r>
              <a:rPr sz="1400" spc="13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документу</a:t>
            </a:r>
            <a:r>
              <a:rPr sz="1400" spc="13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о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34398" y="2531491"/>
            <a:ext cx="14020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94130" algn="l"/>
              </a:tabLst>
            </a:pPr>
            <a:r>
              <a:rPr sz="1400" spc="-35" dirty="0">
                <a:solidFill>
                  <a:srgbClr val="4D4D4D"/>
                </a:solidFill>
                <a:latin typeface="Microsoft Sans Serif"/>
                <a:cs typeface="Microsoft Sans Serif"/>
              </a:rPr>
              <a:t>до</a:t>
            </a:r>
            <a:r>
              <a:rPr sz="140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к</a:t>
            </a:r>
            <a:r>
              <a:rPr sz="1400" spc="-30" dirty="0">
                <a:solidFill>
                  <a:srgbClr val="4D4D4D"/>
                </a:solidFill>
                <a:latin typeface="Microsoft Sans Serif"/>
                <a:cs typeface="Microsoft Sans Serif"/>
              </a:rPr>
              <a:t>у</a:t>
            </a:r>
            <a:r>
              <a:rPr sz="1400" spc="-40" dirty="0">
                <a:solidFill>
                  <a:srgbClr val="4D4D4D"/>
                </a:solidFill>
                <a:latin typeface="Microsoft Sans Serif"/>
                <a:cs typeface="Microsoft Sans Serif"/>
              </a:rPr>
              <a:t>м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е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н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т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а	в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96273" y="2744850"/>
            <a:ext cx="164083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74090" algn="l"/>
              </a:tabLst>
            </a:pP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л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и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чн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ый	</a:t>
            </a:r>
            <a:r>
              <a:rPr sz="1400" spc="-60" dirty="0">
                <a:solidFill>
                  <a:srgbClr val="4D4D4D"/>
                </a:solidFill>
                <a:latin typeface="Microsoft Sans Serif"/>
                <a:cs typeface="Microsoft Sans Serif"/>
              </a:rPr>
              <a:t>к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а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б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и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н</a:t>
            </a:r>
            <a:r>
              <a:rPr sz="1400" spc="-65" dirty="0">
                <a:solidFill>
                  <a:srgbClr val="4D4D4D"/>
                </a:solidFill>
                <a:latin typeface="Microsoft Sans Serif"/>
                <a:cs typeface="Microsoft Sans Serif"/>
              </a:rPr>
              <a:t>е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т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36993" y="2531491"/>
            <a:ext cx="110807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приемке, </a:t>
            </a:r>
            <a:r>
              <a:rPr sz="14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н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а</a:t>
            </a:r>
            <a:r>
              <a:rPr sz="14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п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ра</a:t>
            </a:r>
            <a:r>
              <a:rPr sz="1400" spc="-40" dirty="0">
                <a:solidFill>
                  <a:srgbClr val="4D4D4D"/>
                </a:solidFill>
                <a:latin typeface="Microsoft Sans Serif"/>
                <a:cs typeface="Microsoft Sans Serif"/>
              </a:rPr>
              <a:t>в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лении  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участника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55609" y="2531491"/>
            <a:ext cx="64770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20955" algn="ctr">
              <a:lnSpc>
                <a:spcPct val="100000"/>
              </a:lnSpc>
              <a:spcBef>
                <a:spcPts val="105"/>
              </a:spcBef>
            </a:pP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статус 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в 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4D4D4D"/>
                </a:solidFill>
                <a:latin typeface="Microsoft Sans Serif"/>
                <a:cs typeface="Microsoft Sans Serif"/>
              </a:rPr>
              <a:t>з</a:t>
            </a:r>
            <a:r>
              <a:rPr sz="1400" spc="-50" dirty="0">
                <a:solidFill>
                  <a:srgbClr val="4D4D4D"/>
                </a:solidFill>
                <a:latin typeface="Microsoft Sans Serif"/>
                <a:cs typeface="Microsoft Sans Serif"/>
              </a:rPr>
              <a:t>а</a:t>
            </a:r>
            <a:r>
              <a:rPr sz="1400" spc="-35" dirty="0">
                <a:solidFill>
                  <a:srgbClr val="4D4D4D"/>
                </a:solidFill>
                <a:latin typeface="Microsoft Sans Serif"/>
                <a:cs typeface="Microsoft Sans Serif"/>
              </a:rPr>
              <a:t>к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у</a:t>
            </a:r>
            <a:r>
              <a:rPr sz="140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п</a:t>
            </a:r>
            <a:r>
              <a:rPr sz="1400" spc="-50" dirty="0">
                <a:solidFill>
                  <a:srgbClr val="4D4D4D"/>
                </a:solidFill>
                <a:latin typeface="Microsoft Sans Serif"/>
                <a:cs typeface="Microsoft Sans Serif"/>
              </a:rPr>
              <a:t>ок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970391" y="2958211"/>
            <a:ext cx="14668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57300" algn="l"/>
              </a:tabLst>
            </a:pP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и</a:t>
            </a:r>
            <a:r>
              <a:rPr sz="1400" spc="-60" dirty="0">
                <a:solidFill>
                  <a:srgbClr val="4D4D4D"/>
                </a:solidFill>
                <a:latin typeface="Microsoft Sans Serif"/>
                <a:cs typeface="Microsoft Sans Serif"/>
              </a:rPr>
              <a:t>з</a:t>
            </a:r>
            <a:r>
              <a:rPr sz="1400" spc="-40" dirty="0">
                <a:solidFill>
                  <a:srgbClr val="4D4D4D"/>
                </a:solidFill>
                <a:latin typeface="Microsoft Sans Serif"/>
                <a:cs typeface="Microsoft Sans Serif"/>
              </a:rPr>
              <a:t>м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е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ня</a:t>
            </a:r>
            <a:r>
              <a:rPr sz="1400" spc="-65" dirty="0">
                <a:solidFill>
                  <a:srgbClr val="4D4D4D"/>
                </a:solidFill>
                <a:latin typeface="Microsoft Sans Serif"/>
                <a:cs typeface="Microsoft Sans Serif"/>
              </a:rPr>
              <a:t>е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т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ся	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на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36993" y="3171825"/>
            <a:ext cx="20828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«Отказано</a:t>
            </a:r>
            <a:r>
              <a:rPr sz="1400" spc="-5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при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приемке»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342638" y="4574285"/>
            <a:ext cx="1066800" cy="533400"/>
          </a:xfrm>
          <a:custGeom>
            <a:avLst/>
            <a:gdLst/>
            <a:ahLst/>
            <a:cxnLst/>
            <a:rect l="l" t="t" r="r" b="b"/>
            <a:pathLst>
              <a:path w="1066800" h="533400">
                <a:moveTo>
                  <a:pt x="0" y="533400"/>
                </a:moveTo>
                <a:lnTo>
                  <a:pt x="1066800" y="533400"/>
                </a:lnTo>
                <a:lnTo>
                  <a:pt x="10668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9375"/>
            <a:ext cx="3144329" cy="702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21018" y="135076"/>
            <a:ext cx="5394325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РАССМОТРЕНИЕ </a:t>
            </a:r>
            <a:r>
              <a:rPr spc="-10" dirty="0"/>
              <a:t>ДОКУМЕНТА</a:t>
            </a:r>
            <a:r>
              <a:rPr spc="-35" dirty="0"/>
              <a:t> </a:t>
            </a:r>
            <a:r>
              <a:rPr spc="5" dirty="0"/>
              <a:t>О</a:t>
            </a:r>
            <a:r>
              <a:rPr spc="-25" dirty="0"/>
              <a:t> </a:t>
            </a:r>
            <a:r>
              <a:rPr dirty="0"/>
              <a:t>ПРИЕМКЕ</a:t>
            </a:r>
          </a:p>
          <a:p>
            <a:pPr marL="2496820">
              <a:lnSpc>
                <a:spcPct val="100000"/>
              </a:lnSpc>
              <a:spcBef>
                <a:spcPts val="5"/>
              </a:spcBef>
            </a:pPr>
            <a:r>
              <a:rPr b="0" spc="-25" dirty="0">
                <a:latin typeface="Microsoft Sans Serif"/>
                <a:cs typeface="Microsoft Sans Serif"/>
              </a:rPr>
              <a:t>ПРОЧИЕ</a:t>
            </a:r>
            <a:r>
              <a:rPr b="0" spc="-45" dirty="0">
                <a:latin typeface="Microsoft Sans Serif"/>
                <a:cs typeface="Microsoft Sans Serif"/>
              </a:rPr>
              <a:t> </a:t>
            </a:r>
            <a:r>
              <a:rPr b="0" spc="-35" dirty="0">
                <a:latin typeface="Microsoft Sans Serif"/>
                <a:cs typeface="Microsoft Sans Serif"/>
              </a:rPr>
              <a:t>НАЧИСЛЕНИЯ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0026" y="1093469"/>
            <a:ext cx="33997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Личный</a:t>
            </a:r>
            <a:r>
              <a:rPr sz="2000" b="1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D4D4D"/>
                </a:solidFill>
                <a:latin typeface="Arial"/>
                <a:cs typeface="Arial"/>
              </a:rPr>
              <a:t>кабинет</a:t>
            </a:r>
            <a:r>
              <a:rPr sz="2000" b="1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заказчика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16107" y="2976752"/>
            <a:ext cx="337532" cy="31737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156193" y="1094994"/>
            <a:ext cx="3596004" cy="3164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Шаг</a:t>
            </a:r>
            <a:r>
              <a:rPr sz="1400" b="1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9.</a:t>
            </a:r>
            <a:r>
              <a:rPr sz="1400" b="1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Прочие</a:t>
            </a:r>
            <a:r>
              <a:rPr sz="1400" b="1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начисления: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299085" marR="54610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Информация</a:t>
            </a:r>
            <a:r>
              <a:rPr sz="14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о</a:t>
            </a:r>
            <a:r>
              <a:rPr sz="1400" spc="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начисленной </a:t>
            </a:r>
            <a:r>
              <a:rPr sz="14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неустойке </a:t>
            </a:r>
            <a:r>
              <a:rPr sz="1400" spc="-35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(штрафе,</a:t>
            </a:r>
            <a:r>
              <a:rPr sz="1400" spc="-3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пени)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и</a:t>
            </a:r>
            <a:r>
              <a:rPr sz="14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уменьшении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суммы 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оплаты</a:t>
            </a:r>
            <a:endParaRPr sz="1400">
              <a:latin typeface="Microsoft Sans Serif"/>
              <a:cs typeface="Microsoft Sans Serif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Информация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о</a:t>
            </a:r>
            <a:r>
              <a:rPr sz="14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налогах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и</a:t>
            </a:r>
            <a:r>
              <a:rPr sz="14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взносах, 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уплачиваемых</a:t>
            </a:r>
            <a:r>
              <a:rPr sz="1400" spc="2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4D4D4D"/>
                </a:solidFill>
                <a:latin typeface="Microsoft Sans Serif"/>
                <a:cs typeface="Microsoft Sans Serif"/>
              </a:rPr>
              <a:t>заказчиком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4D4D4D"/>
                </a:solidFill>
                <a:latin typeface="Microsoft Sans Serif"/>
                <a:cs typeface="Microsoft Sans Serif"/>
              </a:rPr>
              <a:t>за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физ.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лицо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500">
              <a:latin typeface="Microsoft Sans Serif"/>
              <a:cs typeface="Microsoft Sans Serif"/>
            </a:endParaRPr>
          </a:p>
          <a:p>
            <a:pPr marL="342900">
              <a:lnSpc>
                <a:spcPct val="100000"/>
              </a:lnSpc>
              <a:spcBef>
                <a:spcPts val="1170"/>
              </a:spcBef>
              <a:tabLst>
                <a:tab pos="1223645" algn="l"/>
                <a:tab pos="1809114" algn="l"/>
                <a:tab pos="2548890" algn="l"/>
              </a:tabLst>
            </a:pPr>
            <a:r>
              <a:rPr sz="1400" b="1" spc="-30" dirty="0">
                <a:solidFill>
                  <a:srgbClr val="4D4D4D"/>
                </a:solidFill>
                <a:latin typeface="Arial"/>
                <a:cs typeface="Arial"/>
              </a:rPr>
              <a:t>Только	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при	</a:t>
            </a: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итоге	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приемки</a:t>
            </a:r>
            <a:endParaRPr sz="1400">
              <a:latin typeface="Arial"/>
              <a:cs typeface="Arial"/>
            </a:endParaRPr>
          </a:p>
          <a:p>
            <a:pPr marL="342900" marR="287655">
              <a:lnSpc>
                <a:spcPct val="100000"/>
              </a:lnSpc>
            </a:pP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«Полная</a:t>
            </a:r>
            <a:r>
              <a:rPr sz="1400" b="1" spc="1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приемка»</a:t>
            </a:r>
            <a:r>
              <a:rPr sz="1400" b="1" spc="1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и</a:t>
            </a:r>
            <a:r>
              <a:rPr sz="1400" b="1" spc="19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«Частичная </a:t>
            </a:r>
            <a:r>
              <a:rPr sz="1400" b="1" spc="-3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приемка»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5"/>
              </a:spcBef>
              <a:tabLst>
                <a:tab pos="1667510" algn="l"/>
                <a:tab pos="2490470" algn="l"/>
                <a:tab pos="3094355" algn="l"/>
              </a:tabLst>
            </a:pP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Уменьшение	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суммы	</a:t>
            </a:r>
            <a:r>
              <a:rPr sz="1400" b="1" spc="-15" dirty="0">
                <a:solidFill>
                  <a:srgbClr val="4D4D4D"/>
                </a:solidFill>
                <a:latin typeface="Arial"/>
                <a:cs typeface="Arial"/>
              </a:rPr>
              <a:t>СДО	</a:t>
            </a: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на</a:t>
            </a:r>
            <a:endParaRPr sz="14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</a:pP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основании</a:t>
            </a:r>
            <a:r>
              <a:rPr sz="1400" b="1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документа</a:t>
            </a:r>
            <a:r>
              <a:rPr sz="1400" b="1" spc="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о</a:t>
            </a:r>
            <a:r>
              <a:rPr sz="1400" b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приемке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38967" y="3860749"/>
            <a:ext cx="337532" cy="318668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260589" y="1458629"/>
            <a:ext cx="11412220" cy="5207635"/>
            <a:chOff x="260589" y="1458629"/>
            <a:chExt cx="11412220" cy="520763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589" y="1458629"/>
              <a:ext cx="7641379" cy="304920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9100" y="1616963"/>
              <a:ext cx="7137781" cy="253441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56437" y="1942337"/>
              <a:ext cx="5715000" cy="1752600"/>
            </a:xfrm>
            <a:custGeom>
              <a:avLst/>
              <a:gdLst/>
              <a:ahLst/>
              <a:cxnLst/>
              <a:rect l="l" t="t" r="r" b="b"/>
              <a:pathLst>
                <a:path w="5715000" h="1752600">
                  <a:moveTo>
                    <a:pt x="13716" y="1197864"/>
                  </a:moveTo>
                  <a:lnTo>
                    <a:pt x="4191000" y="1197864"/>
                  </a:lnTo>
                  <a:lnTo>
                    <a:pt x="4191000" y="932688"/>
                  </a:lnTo>
                  <a:lnTo>
                    <a:pt x="13716" y="932688"/>
                  </a:lnTo>
                  <a:lnTo>
                    <a:pt x="13716" y="1197864"/>
                  </a:lnTo>
                  <a:close/>
                </a:path>
                <a:path w="5715000" h="1752600">
                  <a:moveTo>
                    <a:pt x="0" y="1752600"/>
                  </a:moveTo>
                  <a:lnTo>
                    <a:pt x="3886200" y="1752600"/>
                  </a:lnTo>
                  <a:lnTo>
                    <a:pt x="3886200" y="1488948"/>
                  </a:lnTo>
                  <a:lnTo>
                    <a:pt x="0" y="1488948"/>
                  </a:lnTo>
                  <a:lnTo>
                    <a:pt x="0" y="1752600"/>
                  </a:lnTo>
                  <a:close/>
                </a:path>
                <a:path w="5715000" h="1752600">
                  <a:moveTo>
                    <a:pt x="4800600" y="574548"/>
                  </a:moveTo>
                  <a:lnTo>
                    <a:pt x="5715000" y="574548"/>
                  </a:lnTo>
                  <a:lnTo>
                    <a:pt x="5715000" y="0"/>
                  </a:lnTo>
                  <a:lnTo>
                    <a:pt x="4800600" y="0"/>
                  </a:lnTo>
                  <a:lnTo>
                    <a:pt x="4800600" y="574548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9579" y="4396739"/>
              <a:ext cx="5977128" cy="15331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32676" y="4386071"/>
              <a:ext cx="4739639" cy="2279904"/>
            </a:xfrm>
            <a:prstGeom prst="rect">
              <a:avLst/>
            </a:prstGeom>
          </p:spPr>
        </p:pic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9375"/>
            <a:ext cx="3144329" cy="702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92002" y="1036346"/>
            <a:ext cx="9081770" cy="5823585"/>
            <a:chOff x="192002" y="1036346"/>
            <a:chExt cx="9081770" cy="58235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002" y="1036346"/>
              <a:ext cx="7676431" cy="41360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520" y="1194815"/>
              <a:ext cx="7161276" cy="36210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8403" y="3624072"/>
              <a:ext cx="7565135" cy="32354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3476" y="3819144"/>
              <a:ext cx="6976872" cy="283159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701153" y="1568272"/>
            <a:ext cx="4134485" cy="17329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4D4D4D"/>
                </a:solidFill>
                <a:latin typeface="Arial"/>
                <a:cs typeface="Arial"/>
              </a:rPr>
              <a:t>Шаг</a:t>
            </a:r>
            <a:r>
              <a:rPr sz="1600" b="1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D4D4D"/>
                </a:solidFill>
                <a:latin typeface="Arial"/>
                <a:cs typeface="Arial"/>
              </a:rPr>
              <a:t>9. </a:t>
            </a:r>
            <a:r>
              <a:rPr sz="1600" b="1" spc="-10" dirty="0">
                <a:solidFill>
                  <a:srgbClr val="4D4D4D"/>
                </a:solidFill>
                <a:latin typeface="Arial"/>
                <a:cs typeface="Arial"/>
              </a:rPr>
              <a:t>Прочие</a:t>
            </a:r>
            <a:r>
              <a:rPr sz="1600" b="1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D4D4D"/>
                </a:solidFill>
                <a:latin typeface="Arial"/>
                <a:cs typeface="Arial"/>
              </a:rPr>
              <a:t>начисления.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4D4D4D"/>
                </a:solidFill>
                <a:latin typeface="Arial"/>
                <a:cs typeface="Arial"/>
              </a:rPr>
              <a:t>Внесение</a:t>
            </a:r>
            <a:r>
              <a:rPr sz="1600" b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4D4D4D"/>
                </a:solidFill>
                <a:latin typeface="Arial"/>
                <a:cs typeface="Arial"/>
              </a:rPr>
              <a:t>информации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latin typeface="Arial"/>
              <a:cs typeface="Arial"/>
            </a:endParaRPr>
          </a:p>
          <a:p>
            <a:pPr marL="12700" marR="5080" indent="455295" algn="just">
              <a:lnSpc>
                <a:spcPct val="100000"/>
              </a:lnSpc>
            </a:pPr>
            <a:r>
              <a:rPr sz="1600" spc="-40" dirty="0">
                <a:solidFill>
                  <a:srgbClr val="4D4D4D"/>
                </a:solidFill>
                <a:latin typeface="Microsoft Sans Serif"/>
                <a:cs typeface="Microsoft Sans Serif"/>
              </a:rPr>
              <a:t>СВИК</a:t>
            </a:r>
            <a:r>
              <a:rPr sz="1600" spc="34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с </a:t>
            </a:r>
            <a:r>
              <a:rPr sz="16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требованием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и </a:t>
            </a:r>
            <a:r>
              <a:rPr sz="16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информацией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о</a:t>
            </a:r>
            <a:r>
              <a:rPr sz="16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неустойке</a:t>
            </a:r>
            <a:r>
              <a:rPr sz="16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по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контракту</a:t>
            </a:r>
            <a:r>
              <a:rPr sz="16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 формируются </a:t>
            </a:r>
            <a:r>
              <a:rPr sz="16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0" dirty="0">
                <a:solidFill>
                  <a:srgbClr val="4D4D4D"/>
                </a:solidFill>
                <a:latin typeface="Microsoft Sans Serif"/>
                <a:cs typeface="Microsoft Sans Serif"/>
              </a:rPr>
              <a:t>заказчиком</a:t>
            </a:r>
            <a:r>
              <a:rPr sz="1600" spc="6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отдельно</a:t>
            </a:r>
            <a:r>
              <a:rPr sz="1600" spc="4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в</a:t>
            </a:r>
            <a:r>
              <a:rPr sz="16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реестре</a:t>
            </a:r>
            <a:r>
              <a:rPr sz="1600" spc="2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4D4D4D"/>
                </a:solidFill>
                <a:latin typeface="Microsoft Sans Serif"/>
                <a:cs typeface="Microsoft Sans Serif"/>
              </a:rPr>
              <a:t>контрактов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41959" y="1491995"/>
            <a:ext cx="8389620" cy="3868420"/>
            <a:chOff x="441959" y="1491995"/>
            <a:chExt cx="8389620" cy="3868420"/>
          </a:xfrm>
        </p:grpSpPr>
        <p:sp>
          <p:nvSpPr>
            <p:cNvPr id="11" name="object 11"/>
            <p:cNvSpPr/>
            <p:nvPr/>
          </p:nvSpPr>
          <p:spPr>
            <a:xfrm>
              <a:off x="2056637" y="3871722"/>
              <a:ext cx="6760845" cy="1473835"/>
            </a:xfrm>
            <a:custGeom>
              <a:avLst/>
              <a:gdLst/>
              <a:ahLst/>
              <a:cxnLst/>
              <a:rect l="l" t="t" r="r" b="b"/>
              <a:pathLst>
                <a:path w="6760845" h="1473835">
                  <a:moveTo>
                    <a:pt x="0" y="1473708"/>
                  </a:moveTo>
                  <a:lnTo>
                    <a:pt x="6760463" y="1473708"/>
                  </a:lnTo>
                  <a:lnTo>
                    <a:pt x="6760463" y="0"/>
                  </a:lnTo>
                  <a:lnTo>
                    <a:pt x="0" y="0"/>
                  </a:lnTo>
                  <a:lnTo>
                    <a:pt x="0" y="1473708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70291" y="2433827"/>
              <a:ext cx="429768" cy="37490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56437" y="1506473"/>
              <a:ext cx="5687695" cy="1866900"/>
            </a:xfrm>
            <a:custGeom>
              <a:avLst/>
              <a:gdLst/>
              <a:ahLst/>
              <a:cxnLst/>
              <a:rect l="l" t="t" r="r" b="b"/>
              <a:pathLst>
                <a:path w="5687695" h="1866900">
                  <a:moveTo>
                    <a:pt x="4849368" y="678179"/>
                  </a:moveTo>
                  <a:lnTo>
                    <a:pt x="5687568" y="678179"/>
                  </a:lnTo>
                  <a:lnTo>
                    <a:pt x="5687568" y="0"/>
                  </a:lnTo>
                  <a:lnTo>
                    <a:pt x="4849368" y="0"/>
                  </a:lnTo>
                  <a:lnTo>
                    <a:pt x="4849368" y="678179"/>
                  </a:lnTo>
                  <a:close/>
                </a:path>
                <a:path w="5687695" h="1866900">
                  <a:moveTo>
                    <a:pt x="53340" y="1403603"/>
                  </a:moveTo>
                  <a:lnTo>
                    <a:pt x="838200" y="1403603"/>
                  </a:lnTo>
                  <a:lnTo>
                    <a:pt x="838200" y="1170431"/>
                  </a:lnTo>
                  <a:lnTo>
                    <a:pt x="53340" y="1170431"/>
                  </a:lnTo>
                  <a:lnTo>
                    <a:pt x="53340" y="1403603"/>
                  </a:lnTo>
                  <a:close/>
                </a:path>
                <a:path w="5687695" h="1866900">
                  <a:moveTo>
                    <a:pt x="0" y="1866900"/>
                  </a:moveTo>
                  <a:lnTo>
                    <a:pt x="3886200" y="1866900"/>
                  </a:lnTo>
                  <a:lnTo>
                    <a:pt x="3886200" y="1513332"/>
                  </a:lnTo>
                  <a:lnTo>
                    <a:pt x="0" y="1513332"/>
                  </a:lnTo>
                  <a:lnTo>
                    <a:pt x="0" y="1866900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783071" y="154305"/>
            <a:ext cx="60826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21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РАССМОТРЕНИЕ</a:t>
            </a:r>
            <a:r>
              <a:rPr spc="-30" dirty="0"/>
              <a:t> </a:t>
            </a:r>
            <a:r>
              <a:rPr spc="-10" dirty="0"/>
              <a:t>ДОКУМЕНТА</a:t>
            </a:r>
            <a:r>
              <a:rPr spc="-55" dirty="0"/>
              <a:t> </a:t>
            </a:r>
            <a:r>
              <a:rPr dirty="0"/>
              <a:t>О</a:t>
            </a:r>
            <a:r>
              <a:rPr spc="-40" dirty="0"/>
              <a:t> </a:t>
            </a:r>
            <a:r>
              <a:rPr dirty="0"/>
              <a:t>ПРИЕМКЕ</a:t>
            </a:r>
          </a:p>
          <a:p>
            <a:pPr marL="12700">
              <a:lnSpc>
                <a:spcPct val="100000"/>
              </a:lnSpc>
            </a:pPr>
            <a:r>
              <a:rPr b="0" spc="-25" dirty="0">
                <a:latin typeface="Microsoft Sans Serif"/>
                <a:cs typeface="Microsoft Sans Serif"/>
              </a:rPr>
              <a:t>ПРОЧИЕ</a:t>
            </a:r>
            <a:r>
              <a:rPr b="0" spc="-5" dirty="0">
                <a:latin typeface="Microsoft Sans Serif"/>
                <a:cs typeface="Microsoft Sans Serif"/>
              </a:rPr>
              <a:t> </a:t>
            </a:r>
            <a:r>
              <a:rPr b="0" spc="-35" dirty="0">
                <a:latin typeface="Microsoft Sans Serif"/>
                <a:cs typeface="Microsoft Sans Serif"/>
              </a:rPr>
              <a:t>НАЧИСЛЕНИЯ.</a:t>
            </a:r>
            <a:r>
              <a:rPr b="0" spc="-20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ОТРАЖЕНИЕ</a:t>
            </a:r>
            <a:r>
              <a:rPr b="0" dirty="0">
                <a:latin typeface="Microsoft Sans Serif"/>
                <a:cs typeface="Microsoft Sans Serif"/>
              </a:rPr>
              <a:t> </a:t>
            </a:r>
            <a:r>
              <a:rPr b="0" spc="-40" dirty="0">
                <a:latin typeface="Microsoft Sans Serif"/>
                <a:cs typeface="Microsoft Sans Serif"/>
              </a:rPr>
              <a:t>НЕУСТОЕК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9375"/>
            <a:ext cx="3144329" cy="702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52424" y="1010793"/>
            <a:ext cx="34353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Личный</a:t>
            </a:r>
            <a:r>
              <a:rPr sz="2000" b="1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D4D4D"/>
                </a:solidFill>
                <a:latin typeface="Arial"/>
                <a:cs typeface="Arial"/>
              </a:rPr>
              <a:t>кабинет</a:t>
            </a:r>
            <a:r>
              <a:rPr sz="2000" b="1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D4D4D"/>
                </a:solidFill>
                <a:latin typeface="Arial"/>
                <a:cs typeface="Arial"/>
              </a:rPr>
              <a:t>Заказчика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0292" y="1286255"/>
            <a:ext cx="12000230" cy="5285740"/>
            <a:chOff x="50292" y="1286255"/>
            <a:chExt cx="12000230" cy="528574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92" y="1286255"/>
              <a:ext cx="7271004" cy="40919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5363" y="1481327"/>
              <a:ext cx="6682740" cy="350367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760213" y="1782318"/>
              <a:ext cx="841375" cy="634365"/>
            </a:xfrm>
            <a:custGeom>
              <a:avLst/>
              <a:gdLst/>
              <a:ahLst/>
              <a:cxnLst/>
              <a:rect l="l" t="t" r="r" b="b"/>
              <a:pathLst>
                <a:path w="841375" h="634364">
                  <a:moveTo>
                    <a:pt x="0" y="633984"/>
                  </a:moveTo>
                  <a:lnTo>
                    <a:pt x="841248" y="633984"/>
                  </a:lnTo>
                  <a:lnTo>
                    <a:pt x="841248" y="0"/>
                  </a:lnTo>
                  <a:lnTo>
                    <a:pt x="0" y="0"/>
                  </a:lnTo>
                  <a:lnTo>
                    <a:pt x="0" y="633984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37532" y="4517135"/>
              <a:ext cx="7412735" cy="205435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32603" y="4712208"/>
              <a:ext cx="6824472" cy="146608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17753" y="3790950"/>
              <a:ext cx="6477000" cy="876300"/>
            </a:xfrm>
            <a:custGeom>
              <a:avLst/>
              <a:gdLst/>
              <a:ahLst/>
              <a:cxnLst/>
              <a:rect l="l" t="t" r="r" b="b"/>
              <a:pathLst>
                <a:path w="6477000" h="876300">
                  <a:moveTo>
                    <a:pt x="0" y="876300"/>
                  </a:moveTo>
                  <a:lnTo>
                    <a:pt x="6477000" y="876300"/>
                  </a:lnTo>
                  <a:lnTo>
                    <a:pt x="6477000" y="0"/>
                  </a:lnTo>
                  <a:lnTo>
                    <a:pt x="0" y="0"/>
                  </a:lnTo>
                  <a:lnTo>
                    <a:pt x="0" y="876300"/>
                  </a:lnTo>
                  <a:close/>
                </a:path>
              </a:pathLst>
            </a:custGeom>
            <a:ln w="198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04232" y="4751832"/>
              <a:ext cx="6681470" cy="1386840"/>
            </a:xfrm>
            <a:custGeom>
              <a:avLst/>
              <a:gdLst/>
              <a:ahLst/>
              <a:cxnLst/>
              <a:rect l="l" t="t" r="r" b="b"/>
              <a:pathLst>
                <a:path w="6681470" h="1386839">
                  <a:moveTo>
                    <a:pt x="0" y="1386840"/>
                  </a:moveTo>
                  <a:lnTo>
                    <a:pt x="6681215" y="1386840"/>
                  </a:lnTo>
                  <a:lnTo>
                    <a:pt x="6681215" y="0"/>
                  </a:lnTo>
                  <a:lnTo>
                    <a:pt x="0" y="0"/>
                  </a:lnTo>
                  <a:lnTo>
                    <a:pt x="0" y="1386840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199121" y="1606041"/>
            <a:ext cx="424243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715" indent="-457200" algn="just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69900" algn="l"/>
              </a:tabLst>
            </a:pPr>
            <a:r>
              <a:rPr sz="1200" spc="-30" dirty="0">
                <a:solidFill>
                  <a:srgbClr val="4D4D4D"/>
                </a:solidFill>
                <a:latin typeface="Microsoft Sans Serif"/>
                <a:cs typeface="Microsoft Sans Serif"/>
              </a:rPr>
              <a:t>Физическое</a:t>
            </a:r>
            <a:r>
              <a:rPr sz="120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лицо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35" dirty="0">
                <a:solidFill>
                  <a:srgbClr val="4D4D4D"/>
                </a:solidFill>
                <a:latin typeface="Microsoft Sans Serif"/>
                <a:cs typeface="Microsoft Sans Serif"/>
              </a:rPr>
              <a:t>может</a:t>
            </a:r>
            <a:r>
              <a:rPr sz="1200" spc="-3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быть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участником</a:t>
            </a:r>
            <a:r>
              <a:rPr sz="12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35" dirty="0">
                <a:solidFill>
                  <a:srgbClr val="4D4D4D"/>
                </a:solidFill>
                <a:latin typeface="Microsoft Sans Serif"/>
                <a:cs typeface="Microsoft Sans Serif"/>
              </a:rPr>
              <a:t>закупки </a:t>
            </a:r>
            <a:r>
              <a:rPr sz="1200" spc="-3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согласно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п.4</a:t>
            </a:r>
            <a:r>
              <a:rPr sz="12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ч.1</a:t>
            </a:r>
            <a:r>
              <a:rPr sz="1200" spc="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35" dirty="0">
                <a:solidFill>
                  <a:srgbClr val="4D4D4D"/>
                </a:solidFill>
                <a:latin typeface="Microsoft Sans Serif"/>
                <a:cs typeface="Microsoft Sans Serif"/>
              </a:rPr>
              <a:t>ст.3</a:t>
            </a:r>
            <a:r>
              <a:rPr sz="12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Закона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35" dirty="0">
                <a:solidFill>
                  <a:srgbClr val="4D4D4D"/>
                </a:solidFill>
                <a:latin typeface="Microsoft Sans Serif"/>
                <a:cs typeface="Microsoft Sans Serif"/>
              </a:rPr>
              <a:t>44-ФЗ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4D4D4D"/>
              </a:buClr>
              <a:buFont typeface="Wingdings"/>
              <a:buChar char=""/>
            </a:pPr>
            <a:endParaRPr sz="1900">
              <a:latin typeface="Microsoft Sans Serif"/>
              <a:cs typeface="Microsoft Sans Serif"/>
            </a:endParaRPr>
          </a:p>
          <a:p>
            <a:pPr marL="469900" marR="5080" indent="-457200" algn="just">
              <a:lnSpc>
                <a:spcPct val="150100"/>
              </a:lnSpc>
              <a:buFont typeface="Wingdings"/>
              <a:buChar char=""/>
              <a:tabLst>
                <a:tab pos="469900" algn="l"/>
              </a:tabLst>
            </a:pPr>
            <a:r>
              <a:rPr sz="12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Согласно п.2 ч. 13 </a:t>
            </a:r>
            <a:r>
              <a:rPr sz="1200" spc="-45" dirty="0">
                <a:solidFill>
                  <a:srgbClr val="4D4D4D"/>
                </a:solidFill>
                <a:latin typeface="Microsoft Sans Serif"/>
                <a:cs typeface="Microsoft Sans Serif"/>
              </a:rPr>
              <a:t>ст. </a:t>
            </a:r>
            <a:r>
              <a:rPr sz="12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34 </a:t>
            </a:r>
            <a:r>
              <a:rPr sz="120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Закона </a:t>
            </a:r>
            <a:r>
              <a:rPr sz="1200" spc="85" dirty="0">
                <a:solidFill>
                  <a:srgbClr val="4D4D4D"/>
                </a:solidFill>
                <a:latin typeface="Microsoft Sans Serif"/>
                <a:cs typeface="Microsoft Sans Serif"/>
              </a:rPr>
              <a:t>№ </a:t>
            </a:r>
            <a:r>
              <a:rPr sz="1200" spc="-35" dirty="0">
                <a:solidFill>
                  <a:srgbClr val="4D4D4D"/>
                </a:solidFill>
                <a:latin typeface="Microsoft Sans Serif"/>
                <a:cs typeface="Microsoft Sans Serif"/>
              </a:rPr>
              <a:t>44-ФЗ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в </a:t>
            </a:r>
            <a:r>
              <a:rPr sz="120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контракт </a:t>
            </a:r>
            <a:r>
              <a:rPr sz="12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включаются </a:t>
            </a:r>
            <a:r>
              <a:rPr sz="12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обязательные 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условия </a:t>
            </a: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об </a:t>
            </a: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уменьшении </a:t>
            </a: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суммы</a:t>
            </a:r>
            <a:r>
              <a:rPr sz="12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,</a:t>
            </a:r>
            <a:r>
              <a:rPr sz="12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подлежащей</a:t>
            </a:r>
            <a:r>
              <a:rPr sz="12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уплате</a:t>
            </a:r>
            <a:r>
              <a:rPr sz="12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35" dirty="0">
                <a:solidFill>
                  <a:srgbClr val="4D4D4D"/>
                </a:solidFill>
                <a:latin typeface="Microsoft Sans Serif"/>
                <a:cs typeface="Microsoft Sans Serif"/>
              </a:rPr>
              <a:t>Заказчиком </a:t>
            </a:r>
            <a:r>
              <a:rPr sz="1200" spc="-3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физическому</a:t>
            </a:r>
            <a:r>
              <a:rPr sz="12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D4D4D"/>
                </a:solidFill>
                <a:latin typeface="Microsoft Sans Serif"/>
                <a:cs typeface="Microsoft Sans Serif"/>
              </a:rPr>
              <a:t>лицу 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на </a:t>
            </a: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размер </a:t>
            </a: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налогов, </a:t>
            </a: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сборов 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и </a:t>
            </a:r>
            <a:r>
              <a:rPr sz="1200" b="1" spc="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иных</a:t>
            </a:r>
            <a:r>
              <a:rPr sz="1200" b="1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D4D4D"/>
                </a:solidFill>
                <a:latin typeface="Arial"/>
                <a:cs typeface="Arial"/>
              </a:rPr>
              <a:t>обязательных</a:t>
            </a:r>
            <a:r>
              <a:rPr sz="1200" b="1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D4D4D"/>
                </a:solidFill>
                <a:latin typeface="Arial"/>
                <a:cs typeface="Arial"/>
              </a:rPr>
              <a:t>платежей</a:t>
            </a:r>
            <a:r>
              <a:rPr sz="1200" b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spc="170" dirty="0">
                <a:solidFill>
                  <a:srgbClr val="4D4D4D"/>
                </a:solidFill>
                <a:latin typeface="Microsoft Sans Serif"/>
                <a:cs typeface="Microsoft Sans Serif"/>
              </a:rPr>
              <a:t>…..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359400" y="154305"/>
            <a:ext cx="6506209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776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РАССМОТРЕНИЕ</a:t>
            </a:r>
            <a:r>
              <a:rPr spc="-30" dirty="0"/>
              <a:t> </a:t>
            </a:r>
            <a:r>
              <a:rPr spc="-10" dirty="0"/>
              <a:t>ДОКУМЕНТА</a:t>
            </a:r>
            <a:r>
              <a:rPr spc="-55" dirty="0"/>
              <a:t> </a:t>
            </a:r>
            <a:r>
              <a:rPr dirty="0"/>
              <a:t>О</a:t>
            </a:r>
            <a:r>
              <a:rPr spc="-40" dirty="0"/>
              <a:t> </a:t>
            </a:r>
            <a:r>
              <a:rPr dirty="0"/>
              <a:t>ПРИЕМКЕ</a:t>
            </a:r>
          </a:p>
          <a:p>
            <a:pPr marL="12700">
              <a:lnSpc>
                <a:spcPct val="100000"/>
              </a:lnSpc>
            </a:pPr>
            <a:r>
              <a:rPr b="0" spc="-25" dirty="0">
                <a:latin typeface="Microsoft Sans Serif"/>
                <a:cs typeface="Microsoft Sans Serif"/>
              </a:rPr>
              <a:t>ПРОЧИЕ</a:t>
            </a:r>
            <a:r>
              <a:rPr b="0" spc="10" dirty="0">
                <a:latin typeface="Microsoft Sans Serif"/>
                <a:cs typeface="Microsoft Sans Serif"/>
              </a:rPr>
              <a:t> </a:t>
            </a:r>
            <a:r>
              <a:rPr b="0" spc="-35" dirty="0">
                <a:latin typeface="Microsoft Sans Serif"/>
                <a:cs typeface="Microsoft Sans Serif"/>
              </a:rPr>
              <a:t>НАЧИСЛЕНИЯ.</a:t>
            </a:r>
            <a:r>
              <a:rPr b="0" spc="-10" dirty="0">
                <a:latin typeface="Microsoft Sans Serif"/>
                <a:cs typeface="Microsoft Sans Serif"/>
              </a:rPr>
              <a:t> </a:t>
            </a:r>
            <a:r>
              <a:rPr b="0" spc="-20" dirty="0">
                <a:latin typeface="Microsoft Sans Serif"/>
                <a:cs typeface="Microsoft Sans Serif"/>
              </a:rPr>
              <a:t>НАЛОГИ</a:t>
            </a:r>
            <a:r>
              <a:rPr b="0" spc="-5" dirty="0">
                <a:latin typeface="Microsoft Sans Serif"/>
                <a:cs typeface="Microsoft Sans Serif"/>
              </a:rPr>
              <a:t> </a:t>
            </a:r>
            <a:r>
              <a:rPr b="0" spc="-50" dirty="0">
                <a:latin typeface="Microsoft Sans Serif"/>
                <a:cs typeface="Microsoft Sans Serif"/>
              </a:rPr>
              <a:t>ФИЗИЧЕСКИХ</a:t>
            </a:r>
            <a:r>
              <a:rPr b="0" spc="15" dirty="0">
                <a:latin typeface="Microsoft Sans Serif"/>
                <a:cs typeface="Microsoft Sans Serif"/>
              </a:rPr>
              <a:t> </a:t>
            </a:r>
            <a:r>
              <a:rPr b="0" spc="-40" dirty="0">
                <a:latin typeface="Microsoft Sans Serif"/>
                <a:cs typeface="Microsoft Sans Serif"/>
              </a:rPr>
              <a:t>ЛИЦ</a:t>
            </a:r>
          </a:p>
        </p:txBody>
      </p:sp>
      <p:sp>
        <p:nvSpPr>
          <p:cNvPr id="15" name="object 15"/>
          <p:cNvSpPr/>
          <p:nvPr/>
        </p:nvSpPr>
        <p:spPr>
          <a:xfrm>
            <a:off x="343661" y="3400805"/>
            <a:ext cx="838200" cy="271780"/>
          </a:xfrm>
          <a:custGeom>
            <a:avLst/>
            <a:gdLst/>
            <a:ahLst/>
            <a:cxnLst/>
            <a:rect l="l" t="t" r="r" b="b"/>
            <a:pathLst>
              <a:path w="838200" h="271779">
                <a:moveTo>
                  <a:pt x="0" y="271271"/>
                </a:moveTo>
                <a:lnTo>
                  <a:pt x="838200" y="271271"/>
                </a:lnTo>
                <a:lnTo>
                  <a:pt x="838200" y="0"/>
                </a:lnTo>
                <a:lnTo>
                  <a:pt x="0" y="0"/>
                </a:lnTo>
                <a:lnTo>
                  <a:pt x="0" y="271271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9375"/>
            <a:ext cx="3144329" cy="702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05511" y="1216278"/>
            <a:ext cx="315531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17375E"/>
                </a:solidFill>
                <a:latin typeface="Arial"/>
                <a:cs typeface="Arial"/>
              </a:rPr>
              <a:t>Личный</a:t>
            </a:r>
            <a:r>
              <a:rPr sz="1700" b="1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17375E"/>
                </a:solidFill>
                <a:latin typeface="Arial"/>
                <a:cs typeface="Arial"/>
              </a:rPr>
              <a:t>кабинет</a:t>
            </a:r>
            <a:r>
              <a:rPr sz="1700" b="1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17375E"/>
                </a:solidFill>
                <a:latin typeface="Arial"/>
                <a:cs typeface="Arial"/>
              </a:rPr>
              <a:t>Поставщика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5907" y="1411223"/>
            <a:ext cx="12164695" cy="5377180"/>
            <a:chOff x="25907" y="1411223"/>
            <a:chExt cx="12164695" cy="537718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07" y="1411223"/>
              <a:ext cx="8823960" cy="27523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979" y="1606295"/>
              <a:ext cx="8235696" cy="216407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08838" y="2605277"/>
              <a:ext cx="4572000" cy="1054735"/>
            </a:xfrm>
            <a:custGeom>
              <a:avLst/>
              <a:gdLst/>
              <a:ahLst/>
              <a:cxnLst/>
              <a:rect l="l" t="t" r="r" b="b"/>
              <a:pathLst>
                <a:path w="4572000" h="1054735">
                  <a:moveTo>
                    <a:pt x="0" y="1054608"/>
                  </a:moveTo>
                  <a:lnTo>
                    <a:pt x="4572000" y="1054608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1054608"/>
                  </a:lnTo>
                  <a:close/>
                </a:path>
              </a:pathLst>
            </a:custGeom>
            <a:ln w="198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04204" y="2493262"/>
              <a:ext cx="5986272" cy="42946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99275" y="2688335"/>
              <a:ext cx="5553456" cy="370636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424422" y="5080253"/>
              <a:ext cx="4395470" cy="713740"/>
            </a:xfrm>
            <a:custGeom>
              <a:avLst/>
              <a:gdLst/>
              <a:ahLst/>
              <a:cxnLst/>
              <a:rect l="l" t="t" r="r" b="b"/>
              <a:pathLst>
                <a:path w="4395470" h="713739">
                  <a:moveTo>
                    <a:pt x="0" y="713232"/>
                  </a:moveTo>
                  <a:lnTo>
                    <a:pt x="4395216" y="713232"/>
                  </a:lnTo>
                  <a:lnTo>
                    <a:pt x="4395216" y="0"/>
                  </a:lnTo>
                  <a:lnTo>
                    <a:pt x="0" y="0"/>
                  </a:lnTo>
                  <a:lnTo>
                    <a:pt x="0" y="713232"/>
                  </a:lnTo>
                  <a:close/>
                </a:path>
              </a:pathLst>
            </a:custGeom>
            <a:ln w="198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322701" y="154305"/>
            <a:ext cx="854265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420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РАССМОТРЕНИЕ</a:t>
            </a:r>
            <a:r>
              <a:rPr spc="-30" dirty="0"/>
              <a:t> </a:t>
            </a:r>
            <a:r>
              <a:rPr spc="-10" dirty="0"/>
              <a:t>ДОКУМЕНТА</a:t>
            </a:r>
            <a:r>
              <a:rPr spc="-55" dirty="0"/>
              <a:t> </a:t>
            </a:r>
            <a:r>
              <a:rPr dirty="0"/>
              <a:t>О</a:t>
            </a:r>
            <a:r>
              <a:rPr spc="-40" dirty="0"/>
              <a:t> </a:t>
            </a:r>
            <a:r>
              <a:rPr dirty="0"/>
              <a:t>ПРИЕМКЕ</a:t>
            </a:r>
          </a:p>
          <a:p>
            <a:pPr marL="12700">
              <a:lnSpc>
                <a:spcPct val="100000"/>
              </a:lnSpc>
            </a:pPr>
            <a:r>
              <a:rPr b="0" spc="-15" dirty="0">
                <a:latin typeface="Microsoft Sans Serif"/>
                <a:cs typeface="Microsoft Sans Serif"/>
              </a:rPr>
              <a:t>ОТОБРАЖЕНИЕ</a:t>
            </a:r>
            <a:r>
              <a:rPr b="0" spc="-5" dirty="0">
                <a:latin typeface="Microsoft Sans Serif"/>
                <a:cs typeface="Microsoft Sans Serif"/>
              </a:rPr>
              <a:t> </a:t>
            </a:r>
            <a:r>
              <a:rPr b="0" spc="-25" dirty="0">
                <a:latin typeface="Microsoft Sans Serif"/>
                <a:cs typeface="Microsoft Sans Serif"/>
              </a:rPr>
              <a:t>ПРОЧИХ</a:t>
            </a:r>
            <a:r>
              <a:rPr b="0" spc="15" dirty="0">
                <a:latin typeface="Microsoft Sans Serif"/>
                <a:cs typeface="Microsoft Sans Serif"/>
              </a:rPr>
              <a:t> </a:t>
            </a:r>
            <a:r>
              <a:rPr b="0" spc="-40" dirty="0">
                <a:latin typeface="Microsoft Sans Serif"/>
                <a:cs typeface="Microsoft Sans Serif"/>
              </a:rPr>
              <a:t>НАЧИСЛЕНИЙ.</a:t>
            </a:r>
            <a:r>
              <a:rPr b="0" spc="15" dirty="0">
                <a:latin typeface="Microsoft Sans Serif"/>
                <a:cs typeface="Microsoft Sans Serif"/>
              </a:rPr>
              <a:t> </a:t>
            </a:r>
            <a:r>
              <a:rPr b="0" spc="-20" dirty="0">
                <a:latin typeface="Microsoft Sans Serif"/>
                <a:cs typeface="Microsoft Sans Serif"/>
              </a:rPr>
              <a:t>НАЛОГИ</a:t>
            </a:r>
            <a:r>
              <a:rPr b="0" dirty="0">
                <a:latin typeface="Microsoft Sans Serif"/>
                <a:cs typeface="Microsoft Sans Serif"/>
              </a:rPr>
              <a:t> </a:t>
            </a:r>
            <a:r>
              <a:rPr b="0" spc="-50" dirty="0">
                <a:latin typeface="Microsoft Sans Serif"/>
                <a:cs typeface="Microsoft Sans Serif"/>
              </a:rPr>
              <a:t>ФИЗИЧЕСКИХ</a:t>
            </a:r>
            <a:r>
              <a:rPr b="0" spc="15" dirty="0">
                <a:latin typeface="Microsoft Sans Serif"/>
                <a:cs typeface="Microsoft Sans Serif"/>
              </a:rPr>
              <a:t> </a:t>
            </a:r>
            <a:r>
              <a:rPr b="0" spc="-45" dirty="0">
                <a:latin typeface="Microsoft Sans Serif"/>
                <a:cs typeface="Microsoft Sans Serif"/>
              </a:rPr>
              <a:t>ЛИЦ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9375"/>
            <a:ext cx="3144329" cy="702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49161" y="135076"/>
            <a:ext cx="5762625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4175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РАССМОТРЕНИЕ </a:t>
            </a:r>
            <a:r>
              <a:rPr spc="-10" dirty="0"/>
              <a:t>ДОКУМЕНТА</a:t>
            </a:r>
            <a:r>
              <a:rPr spc="-35" dirty="0"/>
              <a:t> </a:t>
            </a:r>
            <a:r>
              <a:rPr spc="5" dirty="0"/>
              <a:t>О</a:t>
            </a:r>
            <a:r>
              <a:rPr spc="-25" dirty="0"/>
              <a:t> </a:t>
            </a:r>
            <a:r>
              <a:rPr dirty="0"/>
              <a:t>ПРИЕМКЕ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b="0" spc="-30" dirty="0">
                <a:latin typeface="Microsoft Sans Serif"/>
                <a:cs typeface="Microsoft Sans Serif"/>
              </a:rPr>
              <a:t>ДОПОЛНИТЕЛЬНЫЕ</a:t>
            </a:r>
            <a:r>
              <a:rPr b="0" spc="-50" dirty="0">
                <a:latin typeface="Microsoft Sans Serif"/>
                <a:cs typeface="Microsoft Sans Serif"/>
              </a:rPr>
              <a:t> </a:t>
            </a:r>
            <a:r>
              <a:rPr b="0" spc="-45" dirty="0">
                <a:latin typeface="Microsoft Sans Serif"/>
                <a:cs typeface="Microsoft Sans Serif"/>
              </a:rPr>
              <a:t>ДОКУМЕНТЫ</a:t>
            </a:r>
            <a:r>
              <a:rPr b="0" spc="-25" dirty="0">
                <a:latin typeface="Microsoft Sans Serif"/>
                <a:cs typeface="Microsoft Sans Serif"/>
              </a:rPr>
              <a:t> </a:t>
            </a:r>
            <a:r>
              <a:rPr b="0" spc="-65" dirty="0">
                <a:latin typeface="Microsoft Sans Serif"/>
                <a:cs typeface="Microsoft Sans Serif"/>
              </a:rPr>
              <a:t>ЗАКАЗЧИКА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0026" y="1093469"/>
            <a:ext cx="33997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Личный</a:t>
            </a:r>
            <a:r>
              <a:rPr sz="2000" b="1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D4D4D"/>
                </a:solidFill>
                <a:latin typeface="Arial"/>
                <a:cs typeface="Arial"/>
              </a:rPr>
              <a:t>кабинет</a:t>
            </a:r>
            <a:r>
              <a:rPr sz="2000" b="1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заказчика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97127" y="1747906"/>
            <a:ext cx="8573135" cy="2661285"/>
            <a:chOff x="297127" y="1747906"/>
            <a:chExt cx="8573135" cy="266128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7127" y="1747906"/>
              <a:ext cx="8363817" cy="26611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5675" y="1906524"/>
              <a:ext cx="7848600" cy="214579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6704" y="2833116"/>
              <a:ext cx="5522976" cy="11887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41776" y="3028188"/>
              <a:ext cx="4934712" cy="60045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433943" y="1552194"/>
            <a:ext cx="335343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Шаг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 10.</a:t>
            </a:r>
            <a:r>
              <a:rPr sz="1400" b="1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Дополнительные</a:t>
            </a: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 документы: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35" dirty="0">
                <a:solidFill>
                  <a:srgbClr val="4D4D4D"/>
                </a:solidFill>
                <a:latin typeface="Microsoft Sans Serif"/>
                <a:cs typeface="Microsoft Sans Serif"/>
              </a:rPr>
              <a:t>Тип</a:t>
            </a:r>
            <a:r>
              <a:rPr sz="140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документа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Комментарий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1555" y="4481017"/>
            <a:ext cx="337532" cy="31866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004722" y="4562094"/>
            <a:ext cx="708152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Документы:</a:t>
            </a:r>
            <a:endParaRPr sz="14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299085" algn="l"/>
                <a:tab pos="299720" algn="l"/>
                <a:tab pos="1393190" algn="l"/>
                <a:tab pos="2985770" algn="l"/>
                <a:tab pos="4618355" algn="l"/>
                <a:tab pos="5869940" algn="l"/>
              </a:tabLst>
            </a:pPr>
            <a:r>
              <a:rPr sz="1400" spc="-30" dirty="0">
                <a:solidFill>
                  <a:srgbClr val="4D4D4D"/>
                </a:solidFill>
                <a:latin typeface="Microsoft Sans Serif"/>
                <a:cs typeface="Microsoft Sans Serif"/>
              </a:rPr>
              <a:t>Документы,	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подтверждающие	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оплату</a:t>
            </a:r>
            <a:r>
              <a:rPr sz="1400" spc="63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контракта	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и</a:t>
            </a:r>
            <a:r>
              <a:rPr sz="1400" spc="63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документы	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о</a:t>
            </a:r>
            <a:r>
              <a:rPr sz="1400" spc="18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начислении </a:t>
            </a:r>
            <a:r>
              <a:rPr sz="1400" spc="-36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неустоек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(штрафов,</a:t>
            </a:r>
            <a:r>
              <a:rPr sz="14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пеней)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35" dirty="0">
                <a:solidFill>
                  <a:srgbClr val="4D4D4D"/>
                </a:solidFill>
                <a:latin typeface="Microsoft Sans Serif"/>
                <a:cs typeface="Microsoft Sans Serif"/>
              </a:rPr>
              <a:t>Документы</a:t>
            </a:r>
            <a:r>
              <a:rPr sz="1400" spc="3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о </a:t>
            </a:r>
            <a:r>
              <a:rPr sz="140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приемке</a:t>
            </a:r>
            <a:r>
              <a:rPr sz="1400" spc="3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поставленных </a:t>
            </a:r>
            <a:r>
              <a:rPr sz="14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ТРУ</a:t>
            </a:r>
            <a:r>
              <a:rPr sz="1400" spc="2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(скан-копии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4D4D4D"/>
                </a:solidFill>
                <a:latin typeface="Microsoft Sans Serif"/>
                <a:cs typeface="Microsoft Sans Serif"/>
              </a:rPr>
              <a:t>ДОП)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Информация</a:t>
            </a:r>
            <a:r>
              <a:rPr sz="1400" spc="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о</a:t>
            </a:r>
            <a:r>
              <a:rPr sz="1400" spc="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стране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происхождения</a:t>
            </a:r>
            <a:r>
              <a:rPr sz="1400" spc="2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или</a:t>
            </a:r>
            <a:r>
              <a:rPr sz="1400" spc="3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информации</a:t>
            </a:r>
            <a:r>
              <a:rPr sz="14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о</a:t>
            </a:r>
            <a:r>
              <a:rPr sz="1400" spc="2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производителе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товара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40" dirty="0">
                <a:solidFill>
                  <a:srgbClr val="4D4D4D"/>
                </a:solidFill>
                <a:latin typeface="Microsoft Sans Serif"/>
                <a:cs typeface="Microsoft Sans Serif"/>
              </a:rPr>
              <a:t>Документ</a:t>
            </a:r>
            <a:r>
              <a:rPr sz="1400" spc="2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о</a:t>
            </a:r>
            <a:r>
              <a:rPr sz="1400" spc="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4D4D4D"/>
                </a:solidFill>
                <a:latin typeface="Microsoft Sans Serif"/>
                <a:cs typeface="Microsoft Sans Serif"/>
              </a:rPr>
              <a:t>результатах</a:t>
            </a:r>
            <a:r>
              <a:rPr sz="140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проведенной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экспертизы</a:t>
            </a:r>
            <a:r>
              <a:rPr sz="14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поставленного</a:t>
            </a:r>
            <a:r>
              <a:rPr sz="14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ТРУ</a:t>
            </a:r>
            <a:r>
              <a:rPr sz="1400" spc="2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и</a:t>
            </a:r>
            <a:r>
              <a:rPr sz="1400" spc="2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пр.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9375"/>
            <a:ext cx="3144329" cy="702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21018" y="135076"/>
            <a:ext cx="539115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РАССМОТРЕНИЕ </a:t>
            </a:r>
            <a:r>
              <a:rPr spc="-10" dirty="0"/>
              <a:t>ДОКУМЕНТА</a:t>
            </a:r>
            <a:r>
              <a:rPr spc="-35" dirty="0"/>
              <a:t> </a:t>
            </a:r>
            <a:r>
              <a:rPr spc="5" dirty="0"/>
              <a:t>О</a:t>
            </a:r>
            <a:r>
              <a:rPr spc="-25" dirty="0"/>
              <a:t> </a:t>
            </a:r>
            <a:r>
              <a:rPr dirty="0"/>
              <a:t>ПРИЕМКЕ</a:t>
            </a:r>
          </a:p>
          <a:p>
            <a:pPr marL="3580765">
              <a:lnSpc>
                <a:spcPct val="100000"/>
              </a:lnSpc>
              <a:spcBef>
                <a:spcPts val="5"/>
              </a:spcBef>
            </a:pPr>
            <a:r>
              <a:rPr b="0" spc="-35" dirty="0">
                <a:latin typeface="Microsoft Sans Serif"/>
                <a:cs typeface="Microsoft Sans Serif"/>
              </a:rPr>
              <a:t>ПОДПИСАНИЕ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0026" y="1093469"/>
            <a:ext cx="33997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Личный</a:t>
            </a:r>
            <a:r>
              <a:rPr sz="2000" b="1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D4D4D"/>
                </a:solidFill>
                <a:latin typeface="Arial"/>
                <a:cs typeface="Arial"/>
              </a:rPr>
              <a:t>кабинет</a:t>
            </a:r>
            <a:r>
              <a:rPr sz="2000" b="1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заказчика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36804" y="1406651"/>
            <a:ext cx="7642225" cy="4758055"/>
            <a:chOff x="336804" y="1406651"/>
            <a:chExt cx="7642225" cy="475805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6804" y="1406651"/>
              <a:ext cx="7242048" cy="475792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1876" y="1601723"/>
              <a:ext cx="6653783" cy="416966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41203" y="3258769"/>
              <a:ext cx="337532" cy="31866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775193" y="1475994"/>
            <a:ext cx="362521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48615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Шаг </a:t>
            </a:r>
            <a:r>
              <a:rPr sz="1400" b="1" spc="-15" dirty="0">
                <a:solidFill>
                  <a:srgbClr val="4D4D4D"/>
                </a:solidFill>
                <a:latin typeface="Arial"/>
                <a:cs typeface="Arial"/>
              </a:rPr>
              <a:t>10-11. 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Подписание (при </a:t>
            </a: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наличии </a:t>
            </a:r>
            <a:r>
              <a:rPr sz="1400" b="1" spc="-3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признака</a:t>
            </a:r>
            <a:r>
              <a:rPr sz="1400" b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ПК):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Печатная</a:t>
            </a:r>
            <a:r>
              <a:rPr sz="140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форма</a:t>
            </a:r>
            <a:r>
              <a:rPr sz="14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 документа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Визуализация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штампа (подписи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сторон)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79993" y="3152648"/>
            <a:ext cx="3649979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ФИНАЛЬНАЯ</a:t>
            </a:r>
            <a:r>
              <a:rPr sz="1400" b="1" spc="1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ПРОВЕРКА</a:t>
            </a:r>
            <a:r>
              <a:rPr sz="1400" b="1" spc="8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ИНФОРМАЦИИ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В</a:t>
            </a:r>
            <a:r>
              <a:rPr sz="1400" b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4D4D4D"/>
                </a:solidFill>
                <a:latin typeface="Arial"/>
                <a:cs typeface="Arial"/>
              </a:rPr>
              <a:t>ДОКУМЕНТЕ</a:t>
            </a:r>
            <a:r>
              <a:rPr sz="1400" b="1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4D4D4D"/>
                </a:solidFill>
                <a:latin typeface="Arial"/>
                <a:cs typeface="Arial"/>
              </a:rPr>
              <a:t>О</a:t>
            </a:r>
            <a:r>
              <a:rPr sz="1400" b="1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ПРИЕМКЕ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ПОДПИСАНИЕ</a:t>
            </a:r>
            <a:r>
              <a:rPr sz="1400" b="1" spc="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НЕ</a:t>
            </a:r>
            <a:r>
              <a:rPr sz="1400" b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ОТМЕТИТЬ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746504" y="3069335"/>
            <a:ext cx="6341745" cy="3790315"/>
            <a:chOff x="1746504" y="3069335"/>
            <a:chExt cx="6341745" cy="379031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41203" y="3904945"/>
              <a:ext cx="337532" cy="3186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46504" y="3069335"/>
              <a:ext cx="6341364" cy="379018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41576" y="3264406"/>
              <a:ext cx="5753100" cy="3476244"/>
            </a:xfrm>
            <a:prstGeom prst="rect">
              <a:avLst/>
            </a:prstGeom>
          </p:spPr>
        </p:pic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9375"/>
            <a:ext cx="3144329" cy="702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12140" y="1024890"/>
            <a:ext cx="27216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Личный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кабинет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заказчика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89421" y="131139"/>
            <a:ext cx="622173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2367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А</a:t>
            </a:r>
            <a:r>
              <a:rPr spc="-70" dirty="0"/>
              <a:t>В</a:t>
            </a:r>
            <a:r>
              <a:rPr spc="-50" dirty="0"/>
              <a:t>Т</a:t>
            </a:r>
            <a:r>
              <a:rPr spc="5" dirty="0"/>
              <a:t>ОМ</a:t>
            </a:r>
            <a:r>
              <a:rPr spc="-100" dirty="0"/>
              <a:t>А</a:t>
            </a:r>
            <a:r>
              <a:rPr dirty="0"/>
              <a:t>ТИ</a:t>
            </a:r>
            <a:r>
              <a:rPr spc="-10" dirty="0"/>
              <a:t>ЧЕ</a:t>
            </a:r>
            <a:r>
              <a:rPr spc="-5" dirty="0"/>
              <a:t>СКО</a:t>
            </a:r>
            <a:r>
              <a:rPr dirty="0"/>
              <a:t>Е</a:t>
            </a:r>
            <a:r>
              <a:rPr spc="-45" dirty="0"/>
              <a:t> </a:t>
            </a:r>
            <a:r>
              <a:rPr spc="5" dirty="0"/>
              <a:t>ФО</a:t>
            </a:r>
            <a:r>
              <a:rPr spc="-30" dirty="0"/>
              <a:t>Р</a:t>
            </a:r>
            <a:r>
              <a:rPr spc="5" dirty="0"/>
              <a:t>МИ</a:t>
            </a:r>
            <a:r>
              <a:rPr spc="-40" dirty="0"/>
              <a:t>Р</a:t>
            </a:r>
            <a:r>
              <a:rPr spc="5" dirty="0"/>
              <a:t>О</a:t>
            </a:r>
            <a:r>
              <a:rPr spc="-95" dirty="0"/>
              <a:t>В</a:t>
            </a:r>
            <a:r>
              <a:rPr spc="-5" dirty="0"/>
              <a:t>А</a:t>
            </a:r>
            <a:r>
              <a:rPr dirty="0"/>
              <a:t>НИЕ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b="0" spc="-30" dirty="0">
                <a:latin typeface="Microsoft Sans Serif"/>
                <a:cs typeface="Microsoft Sans Serif"/>
              </a:rPr>
              <a:t>СВЕДЕНИЙ</a:t>
            </a:r>
            <a:r>
              <a:rPr b="0" spc="2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ОБ </a:t>
            </a:r>
            <a:r>
              <a:rPr b="0" spc="-15" dirty="0">
                <a:latin typeface="Microsoft Sans Serif"/>
                <a:cs typeface="Microsoft Sans Serif"/>
              </a:rPr>
              <a:t>ИСПОЛНЕНИИ</a:t>
            </a:r>
            <a:r>
              <a:rPr b="0" spc="-5" dirty="0">
                <a:latin typeface="Microsoft Sans Serif"/>
                <a:cs typeface="Microsoft Sans Serif"/>
              </a:rPr>
              <a:t> </a:t>
            </a:r>
            <a:r>
              <a:rPr b="0" spc="-65" dirty="0">
                <a:latin typeface="Microsoft Sans Serif"/>
                <a:cs typeface="Microsoft Sans Serif"/>
              </a:rPr>
              <a:t>КОНТРАКТА</a:t>
            </a:r>
            <a:r>
              <a:rPr b="0" spc="25" dirty="0">
                <a:latin typeface="Microsoft Sans Serif"/>
                <a:cs typeface="Microsoft Sans Serif"/>
              </a:rPr>
              <a:t> </a:t>
            </a:r>
            <a:r>
              <a:rPr b="0" spc="-35" dirty="0">
                <a:latin typeface="Microsoft Sans Serif"/>
                <a:cs typeface="Microsoft Sans Serif"/>
              </a:rPr>
              <a:t>(СВИК)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411413" y="1367005"/>
            <a:ext cx="10909300" cy="5492750"/>
            <a:chOff x="411413" y="1367005"/>
            <a:chExt cx="10909300" cy="549275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413" y="1367005"/>
              <a:ext cx="8287645" cy="49347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9976" y="1525523"/>
              <a:ext cx="7772400" cy="44196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818894" y="4757165"/>
              <a:ext cx="883919" cy="304800"/>
            </a:xfrm>
            <a:custGeom>
              <a:avLst/>
              <a:gdLst/>
              <a:ahLst/>
              <a:cxnLst/>
              <a:rect l="l" t="t" r="r" b="b"/>
              <a:pathLst>
                <a:path w="883919" h="304800">
                  <a:moveTo>
                    <a:pt x="0" y="304799"/>
                  </a:moveTo>
                  <a:lnTo>
                    <a:pt x="883919" y="304799"/>
                  </a:lnTo>
                  <a:lnTo>
                    <a:pt x="883919" y="0"/>
                  </a:lnTo>
                  <a:lnTo>
                    <a:pt x="0" y="0"/>
                  </a:lnTo>
                  <a:lnTo>
                    <a:pt x="0" y="304799"/>
                  </a:lnTo>
                  <a:close/>
                </a:path>
              </a:pathLst>
            </a:custGeom>
            <a:ln w="198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98136" y="3429000"/>
              <a:ext cx="6422136" cy="343052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93207" y="3624070"/>
              <a:ext cx="5833872" cy="316077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8510778" y="1372311"/>
            <a:ext cx="32588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Шаг</a:t>
            </a:r>
            <a:r>
              <a:rPr sz="1400" b="1" spc="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12.</a:t>
            </a:r>
            <a:r>
              <a:rPr sz="1400" b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Информация 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об</a:t>
            </a:r>
            <a:r>
              <a:rPr sz="1400" b="1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исполнении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контракта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в</a:t>
            </a:r>
            <a:r>
              <a:rPr sz="1400" b="1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реестре</a:t>
            </a:r>
            <a:r>
              <a:rPr sz="1400" b="1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контрактов: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02090" y="2439669"/>
            <a:ext cx="2063114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35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Сверить</a:t>
            </a:r>
            <a:r>
              <a:rPr sz="1400" b="1" spc="-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информацию </a:t>
            </a:r>
            <a:r>
              <a:rPr sz="1400" b="1" spc="-3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в</a:t>
            </a:r>
            <a:r>
              <a:rPr sz="1400" b="1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печатной</a:t>
            </a:r>
            <a:r>
              <a:rPr sz="1400" b="1" spc="-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4D4D4D"/>
                </a:solidFill>
                <a:latin typeface="Arial"/>
                <a:cs typeface="Arial"/>
              </a:rPr>
              <a:t>форме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Подать</a:t>
            </a:r>
            <a:r>
              <a:rPr sz="1400" b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на</a:t>
            </a:r>
            <a:r>
              <a:rPr sz="1400" b="1" spc="-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размещение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85444" y="2433827"/>
            <a:ext cx="8109584" cy="905510"/>
            <a:chOff x="885444" y="2433827"/>
            <a:chExt cx="8109584" cy="905510"/>
          </a:xfrm>
        </p:grpSpPr>
        <p:sp>
          <p:nvSpPr>
            <p:cNvPr id="15" name="object 15"/>
            <p:cNvSpPr/>
            <p:nvPr/>
          </p:nvSpPr>
          <p:spPr>
            <a:xfrm>
              <a:off x="895350" y="2696718"/>
              <a:ext cx="228600" cy="226060"/>
            </a:xfrm>
            <a:custGeom>
              <a:avLst/>
              <a:gdLst/>
              <a:ahLst/>
              <a:cxnLst/>
              <a:rect l="l" t="t" r="r" b="b"/>
              <a:pathLst>
                <a:path w="228600" h="226060">
                  <a:moveTo>
                    <a:pt x="0" y="225551"/>
                  </a:moveTo>
                  <a:lnTo>
                    <a:pt x="228600" y="225551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225551"/>
                  </a:lnTo>
                  <a:close/>
                </a:path>
              </a:pathLst>
            </a:custGeom>
            <a:ln w="198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64879" y="2965704"/>
              <a:ext cx="429768" cy="37337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48115" y="2433827"/>
              <a:ext cx="431292" cy="374903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9375"/>
            <a:ext cx="3144329" cy="702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200" y="135076"/>
            <a:ext cx="11936348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39267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РАССМОТРЕНИЕ</a:t>
            </a:r>
            <a:r>
              <a:rPr spc="-15" dirty="0"/>
              <a:t> СЧЕТА-ФАКТУРЫ</a:t>
            </a:r>
          </a:p>
          <a:p>
            <a:pPr marL="5423535">
              <a:lnSpc>
                <a:spcPct val="100000"/>
              </a:lnSpc>
              <a:spcBef>
                <a:spcPts val="5"/>
              </a:spcBef>
            </a:pPr>
            <a:r>
              <a:rPr b="0" spc="-10" dirty="0">
                <a:latin typeface="Microsoft Sans Serif"/>
                <a:cs typeface="Microsoft Sans Serif"/>
              </a:rPr>
              <a:t>ОСОБЕННОСТИ</a:t>
            </a:r>
            <a:r>
              <a:rPr b="0" spc="-40" dirty="0">
                <a:latin typeface="Microsoft Sans Serif"/>
                <a:cs typeface="Microsoft Sans Serif"/>
              </a:rPr>
              <a:t> </a:t>
            </a:r>
            <a:r>
              <a:rPr b="0" spc="-20" dirty="0">
                <a:latin typeface="Microsoft Sans Serif"/>
                <a:cs typeface="Microsoft Sans Serif"/>
              </a:rPr>
              <a:t>РАССМОТРЕНИЯ</a:t>
            </a:r>
            <a:r>
              <a:rPr b="0" spc="15" dirty="0">
                <a:latin typeface="Microsoft Sans Serif"/>
                <a:cs typeface="Microsoft Sans Serif"/>
              </a:rPr>
              <a:t> </a:t>
            </a:r>
            <a:r>
              <a:rPr b="0" spc="-45" dirty="0">
                <a:latin typeface="Microsoft Sans Serif"/>
                <a:cs typeface="Microsoft Sans Serif"/>
              </a:rPr>
              <a:t>СЧЕТА-ФАКТУРЫ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7730" y="1245869"/>
            <a:ext cx="339915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Личный</a:t>
            </a:r>
            <a:r>
              <a:rPr sz="2000" b="1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D4D4D"/>
                </a:solidFill>
                <a:latin typeface="Arial"/>
                <a:cs typeface="Arial"/>
              </a:rPr>
              <a:t>кабинет</a:t>
            </a:r>
            <a:r>
              <a:rPr sz="2000" b="1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заказчика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09333" y="1585417"/>
            <a:ext cx="9601835" cy="5230495"/>
            <a:chOff x="309333" y="1585417"/>
            <a:chExt cx="9601835" cy="523049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333" y="1677989"/>
              <a:ext cx="5772988" cy="33343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868" y="1836419"/>
              <a:ext cx="5257800" cy="28193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6403" y="3557016"/>
              <a:ext cx="6580632" cy="203758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1476" y="3752088"/>
              <a:ext cx="5992368" cy="14493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49535" y="1585417"/>
              <a:ext cx="337532" cy="3186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19371" y="4779263"/>
              <a:ext cx="5791200" cy="203606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49402" y="3214877"/>
              <a:ext cx="9203690" cy="3340735"/>
            </a:xfrm>
            <a:custGeom>
              <a:avLst/>
              <a:gdLst/>
              <a:ahLst/>
              <a:cxnLst/>
              <a:rect l="l" t="t" r="r" b="b"/>
              <a:pathLst>
                <a:path w="9203690" h="3340734">
                  <a:moveTo>
                    <a:pt x="0" y="112775"/>
                  </a:moveTo>
                  <a:lnTo>
                    <a:pt x="1185672" y="112775"/>
                  </a:lnTo>
                  <a:lnTo>
                    <a:pt x="1185672" y="0"/>
                  </a:lnTo>
                  <a:lnTo>
                    <a:pt x="0" y="0"/>
                  </a:lnTo>
                  <a:lnTo>
                    <a:pt x="0" y="112775"/>
                  </a:lnTo>
                  <a:close/>
                </a:path>
                <a:path w="9203690" h="3340734">
                  <a:moveTo>
                    <a:pt x="3589020" y="1283208"/>
                  </a:moveTo>
                  <a:lnTo>
                    <a:pt x="5248656" y="1283208"/>
                  </a:lnTo>
                  <a:lnTo>
                    <a:pt x="5248656" y="1149096"/>
                  </a:lnTo>
                  <a:lnTo>
                    <a:pt x="3589020" y="1149096"/>
                  </a:lnTo>
                  <a:lnTo>
                    <a:pt x="3589020" y="1283208"/>
                  </a:lnTo>
                  <a:close/>
                </a:path>
                <a:path w="9203690" h="3340734">
                  <a:moveTo>
                    <a:pt x="6160008" y="3340608"/>
                  </a:moveTo>
                  <a:lnTo>
                    <a:pt x="7831835" y="3340608"/>
                  </a:lnTo>
                  <a:lnTo>
                    <a:pt x="7831835" y="3130296"/>
                  </a:lnTo>
                  <a:lnTo>
                    <a:pt x="6160008" y="3130296"/>
                  </a:lnTo>
                  <a:lnTo>
                    <a:pt x="6160008" y="3340608"/>
                  </a:lnTo>
                  <a:close/>
                </a:path>
                <a:path w="9203690" h="3340734">
                  <a:moveTo>
                    <a:pt x="8365236" y="3340608"/>
                  </a:moveTo>
                  <a:lnTo>
                    <a:pt x="9203436" y="3340608"/>
                  </a:lnTo>
                  <a:lnTo>
                    <a:pt x="9203436" y="3121152"/>
                  </a:lnTo>
                  <a:lnTo>
                    <a:pt x="8365236" y="3121152"/>
                  </a:lnTo>
                  <a:lnTo>
                    <a:pt x="8365236" y="3340608"/>
                  </a:lnTo>
                  <a:close/>
                </a:path>
              </a:pathLst>
            </a:custGeom>
            <a:ln w="198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775193" y="1689354"/>
            <a:ext cx="3935729" cy="2586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Особенности</a:t>
            </a:r>
            <a:r>
              <a:rPr sz="1400" b="1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D4D4D"/>
                </a:solidFill>
                <a:latin typeface="Arial"/>
                <a:cs typeface="Arial"/>
              </a:rPr>
              <a:t>рассмотрения</a:t>
            </a:r>
            <a:r>
              <a:rPr sz="1400" b="1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4D4D4D"/>
                </a:solidFill>
                <a:latin typeface="Arial"/>
                <a:cs typeface="Arial"/>
              </a:rPr>
              <a:t>счета-фактуры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Принимается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90" dirty="0">
                <a:solidFill>
                  <a:srgbClr val="4D4D4D"/>
                </a:solidFill>
                <a:latin typeface="Microsoft Sans Serif"/>
                <a:cs typeface="Microsoft Sans Serif"/>
              </a:rPr>
              <a:t>к</a:t>
            </a:r>
            <a:r>
              <a:rPr sz="1400" spc="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4D4D4D"/>
                </a:solidFill>
                <a:latin typeface="Microsoft Sans Serif"/>
                <a:cs typeface="Microsoft Sans Serif"/>
              </a:rPr>
              <a:t>учету,</a:t>
            </a:r>
            <a:r>
              <a:rPr sz="1400" spc="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а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не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подписывается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При</a:t>
            </a:r>
            <a:r>
              <a:rPr sz="1400" spc="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подписании</a:t>
            </a:r>
            <a:r>
              <a:rPr sz="1400" spc="2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подписывается</a:t>
            </a:r>
            <a:r>
              <a:rPr sz="1400" spc="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извещение</a:t>
            </a:r>
            <a:endParaRPr sz="14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</a:pP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о 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принятии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90" dirty="0">
                <a:solidFill>
                  <a:srgbClr val="4D4D4D"/>
                </a:solidFill>
                <a:latin typeface="Microsoft Sans Serif"/>
                <a:cs typeface="Microsoft Sans Serif"/>
              </a:rPr>
              <a:t>к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учету</a:t>
            </a:r>
            <a:endParaRPr sz="1400">
              <a:latin typeface="Microsoft Sans Serif"/>
              <a:cs typeface="Microsoft Sans Serif"/>
            </a:endParaRPr>
          </a:p>
          <a:p>
            <a:pPr marL="299085" marR="669925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На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печатной 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форме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только 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подпись </a:t>
            </a:r>
            <a:r>
              <a:rPr sz="1400" spc="-36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поставщика</a:t>
            </a:r>
            <a:endParaRPr sz="1400">
              <a:latin typeface="Microsoft Sans Serif"/>
              <a:cs typeface="Microsoft Sans Serif"/>
            </a:endParaRPr>
          </a:p>
          <a:p>
            <a:pPr marL="299085" marR="57150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Доступно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формирование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«уведомление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об </a:t>
            </a:r>
            <a:r>
              <a:rPr sz="1400" spc="-35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уточнении»</a:t>
            </a:r>
            <a:endParaRPr sz="1400">
              <a:latin typeface="Microsoft Sans Serif"/>
              <a:cs typeface="Microsoft Sans Serif"/>
            </a:endParaRPr>
          </a:p>
          <a:p>
            <a:pPr marL="299085" marR="132080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Отклонить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счет-фактуру невозможно</a:t>
            </a:r>
            <a:r>
              <a:rPr sz="140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4D4D4D"/>
                </a:solidFill>
                <a:latin typeface="Microsoft Sans Serif"/>
                <a:cs typeface="Microsoft Sans Serif"/>
              </a:rPr>
              <a:t>т.к.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в </a:t>
            </a:r>
            <a:r>
              <a:rPr sz="1400" spc="-35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со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4D4D4D"/>
                </a:solidFill>
                <a:latin typeface="Microsoft Sans Serif"/>
                <a:cs typeface="Microsoft Sans Serif"/>
              </a:rPr>
              <a:t>ст.</a:t>
            </a:r>
            <a:r>
              <a:rPr sz="14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169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65" dirty="0">
                <a:solidFill>
                  <a:srgbClr val="4D4D4D"/>
                </a:solidFill>
                <a:latin typeface="Microsoft Sans Serif"/>
                <a:cs typeface="Microsoft Sans Serif"/>
              </a:rPr>
              <a:t>НК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направляется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4D4D4D"/>
                </a:solidFill>
                <a:latin typeface="Microsoft Sans Serif"/>
                <a:cs typeface="Microsoft Sans Serif"/>
              </a:rPr>
              <a:t>Заказчику</a:t>
            </a:r>
            <a:r>
              <a:rPr sz="1400" spc="3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только</a:t>
            </a:r>
            <a:r>
              <a:rPr sz="1400" spc="-4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после</a:t>
            </a:r>
            <a:r>
              <a:rPr sz="1400" spc="-10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4D4D4D"/>
                </a:solidFill>
                <a:latin typeface="Microsoft Sans Serif"/>
                <a:cs typeface="Microsoft Sans Serif"/>
              </a:rPr>
              <a:t>окончательного 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 приема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4D4D4D"/>
                </a:solidFill>
                <a:latin typeface="Microsoft Sans Serif"/>
                <a:cs typeface="Microsoft Sans Serif"/>
              </a:rPr>
              <a:t>Заказчиком</a:t>
            </a:r>
            <a:r>
              <a:rPr sz="1400" spc="-2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Microsoft Sans Serif"/>
                <a:cs typeface="Microsoft Sans Serif"/>
              </a:rPr>
              <a:t>товара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4D4D4D"/>
                </a:solidFill>
                <a:latin typeface="Microsoft Sans Serif"/>
                <a:cs typeface="Microsoft Sans Serif"/>
              </a:rPr>
              <a:t>или</a:t>
            </a:r>
            <a:r>
              <a:rPr sz="1400" spc="5" dirty="0">
                <a:solidFill>
                  <a:srgbClr val="4D4D4D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4D4D4D"/>
                </a:solidFill>
                <a:latin typeface="Microsoft Sans Serif"/>
                <a:cs typeface="Microsoft Sans Serif"/>
              </a:rPr>
              <a:t>услуг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9375"/>
            <a:ext cx="3144329" cy="702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05255"/>
            <a:ext cx="12189460" cy="0"/>
          </a:xfrm>
          <a:custGeom>
            <a:avLst/>
            <a:gdLst/>
            <a:ahLst/>
            <a:cxnLst/>
            <a:rect l="l" t="t" r="r" b="b"/>
            <a:pathLst>
              <a:path w="12189460">
                <a:moveTo>
                  <a:pt x="0" y="0"/>
                </a:moveTo>
                <a:lnTo>
                  <a:pt x="12189333" y="0"/>
                </a:lnTo>
              </a:path>
            </a:pathLst>
          </a:custGeom>
          <a:ln w="1219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81317" y="138430"/>
            <a:ext cx="556450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237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7375E"/>
                </a:solidFill>
              </a:rPr>
              <a:t>ФЕДЕРАЛЬНЫЙ</a:t>
            </a:r>
            <a:r>
              <a:rPr spc="-25" dirty="0">
                <a:solidFill>
                  <a:srgbClr val="17375E"/>
                </a:solidFill>
              </a:rPr>
              <a:t> </a:t>
            </a:r>
            <a:r>
              <a:rPr dirty="0">
                <a:solidFill>
                  <a:srgbClr val="17375E"/>
                </a:solidFill>
              </a:rPr>
              <a:t>ЗАКОН</a:t>
            </a:r>
            <a:r>
              <a:rPr spc="-45" dirty="0">
                <a:solidFill>
                  <a:srgbClr val="17375E"/>
                </a:solidFill>
              </a:rPr>
              <a:t> </a:t>
            </a:r>
            <a:r>
              <a:rPr dirty="0">
                <a:solidFill>
                  <a:srgbClr val="17375E"/>
                </a:solidFill>
              </a:rPr>
              <a:t>№</a:t>
            </a:r>
            <a:r>
              <a:rPr spc="-40" dirty="0">
                <a:solidFill>
                  <a:srgbClr val="17375E"/>
                </a:solidFill>
              </a:rPr>
              <a:t> </a:t>
            </a:r>
            <a:r>
              <a:rPr dirty="0">
                <a:solidFill>
                  <a:srgbClr val="17375E"/>
                </a:solidFill>
              </a:rPr>
              <a:t>360-ФЗ</a:t>
            </a:r>
          </a:p>
          <a:p>
            <a:pPr marL="12700">
              <a:lnSpc>
                <a:spcPct val="100000"/>
              </a:lnSpc>
            </a:pPr>
            <a:r>
              <a:rPr b="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ПЕРЕХОД</a:t>
            </a:r>
            <a:r>
              <a:rPr b="0" spc="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dirty="0">
                <a:solidFill>
                  <a:srgbClr val="17375E"/>
                </a:solidFill>
                <a:latin typeface="Microsoft Sans Serif"/>
                <a:cs typeface="Microsoft Sans Serif"/>
              </a:rPr>
              <a:t>НА</a:t>
            </a:r>
            <a:r>
              <a:rPr b="0" spc="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spc="-50" dirty="0">
                <a:solidFill>
                  <a:srgbClr val="17375E"/>
                </a:solidFill>
                <a:latin typeface="Microsoft Sans Serif"/>
                <a:cs typeface="Microsoft Sans Serif"/>
              </a:rPr>
              <a:t>ДОКУМЕНТ</a:t>
            </a:r>
            <a:r>
              <a:rPr b="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О</a:t>
            </a:r>
            <a:r>
              <a:rPr b="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ПРИЕМКЕ</a:t>
            </a:r>
            <a:r>
              <a:rPr b="0" spc="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dirty="0">
                <a:solidFill>
                  <a:srgbClr val="17375E"/>
                </a:solidFill>
                <a:latin typeface="Microsoft Sans Serif"/>
                <a:cs typeface="Microsoft Sans Serif"/>
              </a:rPr>
              <a:t>В</a:t>
            </a:r>
            <a:r>
              <a:rPr b="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ЕИС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5091" y="1271015"/>
            <a:ext cx="7493634" cy="431800"/>
          </a:xfrm>
          <a:prstGeom prst="rect">
            <a:avLst/>
          </a:prstGeom>
          <a:solidFill>
            <a:srgbClr val="11437E"/>
          </a:solidFill>
        </p:spPr>
        <p:txBody>
          <a:bodyPr vert="horz" wrap="square" lIns="0" tIns="717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65"/>
              </a:spcBef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п.2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ч.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13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ст.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94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Закона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№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44-ФЗ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(в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ред.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360-ФЗ):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8955" y="1735074"/>
            <a:ext cx="74320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7180" indent="-285115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297815" algn="l"/>
              </a:tabLst>
            </a:pPr>
            <a:r>
              <a:rPr sz="1400" spc="-90" dirty="0">
                <a:solidFill>
                  <a:srgbClr val="17375E"/>
                </a:solidFill>
                <a:latin typeface="Microsoft Sans Serif"/>
                <a:cs typeface="Microsoft Sans Serif"/>
              </a:rPr>
              <a:t>к</a:t>
            </a:r>
            <a:r>
              <a:rPr sz="1400" spc="59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документу</a:t>
            </a:r>
            <a:r>
              <a:rPr sz="1400" spc="58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о</a:t>
            </a:r>
            <a:r>
              <a:rPr sz="1400" spc="58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приемке,</a:t>
            </a:r>
            <a:r>
              <a:rPr sz="1400" spc="59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предусмотренному</a:t>
            </a:r>
            <a:r>
              <a:rPr sz="1400" spc="58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пунктом</a:t>
            </a:r>
            <a:r>
              <a:rPr sz="1400" spc="59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1</a:t>
            </a:r>
            <a:r>
              <a:rPr sz="1400" spc="58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настоящей</a:t>
            </a:r>
            <a:r>
              <a:rPr sz="1400" spc="56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части,</a:t>
            </a:r>
            <a:r>
              <a:rPr sz="1400" spc="59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могут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5037" y="1966722"/>
            <a:ext cx="6781800" cy="245745"/>
          </a:xfrm>
          <a:prstGeom prst="rect">
            <a:avLst/>
          </a:prstGeom>
          <a:ln w="28955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1275">
              <a:lnSpc>
                <a:spcPts val="1639"/>
              </a:lnSpc>
            </a:pP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прилагаться</a:t>
            </a:r>
            <a:r>
              <a:rPr sz="1400" b="1" spc="37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документы,</a:t>
            </a:r>
            <a:r>
              <a:rPr sz="1400" b="1" spc="38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которые</a:t>
            </a:r>
            <a:r>
              <a:rPr sz="1400" b="1" spc="37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считаются 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его</a:t>
            </a:r>
            <a:r>
              <a:rPr sz="1400" b="1" spc="3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неотъемлемой</a:t>
            </a:r>
            <a:r>
              <a:rPr sz="1400" b="1" spc="36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частью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08875" y="1948433"/>
            <a:ext cx="3524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3943" y="2162048"/>
            <a:ext cx="7147559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этом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в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случае,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 если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информация,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содержащаяся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в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прилагаемых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документах,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не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соответствует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информации,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содержащейся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в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документе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о</a:t>
            </a:r>
            <a:r>
              <a:rPr sz="1400" spc="37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приемке,</a:t>
            </a:r>
            <a:r>
              <a:rPr sz="1400" spc="3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приоритет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имеет предусмотренная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пунктом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1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настоящей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части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информация,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содержащаяся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в </a:t>
            </a:r>
            <a:r>
              <a:rPr sz="1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документе</a:t>
            </a:r>
            <a:r>
              <a:rPr sz="14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приемке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8955" y="3997197"/>
            <a:ext cx="74307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7980" indent="-33528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347345" algn="l"/>
                <a:tab pos="347980" algn="l"/>
              </a:tabLst>
            </a:pP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документ</a:t>
            </a:r>
            <a:r>
              <a:rPr sz="1400" spc="27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о</a:t>
            </a:r>
            <a:r>
              <a:rPr sz="1400" spc="26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приемке,</a:t>
            </a:r>
            <a:r>
              <a:rPr sz="1400" spc="27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подписанный</a:t>
            </a:r>
            <a:r>
              <a:rPr sz="1400" spc="28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поставщиком</a:t>
            </a:r>
            <a:r>
              <a:rPr sz="1400" spc="26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(подрядчиком,</a:t>
            </a:r>
            <a:r>
              <a:rPr sz="1400" spc="28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исполнителем),</a:t>
            </a:r>
            <a:r>
              <a:rPr sz="1400" spc="28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не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5037" y="4243577"/>
            <a:ext cx="4572000" cy="239395"/>
          </a:xfrm>
          <a:prstGeom prst="rect">
            <a:avLst/>
          </a:prstGeom>
          <a:ln w="28955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1275">
              <a:lnSpc>
                <a:spcPts val="1525"/>
              </a:lnSpc>
            </a:pP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позднее</a:t>
            </a:r>
            <a:r>
              <a:rPr sz="1400" b="1" spc="3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одного</a:t>
            </a:r>
            <a:r>
              <a:rPr sz="1400" b="1" spc="29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часа</a:t>
            </a:r>
            <a:r>
              <a:rPr sz="1400" b="1" spc="3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с</a:t>
            </a:r>
            <a:r>
              <a:rPr sz="1400" b="1" spc="30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момента</a:t>
            </a:r>
            <a:r>
              <a:rPr sz="1400" b="1" spc="3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его</a:t>
            </a:r>
            <a:r>
              <a:rPr sz="1400" b="1" spc="3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размещения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21553" y="4210558"/>
            <a:ext cx="25400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в</a:t>
            </a:r>
            <a:r>
              <a:rPr sz="1400" b="1" spc="28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единой</a:t>
            </a:r>
            <a:r>
              <a:rPr sz="1400" b="1" spc="28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информационной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3943" y="4423917"/>
            <a:ext cx="714755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09955" algn="l"/>
                <a:tab pos="1176655" algn="l"/>
                <a:tab pos="2456815" algn="l"/>
                <a:tab pos="2720975" algn="l"/>
                <a:tab pos="3557904" algn="l"/>
                <a:tab pos="3830320" algn="l"/>
                <a:tab pos="4907915" algn="l"/>
                <a:tab pos="5543550" algn="l"/>
                <a:tab pos="7044690" algn="l"/>
              </a:tabLst>
            </a:pP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сис</a:t>
            </a:r>
            <a:r>
              <a:rPr sz="1400" b="1" spc="-20" dirty="0">
                <a:solidFill>
                  <a:srgbClr val="17375E"/>
                </a:solidFill>
                <a:latin typeface="Arial"/>
                <a:cs typeface="Arial"/>
              </a:rPr>
              <a:t>т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е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ме	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в	с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о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о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т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ветстви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и	с	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у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н</a:t>
            </a:r>
            <a:r>
              <a:rPr sz="1400" spc="-85" dirty="0">
                <a:solidFill>
                  <a:srgbClr val="17375E"/>
                </a:solidFill>
                <a:latin typeface="Microsoft Sans Serif"/>
                <a:cs typeface="Microsoft Sans Serif"/>
              </a:rPr>
              <a:t>к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т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ом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	1	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н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а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ст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о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я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щ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е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й	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ча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с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ти	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ав</a:t>
            </a:r>
            <a:r>
              <a:rPr sz="1400" b="1" spc="-20" dirty="0">
                <a:solidFill>
                  <a:srgbClr val="17375E"/>
                </a:solidFill>
                <a:latin typeface="Arial"/>
                <a:cs typeface="Arial"/>
              </a:rPr>
              <a:t>т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о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м</a:t>
            </a:r>
            <a:r>
              <a:rPr sz="1400" b="1" spc="-15" dirty="0">
                <a:solidFill>
                  <a:srgbClr val="17375E"/>
                </a:solidFill>
                <a:latin typeface="Arial"/>
                <a:cs typeface="Arial"/>
              </a:rPr>
              <a:t>а</a:t>
            </a:r>
            <a:r>
              <a:rPr sz="1400" b="1" spc="-20" dirty="0">
                <a:solidFill>
                  <a:srgbClr val="17375E"/>
                </a:solidFill>
                <a:latin typeface="Arial"/>
                <a:cs typeface="Arial"/>
              </a:rPr>
              <a:t>т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ически	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с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3943" y="4637658"/>
            <a:ext cx="71450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использованием</a:t>
            </a:r>
            <a:r>
              <a:rPr sz="1400" spc="3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единой</a:t>
            </a:r>
            <a:r>
              <a:rPr sz="1400" spc="4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информационной</a:t>
            </a:r>
            <a:r>
              <a:rPr sz="1400" spc="4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системы</a:t>
            </a:r>
            <a:r>
              <a:rPr sz="1400" spc="5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направляется</a:t>
            </a:r>
            <a:r>
              <a:rPr sz="1400" b="1" spc="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заказчику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.</a:t>
            </a:r>
            <a:r>
              <a:rPr sz="1400" spc="5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Датой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3943" y="4851019"/>
            <a:ext cx="714819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поступления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заказчику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документа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о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приемке,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подписанного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поставщиком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(подрядчиком,</a:t>
            </a:r>
            <a:r>
              <a:rPr sz="1400" spc="33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исполнителем),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считается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 дата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размещения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в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 с 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настоящим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пунктом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такого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 документа</a:t>
            </a:r>
            <a:r>
              <a:rPr sz="1400" spc="33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в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единой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информационной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системе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в 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 с</a:t>
            </a:r>
            <a:r>
              <a:rPr sz="1400" spc="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часовой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зоной,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в</a:t>
            </a:r>
            <a:r>
              <a:rPr sz="1400" spc="2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которой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расположен </a:t>
            </a:r>
            <a:r>
              <a:rPr sz="1400" spc="-45" dirty="0">
                <a:solidFill>
                  <a:srgbClr val="17375E"/>
                </a:solidFill>
                <a:latin typeface="Microsoft Sans Serif"/>
                <a:cs typeface="Microsoft Sans Serif"/>
              </a:rPr>
              <a:t>заказчик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5091" y="3342132"/>
            <a:ext cx="7505700" cy="483234"/>
          </a:xfrm>
          <a:prstGeom prst="rect">
            <a:avLst/>
          </a:prstGeom>
          <a:solidFill>
            <a:srgbClr val="11437E"/>
          </a:solidFill>
        </p:spPr>
        <p:txBody>
          <a:bodyPr vert="horz" wrap="square" lIns="0" tIns="977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п.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3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ч.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13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ст.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94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Закона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№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44-ФЗ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(в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ред.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360-ФЗ):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521446" y="1689353"/>
            <a:ext cx="3657600" cy="568960"/>
            <a:chOff x="8521446" y="1689353"/>
            <a:chExt cx="3657600" cy="568960"/>
          </a:xfrm>
        </p:grpSpPr>
        <p:sp>
          <p:nvSpPr>
            <p:cNvPr id="19" name="object 19"/>
            <p:cNvSpPr/>
            <p:nvPr/>
          </p:nvSpPr>
          <p:spPr>
            <a:xfrm>
              <a:off x="8521446" y="1689353"/>
              <a:ext cx="3657600" cy="568960"/>
            </a:xfrm>
            <a:custGeom>
              <a:avLst/>
              <a:gdLst/>
              <a:ahLst/>
              <a:cxnLst/>
              <a:rect l="l" t="t" r="r" b="b"/>
              <a:pathLst>
                <a:path w="3657600" h="568960">
                  <a:moveTo>
                    <a:pt x="3657600" y="0"/>
                  </a:moveTo>
                  <a:lnTo>
                    <a:pt x="0" y="0"/>
                  </a:lnTo>
                  <a:lnTo>
                    <a:pt x="0" y="568451"/>
                  </a:lnTo>
                  <a:lnTo>
                    <a:pt x="3657600" y="568451"/>
                  </a:lnTo>
                  <a:lnTo>
                    <a:pt x="3657600" y="0"/>
                  </a:lnTo>
                  <a:close/>
                </a:path>
              </a:pathLst>
            </a:custGeom>
            <a:solidFill>
              <a:srgbClr val="1143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521446" y="1689353"/>
              <a:ext cx="3657600" cy="568960"/>
            </a:xfrm>
            <a:custGeom>
              <a:avLst/>
              <a:gdLst/>
              <a:ahLst/>
              <a:cxnLst/>
              <a:rect l="l" t="t" r="r" b="b"/>
              <a:pathLst>
                <a:path w="3657600" h="568960">
                  <a:moveTo>
                    <a:pt x="0" y="568451"/>
                  </a:moveTo>
                  <a:lnTo>
                    <a:pt x="3657600" y="568451"/>
                  </a:lnTo>
                  <a:lnTo>
                    <a:pt x="3657600" y="0"/>
                  </a:lnTo>
                  <a:lnTo>
                    <a:pt x="0" y="0"/>
                  </a:lnTo>
                  <a:lnTo>
                    <a:pt x="0" y="568451"/>
                  </a:lnTo>
                  <a:close/>
                </a:path>
              </a:pathLst>
            </a:custGeom>
            <a:ln w="25908">
              <a:solidFill>
                <a:srgbClr val="1143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829293" y="1680209"/>
            <a:ext cx="30422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ДОП.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ДОКУМЕНТЫ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8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УМЕ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ПРИЕМКЕ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508492" y="4070603"/>
            <a:ext cx="3653154" cy="824865"/>
            <a:chOff x="8508492" y="4070603"/>
            <a:chExt cx="3653154" cy="824865"/>
          </a:xfrm>
        </p:grpSpPr>
        <p:sp>
          <p:nvSpPr>
            <p:cNvPr id="23" name="object 23"/>
            <p:cNvSpPr/>
            <p:nvPr/>
          </p:nvSpPr>
          <p:spPr>
            <a:xfrm>
              <a:off x="8521446" y="4083557"/>
              <a:ext cx="3627120" cy="798830"/>
            </a:xfrm>
            <a:custGeom>
              <a:avLst/>
              <a:gdLst/>
              <a:ahLst/>
              <a:cxnLst/>
              <a:rect l="l" t="t" r="r" b="b"/>
              <a:pathLst>
                <a:path w="3627120" h="798829">
                  <a:moveTo>
                    <a:pt x="3627120" y="0"/>
                  </a:moveTo>
                  <a:lnTo>
                    <a:pt x="0" y="0"/>
                  </a:lnTo>
                  <a:lnTo>
                    <a:pt x="0" y="798576"/>
                  </a:lnTo>
                  <a:lnTo>
                    <a:pt x="3627120" y="798576"/>
                  </a:lnTo>
                  <a:lnTo>
                    <a:pt x="3627120" y="0"/>
                  </a:lnTo>
                  <a:close/>
                </a:path>
              </a:pathLst>
            </a:custGeom>
            <a:solidFill>
              <a:srgbClr val="1143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521446" y="4083557"/>
              <a:ext cx="3627120" cy="798830"/>
            </a:xfrm>
            <a:custGeom>
              <a:avLst/>
              <a:gdLst/>
              <a:ahLst/>
              <a:cxnLst/>
              <a:rect l="l" t="t" r="r" b="b"/>
              <a:pathLst>
                <a:path w="3627120" h="798829">
                  <a:moveTo>
                    <a:pt x="0" y="798576"/>
                  </a:moveTo>
                  <a:lnTo>
                    <a:pt x="3627120" y="798576"/>
                  </a:lnTo>
                  <a:lnTo>
                    <a:pt x="3627120" y="0"/>
                  </a:lnTo>
                  <a:lnTo>
                    <a:pt x="0" y="0"/>
                  </a:lnTo>
                  <a:lnTo>
                    <a:pt x="0" y="798576"/>
                  </a:lnTo>
                  <a:close/>
                </a:path>
              </a:pathLst>
            </a:custGeom>
            <a:ln w="25907">
              <a:solidFill>
                <a:srgbClr val="1143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8780526" y="4100321"/>
            <a:ext cx="316420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6619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СРОК 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ИНФОРМАЦИОННОГО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ОБМЕНА</a:t>
            </a:r>
            <a:endParaRPr sz="1600">
              <a:latin typeface="Microsoft Sans Serif"/>
              <a:cs typeface="Microsoft Sans Serif"/>
            </a:endParaRPr>
          </a:p>
          <a:p>
            <a:pPr marL="1042669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MAX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8" y="61205"/>
            <a:ext cx="3144329" cy="702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61023" y="99440"/>
            <a:ext cx="59709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7375E"/>
                </a:solidFill>
                <a:latin typeface="Arial"/>
                <a:cs typeface="Arial"/>
              </a:rPr>
              <a:t>МЕХАНИЗМ</a:t>
            </a:r>
            <a:r>
              <a:rPr sz="2000" b="1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Arial"/>
                <a:cs typeface="Arial"/>
              </a:rPr>
              <a:t>ФОРМИРОВАНИЯ</a:t>
            </a:r>
            <a:r>
              <a:rPr sz="2000" b="1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7375E"/>
                </a:solidFill>
                <a:latin typeface="Arial"/>
                <a:cs typeface="Arial"/>
              </a:rPr>
              <a:t>И</a:t>
            </a:r>
            <a:r>
              <a:rPr sz="20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Arial"/>
                <a:cs typeface="Arial"/>
              </a:rPr>
              <a:t>ПОДПИСАНИЯ</a:t>
            </a:r>
            <a:endParaRPr sz="2000">
              <a:latin typeface="Arial"/>
              <a:cs typeface="Arial"/>
            </a:endParaRPr>
          </a:p>
          <a:p>
            <a:pPr marL="1247140">
              <a:lnSpc>
                <a:spcPct val="100000"/>
              </a:lnSpc>
            </a:pPr>
            <a:r>
              <a:rPr sz="2000" spc="-45" dirty="0">
                <a:solidFill>
                  <a:srgbClr val="17375E"/>
                </a:solidFill>
                <a:latin typeface="Microsoft Sans Serif"/>
                <a:cs typeface="Microsoft Sans Serif"/>
              </a:rPr>
              <a:t>«ЕДИНОГО»</a:t>
            </a:r>
            <a:r>
              <a:rPr sz="20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2000" spc="-50" dirty="0">
                <a:solidFill>
                  <a:srgbClr val="17375E"/>
                </a:solidFill>
                <a:latin typeface="Microsoft Sans Serif"/>
                <a:cs typeface="Microsoft Sans Serif"/>
              </a:rPr>
              <a:t>ДОКУМЕНТА</a:t>
            </a:r>
            <a:r>
              <a:rPr sz="20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7375E"/>
                </a:solidFill>
                <a:latin typeface="Microsoft Sans Serif"/>
                <a:cs typeface="Microsoft Sans Serif"/>
              </a:rPr>
              <a:t>О </a:t>
            </a:r>
            <a:r>
              <a:rPr sz="20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ПРИЕМКЕ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016233" y="5795009"/>
            <a:ext cx="76200" cy="322580"/>
          </a:xfrm>
          <a:custGeom>
            <a:avLst/>
            <a:gdLst/>
            <a:ahLst/>
            <a:cxnLst/>
            <a:rect l="l" t="t" r="r" b="b"/>
            <a:pathLst>
              <a:path w="76200" h="322579">
                <a:moveTo>
                  <a:pt x="28194" y="245846"/>
                </a:moveTo>
                <a:lnTo>
                  <a:pt x="0" y="245846"/>
                </a:lnTo>
                <a:lnTo>
                  <a:pt x="38100" y="322046"/>
                </a:lnTo>
                <a:lnTo>
                  <a:pt x="69850" y="258546"/>
                </a:lnTo>
                <a:lnTo>
                  <a:pt x="28194" y="258546"/>
                </a:lnTo>
                <a:lnTo>
                  <a:pt x="28194" y="245846"/>
                </a:lnTo>
                <a:close/>
              </a:path>
              <a:path w="76200" h="322579">
                <a:moveTo>
                  <a:pt x="48006" y="0"/>
                </a:moveTo>
                <a:lnTo>
                  <a:pt x="28194" y="0"/>
                </a:lnTo>
                <a:lnTo>
                  <a:pt x="28194" y="258546"/>
                </a:lnTo>
                <a:lnTo>
                  <a:pt x="48006" y="258546"/>
                </a:lnTo>
                <a:lnTo>
                  <a:pt x="48006" y="0"/>
                </a:lnTo>
                <a:close/>
              </a:path>
              <a:path w="76200" h="322579">
                <a:moveTo>
                  <a:pt x="76200" y="245846"/>
                </a:moveTo>
                <a:lnTo>
                  <a:pt x="48006" y="245846"/>
                </a:lnTo>
                <a:lnTo>
                  <a:pt x="48006" y="258546"/>
                </a:lnTo>
                <a:lnTo>
                  <a:pt x="69850" y="258546"/>
                </a:lnTo>
                <a:lnTo>
                  <a:pt x="76200" y="245846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80326" y="1526285"/>
            <a:ext cx="3874135" cy="2178050"/>
          </a:xfrm>
          <a:custGeom>
            <a:avLst/>
            <a:gdLst/>
            <a:ahLst/>
            <a:cxnLst/>
            <a:rect l="l" t="t" r="r" b="b"/>
            <a:pathLst>
              <a:path w="3874134" h="2178050">
                <a:moveTo>
                  <a:pt x="0" y="2177796"/>
                </a:moveTo>
                <a:lnTo>
                  <a:pt x="3874008" y="2177796"/>
                </a:lnTo>
                <a:lnTo>
                  <a:pt x="3874008" y="0"/>
                </a:lnTo>
                <a:lnTo>
                  <a:pt x="0" y="0"/>
                </a:lnTo>
                <a:lnTo>
                  <a:pt x="0" y="2177796"/>
                </a:lnTo>
                <a:close/>
              </a:path>
            </a:pathLst>
          </a:custGeom>
          <a:ln w="19812">
            <a:solidFill>
              <a:srgbClr val="17375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67970" y="1535937"/>
            <a:ext cx="4556125" cy="2210435"/>
            <a:chOff x="267970" y="1535937"/>
            <a:chExt cx="4556125" cy="2210435"/>
          </a:xfrm>
        </p:grpSpPr>
        <p:sp>
          <p:nvSpPr>
            <p:cNvPr id="6" name="object 6"/>
            <p:cNvSpPr/>
            <p:nvPr/>
          </p:nvSpPr>
          <p:spPr>
            <a:xfrm>
              <a:off x="278130" y="1546097"/>
              <a:ext cx="4535805" cy="2190115"/>
            </a:xfrm>
            <a:custGeom>
              <a:avLst/>
              <a:gdLst/>
              <a:ahLst/>
              <a:cxnLst/>
              <a:rect l="l" t="t" r="r" b="b"/>
              <a:pathLst>
                <a:path w="4535805" h="2190115">
                  <a:moveTo>
                    <a:pt x="0" y="2189988"/>
                  </a:moveTo>
                  <a:lnTo>
                    <a:pt x="4535424" y="2189988"/>
                  </a:lnTo>
                  <a:lnTo>
                    <a:pt x="4535424" y="0"/>
                  </a:lnTo>
                  <a:lnTo>
                    <a:pt x="0" y="0"/>
                  </a:lnTo>
                  <a:lnTo>
                    <a:pt x="0" y="2189988"/>
                  </a:lnTo>
                  <a:close/>
                </a:path>
              </a:pathLst>
            </a:custGeom>
            <a:ln w="19811">
              <a:solidFill>
                <a:srgbClr val="17375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844" y="2383535"/>
              <a:ext cx="576072" cy="5760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37656" y="2417063"/>
              <a:ext cx="476237" cy="53949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8181593" y="1041653"/>
            <a:ext cx="16935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4D4D4D"/>
                </a:solidFill>
                <a:latin typeface="Arial"/>
                <a:cs typeface="Arial"/>
              </a:rPr>
              <a:t>ЛК</a:t>
            </a:r>
            <a:r>
              <a:rPr sz="2000" b="1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D4D4D"/>
                </a:solidFill>
                <a:latin typeface="Arial"/>
                <a:cs typeface="Arial"/>
              </a:rPr>
              <a:t>Заказчика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5101" y="2965450"/>
            <a:ext cx="1233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775" marR="5080" indent="-219710">
              <a:lnSpc>
                <a:spcPct val="100000"/>
              </a:lnSpc>
              <a:spcBef>
                <a:spcPts val="100"/>
              </a:spcBef>
            </a:pPr>
            <a:r>
              <a:rPr sz="1200" spc="-110" dirty="0">
                <a:latin typeface="Microsoft Sans Serif"/>
                <a:cs typeface="Microsoft Sans Serif"/>
              </a:rPr>
              <a:t>Д</a:t>
            </a:r>
            <a:r>
              <a:rPr sz="1200" dirty="0">
                <a:latin typeface="Microsoft Sans Serif"/>
                <a:cs typeface="Microsoft Sans Serif"/>
              </a:rPr>
              <a:t>о</a:t>
            </a:r>
            <a:r>
              <a:rPr sz="1200" spc="-10" dirty="0">
                <a:latin typeface="Microsoft Sans Serif"/>
                <a:cs typeface="Microsoft Sans Serif"/>
              </a:rPr>
              <a:t>п</a:t>
            </a:r>
            <a:r>
              <a:rPr sz="1200" spc="-35" dirty="0">
                <a:latin typeface="Microsoft Sans Serif"/>
                <a:cs typeface="Microsoft Sans Serif"/>
              </a:rPr>
              <a:t>о</a:t>
            </a:r>
            <a:r>
              <a:rPr sz="1200" spc="10" dirty="0">
                <a:latin typeface="Microsoft Sans Serif"/>
                <a:cs typeface="Microsoft Sans Serif"/>
              </a:rPr>
              <a:t>л</a:t>
            </a:r>
            <a:r>
              <a:rPr sz="1200" spc="-10" dirty="0">
                <a:latin typeface="Microsoft Sans Serif"/>
                <a:cs typeface="Microsoft Sans Serif"/>
              </a:rPr>
              <a:t>ни</a:t>
            </a:r>
            <a:r>
              <a:rPr sz="1200" spc="-20" dirty="0">
                <a:latin typeface="Microsoft Sans Serif"/>
                <a:cs typeface="Microsoft Sans Serif"/>
              </a:rPr>
              <a:t>т</a:t>
            </a:r>
            <a:r>
              <a:rPr sz="1200" spc="-35" dirty="0">
                <a:latin typeface="Microsoft Sans Serif"/>
                <a:cs typeface="Microsoft Sans Serif"/>
              </a:rPr>
              <a:t>е</a:t>
            </a:r>
            <a:r>
              <a:rPr sz="1200" spc="10" dirty="0">
                <a:latin typeface="Microsoft Sans Serif"/>
                <a:cs typeface="Microsoft Sans Serif"/>
              </a:rPr>
              <a:t>л</a:t>
            </a:r>
            <a:r>
              <a:rPr sz="1200" spc="-5" dirty="0">
                <a:latin typeface="Microsoft Sans Serif"/>
                <a:cs typeface="Microsoft Sans Serif"/>
              </a:rPr>
              <a:t>ь</a:t>
            </a:r>
            <a:r>
              <a:rPr sz="1200" spc="-10" dirty="0">
                <a:latin typeface="Microsoft Sans Serif"/>
                <a:cs typeface="Microsoft Sans Serif"/>
              </a:rPr>
              <a:t>н</a:t>
            </a:r>
            <a:r>
              <a:rPr sz="1200" dirty="0">
                <a:latin typeface="Microsoft Sans Serif"/>
                <a:cs typeface="Microsoft Sans Serif"/>
              </a:rPr>
              <a:t>ые  </a:t>
            </a:r>
            <a:r>
              <a:rPr sz="1200" spc="-20" dirty="0">
                <a:latin typeface="Microsoft Sans Serif"/>
                <a:cs typeface="Microsoft Sans Serif"/>
              </a:rPr>
              <a:t>документы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28594" y="4801742"/>
            <a:ext cx="3234055" cy="76200"/>
          </a:xfrm>
          <a:custGeom>
            <a:avLst/>
            <a:gdLst/>
            <a:ahLst/>
            <a:cxnLst/>
            <a:rect l="l" t="t" r="r" b="b"/>
            <a:pathLst>
              <a:path w="3234054" h="76200">
                <a:moveTo>
                  <a:pt x="76072" y="0"/>
                </a:moveTo>
                <a:lnTo>
                  <a:pt x="0" y="38353"/>
                </a:lnTo>
                <a:lnTo>
                  <a:pt x="76327" y="76199"/>
                </a:lnTo>
                <a:lnTo>
                  <a:pt x="76233" y="48132"/>
                </a:lnTo>
                <a:lnTo>
                  <a:pt x="63500" y="48132"/>
                </a:lnTo>
                <a:lnTo>
                  <a:pt x="63500" y="28320"/>
                </a:lnTo>
                <a:lnTo>
                  <a:pt x="76167" y="28276"/>
                </a:lnTo>
                <a:lnTo>
                  <a:pt x="76072" y="0"/>
                </a:lnTo>
                <a:close/>
              </a:path>
              <a:path w="3234054" h="76200">
                <a:moveTo>
                  <a:pt x="76167" y="28276"/>
                </a:moveTo>
                <a:lnTo>
                  <a:pt x="63500" y="28320"/>
                </a:lnTo>
                <a:lnTo>
                  <a:pt x="63500" y="48132"/>
                </a:lnTo>
                <a:lnTo>
                  <a:pt x="76233" y="48088"/>
                </a:lnTo>
                <a:lnTo>
                  <a:pt x="76167" y="28276"/>
                </a:lnTo>
                <a:close/>
              </a:path>
              <a:path w="3234054" h="76200">
                <a:moveTo>
                  <a:pt x="76233" y="48088"/>
                </a:moveTo>
                <a:lnTo>
                  <a:pt x="63500" y="48132"/>
                </a:lnTo>
                <a:lnTo>
                  <a:pt x="76233" y="48132"/>
                </a:lnTo>
                <a:close/>
              </a:path>
              <a:path w="3234054" h="76200">
                <a:moveTo>
                  <a:pt x="3233547" y="17144"/>
                </a:moveTo>
                <a:lnTo>
                  <a:pt x="76167" y="28276"/>
                </a:lnTo>
                <a:lnTo>
                  <a:pt x="76233" y="48088"/>
                </a:lnTo>
                <a:lnTo>
                  <a:pt x="3233673" y="36956"/>
                </a:lnTo>
                <a:lnTo>
                  <a:pt x="3233547" y="17144"/>
                </a:lnTo>
                <a:close/>
              </a:path>
            </a:pathLst>
          </a:custGeom>
          <a:solidFill>
            <a:srgbClr val="93895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4952238" y="2217419"/>
            <a:ext cx="3336925" cy="1075690"/>
            <a:chOff x="4952238" y="2217419"/>
            <a:chExt cx="3336925" cy="107569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12964" y="2217419"/>
              <a:ext cx="576072" cy="57607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952238" y="3216401"/>
              <a:ext cx="687705" cy="76200"/>
            </a:xfrm>
            <a:custGeom>
              <a:avLst/>
              <a:gdLst/>
              <a:ahLst/>
              <a:cxnLst/>
              <a:rect l="l" t="t" r="r" b="b"/>
              <a:pathLst>
                <a:path w="687704" h="76200">
                  <a:moveTo>
                    <a:pt x="610997" y="0"/>
                  </a:moveTo>
                  <a:lnTo>
                    <a:pt x="610997" y="76200"/>
                  </a:lnTo>
                  <a:lnTo>
                    <a:pt x="667384" y="48006"/>
                  </a:lnTo>
                  <a:lnTo>
                    <a:pt x="623697" y="48006"/>
                  </a:lnTo>
                  <a:lnTo>
                    <a:pt x="623697" y="28194"/>
                  </a:lnTo>
                  <a:lnTo>
                    <a:pt x="667385" y="28194"/>
                  </a:lnTo>
                  <a:lnTo>
                    <a:pt x="610997" y="0"/>
                  </a:lnTo>
                  <a:close/>
                </a:path>
                <a:path w="687704" h="76200">
                  <a:moveTo>
                    <a:pt x="610997" y="28194"/>
                  </a:moveTo>
                  <a:lnTo>
                    <a:pt x="0" y="28194"/>
                  </a:lnTo>
                  <a:lnTo>
                    <a:pt x="0" y="48006"/>
                  </a:lnTo>
                  <a:lnTo>
                    <a:pt x="610997" y="48006"/>
                  </a:lnTo>
                  <a:lnTo>
                    <a:pt x="610997" y="28194"/>
                  </a:lnTo>
                  <a:close/>
                </a:path>
                <a:path w="687704" h="76200">
                  <a:moveTo>
                    <a:pt x="667385" y="28194"/>
                  </a:moveTo>
                  <a:lnTo>
                    <a:pt x="623697" y="28194"/>
                  </a:lnTo>
                  <a:lnTo>
                    <a:pt x="623697" y="48006"/>
                  </a:lnTo>
                  <a:lnTo>
                    <a:pt x="667384" y="48006"/>
                  </a:lnTo>
                  <a:lnTo>
                    <a:pt x="687197" y="38100"/>
                  </a:lnTo>
                  <a:lnTo>
                    <a:pt x="667385" y="28194"/>
                  </a:lnTo>
                  <a:close/>
                </a:path>
              </a:pathLst>
            </a:custGeom>
            <a:solidFill>
              <a:srgbClr val="3085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553083" y="2384501"/>
            <a:ext cx="2927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+</a:t>
            </a:r>
            <a:endParaRPr sz="3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10018" y="2809747"/>
            <a:ext cx="98234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 marR="5080" indent="-762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latin typeface="Microsoft Sans Serif"/>
                <a:cs typeface="Microsoft Sans Serif"/>
              </a:rPr>
              <a:t>У</a:t>
            </a:r>
            <a:r>
              <a:rPr sz="1200" spc="-15" dirty="0">
                <a:latin typeface="Microsoft Sans Serif"/>
                <a:cs typeface="Microsoft Sans Serif"/>
              </a:rPr>
              <a:t>в</a:t>
            </a:r>
            <a:r>
              <a:rPr sz="1200" spc="-20" dirty="0">
                <a:latin typeface="Microsoft Sans Serif"/>
                <a:cs typeface="Microsoft Sans Serif"/>
              </a:rPr>
              <a:t>е</a:t>
            </a:r>
            <a:r>
              <a:rPr sz="1200" spc="-5" dirty="0">
                <a:latin typeface="Microsoft Sans Serif"/>
                <a:cs typeface="Microsoft Sans Serif"/>
              </a:rPr>
              <a:t>д</a:t>
            </a:r>
            <a:r>
              <a:rPr sz="1200" dirty="0">
                <a:latin typeface="Microsoft Sans Serif"/>
                <a:cs typeface="Microsoft Sans Serif"/>
              </a:rPr>
              <a:t>о</a:t>
            </a:r>
            <a:r>
              <a:rPr sz="1200" spc="-5" dirty="0">
                <a:latin typeface="Microsoft Sans Serif"/>
                <a:cs typeface="Microsoft Sans Serif"/>
              </a:rPr>
              <a:t>мление  об</a:t>
            </a:r>
            <a:r>
              <a:rPr sz="1200" spc="-6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уточнении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57033" y="3175761"/>
            <a:ext cx="14878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Microsoft Sans Serif"/>
                <a:cs typeface="Microsoft Sans Serif"/>
              </a:rPr>
              <a:t>(структурированное)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56160" y="2232659"/>
            <a:ext cx="477586" cy="539496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8825865" y="3013709"/>
            <a:ext cx="16814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Microsoft Sans Serif"/>
                <a:cs typeface="Microsoft Sans Serif"/>
              </a:rPr>
              <a:t>(неструктурированный)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97900" y="2146757"/>
            <a:ext cx="1873885" cy="892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+</a:t>
            </a:r>
            <a:endParaRPr sz="3600">
              <a:latin typeface="Arial"/>
              <a:cs typeface="Arial"/>
            </a:endParaRPr>
          </a:p>
          <a:p>
            <a:pPr marL="273685">
              <a:lnSpc>
                <a:spcPct val="100000"/>
              </a:lnSpc>
              <a:spcBef>
                <a:spcPts val="1065"/>
              </a:spcBef>
            </a:pPr>
            <a:r>
              <a:rPr sz="1200" spc="-15" dirty="0">
                <a:latin typeface="Microsoft Sans Serif"/>
                <a:cs typeface="Microsoft Sans Serif"/>
              </a:rPr>
              <a:t>Протокол</a:t>
            </a:r>
            <a:r>
              <a:rPr sz="1200" spc="-6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разногласий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665848" y="3876928"/>
            <a:ext cx="5320665" cy="1842770"/>
            <a:chOff x="6665848" y="3876928"/>
            <a:chExt cx="5320665" cy="1842770"/>
          </a:xfrm>
        </p:grpSpPr>
        <p:sp>
          <p:nvSpPr>
            <p:cNvPr id="22" name="object 22"/>
            <p:cNvSpPr/>
            <p:nvPr/>
          </p:nvSpPr>
          <p:spPr>
            <a:xfrm>
              <a:off x="10080497" y="3891533"/>
              <a:ext cx="1891664" cy="1813560"/>
            </a:xfrm>
            <a:custGeom>
              <a:avLst/>
              <a:gdLst/>
              <a:ahLst/>
              <a:cxnLst/>
              <a:rect l="l" t="t" r="r" b="b"/>
              <a:pathLst>
                <a:path w="1891665" h="1813560">
                  <a:moveTo>
                    <a:pt x="0" y="1813560"/>
                  </a:moveTo>
                  <a:lnTo>
                    <a:pt x="1891283" y="1813560"/>
                  </a:lnTo>
                  <a:lnTo>
                    <a:pt x="1891283" y="0"/>
                  </a:lnTo>
                  <a:lnTo>
                    <a:pt x="0" y="0"/>
                  </a:lnTo>
                  <a:lnTo>
                    <a:pt x="0" y="1813560"/>
                  </a:lnTo>
                  <a:close/>
                </a:path>
              </a:pathLst>
            </a:custGeom>
            <a:ln w="28956">
              <a:solidFill>
                <a:srgbClr val="C4BC96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02336" y="4390643"/>
              <a:ext cx="476237" cy="53949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680453" y="3891533"/>
              <a:ext cx="2865120" cy="1813560"/>
            </a:xfrm>
            <a:custGeom>
              <a:avLst/>
              <a:gdLst/>
              <a:ahLst/>
              <a:cxnLst/>
              <a:rect l="l" t="t" r="r" b="b"/>
              <a:pathLst>
                <a:path w="2865120" h="1813560">
                  <a:moveTo>
                    <a:pt x="0" y="1813560"/>
                  </a:moveTo>
                  <a:lnTo>
                    <a:pt x="2865120" y="1813560"/>
                  </a:lnTo>
                  <a:lnTo>
                    <a:pt x="2865120" y="0"/>
                  </a:lnTo>
                  <a:lnTo>
                    <a:pt x="0" y="0"/>
                  </a:lnTo>
                  <a:lnTo>
                    <a:pt x="0" y="1813560"/>
                  </a:lnTo>
                  <a:close/>
                </a:path>
              </a:pathLst>
            </a:custGeom>
            <a:ln w="28956">
              <a:solidFill>
                <a:srgbClr val="C4BC96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79563" y="4396739"/>
              <a:ext cx="576072" cy="576072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10241406" y="5043373"/>
            <a:ext cx="16814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Microsoft Sans Serif"/>
                <a:cs typeface="Microsoft Sans Serif"/>
              </a:rPr>
              <a:t>Подписанный 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документ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о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приемке 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(</a:t>
            </a:r>
            <a:r>
              <a:rPr sz="1200" spc="-15" dirty="0">
                <a:latin typeface="Microsoft Sans Serif"/>
                <a:cs typeface="Microsoft Sans Serif"/>
              </a:rPr>
              <a:t>н</a:t>
            </a:r>
            <a:r>
              <a:rPr sz="1200" dirty="0">
                <a:latin typeface="Microsoft Sans Serif"/>
                <a:cs typeface="Microsoft Sans Serif"/>
              </a:rPr>
              <a:t>ест</a:t>
            </a:r>
            <a:r>
              <a:rPr sz="1200" spc="-5" dirty="0">
                <a:latin typeface="Microsoft Sans Serif"/>
                <a:cs typeface="Microsoft Sans Serif"/>
              </a:rPr>
              <a:t>р</a:t>
            </a:r>
            <a:r>
              <a:rPr sz="1200" spc="-15" dirty="0">
                <a:latin typeface="Microsoft Sans Serif"/>
                <a:cs typeface="Microsoft Sans Serif"/>
              </a:rPr>
              <a:t>у</a:t>
            </a:r>
            <a:r>
              <a:rPr sz="1200" spc="-65" dirty="0">
                <a:latin typeface="Microsoft Sans Serif"/>
                <a:cs typeface="Microsoft Sans Serif"/>
              </a:rPr>
              <a:t>к</a:t>
            </a:r>
            <a:r>
              <a:rPr sz="1200" spc="10" dirty="0">
                <a:latin typeface="Microsoft Sans Serif"/>
                <a:cs typeface="Microsoft Sans Serif"/>
              </a:rPr>
              <a:t>т</a:t>
            </a:r>
            <a:r>
              <a:rPr sz="1200" spc="-25" dirty="0">
                <a:latin typeface="Microsoft Sans Serif"/>
                <a:cs typeface="Microsoft Sans Serif"/>
              </a:rPr>
              <a:t>у</a:t>
            </a:r>
            <a:r>
              <a:rPr sz="1200" dirty="0">
                <a:latin typeface="Microsoft Sans Serif"/>
                <a:cs typeface="Microsoft Sans Serif"/>
              </a:rPr>
              <a:t>р</a:t>
            </a:r>
            <a:r>
              <a:rPr sz="1200" spc="-5" dirty="0">
                <a:latin typeface="Microsoft Sans Serif"/>
                <a:cs typeface="Microsoft Sans Serif"/>
              </a:rPr>
              <a:t>и</a:t>
            </a:r>
            <a:r>
              <a:rPr sz="1200" dirty="0">
                <a:latin typeface="Microsoft Sans Serif"/>
                <a:cs typeface="Microsoft Sans Serif"/>
              </a:rPr>
              <a:t>ро</a:t>
            </a:r>
            <a:r>
              <a:rPr sz="1200" spc="-15" dirty="0">
                <a:latin typeface="Microsoft Sans Serif"/>
                <a:cs typeface="Microsoft Sans Serif"/>
              </a:rPr>
              <a:t>в</a:t>
            </a:r>
            <a:r>
              <a:rPr sz="1200" dirty="0">
                <a:latin typeface="Microsoft Sans Serif"/>
                <a:cs typeface="Microsoft Sans Serif"/>
              </a:rPr>
              <a:t>а</a:t>
            </a:r>
            <a:r>
              <a:rPr sz="1200" spc="-10" dirty="0">
                <a:latin typeface="Microsoft Sans Serif"/>
                <a:cs typeface="Microsoft Sans Serif"/>
              </a:rPr>
              <a:t>н</a:t>
            </a:r>
            <a:r>
              <a:rPr sz="1200" spc="-15" dirty="0">
                <a:latin typeface="Microsoft Sans Serif"/>
                <a:cs typeface="Microsoft Sans Serif"/>
              </a:rPr>
              <a:t>н</a:t>
            </a:r>
            <a:r>
              <a:rPr sz="1200" dirty="0">
                <a:latin typeface="Microsoft Sans Serif"/>
                <a:cs typeface="Microsoft Sans Serif"/>
              </a:rPr>
              <a:t>ый)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721602" y="4295647"/>
            <a:ext cx="1555115" cy="1159510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395"/>
              </a:spcBef>
            </a:pPr>
            <a:r>
              <a:rPr sz="3600" b="1" dirty="0">
                <a:latin typeface="Arial"/>
                <a:cs typeface="Arial"/>
              </a:rPr>
              <a:t>+</a:t>
            </a:r>
            <a:endParaRPr sz="3600">
              <a:latin typeface="Arial"/>
              <a:cs typeface="Arial"/>
            </a:endParaRPr>
          </a:p>
          <a:p>
            <a:pPr marL="12700" marR="46990" indent="121920">
              <a:lnSpc>
                <a:spcPct val="100000"/>
              </a:lnSpc>
              <a:spcBef>
                <a:spcPts val="430"/>
              </a:spcBef>
            </a:pPr>
            <a:r>
              <a:rPr sz="1200" spc="-15" dirty="0">
                <a:latin typeface="Microsoft Sans Serif"/>
                <a:cs typeface="Microsoft Sans Serif"/>
              </a:rPr>
              <a:t>Титул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покупателя 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(ст</a:t>
            </a:r>
            <a:r>
              <a:rPr sz="1200" spc="-10" dirty="0">
                <a:latin typeface="Microsoft Sans Serif"/>
                <a:cs typeface="Microsoft Sans Serif"/>
              </a:rPr>
              <a:t>р</a:t>
            </a:r>
            <a:r>
              <a:rPr sz="1200" spc="-15" dirty="0">
                <a:latin typeface="Microsoft Sans Serif"/>
                <a:cs typeface="Microsoft Sans Serif"/>
              </a:rPr>
              <a:t>у</a:t>
            </a:r>
            <a:r>
              <a:rPr sz="1200" spc="-65" dirty="0">
                <a:latin typeface="Microsoft Sans Serif"/>
                <a:cs typeface="Microsoft Sans Serif"/>
              </a:rPr>
              <a:t>к</a:t>
            </a:r>
            <a:r>
              <a:rPr sz="1200" spc="10" dirty="0">
                <a:latin typeface="Microsoft Sans Serif"/>
                <a:cs typeface="Microsoft Sans Serif"/>
              </a:rPr>
              <a:t>т</a:t>
            </a:r>
            <a:r>
              <a:rPr sz="1200" spc="-25" dirty="0">
                <a:latin typeface="Microsoft Sans Serif"/>
                <a:cs typeface="Microsoft Sans Serif"/>
              </a:rPr>
              <a:t>у</a:t>
            </a:r>
            <a:r>
              <a:rPr sz="1200" dirty="0">
                <a:latin typeface="Microsoft Sans Serif"/>
                <a:cs typeface="Microsoft Sans Serif"/>
              </a:rPr>
              <a:t>р</a:t>
            </a:r>
            <a:r>
              <a:rPr sz="1200" spc="-5" dirty="0">
                <a:latin typeface="Microsoft Sans Serif"/>
                <a:cs typeface="Microsoft Sans Serif"/>
              </a:rPr>
              <a:t>и</a:t>
            </a:r>
            <a:r>
              <a:rPr sz="1200" dirty="0">
                <a:latin typeface="Microsoft Sans Serif"/>
                <a:cs typeface="Microsoft Sans Serif"/>
              </a:rPr>
              <a:t>ро</a:t>
            </a:r>
            <a:r>
              <a:rPr sz="1200" spc="-15" dirty="0">
                <a:latin typeface="Microsoft Sans Serif"/>
                <a:cs typeface="Microsoft Sans Serif"/>
              </a:rPr>
              <a:t>в</a:t>
            </a:r>
            <a:r>
              <a:rPr sz="1200" dirty="0">
                <a:latin typeface="Microsoft Sans Serif"/>
                <a:cs typeface="Microsoft Sans Serif"/>
              </a:rPr>
              <a:t>а</a:t>
            </a:r>
            <a:r>
              <a:rPr sz="1200" spc="-10" dirty="0">
                <a:latin typeface="Microsoft Sans Serif"/>
                <a:cs typeface="Microsoft Sans Serif"/>
              </a:rPr>
              <a:t>н</a:t>
            </a:r>
            <a:r>
              <a:rPr sz="1200" spc="-15" dirty="0">
                <a:latin typeface="Microsoft Sans Serif"/>
                <a:cs typeface="Microsoft Sans Serif"/>
              </a:rPr>
              <a:t>н</a:t>
            </a:r>
            <a:r>
              <a:rPr sz="1200" dirty="0">
                <a:latin typeface="Microsoft Sans Serif"/>
                <a:cs typeface="Microsoft Sans Serif"/>
              </a:rPr>
              <a:t>ы</a:t>
            </a:r>
            <a:r>
              <a:rPr sz="1200" spc="5" dirty="0">
                <a:latin typeface="Microsoft Sans Serif"/>
                <a:cs typeface="Microsoft Sans Serif"/>
              </a:rPr>
              <a:t>е</a:t>
            </a:r>
            <a:r>
              <a:rPr sz="1200" dirty="0">
                <a:latin typeface="Microsoft Sans Serif"/>
                <a:cs typeface="Microsoft Sans Serif"/>
              </a:rPr>
              <a:t>)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38902" y="3484245"/>
            <a:ext cx="97980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10" dirty="0">
                <a:solidFill>
                  <a:srgbClr val="4D4D4D"/>
                </a:solidFill>
                <a:latin typeface="Arial"/>
                <a:cs typeface="Arial"/>
              </a:rPr>
              <a:t>Заказчик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492496" y="2791967"/>
            <a:ext cx="1564005" cy="1109980"/>
            <a:chOff x="5492496" y="2791967"/>
            <a:chExt cx="1564005" cy="1109980"/>
          </a:xfrm>
        </p:grpSpPr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92496" y="2791967"/>
              <a:ext cx="748284" cy="74980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171438" y="3254501"/>
              <a:ext cx="874394" cy="637540"/>
            </a:xfrm>
            <a:custGeom>
              <a:avLst/>
              <a:gdLst/>
              <a:ahLst/>
              <a:cxnLst/>
              <a:rect l="l" t="t" r="r" b="b"/>
              <a:pathLst>
                <a:path w="874395" h="637539">
                  <a:moveTo>
                    <a:pt x="35051" y="120396"/>
                  </a:moveTo>
                  <a:lnTo>
                    <a:pt x="710691" y="637032"/>
                  </a:lnTo>
                </a:path>
                <a:path w="874395" h="637539">
                  <a:moveTo>
                    <a:pt x="0" y="0"/>
                  </a:moveTo>
                  <a:lnTo>
                    <a:pt x="874394" y="0"/>
                  </a:lnTo>
                </a:path>
              </a:pathLst>
            </a:custGeom>
            <a:ln w="19812">
              <a:solidFill>
                <a:srgbClr val="938953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2" name="object 3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86440" y="4372284"/>
            <a:ext cx="468889" cy="594485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694740" y="4922890"/>
            <a:ext cx="4038600" cy="694055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R="231775" algn="ctr">
              <a:lnSpc>
                <a:spcPct val="100000"/>
              </a:lnSpc>
              <a:spcBef>
                <a:spcPts val="1050"/>
              </a:spcBef>
            </a:pPr>
            <a:r>
              <a:rPr sz="1700" b="1" spc="-10" dirty="0">
                <a:solidFill>
                  <a:srgbClr val="17375E"/>
                </a:solidFill>
                <a:latin typeface="Arial"/>
                <a:cs typeface="Arial"/>
              </a:rPr>
              <a:t>Поставщик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300" b="1" spc="-5" dirty="0">
                <a:solidFill>
                  <a:srgbClr val="17375E"/>
                </a:solidFill>
                <a:latin typeface="Arial"/>
                <a:cs typeface="Arial"/>
              </a:rPr>
              <a:t>Все</a:t>
            </a:r>
            <a:r>
              <a:rPr sz="1300" b="1" spc="3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17375E"/>
                </a:solidFill>
                <a:latin typeface="Arial"/>
                <a:cs typeface="Arial"/>
              </a:rPr>
              <a:t>файлы</a:t>
            </a:r>
            <a:r>
              <a:rPr sz="13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,</a:t>
            </a:r>
            <a:r>
              <a:rPr sz="1300" spc="3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прикрепляемые</a:t>
            </a:r>
            <a:r>
              <a:rPr sz="1300" spc="32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в</a:t>
            </a:r>
            <a:r>
              <a:rPr sz="1300" spc="32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личных</a:t>
            </a:r>
            <a:r>
              <a:rPr sz="1300" spc="3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кабинетах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98779" y="1740535"/>
            <a:ext cx="221297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5" dirty="0">
                <a:latin typeface="Arial"/>
                <a:cs typeface="Arial"/>
              </a:rPr>
              <a:t>Документ </a:t>
            </a:r>
            <a:r>
              <a:rPr sz="1700" b="1" dirty="0">
                <a:latin typeface="Arial"/>
                <a:cs typeface="Arial"/>
              </a:rPr>
              <a:t>о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приемке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35" name="object 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11192" y="2423159"/>
            <a:ext cx="476237" cy="537972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1742694" y="2967608"/>
            <a:ext cx="1681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0" marR="191770" algn="ctr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Microsoft Sans Serif"/>
                <a:cs typeface="Microsoft Sans Serif"/>
              </a:rPr>
              <a:t>Проект</a:t>
            </a:r>
            <a:r>
              <a:rPr sz="1200" spc="-5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документа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о </a:t>
            </a:r>
            <a:r>
              <a:rPr sz="1200" spc="-20" dirty="0">
                <a:latin typeface="Microsoft Sans Serif"/>
                <a:cs typeface="Microsoft Sans Serif"/>
              </a:rPr>
              <a:t>приемке</a:t>
            </a:r>
            <a:endParaRPr sz="12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200" spc="-10" dirty="0">
                <a:latin typeface="Microsoft Sans Serif"/>
                <a:cs typeface="Microsoft Sans Serif"/>
              </a:rPr>
              <a:t>(неструктурированный)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209670" y="2383612"/>
            <a:ext cx="2927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+</a:t>
            </a:r>
            <a:endParaRPr sz="3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63970" y="3030727"/>
            <a:ext cx="2870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938953"/>
                </a:solidFill>
                <a:latin typeface="Arial"/>
                <a:cs typeface="Arial"/>
              </a:rPr>
              <a:t>и</a:t>
            </a:r>
            <a:r>
              <a:rPr sz="1100" b="1" spc="-10" dirty="0">
                <a:solidFill>
                  <a:srgbClr val="938953"/>
                </a:solidFill>
                <a:latin typeface="Arial"/>
                <a:cs typeface="Arial"/>
              </a:rPr>
              <a:t>л</a:t>
            </a:r>
            <a:r>
              <a:rPr sz="1100" b="1" dirty="0">
                <a:solidFill>
                  <a:srgbClr val="938953"/>
                </a:solidFill>
                <a:latin typeface="Arial"/>
                <a:cs typeface="Arial"/>
              </a:rPr>
              <a:t>и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39" name="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58640" y="1301495"/>
            <a:ext cx="641603" cy="646176"/>
          </a:xfrm>
          <a:prstGeom prst="rect">
            <a:avLst/>
          </a:prstGeom>
        </p:spPr>
      </p:pic>
      <p:grpSp>
        <p:nvGrpSpPr>
          <p:cNvPr id="40" name="object 40"/>
          <p:cNvGrpSpPr/>
          <p:nvPr/>
        </p:nvGrpSpPr>
        <p:grpSpPr>
          <a:xfrm>
            <a:off x="6659626" y="1342643"/>
            <a:ext cx="5424170" cy="2905125"/>
            <a:chOff x="6659626" y="1342643"/>
            <a:chExt cx="5424170" cy="2905125"/>
          </a:xfrm>
        </p:grpSpPr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966704" y="1342643"/>
              <a:ext cx="641603" cy="64770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48416" y="3590543"/>
              <a:ext cx="641603" cy="64769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442191" y="3599687"/>
              <a:ext cx="641603" cy="64770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59626" y="3483736"/>
              <a:ext cx="239902" cy="199009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422554" y="2963417"/>
            <a:ext cx="11512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Microsoft Sans Serif"/>
                <a:cs typeface="Microsoft Sans Serif"/>
              </a:rPr>
              <a:t>Титул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продавца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41198" y="3146297"/>
            <a:ext cx="15125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Microsoft Sans Serif"/>
                <a:cs typeface="Microsoft Sans Serif"/>
              </a:rPr>
              <a:t>(структурированный)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405243" y="1518031"/>
            <a:ext cx="297497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15" dirty="0">
                <a:latin typeface="Arial"/>
                <a:cs typeface="Arial"/>
              </a:rPr>
              <a:t>Уведомление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об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уточнении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8606252" y="3666744"/>
            <a:ext cx="1130935" cy="1282065"/>
            <a:chOff x="8606252" y="3666744"/>
            <a:chExt cx="1130935" cy="1282065"/>
          </a:xfrm>
        </p:grpSpPr>
        <p:pic>
          <p:nvPicPr>
            <p:cNvPr id="49" name="object 4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06252" y="4408931"/>
              <a:ext cx="476237" cy="53949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95232" y="3666744"/>
              <a:ext cx="641603" cy="647700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8309229" y="5040883"/>
            <a:ext cx="1233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775" marR="5080" indent="-219710">
              <a:lnSpc>
                <a:spcPct val="100000"/>
              </a:lnSpc>
              <a:spcBef>
                <a:spcPts val="100"/>
              </a:spcBef>
            </a:pPr>
            <a:r>
              <a:rPr sz="1200" spc="-110" dirty="0">
                <a:latin typeface="Microsoft Sans Serif"/>
                <a:cs typeface="Microsoft Sans Serif"/>
              </a:rPr>
              <a:t>Д</a:t>
            </a:r>
            <a:r>
              <a:rPr sz="1200" dirty="0">
                <a:latin typeface="Microsoft Sans Serif"/>
                <a:cs typeface="Microsoft Sans Serif"/>
              </a:rPr>
              <a:t>о</a:t>
            </a:r>
            <a:r>
              <a:rPr sz="1200" spc="-10" dirty="0">
                <a:latin typeface="Microsoft Sans Serif"/>
                <a:cs typeface="Microsoft Sans Serif"/>
              </a:rPr>
              <a:t>п</a:t>
            </a:r>
            <a:r>
              <a:rPr sz="1200" spc="-35" dirty="0">
                <a:latin typeface="Microsoft Sans Serif"/>
                <a:cs typeface="Microsoft Sans Serif"/>
              </a:rPr>
              <a:t>о</a:t>
            </a:r>
            <a:r>
              <a:rPr sz="1200" spc="10" dirty="0">
                <a:latin typeface="Microsoft Sans Serif"/>
                <a:cs typeface="Microsoft Sans Serif"/>
              </a:rPr>
              <a:t>л</a:t>
            </a:r>
            <a:r>
              <a:rPr sz="1200" spc="-10" dirty="0">
                <a:latin typeface="Microsoft Sans Serif"/>
                <a:cs typeface="Microsoft Sans Serif"/>
              </a:rPr>
              <a:t>ни</a:t>
            </a:r>
            <a:r>
              <a:rPr sz="1200" spc="-20" dirty="0">
                <a:latin typeface="Microsoft Sans Serif"/>
                <a:cs typeface="Microsoft Sans Serif"/>
              </a:rPr>
              <a:t>т</a:t>
            </a:r>
            <a:r>
              <a:rPr sz="1200" spc="-35" dirty="0">
                <a:latin typeface="Microsoft Sans Serif"/>
                <a:cs typeface="Microsoft Sans Serif"/>
              </a:rPr>
              <a:t>е</a:t>
            </a:r>
            <a:r>
              <a:rPr sz="1200" spc="10" dirty="0">
                <a:latin typeface="Microsoft Sans Serif"/>
                <a:cs typeface="Microsoft Sans Serif"/>
              </a:rPr>
              <a:t>л</a:t>
            </a:r>
            <a:r>
              <a:rPr sz="1200" spc="-5" dirty="0">
                <a:latin typeface="Microsoft Sans Serif"/>
                <a:cs typeface="Microsoft Sans Serif"/>
              </a:rPr>
              <a:t>ь</a:t>
            </a:r>
            <a:r>
              <a:rPr sz="1200" spc="-10" dirty="0">
                <a:latin typeface="Microsoft Sans Serif"/>
                <a:cs typeface="Microsoft Sans Serif"/>
              </a:rPr>
              <a:t>н</a:t>
            </a:r>
            <a:r>
              <a:rPr sz="1200" dirty="0">
                <a:latin typeface="Microsoft Sans Serif"/>
                <a:cs typeface="Microsoft Sans Serif"/>
              </a:rPr>
              <a:t>ые  </a:t>
            </a:r>
            <a:r>
              <a:rPr sz="1200" spc="-20" dirty="0">
                <a:latin typeface="Microsoft Sans Serif"/>
                <a:cs typeface="Microsoft Sans Serif"/>
              </a:rPr>
              <a:t>документы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666223" y="4440758"/>
            <a:ext cx="2927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+</a:t>
            </a:r>
            <a:endParaRPr sz="36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94740" y="5591962"/>
            <a:ext cx="29584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918844" algn="l"/>
                <a:tab pos="1091565" algn="l"/>
                <a:tab pos="1268095" algn="l"/>
                <a:tab pos="1318260" algn="l"/>
                <a:tab pos="2275840" algn="l"/>
                <a:tab pos="2504440" algn="l"/>
              </a:tabLst>
            </a:pPr>
            <a:r>
              <a:rPr sz="13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Пос</a:t>
            </a:r>
            <a:r>
              <a:rPr sz="13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т</a:t>
            </a:r>
            <a:r>
              <a:rPr sz="13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а</a:t>
            </a:r>
            <a:r>
              <a:rPr sz="1300" dirty="0">
                <a:solidFill>
                  <a:srgbClr val="17375E"/>
                </a:solidFill>
                <a:latin typeface="Microsoft Sans Serif"/>
                <a:cs typeface="Microsoft Sans Serif"/>
              </a:rPr>
              <a:t>в</a:t>
            </a:r>
            <a:r>
              <a:rPr sz="13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щ</a:t>
            </a:r>
            <a:r>
              <a:rPr sz="1300" dirty="0">
                <a:solidFill>
                  <a:srgbClr val="17375E"/>
                </a:solidFill>
                <a:latin typeface="Microsoft Sans Serif"/>
                <a:cs typeface="Microsoft Sans Serif"/>
              </a:rPr>
              <a:t>и</a:t>
            </a:r>
            <a:r>
              <a:rPr sz="1300" spc="-55" dirty="0">
                <a:solidFill>
                  <a:srgbClr val="17375E"/>
                </a:solidFill>
                <a:latin typeface="Microsoft Sans Serif"/>
                <a:cs typeface="Microsoft Sans Serif"/>
              </a:rPr>
              <a:t>к</a:t>
            </a:r>
            <a:r>
              <a:rPr sz="13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а</a:t>
            </a:r>
            <a:r>
              <a:rPr sz="1300" dirty="0">
                <a:solidFill>
                  <a:srgbClr val="17375E"/>
                </a:solidFill>
                <a:latin typeface="Microsoft Sans Serif"/>
                <a:cs typeface="Microsoft Sans Serif"/>
              </a:rPr>
              <a:t>	</a:t>
            </a:r>
            <a:r>
              <a:rPr sz="13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и</a:t>
            </a:r>
            <a:r>
              <a:rPr sz="1300" dirty="0">
                <a:solidFill>
                  <a:srgbClr val="17375E"/>
                </a:solidFill>
                <a:latin typeface="Microsoft Sans Serif"/>
                <a:cs typeface="Microsoft Sans Serif"/>
              </a:rPr>
              <a:t>		</a:t>
            </a:r>
            <a:r>
              <a:rPr sz="1300" spc="-40" dirty="0">
                <a:solidFill>
                  <a:srgbClr val="17375E"/>
                </a:solidFill>
                <a:latin typeface="Microsoft Sans Serif"/>
                <a:cs typeface="Microsoft Sans Serif"/>
              </a:rPr>
              <a:t>З</a:t>
            </a:r>
            <a:r>
              <a:rPr sz="13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а</a:t>
            </a:r>
            <a:r>
              <a:rPr sz="1300" spc="-65" dirty="0">
                <a:solidFill>
                  <a:srgbClr val="17375E"/>
                </a:solidFill>
                <a:latin typeface="Microsoft Sans Serif"/>
                <a:cs typeface="Microsoft Sans Serif"/>
              </a:rPr>
              <a:t>к</a:t>
            </a:r>
            <a:r>
              <a:rPr sz="1300" spc="-40" dirty="0">
                <a:solidFill>
                  <a:srgbClr val="17375E"/>
                </a:solidFill>
                <a:latin typeface="Microsoft Sans Serif"/>
                <a:cs typeface="Microsoft Sans Serif"/>
              </a:rPr>
              <a:t>а</a:t>
            </a:r>
            <a:r>
              <a:rPr sz="1300" spc="-75" dirty="0">
                <a:solidFill>
                  <a:srgbClr val="17375E"/>
                </a:solidFill>
                <a:latin typeface="Microsoft Sans Serif"/>
                <a:cs typeface="Microsoft Sans Serif"/>
              </a:rPr>
              <a:t>з</a:t>
            </a:r>
            <a:r>
              <a:rPr sz="13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ч</a:t>
            </a:r>
            <a:r>
              <a:rPr sz="1300" dirty="0">
                <a:solidFill>
                  <a:srgbClr val="17375E"/>
                </a:solidFill>
                <a:latin typeface="Microsoft Sans Serif"/>
                <a:cs typeface="Microsoft Sans Serif"/>
              </a:rPr>
              <a:t>и</a:t>
            </a:r>
            <a:r>
              <a:rPr sz="1300" spc="-65" dirty="0">
                <a:solidFill>
                  <a:srgbClr val="17375E"/>
                </a:solidFill>
                <a:latin typeface="Microsoft Sans Serif"/>
                <a:cs typeface="Microsoft Sans Serif"/>
              </a:rPr>
              <a:t>к</a:t>
            </a:r>
            <a:r>
              <a:rPr sz="13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а</a:t>
            </a:r>
            <a:r>
              <a:rPr sz="13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,</a:t>
            </a:r>
            <a:r>
              <a:rPr sz="1300" dirty="0">
                <a:solidFill>
                  <a:srgbClr val="17375E"/>
                </a:solidFill>
                <a:latin typeface="Microsoft Sans Serif"/>
                <a:cs typeface="Microsoft Sans Serif"/>
              </a:rPr>
              <a:t>	</a:t>
            </a:r>
            <a:r>
              <a:rPr sz="13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а</a:t>
            </a:r>
            <a:r>
              <a:rPr sz="1300" dirty="0">
                <a:solidFill>
                  <a:srgbClr val="17375E"/>
                </a:solidFill>
                <a:latin typeface="Microsoft Sans Serif"/>
                <a:cs typeface="Microsoft Sans Serif"/>
              </a:rPr>
              <a:t>	</a:t>
            </a:r>
            <a:r>
              <a:rPr sz="13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т</a:t>
            </a:r>
            <a:r>
              <a:rPr sz="13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а</a:t>
            </a:r>
            <a:r>
              <a:rPr sz="1300" spc="-80" dirty="0">
                <a:solidFill>
                  <a:srgbClr val="17375E"/>
                </a:solidFill>
                <a:latin typeface="Microsoft Sans Serif"/>
                <a:cs typeface="Microsoft Sans Serif"/>
              </a:rPr>
              <a:t>к</a:t>
            </a:r>
            <a:r>
              <a:rPr sz="13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же  </a:t>
            </a:r>
            <a:r>
              <a:rPr sz="13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приемке	</a:t>
            </a:r>
            <a:r>
              <a:rPr sz="13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в		</a:t>
            </a:r>
            <a:r>
              <a:rPr sz="13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неструктурированной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107438" y="5988202"/>
            <a:ext cx="139001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766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17375E"/>
                </a:solidFill>
                <a:latin typeface="Arial"/>
                <a:cs typeface="Arial"/>
              </a:rPr>
              <a:t>электронной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459105" algn="l"/>
              </a:tabLst>
            </a:pPr>
            <a:r>
              <a:rPr sz="13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	подписании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633342" y="5591962"/>
            <a:ext cx="109855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  <a:tabLst>
                <a:tab pos="851535" algn="l"/>
              </a:tabLst>
            </a:pPr>
            <a:r>
              <a:rPr sz="13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документ	</a:t>
            </a:r>
            <a:r>
              <a:rPr sz="13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о</a:t>
            </a:r>
            <a:endParaRPr sz="1300">
              <a:latin typeface="Microsoft Sans Serif"/>
              <a:cs typeface="Microsoft Sans Serif"/>
            </a:endParaRPr>
          </a:p>
          <a:p>
            <a:pPr marL="12700" marR="5080" indent="501015" algn="r">
              <a:lnSpc>
                <a:spcPct val="100000"/>
              </a:lnSpc>
              <a:tabLst>
                <a:tab pos="993775" algn="l"/>
              </a:tabLst>
            </a:pPr>
            <a:r>
              <a:rPr sz="13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фо</a:t>
            </a:r>
            <a:r>
              <a:rPr sz="13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р</a:t>
            </a:r>
            <a:r>
              <a:rPr sz="13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м</a:t>
            </a:r>
            <a:r>
              <a:rPr sz="13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е,  </a:t>
            </a:r>
            <a:r>
              <a:rPr sz="1300" b="1" spc="-5" dirty="0">
                <a:solidFill>
                  <a:srgbClr val="17375E"/>
                </a:solidFill>
                <a:latin typeface="Arial"/>
                <a:cs typeface="Arial"/>
              </a:rPr>
              <a:t>подписью </a:t>
            </a:r>
            <a:r>
              <a:rPr sz="13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до</a:t>
            </a:r>
            <a:r>
              <a:rPr sz="1300" spc="-80" dirty="0">
                <a:solidFill>
                  <a:srgbClr val="17375E"/>
                </a:solidFill>
                <a:latin typeface="Microsoft Sans Serif"/>
                <a:cs typeface="Microsoft Sans Serif"/>
              </a:rPr>
              <a:t>к</a:t>
            </a:r>
            <a:r>
              <a:rPr sz="13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у</a:t>
            </a:r>
            <a:r>
              <a:rPr sz="13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м</a:t>
            </a:r>
            <a:r>
              <a:rPr sz="13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е</a:t>
            </a:r>
            <a:r>
              <a:rPr sz="13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н</a:t>
            </a:r>
            <a:r>
              <a:rPr sz="13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т</a:t>
            </a:r>
            <a:r>
              <a:rPr sz="13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а</a:t>
            </a:r>
            <a:r>
              <a:rPr sz="1300" dirty="0">
                <a:solidFill>
                  <a:srgbClr val="17375E"/>
                </a:solidFill>
                <a:latin typeface="Microsoft Sans Serif"/>
                <a:cs typeface="Microsoft Sans Serif"/>
              </a:rPr>
              <a:t>	</a:t>
            </a:r>
            <a:r>
              <a:rPr sz="13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о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94740" y="5988202"/>
            <a:ext cx="1358265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17375E"/>
                </a:solidFill>
                <a:latin typeface="Arial"/>
                <a:cs typeface="Arial"/>
              </a:rPr>
              <a:t>п</a:t>
            </a:r>
            <a:r>
              <a:rPr sz="1300" b="1" spc="-20" dirty="0">
                <a:solidFill>
                  <a:srgbClr val="17375E"/>
                </a:solidFill>
                <a:latin typeface="Arial"/>
                <a:cs typeface="Arial"/>
              </a:rPr>
              <a:t>о</a:t>
            </a:r>
            <a:r>
              <a:rPr sz="1300" b="1" spc="-5" dirty="0">
                <a:solidFill>
                  <a:srgbClr val="17375E"/>
                </a:solidFill>
                <a:latin typeface="Arial"/>
                <a:cs typeface="Arial"/>
              </a:rPr>
              <a:t>д</a:t>
            </a:r>
            <a:r>
              <a:rPr sz="1300" b="1" dirty="0">
                <a:solidFill>
                  <a:srgbClr val="17375E"/>
                </a:solidFill>
                <a:latin typeface="Arial"/>
                <a:cs typeface="Arial"/>
              </a:rPr>
              <a:t>п</a:t>
            </a:r>
            <a:r>
              <a:rPr sz="1300" b="1" spc="-10" dirty="0">
                <a:solidFill>
                  <a:srgbClr val="17375E"/>
                </a:solidFill>
                <a:latin typeface="Arial"/>
                <a:cs typeface="Arial"/>
              </a:rPr>
              <a:t>и</a:t>
            </a:r>
            <a:r>
              <a:rPr sz="1300" b="1" spc="5" dirty="0">
                <a:solidFill>
                  <a:srgbClr val="17375E"/>
                </a:solidFill>
                <a:latin typeface="Arial"/>
                <a:cs typeface="Arial"/>
              </a:rPr>
              <a:t>с</a:t>
            </a:r>
            <a:r>
              <a:rPr sz="1300" b="1" spc="-5" dirty="0">
                <a:solidFill>
                  <a:srgbClr val="17375E"/>
                </a:solidFill>
                <a:latin typeface="Arial"/>
                <a:cs typeface="Arial"/>
              </a:rPr>
              <a:t>ы</a:t>
            </a:r>
            <a:r>
              <a:rPr sz="1300" b="1" spc="-15" dirty="0">
                <a:solidFill>
                  <a:srgbClr val="17375E"/>
                </a:solidFill>
                <a:latin typeface="Arial"/>
                <a:cs typeface="Arial"/>
              </a:rPr>
              <a:t>в</a:t>
            </a:r>
            <a:r>
              <a:rPr sz="1300" b="1" spc="5" dirty="0">
                <a:solidFill>
                  <a:srgbClr val="17375E"/>
                </a:solidFill>
                <a:latin typeface="Arial"/>
                <a:cs typeface="Arial"/>
              </a:rPr>
              <a:t>а</a:t>
            </a:r>
            <a:r>
              <a:rPr sz="1300" b="1" spc="-45" dirty="0">
                <a:solidFill>
                  <a:srgbClr val="17375E"/>
                </a:solidFill>
                <a:latin typeface="Arial"/>
                <a:cs typeface="Arial"/>
              </a:rPr>
              <a:t>ю</a:t>
            </a:r>
            <a:r>
              <a:rPr sz="1300" b="1" spc="-20" dirty="0">
                <a:solidFill>
                  <a:srgbClr val="17375E"/>
                </a:solidFill>
                <a:latin typeface="Arial"/>
                <a:cs typeface="Arial"/>
              </a:rPr>
              <a:t>т</a:t>
            </a:r>
            <a:r>
              <a:rPr sz="1300" b="1" spc="-10" dirty="0">
                <a:solidFill>
                  <a:srgbClr val="17375E"/>
                </a:solidFill>
                <a:latin typeface="Arial"/>
                <a:cs typeface="Arial"/>
              </a:rPr>
              <a:t>ся  </a:t>
            </a:r>
            <a:r>
              <a:rPr sz="13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(автоматически, </a:t>
            </a:r>
            <a:r>
              <a:rPr sz="13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приемке).</a:t>
            </a:r>
            <a:endParaRPr sz="1300">
              <a:latin typeface="Microsoft Sans Serif"/>
              <a:cs typeface="Microsoft Sans Serif"/>
            </a:endParaRPr>
          </a:p>
        </p:txBody>
      </p:sp>
      <p:pic>
        <p:nvPicPr>
          <p:cNvPr id="57" name="object 5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8554" y="5618378"/>
            <a:ext cx="406603" cy="406603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10350245" y="6118097"/>
            <a:ext cx="1414780" cy="600710"/>
          </a:xfrm>
          <a:prstGeom prst="rect">
            <a:avLst/>
          </a:prstGeom>
          <a:ln w="28955">
            <a:solidFill>
              <a:srgbClr val="C4BC96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283845" marR="253365" indent="-24765" algn="just">
              <a:lnSpc>
                <a:spcPct val="100000"/>
              </a:lnSpc>
              <a:spcBef>
                <a:spcPts val="330"/>
              </a:spcBef>
            </a:pPr>
            <a:r>
              <a:rPr sz="1100" b="1" spc="-10" dirty="0">
                <a:latin typeface="Arial"/>
                <a:cs typeface="Arial"/>
              </a:rPr>
              <a:t>С</a:t>
            </a:r>
            <a:r>
              <a:rPr sz="1100" b="1" dirty="0">
                <a:latin typeface="Arial"/>
                <a:cs typeface="Arial"/>
              </a:rPr>
              <a:t>в</a:t>
            </a:r>
            <a:r>
              <a:rPr sz="1100" b="1" spc="-5" dirty="0">
                <a:latin typeface="Arial"/>
                <a:cs typeface="Arial"/>
              </a:rPr>
              <a:t>е</a:t>
            </a:r>
            <a:r>
              <a:rPr sz="1100" b="1" spc="-10" dirty="0">
                <a:latin typeface="Arial"/>
                <a:cs typeface="Arial"/>
              </a:rPr>
              <a:t>д</a:t>
            </a:r>
            <a:r>
              <a:rPr sz="1100" b="1" spc="-5" dirty="0">
                <a:latin typeface="Arial"/>
                <a:cs typeface="Arial"/>
              </a:rPr>
              <a:t>е</a:t>
            </a:r>
            <a:r>
              <a:rPr sz="1100" b="1" dirty="0">
                <a:latin typeface="Arial"/>
                <a:cs typeface="Arial"/>
              </a:rPr>
              <a:t>ния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об  исполнении </a:t>
            </a:r>
            <a:r>
              <a:rPr sz="1100" b="1" spc="-29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контракта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268349" y="1116583"/>
            <a:ext cx="19659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17375E"/>
                </a:solidFill>
                <a:latin typeface="Arial"/>
                <a:cs typeface="Arial"/>
              </a:rPr>
              <a:t>ЛК</a:t>
            </a:r>
            <a:r>
              <a:rPr sz="2000" b="1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Arial"/>
                <a:cs typeface="Arial"/>
              </a:rPr>
              <a:t>Поставщика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9375"/>
            <a:ext cx="3144329" cy="702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30544" y="1105662"/>
            <a:ext cx="8737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17375E"/>
                </a:solidFill>
                <a:latin typeface="Arial"/>
                <a:cs typeface="Arial"/>
              </a:rPr>
              <a:t>С</a:t>
            </a:r>
            <a:r>
              <a:rPr sz="2000" b="1" spc="-30" dirty="0">
                <a:solidFill>
                  <a:srgbClr val="17375E"/>
                </a:solidFill>
                <a:latin typeface="Arial"/>
                <a:cs typeface="Arial"/>
              </a:rPr>
              <a:t>т</a:t>
            </a:r>
            <a:r>
              <a:rPr sz="2000" b="1" spc="-5" dirty="0">
                <a:solidFill>
                  <a:srgbClr val="17375E"/>
                </a:solidFill>
                <a:latin typeface="Arial"/>
                <a:cs typeface="Arial"/>
              </a:rPr>
              <a:t>а</a:t>
            </a:r>
            <a:r>
              <a:rPr sz="2000" b="1" spc="25" dirty="0">
                <a:solidFill>
                  <a:srgbClr val="17375E"/>
                </a:solidFill>
                <a:latin typeface="Arial"/>
                <a:cs typeface="Arial"/>
              </a:rPr>
              <a:t>т</a:t>
            </a:r>
            <a:r>
              <a:rPr sz="2000" b="1" spc="-75" dirty="0">
                <a:solidFill>
                  <a:srgbClr val="17375E"/>
                </a:solidFill>
                <a:latin typeface="Arial"/>
                <a:cs typeface="Arial"/>
              </a:rPr>
              <a:t>у</a:t>
            </a:r>
            <a:r>
              <a:rPr sz="2000" b="1" dirty="0">
                <a:solidFill>
                  <a:srgbClr val="17375E"/>
                </a:solidFill>
                <a:latin typeface="Arial"/>
                <a:cs typeface="Arial"/>
              </a:rPr>
              <a:t>с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57932" y="909904"/>
            <a:ext cx="2507615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solidFill>
                  <a:srgbClr val="17375E"/>
                </a:solidFill>
                <a:latin typeface="Arial"/>
                <a:cs typeface="Arial"/>
              </a:rPr>
              <a:t>Возможные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17375E"/>
                </a:solidFill>
                <a:latin typeface="Arial"/>
                <a:cs typeface="Arial"/>
              </a:rPr>
              <a:t>действия</a:t>
            </a:r>
            <a:r>
              <a:rPr sz="2000" b="1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Arial"/>
                <a:cs typeface="Arial"/>
              </a:rPr>
              <a:t>заказчика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74506" y="1141856"/>
            <a:ext cx="28060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17375E"/>
                </a:solidFill>
                <a:latin typeface="Arial"/>
                <a:cs typeface="Arial"/>
              </a:rPr>
              <a:t>Действия</a:t>
            </a:r>
            <a:r>
              <a:rPr sz="2000" b="1" spc="-8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Arial"/>
                <a:cs typeface="Arial"/>
              </a:rPr>
              <a:t>поставщика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4852" y="1140713"/>
            <a:ext cx="8737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17375E"/>
                </a:solidFill>
                <a:latin typeface="Arial"/>
                <a:cs typeface="Arial"/>
              </a:rPr>
              <a:t>С</a:t>
            </a:r>
            <a:r>
              <a:rPr sz="2000" b="1" spc="-30" dirty="0">
                <a:solidFill>
                  <a:srgbClr val="17375E"/>
                </a:solidFill>
                <a:latin typeface="Arial"/>
                <a:cs typeface="Arial"/>
              </a:rPr>
              <a:t>т</a:t>
            </a:r>
            <a:r>
              <a:rPr sz="2000" b="1" spc="-5" dirty="0">
                <a:solidFill>
                  <a:srgbClr val="17375E"/>
                </a:solidFill>
                <a:latin typeface="Arial"/>
                <a:cs typeface="Arial"/>
              </a:rPr>
              <a:t>а</a:t>
            </a:r>
            <a:r>
              <a:rPr sz="2000" b="1" spc="25" dirty="0">
                <a:solidFill>
                  <a:srgbClr val="17375E"/>
                </a:solidFill>
                <a:latin typeface="Arial"/>
                <a:cs typeface="Arial"/>
              </a:rPr>
              <a:t>т</a:t>
            </a:r>
            <a:r>
              <a:rPr sz="2000" b="1" spc="-75" dirty="0">
                <a:solidFill>
                  <a:srgbClr val="17375E"/>
                </a:solidFill>
                <a:latin typeface="Arial"/>
                <a:cs typeface="Arial"/>
              </a:rPr>
              <a:t>у</a:t>
            </a:r>
            <a:r>
              <a:rPr sz="2000" b="1" dirty="0">
                <a:solidFill>
                  <a:srgbClr val="17375E"/>
                </a:solidFill>
                <a:latin typeface="Arial"/>
                <a:cs typeface="Arial"/>
              </a:rPr>
              <a:t>с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52871" y="4132897"/>
            <a:ext cx="4642485" cy="1179195"/>
            <a:chOff x="452871" y="4132897"/>
            <a:chExt cx="4642485" cy="117919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2871" y="5107520"/>
              <a:ext cx="189920" cy="20444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796540" y="4137659"/>
              <a:ext cx="2293620" cy="818515"/>
            </a:xfrm>
            <a:custGeom>
              <a:avLst/>
              <a:gdLst/>
              <a:ahLst/>
              <a:cxnLst/>
              <a:rect l="l" t="t" r="r" b="b"/>
              <a:pathLst>
                <a:path w="2293620" h="818514">
                  <a:moveTo>
                    <a:pt x="0" y="136397"/>
                  </a:moveTo>
                  <a:lnTo>
                    <a:pt x="6955" y="93293"/>
                  </a:lnTo>
                  <a:lnTo>
                    <a:pt x="26322" y="55851"/>
                  </a:lnTo>
                  <a:lnTo>
                    <a:pt x="55851" y="26322"/>
                  </a:lnTo>
                  <a:lnTo>
                    <a:pt x="93293" y="6955"/>
                  </a:lnTo>
                  <a:lnTo>
                    <a:pt x="136398" y="0"/>
                  </a:lnTo>
                  <a:lnTo>
                    <a:pt x="2157222" y="0"/>
                  </a:lnTo>
                  <a:lnTo>
                    <a:pt x="2200326" y="6955"/>
                  </a:lnTo>
                  <a:lnTo>
                    <a:pt x="2237768" y="26322"/>
                  </a:lnTo>
                  <a:lnTo>
                    <a:pt x="2267297" y="55851"/>
                  </a:lnTo>
                  <a:lnTo>
                    <a:pt x="2286664" y="93293"/>
                  </a:lnTo>
                  <a:lnTo>
                    <a:pt x="2293620" y="136397"/>
                  </a:lnTo>
                  <a:lnTo>
                    <a:pt x="2293620" y="681989"/>
                  </a:lnTo>
                  <a:lnTo>
                    <a:pt x="2286664" y="725094"/>
                  </a:lnTo>
                  <a:lnTo>
                    <a:pt x="2267297" y="762536"/>
                  </a:lnTo>
                  <a:lnTo>
                    <a:pt x="2237768" y="792065"/>
                  </a:lnTo>
                  <a:lnTo>
                    <a:pt x="2200326" y="811432"/>
                  </a:lnTo>
                  <a:lnTo>
                    <a:pt x="2157222" y="818388"/>
                  </a:lnTo>
                  <a:lnTo>
                    <a:pt x="136398" y="818388"/>
                  </a:lnTo>
                  <a:lnTo>
                    <a:pt x="93293" y="811432"/>
                  </a:lnTo>
                  <a:lnTo>
                    <a:pt x="55851" y="792065"/>
                  </a:lnTo>
                  <a:lnTo>
                    <a:pt x="26322" y="762536"/>
                  </a:lnTo>
                  <a:lnTo>
                    <a:pt x="6955" y="725094"/>
                  </a:lnTo>
                  <a:lnTo>
                    <a:pt x="0" y="681989"/>
                  </a:lnTo>
                  <a:lnTo>
                    <a:pt x="0" y="136397"/>
                  </a:lnTo>
                  <a:close/>
                </a:path>
              </a:pathLst>
            </a:custGeom>
            <a:ln w="914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8340852" y="1772411"/>
            <a:ext cx="2676525" cy="828040"/>
          </a:xfrm>
          <a:custGeom>
            <a:avLst/>
            <a:gdLst/>
            <a:ahLst/>
            <a:cxnLst/>
            <a:rect l="l" t="t" r="r" b="b"/>
            <a:pathLst>
              <a:path w="2676525" h="828039">
                <a:moveTo>
                  <a:pt x="0" y="137922"/>
                </a:moveTo>
                <a:lnTo>
                  <a:pt x="7028" y="94317"/>
                </a:lnTo>
                <a:lnTo>
                  <a:pt x="26602" y="56455"/>
                </a:lnTo>
                <a:lnTo>
                  <a:pt x="56455" y="26602"/>
                </a:lnTo>
                <a:lnTo>
                  <a:pt x="94317" y="7028"/>
                </a:lnTo>
                <a:lnTo>
                  <a:pt x="137922" y="0"/>
                </a:lnTo>
                <a:lnTo>
                  <a:pt x="2538222" y="0"/>
                </a:lnTo>
                <a:lnTo>
                  <a:pt x="2581826" y="7028"/>
                </a:lnTo>
                <a:lnTo>
                  <a:pt x="2619688" y="26602"/>
                </a:lnTo>
                <a:lnTo>
                  <a:pt x="2649541" y="56455"/>
                </a:lnTo>
                <a:lnTo>
                  <a:pt x="2669115" y="94317"/>
                </a:lnTo>
                <a:lnTo>
                  <a:pt x="2676144" y="137922"/>
                </a:lnTo>
                <a:lnTo>
                  <a:pt x="2676144" y="689610"/>
                </a:lnTo>
                <a:lnTo>
                  <a:pt x="2669115" y="733214"/>
                </a:lnTo>
                <a:lnTo>
                  <a:pt x="2649541" y="771076"/>
                </a:lnTo>
                <a:lnTo>
                  <a:pt x="2619688" y="800929"/>
                </a:lnTo>
                <a:lnTo>
                  <a:pt x="2581826" y="820503"/>
                </a:lnTo>
                <a:lnTo>
                  <a:pt x="2538222" y="827532"/>
                </a:lnTo>
                <a:lnTo>
                  <a:pt x="137922" y="827532"/>
                </a:lnTo>
                <a:lnTo>
                  <a:pt x="94317" y="820503"/>
                </a:lnTo>
                <a:lnTo>
                  <a:pt x="56455" y="800929"/>
                </a:lnTo>
                <a:lnTo>
                  <a:pt x="26602" y="771076"/>
                </a:lnTo>
                <a:lnTo>
                  <a:pt x="7028" y="733214"/>
                </a:lnTo>
                <a:lnTo>
                  <a:pt x="0" y="689610"/>
                </a:lnTo>
                <a:lnTo>
                  <a:pt x="0" y="137922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896604" y="1926081"/>
            <a:ext cx="15659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5095" marR="5080" indent="-113030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solidFill>
                  <a:srgbClr val="17375E"/>
                </a:solidFill>
                <a:latin typeface="Arial"/>
                <a:cs typeface="Arial"/>
              </a:rPr>
              <a:t>С</a:t>
            </a:r>
            <a:r>
              <a:rPr sz="1600" b="1" spc="-35" dirty="0">
                <a:solidFill>
                  <a:srgbClr val="17375E"/>
                </a:solidFill>
                <a:latin typeface="Arial"/>
                <a:cs typeface="Arial"/>
              </a:rPr>
              <a:t>ф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о</a:t>
            </a:r>
            <a:r>
              <a:rPr sz="1600" b="1" spc="-40" dirty="0">
                <a:solidFill>
                  <a:srgbClr val="17375E"/>
                </a:solidFill>
                <a:latin typeface="Arial"/>
                <a:cs typeface="Arial"/>
              </a:rPr>
              <a:t>р</a:t>
            </a:r>
            <a:r>
              <a:rPr sz="1600" b="1" spc="-10" dirty="0">
                <a:solidFill>
                  <a:srgbClr val="17375E"/>
                </a:solidFill>
                <a:latin typeface="Arial"/>
                <a:cs typeface="Arial"/>
              </a:rPr>
              <a:t>м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иро</a:t>
            </a:r>
            <a:r>
              <a:rPr sz="1600" b="1" spc="-35" dirty="0">
                <a:solidFill>
                  <a:srgbClr val="17375E"/>
                </a:solidFill>
                <a:latin typeface="Arial"/>
                <a:cs typeface="Arial"/>
              </a:rPr>
              <a:t>в</a:t>
            </a:r>
            <a:r>
              <a:rPr sz="1600" b="1" spc="5" dirty="0">
                <a:solidFill>
                  <a:srgbClr val="17375E"/>
                </a:solidFill>
                <a:latin typeface="Arial"/>
                <a:cs typeface="Arial"/>
              </a:rPr>
              <a:t>а</a:t>
            </a:r>
            <a:r>
              <a:rPr sz="1600" b="1" spc="-20" dirty="0">
                <a:solidFill>
                  <a:srgbClr val="17375E"/>
                </a:solidFill>
                <a:latin typeface="Arial"/>
                <a:cs typeface="Arial"/>
              </a:rPr>
              <a:t>т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ь  </a:t>
            </a:r>
            <a:r>
              <a:rPr sz="1600" b="1" spc="-10" dirty="0">
                <a:solidFill>
                  <a:srgbClr val="17375E"/>
                </a:solidFill>
                <a:latin typeface="Arial"/>
                <a:cs typeface="Arial"/>
              </a:rPr>
              <a:t>исправление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66060" y="1760219"/>
            <a:ext cx="2263140" cy="818515"/>
          </a:xfrm>
          <a:custGeom>
            <a:avLst/>
            <a:gdLst/>
            <a:ahLst/>
            <a:cxnLst/>
            <a:rect l="l" t="t" r="r" b="b"/>
            <a:pathLst>
              <a:path w="2263140" h="818514">
                <a:moveTo>
                  <a:pt x="0" y="136398"/>
                </a:moveTo>
                <a:lnTo>
                  <a:pt x="6955" y="93293"/>
                </a:lnTo>
                <a:lnTo>
                  <a:pt x="26322" y="55851"/>
                </a:lnTo>
                <a:lnTo>
                  <a:pt x="55851" y="26322"/>
                </a:lnTo>
                <a:lnTo>
                  <a:pt x="93293" y="6955"/>
                </a:lnTo>
                <a:lnTo>
                  <a:pt x="136397" y="0"/>
                </a:lnTo>
                <a:lnTo>
                  <a:pt x="2126741" y="0"/>
                </a:lnTo>
                <a:lnTo>
                  <a:pt x="2169846" y="6955"/>
                </a:lnTo>
                <a:lnTo>
                  <a:pt x="2207288" y="26322"/>
                </a:lnTo>
                <a:lnTo>
                  <a:pt x="2236817" y="55851"/>
                </a:lnTo>
                <a:lnTo>
                  <a:pt x="2256184" y="93293"/>
                </a:lnTo>
                <a:lnTo>
                  <a:pt x="2263140" y="136398"/>
                </a:lnTo>
                <a:lnTo>
                  <a:pt x="2263140" y="681989"/>
                </a:lnTo>
                <a:lnTo>
                  <a:pt x="2256184" y="725094"/>
                </a:lnTo>
                <a:lnTo>
                  <a:pt x="2236817" y="762536"/>
                </a:lnTo>
                <a:lnTo>
                  <a:pt x="2207288" y="792065"/>
                </a:lnTo>
                <a:lnTo>
                  <a:pt x="2169846" y="811432"/>
                </a:lnTo>
                <a:lnTo>
                  <a:pt x="2126741" y="818388"/>
                </a:lnTo>
                <a:lnTo>
                  <a:pt x="136397" y="818388"/>
                </a:lnTo>
                <a:lnTo>
                  <a:pt x="93293" y="811432"/>
                </a:lnTo>
                <a:lnTo>
                  <a:pt x="55851" y="792065"/>
                </a:lnTo>
                <a:lnTo>
                  <a:pt x="26322" y="762536"/>
                </a:lnTo>
                <a:lnTo>
                  <a:pt x="6955" y="725094"/>
                </a:lnTo>
                <a:lnTo>
                  <a:pt x="0" y="681989"/>
                </a:lnTo>
                <a:lnTo>
                  <a:pt x="0" y="136398"/>
                </a:lnTo>
                <a:close/>
              </a:path>
            </a:pathLst>
          </a:custGeom>
          <a:ln w="9143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206242" y="1786889"/>
            <a:ext cx="137985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208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17375E"/>
                </a:solidFill>
                <a:latin typeface="Arial"/>
                <a:cs typeface="Arial"/>
              </a:rPr>
              <a:t>Направить 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17375E"/>
                </a:solidFill>
                <a:latin typeface="Arial"/>
                <a:cs typeface="Arial"/>
              </a:rPr>
              <a:t>уведомление </a:t>
            </a:r>
            <a:r>
              <a:rPr sz="1600" b="1" spc="-4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об</a:t>
            </a:r>
            <a:r>
              <a:rPr sz="1600" b="1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17375E"/>
                </a:solidFill>
                <a:latin typeface="Arial"/>
                <a:cs typeface="Arial"/>
              </a:rPr>
              <a:t>уточнении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75732" y="1760219"/>
            <a:ext cx="2298700" cy="826135"/>
          </a:xfrm>
          <a:custGeom>
            <a:avLst/>
            <a:gdLst/>
            <a:ahLst/>
            <a:cxnLst/>
            <a:rect l="l" t="t" r="r" b="b"/>
            <a:pathLst>
              <a:path w="2298700" h="826135">
                <a:moveTo>
                  <a:pt x="0" y="137667"/>
                </a:moveTo>
                <a:lnTo>
                  <a:pt x="7014" y="94138"/>
                </a:lnTo>
                <a:lnTo>
                  <a:pt x="26550" y="56345"/>
                </a:lnTo>
                <a:lnTo>
                  <a:pt x="56345" y="26550"/>
                </a:lnTo>
                <a:lnTo>
                  <a:pt x="94138" y="7014"/>
                </a:lnTo>
                <a:lnTo>
                  <a:pt x="137667" y="0"/>
                </a:lnTo>
                <a:lnTo>
                  <a:pt x="2160523" y="0"/>
                </a:lnTo>
                <a:lnTo>
                  <a:pt x="2204053" y="7014"/>
                </a:lnTo>
                <a:lnTo>
                  <a:pt x="2241846" y="26550"/>
                </a:lnTo>
                <a:lnTo>
                  <a:pt x="2271641" y="56345"/>
                </a:lnTo>
                <a:lnTo>
                  <a:pt x="2291177" y="94138"/>
                </a:lnTo>
                <a:lnTo>
                  <a:pt x="2298191" y="137667"/>
                </a:lnTo>
                <a:lnTo>
                  <a:pt x="2298191" y="688339"/>
                </a:lnTo>
                <a:lnTo>
                  <a:pt x="2291177" y="731869"/>
                </a:lnTo>
                <a:lnTo>
                  <a:pt x="2271641" y="769662"/>
                </a:lnTo>
                <a:lnTo>
                  <a:pt x="2241846" y="799457"/>
                </a:lnTo>
                <a:lnTo>
                  <a:pt x="2204053" y="818993"/>
                </a:lnTo>
                <a:lnTo>
                  <a:pt x="2160523" y="826007"/>
                </a:lnTo>
                <a:lnTo>
                  <a:pt x="137667" y="826007"/>
                </a:lnTo>
                <a:lnTo>
                  <a:pt x="94138" y="818993"/>
                </a:lnTo>
                <a:lnTo>
                  <a:pt x="56345" y="799457"/>
                </a:lnTo>
                <a:lnTo>
                  <a:pt x="26550" y="769662"/>
                </a:lnTo>
                <a:lnTo>
                  <a:pt x="7014" y="731869"/>
                </a:lnTo>
                <a:lnTo>
                  <a:pt x="0" y="688339"/>
                </a:lnTo>
                <a:lnTo>
                  <a:pt x="0" y="137667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896102" y="1912747"/>
            <a:ext cx="14579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6195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17375E"/>
                </a:solidFill>
                <a:latin typeface="Arial"/>
                <a:cs typeface="Arial"/>
              </a:rPr>
              <a:t>Отказано при </a:t>
            </a:r>
            <a:r>
              <a:rPr sz="1600" b="1" spc="-4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расс</a:t>
            </a:r>
            <a:r>
              <a:rPr sz="1600" b="1" spc="-40" dirty="0">
                <a:solidFill>
                  <a:srgbClr val="17375E"/>
                </a:solidFill>
                <a:latin typeface="Arial"/>
                <a:cs typeface="Arial"/>
              </a:rPr>
              <a:t>м</a:t>
            </a:r>
            <a:r>
              <a:rPr sz="1600" b="1" spc="-45" dirty="0">
                <a:solidFill>
                  <a:srgbClr val="17375E"/>
                </a:solidFill>
                <a:latin typeface="Arial"/>
                <a:cs typeface="Arial"/>
              </a:rPr>
              <a:t>о</a:t>
            </a:r>
            <a:r>
              <a:rPr sz="1600" b="1" spc="-20" dirty="0">
                <a:solidFill>
                  <a:srgbClr val="17375E"/>
                </a:solidFill>
                <a:latin typeface="Arial"/>
                <a:cs typeface="Arial"/>
              </a:rPr>
              <a:t>т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ре</a:t>
            </a:r>
            <a:r>
              <a:rPr sz="1600" b="1" spc="-15" dirty="0">
                <a:solidFill>
                  <a:srgbClr val="17375E"/>
                </a:solidFill>
                <a:latin typeface="Arial"/>
                <a:cs typeface="Arial"/>
              </a:rPr>
              <a:t>н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ии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73379" y="1755647"/>
            <a:ext cx="8369934" cy="835660"/>
            <a:chOff x="373379" y="1755647"/>
            <a:chExt cx="8369934" cy="835660"/>
          </a:xfrm>
        </p:grpSpPr>
        <p:sp>
          <p:nvSpPr>
            <p:cNvPr id="17" name="object 17"/>
            <p:cNvSpPr/>
            <p:nvPr/>
          </p:nvSpPr>
          <p:spPr>
            <a:xfrm>
              <a:off x="1979676" y="2137790"/>
              <a:ext cx="6371590" cy="92075"/>
            </a:xfrm>
            <a:custGeom>
              <a:avLst/>
              <a:gdLst/>
              <a:ahLst/>
              <a:cxnLst/>
              <a:rect l="l" t="t" r="r" b="b"/>
              <a:pathLst>
                <a:path w="6371590" h="92075">
                  <a:moveTo>
                    <a:pt x="767207" y="38354"/>
                  </a:moveTo>
                  <a:lnTo>
                    <a:pt x="762419" y="35941"/>
                  </a:lnTo>
                  <a:lnTo>
                    <a:pt x="691134" y="0"/>
                  </a:lnTo>
                  <a:lnTo>
                    <a:pt x="691019" y="31711"/>
                  </a:lnTo>
                  <a:lnTo>
                    <a:pt x="0" y="29083"/>
                  </a:lnTo>
                  <a:lnTo>
                    <a:pt x="0" y="33274"/>
                  </a:lnTo>
                  <a:lnTo>
                    <a:pt x="691007" y="35902"/>
                  </a:lnTo>
                  <a:lnTo>
                    <a:pt x="690994" y="40220"/>
                  </a:lnTo>
                  <a:lnTo>
                    <a:pt x="0" y="37592"/>
                  </a:lnTo>
                  <a:lnTo>
                    <a:pt x="0" y="41783"/>
                  </a:lnTo>
                  <a:lnTo>
                    <a:pt x="690981" y="44411"/>
                  </a:lnTo>
                  <a:lnTo>
                    <a:pt x="690880" y="76200"/>
                  </a:lnTo>
                  <a:lnTo>
                    <a:pt x="754900" y="44450"/>
                  </a:lnTo>
                  <a:lnTo>
                    <a:pt x="767207" y="38354"/>
                  </a:lnTo>
                  <a:close/>
                </a:path>
                <a:path w="6371590" h="92075">
                  <a:moveTo>
                    <a:pt x="3508502" y="53721"/>
                  </a:moveTo>
                  <a:lnTo>
                    <a:pt x="3504171" y="51562"/>
                  </a:lnTo>
                  <a:lnTo>
                    <a:pt x="3495802" y="47371"/>
                  </a:lnTo>
                  <a:lnTo>
                    <a:pt x="3432302" y="15621"/>
                  </a:lnTo>
                  <a:lnTo>
                    <a:pt x="3432302" y="47371"/>
                  </a:lnTo>
                  <a:lnTo>
                    <a:pt x="3054096" y="47371"/>
                  </a:lnTo>
                  <a:lnTo>
                    <a:pt x="3054096" y="51562"/>
                  </a:lnTo>
                  <a:lnTo>
                    <a:pt x="3432302" y="51562"/>
                  </a:lnTo>
                  <a:lnTo>
                    <a:pt x="3432302" y="55880"/>
                  </a:lnTo>
                  <a:lnTo>
                    <a:pt x="3054096" y="55880"/>
                  </a:lnTo>
                  <a:lnTo>
                    <a:pt x="3054096" y="60071"/>
                  </a:lnTo>
                  <a:lnTo>
                    <a:pt x="3432302" y="60071"/>
                  </a:lnTo>
                  <a:lnTo>
                    <a:pt x="3432302" y="91821"/>
                  </a:lnTo>
                  <a:lnTo>
                    <a:pt x="3495802" y="60071"/>
                  </a:lnTo>
                  <a:lnTo>
                    <a:pt x="3504171" y="55880"/>
                  </a:lnTo>
                  <a:lnTo>
                    <a:pt x="3508502" y="53721"/>
                  </a:lnTo>
                  <a:close/>
                </a:path>
                <a:path w="6371590" h="92075">
                  <a:moveTo>
                    <a:pt x="6371590" y="53721"/>
                  </a:moveTo>
                  <a:lnTo>
                    <a:pt x="6367272" y="51562"/>
                  </a:lnTo>
                  <a:lnTo>
                    <a:pt x="6358890" y="47371"/>
                  </a:lnTo>
                  <a:lnTo>
                    <a:pt x="6295390" y="15621"/>
                  </a:lnTo>
                  <a:lnTo>
                    <a:pt x="6295390" y="47371"/>
                  </a:lnTo>
                  <a:lnTo>
                    <a:pt x="5798820" y="47371"/>
                  </a:lnTo>
                  <a:lnTo>
                    <a:pt x="5798820" y="51562"/>
                  </a:lnTo>
                  <a:lnTo>
                    <a:pt x="6295390" y="51562"/>
                  </a:lnTo>
                  <a:lnTo>
                    <a:pt x="6295390" y="55880"/>
                  </a:lnTo>
                  <a:lnTo>
                    <a:pt x="5798820" y="55880"/>
                  </a:lnTo>
                  <a:lnTo>
                    <a:pt x="5798820" y="60071"/>
                  </a:lnTo>
                  <a:lnTo>
                    <a:pt x="6295390" y="60071"/>
                  </a:lnTo>
                  <a:lnTo>
                    <a:pt x="6295390" y="91821"/>
                  </a:lnTo>
                  <a:lnTo>
                    <a:pt x="6358890" y="60071"/>
                  </a:lnTo>
                  <a:lnTo>
                    <a:pt x="6367272" y="55880"/>
                  </a:lnTo>
                  <a:lnTo>
                    <a:pt x="6371590" y="53721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56675" y="2055875"/>
              <a:ext cx="286511" cy="27127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59551" y="2063495"/>
              <a:ext cx="284988" cy="26974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1479" y="2055875"/>
              <a:ext cx="306323" cy="25298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77951" y="1760219"/>
              <a:ext cx="1876425" cy="826135"/>
            </a:xfrm>
            <a:custGeom>
              <a:avLst/>
              <a:gdLst/>
              <a:ahLst/>
              <a:cxnLst/>
              <a:rect l="l" t="t" r="r" b="b"/>
              <a:pathLst>
                <a:path w="1876425" h="826135">
                  <a:moveTo>
                    <a:pt x="1738376" y="0"/>
                  </a:moveTo>
                  <a:lnTo>
                    <a:pt x="137668" y="0"/>
                  </a:lnTo>
                  <a:lnTo>
                    <a:pt x="94153" y="7014"/>
                  </a:lnTo>
                  <a:lnTo>
                    <a:pt x="56361" y="26550"/>
                  </a:lnTo>
                  <a:lnTo>
                    <a:pt x="26561" y="56345"/>
                  </a:lnTo>
                  <a:lnTo>
                    <a:pt x="7018" y="94138"/>
                  </a:lnTo>
                  <a:lnTo>
                    <a:pt x="0" y="137667"/>
                  </a:lnTo>
                  <a:lnTo>
                    <a:pt x="0" y="688339"/>
                  </a:lnTo>
                  <a:lnTo>
                    <a:pt x="7018" y="731869"/>
                  </a:lnTo>
                  <a:lnTo>
                    <a:pt x="26561" y="769662"/>
                  </a:lnTo>
                  <a:lnTo>
                    <a:pt x="56361" y="799457"/>
                  </a:lnTo>
                  <a:lnTo>
                    <a:pt x="94153" y="818993"/>
                  </a:lnTo>
                  <a:lnTo>
                    <a:pt x="137668" y="826007"/>
                  </a:lnTo>
                  <a:lnTo>
                    <a:pt x="1738376" y="826007"/>
                  </a:lnTo>
                  <a:lnTo>
                    <a:pt x="1781905" y="818993"/>
                  </a:lnTo>
                  <a:lnTo>
                    <a:pt x="1819698" y="799457"/>
                  </a:lnTo>
                  <a:lnTo>
                    <a:pt x="1849493" y="769662"/>
                  </a:lnTo>
                  <a:lnTo>
                    <a:pt x="1869029" y="731869"/>
                  </a:lnTo>
                  <a:lnTo>
                    <a:pt x="1876044" y="688339"/>
                  </a:lnTo>
                  <a:lnTo>
                    <a:pt x="1876044" y="137667"/>
                  </a:lnTo>
                  <a:lnTo>
                    <a:pt x="1869029" y="94138"/>
                  </a:lnTo>
                  <a:lnTo>
                    <a:pt x="1849493" y="56345"/>
                  </a:lnTo>
                  <a:lnTo>
                    <a:pt x="1819698" y="26550"/>
                  </a:lnTo>
                  <a:lnTo>
                    <a:pt x="1781905" y="7014"/>
                  </a:lnTo>
                  <a:lnTo>
                    <a:pt x="17383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77951" y="1760219"/>
              <a:ext cx="1876425" cy="826135"/>
            </a:xfrm>
            <a:custGeom>
              <a:avLst/>
              <a:gdLst/>
              <a:ahLst/>
              <a:cxnLst/>
              <a:rect l="l" t="t" r="r" b="b"/>
              <a:pathLst>
                <a:path w="1876425" h="826135">
                  <a:moveTo>
                    <a:pt x="0" y="137667"/>
                  </a:moveTo>
                  <a:lnTo>
                    <a:pt x="7018" y="94138"/>
                  </a:lnTo>
                  <a:lnTo>
                    <a:pt x="26561" y="56345"/>
                  </a:lnTo>
                  <a:lnTo>
                    <a:pt x="56361" y="26550"/>
                  </a:lnTo>
                  <a:lnTo>
                    <a:pt x="94153" y="7014"/>
                  </a:lnTo>
                  <a:lnTo>
                    <a:pt x="137668" y="0"/>
                  </a:lnTo>
                  <a:lnTo>
                    <a:pt x="1738376" y="0"/>
                  </a:lnTo>
                  <a:lnTo>
                    <a:pt x="1781905" y="7014"/>
                  </a:lnTo>
                  <a:lnTo>
                    <a:pt x="1819698" y="26550"/>
                  </a:lnTo>
                  <a:lnTo>
                    <a:pt x="1849493" y="56345"/>
                  </a:lnTo>
                  <a:lnTo>
                    <a:pt x="1869029" y="94138"/>
                  </a:lnTo>
                  <a:lnTo>
                    <a:pt x="1876044" y="137667"/>
                  </a:lnTo>
                  <a:lnTo>
                    <a:pt x="1876044" y="688339"/>
                  </a:lnTo>
                  <a:lnTo>
                    <a:pt x="1869029" y="731869"/>
                  </a:lnTo>
                  <a:lnTo>
                    <a:pt x="1849493" y="769662"/>
                  </a:lnTo>
                  <a:lnTo>
                    <a:pt x="1819698" y="799457"/>
                  </a:lnTo>
                  <a:lnTo>
                    <a:pt x="1781905" y="818993"/>
                  </a:lnTo>
                  <a:lnTo>
                    <a:pt x="1738376" y="826007"/>
                  </a:lnTo>
                  <a:lnTo>
                    <a:pt x="137668" y="826007"/>
                  </a:lnTo>
                  <a:lnTo>
                    <a:pt x="94153" y="818993"/>
                  </a:lnTo>
                  <a:lnTo>
                    <a:pt x="56361" y="799457"/>
                  </a:lnTo>
                  <a:lnTo>
                    <a:pt x="26561" y="769662"/>
                  </a:lnTo>
                  <a:lnTo>
                    <a:pt x="7018" y="731869"/>
                  </a:lnTo>
                  <a:lnTo>
                    <a:pt x="0" y="688339"/>
                  </a:lnTo>
                  <a:lnTo>
                    <a:pt x="0" y="137667"/>
                  </a:lnTo>
                  <a:close/>
                </a:path>
              </a:pathLst>
            </a:custGeom>
            <a:ln w="914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285871" y="4409058"/>
            <a:ext cx="13144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17375E"/>
                </a:solidFill>
                <a:latin typeface="Arial"/>
                <a:cs typeface="Arial"/>
              </a:rPr>
              <a:t>Рассмотреть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799588" y="5349239"/>
            <a:ext cx="2284730" cy="820419"/>
          </a:xfrm>
          <a:custGeom>
            <a:avLst/>
            <a:gdLst/>
            <a:ahLst/>
            <a:cxnLst/>
            <a:rect l="l" t="t" r="r" b="b"/>
            <a:pathLst>
              <a:path w="2284729" h="820420">
                <a:moveTo>
                  <a:pt x="0" y="136652"/>
                </a:moveTo>
                <a:lnTo>
                  <a:pt x="6969" y="93472"/>
                </a:lnTo>
                <a:lnTo>
                  <a:pt x="26375" y="55961"/>
                </a:lnTo>
                <a:lnTo>
                  <a:pt x="55961" y="26375"/>
                </a:lnTo>
                <a:lnTo>
                  <a:pt x="93471" y="6969"/>
                </a:lnTo>
                <a:lnTo>
                  <a:pt x="136651" y="0"/>
                </a:lnTo>
                <a:lnTo>
                  <a:pt x="2147824" y="0"/>
                </a:lnTo>
                <a:lnTo>
                  <a:pt x="2191004" y="6969"/>
                </a:lnTo>
                <a:lnTo>
                  <a:pt x="2228514" y="26375"/>
                </a:lnTo>
                <a:lnTo>
                  <a:pt x="2258100" y="55961"/>
                </a:lnTo>
                <a:lnTo>
                  <a:pt x="2277506" y="93472"/>
                </a:lnTo>
                <a:lnTo>
                  <a:pt x="2284476" y="136652"/>
                </a:lnTo>
                <a:lnTo>
                  <a:pt x="2284476" y="683260"/>
                </a:lnTo>
                <a:lnTo>
                  <a:pt x="2277506" y="726449"/>
                </a:lnTo>
                <a:lnTo>
                  <a:pt x="2258100" y="763961"/>
                </a:lnTo>
                <a:lnTo>
                  <a:pt x="2228514" y="793543"/>
                </a:lnTo>
                <a:lnTo>
                  <a:pt x="2191004" y="812944"/>
                </a:lnTo>
                <a:lnTo>
                  <a:pt x="2147824" y="819912"/>
                </a:lnTo>
                <a:lnTo>
                  <a:pt x="136651" y="819912"/>
                </a:lnTo>
                <a:lnTo>
                  <a:pt x="93471" y="812944"/>
                </a:lnTo>
                <a:lnTo>
                  <a:pt x="55961" y="793543"/>
                </a:lnTo>
                <a:lnTo>
                  <a:pt x="26375" y="763961"/>
                </a:lnTo>
                <a:lnTo>
                  <a:pt x="6969" y="726449"/>
                </a:lnTo>
                <a:lnTo>
                  <a:pt x="0" y="683260"/>
                </a:lnTo>
                <a:lnTo>
                  <a:pt x="0" y="136652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383026" y="5622137"/>
            <a:ext cx="1117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17375E"/>
                </a:solidFill>
                <a:latin typeface="Arial"/>
                <a:cs typeface="Arial"/>
              </a:rPr>
              <a:t>Подписать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556503" y="4143755"/>
            <a:ext cx="2345690" cy="795655"/>
          </a:xfrm>
          <a:custGeom>
            <a:avLst/>
            <a:gdLst/>
            <a:ahLst/>
            <a:cxnLst/>
            <a:rect l="l" t="t" r="r" b="b"/>
            <a:pathLst>
              <a:path w="2345690" h="795654">
                <a:moveTo>
                  <a:pt x="0" y="132588"/>
                </a:moveTo>
                <a:lnTo>
                  <a:pt x="6754" y="90659"/>
                </a:lnTo>
                <a:lnTo>
                  <a:pt x="25566" y="54260"/>
                </a:lnTo>
                <a:lnTo>
                  <a:pt x="54260" y="25566"/>
                </a:lnTo>
                <a:lnTo>
                  <a:pt x="90659" y="6754"/>
                </a:lnTo>
                <a:lnTo>
                  <a:pt x="132587" y="0"/>
                </a:lnTo>
                <a:lnTo>
                  <a:pt x="2212848" y="0"/>
                </a:lnTo>
                <a:lnTo>
                  <a:pt x="2254776" y="6754"/>
                </a:lnTo>
                <a:lnTo>
                  <a:pt x="2291175" y="25566"/>
                </a:lnTo>
                <a:lnTo>
                  <a:pt x="2319869" y="54260"/>
                </a:lnTo>
                <a:lnTo>
                  <a:pt x="2338681" y="90659"/>
                </a:lnTo>
                <a:lnTo>
                  <a:pt x="2345436" y="132588"/>
                </a:lnTo>
                <a:lnTo>
                  <a:pt x="2345436" y="662940"/>
                </a:lnTo>
                <a:lnTo>
                  <a:pt x="2338681" y="704868"/>
                </a:lnTo>
                <a:lnTo>
                  <a:pt x="2319869" y="741267"/>
                </a:lnTo>
                <a:lnTo>
                  <a:pt x="2291175" y="769961"/>
                </a:lnTo>
                <a:lnTo>
                  <a:pt x="2254776" y="788773"/>
                </a:lnTo>
                <a:lnTo>
                  <a:pt x="2212848" y="795528"/>
                </a:lnTo>
                <a:lnTo>
                  <a:pt x="132587" y="795528"/>
                </a:lnTo>
                <a:lnTo>
                  <a:pt x="90659" y="788773"/>
                </a:lnTo>
                <a:lnTo>
                  <a:pt x="54260" y="769961"/>
                </a:lnTo>
                <a:lnTo>
                  <a:pt x="25566" y="741267"/>
                </a:lnTo>
                <a:lnTo>
                  <a:pt x="6754" y="704868"/>
                </a:lnTo>
                <a:lnTo>
                  <a:pt x="0" y="662940"/>
                </a:lnTo>
                <a:lnTo>
                  <a:pt x="0" y="132588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706617" y="4205096"/>
            <a:ext cx="2044064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17375E"/>
                </a:solidFill>
                <a:latin typeface="Arial"/>
                <a:cs typeface="Arial"/>
              </a:rPr>
              <a:t>На </a:t>
            </a:r>
            <a:r>
              <a:rPr sz="1600" b="1" spc="-15" dirty="0">
                <a:solidFill>
                  <a:srgbClr val="17375E"/>
                </a:solidFill>
                <a:latin typeface="Arial"/>
                <a:cs typeface="Arial"/>
              </a:rPr>
              <a:t>рассмотрении </a:t>
            </a:r>
            <a:r>
              <a:rPr sz="1600" b="1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(указание</a:t>
            </a:r>
            <a:r>
              <a:rPr sz="1300" spc="4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подписантов, </a:t>
            </a:r>
            <a:r>
              <a:rPr sz="13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отражение</a:t>
            </a:r>
            <a:r>
              <a:rPr sz="1300" spc="3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итога</a:t>
            </a:r>
            <a:r>
              <a:rPr sz="1300" spc="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приемки)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378952" y="4575047"/>
            <a:ext cx="2659380" cy="1065530"/>
          </a:xfrm>
          <a:custGeom>
            <a:avLst/>
            <a:gdLst/>
            <a:ahLst/>
            <a:cxnLst/>
            <a:rect l="l" t="t" r="r" b="b"/>
            <a:pathLst>
              <a:path w="2659379" h="1065529">
                <a:moveTo>
                  <a:pt x="0" y="177545"/>
                </a:moveTo>
                <a:lnTo>
                  <a:pt x="6342" y="130351"/>
                </a:lnTo>
                <a:lnTo>
                  <a:pt x="24242" y="87940"/>
                </a:lnTo>
                <a:lnTo>
                  <a:pt x="52006" y="52006"/>
                </a:lnTo>
                <a:lnTo>
                  <a:pt x="87940" y="24242"/>
                </a:lnTo>
                <a:lnTo>
                  <a:pt x="130351" y="6342"/>
                </a:lnTo>
                <a:lnTo>
                  <a:pt x="177546" y="0"/>
                </a:lnTo>
                <a:lnTo>
                  <a:pt x="2481833" y="0"/>
                </a:lnTo>
                <a:lnTo>
                  <a:pt x="2529028" y="6342"/>
                </a:lnTo>
                <a:lnTo>
                  <a:pt x="2571439" y="24242"/>
                </a:lnTo>
                <a:lnTo>
                  <a:pt x="2607373" y="52006"/>
                </a:lnTo>
                <a:lnTo>
                  <a:pt x="2635137" y="87940"/>
                </a:lnTo>
                <a:lnTo>
                  <a:pt x="2653037" y="130351"/>
                </a:lnTo>
                <a:lnTo>
                  <a:pt x="2659379" y="177545"/>
                </a:lnTo>
                <a:lnTo>
                  <a:pt x="2659379" y="887729"/>
                </a:lnTo>
                <a:lnTo>
                  <a:pt x="2653037" y="934924"/>
                </a:lnTo>
                <a:lnTo>
                  <a:pt x="2635137" y="977335"/>
                </a:lnTo>
                <a:lnTo>
                  <a:pt x="2607373" y="1013269"/>
                </a:lnTo>
                <a:lnTo>
                  <a:pt x="2571439" y="1041033"/>
                </a:lnTo>
                <a:lnTo>
                  <a:pt x="2529028" y="1058933"/>
                </a:lnTo>
                <a:lnTo>
                  <a:pt x="2481833" y="1065276"/>
                </a:lnTo>
                <a:lnTo>
                  <a:pt x="177546" y="1065276"/>
                </a:lnTo>
                <a:lnTo>
                  <a:pt x="130351" y="1058933"/>
                </a:lnTo>
                <a:lnTo>
                  <a:pt x="87940" y="1041033"/>
                </a:lnTo>
                <a:lnTo>
                  <a:pt x="52006" y="1013269"/>
                </a:lnTo>
                <a:lnTo>
                  <a:pt x="24242" y="977335"/>
                </a:lnTo>
                <a:lnTo>
                  <a:pt x="6342" y="934924"/>
                </a:lnTo>
                <a:lnTo>
                  <a:pt x="0" y="887729"/>
                </a:lnTo>
                <a:lnTo>
                  <a:pt x="0" y="177545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478139" y="4633976"/>
            <a:ext cx="246507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0995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Итог</a:t>
            </a: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приемки</a:t>
            </a:r>
            <a:r>
              <a:rPr sz="12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«2</a:t>
            </a:r>
            <a:r>
              <a:rPr sz="12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200" spc="315" dirty="0">
                <a:solidFill>
                  <a:srgbClr val="FF0000"/>
                </a:solidFill>
                <a:latin typeface="Microsoft Sans Serif"/>
                <a:cs typeface="Microsoft Sans Serif"/>
              </a:rPr>
              <a:t>– </a:t>
            </a:r>
            <a:r>
              <a:rPr sz="12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товары </a:t>
            </a:r>
            <a:r>
              <a:rPr sz="12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 (работы,</a:t>
            </a:r>
            <a:r>
              <a:rPr sz="120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услуги)</a:t>
            </a:r>
            <a:r>
              <a:rPr sz="12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приняты</a:t>
            </a:r>
            <a:r>
              <a:rPr sz="12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0000"/>
                </a:solidFill>
                <a:latin typeface="Microsoft Sans Serif"/>
                <a:cs typeface="Microsoft Sans Serif"/>
              </a:rPr>
              <a:t>с </a:t>
            </a:r>
            <a:r>
              <a:rPr sz="1200" spc="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расхождениями</a:t>
            </a:r>
            <a:r>
              <a:rPr sz="12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FF0000"/>
                </a:solidFill>
                <a:latin typeface="Microsoft Sans Serif"/>
                <a:cs typeface="Microsoft Sans Serif"/>
              </a:rPr>
              <a:t>(претензией)»</a:t>
            </a:r>
            <a:r>
              <a:rPr sz="12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0000"/>
                </a:solidFill>
                <a:latin typeface="Microsoft Sans Serif"/>
                <a:cs typeface="Microsoft Sans Serif"/>
              </a:rPr>
              <a:t>- </a:t>
            </a:r>
            <a:r>
              <a:rPr sz="1200" spc="-30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10" dirty="0">
                <a:solidFill>
                  <a:srgbClr val="17375E"/>
                </a:solidFill>
                <a:latin typeface="Arial"/>
                <a:cs typeface="Arial"/>
              </a:rPr>
              <a:t>корректировочный</a:t>
            </a:r>
            <a:r>
              <a:rPr sz="1200" b="1" spc="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7375E"/>
                </a:solidFill>
                <a:latin typeface="Arial"/>
                <a:cs typeface="Arial"/>
              </a:rPr>
              <a:t>документ</a:t>
            </a:r>
            <a:endParaRPr sz="1200">
              <a:latin typeface="Arial"/>
              <a:cs typeface="Arial"/>
            </a:endParaRPr>
          </a:p>
          <a:p>
            <a:pPr marL="355600" algn="just">
              <a:lnSpc>
                <a:spcPct val="100000"/>
              </a:lnSpc>
            </a:pPr>
            <a:r>
              <a:rPr sz="12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Кроме</a:t>
            </a:r>
            <a:r>
              <a:rPr sz="12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«стройки»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360664" y="5785103"/>
            <a:ext cx="2711450" cy="812800"/>
          </a:xfrm>
          <a:custGeom>
            <a:avLst/>
            <a:gdLst/>
            <a:ahLst/>
            <a:cxnLst/>
            <a:rect l="l" t="t" r="r" b="b"/>
            <a:pathLst>
              <a:path w="2711450" h="812800">
                <a:moveTo>
                  <a:pt x="0" y="135382"/>
                </a:moveTo>
                <a:lnTo>
                  <a:pt x="6898" y="92592"/>
                </a:lnTo>
                <a:lnTo>
                  <a:pt x="26111" y="55429"/>
                </a:lnTo>
                <a:lnTo>
                  <a:pt x="55412" y="26122"/>
                </a:lnTo>
                <a:lnTo>
                  <a:pt x="92577" y="6902"/>
                </a:lnTo>
                <a:lnTo>
                  <a:pt x="135381" y="0"/>
                </a:lnTo>
                <a:lnTo>
                  <a:pt x="2575813" y="0"/>
                </a:lnTo>
                <a:lnTo>
                  <a:pt x="2618618" y="6902"/>
                </a:lnTo>
                <a:lnTo>
                  <a:pt x="2655783" y="26122"/>
                </a:lnTo>
                <a:lnTo>
                  <a:pt x="2685084" y="55429"/>
                </a:lnTo>
                <a:lnTo>
                  <a:pt x="2704297" y="92592"/>
                </a:lnTo>
                <a:lnTo>
                  <a:pt x="2711195" y="135382"/>
                </a:lnTo>
                <a:lnTo>
                  <a:pt x="2711195" y="676910"/>
                </a:lnTo>
                <a:lnTo>
                  <a:pt x="2704297" y="719699"/>
                </a:lnTo>
                <a:lnTo>
                  <a:pt x="2685084" y="756862"/>
                </a:lnTo>
                <a:lnTo>
                  <a:pt x="2655783" y="786169"/>
                </a:lnTo>
                <a:lnTo>
                  <a:pt x="2618618" y="805389"/>
                </a:lnTo>
                <a:lnTo>
                  <a:pt x="2575813" y="812292"/>
                </a:lnTo>
                <a:lnTo>
                  <a:pt x="135381" y="812292"/>
                </a:lnTo>
                <a:lnTo>
                  <a:pt x="92577" y="805389"/>
                </a:lnTo>
                <a:lnTo>
                  <a:pt x="55412" y="786169"/>
                </a:lnTo>
                <a:lnTo>
                  <a:pt x="26111" y="756862"/>
                </a:lnTo>
                <a:lnTo>
                  <a:pt x="6898" y="719699"/>
                </a:lnTo>
                <a:lnTo>
                  <a:pt x="0" y="676910"/>
                </a:lnTo>
                <a:lnTo>
                  <a:pt x="0" y="135382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447023" y="5878779"/>
            <a:ext cx="2538095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6703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Итог</a:t>
            </a:r>
            <a:r>
              <a:rPr sz="1300" spc="27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приемки</a:t>
            </a:r>
            <a:r>
              <a:rPr sz="1300" spc="29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«</a:t>
            </a:r>
            <a:r>
              <a:rPr sz="13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3</a:t>
            </a:r>
            <a:r>
              <a:rPr sz="1300" spc="27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300" spc="335" dirty="0">
                <a:solidFill>
                  <a:srgbClr val="FF0000"/>
                </a:solidFill>
                <a:latin typeface="Microsoft Sans Serif"/>
                <a:cs typeface="Microsoft Sans Serif"/>
              </a:rPr>
              <a:t>–</a:t>
            </a:r>
            <a:r>
              <a:rPr sz="1300" spc="30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товары </a:t>
            </a:r>
            <a:r>
              <a:rPr sz="1300" spc="-33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(работы,</a:t>
            </a:r>
            <a:r>
              <a:rPr sz="1300" spc="4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0000"/>
                </a:solidFill>
                <a:latin typeface="Microsoft Sans Serif"/>
                <a:cs typeface="Microsoft Sans Serif"/>
              </a:rPr>
              <a:t>услуги)</a:t>
            </a:r>
            <a:r>
              <a:rPr sz="1300" spc="6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не</a:t>
            </a:r>
            <a:r>
              <a:rPr sz="1300" spc="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приняты»- </a:t>
            </a:r>
            <a:r>
              <a:rPr sz="13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300" b="1" spc="-5" dirty="0">
                <a:solidFill>
                  <a:srgbClr val="17375E"/>
                </a:solidFill>
                <a:latin typeface="Arial"/>
                <a:cs typeface="Arial"/>
              </a:rPr>
              <a:t>новый</a:t>
            </a:r>
            <a:r>
              <a:rPr sz="1300" b="1" spc="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17375E"/>
                </a:solidFill>
                <a:latin typeface="Arial"/>
                <a:cs typeface="Arial"/>
              </a:rPr>
              <a:t>документ</a:t>
            </a:r>
            <a:r>
              <a:rPr sz="1300" b="1" spc="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17375E"/>
                </a:solidFill>
                <a:latin typeface="Arial"/>
                <a:cs typeface="Arial"/>
              </a:rPr>
              <a:t>о</a:t>
            </a:r>
            <a:r>
              <a:rPr sz="13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17375E"/>
                </a:solidFill>
                <a:latin typeface="Arial"/>
                <a:cs typeface="Arial"/>
              </a:rPr>
              <a:t>приемке</a:t>
            </a:r>
            <a:endParaRPr sz="13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368283" y="3625595"/>
            <a:ext cx="2703830" cy="803275"/>
          </a:xfrm>
          <a:custGeom>
            <a:avLst/>
            <a:gdLst/>
            <a:ahLst/>
            <a:cxnLst/>
            <a:rect l="l" t="t" r="r" b="b"/>
            <a:pathLst>
              <a:path w="2703829" h="803275">
                <a:moveTo>
                  <a:pt x="0" y="133857"/>
                </a:moveTo>
                <a:lnTo>
                  <a:pt x="6825" y="91553"/>
                </a:lnTo>
                <a:lnTo>
                  <a:pt x="25830" y="54809"/>
                </a:lnTo>
                <a:lnTo>
                  <a:pt x="54809" y="25830"/>
                </a:lnTo>
                <a:lnTo>
                  <a:pt x="91553" y="6825"/>
                </a:lnTo>
                <a:lnTo>
                  <a:pt x="133858" y="0"/>
                </a:lnTo>
                <a:lnTo>
                  <a:pt x="2569718" y="0"/>
                </a:lnTo>
                <a:lnTo>
                  <a:pt x="2612022" y="6825"/>
                </a:lnTo>
                <a:lnTo>
                  <a:pt x="2648766" y="25830"/>
                </a:lnTo>
                <a:lnTo>
                  <a:pt x="2677745" y="54809"/>
                </a:lnTo>
                <a:lnTo>
                  <a:pt x="2696750" y="91553"/>
                </a:lnTo>
                <a:lnTo>
                  <a:pt x="2703576" y="133857"/>
                </a:lnTo>
                <a:lnTo>
                  <a:pt x="2703576" y="669289"/>
                </a:lnTo>
                <a:lnTo>
                  <a:pt x="2696750" y="711594"/>
                </a:lnTo>
                <a:lnTo>
                  <a:pt x="2677745" y="748338"/>
                </a:lnTo>
                <a:lnTo>
                  <a:pt x="2648766" y="777317"/>
                </a:lnTo>
                <a:lnTo>
                  <a:pt x="2612022" y="796322"/>
                </a:lnTo>
                <a:lnTo>
                  <a:pt x="2569718" y="803147"/>
                </a:lnTo>
                <a:lnTo>
                  <a:pt x="133858" y="803147"/>
                </a:lnTo>
                <a:lnTo>
                  <a:pt x="91553" y="796322"/>
                </a:lnTo>
                <a:lnTo>
                  <a:pt x="54809" y="777317"/>
                </a:lnTo>
                <a:lnTo>
                  <a:pt x="25830" y="748338"/>
                </a:lnTo>
                <a:lnTo>
                  <a:pt x="6825" y="711594"/>
                </a:lnTo>
                <a:lnTo>
                  <a:pt x="0" y="669289"/>
                </a:lnTo>
                <a:lnTo>
                  <a:pt x="0" y="133857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454643" y="3644265"/>
            <a:ext cx="25349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0995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Итог</a:t>
            </a: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приемки</a:t>
            </a:r>
            <a:r>
              <a:rPr sz="1200" spc="28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«1</a:t>
            </a: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315" dirty="0">
                <a:solidFill>
                  <a:srgbClr val="17375E"/>
                </a:solidFill>
                <a:latin typeface="Microsoft Sans Serif"/>
                <a:cs typeface="Microsoft Sans Serif"/>
              </a:rPr>
              <a:t>– </a:t>
            </a:r>
            <a:r>
              <a:rPr sz="12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товары 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(работы,</a:t>
            </a:r>
            <a:r>
              <a:rPr sz="12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услуги)</a:t>
            </a: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приняты</a:t>
            </a: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40" dirty="0">
                <a:solidFill>
                  <a:srgbClr val="17375E"/>
                </a:solidFill>
                <a:latin typeface="Microsoft Sans Serif"/>
                <a:cs typeface="Microsoft Sans Serif"/>
              </a:rPr>
              <a:t>без </a:t>
            </a:r>
            <a:r>
              <a:rPr sz="12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расхождений</a:t>
            </a: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(претензий)»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17375E"/>
                </a:solidFill>
                <a:latin typeface="Microsoft Sans Serif"/>
                <a:cs typeface="Microsoft Sans Serif"/>
              </a:rPr>
              <a:t>- </a:t>
            </a:r>
            <a:r>
              <a:rPr sz="12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процесс</a:t>
            </a:r>
            <a:r>
              <a:rPr sz="1200" spc="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завершен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241613" y="3660647"/>
            <a:ext cx="6574790" cy="2510155"/>
            <a:chOff x="2241613" y="3660647"/>
            <a:chExt cx="6574790" cy="2510155"/>
          </a:xfrm>
        </p:grpSpPr>
        <p:sp>
          <p:nvSpPr>
            <p:cNvPr id="35" name="object 35"/>
            <p:cNvSpPr/>
            <p:nvPr/>
          </p:nvSpPr>
          <p:spPr>
            <a:xfrm>
              <a:off x="5102352" y="5721095"/>
              <a:ext cx="454025" cy="76200"/>
            </a:xfrm>
            <a:custGeom>
              <a:avLst/>
              <a:gdLst/>
              <a:ahLst/>
              <a:cxnLst/>
              <a:rect l="l" t="t" r="r" b="b"/>
              <a:pathLst>
                <a:path w="454025" h="76200">
                  <a:moveTo>
                    <a:pt x="377444" y="0"/>
                  </a:moveTo>
                  <a:lnTo>
                    <a:pt x="377444" y="76199"/>
                  </a:lnTo>
                  <a:lnTo>
                    <a:pt x="440944" y="44449"/>
                  </a:lnTo>
                  <a:lnTo>
                    <a:pt x="390144" y="44449"/>
                  </a:lnTo>
                  <a:lnTo>
                    <a:pt x="390144" y="40220"/>
                  </a:lnTo>
                  <a:lnTo>
                    <a:pt x="449402" y="40220"/>
                  </a:lnTo>
                  <a:lnTo>
                    <a:pt x="453644" y="38099"/>
                  </a:lnTo>
                  <a:lnTo>
                    <a:pt x="449402" y="35979"/>
                  </a:lnTo>
                  <a:lnTo>
                    <a:pt x="390144" y="35979"/>
                  </a:lnTo>
                  <a:lnTo>
                    <a:pt x="390144" y="31749"/>
                  </a:lnTo>
                  <a:lnTo>
                    <a:pt x="440944" y="31749"/>
                  </a:lnTo>
                  <a:lnTo>
                    <a:pt x="377444" y="0"/>
                  </a:lnTo>
                  <a:close/>
                </a:path>
                <a:path w="454025" h="76200">
                  <a:moveTo>
                    <a:pt x="377444" y="40220"/>
                  </a:moveTo>
                  <a:lnTo>
                    <a:pt x="0" y="40220"/>
                  </a:lnTo>
                  <a:lnTo>
                    <a:pt x="0" y="44449"/>
                  </a:lnTo>
                  <a:lnTo>
                    <a:pt x="377444" y="44449"/>
                  </a:lnTo>
                  <a:lnTo>
                    <a:pt x="377444" y="40220"/>
                  </a:lnTo>
                  <a:close/>
                </a:path>
                <a:path w="454025" h="76200">
                  <a:moveTo>
                    <a:pt x="449402" y="40220"/>
                  </a:moveTo>
                  <a:lnTo>
                    <a:pt x="390144" y="40220"/>
                  </a:lnTo>
                  <a:lnTo>
                    <a:pt x="390144" y="44449"/>
                  </a:lnTo>
                  <a:lnTo>
                    <a:pt x="440944" y="44449"/>
                  </a:lnTo>
                  <a:lnTo>
                    <a:pt x="449402" y="40220"/>
                  </a:lnTo>
                  <a:close/>
                </a:path>
                <a:path w="454025" h="76200">
                  <a:moveTo>
                    <a:pt x="377444" y="31749"/>
                  </a:moveTo>
                  <a:lnTo>
                    <a:pt x="0" y="31749"/>
                  </a:lnTo>
                  <a:lnTo>
                    <a:pt x="0" y="35979"/>
                  </a:lnTo>
                  <a:lnTo>
                    <a:pt x="377444" y="35979"/>
                  </a:lnTo>
                  <a:lnTo>
                    <a:pt x="377444" y="31749"/>
                  </a:lnTo>
                  <a:close/>
                </a:path>
                <a:path w="454025" h="76200">
                  <a:moveTo>
                    <a:pt x="440944" y="31749"/>
                  </a:moveTo>
                  <a:lnTo>
                    <a:pt x="390144" y="31749"/>
                  </a:lnTo>
                  <a:lnTo>
                    <a:pt x="390144" y="35979"/>
                  </a:lnTo>
                  <a:lnTo>
                    <a:pt x="449402" y="35979"/>
                  </a:lnTo>
                  <a:lnTo>
                    <a:pt x="440944" y="31749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29299" y="4186427"/>
              <a:ext cx="227432" cy="269748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2436876" y="4605527"/>
              <a:ext cx="4293870" cy="1214755"/>
            </a:xfrm>
            <a:custGeom>
              <a:avLst/>
              <a:gdLst/>
              <a:ahLst/>
              <a:cxnLst/>
              <a:rect l="l" t="t" r="r" b="b"/>
              <a:pathLst>
                <a:path w="4293870" h="1214754">
                  <a:moveTo>
                    <a:pt x="359029" y="1176528"/>
                  </a:moveTo>
                  <a:lnTo>
                    <a:pt x="346329" y="1170178"/>
                  </a:lnTo>
                  <a:lnTo>
                    <a:pt x="282829" y="1138428"/>
                  </a:lnTo>
                  <a:lnTo>
                    <a:pt x="282829" y="1170178"/>
                  </a:lnTo>
                  <a:lnTo>
                    <a:pt x="0" y="1170178"/>
                  </a:lnTo>
                  <a:lnTo>
                    <a:pt x="0" y="1182878"/>
                  </a:lnTo>
                  <a:lnTo>
                    <a:pt x="282829" y="1182878"/>
                  </a:lnTo>
                  <a:lnTo>
                    <a:pt x="282829" y="1214628"/>
                  </a:lnTo>
                  <a:lnTo>
                    <a:pt x="346329" y="1182878"/>
                  </a:lnTo>
                  <a:lnTo>
                    <a:pt x="359029" y="1176528"/>
                  </a:lnTo>
                  <a:close/>
                </a:path>
                <a:path w="4293870" h="1214754">
                  <a:moveTo>
                    <a:pt x="359029" y="38100"/>
                  </a:moveTo>
                  <a:lnTo>
                    <a:pt x="346329" y="31750"/>
                  </a:lnTo>
                  <a:lnTo>
                    <a:pt x="282829" y="0"/>
                  </a:lnTo>
                  <a:lnTo>
                    <a:pt x="282829" y="31750"/>
                  </a:lnTo>
                  <a:lnTo>
                    <a:pt x="0" y="31750"/>
                  </a:lnTo>
                  <a:lnTo>
                    <a:pt x="0" y="44450"/>
                  </a:lnTo>
                  <a:lnTo>
                    <a:pt x="282829" y="44450"/>
                  </a:lnTo>
                  <a:lnTo>
                    <a:pt x="282829" y="76200"/>
                  </a:lnTo>
                  <a:lnTo>
                    <a:pt x="346329" y="44450"/>
                  </a:lnTo>
                  <a:lnTo>
                    <a:pt x="359029" y="38100"/>
                  </a:lnTo>
                  <a:close/>
                </a:path>
                <a:path w="4293870" h="1214754">
                  <a:moveTo>
                    <a:pt x="4293743" y="339979"/>
                  </a:moveTo>
                  <a:lnTo>
                    <a:pt x="4293108" y="335788"/>
                  </a:lnTo>
                  <a:lnTo>
                    <a:pt x="1581289" y="760564"/>
                  </a:lnTo>
                  <a:lnTo>
                    <a:pt x="1580946" y="758317"/>
                  </a:lnTo>
                  <a:lnTo>
                    <a:pt x="1580629" y="756348"/>
                  </a:lnTo>
                  <a:lnTo>
                    <a:pt x="4292346" y="331724"/>
                  </a:lnTo>
                  <a:lnTo>
                    <a:pt x="4291711" y="327533"/>
                  </a:lnTo>
                  <a:lnTo>
                    <a:pt x="1579981" y="752170"/>
                  </a:lnTo>
                  <a:lnTo>
                    <a:pt x="1575054" y="720725"/>
                  </a:lnTo>
                  <a:lnTo>
                    <a:pt x="1505712" y="770255"/>
                  </a:lnTo>
                  <a:lnTo>
                    <a:pt x="1586865" y="796036"/>
                  </a:lnTo>
                  <a:lnTo>
                    <a:pt x="1582254" y="766699"/>
                  </a:lnTo>
                  <a:lnTo>
                    <a:pt x="1581950" y="764743"/>
                  </a:lnTo>
                  <a:lnTo>
                    <a:pt x="4293743" y="339979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246376" y="4643627"/>
              <a:ext cx="201930" cy="1139825"/>
            </a:xfrm>
            <a:custGeom>
              <a:avLst/>
              <a:gdLst/>
              <a:ahLst/>
              <a:cxnLst/>
              <a:rect l="l" t="t" r="r" b="b"/>
              <a:pathLst>
                <a:path w="201930" h="1139825">
                  <a:moveTo>
                    <a:pt x="190500" y="0"/>
                  </a:moveTo>
                  <a:lnTo>
                    <a:pt x="190500" y="1139202"/>
                  </a:lnTo>
                </a:path>
                <a:path w="201930" h="1139825">
                  <a:moveTo>
                    <a:pt x="0" y="556260"/>
                  </a:moveTo>
                  <a:lnTo>
                    <a:pt x="201549" y="556260"/>
                  </a:lnTo>
                </a:path>
              </a:pathLst>
            </a:custGeom>
            <a:ln w="914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102352" y="4494275"/>
              <a:ext cx="454025" cy="76200"/>
            </a:xfrm>
            <a:custGeom>
              <a:avLst/>
              <a:gdLst/>
              <a:ahLst/>
              <a:cxnLst/>
              <a:rect l="l" t="t" r="r" b="b"/>
              <a:pathLst>
                <a:path w="454025" h="76200">
                  <a:moveTo>
                    <a:pt x="377444" y="0"/>
                  </a:moveTo>
                  <a:lnTo>
                    <a:pt x="377444" y="76200"/>
                  </a:lnTo>
                  <a:lnTo>
                    <a:pt x="440944" y="44450"/>
                  </a:lnTo>
                  <a:lnTo>
                    <a:pt x="390144" y="44450"/>
                  </a:lnTo>
                  <a:lnTo>
                    <a:pt x="390144" y="40259"/>
                  </a:lnTo>
                  <a:lnTo>
                    <a:pt x="449325" y="40259"/>
                  </a:lnTo>
                  <a:lnTo>
                    <a:pt x="453644" y="38100"/>
                  </a:lnTo>
                  <a:lnTo>
                    <a:pt x="449326" y="35941"/>
                  </a:lnTo>
                  <a:lnTo>
                    <a:pt x="390144" y="35941"/>
                  </a:lnTo>
                  <a:lnTo>
                    <a:pt x="390144" y="31750"/>
                  </a:lnTo>
                  <a:lnTo>
                    <a:pt x="440944" y="31750"/>
                  </a:lnTo>
                  <a:lnTo>
                    <a:pt x="377444" y="0"/>
                  </a:lnTo>
                  <a:close/>
                </a:path>
                <a:path w="454025" h="76200">
                  <a:moveTo>
                    <a:pt x="377444" y="40259"/>
                  </a:moveTo>
                  <a:lnTo>
                    <a:pt x="0" y="40259"/>
                  </a:lnTo>
                  <a:lnTo>
                    <a:pt x="0" y="44450"/>
                  </a:lnTo>
                  <a:lnTo>
                    <a:pt x="377444" y="44450"/>
                  </a:lnTo>
                  <a:lnTo>
                    <a:pt x="377444" y="40259"/>
                  </a:lnTo>
                  <a:close/>
                </a:path>
                <a:path w="454025" h="76200">
                  <a:moveTo>
                    <a:pt x="449325" y="40259"/>
                  </a:moveTo>
                  <a:lnTo>
                    <a:pt x="390144" y="40259"/>
                  </a:lnTo>
                  <a:lnTo>
                    <a:pt x="390144" y="44450"/>
                  </a:lnTo>
                  <a:lnTo>
                    <a:pt x="440944" y="44450"/>
                  </a:lnTo>
                  <a:lnTo>
                    <a:pt x="449325" y="40259"/>
                  </a:lnTo>
                  <a:close/>
                </a:path>
                <a:path w="454025" h="76200">
                  <a:moveTo>
                    <a:pt x="377444" y="31750"/>
                  </a:moveTo>
                  <a:lnTo>
                    <a:pt x="0" y="31750"/>
                  </a:lnTo>
                  <a:lnTo>
                    <a:pt x="0" y="35941"/>
                  </a:lnTo>
                  <a:lnTo>
                    <a:pt x="377444" y="35941"/>
                  </a:lnTo>
                  <a:lnTo>
                    <a:pt x="377444" y="31750"/>
                  </a:lnTo>
                  <a:close/>
                </a:path>
                <a:path w="454025" h="76200">
                  <a:moveTo>
                    <a:pt x="440944" y="31750"/>
                  </a:moveTo>
                  <a:lnTo>
                    <a:pt x="390144" y="31750"/>
                  </a:lnTo>
                  <a:lnTo>
                    <a:pt x="390144" y="35941"/>
                  </a:lnTo>
                  <a:lnTo>
                    <a:pt x="449326" y="35941"/>
                  </a:lnTo>
                  <a:lnTo>
                    <a:pt x="440944" y="3175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67928" y="4622291"/>
              <a:ext cx="248411" cy="24079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028432" y="4943855"/>
              <a:ext cx="342265" cy="76200"/>
            </a:xfrm>
            <a:custGeom>
              <a:avLst/>
              <a:gdLst/>
              <a:ahLst/>
              <a:cxnLst/>
              <a:rect l="l" t="t" r="r" b="b"/>
              <a:pathLst>
                <a:path w="342265" h="76200">
                  <a:moveTo>
                    <a:pt x="265811" y="0"/>
                  </a:moveTo>
                  <a:lnTo>
                    <a:pt x="265811" y="76200"/>
                  </a:lnTo>
                  <a:lnTo>
                    <a:pt x="329311" y="44450"/>
                  </a:lnTo>
                  <a:lnTo>
                    <a:pt x="278511" y="44450"/>
                  </a:lnTo>
                  <a:lnTo>
                    <a:pt x="278511" y="31750"/>
                  </a:lnTo>
                  <a:lnTo>
                    <a:pt x="329311" y="31750"/>
                  </a:lnTo>
                  <a:lnTo>
                    <a:pt x="265811" y="0"/>
                  </a:lnTo>
                  <a:close/>
                </a:path>
                <a:path w="342265" h="76200">
                  <a:moveTo>
                    <a:pt x="265811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265811" y="44450"/>
                  </a:lnTo>
                  <a:lnTo>
                    <a:pt x="265811" y="31750"/>
                  </a:lnTo>
                  <a:close/>
                </a:path>
                <a:path w="342265" h="76200">
                  <a:moveTo>
                    <a:pt x="329311" y="31750"/>
                  </a:moveTo>
                  <a:lnTo>
                    <a:pt x="278511" y="31750"/>
                  </a:lnTo>
                  <a:lnTo>
                    <a:pt x="278511" y="44450"/>
                  </a:lnTo>
                  <a:lnTo>
                    <a:pt x="329311" y="44450"/>
                  </a:lnTo>
                  <a:lnTo>
                    <a:pt x="342011" y="38100"/>
                  </a:lnTo>
                  <a:lnTo>
                    <a:pt x="329311" y="3175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36864" y="5862827"/>
              <a:ext cx="269748" cy="242315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8028432" y="6094475"/>
              <a:ext cx="340360" cy="76200"/>
            </a:xfrm>
            <a:custGeom>
              <a:avLst/>
              <a:gdLst/>
              <a:ahLst/>
              <a:cxnLst/>
              <a:rect l="l" t="t" r="r" b="b"/>
              <a:pathLst>
                <a:path w="340359" h="76200">
                  <a:moveTo>
                    <a:pt x="264160" y="0"/>
                  </a:moveTo>
                  <a:lnTo>
                    <a:pt x="264160" y="76200"/>
                  </a:lnTo>
                  <a:lnTo>
                    <a:pt x="327660" y="44450"/>
                  </a:lnTo>
                  <a:lnTo>
                    <a:pt x="276860" y="44450"/>
                  </a:lnTo>
                  <a:lnTo>
                    <a:pt x="276860" y="31750"/>
                  </a:lnTo>
                  <a:lnTo>
                    <a:pt x="327660" y="31750"/>
                  </a:lnTo>
                  <a:lnTo>
                    <a:pt x="264160" y="0"/>
                  </a:lnTo>
                  <a:close/>
                </a:path>
                <a:path w="340359" h="76200">
                  <a:moveTo>
                    <a:pt x="264160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264160" y="44450"/>
                  </a:lnTo>
                  <a:lnTo>
                    <a:pt x="264160" y="31750"/>
                  </a:lnTo>
                  <a:close/>
                </a:path>
                <a:path w="340359" h="76200">
                  <a:moveTo>
                    <a:pt x="327660" y="31750"/>
                  </a:moveTo>
                  <a:lnTo>
                    <a:pt x="276860" y="31750"/>
                  </a:lnTo>
                  <a:lnTo>
                    <a:pt x="276860" y="44450"/>
                  </a:lnTo>
                  <a:lnTo>
                    <a:pt x="327660" y="44450"/>
                  </a:lnTo>
                  <a:lnTo>
                    <a:pt x="340360" y="38100"/>
                  </a:lnTo>
                  <a:lnTo>
                    <a:pt x="327660" y="3175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00872" y="3660647"/>
              <a:ext cx="246888" cy="198119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8028432" y="4040123"/>
              <a:ext cx="342265" cy="76200"/>
            </a:xfrm>
            <a:custGeom>
              <a:avLst/>
              <a:gdLst/>
              <a:ahLst/>
              <a:cxnLst/>
              <a:rect l="l" t="t" r="r" b="b"/>
              <a:pathLst>
                <a:path w="342265" h="76200">
                  <a:moveTo>
                    <a:pt x="265811" y="0"/>
                  </a:moveTo>
                  <a:lnTo>
                    <a:pt x="265811" y="76200"/>
                  </a:lnTo>
                  <a:lnTo>
                    <a:pt x="329311" y="44450"/>
                  </a:lnTo>
                  <a:lnTo>
                    <a:pt x="278511" y="44450"/>
                  </a:lnTo>
                  <a:lnTo>
                    <a:pt x="278511" y="31750"/>
                  </a:lnTo>
                  <a:lnTo>
                    <a:pt x="329311" y="31750"/>
                  </a:lnTo>
                  <a:lnTo>
                    <a:pt x="265811" y="0"/>
                  </a:lnTo>
                  <a:close/>
                </a:path>
                <a:path w="342265" h="76200">
                  <a:moveTo>
                    <a:pt x="265811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265811" y="44450"/>
                  </a:lnTo>
                  <a:lnTo>
                    <a:pt x="265811" y="31750"/>
                  </a:lnTo>
                  <a:close/>
                </a:path>
                <a:path w="342265" h="76200">
                  <a:moveTo>
                    <a:pt x="329311" y="31750"/>
                  </a:moveTo>
                  <a:lnTo>
                    <a:pt x="278511" y="31750"/>
                  </a:lnTo>
                  <a:lnTo>
                    <a:pt x="278511" y="44450"/>
                  </a:lnTo>
                  <a:lnTo>
                    <a:pt x="329311" y="44450"/>
                  </a:lnTo>
                  <a:lnTo>
                    <a:pt x="342011" y="38100"/>
                  </a:lnTo>
                  <a:lnTo>
                    <a:pt x="329311" y="3175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895844" y="4078223"/>
              <a:ext cx="178435" cy="2055495"/>
            </a:xfrm>
            <a:custGeom>
              <a:avLst/>
              <a:gdLst/>
              <a:ahLst/>
              <a:cxnLst/>
              <a:rect l="l" t="t" r="r" b="b"/>
              <a:pathLst>
                <a:path w="178434" h="2055495">
                  <a:moveTo>
                    <a:pt x="132587" y="0"/>
                  </a:moveTo>
                  <a:lnTo>
                    <a:pt x="132587" y="2055190"/>
                  </a:lnTo>
                </a:path>
                <a:path w="178434" h="2055495">
                  <a:moveTo>
                    <a:pt x="0" y="467868"/>
                  </a:moveTo>
                  <a:lnTo>
                    <a:pt x="178053" y="467868"/>
                  </a:lnTo>
                </a:path>
              </a:pathLst>
            </a:custGeom>
            <a:ln w="914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625852" y="4003547"/>
              <a:ext cx="341630" cy="341630"/>
            </a:xfrm>
            <a:custGeom>
              <a:avLst/>
              <a:gdLst/>
              <a:ahLst/>
              <a:cxnLst/>
              <a:rect l="l" t="t" r="r" b="b"/>
              <a:pathLst>
                <a:path w="341630" h="341629">
                  <a:moveTo>
                    <a:pt x="170687" y="0"/>
                  </a:moveTo>
                  <a:lnTo>
                    <a:pt x="125324" y="6099"/>
                  </a:lnTo>
                  <a:lnTo>
                    <a:pt x="84553" y="23311"/>
                  </a:lnTo>
                  <a:lnTo>
                    <a:pt x="50006" y="50006"/>
                  </a:lnTo>
                  <a:lnTo>
                    <a:pt x="23311" y="84553"/>
                  </a:lnTo>
                  <a:lnTo>
                    <a:pt x="6099" y="125324"/>
                  </a:lnTo>
                  <a:lnTo>
                    <a:pt x="0" y="170687"/>
                  </a:lnTo>
                  <a:lnTo>
                    <a:pt x="6099" y="216051"/>
                  </a:lnTo>
                  <a:lnTo>
                    <a:pt x="23311" y="256822"/>
                  </a:lnTo>
                  <a:lnTo>
                    <a:pt x="50006" y="291369"/>
                  </a:lnTo>
                  <a:lnTo>
                    <a:pt x="84553" y="318064"/>
                  </a:lnTo>
                  <a:lnTo>
                    <a:pt x="125324" y="335276"/>
                  </a:lnTo>
                  <a:lnTo>
                    <a:pt x="170687" y="341375"/>
                  </a:lnTo>
                  <a:lnTo>
                    <a:pt x="216051" y="335276"/>
                  </a:lnTo>
                  <a:lnTo>
                    <a:pt x="256822" y="318064"/>
                  </a:lnTo>
                  <a:lnTo>
                    <a:pt x="291369" y="291369"/>
                  </a:lnTo>
                  <a:lnTo>
                    <a:pt x="318064" y="256822"/>
                  </a:lnTo>
                  <a:lnTo>
                    <a:pt x="335276" y="216051"/>
                  </a:lnTo>
                  <a:lnTo>
                    <a:pt x="341375" y="170687"/>
                  </a:lnTo>
                  <a:lnTo>
                    <a:pt x="335276" y="125324"/>
                  </a:lnTo>
                  <a:lnTo>
                    <a:pt x="318064" y="84553"/>
                  </a:lnTo>
                  <a:lnTo>
                    <a:pt x="291369" y="50006"/>
                  </a:lnTo>
                  <a:lnTo>
                    <a:pt x="256822" y="23311"/>
                  </a:lnTo>
                  <a:lnTo>
                    <a:pt x="216051" y="6099"/>
                  </a:lnTo>
                  <a:lnTo>
                    <a:pt x="170687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625852" y="4003547"/>
              <a:ext cx="341630" cy="341630"/>
            </a:xfrm>
            <a:custGeom>
              <a:avLst/>
              <a:gdLst/>
              <a:ahLst/>
              <a:cxnLst/>
              <a:rect l="l" t="t" r="r" b="b"/>
              <a:pathLst>
                <a:path w="341630" h="341629">
                  <a:moveTo>
                    <a:pt x="0" y="170687"/>
                  </a:moveTo>
                  <a:lnTo>
                    <a:pt x="6099" y="125324"/>
                  </a:lnTo>
                  <a:lnTo>
                    <a:pt x="23311" y="84553"/>
                  </a:lnTo>
                  <a:lnTo>
                    <a:pt x="50006" y="50006"/>
                  </a:lnTo>
                  <a:lnTo>
                    <a:pt x="84553" y="23311"/>
                  </a:lnTo>
                  <a:lnTo>
                    <a:pt x="125324" y="6099"/>
                  </a:lnTo>
                  <a:lnTo>
                    <a:pt x="170687" y="0"/>
                  </a:lnTo>
                  <a:lnTo>
                    <a:pt x="216051" y="6099"/>
                  </a:lnTo>
                  <a:lnTo>
                    <a:pt x="256822" y="23311"/>
                  </a:lnTo>
                  <a:lnTo>
                    <a:pt x="291369" y="50006"/>
                  </a:lnTo>
                  <a:lnTo>
                    <a:pt x="318064" y="84553"/>
                  </a:lnTo>
                  <a:lnTo>
                    <a:pt x="335276" y="125324"/>
                  </a:lnTo>
                  <a:lnTo>
                    <a:pt x="341375" y="170687"/>
                  </a:lnTo>
                  <a:lnTo>
                    <a:pt x="335276" y="216051"/>
                  </a:lnTo>
                  <a:lnTo>
                    <a:pt x="318064" y="256822"/>
                  </a:lnTo>
                  <a:lnTo>
                    <a:pt x="291369" y="291369"/>
                  </a:lnTo>
                  <a:lnTo>
                    <a:pt x="256822" y="318064"/>
                  </a:lnTo>
                  <a:lnTo>
                    <a:pt x="216051" y="335276"/>
                  </a:lnTo>
                  <a:lnTo>
                    <a:pt x="170687" y="341375"/>
                  </a:lnTo>
                  <a:lnTo>
                    <a:pt x="125324" y="335276"/>
                  </a:lnTo>
                  <a:lnTo>
                    <a:pt x="84553" y="318064"/>
                  </a:lnTo>
                  <a:lnTo>
                    <a:pt x="50006" y="291369"/>
                  </a:lnTo>
                  <a:lnTo>
                    <a:pt x="23311" y="256822"/>
                  </a:lnTo>
                  <a:lnTo>
                    <a:pt x="6099" y="216051"/>
                  </a:lnTo>
                  <a:lnTo>
                    <a:pt x="0" y="170687"/>
                  </a:lnTo>
                  <a:close/>
                </a:path>
              </a:pathLst>
            </a:custGeom>
            <a:ln w="9144">
              <a:solidFill>
                <a:srgbClr val="1143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2738373" y="4058792"/>
            <a:ext cx="11747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1</a:t>
            </a:r>
            <a:endParaRPr sz="1300">
              <a:latin typeface="Microsoft Sans Serif"/>
              <a:cs typeface="Microsoft Sans Serif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2628709" y="5166169"/>
            <a:ext cx="352425" cy="351155"/>
            <a:chOff x="2628709" y="5166169"/>
            <a:chExt cx="352425" cy="351155"/>
          </a:xfrm>
        </p:grpSpPr>
        <p:sp>
          <p:nvSpPr>
            <p:cNvPr id="51" name="object 51"/>
            <p:cNvSpPr/>
            <p:nvPr/>
          </p:nvSpPr>
          <p:spPr>
            <a:xfrm>
              <a:off x="2633472" y="5170932"/>
              <a:ext cx="342900" cy="341630"/>
            </a:xfrm>
            <a:custGeom>
              <a:avLst/>
              <a:gdLst/>
              <a:ahLst/>
              <a:cxnLst/>
              <a:rect l="l" t="t" r="r" b="b"/>
              <a:pathLst>
                <a:path w="342900" h="341629">
                  <a:moveTo>
                    <a:pt x="171450" y="0"/>
                  </a:moveTo>
                  <a:lnTo>
                    <a:pt x="125853" y="6099"/>
                  </a:lnTo>
                  <a:lnTo>
                    <a:pt x="84892" y="23311"/>
                  </a:lnTo>
                  <a:lnTo>
                    <a:pt x="50196" y="50006"/>
                  </a:lnTo>
                  <a:lnTo>
                    <a:pt x="23396" y="84553"/>
                  </a:lnTo>
                  <a:lnTo>
                    <a:pt x="6120" y="125324"/>
                  </a:lnTo>
                  <a:lnTo>
                    <a:pt x="0" y="170688"/>
                  </a:lnTo>
                  <a:lnTo>
                    <a:pt x="6120" y="216051"/>
                  </a:lnTo>
                  <a:lnTo>
                    <a:pt x="23396" y="256822"/>
                  </a:lnTo>
                  <a:lnTo>
                    <a:pt x="50196" y="291369"/>
                  </a:lnTo>
                  <a:lnTo>
                    <a:pt x="84892" y="318064"/>
                  </a:lnTo>
                  <a:lnTo>
                    <a:pt x="125853" y="335276"/>
                  </a:lnTo>
                  <a:lnTo>
                    <a:pt x="171450" y="341376"/>
                  </a:lnTo>
                  <a:lnTo>
                    <a:pt x="217046" y="335276"/>
                  </a:lnTo>
                  <a:lnTo>
                    <a:pt x="258007" y="318064"/>
                  </a:lnTo>
                  <a:lnTo>
                    <a:pt x="292703" y="291369"/>
                  </a:lnTo>
                  <a:lnTo>
                    <a:pt x="319503" y="256822"/>
                  </a:lnTo>
                  <a:lnTo>
                    <a:pt x="336779" y="216051"/>
                  </a:lnTo>
                  <a:lnTo>
                    <a:pt x="342900" y="170688"/>
                  </a:lnTo>
                  <a:lnTo>
                    <a:pt x="336779" y="125324"/>
                  </a:lnTo>
                  <a:lnTo>
                    <a:pt x="319503" y="84553"/>
                  </a:lnTo>
                  <a:lnTo>
                    <a:pt x="292703" y="50006"/>
                  </a:lnTo>
                  <a:lnTo>
                    <a:pt x="258007" y="23311"/>
                  </a:lnTo>
                  <a:lnTo>
                    <a:pt x="217046" y="6099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633472" y="5170932"/>
              <a:ext cx="342900" cy="341630"/>
            </a:xfrm>
            <a:custGeom>
              <a:avLst/>
              <a:gdLst/>
              <a:ahLst/>
              <a:cxnLst/>
              <a:rect l="l" t="t" r="r" b="b"/>
              <a:pathLst>
                <a:path w="342900" h="341629">
                  <a:moveTo>
                    <a:pt x="0" y="170688"/>
                  </a:moveTo>
                  <a:lnTo>
                    <a:pt x="6120" y="125324"/>
                  </a:lnTo>
                  <a:lnTo>
                    <a:pt x="23396" y="84553"/>
                  </a:lnTo>
                  <a:lnTo>
                    <a:pt x="50196" y="50006"/>
                  </a:lnTo>
                  <a:lnTo>
                    <a:pt x="84892" y="23311"/>
                  </a:lnTo>
                  <a:lnTo>
                    <a:pt x="125853" y="6099"/>
                  </a:lnTo>
                  <a:lnTo>
                    <a:pt x="171450" y="0"/>
                  </a:lnTo>
                  <a:lnTo>
                    <a:pt x="217046" y="6099"/>
                  </a:lnTo>
                  <a:lnTo>
                    <a:pt x="258007" y="23311"/>
                  </a:lnTo>
                  <a:lnTo>
                    <a:pt x="292703" y="50006"/>
                  </a:lnTo>
                  <a:lnTo>
                    <a:pt x="319503" y="84553"/>
                  </a:lnTo>
                  <a:lnTo>
                    <a:pt x="336779" y="125324"/>
                  </a:lnTo>
                  <a:lnTo>
                    <a:pt x="342900" y="170688"/>
                  </a:lnTo>
                  <a:lnTo>
                    <a:pt x="336779" y="216051"/>
                  </a:lnTo>
                  <a:lnTo>
                    <a:pt x="319503" y="256822"/>
                  </a:lnTo>
                  <a:lnTo>
                    <a:pt x="292703" y="291369"/>
                  </a:lnTo>
                  <a:lnTo>
                    <a:pt x="258007" y="318064"/>
                  </a:lnTo>
                  <a:lnTo>
                    <a:pt x="217046" y="335276"/>
                  </a:lnTo>
                  <a:lnTo>
                    <a:pt x="171450" y="341376"/>
                  </a:lnTo>
                  <a:lnTo>
                    <a:pt x="125853" y="335276"/>
                  </a:lnTo>
                  <a:lnTo>
                    <a:pt x="84892" y="318064"/>
                  </a:lnTo>
                  <a:lnTo>
                    <a:pt x="50196" y="291369"/>
                  </a:lnTo>
                  <a:lnTo>
                    <a:pt x="23396" y="256822"/>
                  </a:lnTo>
                  <a:lnTo>
                    <a:pt x="6120" y="216051"/>
                  </a:lnTo>
                  <a:lnTo>
                    <a:pt x="0" y="170688"/>
                  </a:lnTo>
                  <a:close/>
                </a:path>
              </a:pathLst>
            </a:custGeom>
            <a:ln w="9144">
              <a:solidFill>
                <a:srgbClr val="1143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2747010" y="5226557"/>
            <a:ext cx="11747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2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859151" y="2724403"/>
            <a:ext cx="15316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например,</a:t>
            </a:r>
            <a:r>
              <a:rPr sz="1200" spc="-5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17375E"/>
                </a:solidFill>
                <a:latin typeface="Microsoft Sans Serif"/>
                <a:cs typeface="Microsoft Sans Serif"/>
              </a:rPr>
              <a:t>в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случаях: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859151" y="2907538"/>
            <a:ext cx="32213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-"/>
              <a:tabLst>
                <a:tab pos="185420" algn="l"/>
              </a:tabLst>
            </a:pP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добавить/удалить</a:t>
            </a:r>
            <a:r>
              <a:rPr sz="12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45" dirty="0">
                <a:solidFill>
                  <a:srgbClr val="17375E"/>
                </a:solidFill>
                <a:latin typeface="Microsoft Sans Serif"/>
                <a:cs typeface="Microsoft Sans Serif"/>
              </a:rPr>
              <a:t>ТРУ,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обновить</a:t>
            </a:r>
            <a:r>
              <a:rPr sz="1200" spc="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атрибуты</a:t>
            </a:r>
            <a:endParaRPr sz="1200">
              <a:latin typeface="Microsoft Sans Serif"/>
              <a:cs typeface="Microsoft Sans Serif"/>
            </a:endParaRPr>
          </a:p>
          <a:p>
            <a:pPr marL="184785" indent="-172720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sz="12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изменить 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количество</a:t>
            </a:r>
            <a:r>
              <a:rPr sz="1200" spc="-4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ТРУ</a:t>
            </a:r>
            <a:endParaRPr sz="1200">
              <a:latin typeface="Microsoft Sans Serif"/>
              <a:cs typeface="Microsoft Sans Serif"/>
            </a:endParaRPr>
          </a:p>
          <a:p>
            <a:pPr marL="184785" indent="-172720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sz="12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изменить </a:t>
            </a:r>
            <a:r>
              <a:rPr sz="12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стоимость</a:t>
            </a:r>
            <a:r>
              <a:rPr sz="12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ТРУ</a:t>
            </a:r>
            <a:endParaRPr sz="1200">
              <a:latin typeface="Microsoft Sans Serif"/>
              <a:cs typeface="Microsoft Sans Serif"/>
            </a:endParaRPr>
          </a:p>
          <a:p>
            <a:pPr marL="184785" marR="339090" indent="-172720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sz="12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необходимости 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уточнения</a:t>
            </a:r>
            <a:r>
              <a:rPr sz="12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реквизитов </a:t>
            </a:r>
            <a:r>
              <a:rPr sz="1200" spc="-3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сопровождающих</a:t>
            </a:r>
            <a:r>
              <a:rPr sz="12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 документов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title"/>
          </p:nvPr>
        </p:nvSpPr>
        <p:spPr>
          <a:xfrm>
            <a:off x="6621018" y="135076"/>
            <a:ext cx="539115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РАССМОТРЕНИЕ </a:t>
            </a:r>
            <a:r>
              <a:rPr spc="-10" dirty="0"/>
              <a:t>ДОКУМЕНТА</a:t>
            </a:r>
            <a:r>
              <a:rPr spc="-35" dirty="0"/>
              <a:t> </a:t>
            </a:r>
            <a:r>
              <a:rPr spc="5" dirty="0"/>
              <a:t>О</a:t>
            </a:r>
            <a:r>
              <a:rPr spc="-25" dirty="0"/>
              <a:t> </a:t>
            </a:r>
            <a:r>
              <a:rPr dirty="0"/>
              <a:t>ПРИЕМКЕ</a:t>
            </a:r>
          </a:p>
          <a:p>
            <a:pPr marL="2597785">
              <a:lnSpc>
                <a:spcPct val="100000"/>
              </a:lnSpc>
              <a:spcBef>
                <a:spcPts val="5"/>
              </a:spcBef>
            </a:pPr>
            <a:r>
              <a:rPr b="0" dirty="0">
                <a:latin typeface="Microsoft Sans Serif"/>
                <a:cs typeface="Microsoft Sans Serif"/>
              </a:rPr>
              <a:t>ОСНОВНЫЕ</a:t>
            </a:r>
            <a:r>
              <a:rPr b="0" spc="-40" dirty="0">
                <a:latin typeface="Microsoft Sans Serif"/>
                <a:cs typeface="Microsoft Sans Serif"/>
              </a:rPr>
              <a:t> </a:t>
            </a:r>
            <a:r>
              <a:rPr b="0" spc="-45" dirty="0">
                <a:latin typeface="Microsoft Sans Serif"/>
                <a:cs typeface="Microsoft Sans Serif"/>
              </a:rPr>
              <a:t>СТАТУСЫ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585927" y="1921891"/>
            <a:ext cx="1457960" cy="519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17375E"/>
                </a:solidFill>
                <a:latin typeface="Arial"/>
                <a:cs typeface="Arial"/>
              </a:rPr>
              <a:t>На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1600" b="1" spc="-15" dirty="0">
                <a:solidFill>
                  <a:srgbClr val="17375E"/>
                </a:solidFill>
                <a:latin typeface="Arial"/>
                <a:cs typeface="Arial"/>
              </a:rPr>
              <a:t>рассмотрении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394525" y="4815649"/>
            <a:ext cx="1893570" cy="701675"/>
            <a:chOff x="394525" y="4815649"/>
            <a:chExt cx="1893570" cy="701675"/>
          </a:xfrm>
        </p:grpSpPr>
        <p:sp>
          <p:nvSpPr>
            <p:cNvPr id="59" name="object 59"/>
            <p:cNvSpPr/>
            <p:nvPr/>
          </p:nvSpPr>
          <p:spPr>
            <a:xfrm>
              <a:off x="399288" y="4820411"/>
              <a:ext cx="1884045" cy="692150"/>
            </a:xfrm>
            <a:custGeom>
              <a:avLst/>
              <a:gdLst/>
              <a:ahLst/>
              <a:cxnLst/>
              <a:rect l="l" t="t" r="r" b="b"/>
              <a:pathLst>
                <a:path w="1884045" h="692150">
                  <a:moveTo>
                    <a:pt x="1768348" y="0"/>
                  </a:moveTo>
                  <a:lnTo>
                    <a:pt x="115316" y="0"/>
                  </a:lnTo>
                  <a:lnTo>
                    <a:pt x="70428" y="9070"/>
                  </a:lnTo>
                  <a:lnTo>
                    <a:pt x="33774" y="33797"/>
                  </a:lnTo>
                  <a:lnTo>
                    <a:pt x="9061" y="70455"/>
                  </a:lnTo>
                  <a:lnTo>
                    <a:pt x="0" y="115316"/>
                  </a:lnTo>
                  <a:lnTo>
                    <a:pt x="0" y="576580"/>
                  </a:lnTo>
                  <a:lnTo>
                    <a:pt x="9061" y="621440"/>
                  </a:lnTo>
                  <a:lnTo>
                    <a:pt x="33774" y="658098"/>
                  </a:lnTo>
                  <a:lnTo>
                    <a:pt x="70428" y="682825"/>
                  </a:lnTo>
                  <a:lnTo>
                    <a:pt x="115316" y="691896"/>
                  </a:lnTo>
                  <a:lnTo>
                    <a:pt x="1768348" y="691896"/>
                  </a:lnTo>
                  <a:lnTo>
                    <a:pt x="1813208" y="682825"/>
                  </a:lnTo>
                  <a:lnTo>
                    <a:pt x="1849866" y="658098"/>
                  </a:lnTo>
                  <a:lnTo>
                    <a:pt x="1874593" y="621440"/>
                  </a:lnTo>
                  <a:lnTo>
                    <a:pt x="1883664" y="576580"/>
                  </a:lnTo>
                  <a:lnTo>
                    <a:pt x="1883664" y="115316"/>
                  </a:lnTo>
                  <a:lnTo>
                    <a:pt x="1874593" y="70455"/>
                  </a:lnTo>
                  <a:lnTo>
                    <a:pt x="1849866" y="33797"/>
                  </a:lnTo>
                  <a:lnTo>
                    <a:pt x="1813208" y="9070"/>
                  </a:lnTo>
                  <a:lnTo>
                    <a:pt x="17683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99288" y="4820411"/>
              <a:ext cx="1884045" cy="692150"/>
            </a:xfrm>
            <a:custGeom>
              <a:avLst/>
              <a:gdLst/>
              <a:ahLst/>
              <a:cxnLst/>
              <a:rect l="l" t="t" r="r" b="b"/>
              <a:pathLst>
                <a:path w="1884045" h="692150">
                  <a:moveTo>
                    <a:pt x="0" y="115316"/>
                  </a:moveTo>
                  <a:lnTo>
                    <a:pt x="9061" y="70455"/>
                  </a:lnTo>
                  <a:lnTo>
                    <a:pt x="33774" y="33797"/>
                  </a:lnTo>
                  <a:lnTo>
                    <a:pt x="70428" y="9070"/>
                  </a:lnTo>
                  <a:lnTo>
                    <a:pt x="115316" y="0"/>
                  </a:lnTo>
                  <a:lnTo>
                    <a:pt x="1768348" y="0"/>
                  </a:lnTo>
                  <a:lnTo>
                    <a:pt x="1813208" y="9070"/>
                  </a:lnTo>
                  <a:lnTo>
                    <a:pt x="1849866" y="33797"/>
                  </a:lnTo>
                  <a:lnTo>
                    <a:pt x="1874593" y="70455"/>
                  </a:lnTo>
                  <a:lnTo>
                    <a:pt x="1883664" y="115316"/>
                  </a:lnTo>
                  <a:lnTo>
                    <a:pt x="1883664" y="576580"/>
                  </a:lnTo>
                  <a:lnTo>
                    <a:pt x="1874593" y="621440"/>
                  </a:lnTo>
                  <a:lnTo>
                    <a:pt x="1849866" y="658098"/>
                  </a:lnTo>
                  <a:lnTo>
                    <a:pt x="1813208" y="682825"/>
                  </a:lnTo>
                  <a:lnTo>
                    <a:pt x="1768348" y="691896"/>
                  </a:lnTo>
                  <a:lnTo>
                    <a:pt x="115316" y="691896"/>
                  </a:lnTo>
                  <a:lnTo>
                    <a:pt x="70428" y="682825"/>
                  </a:lnTo>
                  <a:lnTo>
                    <a:pt x="33774" y="658098"/>
                  </a:lnTo>
                  <a:lnTo>
                    <a:pt x="9061" y="621440"/>
                  </a:lnTo>
                  <a:lnTo>
                    <a:pt x="0" y="576580"/>
                  </a:lnTo>
                  <a:lnTo>
                    <a:pt x="0" y="115316"/>
                  </a:lnTo>
                  <a:close/>
                </a:path>
              </a:pathLst>
            </a:custGeom>
            <a:ln w="914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561238" y="5028057"/>
            <a:ext cx="15582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17375E"/>
                </a:solidFill>
                <a:latin typeface="Arial"/>
                <a:cs typeface="Arial"/>
              </a:rPr>
              <a:t>На</a:t>
            </a:r>
            <a:r>
              <a:rPr sz="1600" b="1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Arial"/>
                <a:cs typeface="Arial"/>
              </a:rPr>
              <a:t>подписании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5550217" y="5344477"/>
            <a:ext cx="2333625" cy="802005"/>
            <a:chOff x="5550217" y="5344477"/>
            <a:chExt cx="2333625" cy="802005"/>
          </a:xfrm>
        </p:grpSpPr>
        <p:sp>
          <p:nvSpPr>
            <p:cNvPr id="63" name="object 63"/>
            <p:cNvSpPr/>
            <p:nvPr/>
          </p:nvSpPr>
          <p:spPr>
            <a:xfrm>
              <a:off x="5554979" y="5349239"/>
              <a:ext cx="2324100" cy="792480"/>
            </a:xfrm>
            <a:custGeom>
              <a:avLst/>
              <a:gdLst/>
              <a:ahLst/>
              <a:cxnLst/>
              <a:rect l="l" t="t" r="r" b="b"/>
              <a:pathLst>
                <a:path w="2324100" h="792479">
                  <a:moveTo>
                    <a:pt x="2192020" y="0"/>
                  </a:moveTo>
                  <a:lnTo>
                    <a:pt x="132080" y="0"/>
                  </a:lnTo>
                  <a:lnTo>
                    <a:pt x="90350" y="6738"/>
                  </a:lnTo>
                  <a:lnTo>
                    <a:pt x="54095" y="25497"/>
                  </a:lnTo>
                  <a:lnTo>
                    <a:pt x="25497" y="54095"/>
                  </a:lnTo>
                  <a:lnTo>
                    <a:pt x="6738" y="90350"/>
                  </a:lnTo>
                  <a:lnTo>
                    <a:pt x="0" y="132080"/>
                  </a:lnTo>
                  <a:lnTo>
                    <a:pt x="0" y="660400"/>
                  </a:lnTo>
                  <a:lnTo>
                    <a:pt x="6738" y="702148"/>
                  </a:lnTo>
                  <a:lnTo>
                    <a:pt x="25497" y="738406"/>
                  </a:lnTo>
                  <a:lnTo>
                    <a:pt x="54095" y="766997"/>
                  </a:lnTo>
                  <a:lnTo>
                    <a:pt x="90350" y="785746"/>
                  </a:lnTo>
                  <a:lnTo>
                    <a:pt x="132080" y="792480"/>
                  </a:lnTo>
                  <a:lnTo>
                    <a:pt x="2192020" y="792480"/>
                  </a:lnTo>
                  <a:lnTo>
                    <a:pt x="2233749" y="785746"/>
                  </a:lnTo>
                  <a:lnTo>
                    <a:pt x="2270004" y="766997"/>
                  </a:lnTo>
                  <a:lnTo>
                    <a:pt x="2298602" y="738406"/>
                  </a:lnTo>
                  <a:lnTo>
                    <a:pt x="2317361" y="702148"/>
                  </a:lnTo>
                  <a:lnTo>
                    <a:pt x="2324100" y="660400"/>
                  </a:lnTo>
                  <a:lnTo>
                    <a:pt x="2324100" y="132080"/>
                  </a:lnTo>
                  <a:lnTo>
                    <a:pt x="2317361" y="90350"/>
                  </a:lnTo>
                  <a:lnTo>
                    <a:pt x="2298602" y="54095"/>
                  </a:lnTo>
                  <a:lnTo>
                    <a:pt x="2270004" y="25497"/>
                  </a:lnTo>
                  <a:lnTo>
                    <a:pt x="2233749" y="6738"/>
                  </a:lnTo>
                  <a:lnTo>
                    <a:pt x="21920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554979" y="5349239"/>
              <a:ext cx="2324100" cy="792480"/>
            </a:xfrm>
            <a:custGeom>
              <a:avLst/>
              <a:gdLst/>
              <a:ahLst/>
              <a:cxnLst/>
              <a:rect l="l" t="t" r="r" b="b"/>
              <a:pathLst>
                <a:path w="2324100" h="792479">
                  <a:moveTo>
                    <a:pt x="0" y="132080"/>
                  </a:moveTo>
                  <a:lnTo>
                    <a:pt x="6738" y="90350"/>
                  </a:lnTo>
                  <a:lnTo>
                    <a:pt x="25497" y="54095"/>
                  </a:lnTo>
                  <a:lnTo>
                    <a:pt x="54095" y="25497"/>
                  </a:lnTo>
                  <a:lnTo>
                    <a:pt x="90350" y="6738"/>
                  </a:lnTo>
                  <a:lnTo>
                    <a:pt x="132080" y="0"/>
                  </a:lnTo>
                  <a:lnTo>
                    <a:pt x="2192020" y="0"/>
                  </a:lnTo>
                  <a:lnTo>
                    <a:pt x="2233749" y="6738"/>
                  </a:lnTo>
                  <a:lnTo>
                    <a:pt x="2270004" y="25497"/>
                  </a:lnTo>
                  <a:lnTo>
                    <a:pt x="2298602" y="54095"/>
                  </a:lnTo>
                  <a:lnTo>
                    <a:pt x="2317361" y="90350"/>
                  </a:lnTo>
                  <a:lnTo>
                    <a:pt x="2324100" y="132080"/>
                  </a:lnTo>
                  <a:lnTo>
                    <a:pt x="2324100" y="660400"/>
                  </a:lnTo>
                  <a:lnTo>
                    <a:pt x="2317361" y="702148"/>
                  </a:lnTo>
                  <a:lnTo>
                    <a:pt x="2298602" y="738406"/>
                  </a:lnTo>
                  <a:lnTo>
                    <a:pt x="2270004" y="766997"/>
                  </a:lnTo>
                  <a:lnTo>
                    <a:pt x="2233749" y="785746"/>
                  </a:lnTo>
                  <a:lnTo>
                    <a:pt x="2192020" y="792480"/>
                  </a:lnTo>
                  <a:lnTo>
                    <a:pt x="132080" y="792480"/>
                  </a:lnTo>
                  <a:lnTo>
                    <a:pt x="90350" y="785746"/>
                  </a:lnTo>
                  <a:lnTo>
                    <a:pt x="54095" y="766997"/>
                  </a:lnTo>
                  <a:lnTo>
                    <a:pt x="25497" y="738406"/>
                  </a:lnTo>
                  <a:lnTo>
                    <a:pt x="6738" y="702148"/>
                  </a:lnTo>
                  <a:lnTo>
                    <a:pt x="0" y="660400"/>
                  </a:lnTo>
                  <a:lnTo>
                    <a:pt x="0" y="132080"/>
                  </a:lnTo>
                  <a:close/>
                </a:path>
              </a:pathLst>
            </a:custGeom>
            <a:ln w="9143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6093967" y="5485891"/>
            <a:ext cx="12484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17375E"/>
                </a:solidFill>
                <a:latin typeface="Arial"/>
                <a:cs typeface="Arial"/>
              </a:rPr>
              <a:t>Направлено</a:t>
            </a:r>
            <a:endParaRPr sz="160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</a:pPr>
            <a:r>
              <a:rPr sz="1600" b="1" spc="-10" dirty="0">
                <a:solidFill>
                  <a:srgbClr val="17375E"/>
                </a:solidFill>
                <a:latin typeface="Arial"/>
                <a:cs typeface="Arial"/>
              </a:rPr>
              <a:t>поставщику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6" name="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93252" y="5369052"/>
            <a:ext cx="262127" cy="2286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9375"/>
            <a:ext cx="3144329" cy="702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64297" y="245440"/>
            <a:ext cx="4548505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67155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17375E"/>
                </a:solidFill>
              </a:rPr>
              <a:t>ДОКУМЕНТЕ</a:t>
            </a:r>
            <a:r>
              <a:rPr spc="-40" dirty="0">
                <a:solidFill>
                  <a:srgbClr val="17375E"/>
                </a:solidFill>
              </a:rPr>
              <a:t> </a:t>
            </a:r>
            <a:r>
              <a:rPr spc="5" dirty="0">
                <a:solidFill>
                  <a:srgbClr val="17375E"/>
                </a:solidFill>
              </a:rPr>
              <a:t>О</a:t>
            </a:r>
            <a:r>
              <a:rPr spc="-45" dirty="0">
                <a:solidFill>
                  <a:srgbClr val="17375E"/>
                </a:solidFill>
              </a:rPr>
              <a:t> </a:t>
            </a:r>
            <a:r>
              <a:rPr dirty="0">
                <a:solidFill>
                  <a:srgbClr val="17375E"/>
                </a:solidFill>
              </a:rPr>
              <a:t>ПРИЕМКЕ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b="0" spc="-40" dirty="0">
                <a:solidFill>
                  <a:srgbClr val="17375E"/>
                </a:solidFill>
                <a:latin typeface="Microsoft Sans Serif"/>
                <a:cs typeface="Microsoft Sans Serif"/>
              </a:rPr>
              <a:t>СЛУЧАИ</a:t>
            </a:r>
            <a:r>
              <a:rPr b="0" dirty="0">
                <a:solidFill>
                  <a:srgbClr val="17375E"/>
                </a:solidFill>
                <a:latin typeface="Microsoft Sans Serif"/>
                <a:cs typeface="Microsoft Sans Serif"/>
              </a:rPr>
              <a:t> ВНЕСЕНИЯ</a:t>
            </a:r>
            <a:r>
              <a:rPr b="0" spc="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ИСПРАВЛЕНИЯ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8779" y="2475102"/>
            <a:ext cx="584835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91185" algn="just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при</a:t>
            </a:r>
            <a:r>
              <a:rPr sz="140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формировании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поставщиком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исправления</a:t>
            </a:r>
            <a:r>
              <a:rPr sz="1400" b="1" spc="37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к </a:t>
            </a:r>
            <a:r>
              <a:rPr sz="140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документу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о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приемке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в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статусе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«Подписано»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НЕДОСТУПНЫ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для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редактирования</a:t>
            </a:r>
            <a:r>
              <a:rPr sz="14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следующие</a:t>
            </a:r>
            <a:r>
              <a:rPr sz="1400" b="1" spc="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поля: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8779" y="3328796"/>
            <a:ext cx="3789679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185420" algn="l"/>
              </a:tabLst>
            </a:pP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Вид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документа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о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приемке</a:t>
            </a:r>
            <a:endParaRPr sz="1400">
              <a:latin typeface="Microsoft Sans Serif"/>
              <a:cs typeface="Microsoft Sans Serif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"/>
              <a:tabLst>
                <a:tab pos="185420" algn="l"/>
              </a:tabLst>
            </a:pP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Признак «Без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номера»</a:t>
            </a:r>
            <a:endParaRPr sz="1400">
              <a:latin typeface="Microsoft Sans Serif"/>
              <a:cs typeface="Microsoft Sans Serif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"/>
              <a:tabLst>
                <a:tab pos="185420" algn="l"/>
              </a:tabLst>
            </a:pP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«Порядковый</a:t>
            </a:r>
            <a:r>
              <a:rPr sz="1400" spc="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номер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документа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о</a:t>
            </a:r>
            <a:r>
              <a:rPr sz="1400" spc="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приемке»</a:t>
            </a:r>
            <a:endParaRPr sz="1400">
              <a:latin typeface="Microsoft Sans Serif"/>
              <a:cs typeface="Microsoft Sans Serif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"/>
              <a:tabLst>
                <a:tab pos="185420" algn="l"/>
              </a:tabLst>
            </a:pPr>
            <a:r>
              <a:rPr sz="1400" spc="-40" dirty="0">
                <a:solidFill>
                  <a:srgbClr val="17375E"/>
                </a:solidFill>
                <a:latin typeface="Microsoft Sans Serif"/>
                <a:cs typeface="Microsoft Sans Serif"/>
              </a:rPr>
              <a:t>«Дата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составления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документа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о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приемке»</a:t>
            </a:r>
            <a:endParaRPr sz="1400">
              <a:latin typeface="Microsoft Sans Serif"/>
              <a:cs typeface="Microsoft Sans Serif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"/>
              <a:tabLst>
                <a:tab pos="185420" algn="l"/>
              </a:tabLst>
            </a:pP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«Валюта»</a:t>
            </a:r>
            <a:endParaRPr sz="1400">
              <a:latin typeface="Microsoft Sans Serif"/>
              <a:cs typeface="Microsoft Sans Serif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"/>
              <a:tabLst>
                <a:tab pos="185420" algn="l"/>
              </a:tabLst>
            </a:pP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«Количество</a:t>
            </a:r>
            <a:r>
              <a:rPr sz="1400" spc="-5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(объем)»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8779" y="4609338"/>
            <a:ext cx="58470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185420" algn="l"/>
              </a:tabLst>
            </a:pP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«Цена</a:t>
            </a:r>
            <a:r>
              <a:rPr sz="1400" spc="55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(тариф)</a:t>
            </a:r>
            <a:r>
              <a:rPr sz="1400" spc="54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за</a:t>
            </a:r>
            <a:r>
              <a:rPr sz="1400" spc="56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единицу</a:t>
            </a:r>
            <a:r>
              <a:rPr sz="1400" spc="54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измерения</a:t>
            </a:r>
            <a:r>
              <a:rPr sz="1400" spc="56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с</a:t>
            </a:r>
            <a:r>
              <a:rPr sz="1400" spc="57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НДС»,</a:t>
            </a:r>
            <a:r>
              <a:rPr sz="1400" spc="56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«Цена</a:t>
            </a:r>
            <a:r>
              <a:rPr sz="1400" spc="55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(тариф)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8779" y="4822697"/>
            <a:ext cx="554736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за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единицу</a:t>
            </a:r>
            <a:r>
              <a:rPr sz="1400" spc="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измерения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17375E"/>
                </a:solidFill>
                <a:latin typeface="Microsoft Sans Serif"/>
                <a:cs typeface="Microsoft Sans Serif"/>
              </a:rPr>
              <a:t>без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17375E"/>
                </a:solidFill>
                <a:latin typeface="Microsoft Sans Serif"/>
                <a:cs typeface="Microsoft Sans Serif"/>
              </a:rPr>
              <a:t>НДС»</a:t>
            </a:r>
            <a:endParaRPr sz="1400">
              <a:latin typeface="Microsoft Sans Serif"/>
              <a:cs typeface="Microsoft Sans Serif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185420" algn="l"/>
              </a:tabLst>
            </a:pP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«Стоимость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17375E"/>
                </a:solidFill>
                <a:latin typeface="Microsoft Sans Serif"/>
                <a:cs typeface="Microsoft Sans Serif"/>
              </a:rPr>
              <a:t>без</a:t>
            </a:r>
            <a:r>
              <a:rPr sz="1400" spc="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налога</a:t>
            </a:r>
            <a:r>
              <a:rPr sz="1400" spc="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370" dirty="0">
                <a:solidFill>
                  <a:srgbClr val="17375E"/>
                </a:solidFill>
                <a:latin typeface="Microsoft Sans Serif"/>
                <a:cs typeface="Microsoft Sans Serif"/>
              </a:rPr>
              <a:t>–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всего»,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«Стоимость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с</a:t>
            </a:r>
            <a:r>
              <a:rPr sz="1400" spc="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налогом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370" dirty="0">
                <a:solidFill>
                  <a:srgbClr val="17375E"/>
                </a:solidFill>
                <a:latin typeface="Microsoft Sans Serif"/>
                <a:cs typeface="Microsoft Sans Serif"/>
              </a:rPr>
              <a:t>–</a:t>
            </a:r>
            <a:r>
              <a:rPr sz="1400" spc="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всего»</a:t>
            </a:r>
            <a:endParaRPr sz="1400">
              <a:latin typeface="Microsoft Sans Serif"/>
              <a:cs typeface="Microsoft Sans Serif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"/>
              <a:tabLst>
                <a:tab pos="185420" algn="l"/>
              </a:tabLst>
            </a:pP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«Сумма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налога,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предъявленная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покупателю»</a:t>
            </a:r>
            <a:endParaRPr sz="1400">
              <a:latin typeface="Microsoft Sans Serif"/>
              <a:cs typeface="Microsoft Sans Serif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"/>
              <a:tabLst>
                <a:tab pos="185420" algn="l"/>
              </a:tabLst>
            </a:pP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«Налоговая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ставка»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8779" y="5676391"/>
            <a:ext cx="58483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0" indent="-222885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35585" algn="l"/>
                <a:tab pos="909955" algn="l"/>
                <a:tab pos="2040889" algn="l"/>
                <a:tab pos="3208655" algn="l"/>
                <a:tab pos="4225290" algn="l"/>
                <a:tab pos="4586605" algn="l"/>
                <a:tab pos="5257165" algn="l"/>
              </a:tabLst>
            </a:pPr>
            <a:r>
              <a:rPr sz="1400" spc="-80" dirty="0">
                <a:solidFill>
                  <a:srgbClr val="17375E"/>
                </a:solidFill>
                <a:latin typeface="Microsoft Sans Serif"/>
                <a:cs typeface="Microsoft Sans Serif"/>
              </a:rPr>
              <a:t>Т</a:t>
            </a:r>
            <a:r>
              <a:rPr sz="1400" spc="-50" dirty="0">
                <a:solidFill>
                  <a:srgbClr val="17375E"/>
                </a:solidFill>
                <a:latin typeface="Microsoft Sans Serif"/>
                <a:cs typeface="Microsoft Sans Serif"/>
              </a:rPr>
              <a:t>ак</a:t>
            </a:r>
            <a:r>
              <a:rPr sz="1400" spc="-65" dirty="0">
                <a:solidFill>
                  <a:srgbClr val="17375E"/>
                </a:solidFill>
                <a:latin typeface="Microsoft Sans Serif"/>
                <a:cs typeface="Microsoft Sans Serif"/>
              </a:rPr>
              <a:t>ж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е	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н</a:t>
            </a:r>
            <a:r>
              <a:rPr sz="1400" spc="-40" dirty="0">
                <a:solidFill>
                  <a:srgbClr val="17375E"/>
                </a:solidFill>
                <a:latin typeface="Microsoft Sans Serif"/>
                <a:cs typeface="Microsoft Sans Serif"/>
              </a:rPr>
              <a:t>е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до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с</a:t>
            </a:r>
            <a:r>
              <a:rPr sz="1400" spc="15" dirty="0">
                <a:solidFill>
                  <a:srgbClr val="17375E"/>
                </a:solidFill>
                <a:latin typeface="Microsoft Sans Serif"/>
                <a:cs typeface="Microsoft Sans Serif"/>
              </a:rPr>
              <a:t>т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у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п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н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о	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о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бно</a:t>
            </a:r>
            <a:r>
              <a:rPr sz="1400" spc="-40" dirty="0">
                <a:solidFill>
                  <a:srgbClr val="17375E"/>
                </a:solidFill>
                <a:latin typeface="Microsoft Sans Serif"/>
                <a:cs typeface="Microsoft Sans Serif"/>
              </a:rPr>
              <a:t>в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л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е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ни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е	</a:t>
            </a:r>
            <a:r>
              <a:rPr sz="1400" spc="-40" dirty="0">
                <a:solidFill>
                  <a:srgbClr val="17375E"/>
                </a:solidFill>
                <a:latin typeface="Microsoft Sans Serif"/>
                <a:cs typeface="Microsoft Sans Serif"/>
              </a:rPr>
              <a:t>а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т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р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и</a:t>
            </a:r>
            <a:r>
              <a:rPr sz="1400" spc="-40" dirty="0">
                <a:solidFill>
                  <a:srgbClr val="17375E"/>
                </a:solidFill>
                <a:latin typeface="Microsoft Sans Serif"/>
                <a:cs typeface="Microsoft Sans Serif"/>
              </a:rPr>
              <a:t>б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у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т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о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в	</a:t>
            </a:r>
            <a:r>
              <a:rPr sz="1400" spc="-50" dirty="0">
                <a:solidFill>
                  <a:srgbClr val="17375E"/>
                </a:solidFill>
                <a:latin typeface="Microsoft Sans Serif"/>
                <a:cs typeface="Microsoft Sans Serif"/>
              </a:rPr>
              <a:t>и</a:t>
            </a:r>
            <a:r>
              <a:rPr sz="14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з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	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н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о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в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о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й	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ве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р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с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и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и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0991" y="5889752"/>
            <a:ext cx="56743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32815" algn="l"/>
                <a:tab pos="1175385" algn="l"/>
                <a:tab pos="2179955" algn="l"/>
                <a:tab pos="3458210" algn="l"/>
                <a:tab pos="3696335" algn="l"/>
                <a:tab pos="4062095" algn="l"/>
                <a:tab pos="4688840" algn="l"/>
              </a:tabLst>
            </a:pP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с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в</a:t>
            </a:r>
            <a:r>
              <a:rPr sz="1400" spc="-40" dirty="0">
                <a:solidFill>
                  <a:srgbClr val="17375E"/>
                </a:solidFill>
                <a:latin typeface="Microsoft Sans Serif"/>
                <a:cs typeface="Microsoft Sans Serif"/>
              </a:rPr>
              <a:t>е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д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е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ни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й	о	</a:t>
            </a:r>
            <a:r>
              <a:rPr sz="1400" spc="-85" dirty="0">
                <a:solidFill>
                  <a:srgbClr val="17375E"/>
                </a:solidFill>
                <a:latin typeface="Microsoft Sans Serif"/>
                <a:cs typeface="Microsoft Sans Serif"/>
              </a:rPr>
              <a:t>к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о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н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т</a:t>
            </a:r>
            <a:r>
              <a:rPr sz="14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рак</a:t>
            </a:r>
            <a:r>
              <a:rPr sz="14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т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е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,	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р</a:t>
            </a:r>
            <a:r>
              <a:rPr sz="14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а</a:t>
            </a:r>
            <a:r>
              <a:rPr sz="1400" spc="-60" dirty="0">
                <a:solidFill>
                  <a:srgbClr val="17375E"/>
                </a:solidFill>
                <a:latin typeface="Microsoft Sans Serif"/>
                <a:cs typeface="Microsoft Sans Serif"/>
              </a:rPr>
              <a:t>з</a:t>
            </a:r>
            <a:r>
              <a:rPr sz="1400" spc="-40" dirty="0">
                <a:solidFill>
                  <a:srgbClr val="17375E"/>
                </a:solidFill>
                <a:latin typeface="Microsoft Sans Serif"/>
                <a:cs typeface="Microsoft Sans Serif"/>
              </a:rPr>
              <a:t>м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ещ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е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н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но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й	в	</a:t>
            </a:r>
            <a:r>
              <a:rPr sz="1400" spc="-65" dirty="0">
                <a:solidFill>
                  <a:srgbClr val="17375E"/>
                </a:solidFill>
                <a:latin typeface="Microsoft Sans Serif"/>
                <a:cs typeface="Microsoft Sans Serif"/>
              </a:rPr>
              <a:t>Р</a:t>
            </a:r>
            <a:r>
              <a:rPr sz="1400" spc="-60" dirty="0">
                <a:solidFill>
                  <a:srgbClr val="17375E"/>
                </a:solidFill>
                <a:latin typeface="Microsoft Sans Serif"/>
                <a:cs typeface="Microsoft Sans Serif"/>
              </a:rPr>
              <a:t>К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	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о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с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л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е	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</a:t>
            </a:r>
            <a:r>
              <a:rPr sz="1400" spc="-40" dirty="0">
                <a:solidFill>
                  <a:srgbClr val="17375E"/>
                </a:solidFill>
                <a:latin typeface="Microsoft Sans Serif"/>
                <a:cs typeface="Microsoft Sans Serif"/>
              </a:rPr>
              <a:t>о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д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п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и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с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а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ни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я 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документа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о</a:t>
            </a:r>
            <a:r>
              <a:rPr sz="1400" spc="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приемке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52156" y="2475102"/>
            <a:ext cx="43840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при</a:t>
            </a:r>
            <a:r>
              <a:rPr sz="1400" b="1" spc="46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формировании</a:t>
            </a:r>
            <a:r>
              <a:rPr sz="1400" b="1" spc="459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поставщиком</a:t>
            </a:r>
            <a:r>
              <a:rPr sz="1400" b="1" spc="459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исправления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58381" y="2688462"/>
            <a:ext cx="48774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71145" algn="l"/>
                <a:tab pos="1370330" algn="l"/>
                <a:tab pos="1649730" algn="l"/>
                <a:tab pos="2559050" algn="l"/>
                <a:tab pos="2836545" algn="l"/>
                <a:tab pos="3670300" algn="l"/>
                <a:tab pos="4754245" algn="l"/>
              </a:tabLst>
            </a:pP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к	д</a:t>
            </a:r>
            <a:r>
              <a:rPr sz="1400" b="1" spc="-25" dirty="0">
                <a:solidFill>
                  <a:srgbClr val="17375E"/>
                </a:solidFill>
                <a:latin typeface="Arial"/>
                <a:cs typeface="Arial"/>
              </a:rPr>
              <a:t>о</a:t>
            </a:r>
            <a:r>
              <a:rPr sz="1400" b="1" spc="15" dirty="0">
                <a:solidFill>
                  <a:srgbClr val="17375E"/>
                </a:solidFill>
                <a:latin typeface="Arial"/>
                <a:cs typeface="Arial"/>
              </a:rPr>
              <a:t>к</a:t>
            </a:r>
            <a:r>
              <a:rPr sz="1400" b="1" spc="-75" dirty="0">
                <a:solidFill>
                  <a:srgbClr val="17375E"/>
                </a:solidFill>
                <a:latin typeface="Arial"/>
                <a:cs typeface="Arial"/>
              </a:rPr>
              <a:t>у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м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е</a:t>
            </a:r>
            <a:r>
              <a:rPr sz="1400" b="1" spc="10" dirty="0">
                <a:solidFill>
                  <a:srgbClr val="17375E"/>
                </a:solidFill>
                <a:latin typeface="Arial"/>
                <a:cs typeface="Arial"/>
              </a:rPr>
              <a:t>н</a:t>
            </a:r>
            <a:r>
              <a:rPr sz="1400" b="1" spc="40" dirty="0">
                <a:solidFill>
                  <a:srgbClr val="17375E"/>
                </a:solidFill>
                <a:latin typeface="Arial"/>
                <a:cs typeface="Arial"/>
              </a:rPr>
              <a:t>т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у	о	при</a:t>
            </a:r>
            <a:r>
              <a:rPr sz="1400" b="1" spc="-40" dirty="0">
                <a:solidFill>
                  <a:srgbClr val="17375E"/>
                </a:solidFill>
                <a:latin typeface="Arial"/>
                <a:cs typeface="Arial"/>
              </a:rPr>
              <a:t>е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м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к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е	в	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с</a:t>
            </a:r>
            <a:r>
              <a:rPr sz="1400" b="1" spc="-20" dirty="0">
                <a:solidFill>
                  <a:srgbClr val="17375E"/>
                </a:solidFill>
                <a:latin typeface="Arial"/>
                <a:cs typeface="Arial"/>
              </a:rPr>
              <a:t>т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а</a:t>
            </a:r>
            <a:r>
              <a:rPr sz="1400" b="1" spc="40" dirty="0">
                <a:solidFill>
                  <a:srgbClr val="17375E"/>
                </a:solidFill>
                <a:latin typeface="Arial"/>
                <a:cs typeface="Arial"/>
              </a:rPr>
              <a:t>т</a:t>
            </a:r>
            <a:r>
              <a:rPr sz="1400" b="1" spc="-75" dirty="0">
                <a:solidFill>
                  <a:srgbClr val="17375E"/>
                </a:solidFill>
                <a:latin typeface="Arial"/>
                <a:cs typeface="Arial"/>
              </a:rPr>
              <a:t>у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с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е	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«О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1400" b="1" spc="5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1400" b="1" spc="-30" dirty="0">
                <a:solidFill>
                  <a:srgbClr val="FF0000"/>
                </a:solidFill>
                <a:latin typeface="Arial"/>
                <a:cs typeface="Arial"/>
              </a:rPr>
              <a:t>з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ан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о	в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58381" y="2902076"/>
            <a:ext cx="487680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512570" algn="l"/>
                <a:tab pos="2943225" algn="l"/>
                <a:tab pos="3418840" algn="l"/>
              </a:tabLst>
            </a:pP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ас</a:t>
            </a:r>
            <a:r>
              <a:rPr sz="1400" b="1" spc="-15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м</a:t>
            </a:r>
            <a:r>
              <a:rPr sz="1400" b="1" spc="-45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ени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и»	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Н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ЕД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400" b="1" spc="-45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УПН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Ы	</a:t>
            </a:r>
            <a:r>
              <a:rPr sz="1400" b="1" spc="5" dirty="0">
                <a:solidFill>
                  <a:srgbClr val="17375E"/>
                </a:solidFill>
                <a:latin typeface="Arial"/>
                <a:cs typeface="Arial"/>
              </a:rPr>
              <a:t>д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л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я	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р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е</a:t>
            </a:r>
            <a:r>
              <a:rPr sz="1400" b="1" spc="-20" dirty="0">
                <a:solidFill>
                  <a:srgbClr val="17375E"/>
                </a:solidFill>
                <a:latin typeface="Arial"/>
                <a:cs typeface="Arial"/>
              </a:rPr>
              <a:t>д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а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к</a:t>
            </a:r>
            <a:r>
              <a:rPr sz="1400" b="1" spc="-20" dirty="0">
                <a:solidFill>
                  <a:srgbClr val="17375E"/>
                </a:solidFill>
                <a:latin typeface="Arial"/>
                <a:cs typeface="Arial"/>
              </a:rPr>
              <a:t>т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и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ро</a:t>
            </a:r>
            <a:r>
              <a:rPr sz="1400" b="1" spc="-25" dirty="0">
                <a:solidFill>
                  <a:srgbClr val="17375E"/>
                </a:solidFill>
                <a:latin typeface="Arial"/>
                <a:cs typeface="Arial"/>
              </a:rPr>
              <a:t>в</a:t>
            </a:r>
            <a:r>
              <a:rPr sz="1400" b="1" spc="-15" dirty="0">
                <a:solidFill>
                  <a:srgbClr val="17375E"/>
                </a:solidFill>
                <a:latin typeface="Arial"/>
                <a:cs typeface="Arial"/>
              </a:rPr>
              <a:t>а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ния 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следующие</a:t>
            </a:r>
            <a:r>
              <a:rPr sz="1400" b="1" spc="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поля: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436736" y="3144011"/>
            <a:ext cx="50800" cy="200025"/>
          </a:xfrm>
          <a:custGeom>
            <a:avLst/>
            <a:gdLst/>
            <a:ahLst/>
            <a:cxnLst/>
            <a:rect l="l" t="t" r="r" b="b"/>
            <a:pathLst>
              <a:path w="50800" h="200025">
                <a:moveTo>
                  <a:pt x="50292" y="0"/>
                </a:moveTo>
                <a:lnTo>
                  <a:pt x="0" y="0"/>
                </a:lnTo>
                <a:lnTo>
                  <a:pt x="0" y="199644"/>
                </a:lnTo>
                <a:lnTo>
                  <a:pt x="50292" y="199644"/>
                </a:lnTo>
                <a:lnTo>
                  <a:pt x="5029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858381" y="3542157"/>
            <a:ext cx="3591560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185420" algn="l"/>
              </a:tabLst>
            </a:pPr>
            <a:r>
              <a:rPr sz="1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Вид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документа</a:t>
            </a:r>
            <a:r>
              <a:rPr sz="14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 </a:t>
            </a:r>
            <a:r>
              <a:rPr sz="14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приемке</a:t>
            </a:r>
            <a:endParaRPr sz="1400">
              <a:latin typeface="Microsoft Sans Serif"/>
              <a:cs typeface="Microsoft Sans Serif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"/>
              <a:tabLst>
                <a:tab pos="185420" algn="l"/>
              </a:tabLst>
            </a:pPr>
            <a:r>
              <a:rPr sz="14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Признак</a:t>
            </a:r>
            <a:r>
              <a:rPr sz="14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«Без</a:t>
            </a: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номера</a:t>
            </a:r>
            <a:endParaRPr sz="1400">
              <a:latin typeface="Microsoft Sans Serif"/>
              <a:cs typeface="Microsoft Sans Serif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"/>
              <a:tabLst>
                <a:tab pos="185420" algn="l"/>
              </a:tabLst>
            </a:pPr>
            <a:r>
              <a:rPr sz="1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Порядковый</a:t>
            </a:r>
            <a:r>
              <a:rPr sz="14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номер</a:t>
            </a:r>
            <a:r>
              <a:rPr sz="1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документа</a:t>
            </a:r>
            <a:r>
              <a:rPr sz="1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4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приемке</a:t>
            </a:r>
            <a:endParaRPr sz="1400">
              <a:latin typeface="Microsoft Sans Serif"/>
              <a:cs typeface="Microsoft Sans Serif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"/>
              <a:tabLst>
                <a:tab pos="185420" algn="l"/>
              </a:tabLst>
            </a:pPr>
            <a:r>
              <a:rPr sz="14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Дата</a:t>
            </a:r>
            <a:r>
              <a:rPr sz="1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составления</a:t>
            </a:r>
            <a:r>
              <a:rPr sz="14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документа</a:t>
            </a:r>
            <a:r>
              <a:rPr sz="1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4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приемке</a:t>
            </a:r>
            <a:endParaRPr sz="1400">
              <a:latin typeface="Microsoft Sans Serif"/>
              <a:cs typeface="Microsoft Sans Serif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"/>
              <a:tabLst>
                <a:tab pos="185420" algn="l"/>
              </a:tabLst>
            </a:pPr>
            <a:r>
              <a:rPr sz="1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Валюта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5676" y="1350263"/>
            <a:ext cx="2667000" cy="670560"/>
          </a:xfrm>
          <a:custGeom>
            <a:avLst/>
            <a:gdLst/>
            <a:ahLst/>
            <a:cxnLst/>
            <a:rect l="l" t="t" r="r" b="b"/>
            <a:pathLst>
              <a:path w="2667000" h="670560">
                <a:moveTo>
                  <a:pt x="0" y="111760"/>
                </a:moveTo>
                <a:lnTo>
                  <a:pt x="8782" y="68258"/>
                </a:lnTo>
                <a:lnTo>
                  <a:pt x="32734" y="32734"/>
                </a:lnTo>
                <a:lnTo>
                  <a:pt x="68258" y="8782"/>
                </a:lnTo>
                <a:lnTo>
                  <a:pt x="111759" y="0"/>
                </a:lnTo>
                <a:lnTo>
                  <a:pt x="2555240" y="0"/>
                </a:lnTo>
                <a:lnTo>
                  <a:pt x="2598741" y="8782"/>
                </a:lnTo>
                <a:lnTo>
                  <a:pt x="2634265" y="32734"/>
                </a:lnTo>
                <a:lnTo>
                  <a:pt x="2658217" y="68258"/>
                </a:lnTo>
                <a:lnTo>
                  <a:pt x="2667000" y="111760"/>
                </a:lnTo>
                <a:lnTo>
                  <a:pt x="2667000" y="558800"/>
                </a:lnTo>
                <a:lnTo>
                  <a:pt x="2658217" y="602301"/>
                </a:lnTo>
                <a:lnTo>
                  <a:pt x="2634265" y="637825"/>
                </a:lnTo>
                <a:lnTo>
                  <a:pt x="2598741" y="661777"/>
                </a:lnTo>
                <a:lnTo>
                  <a:pt x="2555240" y="670560"/>
                </a:lnTo>
                <a:lnTo>
                  <a:pt x="111759" y="670560"/>
                </a:lnTo>
                <a:lnTo>
                  <a:pt x="68258" y="661777"/>
                </a:lnTo>
                <a:lnTo>
                  <a:pt x="32734" y="637825"/>
                </a:lnTo>
                <a:lnTo>
                  <a:pt x="8782" y="602301"/>
                </a:lnTo>
                <a:lnTo>
                  <a:pt x="0" y="558800"/>
                </a:lnTo>
                <a:lnTo>
                  <a:pt x="0" y="111760"/>
                </a:lnTo>
                <a:close/>
              </a:path>
            </a:pathLst>
          </a:custGeom>
          <a:ln w="9144">
            <a:solidFill>
              <a:srgbClr val="375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50265" y="1546986"/>
            <a:ext cx="24765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17375E"/>
                </a:solidFill>
                <a:latin typeface="Arial"/>
                <a:cs typeface="Arial"/>
              </a:rPr>
              <a:t>ОШИБКИ</a:t>
            </a:r>
            <a:r>
              <a:rPr sz="1600" b="1" spc="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В</a:t>
            </a:r>
            <a:r>
              <a:rPr sz="1600" b="1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ДОКУМЕНТЕ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485132" y="1350263"/>
            <a:ext cx="2329180" cy="708660"/>
          </a:xfrm>
          <a:custGeom>
            <a:avLst/>
            <a:gdLst/>
            <a:ahLst/>
            <a:cxnLst/>
            <a:rect l="l" t="t" r="r" b="b"/>
            <a:pathLst>
              <a:path w="2329179" h="708660">
                <a:moveTo>
                  <a:pt x="0" y="118110"/>
                </a:moveTo>
                <a:lnTo>
                  <a:pt x="9274" y="72116"/>
                </a:lnTo>
                <a:lnTo>
                  <a:pt x="34575" y="34575"/>
                </a:lnTo>
                <a:lnTo>
                  <a:pt x="72116" y="9274"/>
                </a:lnTo>
                <a:lnTo>
                  <a:pt x="118109" y="0"/>
                </a:lnTo>
                <a:lnTo>
                  <a:pt x="2210562" y="0"/>
                </a:lnTo>
                <a:lnTo>
                  <a:pt x="2256555" y="9274"/>
                </a:lnTo>
                <a:lnTo>
                  <a:pt x="2294096" y="34575"/>
                </a:lnTo>
                <a:lnTo>
                  <a:pt x="2319397" y="72116"/>
                </a:lnTo>
                <a:lnTo>
                  <a:pt x="2328671" y="118110"/>
                </a:lnTo>
                <a:lnTo>
                  <a:pt x="2328671" y="590550"/>
                </a:lnTo>
                <a:lnTo>
                  <a:pt x="2319397" y="636543"/>
                </a:lnTo>
                <a:lnTo>
                  <a:pt x="2294096" y="674084"/>
                </a:lnTo>
                <a:lnTo>
                  <a:pt x="2256555" y="699385"/>
                </a:lnTo>
                <a:lnTo>
                  <a:pt x="2210562" y="708660"/>
                </a:lnTo>
                <a:lnTo>
                  <a:pt x="118109" y="708660"/>
                </a:lnTo>
                <a:lnTo>
                  <a:pt x="72116" y="699385"/>
                </a:lnTo>
                <a:lnTo>
                  <a:pt x="34575" y="674084"/>
                </a:lnTo>
                <a:lnTo>
                  <a:pt x="9274" y="636543"/>
                </a:lnTo>
                <a:lnTo>
                  <a:pt x="0" y="590550"/>
                </a:lnTo>
                <a:lnTo>
                  <a:pt x="0" y="118110"/>
                </a:lnTo>
                <a:close/>
              </a:path>
            </a:pathLst>
          </a:custGeom>
          <a:ln w="9144">
            <a:solidFill>
              <a:srgbClr val="375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920234" y="1444243"/>
            <a:ext cx="14579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Отказ </a:t>
            </a:r>
            <a:r>
              <a:rPr sz="1600" b="1" spc="-10" dirty="0">
                <a:solidFill>
                  <a:srgbClr val="17375E"/>
                </a:solidFill>
                <a:latin typeface="Arial"/>
                <a:cs typeface="Arial"/>
              </a:rPr>
              <a:t>при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spc="-15" dirty="0">
                <a:solidFill>
                  <a:srgbClr val="17375E"/>
                </a:solidFill>
                <a:latin typeface="Arial"/>
                <a:cs typeface="Arial"/>
              </a:rPr>
              <a:t>рассмотрении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486965" y="1345501"/>
            <a:ext cx="2693670" cy="718185"/>
            <a:chOff x="8486965" y="1345501"/>
            <a:chExt cx="2693670" cy="718185"/>
          </a:xfrm>
        </p:grpSpPr>
        <p:sp>
          <p:nvSpPr>
            <p:cNvPr id="21" name="object 21"/>
            <p:cNvSpPr/>
            <p:nvPr/>
          </p:nvSpPr>
          <p:spPr>
            <a:xfrm>
              <a:off x="8491728" y="1350263"/>
              <a:ext cx="2684145" cy="708660"/>
            </a:xfrm>
            <a:custGeom>
              <a:avLst/>
              <a:gdLst/>
              <a:ahLst/>
              <a:cxnLst/>
              <a:rect l="l" t="t" r="r" b="b"/>
              <a:pathLst>
                <a:path w="2684145" h="708660">
                  <a:moveTo>
                    <a:pt x="2565654" y="0"/>
                  </a:moveTo>
                  <a:lnTo>
                    <a:pt x="118110" y="0"/>
                  </a:lnTo>
                  <a:lnTo>
                    <a:pt x="72116" y="9274"/>
                  </a:lnTo>
                  <a:lnTo>
                    <a:pt x="34575" y="34575"/>
                  </a:lnTo>
                  <a:lnTo>
                    <a:pt x="9274" y="72116"/>
                  </a:lnTo>
                  <a:lnTo>
                    <a:pt x="0" y="118110"/>
                  </a:lnTo>
                  <a:lnTo>
                    <a:pt x="0" y="590550"/>
                  </a:lnTo>
                  <a:lnTo>
                    <a:pt x="9274" y="636543"/>
                  </a:lnTo>
                  <a:lnTo>
                    <a:pt x="34575" y="674084"/>
                  </a:lnTo>
                  <a:lnTo>
                    <a:pt x="72116" y="699385"/>
                  </a:lnTo>
                  <a:lnTo>
                    <a:pt x="118110" y="708660"/>
                  </a:lnTo>
                  <a:lnTo>
                    <a:pt x="2565654" y="708660"/>
                  </a:lnTo>
                  <a:lnTo>
                    <a:pt x="2611647" y="699385"/>
                  </a:lnTo>
                  <a:lnTo>
                    <a:pt x="2649188" y="674084"/>
                  </a:lnTo>
                  <a:lnTo>
                    <a:pt x="2674489" y="636543"/>
                  </a:lnTo>
                  <a:lnTo>
                    <a:pt x="2683764" y="590550"/>
                  </a:lnTo>
                  <a:lnTo>
                    <a:pt x="2683764" y="118110"/>
                  </a:lnTo>
                  <a:lnTo>
                    <a:pt x="2674489" y="72116"/>
                  </a:lnTo>
                  <a:lnTo>
                    <a:pt x="2649188" y="34575"/>
                  </a:lnTo>
                  <a:lnTo>
                    <a:pt x="2611647" y="9274"/>
                  </a:lnTo>
                  <a:lnTo>
                    <a:pt x="25656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491728" y="1350263"/>
              <a:ext cx="2684145" cy="708660"/>
            </a:xfrm>
            <a:custGeom>
              <a:avLst/>
              <a:gdLst/>
              <a:ahLst/>
              <a:cxnLst/>
              <a:rect l="l" t="t" r="r" b="b"/>
              <a:pathLst>
                <a:path w="2684145" h="708660">
                  <a:moveTo>
                    <a:pt x="0" y="118110"/>
                  </a:moveTo>
                  <a:lnTo>
                    <a:pt x="9274" y="72116"/>
                  </a:lnTo>
                  <a:lnTo>
                    <a:pt x="34575" y="34575"/>
                  </a:lnTo>
                  <a:lnTo>
                    <a:pt x="72116" y="9274"/>
                  </a:lnTo>
                  <a:lnTo>
                    <a:pt x="118110" y="0"/>
                  </a:lnTo>
                  <a:lnTo>
                    <a:pt x="2565654" y="0"/>
                  </a:lnTo>
                  <a:lnTo>
                    <a:pt x="2611647" y="9274"/>
                  </a:lnTo>
                  <a:lnTo>
                    <a:pt x="2649188" y="34575"/>
                  </a:lnTo>
                  <a:lnTo>
                    <a:pt x="2674489" y="72116"/>
                  </a:lnTo>
                  <a:lnTo>
                    <a:pt x="2683764" y="118110"/>
                  </a:lnTo>
                  <a:lnTo>
                    <a:pt x="2683764" y="590550"/>
                  </a:lnTo>
                  <a:lnTo>
                    <a:pt x="2674489" y="636543"/>
                  </a:lnTo>
                  <a:lnTo>
                    <a:pt x="2649188" y="674084"/>
                  </a:lnTo>
                  <a:lnTo>
                    <a:pt x="2611647" y="699385"/>
                  </a:lnTo>
                  <a:lnTo>
                    <a:pt x="2565654" y="708660"/>
                  </a:lnTo>
                  <a:lnTo>
                    <a:pt x="118110" y="708660"/>
                  </a:lnTo>
                  <a:lnTo>
                    <a:pt x="72116" y="699385"/>
                  </a:lnTo>
                  <a:lnTo>
                    <a:pt x="34575" y="674084"/>
                  </a:lnTo>
                  <a:lnTo>
                    <a:pt x="9274" y="636543"/>
                  </a:lnTo>
                  <a:lnTo>
                    <a:pt x="0" y="590550"/>
                  </a:lnTo>
                  <a:lnTo>
                    <a:pt x="0" y="118110"/>
                  </a:lnTo>
                  <a:close/>
                </a:path>
              </a:pathLst>
            </a:custGeom>
            <a:ln w="9144">
              <a:solidFill>
                <a:srgbClr val="375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606155" y="1366519"/>
            <a:ext cx="245745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solidFill>
                  <a:srgbClr val="17375E"/>
                </a:solidFill>
                <a:latin typeface="Arial"/>
                <a:cs typeface="Arial"/>
              </a:rPr>
              <a:t>Сформировать</a:t>
            </a:r>
            <a:endParaRPr sz="14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исправление</a:t>
            </a:r>
            <a:r>
              <a:rPr sz="1400" b="1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к</a:t>
            </a:r>
            <a:r>
              <a:rPr sz="1400" b="1" spc="-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документу</a:t>
            </a:r>
            <a:r>
              <a:rPr sz="14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о </a:t>
            </a:r>
            <a:r>
              <a:rPr sz="1400" b="1" spc="-37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приемке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43483" y="859535"/>
            <a:ext cx="10732135" cy="1877695"/>
            <a:chOff x="443483" y="859535"/>
            <a:chExt cx="10732135" cy="1877695"/>
          </a:xfrm>
        </p:grpSpPr>
        <p:sp>
          <p:nvSpPr>
            <p:cNvPr id="25" name="object 25"/>
            <p:cNvSpPr/>
            <p:nvPr/>
          </p:nvSpPr>
          <p:spPr>
            <a:xfrm>
              <a:off x="6797039" y="1616963"/>
              <a:ext cx="1711325" cy="76200"/>
            </a:xfrm>
            <a:custGeom>
              <a:avLst/>
              <a:gdLst/>
              <a:ahLst/>
              <a:cxnLst/>
              <a:rect l="l" t="t" r="r" b="b"/>
              <a:pathLst>
                <a:path w="1711325" h="76200">
                  <a:moveTo>
                    <a:pt x="1634870" y="0"/>
                  </a:moveTo>
                  <a:lnTo>
                    <a:pt x="1634870" y="76200"/>
                  </a:lnTo>
                  <a:lnTo>
                    <a:pt x="1698370" y="44450"/>
                  </a:lnTo>
                  <a:lnTo>
                    <a:pt x="1647570" y="44450"/>
                  </a:lnTo>
                  <a:lnTo>
                    <a:pt x="1647570" y="40259"/>
                  </a:lnTo>
                  <a:lnTo>
                    <a:pt x="1706752" y="40259"/>
                  </a:lnTo>
                  <a:lnTo>
                    <a:pt x="1711070" y="38100"/>
                  </a:lnTo>
                  <a:lnTo>
                    <a:pt x="1706752" y="35940"/>
                  </a:lnTo>
                  <a:lnTo>
                    <a:pt x="1647570" y="35940"/>
                  </a:lnTo>
                  <a:lnTo>
                    <a:pt x="1647570" y="31750"/>
                  </a:lnTo>
                  <a:lnTo>
                    <a:pt x="1698370" y="31750"/>
                  </a:lnTo>
                  <a:lnTo>
                    <a:pt x="1634870" y="0"/>
                  </a:lnTo>
                  <a:close/>
                </a:path>
                <a:path w="1711325" h="76200">
                  <a:moveTo>
                    <a:pt x="1634870" y="40259"/>
                  </a:moveTo>
                  <a:lnTo>
                    <a:pt x="0" y="40259"/>
                  </a:lnTo>
                  <a:lnTo>
                    <a:pt x="0" y="44450"/>
                  </a:lnTo>
                  <a:lnTo>
                    <a:pt x="1634870" y="44450"/>
                  </a:lnTo>
                  <a:lnTo>
                    <a:pt x="1634870" y="40259"/>
                  </a:lnTo>
                  <a:close/>
                </a:path>
                <a:path w="1711325" h="76200">
                  <a:moveTo>
                    <a:pt x="1706752" y="40259"/>
                  </a:moveTo>
                  <a:lnTo>
                    <a:pt x="1647570" y="40259"/>
                  </a:lnTo>
                  <a:lnTo>
                    <a:pt x="1647570" y="44450"/>
                  </a:lnTo>
                  <a:lnTo>
                    <a:pt x="1698370" y="44450"/>
                  </a:lnTo>
                  <a:lnTo>
                    <a:pt x="1706752" y="40259"/>
                  </a:lnTo>
                  <a:close/>
                </a:path>
                <a:path w="1711325" h="76200">
                  <a:moveTo>
                    <a:pt x="1634870" y="31750"/>
                  </a:moveTo>
                  <a:lnTo>
                    <a:pt x="0" y="31750"/>
                  </a:lnTo>
                  <a:lnTo>
                    <a:pt x="0" y="35940"/>
                  </a:lnTo>
                  <a:lnTo>
                    <a:pt x="1634870" y="35940"/>
                  </a:lnTo>
                  <a:lnTo>
                    <a:pt x="1634870" y="31750"/>
                  </a:lnTo>
                  <a:close/>
                </a:path>
                <a:path w="1711325" h="76200">
                  <a:moveTo>
                    <a:pt x="1698370" y="31750"/>
                  </a:moveTo>
                  <a:lnTo>
                    <a:pt x="1647570" y="31750"/>
                  </a:lnTo>
                  <a:lnTo>
                    <a:pt x="1647570" y="35940"/>
                  </a:lnTo>
                  <a:lnTo>
                    <a:pt x="1706752" y="35940"/>
                  </a:lnTo>
                  <a:lnTo>
                    <a:pt x="1698370" y="3175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56760" y="1409699"/>
              <a:ext cx="376427" cy="32613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118104" y="1616963"/>
              <a:ext cx="1376680" cy="76200"/>
            </a:xfrm>
            <a:custGeom>
              <a:avLst/>
              <a:gdLst/>
              <a:ahLst/>
              <a:cxnLst/>
              <a:rect l="l" t="t" r="r" b="b"/>
              <a:pathLst>
                <a:path w="1376679" h="76200">
                  <a:moveTo>
                    <a:pt x="1299971" y="0"/>
                  </a:moveTo>
                  <a:lnTo>
                    <a:pt x="1299971" y="76200"/>
                  </a:lnTo>
                  <a:lnTo>
                    <a:pt x="1363471" y="44450"/>
                  </a:lnTo>
                  <a:lnTo>
                    <a:pt x="1312671" y="44450"/>
                  </a:lnTo>
                  <a:lnTo>
                    <a:pt x="1312671" y="31750"/>
                  </a:lnTo>
                  <a:lnTo>
                    <a:pt x="1363471" y="31750"/>
                  </a:lnTo>
                  <a:lnTo>
                    <a:pt x="1299971" y="0"/>
                  </a:lnTo>
                  <a:close/>
                </a:path>
                <a:path w="1376679" h="76200">
                  <a:moveTo>
                    <a:pt x="1299971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1299971" y="44450"/>
                  </a:lnTo>
                  <a:lnTo>
                    <a:pt x="1299971" y="31750"/>
                  </a:lnTo>
                  <a:close/>
                </a:path>
                <a:path w="1376679" h="76200">
                  <a:moveTo>
                    <a:pt x="1363471" y="31750"/>
                  </a:moveTo>
                  <a:lnTo>
                    <a:pt x="1312671" y="31750"/>
                  </a:lnTo>
                  <a:lnTo>
                    <a:pt x="1312671" y="44450"/>
                  </a:lnTo>
                  <a:lnTo>
                    <a:pt x="1363471" y="44450"/>
                  </a:lnTo>
                  <a:lnTo>
                    <a:pt x="1376171" y="38100"/>
                  </a:lnTo>
                  <a:lnTo>
                    <a:pt x="1363471" y="3175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21424" y="2363723"/>
              <a:ext cx="429768" cy="37337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3483" y="2363723"/>
              <a:ext cx="431291" cy="37337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87439" y="906779"/>
              <a:ext cx="687323" cy="68884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11027" y="859535"/>
              <a:ext cx="664464" cy="665988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9375"/>
            <a:ext cx="3144329" cy="702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2700" y="245440"/>
            <a:ext cx="1202563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17375E"/>
                </a:solidFill>
              </a:rPr>
              <a:t>ДОКУМЕНТ</a:t>
            </a:r>
            <a:r>
              <a:rPr spc="-45" dirty="0">
                <a:solidFill>
                  <a:srgbClr val="17375E"/>
                </a:solidFill>
              </a:rPr>
              <a:t> </a:t>
            </a:r>
            <a:r>
              <a:rPr spc="5" dirty="0">
                <a:solidFill>
                  <a:srgbClr val="17375E"/>
                </a:solidFill>
              </a:rPr>
              <a:t>О</a:t>
            </a:r>
            <a:r>
              <a:rPr spc="-45" dirty="0">
                <a:solidFill>
                  <a:srgbClr val="17375E"/>
                </a:solidFill>
              </a:rPr>
              <a:t> </a:t>
            </a:r>
            <a:r>
              <a:rPr dirty="0">
                <a:solidFill>
                  <a:srgbClr val="17375E"/>
                </a:solidFill>
              </a:rPr>
              <a:t>ПРИЕМКЕ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093210" algn="l"/>
              </a:tabLst>
            </a:pPr>
            <a:r>
              <a:rPr b="0" u="sng" dirty="0">
                <a:solidFill>
                  <a:srgbClr val="17375E"/>
                </a:solidFill>
                <a:uFill>
                  <a:solidFill>
                    <a:srgbClr val="D9D9D9"/>
                  </a:solidFill>
                </a:uFill>
                <a:latin typeface="Times New Roman"/>
                <a:cs typeface="Times New Roman"/>
              </a:rPr>
              <a:t> 	</a:t>
            </a:r>
            <a:r>
              <a:rPr b="0" u="sng" spc="-40" dirty="0">
                <a:solidFill>
                  <a:srgbClr val="17375E"/>
                </a:solidFill>
                <a:uFill>
                  <a:solidFill>
                    <a:srgbClr val="D9D9D9"/>
                  </a:solidFill>
                </a:uFill>
                <a:latin typeface="Microsoft Sans Serif"/>
                <a:cs typeface="Microsoft Sans Serif"/>
              </a:rPr>
              <a:t>СЛУЧАИ</a:t>
            </a:r>
            <a:r>
              <a:rPr b="0" u="sng" dirty="0">
                <a:solidFill>
                  <a:srgbClr val="17375E"/>
                </a:solidFill>
                <a:uFill>
                  <a:solidFill>
                    <a:srgbClr val="D9D9D9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b="0" u="sng" spc="-30" dirty="0">
                <a:solidFill>
                  <a:srgbClr val="17375E"/>
                </a:solidFill>
                <a:uFill>
                  <a:solidFill>
                    <a:srgbClr val="D9D9D9"/>
                  </a:solidFill>
                </a:uFill>
                <a:latin typeface="Microsoft Sans Serif"/>
                <a:cs typeface="Microsoft Sans Serif"/>
              </a:rPr>
              <a:t>ФОРМИРОВАНИЯ</a:t>
            </a:r>
            <a:r>
              <a:rPr b="0" u="sng" spc="20" dirty="0">
                <a:solidFill>
                  <a:srgbClr val="17375E"/>
                </a:solidFill>
                <a:uFill>
                  <a:solidFill>
                    <a:srgbClr val="D9D9D9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b="0" u="sng" spc="-45" dirty="0">
                <a:solidFill>
                  <a:srgbClr val="17375E"/>
                </a:solidFill>
                <a:uFill>
                  <a:solidFill>
                    <a:srgbClr val="D9D9D9"/>
                  </a:solidFill>
                </a:uFill>
                <a:latin typeface="Microsoft Sans Serif"/>
                <a:cs typeface="Microsoft Sans Serif"/>
              </a:rPr>
              <a:t>КОРРЕКТИРОВО</a:t>
            </a:r>
            <a:r>
              <a:rPr b="0" spc="-45" dirty="0">
                <a:solidFill>
                  <a:srgbClr val="17375E"/>
                </a:solidFill>
                <a:latin typeface="Microsoft Sans Serif"/>
                <a:cs typeface="Microsoft Sans Serif"/>
              </a:rPr>
              <a:t>ЧНОГО</a:t>
            </a:r>
            <a:r>
              <a:rPr b="0" spc="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spc="-50" dirty="0">
                <a:solidFill>
                  <a:srgbClr val="17375E"/>
                </a:solidFill>
                <a:latin typeface="Microsoft Sans Serif"/>
                <a:cs typeface="Microsoft Sans Serif"/>
              </a:rPr>
              <a:t>ДОКУМЕНТА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9559" y="1898141"/>
            <a:ext cx="20516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35660" marR="5080" indent="-823594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17375E"/>
                </a:solidFill>
                <a:latin typeface="Arial"/>
                <a:cs typeface="Arial"/>
              </a:rPr>
              <a:t>Частичная поставка </a:t>
            </a:r>
            <a:r>
              <a:rPr sz="1600" b="1" spc="-4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17375E"/>
                </a:solidFill>
                <a:latin typeface="Arial"/>
                <a:cs typeface="Arial"/>
              </a:rPr>
              <a:t>ТРУ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0476" y="1830323"/>
            <a:ext cx="2329180" cy="637540"/>
          </a:xfrm>
          <a:custGeom>
            <a:avLst/>
            <a:gdLst/>
            <a:ahLst/>
            <a:cxnLst/>
            <a:rect l="l" t="t" r="r" b="b"/>
            <a:pathLst>
              <a:path w="2329179" h="637539">
                <a:moveTo>
                  <a:pt x="0" y="106172"/>
                </a:moveTo>
                <a:lnTo>
                  <a:pt x="8338" y="64829"/>
                </a:lnTo>
                <a:lnTo>
                  <a:pt x="31083" y="31083"/>
                </a:lnTo>
                <a:lnTo>
                  <a:pt x="64829" y="8338"/>
                </a:lnTo>
                <a:lnTo>
                  <a:pt x="106172" y="0"/>
                </a:lnTo>
                <a:lnTo>
                  <a:pt x="2222500" y="0"/>
                </a:lnTo>
                <a:lnTo>
                  <a:pt x="2263842" y="8338"/>
                </a:lnTo>
                <a:lnTo>
                  <a:pt x="2297588" y="31083"/>
                </a:lnTo>
                <a:lnTo>
                  <a:pt x="2320333" y="64829"/>
                </a:lnTo>
                <a:lnTo>
                  <a:pt x="2328672" y="106172"/>
                </a:lnTo>
                <a:lnTo>
                  <a:pt x="2328672" y="530860"/>
                </a:lnTo>
                <a:lnTo>
                  <a:pt x="2320333" y="572202"/>
                </a:lnTo>
                <a:lnTo>
                  <a:pt x="2297588" y="605948"/>
                </a:lnTo>
                <a:lnTo>
                  <a:pt x="2263842" y="628693"/>
                </a:lnTo>
                <a:lnTo>
                  <a:pt x="2222500" y="637032"/>
                </a:lnTo>
                <a:lnTo>
                  <a:pt x="106172" y="637032"/>
                </a:lnTo>
                <a:lnTo>
                  <a:pt x="64829" y="628693"/>
                </a:lnTo>
                <a:lnTo>
                  <a:pt x="31083" y="605948"/>
                </a:lnTo>
                <a:lnTo>
                  <a:pt x="8338" y="572202"/>
                </a:lnTo>
                <a:lnTo>
                  <a:pt x="0" y="530860"/>
                </a:lnTo>
                <a:lnTo>
                  <a:pt x="0" y="106172"/>
                </a:lnTo>
                <a:close/>
              </a:path>
            </a:pathLst>
          </a:custGeom>
          <a:ln w="9144">
            <a:solidFill>
              <a:srgbClr val="375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829047" y="1887423"/>
            <a:ext cx="18129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Отказ</a:t>
            </a:r>
            <a:r>
              <a:rPr sz="16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в</a:t>
            </a:r>
            <a:r>
              <a:rPr sz="1600" b="1" spc="-10" dirty="0">
                <a:solidFill>
                  <a:srgbClr val="17375E"/>
                </a:solidFill>
                <a:latin typeface="Arial"/>
                <a:cs typeface="Arial"/>
              </a:rPr>
              <a:t> приемке*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15" dirty="0">
                <a:solidFill>
                  <a:srgbClr val="17375E"/>
                </a:solidFill>
                <a:latin typeface="Arial"/>
                <a:cs typeface="Arial"/>
              </a:rPr>
              <a:t>(Итог</a:t>
            </a:r>
            <a:r>
              <a:rPr sz="16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Arial"/>
                <a:cs typeface="Arial"/>
              </a:rPr>
              <a:t>приемки</a:t>
            </a:r>
            <a:r>
              <a:rPr sz="1600" b="1" spc="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–2)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624125" y="1796605"/>
            <a:ext cx="3266440" cy="724535"/>
            <a:chOff x="8624125" y="1796605"/>
            <a:chExt cx="3266440" cy="724535"/>
          </a:xfrm>
        </p:grpSpPr>
        <p:sp>
          <p:nvSpPr>
            <p:cNvPr id="11" name="object 11"/>
            <p:cNvSpPr/>
            <p:nvPr/>
          </p:nvSpPr>
          <p:spPr>
            <a:xfrm>
              <a:off x="8628888" y="1801367"/>
              <a:ext cx="3256915" cy="715010"/>
            </a:xfrm>
            <a:custGeom>
              <a:avLst/>
              <a:gdLst/>
              <a:ahLst/>
              <a:cxnLst/>
              <a:rect l="l" t="t" r="r" b="b"/>
              <a:pathLst>
                <a:path w="3256915" h="715010">
                  <a:moveTo>
                    <a:pt x="3137661" y="0"/>
                  </a:moveTo>
                  <a:lnTo>
                    <a:pt x="119125" y="0"/>
                  </a:lnTo>
                  <a:lnTo>
                    <a:pt x="72759" y="9362"/>
                  </a:lnTo>
                  <a:lnTo>
                    <a:pt x="34893" y="34893"/>
                  </a:lnTo>
                  <a:lnTo>
                    <a:pt x="9362" y="72759"/>
                  </a:lnTo>
                  <a:lnTo>
                    <a:pt x="0" y="119125"/>
                  </a:lnTo>
                  <a:lnTo>
                    <a:pt x="0" y="595629"/>
                  </a:lnTo>
                  <a:lnTo>
                    <a:pt x="9362" y="641996"/>
                  </a:lnTo>
                  <a:lnTo>
                    <a:pt x="34893" y="679862"/>
                  </a:lnTo>
                  <a:lnTo>
                    <a:pt x="72759" y="705393"/>
                  </a:lnTo>
                  <a:lnTo>
                    <a:pt x="119125" y="714755"/>
                  </a:lnTo>
                  <a:lnTo>
                    <a:pt x="3137661" y="714755"/>
                  </a:lnTo>
                  <a:lnTo>
                    <a:pt x="3184028" y="705393"/>
                  </a:lnTo>
                  <a:lnTo>
                    <a:pt x="3221894" y="679862"/>
                  </a:lnTo>
                  <a:lnTo>
                    <a:pt x="3247425" y="641996"/>
                  </a:lnTo>
                  <a:lnTo>
                    <a:pt x="3256787" y="595629"/>
                  </a:lnTo>
                  <a:lnTo>
                    <a:pt x="3256787" y="119125"/>
                  </a:lnTo>
                  <a:lnTo>
                    <a:pt x="3247425" y="72759"/>
                  </a:lnTo>
                  <a:lnTo>
                    <a:pt x="3221894" y="34893"/>
                  </a:lnTo>
                  <a:lnTo>
                    <a:pt x="3184028" y="9362"/>
                  </a:lnTo>
                  <a:lnTo>
                    <a:pt x="31376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628888" y="1801367"/>
              <a:ext cx="3256915" cy="715010"/>
            </a:xfrm>
            <a:custGeom>
              <a:avLst/>
              <a:gdLst/>
              <a:ahLst/>
              <a:cxnLst/>
              <a:rect l="l" t="t" r="r" b="b"/>
              <a:pathLst>
                <a:path w="3256915" h="715010">
                  <a:moveTo>
                    <a:pt x="0" y="119125"/>
                  </a:moveTo>
                  <a:lnTo>
                    <a:pt x="9362" y="72759"/>
                  </a:lnTo>
                  <a:lnTo>
                    <a:pt x="34893" y="34893"/>
                  </a:lnTo>
                  <a:lnTo>
                    <a:pt x="72759" y="9362"/>
                  </a:lnTo>
                  <a:lnTo>
                    <a:pt x="119125" y="0"/>
                  </a:lnTo>
                  <a:lnTo>
                    <a:pt x="3137661" y="0"/>
                  </a:lnTo>
                  <a:lnTo>
                    <a:pt x="3184028" y="9362"/>
                  </a:lnTo>
                  <a:lnTo>
                    <a:pt x="3221894" y="34893"/>
                  </a:lnTo>
                  <a:lnTo>
                    <a:pt x="3247425" y="72759"/>
                  </a:lnTo>
                  <a:lnTo>
                    <a:pt x="3256787" y="119125"/>
                  </a:lnTo>
                  <a:lnTo>
                    <a:pt x="3256787" y="595629"/>
                  </a:lnTo>
                  <a:lnTo>
                    <a:pt x="3247425" y="641996"/>
                  </a:lnTo>
                  <a:lnTo>
                    <a:pt x="3221894" y="679862"/>
                  </a:lnTo>
                  <a:lnTo>
                    <a:pt x="3184028" y="705393"/>
                  </a:lnTo>
                  <a:lnTo>
                    <a:pt x="3137661" y="714755"/>
                  </a:lnTo>
                  <a:lnTo>
                    <a:pt x="119125" y="714755"/>
                  </a:lnTo>
                  <a:lnTo>
                    <a:pt x="72759" y="705393"/>
                  </a:lnTo>
                  <a:lnTo>
                    <a:pt x="34893" y="679862"/>
                  </a:lnTo>
                  <a:lnTo>
                    <a:pt x="9362" y="641996"/>
                  </a:lnTo>
                  <a:lnTo>
                    <a:pt x="0" y="595629"/>
                  </a:lnTo>
                  <a:lnTo>
                    <a:pt x="0" y="119125"/>
                  </a:lnTo>
                  <a:close/>
                </a:path>
              </a:pathLst>
            </a:custGeom>
            <a:ln w="9143">
              <a:solidFill>
                <a:srgbClr val="375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711565" y="1897760"/>
            <a:ext cx="29648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5405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17375E"/>
                </a:solidFill>
                <a:latin typeface="Arial"/>
                <a:cs typeface="Arial"/>
              </a:rPr>
              <a:t>Сформировать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17375E"/>
                </a:solidFill>
                <a:latin typeface="Arial"/>
                <a:cs typeface="Arial"/>
              </a:rPr>
              <a:t>корректировочный </a:t>
            </a:r>
            <a:r>
              <a:rPr sz="1600" b="1" spc="-15" dirty="0">
                <a:solidFill>
                  <a:srgbClr val="17375E"/>
                </a:solidFill>
                <a:latin typeface="Arial"/>
                <a:cs typeface="Arial"/>
              </a:rPr>
              <a:t>документ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17828" y="1188719"/>
            <a:ext cx="11462385" cy="4347210"/>
            <a:chOff x="517828" y="1188719"/>
            <a:chExt cx="11462385" cy="4347210"/>
          </a:xfrm>
        </p:grpSpPr>
        <p:sp>
          <p:nvSpPr>
            <p:cNvPr id="15" name="object 15"/>
            <p:cNvSpPr/>
            <p:nvPr/>
          </p:nvSpPr>
          <p:spPr>
            <a:xfrm>
              <a:off x="6918960" y="2144267"/>
              <a:ext cx="1711325" cy="76200"/>
            </a:xfrm>
            <a:custGeom>
              <a:avLst/>
              <a:gdLst/>
              <a:ahLst/>
              <a:cxnLst/>
              <a:rect l="l" t="t" r="r" b="b"/>
              <a:pathLst>
                <a:path w="1711325" h="76200">
                  <a:moveTo>
                    <a:pt x="1634871" y="0"/>
                  </a:moveTo>
                  <a:lnTo>
                    <a:pt x="1634871" y="76200"/>
                  </a:lnTo>
                  <a:lnTo>
                    <a:pt x="1698371" y="44450"/>
                  </a:lnTo>
                  <a:lnTo>
                    <a:pt x="1647571" y="44450"/>
                  </a:lnTo>
                  <a:lnTo>
                    <a:pt x="1647571" y="40258"/>
                  </a:lnTo>
                  <a:lnTo>
                    <a:pt x="1706753" y="40258"/>
                  </a:lnTo>
                  <a:lnTo>
                    <a:pt x="1711071" y="38100"/>
                  </a:lnTo>
                  <a:lnTo>
                    <a:pt x="1706752" y="35940"/>
                  </a:lnTo>
                  <a:lnTo>
                    <a:pt x="1647571" y="35940"/>
                  </a:lnTo>
                  <a:lnTo>
                    <a:pt x="1647571" y="31750"/>
                  </a:lnTo>
                  <a:lnTo>
                    <a:pt x="1698371" y="31750"/>
                  </a:lnTo>
                  <a:lnTo>
                    <a:pt x="1634871" y="0"/>
                  </a:lnTo>
                  <a:close/>
                </a:path>
                <a:path w="1711325" h="76200">
                  <a:moveTo>
                    <a:pt x="1634871" y="40258"/>
                  </a:moveTo>
                  <a:lnTo>
                    <a:pt x="0" y="40258"/>
                  </a:lnTo>
                  <a:lnTo>
                    <a:pt x="0" y="44450"/>
                  </a:lnTo>
                  <a:lnTo>
                    <a:pt x="1634871" y="44450"/>
                  </a:lnTo>
                  <a:lnTo>
                    <a:pt x="1634871" y="40258"/>
                  </a:lnTo>
                  <a:close/>
                </a:path>
                <a:path w="1711325" h="76200">
                  <a:moveTo>
                    <a:pt x="1706753" y="40258"/>
                  </a:moveTo>
                  <a:lnTo>
                    <a:pt x="1647571" y="40258"/>
                  </a:lnTo>
                  <a:lnTo>
                    <a:pt x="1647571" y="44450"/>
                  </a:lnTo>
                  <a:lnTo>
                    <a:pt x="1698371" y="44450"/>
                  </a:lnTo>
                  <a:lnTo>
                    <a:pt x="1706753" y="40258"/>
                  </a:lnTo>
                  <a:close/>
                </a:path>
                <a:path w="1711325" h="76200">
                  <a:moveTo>
                    <a:pt x="1634871" y="31750"/>
                  </a:moveTo>
                  <a:lnTo>
                    <a:pt x="0" y="31750"/>
                  </a:lnTo>
                  <a:lnTo>
                    <a:pt x="0" y="35940"/>
                  </a:lnTo>
                  <a:lnTo>
                    <a:pt x="1634871" y="35940"/>
                  </a:lnTo>
                  <a:lnTo>
                    <a:pt x="1634871" y="31750"/>
                  </a:lnTo>
                  <a:close/>
                </a:path>
                <a:path w="1711325" h="76200">
                  <a:moveTo>
                    <a:pt x="1698371" y="31750"/>
                  </a:moveTo>
                  <a:lnTo>
                    <a:pt x="1647571" y="31750"/>
                  </a:lnTo>
                  <a:lnTo>
                    <a:pt x="1647571" y="35940"/>
                  </a:lnTo>
                  <a:lnTo>
                    <a:pt x="1706752" y="35940"/>
                  </a:lnTo>
                  <a:lnTo>
                    <a:pt x="1698371" y="3175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76716" y="1932431"/>
              <a:ext cx="271272" cy="26974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889504" y="2144267"/>
              <a:ext cx="1665605" cy="76200"/>
            </a:xfrm>
            <a:custGeom>
              <a:avLst/>
              <a:gdLst/>
              <a:ahLst/>
              <a:cxnLst/>
              <a:rect l="l" t="t" r="r" b="b"/>
              <a:pathLst>
                <a:path w="1665604" h="76200">
                  <a:moveTo>
                    <a:pt x="1589023" y="0"/>
                  </a:moveTo>
                  <a:lnTo>
                    <a:pt x="1589023" y="76200"/>
                  </a:lnTo>
                  <a:lnTo>
                    <a:pt x="1652523" y="44450"/>
                  </a:lnTo>
                  <a:lnTo>
                    <a:pt x="1601723" y="44450"/>
                  </a:lnTo>
                  <a:lnTo>
                    <a:pt x="1601723" y="31750"/>
                  </a:lnTo>
                  <a:lnTo>
                    <a:pt x="1652523" y="31750"/>
                  </a:lnTo>
                  <a:lnTo>
                    <a:pt x="1589023" y="0"/>
                  </a:lnTo>
                  <a:close/>
                </a:path>
                <a:path w="1665604" h="76200">
                  <a:moveTo>
                    <a:pt x="1589023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1589023" y="44450"/>
                  </a:lnTo>
                  <a:lnTo>
                    <a:pt x="1589023" y="31750"/>
                  </a:lnTo>
                  <a:close/>
                </a:path>
                <a:path w="1665604" h="76200">
                  <a:moveTo>
                    <a:pt x="1652523" y="31750"/>
                  </a:moveTo>
                  <a:lnTo>
                    <a:pt x="1601723" y="31750"/>
                  </a:lnTo>
                  <a:lnTo>
                    <a:pt x="1601723" y="44450"/>
                  </a:lnTo>
                  <a:lnTo>
                    <a:pt x="1652523" y="44450"/>
                  </a:lnTo>
                  <a:lnTo>
                    <a:pt x="1665223" y="38100"/>
                  </a:lnTo>
                  <a:lnTo>
                    <a:pt x="1652523" y="3175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7828" y="2976752"/>
              <a:ext cx="336340" cy="31737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36436" y="1188719"/>
              <a:ext cx="748283" cy="74980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68456" y="1228343"/>
              <a:ext cx="711707" cy="71170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9551" y="5217109"/>
              <a:ext cx="337532" cy="318668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876096" y="6202171"/>
            <a:ext cx="104228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*</a:t>
            </a:r>
            <a:r>
              <a:rPr sz="1400" spc="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За</a:t>
            </a:r>
            <a:r>
              <a:rPr sz="1400" spc="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исключением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документов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 о</a:t>
            </a:r>
            <a:r>
              <a:rPr sz="1400" spc="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приемке</a:t>
            </a:r>
            <a:r>
              <a:rPr sz="1400" spc="3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со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специализацией</a:t>
            </a:r>
            <a:r>
              <a:rPr sz="1400" spc="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«Строительство».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По</a:t>
            </a:r>
            <a:r>
              <a:rPr sz="1400" spc="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ним</a:t>
            </a:r>
            <a:r>
              <a:rPr sz="1400" spc="2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возможна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 только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 полная</a:t>
            </a:r>
            <a:r>
              <a:rPr sz="1400" spc="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приемка</a:t>
            </a:r>
            <a:r>
              <a:rPr sz="1400" spc="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или </a:t>
            </a:r>
            <a:r>
              <a:rPr sz="1400" spc="-35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мотивированный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отказ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от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приемки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45235" y="2972562"/>
            <a:ext cx="10046970" cy="2633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Корректировочный</a:t>
            </a:r>
            <a:r>
              <a:rPr sz="1400" b="1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документ</a:t>
            </a:r>
            <a:r>
              <a:rPr sz="1400" b="1" spc="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о</a:t>
            </a:r>
            <a:r>
              <a:rPr sz="14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приемке</a:t>
            </a:r>
            <a:r>
              <a:rPr sz="1400" b="1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17375E"/>
                </a:solidFill>
                <a:latin typeface="Arial"/>
                <a:cs typeface="Arial"/>
              </a:rPr>
              <a:t>формируется</a:t>
            </a:r>
            <a:r>
              <a:rPr sz="1400" b="1" spc="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в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 случае: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355600" marR="5080" indent="-343535" algn="just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Изменения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стоимости товаров, </a:t>
            </a:r>
            <a:r>
              <a:rPr sz="1400" spc="-40" dirty="0">
                <a:solidFill>
                  <a:srgbClr val="17375E"/>
                </a:solidFill>
                <a:latin typeface="Microsoft Sans Serif"/>
                <a:cs typeface="Microsoft Sans Serif"/>
              </a:rPr>
              <a:t>работ,</a:t>
            </a:r>
            <a:r>
              <a:rPr sz="14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17375E"/>
                </a:solidFill>
                <a:latin typeface="Microsoft Sans Serif"/>
                <a:cs typeface="Microsoft Sans Serif"/>
              </a:rPr>
              <a:t>услуг,</a:t>
            </a:r>
            <a:r>
              <a:rPr sz="14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указанной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в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документе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о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приемке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(то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есть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изменении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объема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товаров,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17375E"/>
                </a:solidFill>
                <a:latin typeface="Microsoft Sans Serif"/>
                <a:cs typeface="Microsoft Sans Serif"/>
              </a:rPr>
              <a:t>работ,</a:t>
            </a:r>
            <a:r>
              <a:rPr sz="14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услуг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или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изменении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цены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за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единицу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и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внесении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соответствующий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изменений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в</a:t>
            </a:r>
            <a:r>
              <a:rPr sz="1400" spc="37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контракт</a:t>
            </a:r>
            <a:r>
              <a:rPr sz="1400" spc="3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и 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сведения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 о</a:t>
            </a:r>
            <a:r>
              <a:rPr sz="1400" spc="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контракте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в</a:t>
            </a:r>
            <a:r>
              <a:rPr sz="1400" spc="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реестре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контрактов)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17375E"/>
              </a:buClr>
              <a:buFont typeface="Microsoft Sans Serif"/>
              <a:buAutoNum type="arabicPeriod"/>
            </a:pPr>
            <a:endParaRPr sz="1450">
              <a:latin typeface="Microsoft Sans Serif"/>
              <a:cs typeface="Microsoft Sans Serif"/>
            </a:endParaRPr>
          </a:p>
          <a:p>
            <a:pPr marL="355600" marR="5715" indent="-343535" algn="just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Если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17375E"/>
                </a:solidFill>
                <a:latin typeface="Microsoft Sans Serif"/>
                <a:cs typeface="Microsoft Sans Serif"/>
              </a:rPr>
              <a:t>заказчик</a:t>
            </a:r>
            <a:r>
              <a:rPr sz="1400" spc="-4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принял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товары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(работы,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услуги)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не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 в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полном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объеме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(итог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приемки-2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«Частичная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приемка»*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и 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предоставил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информацию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 о</a:t>
            </a:r>
            <a:r>
              <a:rPr sz="1400" spc="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фактически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принятых</a:t>
            </a:r>
            <a:r>
              <a:rPr sz="1400" spc="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товарах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(работах,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услугах)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Важно,</a:t>
            </a:r>
            <a:r>
              <a:rPr sz="1400" b="1" spc="36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17375E"/>
                </a:solidFill>
                <a:latin typeface="Arial"/>
                <a:cs typeface="Arial"/>
              </a:rPr>
              <a:t>что</a:t>
            </a:r>
            <a:r>
              <a:rPr sz="1400" b="1" spc="36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для</a:t>
            </a:r>
            <a:r>
              <a:rPr sz="1400" b="1" spc="3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каждой</a:t>
            </a:r>
            <a:r>
              <a:rPr sz="1400" b="1" spc="36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изменяемой</a:t>
            </a:r>
            <a:r>
              <a:rPr sz="1400" b="1" spc="37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позиции</a:t>
            </a:r>
            <a:r>
              <a:rPr sz="1400" b="1" spc="3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выводится</a:t>
            </a:r>
            <a:r>
              <a:rPr sz="1400" b="1" spc="36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две</a:t>
            </a:r>
            <a:r>
              <a:rPr sz="1400" b="1" spc="37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строки</a:t>
            </a:r>
            <a:r>
              <a:rPr sz="1400" b="1" spc="36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показателей:</a:t>
            </a:r>
            <a:r>
              <a:rPr sz="1400" b="1" spc="37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до</a:t>
            </a:r>
            <a:r>
              <a:rPr sz="1400" b="1" spc="3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изменения</a:t>
            </a:r>
            <a:r>
              <a:rPr sz="1400" b="1" spc="3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и</a:t>
            </a:r>
            <a:r>
              <a:rPr sz="1400" b="1" spc="37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17375E"/>
                </a:solidFill>
                <a:latin typeface="Arial"/>
                <a:cs typeface="Arial"/>
              </a:rPr>
              <a:t>после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изменения.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9375"/>
            <a:ext cx="3144329" cy="702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8533" y="2755214"/>
            <a:ext cx="107549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17375E"/>
                </a:solidFill>
              </a:rPr>
              <a:t>ПЛАГИН</a:t>
            </a:r>
            <a:r>
              <a:rPr sz="3600" spc="-15" dirty="0">
                <a:solidFill>
                  <a:srgbClr val="17375E"/>
                </a:solidFill>
              </a:rPr>
              <a:t> </a:t>
            </a:r>
            <a:r>
              <a:rPr sz="3600" dirty="0">
                <a:solidFill>
                  <a:srgbClr val="17375E"/>
                </a:solidFill>
              </a:rPr>
              <a:t>ГИС </a:t>
            </a:r>
            <a:r>
              <a:rPr sz="3600" spc="-5" dirty="0">
                <a:solidFill>
                  <a:srgbClr val="17375E"/>
                </a:solidFill>
              </a:rPr>
              <a:t>«НЕЗАВИСИМЫЙ</a:t>
            </a:r>
            <a:r>
              <a:rPr sz="3600" spc="-40" dirty="0">
                <a:solidFill>
                  <a:srgbClr val="17375E"/>
                </a:solidFill>
              </a:rPr>
              <a:t> </a:t>
            </a:r>
            <a:r>
              <a:rPr sz="3600" spc="-60" dirty="0">
                <a:solidFill>
                  <a:srgbClr val="17375E"/>
                </a:solidFill>
              </a:rPr>
              <a:t>РЕГИСТРАТОР»</a:t>
            </a:r>
            <a:endParaRPr sz="360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9375"/>
            <a:ext cx="3144329" cy="702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05255"/>
            <a:ext cx="12189460" cy="0"/>
          </a:xfrm>
          <a:custGeom>
            <a:avLst/>
            <a:gdLst/>
            <a:ahLst/>
            <a:cxnLst/>
            <a:rect l="l" t="t" r="r" b="b"/>
            <a:pathLst>
              <a:path w="12189460">
                <a:moveTo>
                  <a:pt x="0" y="0"/>
                </a:moveTo>
                <a:lnTo>
                  <a:pt x="12189333" y="0"/>
                </a:lnTo>
              </a:path>
            </a:pathLst>
          </a:custGeom>
          <a:ln w="1219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540" y="1027915"/>
            <a:ext cx="6133465" cy="2944495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Виды</a:t>
            </a:r>
            <a:r>
              <a:rPr sz="16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Arial"/>
                <a:cs typeface="Arial"/>
              </a:rPr>
              <a:t>фиксируемых</a:t>
            </a:r>
            <a:r>
              <a:rPr sz="1600" b="1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документов</a:t>
            </a:r>
            <a:r>
              <a:rPr sz="1600" b="1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(включая</a:t>
            </a:r>
            <a:r>
              <a:rPr sz="16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их</a:t>
            </a:r>
            <a:r>
              <a:rPr sz="16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исправления):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800"/>
              </a:spcBef>
              <a:buClr>
                <a:srgbClr val="17375E"/>
              </a:buClr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sz="14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Документ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 о</a:t>
            </a:r>
            <a:r>
              <a:rPr sz="1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приёмке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805"/>
              </a:spcBef>
              <a:buClr>
                <a:srgbClr val="17375E"/>
              </a:buClr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sz="1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Счёт-фактура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795"/>
              </a:spcBef>
              <a:buClr>
                <a:srgbClr val="17375E"/>
              </a:buClr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Корректировочный </a:t>
            </a:r>
            <a:r>
              <a:rPr sz="14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документ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800"/>
              </a:spcBef>
              <a:buClr>
                <a:srgbClr val="17375E"/>
              </a:buClr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Корректировочный </a:t>
            </a:r>
            <a:r>
              <a:rPr sz="1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счёт-фактура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810"/>
              </a:spcBef>
              <a:buClr>
                <a:srgbClr val="17375E"/>
              </a:buClr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Уведомление</a:t>
            </a:r>
            <a:r>
              <a:rPr sz="14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об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уточнении</a:t>
            </a:r>
            <a:endParaRPr sz="1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790"/>
              </a:spcBef>
              <a:buClr>
                <a:srgbClr val="17375E"/>
              </a:buClr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Уведомление</a:t>
            </a:r>
            <a:r>
              <a:rPr sz="14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4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доступности </a:t>
            </a:r>
            <a:r>
              <a:rPr sz="1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электронного</a:t>
            </a:r>
            <a:r>
              <a:rPr sz="14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актирования</a:t>
            </a:r>
            <a:r>
              <a:rPr sz="14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1F5F"/>
                </a:solidFill>
                <a:latin typeface="Microsoft Sans Serif"/>
                <a:cs typeface="Microsoft Sans Serif"/>
              </a:rPr>
              <a:t>для</a:t>
            </a:r>
            <a:r>
              <a:rPr sz="14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контракта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700">
              <a:latin typeface="Microsoft Sans Serif"/>
              <a:cs typeface="Microsoft Sans Serif"/>
            </a:endParaRPr>
          </a:p>
          <a:p>
            <a:pPr marL="96520">
              <a:lnSpc>
                <a:spcPct val="100000"/>
              </a:lnSpc>
              <a:spcBef>
                <a:spcPts val="1435"/>
              </a:spcBef>
            </a:pP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Перечень</a:t>
            </a:r>
            <a:r>
              <a:rPr sz="16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Arial"/>
                <a:cs typeface="Arial"/>
              </a:rPr>
              <a:t>фиксируемых</a:t>
            </a:r>
            <a:r>
              <a:rPr sz="1600" b="1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событий</a:t>
            </a:r>
            <a:r>
              <a:rPr sz="1600" b="1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по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документам: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94550" y="131139"/>
            <a:ext cx="483235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17375E"/>
                </a:solidFill>
              </a:rPr>
              <a:t>ЭЛЕКТРОННОЕ</a:t>
            </a:r>
            <a:r>
              <a:rPr spc="-50" dirty="0">
                <a:solidFill>
                  <a:srgbClr val="17375E"/>
                </a:solidFill>
              </a:rPr>
              <a:t> </a:t>
            </a:r>
            <a:r>
              <a:rPr spc="-5" dirty="0">
                <a:solidFill>
                  <a:srgbClr val="17375E"/>
                </a:solidFill>
              </a:rPr>
              <a:t>АКТИРОВАНИЕ</a:t>
            </a:r>
            <a:r>
              <a:rPr spc="-45" dirty="0">
                <a:solidFill>
                  <a:srgbClr val="17375E"/>
                </a:solidFill>
              </a:rPr>
              <a:t> </a:t>
            </a:r>
            <a:r>
              <a:rPr dirty="0">
                <a:solidFill>
                  <a:srgbClr val="17375E"/>
                </a:solidFill>
              </a:rPr>
              <a:t>В</a:t>
            </a:r>
            <a:r>
              <a:rPr spc="-15" dirty="0">
                <a:solidFill>
                  <a:srgbClr val="17375E"/>
                </a:solidFill>
              </a:rPr>
              <a:t> </a:t>
            </a:r>
            <a:r>
              <a:rPr dirty="0">
                <a:solidFill>
                  <a:srgbClr val="17375E"/>
                </a:solidFill>
              </a:rPr>
              <a:t>ЕИС</a:t>
            </a:r>
          </a:p>
          <a:p>
            <a:pPr marL="934719">
              <a:lnSpc>
                <a:spcPct val="100000"/>
              </a:lnSpc>
              <a:spcBef>
                <a:spcPts val="5"/>
              </a:spcBef>
            </a:pPr>
            <a:r>
              <a:rPr b="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НЕЗАВИСИМЫЙ</a:t>
            </a:r>
            <a:r>
              <a:rPr b="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spc="-50" dirty="0">
                <a:solidFill>
                  <a:srgbClr val="17375E"/>
                </a:solidFill>
                <a:latin typeface="Microsoft Sans Serif"/>
                <a:cs typeface="Microsoft Sans Serif"/>
              </a:rPr>
              <a:t>РЕГИСТРАТОР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4340" y="4075176"/>
            <a:ext cx="3238500" cy="338455"/>
          </a:xfrm>
          <a:prstGeom prst="rect">
            <a:avLst/>
          </a:prstGeom>
          <a:solidFill>
            <a:srgbClr val="11437E"/>
          </a:solidFill>
        </p:spPr>
        <p:txBody>
          <a:bodyPr vert="horz" wrap="square" lIns="0" tIns="412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Личный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 кабинет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поставщика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39255" y="4062983"/>
            <a:ext cx="3237230" cy="338455"/>
          </a:xfrm>
          <a:prstGeom prst="rect">
            <a:avLst/>
          </a:prstGeom>
          <a:solidFill>
            <a:srgbClr val="11437E"/>
          </a:solidFill>
        </p:spPr>
        <p:txBody>
          <a:bodyPr vert="horz" wrap="square" lIns="0" tIns="4191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3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Личный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кабинет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заказчика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9084" y="4593716"/>
            <a:ext cx="4537075" cy="152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подписание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электронного</a:t>
            </a:r>
            <a:r>
              <a:rPr sz="1400" spc="-4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документа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 Поставщиком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17375E"/>
              </a:buClr>
              <a:buFont typeface="Courier New"/>
              <a:buChar char="o"/>
            </a:pPr>
            <a:endParaRPr sz="1450">
              <a:latin typeface="Microsoft Sans Serif"/>
              <a:cs typeface="Microsoft Sans Serif"/>
            </a:endParaRPr>
          </a:p>
          <a:p>
            <a:pPr marL="299085" marR="10795" indent="-287020">
              <a:lnSpc>
                <a:spcPct val="100000"/>
              </a:lnSpc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отправка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подписанного электронного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документа </a:t>
            </a:r>
            <a:r>
              <a:rPr sz="14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из </a:t>
            </a:r>
            <a:r>
              <a:rPr sz="1400" spc="-36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95" dirty="0">
                <a:solidFill>
                  <a:srgbClr val="17375E"/>
                </a:solidFill>
                <a:latin typeface="Microsoft Sans Serif"/>
                <a:cs typeface="Microsoft Sans Serif"/>
              </a:rPr>
              <a:t>ЛК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Поставщика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в</a:t>
            </a:r>
            <a:r>
              <a:rPr sz="1400" spc="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90" dirty="0">
                <a:solidFill>
                  <a:srgbClr val="17375E"/>
                </a:solidFill>
                <a:latin typeface="Microsoft Sans Serif"/>
                <a:cs typeface="Microsoft Sans Serif"/>
              </a:rPr>
              <a:t>ЛК</a:t>
            </a:r>
            <a:r>
              <a:rPr sz="1400" spc="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Заказчика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17375E"/>
              </a:buClr>
              <a:buFont typeface="Courier New"/>
              <a:buChar char="o"/>
            </a:pPr>
            <a:endParaRPr sz="1450">
              <a:latin typeface="Microsoft Sans Serif"/>
              <a:cs typeface="Microsoft Sans Serif"/>
            </a:endParaRPr>
          </a:p>
          <a:p>
            <a:pPr marL="299085" marR="84455" indent="-287020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доставка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электронного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документа,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направленного </a:t>
            </a:r>
            <a:r>
              <a:rPr sz="1400" spc="-36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Заказчиком,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в</a:t>
            </a:r>
            <a:r>
              <a:rPr sz="1400" spc="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90" dirty="0">
                <a:solidFill>
                  <a:srgbClr val="17375E"/>
                </a:solidFill>
                <a:latin typeface="Microsoft Sans Serif"/>
                <a:cs typeface="Microsoft Sans Serif"/>
              </a:rPr>
              <a:t>ЛК</a:t>
            </a:r>
            <a:r>
              <a:rPr sz="1400" spc="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Поставщика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05220" y="4528820"/>
            <a:ext cx="5829935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подписание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электронного</a:t>
            </a:r>
            <a:r>
              <a:rPr sz="1400" spc="-4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документа </a:t>
            </a:r>
            <a:r>
              <a:rPr sz="14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Заказчиком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17375E"/>
              </a:buClr>
              <a:buFont typeface="Courier New"/>
              <a:buChar char="o"/>
            </a:pPr>
            <a:endParaRPr sz="1450">
              <a:latin typeface="Microsoft Sans Serif"/>
              <a:cs typeface="Microsoft Sans Serif"/>
            </a:endParaRPr>
          </a:p>
          <a:p>
            <a:pPr marL="299085" marR="749935" indent="-287020">
              <a:lnSpc>
                <a:spcPct val="100000"/>
              </a:lnSpc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формирование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уведомления</a:t>
            </a:r>
            <a:r>
              <a:rPr sz="1400" spc="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о</a:t>
            </a:r>
            <a:r>
              <a:rPr sz="1400" spc="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доступности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электронного </a:t>
            </a:r>
            <a:r>
              <a:rPr sz="1400" spc="-35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актирования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для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контракта</a:t>
            </a:r>
            <a:r>
              <a:rPr sz="14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пользователем</a:t>
            </a:r>
            <a:r>
              <a:rPr sz="14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 Заказчика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17375E"/>
              </a:buClr>
              <a:buFont typeface="Courier New"/>
              <a:buChar char="o"/>
            </a:pPr>
            <a:endParaRPr sz="1450">
              <a:latin typeface="Microsoft Sans Serif"/>
              <a:cs typeface="Microsoft Sans Serif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доставка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электронного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 документа,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направленного Поставщиком,</a:t>
            </a:r>
            <a:r>
              <a:rPr sz="1400" spc="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в </a:t>
            </a:r>
            <a:r>
              <a:rPr sz="1400" spc="-35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95" dirty="0">
                <a:solidFill>
                  <a:srgbClr val="17375E"/>
                </a:solidFill>
                <a:latin typeface="Microsoft Sans Serif"/>
                <a:cs typeface="Microsoft Sans Serif"/>
              </a:rPr>
              <a:t>ЛК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Заказчика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17375E"/>
              </a:buClr>
              <a:buFont typeface="Courier New"/>
              <a:buChar char="o"/>
            </a:pPr>
            <a:endParaRPr sz="1450">
              <a:latin typeface="Microsoft Sans Serif"/>
              <a:cs typeface="Microsoft Sans Serif"/>
            </a:endParaRPr>
          </a:p>
          <a:p>
            <a:pPr marL="299085" marR="10160" indent="-287020">
              <a:lnSpc>
                <a:spcPct val="100000"/>
              </a:lnSpc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отправка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подписанного электронного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документа </a:t>
            </a:r>
            <a:r>
              <a:rPr sz="14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из </a:t>
            </a:r>
            <a:r>
              <a:rPr sz="1400" spc="-95" dirty="0">
                <a:solidFill>
                  <a:srgbClr val="17375E"/>
                </a:solidFill>
                <a:latin typeface="Microsoft Sans Serif"/>
                <a:cs typeface="Microsoft Sans Serif"/>
              </a:rPr>
              <a:t>ЛК</a:t>
            </a:r>
            <a:r>
              <a:rPr sz="1400" spc="-9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Заказчика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в </a:t>
            </a:r>
            <a:r>
              <a:rPr sz="1400" spc="-36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95" dirty="0">
                <a:solidFill>
                  <a:srgbClr val="17375E"/>
                </a:solidFill>
                <a:latin typeface="Microsoft Sans Serif"/>
                <a:cs typeface="Microsoft Sans Serif"/>
              </a:rPr>
              <a:t>ЛК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Поставщика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9375"/>
            <a:ext cx="3144329" cy="702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87527" y="930020"/>
            <a:ext cx="5238115" cy="751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17375E"/>
                </a:solidFill>
                <a:latin typeface="Arial"/>
                <a:cs typeface="Arial"/>
              </a:rPr>
              <a:t>Плагин</a:t>
            </a:r>
            <a:r>
              <a:rPr sz="2000" b="1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7375E"/>
                </a:solidFill>
                <a:latin typeface="Arial"/>
                <a:cs typeface="Arial"/>
              </a:rPr>
              <a:t>ГИС</a:t>
            </a:r>
            <a:r>
              <a:rPr sz="200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17375E"/>
                </a:solidFill>
                <a:latin typeface="Arial"/>
                <a:cs typeface="Arial"/>
              </a:rPr>
              <a:t>«Независимый</a:t>
            </a:r>
            <a:r>
              <a:rPr sz="2000" b="1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Arial"/>
                <a:cs typeface="Arial"/>
              </a:rPr>
              <a:t>регистратор»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Личный </a:t>
            </a:r>
            <a:r>
              <a:rPr sz="1600" b="1" spc="-10" dirty="0">
                <a:solidFill>
                  <a:srgbClr val="17375E"/>
                </a:solidFill>
                <a:latin typeface="Arial"/>
                <a:cs typeface="Arial"/>
              </a:rPr>
              <a:t>кабинет</a:t>
            </a:r>
            <a:r>
              <a:rPr sz="160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Arial"/>
                <a:cs typeface="Arial"/>
              </a:rPr>
              <a:t>Заказчика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63638" y="131139"/>
            <a:ext cx="478917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1750" algn="r">
              <a:lnSpc>
                <a:spcPct val="100000"/>
              </a:lnSpc>
              <a:spcBef>
                <a:spcPts val="105"/>
              </a:spcBef>
            </a:pPr>
            <a:r>
              <a:rPr b="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ЭЛЕКТРОННОЕ</a:t>
            </a:r>
            <a:r>
              <a:rPr b="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АКТИРОВАНИЕ</a:t>
            </a:r>
            <a:r>
              <a:rPr b="0" spc="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dirty="0">
                <a:solidFill>
                  <a:srgbClr val="17375E"/>
                </a:solidFill>
                <a:latin typeface="Microsoft Sans Serif"/>
                <a:cs typeface="Microsoft Sans Serif"/>
              </a:rPr>
              <a:t>В </a:t>
            </a:r>
            <a:r>
              <a:rPr b="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ЕИС</a:t>
            </a:r>
          </a:p>
          <a:p>
            <a:pPr marR="30480" algn="r">
              <a:lnSpc>
                <a:spcPct val="100000"/>
              </a:lnSpc>
              <a:spcBef>
                <a:spcPts val="5"/>
              </a:spcBef>
            </a:pPr>
            <a:r>
              <a:rPr b="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НЕЗАВИСИМЫЙ</a:t>
            </a:r>
            <a:r>
              <a:rPr b="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spc="-434" dirty="0">
                <a:solidFill>
                  <a:srgbClr val="17375E"/>
                </a:solidFill>
                <a:latin typeface="Microsoft Sans Serif"/>
                <a:cs typeface="Microsoft Sans Serif"/>
              </a:rPr>
              <a:t>РЕГИСТР</a:t>
            </a:r>
            <a:r>
              <a:rPr sz="2850" spc="-652" baseline="5847" dirty="0">
                <a:solidFill>
                  <a:srgbClr val="FFFFFF"/>
                </a:solidFill>
              </a:rPr>
              <a:t>ТЕ</a:t>
            </a:r>
            <a:r>
              <a:rPr sz="2000" b="0" spc="-434" dirty="0">
                <a:solidFill>
                  <a:srgbClr val="17375E"/>
                </a:solidFill>
                <a:latin typeface="Microsoft Sans Serif"/>
                <a:cs typeface="Microsoft Sans Serif"/>
              </a:rPr>
              <a:t>АТ</a:t>
            </a:r>
            <a:r>
              <a:rPr sz="2850" spc="-652" baseline="5847" dirty="0">
                <a:solidFill>
                  <a:srgbClr val="FFFFFF"/>
                </a:solidFill>
              </a:rPr>
              <a:t>Л</a:t>
            </a:r>
            <a:r>
              <a:rPr sz="2000" b="0" spc="-434" dirty="0">
                <a:solidFill>
                  <a:srgbClr val="17375E"/>
                </a:solidFill>
                <a:latin typeface="Microsoft Sans Serif"/>
                <a:cs typeface="Microsoft Sans Serif"/>
              </a:rPr>
              <a:t>О</a:t>
            </a:r>
            <a:r>
              <a:rPr sz="2850" spc="-652" baseline="5847" dirty="0">
                <a:solidFill>
                  <a:srgbClr val="FFFFFF"/>
                </a:solidFill>
              </a:rPr>
              <a:t>ЕЙ</a:t>
            </a:r>
            <a:r>
              <a:rPr sz="2000" b="0" spc="-434" dirty="0">
                <a:solidFill>
                  <a:srgbClr val="17375E"/>
                </a:solidFill>
                <a:latin typeface="Microsoft Sans Serif"/>
                <a:cs typeface="Microsoft Sans Serif"/>
              </a:rPr>
              <a:t>Р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0583" y="3841750"/>
            <a:ext cx="29641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Личный</a:t>
            </a:r>
            <a:r>
              <a:rPr sz="160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Arial"/>
                <a:cs typeface="Arial"/>
              </a:rPr>
              <a:t>кабинет</a:t>
            </a:r>
            <a:r>
              <a:rPr sz="1600" b="1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Arial"/>
                <a:cs typeface="Arial"/>
              </a:rPr>
              <a:t>Поставщика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80415" y="4096511"/>
            <a:ext cx="10162540" cy="2763520"/>
            <a:chOff x="280415" y="4096511"/>
            <a:chExt cx="10162540" cy="276352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0415" y="4096511"/>
              <a:ext cx="10162032" cy="276301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5487" y="4291583"/>
              <a:ext cx="9573767" cy="254050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847837" y="5228081"/>
              <a:ext cx="1828800" cy="260985"/>
            </a:xfrm>
            <a:custGeom>
              <a:avLst/>
              <a:gdLst/>
              <a:ahLst/>
              <a:cxnLst/>
              <a:rect l="l" t="t" r="r" b="b"/>
              <a:pathLst>
                <a:path w="1828800" h="260985">
                  <a:moveTo>
                    <a:pt x="0" y="260604"/>
                  </a:moveTo>
                  <a:lnTo>
                    <a:pt x="1828800" y="260604"/>
                  </a:lnTo>
                  <a:lnTo>
                    <a:pt x="1828800" y="0"/>
                  </a:lnTo>
                  <a:lnTo>
                    <a:pt x="0" y="0"/>
                  </a:lnTo>
                  <a:lnTo>
                    <a:pt x="0" y="260604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11996" y="5474208"/>
              <a:ext cx="487679" cy="487680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140207" y="1652016"/>
            <a:ext cx="10160635" cy="2171700"/>
            <a:chOff x="140207" y="1652016"/>
            <a:chExt cx="10160635" cy="217170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207" y="1652016"/>
              <a:ext cx="10160508" cy="21716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914" y="1847088"/>
              <a:ext cx="9521571" cy="158343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356853" y="2939033"/>
              <a:ext cx="1551940" cy="340360"/>
            </a:xfrm>
            <a:custGeom>
              <a:avLst/>
              <a:gdLst/>
              <a:ahLst/>
              <a:cxnLst/>
              <a:rect l="l" t="t" r="r" b="b"/>
              <a:pathLst>
                <a:path w="1551940" h="340360">
                  <a:moveTo>
                    <a:pt x="0" y="339851"/>
                  </a:moveTo>
                  <a:lnTo>
                    <a:pt x="1551431" y="339851"/>
                  </a:lnTo>
                  <a:lnTo>
                    <a:pt x="1551431" y="0"/>
                  </a:lnTo>
                  <a:lnTo>
                    <a:pt x="0" y="0"/>
                  </a:lnTo>
                  <a:lnTo>
                    <a:pt x="0" y="339851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00972" y="3180588"/>
              <a:ext cx="493775" cy="493775"/>
            </a:xfrm>
            <a:prstGeom prst="rect">
              <a:avLst/>
            </a:prstGeom>
          </p:spPr>
        </p:pic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9375"/>
            <a:ext cx="3144329" cy="702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2113788" y="1190243"/>
            <a:ext cx="7498080" cy="5669280"/>
            <a:chOff x="2113788" y="1190243"/>
            <a:chExt cx="7498080" cy="56692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13788" y="1190243"/>
              <a:ext cx="7498079" cy="56692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08860" y="1385315"/>
              <a:ext cx="6909816" cy="536752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99744" y="131139"/>
            <a:ext cx="11465560" cy="1130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607175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17375E"/>
                </a:solidFill>
                <a:latin typeface="Arial"/>
                <a:cs typeface="Arial"/>
              </a:rPr>
              <a:t>ЭЛЕКТРОННОЕ</a:t>
            </a:r>
            <a:r>
              <a:rPr sz="2000" b="1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17375E"/>
                </a:solidFill>
                <a:latin typeface="Arial"/>
                <a:cs typeface="Arial"/>
              </a:rPr>
              <a:t>АКТИРОВАНИЕ</a:t>
            </a:r>
            <a:r>
              <a:rPr sz="2000" b="1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7375E"/>
                </a:solidFill>
                <a:latin typeface="Arial"/>
                <a:cs typeface="Arial"/>
              </a:rPr>
              <a:t>В</a:t>
            </a:r>
            <a:r>
              <a:rPr sz="20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7375E"/>
                </a:solidFill>
                <a:latin typeface="Arial"/>
                <a:cs typeface="Arial"/>
              </a:rPr>
              <a:t>ЕИС</a:t>
            </a:r>
            <a:endParaRPr sz="2000" dirty="0">
              <a:latin typeface="Arial"/>
              <a:cs typeface="Arial"/>
            </a:endParaRPr>
          </a:p>
          <a:p>
            <a:pPr marL="752983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НЕЗАВИСИМЫЙ</a:t>
            </a:r>
            <a:r>
              <a:rPr sz="20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2000" spc="-434" dirty="0">
                <a:solidFill>
                  <a:srgbClr val="17375E"/>
                </a:solidFill>
                <a:latin typeface="Microsoft Sans Serif"/>
                <a:cs typeface="Microsoft Sans Serif"/>
              </a:rPr>
              <a:t>РЕГИСТР</a:t>
            </a:r>
            <a:r>
              <a:rPr sz="2850" b="1" spc="-652" baseline="5847" dirty="0">
                <a:solidFill>
                  <a:srgbClr val="FFFFFF"/>
                </a:solidFill>
                <a:latin typeface="Arial"/>
                <a:cs typeface="Arial"/>
              </a:rPr>
              <a:t>ТЕ</a:t>
            </a:r>
            <a:r>
              <a:rPr sz="2000" spc="-434" dirty="0">
                <a:solidFill>
                  <a:srgbClr val="17375E"/>
                </a:solidFill>
                <a:latin typeface="Microsoft Sans Serif"/>
                <a:cs typeface="Microsoft Sans Serif"/>
              </a:rPr>
              <a:t>АТ</a:t>
            </a:r>
            <a:r>
              <a:rPr sz="2850" b="1" spc="-652" baseline="5847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2000" spc="-434" dirty="0">
                <a:solidFill>
                  <a:srgbClr val="17375E"/>
                </a:solidFill>
                <a:latin typeface="Microsoft Sans Serif"/>
                <a:cs typeface="Microsoft Sans Serif"/>
              </a:rPr>
              <a:t>О</a:t>
            </a:r>
            <a:r>
              <a:rPr sz="2850" b="1" spc="-652" baseline="5847" dirty="0">
                <a:solidFill>
                  <a:srgbClr val="FFFFFF"/>
                </a:solidFill>
                <a:latin typeface="Arial"/>
                <a:cs typeface="Arial"/>
              </a:rPr>
              <a:t>ЕЙ</a:t>
            </a:r>
            <a:r>
              <a:rPr sz="2000" spc="-434" dirty="0">
                <a:solidFill>
                  <a:srgbClr val="17375E"/>
                </a:solidFill>
                <a:latin typeface="Microsoft Sans Serif"/>
                <a:cs typeface="Microsoft Sans Serif"/>
              </a:rPr>
              <a:t>Р</a:t>
            </a:r>
            <a:endParaRPr sz="2000" dirty="0">
              <a:latin typeface="Microsoft Sans Serif"/>
              <a:cs typeface="Microsoft Sans Serif"/>
            </a:endParaRPr>
          </a:p>
          <a:p>
            <a:pPr marL="25400">
              <a:lnSpc>
                <a:spcPct val="100000"/>
              </a:lnSpc>
              <a:spcBef>
                <a:spcPts val="1485"/>
              </a:spcBef>
            </a:pPr>
            <a:r>
              <a:rPr sz="2000" b="1" spc="-10" dirty="0">
                <a:solidFill>
                  <a:srgbClr val="17375E"/>
                </a:solidFill>
                <a:latin typeface="Arial"/>
                <a:cs typeface="Arial"/>
              </a:rPr>
              <a:t>Форма</a:t>
            </a:r>
            <a:r>
              <a:rPr sz="2000" b="1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7375E"/>
                </a:solidFill>
                <a:latin typeface="Arial"/>
                <a:cs typeface="Arial"/>
              </a:rPr>
              <a:t>выписки</a:t>
            </a:r>
            <a:r>
              <a:rPr sz="2000" b="1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7375E"/>
                </a:solidFill>
                <a:latin typeface="Arial"/>
                <a:cs typeface="Arial"/>
              </a:rPr>
              <a:t>по </a:t>
            </a:r>
            <a:r>
              <a:rPr sz="2000" b="1" spc="-10" dirty="0">
                <a:solidFill>
                  <a:srgbClr val="17375E"/>
                </a:solidFill>
                <a:latin typeface="Arial"/>
                <a:cs typeface="Arial"/>
              </a:rPr>
              <a:t>документам</a:t>
            </a:r>
            <a:r>
              <a:rPr sz="2000" b="1" spc="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7375E"/>
                </a:solidFill>
                <a:latin typeface="Arial"/>
                <a:cs typeface="Arial"/>
              </a:rPr>
              <a:t>из ГИС</a:t>
            </a:r>
            <a:r>
              <a:rPr sz="2000" b="1" spc="-5" dirty="0">
                <a:solidFill>
                  <a:srgbClr val="17375E"/>
                </a:solidFill>
                <a:latin typeface="Arial"/>
                <a:cs typeface="Arial"/>
              </a:rPr>
              <a:t> «Независимый</a:t>
            </a:r>
            <a:r>
              <a:rPr sz="2000" b="1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Arial"/>
                <a:cs typeface="Arial"/>
              </a:rPr>
              <a:t>регистратор»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9375"/>
            <a:ext cx="3144329" cy="702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885443"/>
            <a:ext cx="9333865" cy="0"/>
          </a:xfrm>
          <a:custGeom>
            <a:avLst/>
            <a:gdLst/>
            <a:ahLst/>
            <a:cxnLst/>
            <a:rect l="l" t="t" r="r" b="b"/>
            <a:pathLst>
              <a:path w="9333865">
                <a:moveTo>
                  <a:pt x="0" y="0"/>
                </a:moveTo>
                <a:lnTo>
                  <a:pt x="9333611" y="0"/>
                </a:lnTo>
              </a:path>
            </a:pathLst>
          </a:custGeom>
          <a:ln w="1219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7605" y="1012697"/>
            <a:ext cx="10892155" cy="1629410"/>
          </a:xfrm>
          <a:custGeom>
            <a:avLst/>
            <a:gdLst/>
            <a:ahLst/>
            <a:cxnLst/>
            <a:rect l="l" t="t" r="r" b="b"/>
            <a:pathLst>
              <a:path w="10892155" h="1629410">
                <a:moveTo>
                  <a:pt x="0" y="1629155"/>
                </a:moveTo>
                <a:lnTo>
                  <a:pt x="10892028" y="1629155"/>
                </a:lnTo>
                <a:lnTo>
                  <a:pt x="10892028" y="0"/>
                </a:lnTo>
                <a:lnTo>
                  <a:pt x="0" y="0"/>
                </a:lnTo>
                <a:lnTo>
                  <a:pt x="0" y="1629155"/>
                </a:lnTo>
                <a:close/>
              </a:path>
            </a:pathLst>
          </a:custGeom>
          <a:ln w="25908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21734" y="1332356"/>
            <a:ext cx="50844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"/>
              </a:rPr>
              <a:t>https://zakupki.gov.ru/epz/main/public/document/view.html?searchString=&amp;sectionId=1411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44588" y="999680"/>
            <a:ext cx="7651115" cy="374015"/>
            <a:chOff x="644588" y="999680"/>
            <a:chExt cx="7651115" cy="374015"/>
          </a:xfrm>
        </p:grpSpPr>
        <p:sp>
          <p:nvSpPr>
            <p:cNvPr id="7" name="object 7"/>
            <p:cNvSpPr/>
            <p:nvPr/>
          </p:nvSpPr>
          <p:spPr>
            <a:xfrm>
              <a:off x="657606" y="1012697"/>
              <a:ext cx="7625080" cy="347980"/>
            </a:xfrm>
            <a:custGeom>
              <a:avLst/>
              <a:gdLst/>
              <a:ahLst/>
              <a:cxnLst/>
              <a:rect l="l" t="t" r="r" b="b"/>
              <a:pathLst>
                <a:path w="7625080" h="347980">
                  <a:moveTo>
                    <a:pt x="7566660" y="0"/>
                  </a:moveTo>
                  <a:lnTo>
                    <a:pt x="57912" y="0"/>
                  </a:lnTo>
                  <a:lnTo>
                    <a:pt x="35366" y="4548"/>
                  </a:lnTo>
                  <a:lnTo>
                    <a:pt x="16959" y="16954"/>
                  </a:lnTo>
                  <a:lnTo>
                    <a:pt x="4549" y="35361"/>
                  </a:lnTo>
                  <a:lnTo>
                    <a:pt x="0" y="57912"/>
                  </a:lnTo>
                  <a:lnTo>
                    <a:pt x="0" y="289560"/>
                  </a:lnTo>
                  <a:lnTo>
                    <a:pt x="4549" y="312110"/>
                  </a:lnTo>
                  <a:lnTo>
                    <a:pt x="16959" y="330517"/>
                  </a:lnTo>
                  <a:lnTo>
                    <a:pt x="35366" y="342923"/>
                  </a:lnTo>
                  <a:lnTo>
                    <a:pt x="57912" y="347472"/>
                  </a:lnTo>
                  <a:lnTo>
                    <a:pt x="7566660" y="347472"/>
                  </a:lnTo>
                  <a:lnTo>
                    <a:pt x="7589210" y="342923"/>
                  </a:lnTo>
                  <a:lnTo>
                    <a:pt x="7607617" y="330517"/>
                  </a:lnTo>
                  <a:lnTo>
                    <a:pt x="7620023" y="312110"/>
                  </a:lnTo>
                  <a:lnTo>
                    <a:pt x="7624572" y="289560"/>
                  </a:lnTo>
                  <a:lnTo>
                    <a:pt x="7624572" y="57912"/>
                  </a:lnTo>
                  <a:lnTo>
                    <a:pt x="7620023" y="35361"/>
                  </a:lnTo>
                  <a:lnTo>
                    <a:pt x="7607617" y="16954"/>
                  </a:lnTo>
                  <a:lnTo>
                    <a:pt x="7589210" y="4548"/>
                  </a:lnTo>
                  <a:lnTo>
                    <a:pt x="7566660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7606" y="1012697"/>
              <a:ext cx="7625080" cy="347980"/>
            </a:xfrm>
            <a:custGeom>
              <a:avLst/>
              <a:gdLst/>
              <a:ahLst/>
              <a:cxnLst/>
              <a:rect l="l" t="t" r="r" b="b"/>
              <a:pathLst>
                <a:path w="7625080" h="347980">
                  <a:moveTo>
                    <a:pt x="0" y="57912"/>
                  </a:moveTo>
                  <a:lnTo>
                    <a:pt x="4549" y="35361"/>
                  </a:lnTo>
                  <a:lnTo>
                    <a:pt x="16959" y="16954"/>
                  </a:lnTo>
                  <a:lnTo>
                    <a:pt x="35366" y="4548"/>
                  </a:lnTo>
                  <a:lnTo>
                    <a:pt x="57912" y="0"/>
                  </a:lnTo>
                  <a:lnTo>
                    <a:pt x="7566660" y="0"/>
                  </a:lnTo>
                  <a:lnTo>
                    <a:pt x="7589210" y="4548"/>
                  </a:lnTo>
                  <a:lnTo>
                    <a:pt x="7607617" y="16954"/>
                  </a:lnTo>
                  <a:lnTo>
                    <a:pt x="7620023" y="35361"/>
                  </a:lnTo>
                  <a:lnTo>
                    <a:pt x="7624572" y="57912"/>
                  </a:lnTo>
                  <a:lnTo>
                    <a:pt x="7624572" y="289560"/>
                  </a:lnTo>
                  <a:lnTo>
                    <a:pt x="7620023" y="312110"/>
                  </a:lnTo>
                  <a:lnTo>
                    <a:pt x="7607617" y="330517"/>
                  </a:lnTo>
                  <a:lnTo>
                    <a:pt x="7589210" y="342923"/>
                  </a:lnTo>
                  <a:lnTo>
                    <a:pt x="7566660" y="347472"/>
                  </a:lnTo>
                  <a:lnTo>
                    <a:pt x="57912" y="347472"/>
                  </a:lnTo>
                  <a:lnTo>
                    <a:pt x="35366" y="342923"/>
                  </a:lnTo>
                  <a:lnTo>
                    <a:pt x="16959" y="330517"/>
                  </a:lnTo>
                  <a:lnTo>
                    <a:pt x="4549" y="312110"/>
                  </a:lnTo>
                  <a:lnTo>
                    <a:pt x="0" y="289560"/>
                  </a:lnTo>
                  <a:lnTo>
                    <a:pt x="0" y="5791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62253" y="950931"/>
            <a:ext cx="2653030" cy="55880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75"/>
              </a:spcBef>
            </a:pP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МЕТОДИЧЕСКИЕ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МАТЕРИАЛЫ</a:t>
            </a:r>
            <a:endParaRPr sz="1400">
              <a:latin typeface="Microsoft Sans Serif"/>
              <a:cs typeface="Microsoft Sans Serif"/>
            </a:endParaRPr>
          </a:p>
          <a:p>
            <a:pPr marL="597535" indent="-58419">
              <a:lnSpc>
                <a:spcPct val="100000"/>
              </a:lnSpc>
              <a:spcBef>
                <a:spcPts val="545"/>
              </a:spcBef>
              <a:buClr>
                <a:srgbClr val="000000"/>
              </a:buClr>
              <a:buChar char="•"/>
              <a:tabLst>
                <a:tab pos="598170" algn="l"/>
              </a:tabLst>
            </a:pP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3"/>
              </a:rPr>
              <a:t>https://lk.zakupki.gov.ru/kb/app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57605" y="2850641"/>
            <a:ext cx="10892155" cy="1598930"/>
          </a:xfrm>
          <a:custGeom>
            <a:avLst/>
            <a:gdLst/>
            <a:ahLst/>
            <a:cxnLst/>
            <a:rect l="l" t="t" r="r" b="b"/>
            <a:pathLst>
              <a:path w="10892155" h="1598929">
                <a:moveTo>
                  <a:pt x="0" y="1598675"/>
                </a:moveTo>
                <a:lnTo>
                  <a:pt x="10892028" y="1598675"/>
                </a:lnTo>
                <a:lnTo>
                  <a:pt x="10892028" y="0"/>
                </a:lnTo>
                <a:lnTo>
                  <a:pt x="0" y="0"/>
                </a:lnTo>
                <a:lnTo>
                  <a:pt x="0" y="1598675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54041" y="3170681"/>
            <a:ext cx="50971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4"/>
              </a:rPr>
              <a:t>https://zakupki.gov.ru/epz/main/public/document/view.html?searchString=&amp;sectionId=1412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46112" y="2811716"/>
            <a:ext cx="7651115" cy="363220"/>
            <a:chOff x="646112" y="2811716"/>
            <a:chExt cx="7651115" cy="363220"/>
          </a:xfrm>
        </p:grpSpPr>
        <p:sp>
          <p:nvSpPr>
            <p:cNvPr id="13" name="object 13"/>
            <p:cNvSpPr/>
            <p:nvPr/>
          </p:nvSpPr>
          <p:spPr>
            <a:xfrm>
              <a:off x="659129" y="2824733"/>
              <a:ext cx="7625080" cy="337185"/>
            </a:xfrm>
            <a:custGeom>
              <a:avLst/>
              <a:gdLst/>
              <a:ahLst/>
              <a:cxnLst/>
              <a:rect l="l" t="t" r="r" b="b"/>
              <a:pathLst>
                <a:path w="7625080" h="337185">
                  <a:moveTo>
                    <a:pt x="7568438" y="0"/>
                  </a:moveTo>
                  <a:lnTo>
                    <a:pt x="56134" y="0"/>
                  </a:lnTo>
                  <a:lnTo>
                    <a:pt x="34284" y="4413"/>
                  </a:lnTo>
                  <a:lnTo>
                    <a:pt x="16441" y="16446"/>
                  </a:lnTo>
                  <a:lnTo>
                    <a:pt x="4411" y="34289"/>
                  </a:lnTo>
                  <a:lnTo>
                    <a:pt x="0" y="56134"/>
                  </a:lnTo>
                  <a:lnTo>
                    <a:pt x="0" y="280669"/>
                  </a:lnTo>
                  <a:lnTo>
                    <a:pt x="4411" y="302513"/>
                  </a:lnTo>
                  <a:lnTo>
                    <a:pt x="16441" y="320357"/>
                  </a:lnTo>
                  <a:lnTo>
                    <a:pt x="34284" y="332390"/>
                  </a:lnTo>
                  <a:lnTo>
                    <a:pt x="56134" y="336803"/>
                  </a:lnTo>
                  <a:lnTo>
                    <a:pt x="7568438" y="336803"/>
                  </a:lnTo>
                  <a:lnTo>
                    <a:pt x="7590282" y="332390"/>
                  </a:lnTo>
                  <a:lnTo>
                    <a:pt x="7608125" y="320357"/>
                  </a:lnTo>
                  <a:lnTo>
                    <a:pt x="7620158" y="302513"/>
                  </a:lnTo>
                  <a:lnTo>
                    <a:pt x="7624572" y="280669"/>
                  </a:lnTo>
                  <a:lnTo>
                    <a:pt x="7624572" y="56134"/>
                  </a:lnTo>
                  <a:lnTo>
                    <a:pt x="7620158" y="34289"/>
                  </a:lnTo>
                  <a:lnTo>
                    <a:pt x="7608125" y="16446"/>
                  </a:lnTo>
                  <a:lnTo>
                    <a:pt x="7590282" y="4413"/>
                  </a:lnTo>
                  <a:lnTo>
                    <a:pt x="756843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9129" y="2824733"/>
              <a:ext cx="7625080" cy="337185"/>
            </a:xfrm>
            <a:custGeom>
              <a:avLst/>
              <a:gdLst/>
              <a:ahLst/>
              <a:cxnLst/>
              <a:rect l="l" t="t" r="r" b="b"/>
              <a:pathLst>
                <a:path w="7625080" h="337185">
                  <a:moveTo>
                    <a:pt x="0" y="56134"/>
                  </a:moveTo>
                  <a:lnTo>
                    <a:pt x="4411" y="34289"/>
                  </a:lnTo>
                  <a:lnTo>
                    <a:pt x="16441" y="16446"/>
                  </a:lnTo>
                  <a:lnTo>
                    <a:pt x="34284" y="4413"/>
                  </a:lnTo>
                  <a:lnTo>
                    <a:pt x="56134" y="0"/>
                  </a:lnTo>
                  <a:lnTo>
                    <a:pt x="7568438" y="0"/>
                  </a:lnTo>
                  <a:lnTo>
                    <a:pt x="7590282" y="4413"/>
                  </a:lnTo>
                  <a:lnTo>
                    <a:pt x="7608125" y="16446"/>
                  </a:lnTo>
                  <a:lnTo>
                    <a:pt x="7620158" y="34289"/>
                  </a:lnTo>
                  <a:lnTo>
                    <a:pt x="7624572" y="56134"/>
                  </a:lnTo>
                  <a:lnTo>
                    <a:pt x="7624572" y="280669"/>
                  </a:lnTo>
                  <a:lnTo>
                    <a:pt x="7620158" y="302513"/>
                  </a:lnTo>
                  <a:lnTo>
                    <a:pt x="7608125" y="320357"/>
                  </a:lnTo>
                  <a:lnTo>
                    <a:pt x="7590282" y="332390"/>
                  </a:lnTo>
                  <a:lnTo>
                    <a:pt x="7568438" y="336803"/>
                  </a:lnTo>
                  <a:lnTo>
                    <a:pt x="56134" y="336803"/>
                  </a:lnTo>
                  <a:lnTo>
                    <a:pt x="34284" y="332390"/>
                  </a:lnTo>
                  <a:lnTo>
                    <a:pt x="16441" y="320357"/>
                  </a:lnTo>
                  <a:lnTo>
                    <a:pt x="4411" y="302513"/>
                  </a:lnTo>
                  <a:lnTo>
                    <a:pt x="0" y="280669"/>
                  </a:lnTo>
                  <a:lnTo>
                    <a:pt x="0" y="56134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50467" y="2856356"/>
            <a:ext cx="3475354" cy="492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ОБУЧАЮЩИЕ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ВИДЕОРОЛИКИ</a:t>
            </a:r>
            <a:endParaRPr sz="1400">
              <a:latin typeface="Microsoft Sans Serif"/>
              <a:cs typeface="Microsoft Sans Serif"/>
            </a:endParaRPr>
          </a:p>
          <a:p>
            <a:pPr marL="609600" indent="-58419">
              <a:lnSpc>
                <a:spcPct val="100000"/>
              </a:lnSpc>
              <a:spcBef>
                <a:spcPts val="785"/>
              </a:spcBef>
              <a:buClr>
                <a:srgbClr val="000000"/>
              </a:buClr>
              <a:buChar char="•"/>
              <a:tabLst>
                <a:tab pos="610235" algn="l"/>
              </a:tabLst>
            </a:pP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5"/>
              </a:rPr>
              <a:t>https://lk.zakupki.gov.ru/kb/app/manuals-and-video</a:t>
            </a:r>
            <a:endParaRPr sz="1000">
              <a:latin typeface="Microsoft Sans Serif"/>
              <a:cs typeface="Microsoft Sans Serif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640891" y="4591019"/>
          <a:ext cx="10892154" cy="831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3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8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7C5F9F"/>
                      </a:solidFill>
                      <a:prstDash val="solid"/>
                    </a:lnL>
                    <a:lnR w="19050">
                      <a:solidFill>
                        <a:srgbClr val="7C5F9F"/>
                      </a:solidFill>
                      <a:prstDash val="solid"/>
                    </a:lnR>
                    <a:lnB w="28575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C5F9F"/>
                      </a:solidFill>
                      <a:prstDash val="solid"/>
                    </a:lnL>
                    <a:lnB w="28575">
                      <a:solidFill>
                        <a:srgbClr val="8063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122">
                <a:tc>
                  <a:txBody>
                    <a:bodyPr/>
                    <a:lstStyle/>
                    <a:p>
                      <a:pPr marL="304165">
                        <a:lnSpc>
                          <a:spcPts val="1060"/>
                        </a:lnSpc>
                      </a:pPr>
                      <a:r>
                        <a:rPr sz="1400" spc="-5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РУКОВОДСТВА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ПОЛЬЗОВАТЕЛЯ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38100">
                      <a:solidFill>
                        <a:srgbClr val="8063A1"/>
                      </a:solidFill>
                      <a:prstDash val="solid"/>
                    </a:lnL>
                    <a:lnR w="19050">
                      <a:solidFill>
                        <a:srgbClr val="7C5F9F"/>
                      </a:solidFill>
                      <a:prstDash val="solid"/>
                    </a:lnR>
                    <a:lnT w="28575">
                      <a:solidFill>
                        <a:srgbClr val="8063A1"/>
                      </a:solidFill>
                      <a:prstDash val="solid"/>
                    </a:lnT>
                    <a:lnB w="9525">
                      <a:solidFill>
                        <a:srgbClr val="7C5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C5F9F"/>
                      </a:solidFill>
                      <a:prstDash val="solid"/>
                    </a:lnL>
                    <a:lnR w="28575">
                      <a:solidFill>
                        <a:srgbClr val="8063A1"/>
                      </a:solidFill>
                      <a:prstDash val="solid"/>
                    </a:lnR>
                    <a:lnT w="28575">
                      <a:solidFill>
                        <a:srgbClr val="8063A1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72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902335" indent="-58419">
                        <a:lnSpc>
                          <a:spcPct val="100000"/>
                        </a:lnSpc>
                        <a:spcBef>
                          <a:spcPts val="865"/>
                        </a:spcBef>
                        <a:buClr>
                          <a:srgbClr val="000000"/>
                        </a:buClr>
                        <a:buChar char="•"/>
                        <a:tabLst>
                          <a:tab pos="902969" algn="l"/>
                        </a:tabLst>
                      </a:pPr>
                      <a:r>
                        <a:rPr sz="10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Microsoft Sans Serif"/>
                          <a:cs typeface="Microsoft Sans Serif"/>
                          <a:hlinkClick r:id="rId6"/>
                        </a:rPr>
                        <a:t>https://zakupki.gov.ru/epz/main/public/document/view.html?searchString=&amp;sectionId=1388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28575">
                      <a:solidFill>
                        <a:srgbClr val="8063A1"/>
                      </a:solidFill>
                      <a:prstDash val="solid"/>
                    </a:lnL>
                    <a:lnR w="28575">
                      <a:solidFill>
                        <a:srgbClr val="8063A1"/>
                      </a:solidFill>
                      <a:prstDash val="solid"/>
                    </a:lnR>
                    <a:lnT w="9525" cap="flat" cmpd="sng" algn="ctr">
                      <a:solidFill>
                        <a:srgbClr val="7C5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8063A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7" name="object 17"/>
          <p:cNvGrpSpPr/>
          <p:nvPr/>
        </p:nvGrpSpPr>
        <p:grpSpPr>
          <a:xfrm>
            <a:off x="609600" y="4562855"/>
            <a:ext cx="7719059" cy="455930"/>
            <a:chOff x="609600" y="4562855"/>
            <a:chExt cx="7719059" cy="455930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9600" y="4562855"/>
              <a:ext cx="7719059" cy="43586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6863" y="4573523"/>
              <a:ext cx="3070860" cy="44500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6844" y="4587239"/>
              <a:ext cx="7624572" cy="341375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644588" y="5535104"/>
            <a:ext cx="10918190" cy="1311275"/>
            <a:chOff x="644588" y="5535104"/>
            <a:chExt cx="10918190" cy="1311275"/>
          </a:xfrm>
        </p:grpSpPr>
        <p:sp>
          <p:nvSpPr>
            <p:cNvPr id="22" name="object 22"/>
            <p:cNvSpPr/>
            <p:nvPr/>
          </p:nvSpPr>
          <p:spPr>
            <a:xfrm>
              <a:off x="657606" y="5721857"/>
              <a:ext cx="10892155" cy="1111250"/>
            </a:xfrm>
            <a:custGeom>
              <a:avLst/>
              <a:gdLst/>
              <a:ahLst/>
              <a:cxnLst/>
              <a:rect l="l" t="t" r="r" b="b"/>
              <a:pathLst>
                <a:path w="10892155" h="1111250">
                  <a:moveTo>
                    <a:pt x="0" y="1110995"/>
                  </a:moveTo>
                  <a:lnTo>
                    <a:pt x="10892028" y="1110995"/>
                  </a:lnTo>
                  <a:lnTo>
                    <a:pt x="10892028" y="0"/>
                  </a:lnTo>
                  <a:lnTo>
                    <a:pt x="0" y="0"/>
                  </a:lnTo>
                  <a:lnTo>
                    <a:pt x="0" y="1110995"/>
                  </a:lnTo>
                  <a:close/>
                </a:path>
              </a:pathLst>
            </a:custGeom>
            <a:ln w="25908">
              <a:solidFill>
                <a:srgbClr val="C4BC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7606" y="5548121"/>
              <a:ext cx="7625080" cy="360045"/>
            </a:xfrm>
            <a:custGeom>
              <a:avLst/>
              <a:gdLst/>
              <a:ahLst/>
              <a:cxnLst/>
              <a:rect l="l" t="t" r="r" b="b"/>
              <a:pathLst>
                <a:path w="7625080" h="360045">
                  <a:moveTo>
                    <a:pt x="7564628" y="0"/>
                  </a:moveTo>
                  <a:lnTo>
                    <a:pt x="59943" y="0"/>
                  </a:lnTo>
                  <a:lnTo>
                    <a:pt x="36609" y="4704"/>
                  </a:lnTo>
                  <a:lnTo>
                    <a:pt x="17556" y="17541"/>
                  </a:lnTo>
                  <a:lnTo>
                    <a:pt x="4710" y="36593"/>
                  </a:lnTo>
                  <a:lnTo>
                    <a:pt x="0" y="59943"/>
                  </a:lnTo>
                  <a:lnTo>
                    <a:pt x="0" y="299719"/>
                  </a:lnTo>
                  <a:lnTo>
                    <a:pt x="4710" y="323054"/>
                  </a:lnTo>
                  <a:lnTo>
                    <a:pt x="17556" y="342107"/>
                  </a:lnTo>
                  <a:lnTo>
                    <a:pt x="36609" y="354953"/>
                  </a:lnTo>
                  <a:lnTo>
                    <a:pt x="59943" y="359663"/>
                  </a:lnTo>
                  <a:lnTo>
                    <a:pt x="7564628" y="359663"/>
                  </a:lnTo>
                  <a:lnTo>
                    <a:pt x="7587978" y="354953"/>
                  </a:lnTo>
                  <a:lnTo>
                    <a:pt x="7607030" y="342107"/>
                  </a:lnTo>
                  <a:lnTo>
                    <a:pt x="7619867" y="323054"/>
                  </a:lnTo>
                  <a:lnTo>
                    <a:pt x="7624572" y="299719"/>
                  </a:lnTo>
                  <a:lnTo>
                    <a:pt x="7624572" y="59943"/>
                  </a:lnTo>
                  <a:lnTo>
                    <a:pt x="7619867" y="36593"/>
                  </a:lnTo>
                  <a:lnTo>
                    <a:pt x="7607030" y="17541"/>
                  </a:lnTo>
                  <a:lnTo>
                    <a:pt x="7587978" y="4704"/>
                  </a:lnTo>
                  <a:lnTo>
                    <a:pt x="7564628" y="0"/>
                  </a:lnTo>
                  <a:close/>
                </a:path>
              </a:pathLst>
            </a:custGeom>
            <a:solidFill>
              <a:srgbClr val="C4BC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7606" y="5548121"/>
              <a:ext cx="7625080" cy="360045"/>
            </a:xfrm>
            <a:custGeom>
              <a:avLst/>
              <a:gdLst/>
              <a:ahLst/>
              <a:cxnLst/>
              <a:rect l="l" t="t" r="r" b="b"/>
              <a:pathLst>
                <a:path w="7625080" h="360045">
                  <a:moveTo>
                    <a:pt x="0" y="59943"/>
                  </a:moveTo>
                  <a:lnTo>
                    <a:pt x="4710" y="36593"/>
                  </a:lnTo>
                  <a:lnTo>
                    <a:pt x="17556" y="17541"/>
                  </a:lnTo>
                  <a:lnTo>
                    <a:pt x="36609" y="4704"/>
                  </a:lnTo>
                  <a:lnTo>
                    <a:pt x="59943" y="0"/>
                  </a:lnTo>
                  <a:lnTo>
                    <a:pt x="7564628" y="0"/>
                  </a:lnTo>
                  <a:lnTo>
                    <a:pt x="7587978" y="4704"/>
                  </a:lnTo>
                  <a:lnTo>
                    <a:pt x="7607030" y="17541"/>
                  </a:lnTo>
                  <a:lnTo>
                    <a:pt x="7619867" y="36593"/>
                  </a:lnTo>
                  <a:lnTo>
                    <a:pt x="7624572" y="59943"/>
                  </a:lnTo>
                  <a:lnTo>
                    <a:pt x="7624572" y="299719"/>
                  </a:lnTo>
                  <a:lnTo>
                    <a:pt x="7619867" y="323054"/>
                  </a:lnTo>
                  <a:lnTo>
                    <a:pt x="7607030" y="342107"/>
                  </a:lnTo>
                  <a:lnTo>
                    <a:pt x="7587978" y="354953"/>
                  </a:lnTo>
                  <a:lnTo>
                    <a:pt x="7564628" y="359663"/>
                  </a:lnTo>
                  <a:lnTo>
                    <a:pt x="59943" y="359663"/>
                  </a:lnTo>
                  <a:lnTo>
                    <a:pt x="36609" y="354953"/>
                  </a:lnTo>
                  <a:lnTo>
                    <a:pt x="17556" y="342107"/>
                  </a:lnTo>
                  <a:lnTo>
                    <a:pt x="4710" y="323054"/>
                  </a:lnTo>
                  <a:lnTo>
                    <a:pt x="0" y="299719"/>
                  </a:lnTo>
                  <a:lnTo>
                    <a:pt x="0" y="5994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950163" y="5591352"/>
            <a:ext cx="8909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РИИ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02563" y="5873494"/>
            <a:ext cx="10846435" cy="934719"/>
            <a:chOff x="702563" y="5873494"/>
            <a:chExt cx="10846435" cy="934719"/>
          </a:xfrm>
        </p:grpSpPr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2563" y="5873494"/>
              <a:ext cx="9430512" cy="93421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117835" y="5873494"/>
              <a:ext cx="1431035" cy="906780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1338072" y="3212591"/>
            <a:ext cx="7310755" cy="1377950"/>
            <a:chOff x="1338072" y="3212591"/>
            <a:chExt cx="7310755" cy="1377950"/>
          </a:xfrm>
        </p:grpSpPr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38072" y="3212591"/>
              <a:ext cx="2112264" cy="134111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30096" y="3404615"/>
              <a:ext cx="1728215" cy="95707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39539" y="3212591"/>
              <a:ext cx="2092452" cy="134264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31564" y="3404615"/>
              <a:ext cx="1708404" cy="95859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61760" y="3258311"/>
              <a:ext cx="2186940" cy="133197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653783" y="3450335"/>
              <a:ext cx="1802892" cy="947927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1409700" y="1431035"/>
            <a:ext cx="9706610" cy="1213485"/>
            <a:chOff x="1409700" y="1431035"/>
            <a:chExt cx="9706610" cy="1213485"/>
          </a:xfrm>
        </p:grpSpPr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09700" y="1435607"/>
              <a:ext cx="2040636" cy="120700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01723" y="1627631"/>
              <a:ext cx="1656588" cy="82296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044695" y="1431035"/>
              <a:ext cx="1982724" cy="120853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236720" y="1623059"/>
              <a:ext cx="1598676" cy="82448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528815" y="1431035"/>
              <a:ext cx="2060448" cy="121310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720840" y="1623059"/>
              <a:ext cx="1676400" cy="82905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830056" y="1511822"/>
              <a:ext cx="2286000" cy="935620"/>
            </a:xfrm>
            <a:prstGeom prst="rect">
              <a:avLst/>
            </a:prstGeom>
          </p:spPr>
        </p:pic>
      </p:grp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4677536" y="181101"/>
            <a:ext cx="733615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17375E"/>
                </a:solidFill>
              </a:rPr>
              <a:t>ЭЛЕКТРОННОЕ</a:t>
            </a:r>
            <a:r>
              <a:rPr spc="-35" dirty="0">
                <a:solidFill>
                  <a:srgbClr val="17375E"/>
                </a:solidFill>
              </a:rPr>
              <a:t> </a:t>
            </a:r>
            <a:r>
              <a:rPr spc="-5" dirty="0">
                <a:solidFill>
                  <a:srgbClr val="17375E"/>
                </a:solidFill>
              </a:rPr>
              <a:t>АКТИРОВАНИЕ</a:t>
            </a:r>
            <a:r>
              <a:rPr spc="-25" dirty="0">
                <a:solidFill>
                  <a:srgbClr val="17375E"/>
                </a:solidFill>
              </a:rPr>
              <a:t> </a:t>
            </a:r>
            <a:r>
              <a:rPr dirty="0">
                <a:solidFill>
                  <a:srgbClr val="17375E"/>
                </a:solidFill>
              </a:rPr>
              <a:t>В</a:t>
            </a:r>
            <a:r>
              <a:rPr spc="-5" dirty="0">
                <a:solidFill>
                  <a:srgbClr val="17375E"/>
                </a:solidFill>
              </a:rPr>
              <a:t> </a:t>
            </a:r>
            <a:r>
              <a:rPr dirty="0">
                <a:solidFill>
                  <a:srgbClr val="17375E"/>
                </a:solidFill>
              </a:rPr>
              <a:t>ЕИС</a:t>
            </a:r>
            <a:r>
              <a:rPr spc="-5" dirty="0">
                <a:solidFill>
                  <a:srgbClr val="17375E"/>
                </a:solidFill>
              </a:rPr>
              <a:t> </a:t>
            </a:r>
            <a:r>
              <a:rPr dirty="0">
                <a:solidFill>
                  <a:srgbClr val="17375E"/>
                </a:solidFill>
              </a:rPr>
              <a:t>В</a:t>
            </a:r>
            <a:r>
              <a:rPr spc="-25" dirty="0">
                <a:solidFill>
                  <a:srgbClr val="17375E"/>
                </a:solidFill>
              </a:rPr>
              <a:t> </a:t>
            </a:r>
            <a:r>
              <a:rPr dirty="0">
                <a:solidFill>
                  <a:srgbClr val="17375E"/>
                </a:solidFill>
              </a:rPr>
              <a:t>СФЕРЕ</a:t>
            </a:r>
            <a:r>
              <a:rPr spc="-5" dirty="0">
                <a:solidFill>
                  <a:srgbClr val="17375E"/>
                </a:solidFill>
              </a:rPr>
              <a:t> </a:t>
            </a:r>
            <a:r>
              <a:rPr spc="5" dirty="0">
                <a:solidFill>
                  <a:srgbClr val="17375E"/>
                </a:solidFill>
              </a:rPr>
              <a:t>ЗАКУПОК</a:t>
            </a:r>
          </a:p>
          <a:p>
            <a:pPr marL="3669029">
              <a:lnSpc>
                <a:spcPct val="100000"/>
              </a:lnSpc>
            </a:pPr>
            <a:r>
              <a:rPr b="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МАТЕРИАЛЫ</a:t>
            </a:r>
            <a:r>
              <a:rPr b="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spc="-100" dirty="0">
                <a:solidFill>
                  <a:srgbClr val="17375E"/>
                </a:solidFill>
                <a:latin typeface="Microsoft Sans Serif"/>
                <a:cs typeface="Microsoft Sans Serif"/>
              </a:rPr>
              <a:t>ДЛЯ</a:t>
            </a:r>
            <a:r>
              <a:rPr b="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ИЗУЧЕНИЯ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9375"/>
            <a:ext cx="3144329" cy="702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907415"/>
            <a:ext cx="12191153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111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20320" y="6440551"/>
            <a:ext cx="12156440" cy="0"/>
          </a:xfrm>
          <a:custGeom>
            <a:avLst/>
            <a:gdLst/>
            <a:ahLst/>
            <a:cxnLst/>
            <a:rect l="l" t="t" r="r" b="b"/>
            <a:pathLst>
              <a:path w="9117330">
                <a:moveTo>
                  <a:pt x="0" y="0"/>
                </a:moveTo>
                <a:lnTo>
                  <a:pt x="9117253" y="0"/>
                </a:lnTo>
              </a:path>
            </a:pathLst>
          </a:custGeom>
          <a:ln w="9525">
            <a:solidFill>
              <a:srgbClr val="003A58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6684" y="1943345"/>
            <a:ext cx="9392073" cy="198528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6773">
              <a:spcBef>
                <a:spcPts val="140"/>
              </a:spcBef>
            </a:pPr>
            <a:r>
              <a:rPr sz="4267" spc="80" dirty="0">
                <a:solidFill>
                  <a:schemeClr val="tx2">
                    <a:lumMod val="75000"/>
                  </a:schemeClr>
                </a:solidFill>
                <a:latin typeface="+mn-lt"/>
                <a:cs typeface="Tahoma"/>
              </a:rPr>
              <a:t>Проблемы</a:t>
            </a:r>
            <a:r>
              <a:rPr sz="4267" spc="-233" dirty="0">
                <a:solidFill>
                  <a:schemeClr val="tx2">
                    <a:lumMod val="75000"/>
                  </a:schemeClr>
                </a:solidFill>
                <a:latin typeface="+mn-lt"/>
                <a:cs typeface="Tahoma"/>
              </a:rPr>
              <a:t> </a:t>
            </a:r>
            <a:r>
              <a:rPr sz="4267" spc="-20" dirty="0">
                <a:solidFill>
                  <a:schemeClr val="tx2">
                    <a:lumMod val="75000"/>
                  </a:schemeClr>
                </a:solidFill>
                <a:latin typeface="+mn-lt"/>
                <a:cs typeface="Tahoma"/>
              </a:rPr>
              <a:t>применения</a:t>
            </a:r>
            <a:r>
              <a:rPr sz="4267" spc="-227" dirty="0">
                <a:solidFill>
                  <a:schemeClr val="tx2">
                    <a:lumMod val="75000"/>
                  </a:schemeClr>
                </a:solidFill>
                <a:latin typeface="+mn-lt"/>
                <a:cs typeface="Tahoma"/>
              </a:rPr>
              <a:t> </a:t>
            </a:r>
            <a:r>
              <a:rPr sz="4267" spc="13" dirty="0">
                <a:solidFill>
                  <a:schemeClr val="tx2">
                    <a:lumMod val="75000"/>
                  </a:schemeClr>
                </a:solidFill>
                <a:latin typeface="+mn-lt"/>
                <a:cs typeface="Tahoma"/>
              </a:rPr>
              <a:t>электронного </a:t>
            </a:r>
            <a:r>
              <a:rPr sz="4267" spc="-1313" dirty="0">
                <a:solidFill>
                  <a:schemeClr val="tx2">
                    <a:lumMod val="75000"/>
                  </a:schemeClr>
                </a:solidFill>
                <a:latin typeface="+mn-lt"/>
                <a:cs typeface="Tahoma"/>
              </a:rPr>
              <a:t> </a:t>
            </a:r>
            <a:r>
              <a:rPr sz="4267" spc="-120" dirty="0">
                <a:solidFill>
                  <a:schemeClr val="tx2">
                    <a:lumMod val="75000"/>
                  </a:schemeClr>
                </a:solidFill>
                <a:latin typeface="+mn-lt"/>
                <a:cs typeface="Tahoma"/>
              </a:rPr>
              <a:t>а</a:t>
            </a:r>
            <a:r>
              <a:rPr sz="4267" spc="-113" dirty="0">
                <a:solidFill>
                  <a:schemeClr val="tx2">
                    <a:lumMod val="75000"/>
                  </a:schemeClr>
                </a:solidFill>
                <a:latin typeface="+mn-lt"/>
                <a:cs typeface="Tahoma"/>
              </a:rPr>
              <a:t>к</a:t>
            </a:r>
            <a:r>
              <a:rPr sz="4267" spc="113" dirty="0">
                <a:solidFill>
                  <a:schemeClr val="tx2">
                    <a:lumMod val="75000"/>
                  </a:schemeClr>
                </a:solidFill>
                <a:latin typeface="+mn-lt"/>
                <a:cs typeface="Tahoma"/>
              </a:rPr>
              <a:t>т</a:t>
            </a:r>
            <a:r>
              <a:rPr sz="4267" spc="7" dirty="0">
                <a:solidFill>
                  <a:schemeClr val="tx2">
                    <a:lumMod val="75000"/>
                  </a:schemeClr>
                </a:solidFill>
                <a:latin typeface="+mn-lt"/>
                <a:cs typeface="Tahoma"/>
              </a:rPr>
              <a:t>и</a:t>
            </a:r>
            <a:r>
              <a:rPr sz="4267" spc="-13" dirty="0">
                <a:solidFill>
                  <a:schemeClr val="tx2">
                    <a:lumMod val="75000"/>
                  </a:schemeClr>
                </a:solidFill>
                <a:latin typeface="+mn-lt"/>
                <a:cs typeface="Tahoma"/>
              </a:rPr>
              <a:t>р</a:t>
            </a:r>
            <a:r>
              <a:rPr sz="4267" spc="67" dirty="0">
                <a:solidFill>
                  <a:schemeClr val="tx2">
                    <a:lumMod val="75000"/>
                  </a:schemeClr>
                </a:solidFill>
                <a:latin typeface="+mn-lt"/>
                <a:cs typeface="Tahoma"/>
              </a:rPr>
              <a:t>о</a:t>
            </a:r>
            <a:r>
              <a:rPr sz="4267" spc="-147" dirty="0">
                <a:solidFill>
                  <a:schemeClr val="tx2">
                    <a:lumMod val="75000"/>
                  </a:schemeClr>
                </a:solidFill>
                <a:latin typeface="+mn-lt"/>
                <a:cs typeface="Tahoma"/>
              </a:rPr>
              <a:t>в</a:t>
            </a:r>
            <a:r>
              <a:rPr sz="4267" spc="-73" dirty="0">
                <a:solidFill>
                  <a:schemeClr val="tx2">
                    <a:lumMod val="75000"/>
                  </a:schemeClr>
                </a:solidFill>
                <a:latin typeface="+mn-lt"/>
                <a:cs typeface="Tahoma"/>
              </a:rPr>
              <a:t>ани</a:t>
            </a:r>
            <a:r>
              <a:rPr sz="4267" spc="-227" dirty="0">
                <a:solidFill>
                  <a:schemeClr val="tx2">
                    <a:lumMod val="75000"/>
                  </a:schemeClr>
                </a:solidFill>
                <a:latin typeface="+mn-lt"/>
                <a:cs typeface="Tahoma"/>
              </a:rPr>
              <a:t>я</a:t>
            </a:r>
            <a:r>
              <a:rPr sz="4267" spc="-200" dirty="0">
                <a:solidFill>
                  <a:schemeClr val="tx2">
                    <a:lumMod val="75000"/>
                  </a:schemeClr>
                </a:solidFill>
                <a:latin typeface="+mn-lt"/>
                <a:cs typeface="Tahoma"/>
              </a:rPr>
              <a:t> </a:t>
            </a:r>
            <a:r>
              <a:rPr sz="4267" spc="-152" dirty="0">
                <a:solidFill>
                  <a:schemeClr val="tx2">
                    <a:lumMod val="75000"/>
                  </a:schemeClr>
                </a:solidFill>
                <a:latin typeface="+mn-lt"/>
                <a:cs typeface="Tahoma"/>
              </a:rPr>
              <a:t>в</a:t>
            </a:r>
            <a:r>
              <a:rPr sz="4267" spc="-193" dirty="0">
                <a:solidFill>
                  <a:schemeClr val="tx2">
                    <a:lumMod val="75000"/>
                  </a:schemeClr>
                </a:solidFill>
                <a:latin typeface="+mn-lt"/>
                <a:cs typeface="Tahoma"/>
              </a:rPr>
              <a:t> </a:t>
            </a:r>
            <a:r>
              <a:rPr sz="4267" spc="40" dirty="0">
                <a:solidFill>
                  <a:schemeClr val="tx2">
                    <a:lumMod val="75000"/>
                  </a:schemeClr>
                </a:solidFill>
                <a:latin typeface="+mn-lt"/>
                <a:cs typeface="Tahoma"/>
              </a:rPr>
              <a:t>с</a:t>
            </a:r>
            <a:r>
              <a:rPr sz="4267" spc="113" dirty="0">
                <a:solidFill>
                  <a:schemeClr val="tx2">
                    <a:lumMod val="75000"/>
                  </a:schemeClr>
                </a:solidFill>
                <a:latin typeface="+mn-lt"/>
                <a:cs typeface="Tahoma"/>
              </a:rPr>
              <a:t>т</a:t>
            </a:r>
            <a:r>
              <a:rPr sz="4267" spc="-13" dirty="0">
                <a:solidFill>
                  <a:schemeClr val="tx2">
                    <a:lumMod val="75000"/>
                  </a:schemeClr>
                </a:solidFill>
                <a:latin typeface="+mn-lt"/>
                <a:cs typeface="Tahoma"/>
              </a:rPr>
              <a:t>р</a:t>
            </a:r>
            <a:r>
              <a:rPr sz="4267" spc="67" dirty="0">
                <a:solidFill>
                  <a:schemeClr val="tx2">
                    <a:lumMod val="75000"/>
                  </a:schemeClr>
                </a:solidFill>
                <a:latin typeface="+mn-lt"/>
                <a:cs typeface="Tahoma"/>
              </a:rPr>
              <a:t>ои</a:t>
            </a:r>
            <a:r>
              <a:rPr sz="4267" spc="47" dirty="0">
                <a:solidFill>
                  <a:schemeClr val="tx2">
                    <a:lumMod val="75000"/>
                  </a:schemeClr>
                </a:solidFill>
                <a:latin typeface="+mn-lt"/>
                <a:cs typeface="Tahoma"/>
              </a:rPr>
              <a:t>т</a:t>
            </a:r>
            <a:r>
              <a:rPr sz="4267" spc="-27" dirty="0">
                <a:solidFill>
                  <a:schemeClr val="tx2">
                    <a:lumMod val="75000"/>
                  </a:schemeClr>
                </a:solidFill>
                <a:latin typeface="+mn-lt"/>
                <a:cs typeface="Tahoma"/>
              </a:rPr>
              <a:t>е</a:t>
            </a:r>
            <a:r>
              <a:rPr sz="4267" spc="53" dirty="0">
                <a:solidFill>
                  <a:schemeClr val="tx2">
                    <a:lumMod val="75000"/>
                  </a:schemeClr>
                </a:solidFill>
                <a:latin typeface="+mn-lt"/>
                <a:cs typeface="Tahoma"/>
              </a:rPr>
              <a:t>л</a:t>
            </a:r>
            <a:r>
              <a:rPr sz="4267" spc="-127" dirty="0">
                <a:solidFill>
                  <a:schemeClr val="tx2">
                    <a:lumMod val="75000"/>
                  </a:schemeClr>
                </a:solidFill>
                <a:latin typeface="+mn-lt"/>
                <a:cs typeface="Tahoma"/>
              </a:rPr>
              <a:t>ь</a:t>
            </a:r>
            <a:r>
              <a:rPr sz="4267" spc="40" dirty="0">
                <a:solidFill>
                  <a:schemeClr val="tx2">
                    <a:lumMod val="75000"/>
                  </a:schemeClr>
                </a:solidFill>
                <a:latin typeface="+mn-lt"/>
                <a:cs typeface="Tahoma"/>
              </a:rPr>
              <a:t>с</a:t>
            </a:r>
            <a:r>
              <a:rPr sz="4267" spc="113" dirty="0">
                <a:solidFill>
                  <a:schemeClr val="tx2">
                    <a:lumMod val="75000"/>
                  </a:schemeClr>
                </a:solidFill>
                <a:latin typeface="+mn-lt"/>
                <a:cs typeface="Tahoma"/>
              </a:rPr>
              <a:t>т</a:t>
            </a:r>
            <a:r>
              <a:rPr sz="4267" spc="-147" dirty="0">
                <a:solidFill>
                  <a:schemeClr val="tx2">
                    <a:lumMod val="75000"/>
                  </a:schemeClr>
                </a:solidFill>
                <a:latin typeface="+mn-lt"/>
                <a:cs typeface="Tahoma"/>
              </a:rPr>
              <a:t>в</a:t>
            </a:r>
            <a:r>
              <a:rPr sz="4267" spc="-27" dirty="0">
                <a:solidFill>
                  <a:schemeClr val="tx2">
                    <a:lumMod val="75000"/>
                  </a:schemeClr>
                </a:solidFill>
                <a:latin typeface="+mn-lt"/>
                <a:cs typeface="Tahoma"/>
              </a:rPr>
              <a:t>е</a:t>
            </a:r>
            <a:r>
              <a:rPr sz="4267" spc="-300" dirty="0">
                <a:solidFill>
                  <a:schemeClr val="tx2">
                    <a:lumMod val="75000"/>
                  </a:schemeClr>
                </a:solidFill>
                <a:latin typeface="+mn-lt"/>
                <a:cs typeface="Tahoma"/>
              </a:rPr>
              <a:t>.</a:t>
            </a:r>
            <a:endParaRPr sz="4267" dirty="0">
              <a:solidFill>
                <a:schemeClr val="tx2">
                  <a:lumMod val="75000"/>
                </a:schemeClr>
              </a:solidFill>
              <a:latin typeface="+mn-lt"/>
              <a:cs typeface="Tahoma"/>
            </a:endParaRPr>
          </a:p>
          <a:p>
            <a:pPr marL="16933">
              <a:lnSpc>
                <a:spcPts val="5113"/>
              </a:lnSpc>
            </a:pPr>
            <a:r>
              <a:rPr sz="4267" spc="87" dirty="0">
                <a:solidFill>
                  <a:schemeClr val="tx2">
                    <a:lumMod val="75000"/>
                  </a:schemeClr>
                </a:solidFill>
                <a:latin typeface="+mn-lt"/>
                <a:cs typeface="Tahoma"/>
              </a:rPr>
              <a:t>Пути</a:t>
            </a:r>
            <a:r>
              <a:rPr sz="4267" spc="-260" dirty="0">
                <a:solidFill>
                  <a:schemeClr val="tx2">
                    <a:lumMod val="75000"/>
                  </a:schemeClr>
                </a:solidFill>
                <a:latin typeface="+mn-lt"/>
                <a:cs typeface="Tahoma"/>
              </a:rPr>
              <a:t> </a:t>
            </a:r>
            <a:r>
              <a:rPr sz="4267" spc="-60" dirty="0">
                <a:solidFill>
                  <a:schemeClr val="tx2">
                    <a:lumMod val="75000"/>
                  </a:schemeClr>
                </a:solidFill>
                <a:latin typeface="+mn-lt"/>
                <a:cs typeface="Tahoma"/>
              </a:rPr>
              <a:t>решения.</a:t>
            </a:r>
            <a:endParaRPr sz="4267" dirty="0">
              <a:solidFill>
                <a:schemeClr val="tx2">
                  <a:lumMod val="75000"/>
                </a:schemeClr>
              </a:solidFill>
              <a:latin typeface="+mn-lt"/>
              <a:cs typeface="Tahoma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9375"/>
            <a:ext cx="3144329" cy="70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6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05255"/>
            <a:ext cx="12189460" cy="0"/>
          </a:xfrm>
          <a:custGeom>
            <a:avLst/>
            <a:gdLst/>
            <a:ahLst/>
            <a:cxnLst/>
            <a:rect l="l" t="t" r="r" b="b"/>
            <a:pathLst>
              <a:path w="12189460">
                <a:moveTo>
                  <a:pt x="0" y="0"/>
                </a:moveTo>
                <a:lnTo>
                  <a:pt x="12189333" y="0"/>
                </a:lnTo>
              </a:path>
            </a:pathLst>
          </a:custGeom>
          <a:ln w="1219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81317" y="138430"/>
            <a:ext cx="556450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237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7375E"/>
                </a:solidFill>
              </a:rPr>
              <a:t>ФЕДЕРАЛЬНЫЙ</a:t>
            </a:r>
            <a:r>
              <a:rPr spc="-25" dirty="0">
                <a:solidFill>
                  <a:srgbClr val="17375E"/>
                </a:solidFill>
              </a:rPr>
              <a:t> </a:t>
            </a:r>
            <a:r>
              <a:rPr dirty="0">
                <a:solidFill>
                  <a:srgbClr val="17375E"/>
                </a:solidFill>
              </a:rPr>
              <a:t>ЗАКОН</a:t>
            </a:r>
            <a:r>
              <a:rPr spc="-45" dirty="0">
                <a:solidFill>
                  <a:srgbClr val="17375E"/>
                </a:solidFill>
              </a:rPr>
              <a:t> </a:t>
            </a:r>
            <a:r>
              <a:rPr dirty="0">
                <a:solidFill>
                  <a:srgbClr val="17375E"/>
                </a:solidFill>
              </a:rPr>
              <a:t>№</a:t>
            </a:r>
            <a:r>
              <a:rPr spc="-40" dirty="0">
                <a:solidFill>
                  <a:srgbClr val="17375E"/>
                </a:solidFill>
              </a:rPr>
              <a:t> </a:t>
            </a:r>
            <a:r>
              <a:rPr dirty="0">
                <a:solidFill>
                  <a:srgbClr val="17375E"/>
                </a:solidFill>
              </a:rPr>
              <a:t>360-ФЗ</a:t>
            </a:r>
          </a:p>
          <a:p>
            <a:pPr marL="12700">
              <a:lnSpc>
                <a:spcPct val="100000"/>
              </a:lnSpc>
            </a:pPr>
            <a:r>
              <a:rPr b="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ПЕРЕХОД</a:t>
            </a:r>
            <a:r>
              <a:rPr b="0" spc="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dirty="0">
                <a:solidFill>
                  <a:srgbClr val="17375E"/>
                </a:solidFill>
                <a:latin typeface="Microsoft Sans Serif"/>
                <a:cs typeface="Microsoft Sans Serif"/>
              </a:rPr>
              <a:t>НА</a:t>
            </a:r>
            <a:r>
              <a:rPr b="0" spc="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spc="-50" dirty="0">
                <a:solidFill>
                  <a:srgbClr val="17375E"/>
                </a:solidFill>
                <a:latin typeface="Microsoft Sans Serif"/>
                <a:cs typeface="Microsoft Sans Serif"/>
              </a:rPr>
              <a:t>ДОКУМЕНТ</a:t>
            </a:r>
            <a:r>
              <a:rPr b="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О</a:t>
            </a:r>
            <a:r>
              <a:rPr b="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ПРИЕМКЕ</a:t>
            </a:r>
            <a:r>
              <a:rPr b="0" spc="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dirty="0">
                <a:solidFill>
                  <a:srgbClr val="17375E"/>
                </a:solidFill>
                <a:latin typeface="Microsoft Sans Serif"/>
                <a:cs typeface="Microsoft Sans Serif"/>
              </a:rPr>
              <a:t>В</a:t>
            </a:r>
            <a:r>
              <a:rPr b="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ЕИС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7284" y="1248155"/>
            <a:ext cx="8220709" cy="520065"/>
          </a:xfrm>
          <a:prstGeom prst="rect">
            <a:avLst/>
          </a:prstGeom>
          <a:solidFill>
            <a:srgbClr val="11437E"/>
          </a:solidFill>
        </p:spPr>
        <p:txBody>
          <a:bodyPr vert="horz" wrap="square" lIns="0" tIns="1155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10"/>
              </a:spcBef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п.4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ч.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13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ст.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94</a:t>
            </a:r>
            <a:r>
              <a:rPr sz="1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Закона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№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44-ФЗ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(в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ред.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360-ФЗ):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2366" y="2115769"/>
            <a:ext cx="393827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6240" indent="-384175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396240" algn="l"/>
                <a:tab pos="396875" algn="l"/>
                <a:tab pos="675005" algn="l"/>
                <a:tab pos="1297305" algn="l"/>
                <a:tab pos="2861310" algn="l"/>
              </a:tabLst>
            </a:pP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в	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срок,	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установленный	контрактом,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95038" y="2135885"/>
            <a:ext cx="4092575" cy="228600"/>
          </a:xfrm>
          <a:prstGeom prst="rect">
            <a:avLst/>
          </a:prstGeom>
          <a:ln w="28955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1275">
              <a:lnSpc>
                <a:spcPts val="1630"/>
              </a:lnSpc>
              <a:tabLst>
                <a:tab pos="425450" algn="l"/>
                <a:tab pos="800735" algn="l"/>
                <a:tab pos="1692275" algn="l"/>
                <a:tab pos="2696845" algn="l"/>
                <a:tab pos="3600450" algn="l"/>
              </a:tabLst>
            </a:pP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но	не	п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оз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д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н</a:t>
            </a:r>
            <a:r>
              <a:rPr sz="1400" b="1" spc="-15" dirty="0">
                <a:solidFill>
                  <a:srgbClr val="17375E"/>
                </a:solidFill>
                <a:latin typeface="Arial"/>
                <a:cs typeface="Arial"/>
              </a:rPr>
              <a:t>е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е	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д</a:t>
            </a:r>
            <a:r>
              <a:rPr sz="1400" b="1" spc="-15" dirty="0">
                <a:solidFill>
                  <a:srgbClr val="17375E"/>
                </a:solidFill>
                <a:latin typeface="Arial"/>
                <a:cs typeface="Arial"/>
              </a:rPr>
              <a:t>в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а</a:t>
            </a:r>
            <a:r>
              <a:rPr sz="1400" b="1" spc="-20" dirty="0">
                <a:solidFill>
                  <a:srgbClr val="17375E"/>
                </a:solidFill>
                <a:latin typeface="Arial"/>
                <a:cs typeface="Arial"/>
              </a:rPr>
              <a:t>д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ца</a:t>
            </a:r>
            <a:r>
              <a:rPr sz="1400" b="1" spc="-20" dirty="0">
                <a:solidFill>
                  <a:srgbClr val="17375E"/>
                </a:solidFill>
                <a:latin typeface="Arial"/>
                <a:cs typeface="Arial"/>
              </a:rPr>
              <a:t>т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и	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р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а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бо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ч</a:t>
            </a:r>
            <a:r>
              <a:rPr sz="1400" b="1" spc="-15" dirty="0">
                <a:solidFill>
                  <a:srgbClr val="17375E"/>
                </a:solidFill>
                <a:latin typeface="Arial"/>
                <a:cs typeface="Arial"/>
              </a:rPr>
              <a:t>и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х	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д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ней,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7354" y="2329687"/>
            <a:ext cx="786003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следующих</a:t>
            </a:r>
            <a:r>
              <a:rPr sz="1400" b="1" spc="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за</a:t>
            </a:r>
            <a:r>
              <a:rPr sz="1400" b="1" spc="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днем</a:t>
            </a:r>
            <a:r>
              <a:rPr sz="1400" b="1" spc="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поступления</a:t>
            </a:r>
            <a:r>
              <a:rPr sz="1400" b="1" spc="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документа</a:t>
            </a:r>
            <a:r>
              <a:rPr sz="1400" b="1" spc="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о</a:t>
            </a:r>
            <a:r>
              <a:rPr sz="1400" b="1" spc="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приемке</a:t>
            </a:r>
            <a:r>
              <a:rPr sz="1400" b="1" spc="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осуществляет</a:t>
            </a:r>
            <a:r>
              <a:rPr sz="1400" spc="6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одно</a:t>
            </a:r>
            <a:r>
              <a:rPr sz="1400" spc="6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из</a:t>
            </a:r>
            <a:r>
              <a:rPr sz="1400" spc="5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следующих </a:t>
            </a:r>
            <a:r>
              <a:rPr sz="1400" spc="-36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действий: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2366" y="3021583"/>
            <a:ext cx="8144509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а)</a:t>
            </a:r>
            <a:r>
              <a:rPr sz="1400" spc="3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подписывает</a:t>
            </a:r>
            <a:r>
              <a:rPr sz="1400" b="1" spc="27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усиленной</a:t>
            </a:r>
            <a:r>
              <a:rPr sz="1400" b="1" spc="29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электронной</a:t>
            </a:r>
            <a:r>
              <a:rPr sz="1400" b="1" spc="28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подписью</a:t>
            </a:r>
            <a:r>
              <a:rPr sz="1400" b="1" spc="29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лица,</a:t>
            </a:r>
            <a:r>
              <a:rPr sz="1400" spc="3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имеющего</a:t>
            </a:r>
            <a:r>
              <a:rPr sz="1400" spc="3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право</a:t>
            </a:r>
            <a:r>
              <a:rPr sz="1400" spc="3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действовать</a:t>
            </a:r>
            <a:r>
              <a:rPr sz="1400" spc="29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от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имени</a:t>
            </a:r>
            <a:r>
              <a:rPr sz="1400" spc="2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заказчика,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и</a:t>
            </a:r>
            <a:r>
              <a:rPr sz="1400" spc="2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размещает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в</a:t>
            </a:r>
            <a:r>
              <a:rPr sz="1400" spc="3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единой</a:t>
            </a:r>
            <a:r>
              <a:rPr sz="1400" spc="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информационной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системе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документ</a:t>
            </a:r>
            <a:r>
              <a:rPr sz="1400" spc="3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о</a:t>
            </a:r>
            <a:r>
              <a:rPr sz="1400" spc="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приемке;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2366" y="3712209"/>
            <a:ext cx="814641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б)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формирует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с</a:t>
            </a:r>
            <a:r>
              <a:rPr sz="140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использованием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единой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информационной</a:t>
            </a:r>
            <a:r>
              <a:rPr sz="1400" b="1" spc="38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системы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,</a:t>
            </a:r>
            <a:r>
              <a:rPr sz="1400" spc="36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подписывает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усиленной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электронной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 подписью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лица,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имеющего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право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действовать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от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имени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заказчика,</a:t>
            </a:r>
            <a:r>
              <a:rPr sz="14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и 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размещает</a:t>
            </a:r>
            <a:r>
              <a:rPr sz="1400" spc="33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в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единой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информационной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системе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мотивированный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отказ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от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подписания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документа</a:t>
            </a:r>
            <a:r>
              <a:rPr sz="1400" b="1" spc="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о</a:t>
            </a:r>
            <a:r>
              <a:rPr sz="14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приемке</a:t>
            </a:r>
            <a:r>
              <a:rPr sz="1400" b="1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с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указанием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причин</a:t>
            </a:r>
            <a:r>
              <a:rPr sz="1400" spc="3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такого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отказа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751570" y="2922269"/>
            <a:ext cx="3427729" cy="568960"/>
            <a:chOff x="8751570" y="2922269"/>
            <a:chExt cx="3427729" cy="568960"/>
          </a:xfrm>
        </p:grpSpPr>
        <p:sp>
          <p:nvSpPr>
            <p:cNvPr id="13" name="object 13"/>
            <p:cNvSpPr/>
            <p:nvPr/>
          </p:nvSpPr>
          <p:spPr>
            <a:xfrm>
              <a:off x="8751570" y="2922269"/>
              <a:ext cx="3427729" cy="568960"/>
            </a:xfrm>
            <a:custGeom>
              <a:avLst/>
              <a:gdLst/>
              <a:ahLst/>
              <a:cxnLst/>
              <a:rect l="l" t="t" r="r" b="b"/>
              <a:pathLst>
                <a:path w="3427729" h="568960">
                  <a:moveTo>
                    <a:pt x="3427476" y="0"/>
                  </a:moveTo>
                  <a:lnTo>
                    <a:pt x="0" y="0"/>
                  </a:lnTo>
                  <a:lnTo>
                    <a:pt x="0" y="568451"/>
                  </a:lnTo>
                  <a:lnTo>
                    <a:pt x="3427476" y="568451"/>
                  </a:lnTo>
                  <a:lnTo>
                    <a:pt x="3427476" y="0"/>
                  </a:lnTo>
                  <a:close/>
                </a:path>
              </a:pathLst>
            </a:custGeom>
            <a:solidFill>
              <a:srgbClr val="1143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751570" y="2922269"/>
              <a:ext cx="3427729" cy="568960"/>
            </a:xfrm>
            <a:custGeom>
              <a:avLst/>
              <a:gdLst/>
              <a:ahLst/>
              <a:cxnLst/>
              <a:rect l="l" t="t" r="r" b="b"/>
              <a:pathLst>
                <a:path w="3427729" h="568960">
                  <a:moveTo>
                    <a:pt x="0" y="568451"/>
                  </a:moveTo>
                  <a:lnTo>
                    <a:pt x="3427476" y="568451"/>
                  </a:lnTo>
                  <a:lnTo>
                    <a:pt x="3427476" y="0"/>
                  </a:lnTo>
                  <a:lnTo>
                    <a:pt x="0" y="0"/>
                  </a:lnTo>
                  <a:lnTo>
                    <a:pt x="0" y="568451"/>
                  </a:lnTo>
                  <a:close/>
                </a:path>
              </a:pathLst>
            </a:custGeom>
            <a:ln w="25908">
              <a:solidFill>
                <a:srgbClr val="1143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211818" y="3051175"/>
            <a:ext cx="2506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СРОКИ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ПОДПИСАНИЯ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2" y="72467"/>
            <a:ext cx="3144329" cy="702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907415"/>
            <a:ext cx="12191153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111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4033519" y="1108582"/>
            <a:ext cx="0" cy="5589693"/>
          </a:xfrm>
          <a:custGeom>
            <a:avLst/>
            <a:gdLst/>
            <a:ahLst/>
            <a:cxnLst/>
            <a:rect l="l" t="t" r="r" b="b"/>
            <a:pathLst>
              <a:path h="4192270">
                <a:moveTo>
                  <a:pt x="0" y="0"/>
                </a:moveTo>
                <a:lnTo>
                  <a:pt x="0" y="4191977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grpSp>
        <p:nvGrpSpPr>
          <p:cNvPr id="5" name="object 5"/>
          <p:cNvGrpSpPr/>
          <p:nvPr/>
        </p:nvGrpSpPr>
        <p:grpSpPr>
          <a:xfrm>
            <a:off x="499618" y="1063625"/>
            <a:ext cx="11420687" cy="5607473"/>
            <a:chOff x="374713" y="795337"/>
            <a:chExt cx="8565515" cy="4205605"/>
          </a:xfrm>
        </p:grpSpPr>
        <p:sp>
          <p:nvSpPr>
            <p:cNvPr id="6" name="object 6"/>
            <p:cNvSpPr/>
            <p:nvPr/>
          </p:nvSpPr>
          <p:spPr>
            <a:xfrm>
              <a:off x="6891528" y="800100"/>
              <a:ext cx="0" cy="4196080"/>
            </a:xfrm>
            <a:custGeom>
              <a:avLst/>
              <a:gdLst/>
              <a:ahLst/>
              <a:cxnLst/>
              <a:rect l="l" t="t" r="r" b="b"/>
              <a:pathLst>
                <a:path h="4196080">
                  <a:moveTo>
                    <a:pt x="0" y="0"/>
                  </a:moveTo>
                  <a:lnTo>
                    <a:pt x="0" y="4195724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" name="object 7"/>
            <p:cNvSpPr/>
            <p:nvPr/>
          </p:nvSpPr>
          <p:spPr>
            <a:xfrm>
              <a:off x="379475" y="1790700"/>
              <a:ext cx="8555990" cy="0"/>
            </a:xfrm>
            <a:custGeom>
              <a:avLst/>
              <a:gdLst/>
              <a:ahLst/>
              <a:cxnLst/>
              <a:rect l="l" t="t" r="r" b="b"/>
              <a:pathLst>
                <a:path w="8555990">
                  <a:moveTo>
                    <a:pt x="0" y="0"/>
                  </a:moveTo>
                  <a:lnTo>
                    <a:pt x="8555507" y="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54042" y="953033"/>
            <a:ext cx="3881967" cy="7146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indent="-1693" algn="ctr">
              <a:spcBef>
                <a:spcPts val="133"/>
              </a:spcBef>
            </a:pPr>
            <a:r>
              <a:rPr sz="1600" dirty="0">
                <a:solidFill>
                  <a:srgbClr val="C00000"/>
                </a:solidFill>
                <a:latin typeface="Microsoft Sans Serif"/>
                <a:cs typeface="Microsoft Sans Serif"/>
              </a:rPr>
              <a:t>С</a:t>
            </a:r>
            <a:r>
              <a:rPr sz="1267" dirty="0">
                <a:solidFill>
                  <a:srgbClr val="C00000"/>
                </a:solidFill>
                <a:latin typeface="Microsoft Sans Serif"/>
                <a:cs typeface="Microsoft Sans Serif"/>
              </a:rPr>
              <a:t>ТРОИТЕЛЬСТВО</a:t>
            </a:r>
            <a:r>
              <a:rPr sz="1267" spc="67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600" spc="-13" dirty="0">
                <a:solidFill>
                  <a:srgbClr val="C00000"/>
                </a:solidFill>
                <a:latin typeface="Microsoft Sans Serif"/>
                <a:cs typeface="Microsoft Sans Serif"/>
              </a:rPr>
              <a:t>(</a:t>
            </a:r>
            <a:r>
              <a:rPr sz="1267" spc="-13" dirty="0">
                <a:solidFill>
                  <a:srgbClr val="C00000"/>
                </a:solidFill>
                <a:latin typeface="Microsoft Sans Serif"/>
                <a:cs typeface="Microsoft Sans Serif"/>
              </a:rPr>
              <a:t>РЕКОНСТРУКЦИЯ</a:t>
            </a:r>
            <a:r>
              <a:rPr sz="1600" spc="-13" dirty="0">
                <a:solidFill>
                  <a:srgbClr val="C00000"/>
                </a:solidFill>
                <a:latin typeface="Microsoft Sans Serif"/>
                <a:cs typeface="Microsoft Sans Serif"/>
              </a:rPr>
              <a:t>),</a:t>
            </a:r>
            <a:r>
              <a:rPr sz="1600" spc="-7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267" spc="-27" dirty="0">
                <a:solidFill>
                  <a:srgbClr val="C00000"/>
                </a:solidFill>
                <a:latin typeface="Microsoft Sans Serif"/>
                <a:cs typeface="Microsoft Sans Serif"/>
              </a:rPr>
              <a:t>КАП</a:t>
            </a:r>
            <a:r>
              <a:rPr sz="1600" spc="-27" dirty="0">
                <a:solidFill>
                  <a:srgbClr val="C00000"/>
                </a:solidFill>
                <a:latin typeface="Microsoft Sans Serif"/>
                <a:cs typeface="Microsoft Sans Serif"/>
              </a:rPr>
              <a:t>. </a:t>
            </a:r>
            <a:r>
              <a:rPr sz="16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267" dirty="0">
                <a:solidFill>
                  <a:srgbClr val="C00000"/>
                </a:solidFill>
                <a:latin typeface="Microsoft Sans Serif"/>
                <a:cs typeface="Microsoft Sans Serif"/>
              </a:rPr>
              <a:t>РЕМОНТ</a:t>
            </a:r>
            <a:r>
              <a:rPr sz="1267" spc="107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C00000"/>
                </a:solidFill>
                <a:latin typeface="Microsoft Sans Serif"/>
                <a:cs typeface="Microsoft Sans Serif"/>
              </a:rPr>
              <a:t>ОКС,</a:t>
            </a:r>
            <a:r>
              <a:rPr sz="160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267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ВКЛЮЧАЯ</a:t>
            </a:r>
            <a:r>
              <a:rPr sz="1267" spc="8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267" spc="-27" dirty="0">
                <a:solidFill>
                  <a:srgbClr val="C00000"/>
                </a:solidFill>
                <a:latin typeface="Microsoft Sans Serif"/>
                <a:cs typeface="Microsoft Sans Serif"/>
              </a:rPr>
              <a:t>ДОРОГИ</a:t>
            </a:r>
            <a:r>
              <a:rPr sz="1267" spc="127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267" dirty="0">
                <a:solidFill>
                  <a:srgbClr val="C00000"/>
                </a:solidFill>
                <a:latin typeface="Microsoft Sans Serif"/>
                <a:cs typeface="Microsoft Sans Serif"/>
              </a:rPr>
              <a:t>И</a:t>
            </a:r>
            <a:r>
              <a:rPr sz="1267" spc="10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267" spc="7" dirty="0">
                <a:solidFill>
                  <a:srgbClr val="C00000"/>
                </a:solidFill>
                <a:latin typeface="Microsoft Sans Serif"/>
                <a:cs typeface="Microsoft Sans Serif"/>
              </a:rPr>
              <a:t>МОСТЫ</a:t>
            </a:r>
            <a:r>
              <a:rPr sz="1267" spc="87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600" spc="420" dirty="0">
                <a:solidFill>
                  <a:srgbClr val="C00000"/>
                </a:solidFill>
                <a:latin typeface="Microsoft Sans Serif"/>
                <a:cs typeface="Microsoft Sans Serif"/>
              </a:rPr>
              <a:t>– </a:t>
            </a:r>
            <a:r>
              <a:rPr sz="1600" spc="-40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333" b="1" spc="-13" dirty="0">
                <a:solidFill>
                  <a:srgbClr val="1F4174"/>
                </a:solidFill>
                <a:latin typeface="Arial"/>
                <a:cs typeface="Arial"/>
              </a:rPr>
              <a:t>(</a:t>
            </a:r>
            <a:r>
              <a:rPr sz="1067" b="1" spc="-13" dirty="0">
                <a:solidFill>
                  <a:srgbClr val="1F4174"/>
                </a:solidFill>
                <a:latin typeface="Arial"/>
                <a:cs typeface="Arial"/>
              </a:rPr>
              <a:t>ПРИКАЗ</a:t>
            </a:r>
            <a:r>
              <a:rPr sz="1067" b="1" spc="93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333" b="1" dirty="0">
                <a:solidFill>
                  <a:srgbClr val="1F4174"/>
                </a:solidFill>
                <a:latin typeface="Arial"/>
                <a:cs typeface="Arial"/>
              </a:rPr>
              <a:t>М</a:t>
            </a:r>
            <a:r>
              <a:rPr sz="1067" b="1" dirty="0">
                <a:solidFill>
                  <a:srgbClr val="1F4174"/>
                </a:solidFill>
                <a:latin typeface="Arial"/>
                <a:cs typeface="Arial"/>
              </a:rPr>
              <a:t>ИНСТРОЯ</a:t>
            </a:r>
            <a:r>
              <a:rPr sz="1067" b="1" spc="53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333" b="1" spc="-7" dirty="0">
                <a:solidFill>
                  <a:srgbClr val="1F4174"/>
                </a:solidFill>
                <a:latin typeface="Arial"/>
                <a:cs typeface="Arial"/>
              </a:rPr>
              <a:t>Р</a:t>
            </a:r>
            <a:r>
              <a:rPr sz="1067" b="1" spc="-7" dirty="0">
                <a:solidFill>
                  <a:srgbClr val="1F4174"/>
                </a:solidFill>
                <a:latin typeface="Arial"/>
                <a:cs typeface="Arial"/>
              </a:rPr>
              <a:t>ОССИИ</a:t>
            </a:r>
            <a:r>
              <a:rPr sz="1067" b="1" spc="60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333" b="1" spc="-7" dirty="0">
                <a:solidFill>
                  <a:srgbClr val="1F4174"/>
                </a:solidFill>
                <a:latin typeface="Arial"/>
                <a:cs typeface="Arial"/>
              </a:rPr>
              <a:t>№</a:t>
            </a:r>
            <a:r>
              <a:rPr sz="1333" b="1" spc="-13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333" b="1" spc="-7" dirty="0">
                <a:solidFill>
                  <a:srgbClr val="1F4174"/>
                </a:solidFill>
                <a:latin typeface="Arial"/>
                <a:cs typeface="Arial"/>
              </a:rPr>
              <a:t>9/</a:t>
            </a:r>
            <a:r>
              <a:rPr sz="1067" b="1" spc="-7" dirty="0">
                <a:solidFill>
                  <a:srgbClr val="1F4174"/>
                </a:solidFill>
                <a:latin typeface="Arial"/>
                <a:cs typeface="Arial"/>
              </a:rPr>
              <a:t>ПР</a:t>
            </a:r>
            <a:r>
              <a:rPr sz="1333" b="1" spc="-7" dirty="0">
                <a:solidFill>
                  <a:srgbClr val="1F4174"/>
                </a:solidFill>
                <a:latin typeface="Arial"/>
                <a:cs typeface="Arial"/>
              </a:rPr>
              <a:t>,</a:t>
            </a:r>
            <a:r>
              <a:rPr sz="1333" b="1" spc="-13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067" b="1" dirty="0">
                <a:solidFill>
                  <a:srgbClr val="1F4174"/>
                </a:solidFill>
                <a:latin typeface="Arial"/>
                <a:cs typeface="Arial"/>
              </a:rPr>
              <a:t>ПИСЬМА</a:t>
            </a:r>
            <a:endParaRPr sz="1067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5754" y="1643913"/>
            <a:ext cx="3917527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b="1" dirty="0">
                <a:solidFill>
                  <a:srgbClr val="1F4174"/>
                </a:solidFill>
                <a:latin typeface="Arial"/>
                <a:cs typeface="Arial"/>
              </a:rPr>
              <a:t>М</a:t>
            </a:r>
            <a:r>
              <a:rPr sz="1067" b="1" dirty="0">
                <a:solidFill>
                  <a:srgbClr val="1F4174"/>
                </a:solidFill>
                <a:latin typeface="Arial"/>
                <a:cs typeface="Arial"/>
              </a:rPr>
              <a:t>ИНСТРОЯ</a:t>
            </a:r>
            <a:r>
              <a:rPr sz="1067" b="1" spc="40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333" b="1" spc="-7" dirty="0">
                <a:solidFill>
                  <a:srgbClr val="1F4174"/>
                </a:solidFill>
                <a:latin typeface="Arial"/>
                <a:cs typeface="Arial"/>
              </a:rPr>
              <a:t>Р</a:t>
            </a:r>
            <a:r>
              <a:rPr sz="1067" b="1" spc="-7" dirty="0">
                <a:solidFill>
                  <a:srgbClr val="1F4174"/>
                </a:solidFill>
                <a:latin typeface="Arial"/>
                <a:cs typeface="Arial"/>
              </a:rPr>
              <a:t>ОССИИ</a:t>
            </a:r>
            <a:r>
              <a:rPr sz="1067" b="1" spc="60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067" b="1" dirty="0">
                <a:solidFill>
                  <a:srgbClr val="1F4174"/>
                </a:solidFill>
                <a:latin typeface="Arial"/>
                <a:cs typeface="Arial"/>
              </a:rPr>
              <a:t>ОТ</a:t>
            </a:r>
            <a:r>
              <a:rPr sz="1067" b="1" spc="4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333" b="1" spc="-13" dirty="0">
                <a:solidFill>
                  <a:srgbClr val="1F4174"/>
                </a:solidFill>
                <a:latin typeface="Arial"/>
                <a:cs typeface="Arial"/>
              </a:rPr>
              <a:t>30.12.2021</a:t>
            </a:r>
            <a:r>
              <a:rPr sz="1333" b="1" spc="-33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333" b="1" spc="-7" dirty="0">
                <a:solidFill>
                  <a:srgbClr val="1F4174"/>
                </a:solidFill>
                <a:latin typeface="Arial"/>
                <a:cs typeface="Arial"/>
              </a:rPr>
              <a:t>№</a:t>
            </a:r>
            <a:r>
              <a:rPr sz="1333" b="1" spc="-20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333" b="1" spc="-7" dirty="0">
                <a:solidFill>
                  <a:srgbClr val="1F4174"/>
                </a:solidFill>
                <a:latin typeface="Arial"/>
                <a:cs typeface="Arial"/>
              </a:rPr>
              <a:t>58204-</a:t>
            </a:r>
            <a:r>
              <a:rPr sz="1067" b="1" spc="-7" dirty="0">
                <a:solidFill>
                  <a:srgbClr val="1F4174"/>
                </a:solidFill>
                <a:latin typeface="Arial"/>
                <a:cs typeface="Arial"/>
              </a:rPr>
              <a:t>СМ</a:t>
            </a:r>
            <a:r>
              <a:rPr sz="1333" b="1" spc="-7" dirty="0">
                <a:solidFill>
                  <a:srgbClr val="1F4174"/>
                </a:solidFill>
                <a:latin typeface="Arial"/>
                <a:cs typeface="Arial"/>
              </a:rPr>
              <a:t>/09,</a:t>
            </a:r>
            <a:endParaRPr sz="1333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46455" y="1847144"/>
            <a:ext cx="1297092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b="1" spc="-7" dirty="0">
                <a:solidFill>
                  <a:srgbClr val="1F4174"/>
                </a:solidFill>
                <a:latin typeface="Arial"/>
                <a:cs typeface="Arial"/>
              </a:rPr>
              <a:t>№</a:t>
            </a:r>
            <a:r>
              <a:rPr sz="1333" b="1" spc="-80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333" b="1" spc="-7" dirty="0">
                <a:solidFill>
                  <a:srgbClr val="1F4174"/>
                </a:solidFill>
                <a:latin typeface="Arial"/>
                <a:cs typeface="Arial"/>
              </a:rPr>
              <a:t>58202-</a:t>
            </a:r>
            <a:r>
              <a:rPr sz="1067" b="1" spc="-7" dirty="0">
                <a:solidFill>
                  <a:srgbClr val="1F4174"/>
                </a:solidFill>
                <a:latin typeface="Arial"/>
                <a:cs typeface="Arial"/>
              </a:rPr>
              <a:t>СМ</a:t>
            </a:r>
            <a:r>
              <a:rPr sz="1333" b="1" spc="-7" dirty="0">
                <a:solidFill>
                  <a:srgbClr val="1F4174"/>
                </a:solidFill>
                <a:latin typeface="Arial"/>
                <a:cs typeface="Arial"/>
              </a:rPr>
              <a:t>/09)</a:t>
            </a:r>
            <a:endParaRPr sz="1333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96952" y="953032"/>
            <a:ext cx="4748953" cy="136618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" algn="ctr">
              <a:spcBef>
                <a:spcPts val="133"/>
              </a:spcBef>
            </a:pPr>
            <a:r>
              <a:rPr sz="1600" dirty="0">
                <a:solidFill>
                  <a:srgbClr val="C00000"/>
                </a:solidFill>
                <a:latin typeface="Microsoft Sans Serif"/>
                <a:cs typeface="Microsoft Sans Serif"/>
              </a:rPr>
              <a:t>С</a:t>
            </a:r>
            <a:r>
              <a:rPr sz="1267" dirty="0">
                <a:solidFill>
                  <a:srgbClr val="C00000"/>
                </a:solidFill>
                <a:latin typeface="Microsoft Sans Serif"/>
                <a:cs typeface="Microsoft Sans Serif"/>
              </a:rPr>
              <a:t>ТРОИТЕЛЬСТВО</a:t>
            </a:r>
            <a:r>
              <a:rPr sz="1267" spc="67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600" spc="-13" dirty="0">
                <a:solidFill>
                  <a:srgbClr val="C00000"/>
                </a:solidFill>
                <a:latin typeface="Microsoft Sans Serif"/>
                <a:cs typeface="Microsoft Sans Serif"/>
              </a:rPr>
              <a:t>(</a:t>
            </a:r>
            <a:r>
              <a:rPr sz="1267" spc="-13" dirty="0">
                <a:solidFill>
                  <a:srgbClr val="C00000"/>
                </a:solidFill>
                <a:latin typeface="Microsoft Sans Serif"/>
                <a:cs typeface="Microsoft Sans Serif"/>
              </a:rPr>
              <a:t>РЕКОНСТРУКЦИЯ</a:t>
            </a:r>
            <a:r>
              <a:rPr sz="1600" spc="-13" dirty="0">
                <a:solidFill>
                  <a:srgbClr val="C00000"/>
                </a:solidFill>
                <a:latin typeface="Microsoft Sans Serif"/>
                <a:cs typeface="Microsoft Sans Serif"/>
              </a:rPr>
              <a:t>),</a:t>
            </a:r>
            <a:r>
              <a:rPr sz="1600" spc="-7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267" spc="-27" dirty="0">
                <a:solidFill>
                  <a:srgbClr val="C00000"/>
                </a:solidFill>
                <a:latin typeface="Microsoft Sans Serif"/>
                <a:cs typeface="Microsoft Sans Serif"/>
              </a:rPr>
              <a:t>КАП</a:t>
            </a:r>
            <a:r>
              <a:rPr sz="1600" spc="-27" dirty="0">
                <a:solidFill>
                  <a:srgbClr val="C00000"/>
                </a:solidFill>
                <a:latin typeface="Microsoft Sans Serif"/>
                <a:cs typeface="Microsoft Sans Serif"/>
              </a:rPr>
              <a:t>.</a:t>
            </a:r>
            <a:r>
              <a:rPr sz="1600" spc="13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267" spc="7" dirty="0">
                <a:solidFill>
                  <a:srgbClr val="C00000"/>
                </a:solidFill>
                <a:latin typeface="Microsoft Sans Serif"/>
                <a:cs typeface="Microsoft Sans Serif"/>
              </a:rPr>
              <a:t>РЕМОНТ</a:t>
            </a:r>
            <a:r>
              <a:rPr sz="1600" spc="7" dirty="0">
                <a:solidFill>
                  <a:srgbClr val="C00000"/>
                </a:solidFill>
                <a:latin typeface="Microsoft Sans Serif"/>
                <a:cs typeface="Microsoft Sans Serif"/>
              </a:rPr>
              <a:t>,</a:t>
            </a:r>
            <a:endParaRPr sz="1600">
              <a:latin typeface="Microsoft Sans Serif"/>
              <a:cs typeface="Microsoft Sans Serif"/>
            </a:endParaRPr>
          </a:p>
          <a:p>
            <a:pPr marL="144776" marR="132077" algn="ctr">
              <a:lnSpc>
                <a:spcPts val="1907"/>
              </a:lnSpc>
              <a:spcBef>
                <a:spcPts val="73"/>
              </a:spcBef>
            </a:pPr>
            <a:r>
              <a:rPr sz="1267" dirty="0">
                <a:solidFill>
                  <a:srgbClr val="C00000"/>
                </a:solidFill>
                <a:latin typeface="Microsoft Sans Serif"/>
                <a:cs typeface="Microsoft Sans Serif"/>
              </a:rPr>
              <a:t>РЕМОНТ</a:t>
            </a:r>
            <a:r>
              <a:rPr sz="1267" spc="7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267" dirty="0">
                <a:solidFill>
                  <a:srgbClr val="C00000"/>
                </a:solidFill>
                <a:latin typeface="Microsoft Sans Serif"/>
                <a:cs typeface="Microsoft Sans Serif"/>
              </a:rPr>
              <a:t>АВТОМОБИЛЬНЫХ </a:t>
            </a:r>
            <a:r>
              <a:rPr sz="1267" spc="-27" dirty="0">
                <a:solidFill>
                  <a:srgbClr val="C00000"/>
                </a:solidFill>
                <a:latin typeface="Microsoft Sans Serif"/>
                <a:cs typeface="Microsoft Sans Serif"/>
              </a:rPr>
              <a:t>ДОРОГ</a:t>
            </a:r>
            <a:r>
              <a:rPr sz="1600" spc="-27" dirty="0">
                <a:solidFill>
                  <a:srgbClr val="C00000"/>
                </a:solidFill>
                <a:latin typeface="Microsoft Sans Serif"/>
                <a:cs typeface="Microsoft Sans Serif"/>
              </a:rPr>
              <a:t>, </a:t>
            </a:r>
            <a:r>
              <a:rPr sz="1267" spc="-7" dirty="0">
                <a:solidFill>
                  <a:srgbClr val="C00000"/>
                </a:solidFill>
                <a:latin typeface="Microsoft Sans Serif"/>
                <a:cs typeface="Microsoft Sans Serif"/>
              </a:rPr>
              <a:t>ИСКУССТВЕННЫХ </a:t>
            </a:r>
            <a:r>
              <a:rPr sz="1267" spc="-3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267" spc="-7" dirty="0">
                <a:solidFill>
                  <a:srgbClr val="C00000"/>
                </a:solidFill>
                <a:latin typeface="Microsoft Sans Serif"/>
                <a:cs typeface="Microsoft Sans Serif"/>
              </a:rPr>
              <a:t>ДОРОЖНЫХ</a:t>
            </a:r>
            <a:r>
              <a:rPr sz="1267" spc="113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267" spc="7" dirty="0">
                <a:solidFill>
                  <a:srgbClr val="C00000"/>
                </a:solidFill>
                <a:latin typeface="Microsoft Sans Serif"/>
                <a:cs typeface="Microsoft Sans Serif"/>
              </a:rPr>
              <a:t>СООРУЖЕНИЙ</a:t>
            </a:r>
            <a:endParaRPr sz="1267">
              <a:latin typeface="Microsoft Sans Serif"/>
              <a:cs typeface="Microsoft Sans Serif"/>
            </a:endParaRPr>
          </a:p>
          <a:p>
            <a:pPr marL="219281" marR="199808" algn="ctr">
              <a:lnSpc>
                <a:spcPts val="1600"/>
              </a:lnSpc>
            </a:pPr>
            <a:r>
              <a:rPr sz="1333" b="1" spc="-13" dirty="0">
                <a:solidFill>
                  <a:srgbClr val="1F4174"/>
                </a:solidFill>
                <a:latin typeface="Arial"/>
                <a:cs typeface="Arial"/>
              </a:rPr>
              <a:t>(</a:t>
            </a:r>
            <a:r>
              <a:rPr sz="1067" b="1" spc="-13" dirty="0">
                <a:solidFill>
                  <a:srgbClr val="1F4174"/>
                </a:solidFill>
                <a:latin typeface="Arial"/>
                <a:cs typeface="Arial"/>
              </a:rPr>
              <a:t>ПРИКАЗ</a:t>
            </a:r>
            <a:r>
              <a:rPr sz="1067" b="1" spc="100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333" b="1" spc="-7" dirty="0">
                <a:solidFill>
                  <a:srgbClr val="1F4174"/>
                </a:solidFill>
                <a:latin typeface="Arial"/>
                <a:cs typeface="Arial"/>
              </a:rPr>
              <a:t>М</a:t>
            </a:r>
            <a:r>
              <a:rPr sz="1067" b="1" spc="-7" dirty="0">
                <a:solidFill>
                  <a:srgbClr val="1F4174"/>
                </a:solidFill>
                <a:latin typeface="Arial"/>
                <a:cs typeface="Arial"/>
              </a:rPr>
              <a:t>ИНТРАНСА</a:t>
            </a:r>
            <a:r>
              <a:rPr sz="1067" b="1" spc="8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333" b="1" spc="-7" dirty="0">
                <a:solidFill>
                  <a:srgbClr val="1F4174"/>
                </a:solidFill>
                <a:latin typeface="Arial"/>
                <a:cs typeface="Arial"/>
              </a:rPr>
              <a:t>Р</a:t>
            </a:r>
            <a:r>
              <a:rPr sz="1067" b="1" spc="-7" dirty="0">
                <a:solidFill>
                  <a:srgbClr val="1F4174"/>
                </a:solidFill>
                <a:latin typeface="Arial"/>
                <a:cs typeface="Arial"/>
              </a:rPr>
              <a:t>ОССИИ</a:t>
            </a:r>
            <a:r>
              <a:rPr sz="1067" b="1" spc="6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333" b="1" spc="-7" dirty="0">
                <a:solidFill>
                  <a:srgbClr val="1F4174"/>
                </a:solidFill>
                <a:latin typeface="Arial"/>
                <a:cs typeface="Arial"/>
              </a:rPr>
              <a:t>№</a:t>
            </a:r>
            <a:r>
              <a:rPr sz="1333" b="1" spc="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333" b="1" spc="-13" dirty="0">
                <a:solidFill>
                  <a:srgbClr val="1F4174"/>
                </a:solidFill>
                <a:latin typeface="Arial"/>
                <a:cs typeface="Arial"/>
              </a:rPr>
              <a:t>37,</a:t>
            </a:r>
            <a:r>
              <a:rPr sz="1333" b="1" spc="-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067" b="1" dirty="0">
                <a:solidFill>
                  <a:srgbClr val="1F4174"/>
                </a:solidFill>
                <a:latin typeface="Arial"/>
                <a:cs typeface="Arial"/>
              </a:rPr>
              <a:t>ПИСЬМО</a:t>
            </a:r>
            <a:r>
              <a:rPr sz="1067" b="1" spc="2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333" b="1" spc="-13" dirty="0">
                <a:solidFill>
                  <a:srgbClr val="1F4174"/>
                </a:solidFill>
                <a:latin typeface="Arial"/>
                <a:cs typeface="Arial"/>
              </a:rPr>
              <a:t>М</a:t>
            </a:r>
            <a:r>
              <a:rPr sz="1067" b="1" spc="-13" dirty="0">
                <a:solidFill>
                  <a:srgbClr val="1F4174"/>
                </a:solidFill>
                <a:latin typeface="Arial"/>
                <a:cs typeface="Arial"/>
              </a:rPr>
              <a:t>ИНТРАНСА </a:t>
            </a:r>
            <a:r>
              <a:rPr sz="1067" b="1" spc="-280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333" b="1" spc="-7" dirty="0">
                <a:solidFill>
                  <a:srgbClr val="1F4174"/>
                </a:solidFill>
                <a:latin typeface="Arial"/>
                <a:cs typeface="Arial"/>
              </a:rPr>
              <a:t>Р</a:t>
            </a:r>
            <a:r>
              <a:rPr sz="1067" b="1" spc="-7" dirty="0">
                <a:solidFill>
                  <a:srgbClr val="1F4174"/>
                </a:solidFill>
                <a:latin typeface="Arial"/>
                <a:cs typeface="Arial"/>
              </a:rPr>
              <a:t>ОССИИ</a:t>
            </a:r>
            <a:r>
              <a:rPr sz="1067" b="1" spc="6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067" b="1" dirty="0">
                <a:solidFill>
                  <a:srgbClr val="1F4174"/>
                </a:solidFill>
                <a:latin typeface="Arial"/>
                <a:cs typeface="Arial"/>
              </a:rPr>
              <a:t>ОТ</a:t>
            </a:r>
            <a:r>
              <a:rPr sz="1067" b="1" spc="53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333" b="1" spc="-13" dirty="0">
                <a:solidFill>
                  <a:srgbClr val="1F4174"/>
                </a:solidFill>
                <a:latin typeface="Arial"/>
                <a:cs typeface="Arial"/>
              </a:rPr>
              <a:t>27.12.2021</a:t>
            </a:r>
            <a:r>
              <a:rPr sz="1333" b="1" spc="-2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333" b="1" spc="-7" dirty="0">
                <a:solidFill>
                  <a:srgbClr val="1F4174"/>
                </a:solidFill>
                <a:latin typeface="Arial"/>
                <a:cs typeface="Arial"/>
              </a:rPr>
              <a:t>№</a:t>
            </a:r>
            <a:r>
              <a:rPr sz="1333" b="1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333" b="1" spc="-13" dirty="0">
                <a:solidFill>
                  <a:srgbClr val="1F4174"/>
                </a:solidFill>
                <a:latin typeface="Arial"/>
                <a:cs typeface="Arial"/>
              </a:rPr>
              <a:t>Д2/32814-ИС)</a:t>
            </a:r>
            <a:endParaRPr sz="1333">
              <a:latin typeface="Arial"/>
              <a:cs typeface="Arial"/>
            </a:endParaRPr>
          </a:p>
          <a:p>
            <a:pPr algn="ctr">
              <a:lnSpc>
                <a:spcPts val="1547"/>
              </a:lnSpc>
            </a:pPr>
            <a:r>
              <a:rPr sz="1067" spc="-20" dirty="0">
                <a:solidFill>
                  <a:srgbClr val="7E7E7E"/>
                </a:solidFill>
                <a:latin typeface="Microsoft Sans Serif"/>
                <a:cs typeface="Microsoft Sans Serif"/>
              </a:rPr>
              <a:t>ПРОЕКТ</a:t>
            </a:r>
            <a:r>
              <a:rPr sz="1067" spc="73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333" spc="-13" dirty="0">
                <a:solidFill>
                  <a:srgbClr val="7E7E7E"/>
                </a:solidFill>
                <a:latin typeface="Microsoft Sans Serif"/>
                <a:cs typeface="Microsoft Sans Serif"/>
              </a:rPr>
              <a:t>ПП</a:t>
            </a:r>
            <a:r>
              <a:rPr sz="1333" spc="2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333" spc="-67" dirty="0">
                <a:solidFill>
                  <a:srgbClr val="7E7E7E"/>
                </a:solidFill>
                <a:latin typeface="Microsoft Sans Serif"/>
                <a:cs typeface="Microsoft Sans Serif"/>
              </a:rPr>
              <a:t>РФ</a:t>
            </a:r>
            <a:r>
              <a:rPr sz="1333" spc="4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333" spc="-47" dirty="0">
                <a:solidFill>
                  <a:srgbClr val="7E7E7E"/>
                </a:solidFill>
                <a:latin typeface="Microsoft Sans Serif"/>
                <a:cs typeface="Microsoft Sans Serif"/>
              </a:rPr>
              <a:t>ОКПД2:</a:t>
            </a:r>
            <a:r>
              <a:rPr sz="1333" spc="33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333" spc="-13" dirty="0">
                <a:solidFill>
                  <a:srgbClr val="7E7E7E"/>
                </a:solidFill>
                <a:latin typeface="Microsoft Sans Serif"/>
                <a:cs typeface="Microsoft Sans Serif"/>
              </a:rPr>
              <a:t>42.11.10,</a:t>
            </a:r>
            <a:r>
              <a:rPr sz="1333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333" spc="-13" dirty="0">
                <a:solidFill>
                  <a:srgbClr val="7E7E7E"/>
                </a:solidFill>
                <a:latin typeface="Microsoft Sans Serif"/>
                <a:cs typeface="Microsoft Sans Serif"/>
              </a:rPr>
              <a:t>42.11.20,</a:t>
            </a:r>
            <a:r>
              <a:rPr sz="1333" spc="-7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333" spc="-13" dirty="0">
                <a:solidFill>
                  <a:srgbClr val="7E7E7E"/>
                </a:solidFill>
                <a:latin typeface="Microsoft Sans Serif"/>
                <a:cs typeface="Microsoft Sans Serif"/>
              </a:rPr>
              <a:t>42.13.10,</a:t>
            </a:r>
            <a:r>
              <a:rPr sz="1333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1333" spc="-13" dirty="0">
                <a:solidFill>
                  <a:srgbClr val="7E7E7E"/>
                </a:solidFill>
                <a:latin typeface="Microsoft Sans Serif"/>
                <a:cs typeface="Microsoft Sans Serif"/>
              </a:rPr>
              <a:t>42.13.20</a:t>
            </a:r>
            <a:endParaRPr sz="1333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0746" y="2370168"/>
            <a:ext cx="2871047" cy="664284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00559" marR="6773" indent="-284473" algn="just">
              <a:spcBef>
                <a:spcPts val="140"/>
              </a:spcBef>
              <a:buFont typeface="Wingdings"/>
              <a:buChar char=""/>
              <a:tabLst>
                <a:tab pos="301406" algn="l"/>
              </a:tabLst>
            </a:pPr>
            <a:r>
              <a:rPr sz="1400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У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КРУПНЕННАЯ </a:t>
            </a:r>
            <a:r>
              <a:rPr sz="14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С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МЕТА </a:t>
            </a:r>
            <a:r>
              <a:rPr sz="11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КОНТРАКТА </a:t>
            </a:r>
            <a:r>
              <a:rPr sz="1133" spc="-28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ПО </a:t>
            </a:r>
            <a:r>
              <a:rPr sz="11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ПРИКАЗУ </a:t>
            </a:r>
            <a:r>
              <a:rPr sz="14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М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ИНСТРОЯ </a:t>
            </a:r>
            <a:r>
              <a:rPr sz="14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Р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ОССИИ </a:t>
            </a:r>
            <a:r>
              <a:rPr sz="11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841/</a:t>
            </a:r>
            <a:r>
              <a:rPr sz="11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ПР</a:t>
            </a:r>
            <a:endParaRPr sz="1133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7751" y="5232315"/>
            <a:ext cx="2890520" cy="1379010"/>
          </a:xfrm>
          <a:prstGeom prst="rect">
            <a:avLst/>
          </a:prstGeom>
        </p:spPr>
        <p:txBody>
          <a:bodyPr vert="horz" wrap="square" lIns="0" tIns="60113" rIns="0" bIns="0" rtlCol="0">
            <a:spAutoFit/>
          </a:bodyPr>
          <a:lstStyle/>
          <a:p>
            <a:pPr marL="301406" indent="-284473">
              <a:spcBef>
                <a:spcPts val="473"/>
              </a:spcBef>
              <a:buFont typeface="Wingdings"/>
              <a:buChar char=""/>
              <a:tabLst>
                <a:tab pos="301406" algn="l"/>
              </a:tabLst>
            </a:pPr>
            <a:r>
              <a:rPr sz="1400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С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ТРУКТУРИРОВАННЫЙ</a:t>
            </a:r>
            <a:r>
              <a:rPr sz="11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00" spc="-47" dirty="0">
                <a:solidFill>
                  <a:srgbClr val="1F4174"/>
                </a:solidFill>
                <a:latin typeface="Microsoft Sans Serif"/>
                <a:cs typeface="Microsoft Sans Serif"/>
              </a:rPr>
              <a:t>А</a:t>
            </a:r>
            <a:r>
              <a:rPr sz="1133" spc="-47" dirty="0">
                <a:solidFill>
                  <a:srgbClr val="1F4174"/>
                </a:solidFill>
                <a:latin typeface="Microsoft Sans Serif"/>
                <a:cs typeface="Microsoft Sans Serif"/>
              </a:rPr>
              <a:t>КТ</a:t>
            </a:r>
            <a:endParaRPr sz="1133">
              <a:latin typeface="Microsoft Sans Serif"/>
              <a:cs typeface="Microsoft Sans Serif"/>
            </a:endParaRPr>
          </a:p>
          <a:p>
            <a:pPr marL="309026" marR="6773" indent="-8466">
              <a:lnSpc>
                <a:spcPts val="1667"/>
              </a:lnSpc>
              <a:spcBef>
                <a:spcPts val="67"/>
              </a:spcBef>
            </a:pP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О </a:t>
            </a:r>
            <a:r>
              <a:rPr sz="11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ПРИЕМКЕ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ВЫПОЛНЕННЫХ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РАБОТ </a:t>
            </a:r>
            <a:r>
              <a:rPr sz="1133" spc="-28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ПО</a:t>
            </a:r>
            <a:r>
              <a:rPr sz="1133" spc="6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УКРУПНЕННОЙ</a:t>
            </a:r>
            <a:r>
              <a:rPr sz="1133" spc="4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СМЕТЕ</a:t>
            </a:r>
            <a:endParaRPr sz="1133">
              <a:latin typeface="Microsoft Sans Serif"/>
              <a:cs typeface="Microsoft Sans Serif"/>
            </a:endParaRPr>
          </a:p>
          <a:p>
            <a:pPr marL="301406" indent="-284473">
              <a:lnSpc>
                <a:spcPts val="1627"/>
              </a:lnSpc>
              <a:buFont typeface="Wingdings"/>
              <a:buChar char=""/>
              <a:tabLst>
                <a:tab pos="301406" algn="l"/>
              </a:tabLst>
            </a:pPr>
            <a:r>
              <a:rPr sz="1400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С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ТРУКТУРИРОВАННЫЙ</a:t>
            </a:r>
            <a:r>
              <a:rPr sz="11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00" spc="-47" dirty="0">
                <a:solidFill>
                  <a:srgbClr val="1F4174"/>
                </a:solidFill>
                <a:latin typeface="Microsoft Sans Serif"/>
                <a:cs typeface="Microsoft Sans Serif"/>
              </a:rPr>
              <a:t>А</a:t>
            </a:r>
            <a:r>
              <a:rPr sz="1133" spc="-47" dirty="0">
                <a:solidFill>
                  <a:srgbClr val="1F4174"/>
                </a:solidFill>
                <a:latin typeface="Microsoft Sans Serif"/>
                <a:cs typeface="Microsoft Sans Serif"/>
              </a:rPr>
              <a:t>КТ</a:t>
            </a:r>
            <a:endParaRPr sz="1133">
              <a:latin typeface="Microsoft Sans Serif"/>
              <a:cs typeface="Microsoft Sans Serif"/>
            </a:endParaRPr>
          </a:p>
          <a:p>
            <a:pPr marL="300559" marR="6773">
              <a:lnSpc>
                <a:spcPts val="1667"/>
              </a:lnSpc>
              <a:spcBef>
                <a:spcPts val="67"/>
              </a:spcBef>
            </a:pP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О </a:t>
            </a:r>
            <a:r>
              <a:rPr sz="11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ПРИЕМКЕ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ВЫПОЛНЕННЫХ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РАБОТ </a:t>
            </a:r>
            <a:r>
              <a:rPr sz="1133" spc="-28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С</a:t>
            </a:r>
            <a:r>
              <a:rPr sz="1133" spc="6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НАКОПИТЕЛЬНЫМ</a:t>
            </a:r>
            <a:r>
              <a:rPr sz="1133" spc="3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ИТОГОМ</a:t>
            </a:r>
            <a:endParaRPr sz="1133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5017" y="3597495"/>
            <a:ext cx="2662767" cy="107721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01406" marR="252300" indent="-285320">
              <a:spcBef>
                <a:spcPts val="120"/>
              </a:spcBef>
              <a:buFont typeface="Wingdings"/>
              <a:buChar char=""/>
              <a:tabLst>
                <a:tab pos="301406" algn="l"/>
              </a:tabLst>
            </a:pPr>
            <a:r>
              <a:rPr sz="1400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Ф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ОРМИРОВАНИЕ</a:t>
            </a:r>
            <a:r>
              <a:rPr sz="11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СВЕДЕНИЙ </a:t>
            </a:r>
            <a:r>
              <a:rPr sz="1133" spc="-28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О</a:t>
            </a:r>
            <a:r>
              <a:rPr sz="1133" spc="6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КОНТРАКТЕ</a:t>
            </a:r>
            <a:r>
              <a:rPr sz="1133" spc="4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r>
              <a:rPr sz="1133" spc="6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00" spc="-47" dirty="0">
                <a:solidFill>
                  <a:srgbClr val="1F4174"/>
                </a:solidFill>
                <a:latin typeface="Microsoft Sans Serif"/>
                <a:cs typeface="Microsoft Sans Serif"/>
              </a:rPr>
              <a:t>РК:</a:t>
            </a:r>
            <a:endParaRPr sz="1400">
              <a:latin typeface="Microsoft Sans Serif"/>
              <a:cs typeface="Microsoft Sans Serif"/>
            </a:endParaRPr>
          </a:p>
          <a:p>
            <a:pPr marL="357284" indent="-171869">
              <a:spcBef>
                <a:spcPts val="587"/>
              </a:spcBef>
              <a:buFont typeface="Microsoft Sans Serif"/>
              <a:buChar char="•"/>
              <a:tabLst>
                <a:tab pos="358131" algn="l"/>
              </a:tabLst>
            </a:pPr>
            <a:r>
              <a:rPr sz="1200" b="1" spc="7" dirty="0">
                <a:solidFill>
                  <a:srgbClr val="1F4174"/>
                </a:solidFill>
                <a:latin typeface="Arial"/>
                <a:cs typeface="Arial"/>
              </a:rPr>
              <a:t>Р</a:t>
            </a:r>
            <a:r>
              <a:rPr sz="933" b="1" spc="7" dirty="0">
                <a:solidFill>
                  <a:srgbClr val="1F4174"/>
                </a:solidFill>
                <a:latin typeface="Arial"/>
                <a:cs typeface="Arial"/>
              </a:rPr>
              <a:t>АБОТА</a:t>
            </a:r>
            <a:r>
              <a:rPr sz="933" b="1" spc="6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4174"/>
                </a:solidFill>
                <a:latin typeface="Arial"/>
                <a:cs typeface="Arial"/>
              </a:rPr>
              <a:t>–</a:t>
            </a:r>
            <a:r>
              <a:rPr sz="1200" b="1" spc="-20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4174"/>
                </a:solidFill>
                <a:latin typeface="Arial"/>
                <a:cs typeface="Arial"/>
              </a:rPr>
              <a:t>1</a:t>
            </a:r>
            <a:r>
              <a:rPr sz="1200" b="1" spc="-40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933" b="1" spc="13" dirty="0">
                <a:solidFill>
                  <a:srgbClr val="1F4174"/>
                </a:solidFill>
                <a:latin typeface="Arial"/>
                <a:cs typeface="Arial"/>
              </a:rPr>
              <a:t>ПОЗИЦИЯ</a:t>
            </a:r>
            <a:endParaRPr sz="933">
              <a:latin typeface="Arial"/>
              <a:cs typeface="Arial"/>
            </a:endParaRPr>
          </a:p>
          <a:p>
            <a:pPr marL="357284" indent="-171869">
              <a:buChar char="•"/>
              <a:tabLst>
                <a:tab pos="358131" algn="l"/>
              </a:tabLst>
            </a:pPr>
            <a:r>
              <a:rPr sz="12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П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ОСТАВЛЯЕМОЕ</a:t>
            </a:r>
            <a:r>
              <a:rPr sz="933" spc="4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ОБОРУДОВАНИЕ</a:t>
            </a:r>
            <a:endParaRPr sz="933">
              <a:latin typeface="Microsoft Sans Serif"/>
              <a:cs typeface="Microsoft Sans Serif"/>
            </a:endParaRPr>
          </a:p>
          <a:p>
            <a:pPr marL="357284"/>
            <a:r>
              <a:rPr sz="1200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(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СТРАНА</a:t>
            </a:r>
            <a:r>
              <a:rPr sz="933" spc="4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ПРОИСХОЖДЕНИЯ</a:t>
            </a:r>
            <a:r>
              <a:rPr sz="933" spc="5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1F4174"/>
                </a:solidFill>
                <a:latin typeface="Microsoft Sans Serif"/>
                <a:cs typeface="Microsoft Sans Serif"/>
              </a:rPr>
              <a:t>+ </a:t>
            </a:r>
            <a:r>
              <a:rPr sz="1200" spc="-40" dirty="0">
                <a:solidFill>
                  <a:srgbClr val="1F4174"/>
                </a:solidFill>
                <a:latin typeface="Microsoft Sans Serif"/>
                <a:cs typeface="Microsoft Sans Serif"/>
              </a:rPr>
              <a:t>НДС)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23519" y="2370456"/>
            <a:ext cx="1892300" cy="3214793"/>
            <a:chOff x="167639" y="1775460"/>
            <a:chExt cx="1419225" cy="2411095"/>
          </a:xfrm>
        </p:grpSpPr>
        <p:sp>
          <p:nvSpPr>
            <p:cNvPr id="16" name="object 16"/>
            <p:cNvSpPr/>
            <p:nvPr/>
          </p:nvSpPr>
          <p:spPr>
            <a:xfrm>
              <a:off x="1548384" y="3576827"/>
              <a:ext cx="0" cy="300355"/>
            </a:xfrm>
            <a:custGeom>
              <a:avLst/>
              <a:gdLst/>
              <a:ahLst/>
              <a:cxnLst/>
              <a:rect l="l" t="t" r="r" b="b"/>
              <a:pathLst>
                <a:path h="300354">
                  <a:moveTo>
                    <a:pt x="0" y="0"/>
                  </a:moveTo>
                  <a:lnTo>
                    <a:pt x="0" y="300113"/>
                  </a:lnTo>
                </a:path>
              </a:pathLst>
            </a:custGeom>
            <a:ln w="12700">
              <a:solidFill>
                <a:srgbClr val="1F4174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510284" y="385153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38100" y="25400"/>
                  </a:ln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1F417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639" y="1775460"/>
              <a:ext cx="225552" cy="22402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735" y="2721863"/>
              <a:ext cx="225552" cy="22402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639" y="3960876"/>
              <a:ext cx="225552" cy="225552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4147684" y="4039641"/>
            <a:ext cx="2330027" cy="56083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87109" indent="-171022">
              <a:spcBef>
                <a:spcPts val="133"/>
              </a:spcBef>
              <a:buFont typeface="Microsoft Sans Serif"/>
              <a:buChar char="•"/>
              <a:tabLst>
                <a:tab pos="187955" algn="l"/>
              </a:tabLst>
            </a:pPr>
            <a:r>
              <a:rPr sz="1200" b="1" spc="7" dirty="0">
                <a:solidFill>
                  <a:srgbClr val="1F4174"/>
                </a:solidFill>
                <a:latin typeface="Arial"/>
                <a:cs typeface="Arial"/>
              </a:rPr>
              <a:t>Р</a:t>
            </a:r>
            <a:r>
              <a:rPr sz="933" b="1" spc="7" dirty="0">
                <a:solidFill>
                  <a:srgbClr val="1F4174"/>
                </a:solidFill>
                <a:latin typeface="Arial"/>
                <a:cs typeface="Arial"/>
              </a:rPr>
              <a:t>АБОТА</a:t>
            </a:r>
            <a:r>
              <a:rPr sz="933" b="1" spc="6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4174"/>
                </a:solidFill>
                <a:latin typeface="Arial"/>
                <a:cs typeface="Arial"/>
              </a:rPr>
              <a:t>–</a:t>
            </a:r>
            <a:r>
              <a:rPr sz="1200" b="1" spc="-20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4174"/>
                </a:solidFill>
                <a:latin typeface="Arial"/>
                <a:cs typeface="Arial"/>
              </a:rPr>
              <a:t>1</a:t>
            </a:r>
            <a:r>
              <a:rPr sz="1200" b="1" spc="-40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933" b="1" spc="13" dirty="0">
                <a:solidFill>
                  <a:srgbClr val="1F4174"/>
                </a:solidFill>
                <a:latin typeface="Arial"/>
                <a:cs typeface="Arial"/>
              </a:rPr>
              <a:t>ПОЗИЦИЯ</a:t>
            </a:r>
            <a:endParaRPr sz="933">
              <a:latin typeface="Arial"/>
              <a:cs typeface="Arial"/>
            </a:endParaRPr>
          </a:p>
          <a:p>
            <a:pPr marL="187109" indent="-187955">
              <a:lnSpc>
                <a:spcPts val="1433"/>
              </a:lnSpc>
              <a:buChar char="•"/>
              <a:tabLst>
                <a:tab pos="187955" algn="l"/>
              </a:tabLst>
            </a:pPr>
            <a:r>
              <a:rPr sz="12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П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ОСТАВЛЯЕМОЕ</a:t>
            </a:r>
            <a:r>
              <a:rPr sz="933" spc="4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ОБОРУДОВАНИЕ</a:t>
            </a:r>
            <a:endParaRPr sz="933">
              <a:latin typeface="Microsoft Sans Serif"/>
              <a:cs typeface="Microsoft Sans Serif"/>
            </a:endParaRPr>
          </a:p>
          <a:p>
            <a:pPr marR="72812" algn="ctr">
              <a:lnSpc>
                <a:spcPts val="1433"/>
              </a:lnSpc>
            </a:pPr>
            <a:r>
              <a:rPr sz="1200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(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СТРАНА</a:t>
            </a:r>
            <a:r>
              <a:rPr sz="933" spc="2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ПРОИСХОЖДЕНИЯ</a:t>
            </a:r>
            <a:r>
              <a:rPr sz="933" spc="4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1F4174"/>
                </a:solidFill>
                <a:latin typeface="Microsoft Sans Serif"/>
                <a:cs typeface="Microsoft Sans Serif"/>
              </a:rPr>
              <a:t>+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18423" y="4586249"/>
            <a:ext cx="408093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67" dirty="0">
                <a:solidFill>
                  <a:srgbClr val="1F4174"/>
                </a:solidFill>
                <a:latin typeface="Microsoft Sans Serif"/>
                <a:cs typeface="Microsoft Sans Serif"/>
              </a:rPr>
              <a:t>НД</a:t>
            </a:r>
            <a:r>
              <a:rPr sz="12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С</a:t>
            </a:r>
            <a:r>
              <a:rPr sz="1200" dirty="0">
                <a:solidFill>
                  <a:srgbClr val="1F4174"/>
                </a:solidFill>
                <a:latin typeface="Microsoft Sans Serif"/>
                <a:cs typeface="Microsoft Sans Serif"/>
              </a:rPr>
              <a:t>)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67386" y="2331950"/>
            <a:ext cx="2552700" cy="1717223"/>
          </a:xfrm>
          <a:prstGeom prst="rect">
            <a:avLst/>
          </a:prstGeom>
        </p:spPr>
        <p:txBody>
          <a:bodyPr vert="horz" wrap="square" lIns="0" tIns="46567" rIns="0" bIns="0" rtlCol="0">
            <a:spAutoFit/>
          </a:bodyPr>
          <a:lstStyle/>
          <a:p>
            <a:pPr marL="301406" marR="6773" indent="-284473">
              <a:lnSpc>
                <a:spcPct val="106200"/>
              </a:lnSpc>
              <a:spcBef>
                <a:spcPts val="367"/>
              </a:spcBef>
              <a:buFont typeface="Wingdings"/>
              <a:buChar char=""/>
              <a:tabLst>
                <a:tab pos="301406" algn="l"/>
              </a:tabLst>
            </a:pPr>
            <a:r>
              <a:rPr sz="1400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П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РОЕКТ</a:t>
            </a:r>
            <a:r>
              <a:rPr sz="1133" spc="3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ВЫПОЛНЕНИЯ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 РАБОТ </a:t>
            </a:r>
            <a:r>
              <a:rPr sz="11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ПРИ</a:t>
            </a:r>
            <a:r>
              <a:rPr sz="1133" spc="6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НАЛИЧИИ</a:t>
            </a:r>
            <a:r>
              <a:rPr sz="1133" spc="2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УКРУПНЕННОЙ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С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МЕТЫ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КОНТРАКТА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ПО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ПРИКАЗУ</a:t>
            </a:r>
            <a:r>
              <a:rPr sz="1133" spc="3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М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ИНСТРОЯ</a:t>
            </a:r>
            <a:r>
              <a:rPr sz="1133" spc="2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Р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ОССИИ</a:t>
            </a:r>
            <a:endParaRPr sz="1133">
              <a:latin typeface="Microsoft Sans Serif"/>
              <a:cs typeface="Microsoft Sans Serif"/>
            </a:endParaRPr>
          </a:p>
          <a:p>
            <a:pPr marL="301406"/>
            <a:r>
              <a:rPr sz="14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841/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ПР</a:t>
            </a:r>
            <a:endParaRPr sz="1133">
              <a:latin typeface="Microsoft Sans Serif"/>
              <a:cs typeface="Microsoft Sans Serif"/>
            </a:endParaRPr>
          </a:p>
          <a:p>
            <a:pPr marL="310719" marR="132923" indent="-285320">
              <a:spcBef>
                <a:spcPts val="1233"/>
              </a:spcBef>
              <a:buFont typeface="Wingdings"/>
              <a:buChar char=""/>
              <a:tabLst>
                <a:tab pos="310719" algn="l"/>
              </a:tabLst>
            </a:pPr>
            <a:r>
              <a:rPr sz="1400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Ф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ОРМИРОВАНИЕ</a:t>
            </a:r>
            <a:r>
              <a:rPr sz="11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СВЕДЕНИЙ </a:t>
            </a:r>
            <a:r>
              <a:rPr sz="1133" spc="-28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О</a:t>
            </a:r>
            <a:r>
              <a:rPr sz="1133" spc="6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КОНТРАКТЕ</a:t>
            </a:r>
            <a:r>
              <a:rPr sz="1133" spc="4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r>
              <a:rPr sz="1133" spc="6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00" spc="-47" dirty="0">
                <a:solidFill>
                  <a:srgbClr val="1F4174"/>
                </a:solidFill>
                <a:latin typeface="Microsoft Sans Serif"/>
                <a:cs typeface="Microsoft Sans Serif"/>
              </a:rPr>
              <a:t>РК: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011681" y="3056932"/>
            <a:ext cx="3489113" cy="2179319"/>
            <a:chOff x="1508760" y="2290317"/>
            <a:chExt cx="2616835" cy="1634489"/>
          </a:xfrm>
        </p:grpSpPr>
        <p:sp>
          <p:nvSpPr>
            <p:cNvPr id="25" name="object 25"/>
            <p:cNvSpPr/>
            <p:nvPr/>
          </p:nvSpPr>
          <p:spPr>
            <a:xfrm>
              <a:off x="1546860" y="2296667"/>
              <a:ext cx="0" cy="300990"/>
            </a:xfrm>
            <a:custGeom>
              <a:avLst/>
              <a:gdLst/>
              <a:ahLst/>
              <a:cxnLst/>
              <a:rect l="l" t="t" r="r" b="b"/>
              <a:pathLst>
                <a:path h="300989">
                  <a:moveTo>
                    <a:pt x="0" y="0"/>
                  </a:moveTo>
                  <a:lnTo>
                    <a:pt x="0" y="300621"/>
                  </a:lnTo>
                </a:path>
              </a:pathLst>
            </a:custGeom>
            <a:ln w="12700">
              <a:solidFill>
                <a:srgbClr val="1F4174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508760" y="257188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38100" y="25400"/>
                  </a:ln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1F417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4087367" y="3573779"/>
              <a:ext cx="0" cy="300355"/>
            </a:xfrm>
            <a:custGeom>
              <a:avLst/>
              <a:gdLst/>
              <a:ahLst/>
              <a:cxnLst/>
              <a:rect l="l" t="t" r="r" b="b"/>
              <a:pathLst>
                <a:path h="300354">
                  <a:moveTo>
                    <a:pt x="0" y="0"/>
                  </a:moveTo>
                  <a:lnTo>
                    <a:pt x="0" y="300113"/>
                  </a:lnTo>
                </a:path>
              </a:pathLst>
            </a:custGeom>
            <a:ln w="12700">
              <a:solidFill>
                <a:srgbClr val="1F4174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4049267" y="384848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38100" y="25400"/>
                  </a:ln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1F417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4020311" y="2436875"/>
              <a:ext cx="0" cy="237490"/>
            </a:xfrm>
            <a:custGeom>
              <a:avLst/>
              <a:gdLst/>
              <a:ahLst/>
              <a:cxnLst/>
              <a:rect l="l" t="t" r="r" b="b"/>
              <a:pathLst>
                <a:path h="237489">
                  <a:moveTo>
                    <a:pt x="0" y="0"/>
                  </a:moveTo>
                  <a:lnTo>
                    <a:pt x="0" y="237197"/>
                  </a:lnTo>
                </a:path>
              </a:pathLst>
            </a:custGeom>
            <a:ln w="12700">
              <a:solidFill>
                <a:srgbClr val="1F4174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3982211" y="2648673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38100" y="25400"/>
                  </a:ln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1F417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810434" y="2327191"/>
            <a:ext cx="2178473" cy="884687"/>
          </a:xfrm>
          <a:prstGeom prst="rect">
            <a:avLst/>
          </a:prstGeom>
        </p:spPr>
        <p:txBody>
          <a:bodyPr vert="horz" wrap="square" lIns="0" tIns="26247" rIns="0" bIns="0" rtlCol="0">
            <a:spAutoFit/>
          </a:bodyPr>
          <a:lstStyle/>
          <a:p>
            <a:pPr marL="301406" marR="369137" indent="-284473">
              <a:lnSpc>
                <a:spcPct val="115900"/>
              </a:lnSpc>
              <a:spcBef>
                <a:spcPts val="207"/>
              </a:spcBef>
              <a:buFont typeface="Wingdings"/>
              <a:buChar char=""/>
              <a:tabLst>
                <a:tab pos="301406" algn="l"/>
              </a:tabLst>
            </a:pPr>
            <a:r>
              <a:rPr sz="14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С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МЕТНЫЕ РАСЧЕТЫ </a:t>
            </a:r>
            <a:r>
              <a:rPr sz="1133" spc="-28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СТОИМОСТИ</a:t>
            </a:r>
            <a:r>
              <a:rPr sz="1133" spc="2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РАБОТ</a:t>
            </a:r>
            <a:endParaRPr sz="1133">
              <a:latin typeface="Microsoft Sans Serif"/>
              <a:cs typeface="Microsoft Sans Serif"/>
            </a:endParaRPr>
          </a:p>
          <a:p>
            <a:pPr marL="300559" marR="6773">
              <a:lnSpc>
                <a:spcPct val="103299"/>
              </a:lnSpc>
              <a:spcBef>
                <a:spcPts val="187"/>
              </a:spcBef>
            </a:pP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ПО</a:t>
            </a:r>
            <a:r>
              <a:rPr sz="1133" spc="5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РЕМОНТУ</a:t>
            </a:r>
            <a:r>
              <a:rPr sz="1133" spc="6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1F4174"/>
                </a:solidFill>
                <a:latin typeface="Microsoft Sans Serif"/>
                <a:cs typeface="Microsoft Sans Serif"/>
              </a:rPr>
              <a:t>(В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ЕДОМОСТЬ </a:t>
            </a:r>
            <a:r>
              <a:rPr sz="933" spc="-22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ОБЪЕМОВ</a:t>
            </a:r>
            <a:r>
              <a:rPr sz="933" spc="9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РАБОТ</a:t>
            </a:r>
            <a:r>
              <a:rPr sz="1200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)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7772400" y="3221523"/>
            <a:ext cx="101600" cy="392853"/>
            <a:chOff x="5829300" y="2413761"/>
            <a:chExt cx="76200" cy="294640"/>
          </a:xfrm>
        </p:grpSpPr>
        <p:sp>
          <p:nvSpPr>
            <p:cNvPr id="33" name="object 33"/>
            <p:cNvSpPr/>
            <p:nvPr/>
          </p:nvSpPr>
          <p:spPr>
            <a:xfrm>
              <a:off x="5867400" y="2420111"/>
              <a:ext cx="0" cy="237490"/>
            </a:xfrm>
            <a:custGeom>
              <a:avLst/>
              <a:gdLst/>
              <a:ahLst/>
              <a:cxnLst/>
              <a:rect l="l" t="t" r="r" b="b"/>
              <a:pathLst>
                <a:path h="237489">
                  <a:moveTo>
                    <a:pt x="0" y="0"/>
                  </a:moveTo>
                  <a:lnTo>
                    <a:pt x="0" y="237197"/>
                  </a:lnTo>
                </a:path>
              </a:pathLst>
            </a:custGeom>
            <a:ln w="12700">
              <a:solidFill>
                <a:srgbClr val="1F4174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" name="object 34"/>
            <p:cNvSpPr/>
            <p:nvPr/>
          </p:nvSpPr>
          <p:spPr>
            <a:xfrm>
              <a:off x="5829300" y="263190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38100" y="25400"/>
                  </a:ln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1F417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810434" y="3593108"/>
            <a:ext cx="2416385" cy="23083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01406" indent="-284473">
              <a:spcBef>
                <a:spcPts val="120"/>
              </a:spcBef>
              <a:buFont typeface="Wingdings"/>
              <a:buChar char=""/>
              <a:tabLst>
                <a:tab pos="301406" algn="l"/>
              </a:tabLst>
            </a:pPr>
            <a:r>
              <a:rPr sz="1400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Ф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ОРМИРОВАНИЕ</a:t>
            </a:r>
            <a:r>
              <a:rPr sz="1133" spc="2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СВЕДЕНИЙ</a:t>
            </a:r>
            <a:endParaRPr sz="1133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994279" y="3806469"/>
            <a:ext cx="2077720" cy="132087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17684">
              <a:spcBef>
                <a:spcPts val="120"/>
              </a:spcBef>
            </a:pP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О</a:t>
            </a:r>
            <a:r>
              <a:rPr sz="1133" spc="4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КОНТРАКТЕ</a:t>
            </a:r>
            <a:r>
              <a:rPr sz="1133" spc="3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r>
              <a:rPr sz="1133" spc="4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00" spc="-47" dirty="0">
                <a:solidFill>
                  <a:srgbClr val="1F4174"/>
                </a:solidFill>
                <a:latin typeface="Microsoft Sans Serif"/>
                <a:cs typeface="Microsoft Sans Serif"/>
              </a:rPr>
              <a:t>РК:</a:t>
            </a:r>
            <a:endParaRPr sz="1400">
              <a:latin typeface="Microsoft Sans Serif"/>
              <a:cs typeface="Microsoft Sans Serif"/>
            </a:endParaRPr>
          </a:p>
          <a:p>
            <a:pPr marL="187109" marR="6773" indent="-171022">
              <a:lnSpc>
                <a:spcPts val="1440"/>
              </a:lnSpc>
              <a:spcBef>
                <a:spcPts val="107"/>
              </a:spcBef>
              <a:buFont typeface="Microsoft Sans Serif"/>
              <a:buChar char="•"/>
              <a:tabLst>
                <a:tab pos="187955" algn="l"/>
              </a:tabLst>
            </a:pPr>
            <a:r>
              <a:rPr sz="1200" b="1" dirty="0">
                <a:solidFill>
                  <a:srgbClr val="1F4174"/>
                </a:solidFill>
                <a:latin typeface="Arial"/>
                <a:cs typeface="Arial"/>
              </a:rPr>
              <a:t>Д</a:t>
            </a:r>
            <a:r>
              <a:rPr sz="933" b="1" dirty="0">
                <a:solidFill>
                  <a:srgbClr val="1F4174"/>
                </a:solidFill>
                <a:latin typeface="Arial"/>
                <a:cs typeface="Arial"/>
              </a:rPr>
              <a:t>ЕТАЛИЗАЦИЯ</a:t>
            </a:r>
            <a:r>
              <a:rPr sz="933" b="1" spc="10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9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ВИДОВ</a:t>
            </a:r>
            <a:r>
              <a:rPr sz="933" spc="4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РАБОТ </a:t>
            </a:r>
            <a:r>
              <a:rPr sz="933" spc="-22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r>
              <a:rPr sz="933" spc="6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СООТВЕТСТВИИ</a:t>
            </a:r>
            <a:endParaRPr sz="933">
              <a:latin typeface="Microsoft Sans Serif"/>
              <a:cs typeface="Microsoft Sans Serif"/>
            </a:endParaRPr>
          </a:p>
          <a:p>
            <a:pPr marL="187109">
              <a:lnSpc>
                <a:spcPts val="1373"/>
              </a:lnSpc>
            </a:pP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С</a:t>
            </a:r>
            <a:r>
              <a:rPr sz="933" spc="4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2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ЕДОМОСТЬЮ</a:t>
            </a:r>
            <a:r>
              <a:rPr sz="933" spc="4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ОБЪЕМОВ</a:t>
            </a:r>
            <a:endParaRPr sz="933">
              <a:latin typeface="Microsoft Sans Serif"/>
              <a:cs typeface="Microsoft Sans Serif"/>
            </a:endParaRPr>
          </a:p>
          <a:p>
            <a:pPr marL="187109" marR="48259">
              <a:lnSpc>
                <a:spcPts val="1440"/>
              </a:lnSpc>
              <a:spcBef>
                <a:spcPts val="47"/>
              </a:spcBef>
            </a:pP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РАБОТ</a:t>
            </a:r>
            <a:r>
              <a:rPr sz="933" spc="4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С</a:t>
            </a:r>
            <a:r>
              <a:rPr sz="933" spc="5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20" dirty="0">
                <a:solidFill>
                  <a:srgbClr val="1F4174"/>
                </a:solidFill>
                <a:latin typeface="Microsoft Sans Serif"/>
                <a:cs typeface="Microsoft Sans Serif"/>
              </a:rPr>
              <a:t>ОТРАЖЕНИЕМ</a:t>
            </a:r>
            <a:r>
              <a:rPr sz="933" spc="2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200" spc="-47" dirty="0">
                <a:solidFill>
                  <a:srgbClr val="1F4174"/>
                </a:solidFill>
                <a:latin typeface="Microsoft Sans Serif"/>
                <a:cs typeface="Microsoft Sans Serif"/>
              </a:rPr>
              <a:t>НДС </a:t>
            </a:r>
            <a:r>
              <a:rPr sz="1200" spc="-30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ПО </a:t>
            </a:r>
            <a:r>
              <a:rPr sz="9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КАЖДОМУ</a:t>
            </a:r>
            <a:r>
              <a:rPr sz="9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ОБЪЕКТУ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ЗАКУПКИ</a:t>
            </a:r>
            <a:endParaRPr sz="933">
              <a:latin typeface="Microsoft Sans Serif"/>
              <a:cs typeface="Microsoft Sans Serif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7796784" y="4956853"/>
            <a:ext cx="101600" cy="328505"/>
            <a:chOff x="5847588" y="3715258"/>
            <a:chExt cx="76200" cy="246379"/>
          </a:xfrm>
        </p:grpSpPr>
        <p:sp>
          <p:nvSpPr>
            <p:cNvPr id="38" name="object 38"/>
            <p:cNvSpPr/>
            <p:nvPr/>
          </p:nvSpPr>
          <p:spPr>
            <a:xfrm>
              <a:off x="5885688" y="3721608"/>
              <a:ext cx="0" cy="189230"/>
            </a:xfrm>
            <a:custGeom>
              <a:avLst/>
              <a:gdLst/>
              <a:ahLst/>
              <a:cxnLst/>
              <a:rect l="l" t="t" r="r" b="b"/>
              <a:pathLst>
                <a:path h="189229">
                  <a:moveTo>
                    <a:pt x="0" y="0"/>
                  </a:moveTo>
                  <a:lnTo>
                    <a:pt x="0" y="189229"/>
                  </a:lnTo>
                </a:path>
              </a:pathLst>
            </a:custGeom>
            <a:ln w="12700">
              <a:solidFill>
                <a:srgbClr val="1F4174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9" name="object 39"/>
            <p:cNvSpPr/>
            <p:nvPr/>
          </p:nvSpPr>
          <p:spPr>
            <a:xfrm>
              <a:off x="5847588" y="3885433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38100" y="25400"/>
                  </a:ln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1F417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6810434" y="5254857"/>
            <a:ext cx="2007447" cy="1244443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00559" marR="6773" indent="-284473">
              <a:lnSpc>
                <a:spcPct val="106300"/>
              </a:lnSpc>
              <a:spcBef>
                <a:spcPts val="20"/>
              </a:spcBef>
              <a:buFont typeface="Wingdings"/>
              <a:buChar char=""/>
              <a:tabLst>
                <a:tab pos="301406" algn="l"/>
              </a:tabLst>
            </a:pPr>
            <a:r>
              <a:rPr sz="14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С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ТР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У</a:t>
            </a:r>
            <a:r>
              <a:rPr sz="1133" spc="-107" dirty="0">
                <a:solidFill>
                  <a:srgbClr val="1F4174"/>
                </a:solidFill>
                <a:latin typeface="Microsoft Sans Serif"/>
                <a:cs typeface="Microsoft Sans Serif"/>
              </a:rPr>
              <a:t>К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Т</a:t>
            </a:r>
            <a:r>
              <a:rPr sz="11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У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Р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И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Р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О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ВА</a:t>
            </a:r>
            <a:r>
              <a:rPr sz="11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НН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ЫЙ  </a:t>
            </a:r>
            <a:r>
              <a:rPr sz="1400" spc="-47" dirty="0">
                <a:solidFill>
                  <a:srgbClr val="1F4174"/>
                </a:solidFill>
                <a:latin typeface="Microsoft Sans Serif"/>
                <a:cs typeface="Microsoft Sans Serif"/>
              </a:rPr>
              <a:t>А</a:t>
            </a:r>
            <a:r>
              <a:rPr sz="1133" spc="-47" dirty="0">
                <a:solidFill>
                  <a:srgbClr val="1F4174"/>
                </a:solidFill>
                <a:latin typeface="Microsoft Sans Serif"/>
                <a:cs typeface="Microsoft Sans Serif"/>
              </a:rPr>
              <a:t>КТ</a:t>
            </a:r>
            <a:r>
              <a:rPr sz="1133" spc="-4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О </a:t>
            </a:r>
            <a:r>
              <a:rPr sz="11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ПРИЕМКЕ 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ВЫПОЛНЕННЫХ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РАБОТ </a:t>
            </a:r>
            <a:r>
              <a:rPr sz="1133" spc="-28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1F4174"/>
                </a:solidFill>
                <a:latin typeface="Microsoft Sans Serif"/>
                <a:cs typeface="Microsoft Sans Serif"/>
              </a:rPr>
              <a:t>(НДС</a:t>
            </a:r>
            <a:r>
              <a:rPr sz="1400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ПОСТРОЧНО</a:t>
            </a:r>
            <a:r>
              <a:rPr sz="1400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)</a:t>
            </a:r>
            <a:endParaRPr sz="1400">
              <a:latin typeface="Microsoft Sans Serif"/>
              <a:cs typeface="Microsoft Sans Serif"/>
            </a:endParaRPr>
          </a:p>
          <a:p>
            <a:pPr marL="300559" marR="57572">
              <a:lnSpc>
                <a:spcPts val="1427"/>
              </a:lnSpc>
              <a:spcBef>
                <a:spcPts val="67"/>
              </a:spcBef>
            </a:pPr>
            <a:r>
              <a:rPr sz="12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(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С</a:t>
            </a:r>
            <a:r>
              <a:rPr sz="933" spc="4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ДЕТАЛИЗАЦИЕЙ </a:t>
            </a:r>
            <a:r>
              <a:rPr sz="9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ВИДОВ </a:t>
            </a:r>
            <a:r>
              <a:rPr sz="933" spc="-22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РАБОТ</a:t>
            </a:r>
            <a:r>
              <a:rPr sz="933" spc="5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ПО</a:t>
            </a:r>
            <a:r>
              <a:rPr sz="933" spc="6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ЕДОМОСТИ</a:t>
            </a:r>
            <a:r>
              <a:rPr sz="1200" dirty="0">
                <a:solidFill>
                  <a:srgbClr val="1F4174"/>
                </a:solidFill>
                <a:latin typeface="Microsoft Sans Serif"/>
                <a:cs typeface="Microsoft Sans Serif"/>
              </a:rPr>
              <a:t>)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734047" y="2268856"/>
            <a:ext cx="0" cy="3721100"/>
          </a:xfrm>
          <a:custGeom>
            <a:avLst/>
            <a:gdLst/>
            <a:ahLst/>
            <a:cxnLst/>
            <a:rect l="l" t="t" r="r" b="b"/>
            <a:pathLst>
              <a:path h="2790825">
                <a:moveTo>
                  <a:pt x="0" y="0"/>
                </a:moveTo>
                <a:lnTo>
                  <a:pt x="0" y="2790774"/>
                </a:lnTo>
              </a:path>
            </a:pathLst>
          </a:custGeom>
          <a:ln w="9525">
            <a:solidFill>
              <a:srgbClr val="BEBEBE"/>
            </a:solidFill>
            <a:prstDash val="sysDash"/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2" name="object 42"/>
          <p:cNvSpPr txBox="1"/>
          <p:nvPr/>
        </p:nvSpPr>
        <p:spPr>
          <a:xfrm>
            <a:off x="9278551" y="930105"/>
            <a:ext cx="2802467" cy="76345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algn="ctr">
              <a:spcBef>
                <a:spcPts val="133"/>
              </a:spcBef>
            </a:pPr>
            <a:r>
              <a:rPr sz="1600" spc="-7" dirty="0">
                <a:solidFill>
                  <a:srgbClr val="C00000"/>
                </a:solidFill>
                <a:latin typeface="Microsoft Sans Serif"/>
                <a:cs typeface="Microsoft Sans Serif"/>
              </a:rPr>
              <a:t>С</a:t>
            </a:r>
            <a:r>
              <a:rPr sz="1267" spc="-7" dirty="0">
                <a:solidFill>
                  <a:srgbClr val="C00000"/>
                </a:solidFill>
                <a:latin typeface="Microsoft Sans Serif"/>
                <a:cs typeface="Microsoft Sans Serif"/>
              </a:rPr>
              <a:t>ОДЕРЖАНИЕ</a:t>
            </a:r>
            <a:r>
              <a:rPr sz="1267" spc="6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267" dirty="0">
                <a:solidFill>
                  <a:srgbClr val="C00000"/>
                </a:solidFill>
                <a:latin typeface="Microsoft Sans Serif"/>
                <a:cs typeface="Microsoft Sans Serif"/>
              </a:rPr>
              <a:t>АВТОМОБИЛЬНЫХ</a:t>
            </a:r>
            <a:endParaRPr sz="1267">
              <a:latin typeface="Microsoft Sans Serif"/>
              <a:cs typeface="Microsoft Sans Serif"/>
            </a:endParaRPr>
          </a:p>
          <a:p>
            <a:pPr marL="281086" marR="270080" indent="847" algn="ctr">
              <a:lnSpc>
                <a:spcPts val="1907"/>
              </a:lnSpc>
              <a:spcBef>
                <a:spcPts val="73"/>
              </a:spcBef>
            </a:pPr>
            <a:r>
              <a:rPr sz="1267" spc="-27" dirty="0">
                <a:solidFill>
                  <a:srgbClr val="C00000"/>
                </a:solidFill>
                <a:latin typeface="Microsoft Sans Serif"/>
                <a:cs typeface="Microsoft Sans Serif"/>
              </a:rPr>
              <a:t>ДОРОГ</a:t>
            </a:r>
            <a:r>
              <a:rPr sz="1600" spc="-27" dirty="0">
                <a:solidFill>
                  <a:srgbClr val="C00000"/>
                </a:solidFill>
                <a:latin typeface="Microsoft Sans Serif"/>
                <a:cs typeface="Microsoft Sans Serif"/>
              </a:rPr>
              <a:t>,</a:t>
            </a:r>
            <a:r>
              <a:rPr sz="160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267" spc="-7" dirty="0">
                <a:solidFill>
                  <a:srgbClr val="C00000"/>
                </a:solidFill>
                <a:latin typeface="Microsoft Sans Serif"/>
                <a:cs typeface="Microsoft Sans Serif"/>
              </a:rPr>
              <a:t>ИСКУССТВЕННЫХ </a:t>
            </a:r>
            <a:r>
              <a:rPr sz="1267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267" spc="-7" dirty="0">
                <a:solidFill>
                  <a:srgbClr val="C00000"/>
                </a:solidFill>
                <a:latin typeface="Microsoft Sans Serif"/>
                <a:cs typeface="Microsoft Sans Serif"/>
              </a:rPr>
              <a:t>ДОРОЖНЫХ</a:t>
            </a:r>
            <a:r>
              <a:rPr sz="1267" spc="33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267" spc="7" dirty="0">
                <a:solidFill>
                  <a:srgbClr val="C00000"/>
                </a:solidFill>
                <a:latin typeface="Microsoft Sans Serif"/>
                <a:cs typeface="Microsoft Sans Serif"/>
              </a:rPr>
              <a:t>СООРУЖЕНИЙ</a:t>
            </a:r>
            <a:endParaRPr sz="1267">
              <a:latin typeface="Microsoft Sans Serif"/>
              <a:cs typeface="Microsoft Sans Serif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960726" y="4814308"/>
            <a:ext cx="583353" cy="164084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6933">
              <a:spcBef>
                <a:spcPts val="160"/>
              </a:spcBef>
            </a:pPr>
            <a:r>
              <a:rPr sz="9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ЗАКУПКИ</a:t>
            </a:r>
            <a:endParaRPr sz="933">
              <a:latin typeface="Microsoft Sans Serif"/>
              <a:cs typeface="Microsoft Sans Serif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308321" y="3612921"/>
            <a:ext cx="2416385" cy="119257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01406" marR="6773" indent="-285320">
              <a:spcBef>
                <a:spcPts val="120"/>
              </a:spcBef>
              <a:buFont typeface="Wingdings"/>
              <a:buChar char=""/>
              <a:tabLst>
                <a:tab pos="301406" algn="l"/>
              </a:tabLst>
            </a:pPr>
            <a:r>
              <a:rPr sz="1400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Ф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ОРМИРОВАНИЕ</a:t>
            </a:r>
            <a:r>
              <a:rPr sz="11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СВЕДЕНИЙ </a:t>
            </a:r>
            <a:r>
              <a:rPr sz="1133" spc="-28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О</a:t>
            </a:r>
            <a:r>
              <a:rPr sz="1133" spc="6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КОНТРАКТЕ</a:t>
            </a:r>
            <a:r>
              <a:rPr sz="1133" spc="4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r>
              <a:rPr sz="1133" spc="6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00" spc="-47" dirty="0">
                <a:solidFill>
                  <a:srgbClr val="1F4174"/>
                </a:solidFill>
                <a:latin typeface="Microsoft Sans Serif"/>
                <a:cs typeface="Microsoft Sans Serif"/>
              </a:rPr>
              <a:t>РК:</a:t>
            </a:r>
            <a:endParaRPr sz="1400">
              <a:latin typeface="Microsoft Sans Serif"/>
              <a:cs typeface="Microsoft Sans Serif"/>
            </a:endParaRPr>
          </a:p>
          <a:p>
            <a:pPr marL="668850" marR="787380" lvl="1" indent="-171022">
              <a:lnSpc>
                <a:spcPts val="1440"/>
              </a:lnSpc>
              <a:spcBef>
                <a:spcPts val="173"/>
              </a:spcBef>
              <a:buFont typeface="Microsoft Sans Serif"/>
              <a:buChar char="•"/>
              <a:tabLst>
                <a:tab pos="669695" algn="l"/>
              </a:tabLst>
            </a:pPr>
            <a:r>
              <a:rPr sz="1200" b="1" spc="-13" dirty="0">
                <a:solidFill>
                  <a:srgbClr val="1F4174"/>
                </a:solidFill>
                <a:latin typeface="Arial"/>
                <a:cs typeface="Arial"/>
              </a:rPr>
              <a:t>Д</a:t>
            </a:r>
            <a:r>
              <a:rPr sz="933" b="1" spc="7" dirty="0">
                <a:solidFill>
                  <a:srgbClr val="1F4174"/>
                </a:solidFill>
                <a:latin typeface="Arial"/>
                <a:cs typeface="Arial"/>
              </a:rPr>
              <a:t>Е</a:t>
            </a:r>
            <a:r>
              <a:rPr sz="933" b="1" spc="13" dirty="0">
                <a:solidFill>
                  <a:srgbClr val="1F4174"/>
                </a:solidFill>
                <a:latin typeface="Arial"/>
                <a:cs typeface="Arial"/>
              </a:rPr>
              <a:t>Т</a:t>
            </a:r>
            <a:r>
              <a:rPr sz="933" b="1" spc="-27" dirty="0">
                <a:solidFill>
                  <a:srgbClr val="1F4174"/>
                </a:solidFill>
                <a:latin typeface="Arial"/>
                <a:cs typeface="Arial"/>
              </a:rPr>
              <a:t>А</a:t>
            </a:r>
            <a:r>
              <a:rPr sz="933" b="1" spc="7" dirty="0">
                <a:solidFill>
                  <a:srgbClr val="1F4174"/>
                </a:solidFill>
                <a:latin typeface="Arial"/>
                <a:cs typeface="Arial"/>
              </a:rPr>
              <a:t>ЛИ</a:t>
            </a:r>
            <a:r>
              <a:rPr sz="933" b="1" spc="20" dirty="0">
                <a:solidFill>
                  <a:srgbClr val="1F4174"/>
                </a:solidFill>
                <a:latin typeface="Arial"/>
                <a:cs typeface="Arial"/>
              </a:rPr>
              <a:t>З</a:t>
            </a:r>
            <a:r>
              <a:rPr sz="933" b="1" spc="-27" dirty="0">
                <a:solidFill>
                  <a:srgbClr val="1F4174"/>
                </a:solidFill>
                <a:latin typeface="Arial"/>
                <a:cs typeface="Arial"/>
              </a:rPr>
              <a:t>А</a:t>
            </a:r>
            <a:r>
              <a:rPr sz="933" b="1" spc="13" dirty="0">
                <a:solidFill>
                  <a:srgbClr val="1F4174"/>
                </a:solidFill>
                <a:latin typeface="Arial"/>
                <a:cs typeface="Arial"/>
              </a:rPr>
              <a:t>Ц</a:t>
            </a:r>
            <a:r>
              <a:rPr sz="933" b="1" spc="7" dirty="0">
                <a:solidFill>
                  <a:srgbClr val="1F4174"/>
                </a:solidFill>
                <a:latin typeface="Arial"/>
                <a:cs typeface="Arial"/>
              </a:rPr>
              <a:t>ИЯ  </a:t>
            </a:r>
            <a:r>
              <a:rPr sz="933" b="1" spc="13" dirty="0">
                <a:solidFill>
                  <a:srgbClr val="1F4174"/>
                </a:solidFill>
                <a:latin typeface="Arial"/>
                <a:cs typeface="Arial"/>
              </a:rPr>
              <a:t>ПО</a:t>
            </a:r>
            <a:r>
              <a:rPr sz="933" b="1" spc="-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933" b="1" spc="7" dirty="0">
                <a:solidFill>
                  <a:srgbClr val="1F4174"/>
                </a:solidFill>
                <a:latin typeface="Arial"/>
                <a:cs typeface="Arial"/>
              </a:rPr>
              <a:t>КОНТРАКТУ</a:t>
            </a:r>
            <a:endParaRPr sz="933">
              <a:latin typeface="Arial"/>
              <a:cs typeface="Arial"/>
            </a:endParaRPr>
          </a:p>
          <a:p>
            <a:pPr marL="668850">
              <a:lnSpc>
                <a:spcPts val="1373"/>
              </a:lnSpc>
            </a:pP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С</a:t>
            </a:r>
            <a:r>
              <a:rPr sz="933" spc="5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20" dirty="0">
                <a:solidFill>
                  <a:srgbClr val="1F4174"/>
                </a:solidFill>
                <a:latin typeface="Microsoft Sans Serif"/>
                <a:cs typeface="Microsoft Sans Serif"/>
              </a:rPr>
              <a:t>ОТРАЖЕНИЕМ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200" spc="-47" dirty="0">
                <a:solidFill>
                  <a:srgbClr val="1F4174"/>
                </a:solidFill>
                <a:latin typeface="Microsoft Sans Serif"/>
                <a:cs typeface="Microsoft Sans Serif"/>
              </a:rPr>
              <a:t>НДС</a:t>
            </a:r>
            <a:endParaRPr sz="1200">
              <a:latin typeface="Microsoft Sans Serif"/>
              <a:cs typeface="Microsoft Sans Serif"/>
            </a:endParaRPr>
          </a:p>
          <a:p>
            <a:pPr marL="668850">
              <a:spcBef>
                <a:spcPts val="267"/>
              </a:spcBef>
            </a:pP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ПО</a:t>
            </a:r>
            <a:r>
              <a:rPr sz="933" spc="4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КАЖДОМУ</a:t>
            </a:r>
            <a:r>
              <a:rPr sz="933" spc="6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ОБЪЕКТУ</a:t>
            </a:r>
            <a:endParaRPr sz="933">
              <a:latin typeface="Microsoft Sans Serif"/>
              <a:cs typeface="Microsoft Sans Serif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366126" y="5294197"/>
            <a:ext cx="2637367" cy="872547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00559" marR="6773" indent="-284473">
              <a:lnSpc>
                <a:spcPct val="106300"/>
              </a:lnSpc>
              <a:spcBef>
                <a:spcPts val="20"/>
              </a:spcBef>
              <a:buFont typeface="Wingdings"/>
              <a:buChar char=""/>
              <a:tabLst>
                <a:tab pos="301406" algn="l"/>
              </a:tabLst>
            </a:pPr>
            <a:r>
              <a:rPr sz="1400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С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ТРУКТУРИРОВАННЫЙ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00" spc="-47" dirty="0">
                <a:solidFill>
                  <a:srgbClr val="1F4174"/>
                </a:solidFill>
                <a:latin typeface="Microsoft Sans Serif"/>
                <a:cs typeface="Microsoft Sans Serif"/>
              </a:rPr>
              <a:t>Д</a:t>
            </a:r>
            <a:r>
              <a:rPr sz="1133" spc="-47" dirty="0">
                <a:solidFill>
                  <a:srgbClr val="1F4174"/>
                </a:solidFill>
                <a:latin typeface="Microsoft Sans Serif"/>
                <a:cs typeface="Microsoft Sans Serif"/>
              </a:rPr>
              <a:t>ОКУМЕНТ</a:t>
            </a:r>
            <a:r>
              <a:rPr sz="1133" spc="-4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О </a:t>
            </a:r>
            <a:r>
              <a:rPr sz="11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ПРИЕМКЕ 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ВЫПОЛНЕННЫХ</a:t>
            </a:r>
            <a:r>
              <a:rPr sz="11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РАБОТ </a:t>
            </a:r>
            <a:r>
              <a:rPr sz="11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00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(</a:t>
            </a:r>
            <a:r>
              <a:rPr sz="11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ДЕТАЛИЗАЦИЯ</a:t>
            </a:r>
            <a:r>
              <a:rPr sz="1133" spc="3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ПО</a:t>
            </a:r>
            <a:r>
              <a:rPr sz="1133" spc="6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КОНТРАКТУ</a:t>
            </a:r>
            <a:r>
              <a:rPr sz="1400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)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0615169" y="3252343"/>
            <a:ext cx="105833" cy="2042160"/>
            <a:chOff x="7961376" y="2436876"/>
            <a:chExt cx="79375" cy="1531620"/>
          </a:xfrm>
        </p:grpSpPr>
        <p:sp>
          <p:nvSpPr>
            <p:cNvPr id="47" name="object 47"/>
            <p:cNvSpPr/>
            <p:nvPr/>
          </p:nvSpPr>
          <p:spPr>
            <a:xfrm>
              <a:off x="7999476" y="3648456"/>
              <a:ext cx="0" cy="269240"/>
            </a:xfrm>
            <a:custGeom>
              <a:avLst/>
              <a:gdLst/>
              <a:ahLst/>
              <a:cxnLst/>
              <a:rect l="l" t="t" r="r" b="b"/>
              <a:pathLst>
                <a:path h="269239">
                  <a:moveTo>
                    <a:pt x="0" y="0"/>
                  </a:moveTo>
                  <a:lnTo>
                    <a:pt x="0" y="268681"/>
                  </a:lnTo>
                </a:path>
              </a:pathLst>
            </a:custGeom>
            <a:ln w="12700">
              <a:solidFill>
                <a:srgbClr val="1F4174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8" name="object 48"/>
            <p:cNvSpPr/>
            <p:nvPr/>
          </p:nvSpPr>
          <p:spPr>
            <a:xfrm>
              <a:off x="7961376" y="389173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38100" y="25400"/>
                  </a:ln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1F417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9" name="object 49"/>
            <p:cNvSpPr/>
            <p:nvPr/>
          </p:nvSpPr>
          <p:spPr>
            <a:xfrm>
              <a:off x="8002524" y="2436876"/>
              <a:ext cx="0" cy="237490"/>
            </a:xfrm>
            <a:custGeom>
              <a:avLst/>
              <a:gdLst/>
              <a:ahLst/>
              <a:cxnLst/>
              <a:rect l="l" t="t" r="r" b="b"/>
              <a:pathLst>
                <a:path h="237489">
                  <a:moveTo>
                    <a:pt x="0" y="0"/>
                  </a:moveTo>
                  <a:lnTo>
                    <a:pt x="0" y="237197"/>
                  </a:lnTo>
                </a:path>
              </a:pathLst>
            </a:custGeom>
            <a:ln w="12700">
              <a:solidFill>
                <a:srgbClr val="1F4174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0" name="object 50"/>
            <p:cNvSpPr/>
            <p:nvPr/>
          </p:nvSpPr>
          <p:spPr>
            <a:xfrm>
              <a:off x="7964424" y="2648673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38100" y="25400"/>
                  </a:ln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1F417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9296868" y="1895220"/>
            <a:ext cx="2702560" cy="1350392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06677">
              <a:spcBef>
                <a:spcPts val="127"/>
              </a:spcBef>
            </a:pPr>
            <a:r>
              <a:rPr sz="1333" b="1" spc="-13" dirty="0">
                <a:solidFill>
                  <a:srgbClr val="1F4174"/>
                </a:solidFill>
                <a:latin typeface="Arial"/>
                <a:cs typeface="Arial"/>
              </a:rPr>
              <a:t>(Р</a:t>
            </a:r>
            <a:r>
              <a:rPr sz="1067" b="1" spc="-13" dirty="0">
                <a:solidFill>
                  <a:srgbClr val="1F4174"/>
                </a:solidFill>
                <a:latin typeface="Arial"/>
                <a:cs typeface="Arial"/>
              </a:rPr>
              <a:t>АСПОРЯЖЕНИЕ</a:t>
            </a:r>
            <a:r>
              <a:rPr sz="1067" b="1" spc="12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333" b="1" spc="-7" dirty="0">
                <a:solidFill>
                  <a:srgbClr val="1F4174"/>
                </a:solidFill>
                <a:latin typeface="Arial"/>
                <a:cs typeface="Arial"/>
              </a:rPr>
              <a:t>ФДА</a:t>
            </a:r>
            <a:r>
              <a:rPr sz="1333" b="1" spc="-2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333" b="1" spc="-7" dirty="0">
                <a:solidFill>
                  <a:srgbClr val="1F4174"/>
                </a:solidFill>
                <a:latin typeface="Arial"/>
                <a:cs typeface="Arial"/>
              </a:rPr>
              <a:t>№ 4385-</a:t>
            </a:r>
            <a:r>
              <a:rPr sz="1067" b="1" spc="-7" dirty="0">
                <a:solidFill>
                  <a:srgbClr val="1F4174"/>
                </a:solidFill>
                <a:latin typeface="Arial"/>
                <a:cs typeface="Arial"/>
              </a:rPr>
              <a:t>Р</a:t>
            </a:r>
            <a:r>
              <a:rPr sz="1333" b="1" spc="-7" dirty="0">
                <a:solidFill>
                  <a:srgbClr val="1F4174"/>
                </a:solidFill>
                <a:latin typeface="Arial"/>
                <a:cs typeface="Arial"/>
              </a:rPr>
              <a:t>)</a:t>
            </a:r>
            <a:endParaRPr sz="1333">
              <a:latin typeface="Arial"/>
              <a:cs typeface="Arial"/>
            </a:endParaRPr>
          </a:p>
          <a:p>
            <a:pPr>
              <a:spcBef>
                <a:spcPts val="67"/>
              </a:spcBef>
            </a:pPr>
            <a:endParaRPr sz="1600">
              <a:latin typeface="Arial"/>
              <a:cs typeface="Arial"/>
            </a:endParaRPr>
          </a:p>
          <a:p>
            <a:pPr marL="300559" marR="6773" indent="-284473">
              <a:lnSpc>
                <a:spcPct val="106300"/>
              </a:lnSpc>
              <a:buFont typeface="Wingdings"/>
              <a:buChar char=""/>
              <a:tabLst>
                <a:tab pos="301406" algn="l"/>
              </a:tabLst>
            </a:pPr>
            <a:r>
              <a:rPr sz="1400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r>
              <a:rPr sz="11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ЕДОМОСТЬ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ОБЪЕМОВ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ОКАЗЫВАЕМЫХ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УСЛУГ</a:t>
            </a:r>
            <a:r>
              <a:rPr sz="1400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/ </a:t>
            </a:r>
            <a:r>
              <a:rPr sz="1400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ВЫПОЛНЯЕМЫХ</a:t>
            </a:r>
            <a:r>
              <a:rPr sz="1133" spc="4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РАБОТ </a:t>
            </a:r>
            <a:r>
              <a:rPr sz="11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(Р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АСПОРЯЖЕНИЕ</a:t>
            </a:r>
            <a:r>
              <a:rPr sz="1133" spc="2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00" spc="-100" dirty="0">
                <a:solidFill>
                  <a:srgbClr val="1F4174"/>
                </a:solidFill>
                <a:latin typeface="Microsoft Sans Serif"/>
                <a:cs typeface="Microsoft Sans Serif"/>
              </a:rPr>
              <a:t>ФДА</a:t>
            </a:r>
            <a:r>
              <a:rPr sz="1400" spc="2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4144-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Р</a:t>
            </a:r>
            <a:r>
              <a:rPr sz="14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)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083710" y="5208519"/>
            <a:ext cx="2639060" cy="1524286"/>
          </a:xfrm>
          <a:prstGeom prst="rect">
            <a:avLst/>
          </a:prstGeom>
        </p:spPr>
        <p:txBody>
          <a:bodyPr vert="horz" wrap="square" lIns="0" tIns="61807" rIns="0" bIns="0" rtlCol="0">
            <a:spAutoFit/>
          </a:bodyPr>
          <a:lstStyle/>
          <a:p>
            <a:pPr marL="301406" indent="-284473">
              <a:spcBef>
                <a:spcPts val="487"/>
              </a:spcBef>
              <a:buFont typeface="Wingdings"/>
              <a:buChar char=""/>
              <a:tabLst>
                <a:tab pos="301406" algn="l"/>
              </a:tabLst>
            </a:pPr>
            <a:r>
              <a:rPr sz="13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С</a:t>
            </a:r>
            <a:r>
              <a:rPr sz="1067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ТРУКТУРИРОВАННЫЙ</a:t>
            </a:r>
            <a:r>
              <a:rPr sz="1067" spc="10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3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А</a:t>
            </a:r>
            <a:r>
              <a:rPr sz="1067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КТ</a:t>
            </a:r>
            <a:endParaRPr sz="1067">
              <a:latin typeface="Microsoft Sans Serif"/>
              <a:cs typeface="Microsoft Sans Serif"/>
            </a:endParaRPr>
          </a:p>
          <a:p>
            <a:pPr marL="301406" marR="6773">
              <a:lnSpc>
                <a:spcPts val="1613"/>
              </a:lnSpc>
              <a:spcBef>
                <a:spcPts val="60"/>
              </a:spcBef>
            </a:pPr>
            <a:r>
              <a:rPr sz="1067" dirty="0">
                <a:solidFill>
                  <a:srgbClr val="1F4174"/>
                </a:solidFill>
                <a:latin typeface="Microsoft Sans Serif"/>
                <a:cs typeface="Microsoft Sans Serif"/>
              </a:rPr>
              <a:t>О </a:t>
            </a:r>
            <a:r>
              <a:rPr sz="1067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ПРИЕМКЕ</a:t>
            </a:r>
            <a:r>
              <a:rPr sz="1067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67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ВЫПОЛНЕННЫХ </a:t>
            </a:r>
            <a:r>
              <a:rPr sz="1067" dirty="0">
                <a:solidFill>
                  <a:srgbClr val="1F4174"/>
                </a:solidFill>
                <a:latin typeface="Microsoft Sans Serif"/>
                <a:cs typeface="Microsoft Sans Serif"/>
              </a:rPr>
              <a:t> РАБОТ</a:t>
            </a:r>
            <a:r>
              <a:rPr sz="1067" spc="6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67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ПО</a:t>
            </a:r>
            <a:r>
              <a:rPr sz="1067" spc="8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67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УКРУПНЕННОЙ</a:t>
            </a:r>
            <a:r>
              <a:rPr sz="1067" spc="14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67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СМЕТЕ</a:t>
            </a:r>
            <a:endParaRPr sz="1067">
              <a:latin typeface="Microsoft Sans Serif"/>
              <a:cs typeface="Microsoft Sans Serif"/>
            </a:endParaRPr>
          </a:p>
          <a:p>
            <a:pPr marL="301406" indent="-284473">
              <a:lnSpc>
                <a:spcPts val="1580"/>
              </a:lnSpc>
              <a:buFont typeface="Wingdings"/>
              <a:buChar char=""/>
              <a:tabLst>
                <a:tab pos="301406" algn="l"/>
              </a:tabLst>
            </a:pPr>
            <a:r>
              <a:rPr sz="13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С</a:t>
            </a:r>
            <a:r>
              <a:rPr sz="1067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ТРУКТУРИРОВАННЫЙ</a:t>
            </a:r>
            <a:r>
              <a:rPr sz="1067" spc="10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3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А</a:t>
            </a:r>
            <a:r>
              <a:rPr sz="1067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КТ</a:t>
            </a:r>
            <a:endParaRPr sz="1067">
              <a:latin typeface="Microsoft Sans Serif"/>
              <a:cs typeface="Microsoft Sans Serif"/>
            </a:endParaRPr>
          </a:p>
          <a:p>
            <a:pPr marL="301406" marR="359824">
              <a:lnSpc>
                <a:spcPts val="1613"/>
              </a:lnSpc>
              <a:spcBef>
                <a:spcPts val="53"/>
              </a:spcBef>
            </a:pPr>
            <a:r>
              <a:rPr sz="1067" dirty="0">
                <a:solidFill>
                  <a:srgbClr val="1F4174"/>
                </a:solidFill>
                <a:latin typeface="Microsoft Sans Serif"/>
                <a:cs typeface="Microsoft Sans Serif"/>
              </a:rPr>
              <a:t>О</a:t>
            </a:r>
            <a:r>
              <a:rPr sz="1067" spc="5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67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ПРИЕМКЕ</a:t>
            </a:r>
            <a:r>
              <a:rPr sz="1067" spc="10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67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ВЫПОЛНЕННЫХ </a:t>
            </a:r>
            <a:r>
              <a:rPr sz="1067" spc="-26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67" dirty="0">
                <a:solidFill>
                  <a:srgbClr val="1F4174"/>
                </a:solidFill>
                <a:latin typeface="Microsoft Sans Serif"/>
                <a:cs typeface="Microsoft Sans Serif"/>
              </a:rPr>
              <a:t>РАБОТ</a:t>
            </a:r>
            <a:r>
              <a:rPr sz="1067" spc="5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67" dirty="0">
                <a:solidFill>
                  <a:srgbClr val="1F4174"/>
                </a:solidFill>
                <a:latin typeface="Microsoft Sans Serif"/>
                <a:cs typeface="Microsoft Sans Serif"/>
              </a:rPr>
              <a:t>С</a:t>
            </a:r>
            <a:r>
              <a:rPr sz="1067" spc="7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67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НАКОПИТЕЛЬНЫМ </a:t>
            </a:r>
            <a:r>
              <a:rPr sz="1067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67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ИТОГОМ</a:t>
            </a:r>
            <a:endParaRPr sz="1067">
              <a:latin typeface="Microsoft Sans Serif"/>
              <a:cs typeface="Microsoft Sans Serif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xfrm>
            <a:off x="6172200" y="98390"/>
            <a:ext cx="5841119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indent="633291">
              <a:spcBef>
                <a:spcPts val="133"/>
              </a:spcBef>
            </a:pPr>
            <a:r>
              <a:rPr sz="2400" spc="-53" dirty="0"/>
              <a:t>ЦИФРОВОЙ</a:t>
            </a:r>
            <a:r>
              <a:rPr sz="2400" dirty="0"/>
              <a:t> </a:t>
            </a:r>
            <a:r>
              <a:rPr sz="2400" spc="-73" dirty="0"/>
              <a:t>АКТ</a:t>
            </a:r>
            <a:r>
              <a:rPr sz="2400" spc="13" dirty="0"/>
              <a:t> </a:t>
            </a:r>
            <a:r>
              <a:rPr sz="2400" dirty="0"/>
              <a:t>В</a:t>
            </a:r>
            <a:r>
              <a:rPr sz="2400" spc="13" dirty="0"/>
              <a:t> </a:t>
            </a:r>
            <a:r>
              <a:rPr sz="2400" spc="-27" dirty="0"/>
              <a:t>ГИС</a:t>
            </a:r>
            <a:r>
              <a:rPr sz="2400" spc="7" dirty="0"/>
              <a:t> </a:t>
            </a:r>
            <a:r>
              <a:rPr sz="2400" spc="-7" dirty="0"/>
              <a:t>ЕИС </a:t>
            </a:r>
            <a:r>
              <a:rPr sz="2400" spc="-612" dirty="0"/>
              <a:t> </a:t>
            </a:r>
            <a:r>
              <a:rPr sz="2400" spc="-120" dirty="0"/>
              <a:t>ДЛЯ</a:t>
            </a:r>
            <a:r>
              <a:rPr sz="2400" spc="13" dirty="0"/>
              <a:t> </a:t>
            </a:r>
            <a:r>
              <a:rPr sz="2400" spc="-27" dirty="0"/>
              <a:t>СТРОИТЕЛЬНОЙ</a:t>
            </a:r>
            <a:r>
              <a:rPr sz="2400" spc="-7" dirty="0"/>
              <a:t> </a:t>
            </a:r>
            <a:r>
              <a:rPr sz="2400" spc="-67" dirty="0"/>
              <a:t>ОТРАСЛИ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421423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1320" y="1123824"/>
            <a:ext cx="6509173" cy="241947"/>
          </a:xfrm>
          <a:prstGeom prst="rect">
            <a:avLst/>
          </a:prstGeom>
          <a:solidFill>
            <a:srgbClr val="11437E"/>
          </a:solidFill>
        </p:spPr>
        <p:txBody>
          <a:bodyPr vert="horz" wrap="square" lIns="0" tIns="26247" rIns="0" bIns="0" rtlCol="0">
            <a:spAutoFit/>
          </a:bodyPr>
          <a:lstStyle/>
          <a:p>
            <a:pPr algn="ctr">
              <a:spcBef>
                <a:spcPts val="207"/>
              </a:spcBef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133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РАВИЛА</a:t>
            </a:r>
            <a:r>
              <a:rPr sz="1133" spc="67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33" spc="-27" dirty="0">
                <a:solidFill>
                  <a:srgbClr val="FFFFFF"/>
                </a:solidFill>
                <a:latin typeface="Microsoft Sans Serif"/>
                <a:cs typeface="Microsoft Sans Serif"/>
              </a:rPr>
              <a:t>ВЕДЕНИЯ</a:t>
            </a:r>
            <a:r>
              <a:rPr sz="1133" spc="87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РЕЕСТРА</a:t>
            </a:r>
            <a:r>
              <a:rPr sz="1133" spc="73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33" spc="-33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КОНТРАКТОВ</a:t>
            </a:r>
            <a:r>
              <a:rPr sz="1133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7" dirty="0">
                <a:solidFill>
                  <a:srgbClr val="FFFFFF"/>
                </a:solidFill>
                <a:latin typeface="Microsoft Sans Serif"/>
                <a:cs typeface="Microsoft Sans Serif"/>
              </a:rPr>
              <a:t>(ПП</a:t>
            </a:r>
            <a:r>
              <a:rPr sz="1400" spc="-13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РФ</a:t>
            </a:r>
            <a:r>
              <a:rPr sz="1400" spc="-7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107" dirty="0">
                <a:solidFill>
                  <a:srgbClr val="FFFFFF"/>
                </a:solidFill>
                <a:latin typeface="Microsoft Sans Serif"/>
                <a:cs typeface="Microsoft Sans Serif"/>
              </a:rPr>
              <a:t>№</a:t>
            </a:r>
            <a:r>
              <a:rPr sz="1400" spc="-7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60):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2012" y="1471294"/>
            <a:ext cx="11462173" cy="1892612"/>
          </a:xfrm>
          <a:prstGeom prst="rect">
            <a:avLst/>
          </a:prstGeom>
        </p:spPr>
        <p:txBody>
          <a:bodyPr vert="horz" wrap="square" lIns="0" tIns="118533" rIns="0" bIns="0" rtlCol="0">
            <a:spAutoFit/>
          </a:bodyPr>
          <a:lstStyle/>
          <a:p>
            <a:pPr marL="16933">
              <a:spcBef>
                <a:spcPts val="933"/>
              </a:spcBef>
            </a:pPr>
            <a:r>
              <a:rPr sz="1200" b="1" dirty="0">
                <a:solidFill>
                  <a:srgbClr val="1F4174"/>
                </a:solidFill>
                <a:latin typeface="Arial"/>
                <a:cs typeface="Arial"/>
              </a:rPr>
              <a:t>В</a:t>
            </a:r>
            <a:r>
              <a:rPr sz="1200" b="1" spc="13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200" b="1" spc="7" dirty="0">
                <a:solidFill>
                  <a:srgbClr val="1F4174"/>
                </a:solidFill>
                <a:latin typeface="Arial"/>
                <a:cs typeface="Arial"/>
              </a:rPr>
              <a:t>Р</a:t>
            </a:r>
            <a:r>
              <a:rPr sz="933" b="1" spc="7" dirty="0">
                <a:solidFill>
                  <a:srgbClr val="1F4174"/>
                </a:solidFill>
                <a:latin typeface="Arial"/>
                <a:cs typeface="Arial"/>
              </a:rPr>
              <a:t>ЕЕСТР</a:t>
            </a:r>
            <a:r>
              <a:rPr sz="933" b="1" spc="6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933" b="1" spc="7" dirty="0">
                <a:solidFill>
                  <a:srgbClr val="1F4174"/>
                </a:solidFill>
                <a:latin typeface="Arial"/>
                <a:cs typeface="Arial"/>
              </a:rPr>
              <a:t>КОНТРАКТОВ</a:t>
            </a:r>
            <a:r>
              <a:rPr sz="933" b="1" spc="100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933" b="1" spc="7" dirty="0">
                <a:solidFill>
                  <a:srgbClr val="1F4174"/>
                </a:solidFill>
                <a:latin typeface="Arial"/>
                <a:cs typeface="Arial"/>
              </a:rPr>
              <a:t>ПОДЛЕЖИТ</a:t>
            </a:r>
            <a:r>
              <a:rPr sz="933" b="1" spc="93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933" b="1" spc="13" dirty="0">
                <a:solidFill>
                  <a:srgbClr val="1F4174"/>
                </a:solidFill>
                <a:latin typeface="Arial"/>
                <a:cs typeface="Arial"/>
              </a:rPr>
              <a:t>ВКЛЮЧЕНИЮ</a:t>
            </a:r>
            <a:r>
              <a:rPr sz="933" b="1" spc="60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933" b="1" spc="7" dirty="0">
                <a:solidFill>
                  <a:srgbClr val="1F4174"/>
                </a:solidFill>
                <a:latin typeface="Arial"/>
                <a:cs typeface="Arial"/>
              </a:rPr>
              <a:t>СЛЕДУЮЩАЯ</a:t>
            </a:r>
            <a:r>
              <a:rPr sz="933" b="1" spc="16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933" b="1" spc="7" dirty="0">
                <a:solidFill>
                  <a:srgbClr val="1F4174"/>
                </a:solidFill>
                <a:latin typeface="Arial"/>
                <a:cs typeface="Arial"/>
              </a:rPr>
              <a:t>ИНФОРМАЦИЯ</a:t>
            </a:r>
            <a:r>
              <a:rPr sz="1200" b="1" spc="7" dirty="0">
                <a:solidFill>
                  <a:srgbClr val="1F4174"/>
                </a:solidFill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  <a:p>
            <a:pPr marL="230288" marR="9313" indent="-213355" algn="just">
              <a:lnSpc>
                <a:spcPct val="118500"/>
              </a:lnSpc>
              <a:spcBef>
                <a:spcPts val="533"/>
              </a:spcBef>
              <a:buSzPct val="128571"/>
              <a:buFont typeface="Wingdings"/>
              <a:buChar char=""/>
              <a:tabLst>
                <a:tab pos="230288" algn="l"/>
              </a:tabLst>
            </a:pP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НАИМЕНОВАНИЕ </a:t>
            </a:r>
            <a:r>
              <a:rPr sz="933" spc="5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ОБЪЕКТА </a:t>
            </a:r>
            <a:r>
              <a:rPr sz="933" spc="6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ЗАКУПКИ</a:t>
            </a:r>
            <a:r>
              <a:rPr sz="933" spc="32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С </a:t>
            </a:r>
            <a:r>
              <a:rPr sz="933" spc="5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УКАЗАНИЕМ</a:t>
            </a:r>
            <a:r>
              <a:rPr sz="933" spc="32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ЗАКУПАЕМЫХ</a:t>
            </a:r>
            <a:r>
              <a:rPr sz="933" spc="30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ТОВАРОВ </a:t>
            </a:r>
            <a:r>
              <a:rPr sz="933" spc="6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2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(</a:t>
            </a:r>
            <a:r>
              <a:rPr sz="933" b="1" spc="7" dirty="0">
                <a:solidFill>
                  <a:srgbClr val="1F4174"/>
                </a:solidFill>
                <a:latin typeface="Arial"/>
                <a:cs typeface="Arial"/>
              </a:rPr>
              <a:t>В </a:t>
            </a:r>
            <a:r>
              <a:rPr sz="933" b="1" spc="40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933" b="1" spc="13" dirty="0">
                <a:solidFill>
                  <a:srgbClr val="1F4174"/>
                </a:solidFill>
                <a:latin typeface="Arial"/>
                <a:cs typeface="Arial"/>
              </a:rPr>
              <a:t>ТОМ </a:t>
            </a:r>
            <a:r>
              <a:rPr sz="933" b="1" spc="53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933" b="1" spc="7" dirty="0">
                <a:solidFill>
                  <a:srgbClr val="1F4174"/>
                </a:solidFill>
                <a:latin typeface="Arial"/>
                <a:cs typeface="Arial"/>
              </a:rPr>
              <a:t>ЧИСЛЕ </a:t>
            </a:r>
            <a:r>
              <a:rPr sz="933" b="1" spc="40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933" b="1" spc="13" dirty="0">
                <a:solidFill>
                  <a:srgbClr val="1F4174"/>
                </a:solidFill>
                <a:latin typeface="Arial"/>
                <a:cs typeface="Arial"/>
              </a:rPr>
              <a:t>ПОСТАВЛЯЕМЫХ </a:t>
            </a:r>
            <a:r>
              <a:rPr sz="933" b="1" spc="20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933" b="1" spc="13" dirty="0">
                <a:solidFill>
                  <a:srgbClr val="1F4174"/>
                </a:solidFill>
                <a:latin typeface="Arial"/>
                <a:cs typeface="Arial"/>
              </a:rPr>
              <a:t>ПРИ </a:t>
            </a:r>
            <a:r>
              <a:rPr sz="933" b="1" spc="33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933" b="1" spc="13" dirty="0">
                <a:solidFill>
                  <a:srgbClr val="1F4174"/>
                </a:solidFill>
                <a:latin typeface="Arial"/>
                <a:cs typeface="Arial"/>
              </a:rPr>
              <a:t>ВЫПОЛНЕНИИ </a:t>
            </a:r>
            <a:r>
              <a:rPr sz="933" b="1" spc="33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933" b="1" spc="7" dirty="0">
                <a:solidFill>
                  <a:srgbClr val="1F4174"/>
                </a:solidFill>
                <a:latin typeface="Arial"/>
                <a:cs typeface="Arial"/>
              </a:rPr>
              <a:t>РАБОТ</a:t>
            </a:r>
            <a:r>
              <a:rPr sz="12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,</a:t>
            </a:r>
            <a:r>
              <a:rPr sz="1200" spc="24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ОКАЗАНИИ</a:t>
            </a:r>
            <a:r>
              <a:rPr sz="933" spc="32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УСЛУГ</a:t>
            </a:r>
            <a:r>
              <a:rPr sz="12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),</a:t>
            </a:r>
            <a:r>
              <a:rPr sz="1200" spc="272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РАБОТ</a:t>
            </a:r>
            <a:r>
              <a:rPr sz="1200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,</a:t>
            </a:r>
            <a:r>
              <a:rPr sz="1200" spc="24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УСЛУГ</a:t>
            </a:r>
            <a:r>
              <a:rPr sz="12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, </a:t>
            </a:r>
            <a:r>
              <a:rPr sz="120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А</a:t>
            </a:r>
            <a:r>
              <a:rPr sz="933" spc="6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ТАКЖЕ</a:t>
            </a:r>
            <a:r>
              <a:rPr sz="933" spc="5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ПРЕДМЕТ</a:t>
            </a:r>
            <a:r>
              <a:rPr sz="933" spc="7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КОНТРАКТА</a:t>
            </a:r>
            <a:endParaRPr sz="933">
              <a:latin typeface="Microsoft Sans Serif"/>
              <a:cs typeface="Microsoft Sans Serif"/>
            </a:endParaRPr>
          </a:p>
          <a:p>
            <a:pPr marL="229441" marR="6773" indent="-213355" algn="just">
              <a:spcBef>
                <a:spcPts val="853"/>
              </a:spcBef>
              <a:buSzPct val="128571"/>
              <a:buFont typeface="Wingdings"/>
              <a:buChar char=""/>
              <a:tabLst>
                <a:tab pos="230288" algn="l"/>
              </a:tabLst>
            </a:pPr>
            <a:r>
              <a:rPr sz="933" b="1" spc="13" dirty="0">
                <a:solidFill>
                  <a:srgbClr val="1F4174"/>
                </a:solidFill>
                <a:latin typeface="Arial"/>
                <a:cs typeface="Arial"/>
              </a:rPr>
              <a:t>С</a:t>
            </a:r>
            <a:r>
              <a:rPr sz="933" b="1" spc="20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200" b="1" spc="-7" dirty="0">
                <a:solidFill>
                  <a:srgbClr val="1F4174"/>
                </a:solidFill>
                <a:latin typeface="Arial"/>
                <a:cs typeface="Arial"/>
              </a:rPr>
              <a:t>01.10.2023</a:t>
            </a:r>
            <a:r>
              <a:rPr sz="1200" b="1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933" b="1" spc="7" dirty="0">
                <a:solidFill>
                  <a:srgbClr val="1F4174"/>
                </a:solidFill>
                <a:latin typeface="Arial"/>
                <a:cs typeface="Arial"/>
              </a:rPr>
              <a:t>ПРИ</a:t>
            </a:r>
            <a:r>
              <a:rPr sz="933" b="1" spc="13" dirty="0">
                <a:solidFill>
                  <a:srgbClr val="1F4174"/>
                </a:solidFill>
                <a:latin typeface="Arial"/>
                <a:cs typeface="Arial"/>
              </a:rPr>
              <a:t> ОСУЩЕСТВЛЕНИИ</a:t>
            </a:r>
            <a:r>
              <a:rPr sz="933" b="1" spc="20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933" b="1" spc="13" dirty="0">
                <a:solidFill>
                  <a:srgbClr val="1F4174"/>
                </a:solidFill>
                <a:latin typeface="Arial"/>
                <a:cs typeface="Arial"/>
              </a:rPr>
              <a:t>ЗАКУПКИ</a:t>
            </a:r>
            <a:r>
              <a:rPr sz="933" b="1" spc="20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933" b="1" spc="13" dirty="0">
                <a:solidFill>
                  <a:srgbClr val="1F4174"/>
                </a:solidFill>
                <a:latin typeface="Arial"/>
                <a:cs typeface="Arial"/>
              </a:rPr>
              <a:t>ПО</a:t>
            </a:r>
            <a:r>
              <a:rPr sz="933" b="1" spc="20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933" b="1" spc="7" dirty="0">
                <a:solidFill>
                  <a:srgbClr val="1F4174"/>
                </a:solidFill>
                <a:latin typeface="Arial"/>
                <a:cs typeface="Arial"/>
              </a:rPr>
              <a:t>СТРОИТЕЛЬСТВУ</a:t>
            </a:r>
            <a:r>
              <a:rPr sz="1200" b="1" spc="7" dirty="0">
                <a:solidFill>
                  <a:srgbClr val="1F4174"/>
                </a:solidFill>
                <a:latin typeface="Arial"/>
                <a:cs typeface="Arial"/>
              </a:rPr>
              <a:t>,</a:t>
            </a:r>
            <a:r>
              <a:rPr sz="1200" b="1" spc="13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933" b="1" spc="7" dirty="0">
                <a:solidFill>
                  <a:srgbClr val="1F4174"/>
                </a:solidFill>
                <a:latin typeface="Arial"/>
                <a:cs typeface="Arial"/>
              </a:rPr>
              <a:t>РЕКОНСТРУКЦИИ</a:t>
            </a:r>
            <a:r>
              <a:rPr sz="1200" b="1" spc="7" dirty="0">
                <a:solidFill>
                  <a:srgbClr val="1F4174"/>
                </a:solidFill>
                <a:latin typeface="Arial"/>
                <a:cs typeface="Arial"/>
              </a:rPr>
              <a:t>,</a:t>
            </a:r>
            <a:r>
              <a:rPr sz="1200" b="1" spc="13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933" b="1" spc="13" dirty="0">
                <a:solidFill>
                  <a:srgbClr val="1F4174"/>
                </a:solidFill>
                <a:latin typeface="Arial"/>
                <a:cs typeface="Arial"/>
              </a:rPr>
              <a:t>КАПИТАЛЬНОМУ</a:t>
            </a:r>
            <a:r>
              <a:rPr sz="933" b="1" spc="20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933" b="1" spc="13" dirty="0">
                <a:solidFill>
                  <a:srgbClr val="1F4174"/>
                </a:solidFill>
                <a:latin typeface="Arial"/>
                <a:cs typeface="Arial"/>
              </a:rPr>
              <a:t>РЕМОНТУ</a:t>
            </a:r>
            <a:r>
              <a:rPr sz="1200" b="1" spc="13" dirty="0">
                <a:solidFill>
                  <a:srgbClr val="1F4174"/>
                </a:solidFill>
                <a:latin typeface="Arial"/>
                <a:cs typeface="Arial"/>
              </a:rPr>
              <a:t>,</a:t>
            </a:r>
            <a:r>
              <a:rPr sz="1200" b="1" spc="20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933" b="1" spc="13" dirty="0">
                <a:solidFill>
                  <a:srgbClr val="1F4174"/>
                </a:solidFill>
                <a:latin typeface="Arial"/>
                <a:cs typeface="Arial"/>
              </a:rPr>
              <a:t>СНОСУ</a:t>
            </a:r>
            <a:r>
              <a:rPr sz="933" b="1" spc="20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200" b="1" spc="-7" dirty="0">
                <a:solidFill>
                  <a:srgbClr val="1F4174"/>
                </a:solidFill>
                <a:latin typeface="Arial"/>
                <a:cs typeface="Arial"/>
              </a:rPr>
              <a:t>ОКС</a:t>
            </a:r>
            <a:r>
              <a:rPr sz="1200" b="1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933" b="1" spc="13" dirty="0">
                <a:solidFill>
                  <a:srgbClr val="1F4174"/>
                </a:solidFill>
                <a:latin typeface="Arial"/>
                <a:cs typeface="Arial"/>
              </a:rPr>
              <a:t>НАИМЕНОВАНИЕ</a:t>
            </a:r>
            <a:r>
              <a:rPr sz="933" b="1" spc="20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933" b="1" spc="13" dirty="0">
                <a:solidFill>
                  <a:srgbClr val="1F4174"/>
                </a:solidFill>
                <a:latin typeface="Arial"/>
                <a:cs typeface="Arial"/>
              </a:rPr>
              <a:t>ОБЪЕКТА</a:t>
            </a:r>
            <a:r>
              <a:rPr sz="933" b="1" spc="20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933" b="1" spc="13" dirty="0">
                <a:solidFill>
                  <a:srgbClr val="1F4174"/>
                </a:solidFill>
                <a:latin typeface="Arial"/>
                <a:cs typeface="Arial"/>
              </a:rPr>
              <a:t>ЗАКУПКИ </a:t>
            </a:r>
            <a:r>
              <a:rPr sz="933" b="1" spc="20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933" b="1" spc="7" dirty="0">
                <a:solidFill>
                  <a:srgbClr val="1F4174"/>
                </a:solidFill>
                <a:latin typeface="Arial"/>
                <a:cs typeface="Arial"/>
              </a:rPr>
              <a:t>УКАЗЫВАЕТСЯ</a:t>
            </a:r>
            <a:r>
              <a:rPr sz="933" b="1" spc="133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933" b="1" spc="13" dirty="0">
                <a:solidFill>
                  <a:srgbClr val="1F4174"/>
                </a:solidFill>
                <a:latin typeface="Arial"/>
                <a:cs typeface="Arial"/>
              </a:rPr>
              <a:t>В</a:t>
            </a:r>
            <a:r>
              <a:rPr sz="933" b="1" spc="93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933" b="1" spc="13" dirty="0">
                <a:solidFill>
                  <a:srgbClr val="1F4174"/>
                </a:solidFill>
                <a:latin typeface="Arial"/>
                <a:cs typeface="Arial"/>
              </a:rPr>
              <a:t>СООТВЕТСТВИИ</a:t>
            </a:r>
            <a:r>
              <a:rPr sz="933" b="1" spc="6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933" b="1" spc="13" dirty="0">
                <a:solidFill>
                  <a:srgbClr val="1F4174"/>
                </a:solidFill>
                <a:latin typeface="Arial"/>
                <a:cs typeface="Arial"/>
              </a:rPr>
              <a:t>СО</a:t>
            </a:r>
            <a:r>
              <a:rPr sz="933" b="1" spc="8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933" b="1" spc="13" dirty="0">
                <a:solidFill>
                  <a:srgbClr val="1F4174"/>
                </a:solidFill>
                <a:latin typeface="Arial"/>
                <a:cs typeface="Arial"/>
              </a:rPr>
              <a:t>СМЕТОЙ</a:t>
            </a:r>
            <a:r>
              <a:rPr sz="933" b="1" spc="53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933" b="1" spc="7" dirty="0">
                <a:solidFill>
                  <a:srgbClr val="1F4174"/>
                </a:solidFill>
                <a:latin typeface="Arial"/>
                <a:cs typeface="Arial"/>
              </a:rPr>
              <a:t>КОНТРАКТА</a:t>
            </a:r>
            <a:r>
              <a:rPr sz="12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,</a:t>
            </a:r>
            <a:r>
              <a:rPr sz="1200" spc="7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СОСТАВЛЕННОЙ</a:t>
            </a:r>
            <a:r>
              <a:rPr sz="933" spc="8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r>
              <a:rPr sz="933" spc="7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sz="933" spc="3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С</a:t>
            </a:r>
            <a:r>
              <a:rPr sz="933" spc="10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ЧАСТЬЮ</a:t>
            </a:r>
            <a:r>
              <a:rPr sz="933" spc="6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1F4174"/>
                </a:solidFill>
                <a:latin typeface="Microsoft Sans Serif"/>
                <a:cs typeface="Microsoft Sans Serif"/>
              </a:rPr>
              <a:t>7</a:t>
            </a:r>
            <a:r>
              <a:rPr sz="12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20" dirty="0">
                <a:solidFill>
                  <a:srgbClr val="1F4174"/>
                </a:solidFill>
                <a:latin typeface="Microsoft Sans Serif"/>
                <a:cs typeface="Microsoft Sans Serif"/>
              </a:rPr>
              <a:t>СТАТЬИ</a:t>
            </a:r>
            <a:r>
              <a:rPr sz="933" spc="5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1F4174"/>
                </a:solidFill>
                <a:latin typeface="Microsoft Sans Serif"/>
                <a:cs typeface="Microsoft Sans Serif"/>
              </a:rPr>
              <a:t>110.2</a:t>
            </a:r>
            <a:r>
              <a:rPr sz="12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2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Ф</a:t>
            </a:r>
            <a:r>
              <a:rPr sz="9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ЕДЕРАЛЬНОГО</a:t>
            </a:r>
            <a:r>
              <a:rPr sz="933" spc="8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ЗАКОНА</a:t>
            </a:r>
            <a:endParaRPr sz="933">
              <a:latin typeface="Microsoft Sans Serif"/>
              <a:cs typeface="Microsoft Sans Serif"/>
            </a:endParaRPr>
          </a:p>
          <a:p>
            <a:pPr marL="229441" marR="6773" indent="-213355" algn="just">
              <a:lnSpc>
                <a:spcPct val="109300"/>
              </a:lnSpc>
              <a:spcBef>
                <a:spcPts val="667"/>
              </a:spcBef>
              <a:buFont typeface="Wingdings"/>
              <a:buChar char=""/>
              <a:tabLst>
                <a:tab pos="230288" algn="l"/>
              </a:tabLst>
            </a:pPr>
            <a:r>
              <a:rPr sz="12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П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РИ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 ОСУЩЕСТВЛЕНИИ   </a:t>
            </a:r>
            <a:r>
              <a:rPr sz="933" b="1" spc="7" dirty="0">
                <a:solidFill>
                  <a:srgbClr val="1F4174"/>
                </a:solidFill>
                <a:latin typeface="Arial"/>
                <a:cs typeface="Arial"/>
              </a:rPr>
              <a:t>ЗАКУПКИ   </a:t>
            </a:r>
            <a:r>
              <a:rPr sz="933" b="1" spc="13" dirty="0">
                <a:solidFill>
                  <a:srgbClr val="1F4174"/>
                </a:solidFill>
                <a:latin typeface="Arial"/>
                <a:cs typeface="Arial"/>
              </a:rPr>
              <a:t>ПО   </a:t>
            </a:r>
            <a:r>
              <a:rPr sz="933" b="1" spc="7" dirty="0">
                <a:solidFill>
                  <a:srgbClr val="1F4174"/>
                </a:solidFill>
                <a:latin typeface="Arial"/>
                <a:cs typeface="Arial"/>
              </a:rPr>
              <a:t>СТРОИТЕЛЬСТВУ</a:t>
            </a:r>
            <a:r>
              <a:rPr sz="12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,  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РЕКОНСТРУКЦИИ</a:t>
            </a:r>
            <a:r>
              <a:rPr sz="1200" dirty="0">
                <a:solidFill>
                  <a:srgbClr val="1F4174"/>
                </a:solidFill>
                <a:latin typeface="Microsoft Sans Serif"/>
                <a:cs typeface="Microsoft Sans Serif"/>
              </a:rPr>
              <a:t>,</a:t>
            </a:r>
            <a:r>
              <a:rPr sz="1200" spc="3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КАПИТАЛЬНОМУ  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РЕМОНТУ</a:t>
            </a:r>
            <a:r>
              <a:rPr sz="1200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, 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СНОСУ   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ОБЪЕКТА   </a:t>
            </a:r>
            <a:r>
              <a:rPr sz="9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КАПИТАЛЬНОГО</a:t>
            </a:r>
            <a:r>
              <a:rPr sz="933" spc="48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СТРОИТЕЛЬСТВА   НАИМЕНОВАНИЕ </a:t>
            </a:r>
            <a:r>
              <a:rPr sz="933" spc="-23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И</a:t>
            </a:r>
            <a:r>
              <a:rPr sz="933" spc="24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СТРАНА</a:t>
            </a:r>
            <a:r>
              <a:rPr sz="933" spc="25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ПРОИСХОЖДЕНИЯ</a:t>
            </a:r>
            <a:r>
              <a:rPr sz="933" spc="24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ТОВАРА</a:t>
            </a:r>
            <a:r>
              <a:rPr sz="12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,</a:t>
            </a:r>
            <a:r>
              <a:rPr sz="1200" spc="19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r>
              <a:rPr sz="933" spc="23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20" dirty="0">
                <a:solidFill>
                  <a:srgbClr val="1F4174"/>
                </a:solidFill>
                <a:latin typeface="Microsoft Sans Serif"/>
                <a:cs typeface="Microsoft Sans Serif"/>
              </a:rPr>
              <a:t>ТОМ</a:t>
            </a:r>
            <a:r>
              <a:rPr sz="933" spc="24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ЧИСЛЕ</a:t>
            </a:r>
            <a:r>
              <a:rPr sz="933" spc="24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ПОСТАВЛЯЕМОГО </a:t>
            </a:r>
            <a:r>
              <a:rPr sz="933" spc="2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ПРИ</a:t>
            </a:r>
            <a:r>
              <a:rPr sz="933" spc="25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ВЫПОЛНЕНИИ</a:t>
            </a:r>
            <a:r>
              <a:rPr sz="933" spc="24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РАБОТ  </a:t>
            </a:r>
            <a:r>
              <a:rPr sz="933" spc="26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УКАЗЫВАЕТСЯ 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r>
              <a:rPr sz="933" spc="24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20" dirty="0">
                <a:solidFill>
                  <a:srgbClr val="1F4174"/>
                </a:solidFill>
                <a:latin typeface="Microsoft Sans Serif"/>
                <a:cs typeface="Microsoft Sans Serif"/>
              </a:rPr>
              <a:t>ОТНОШЕНИИ</a:t>
            </a:r>
            <a:r>
              <a:rPr sz="933" spc="25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ТОВАРА</a:t>
            </a:r>
            <a:r>
              <a:rPr sz="12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,</a:t>
            </a:r>
            <a:r>
              <a:rPr sz="1200" spc="18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b="1" spc="13" dirty="0">
                <a:solidFill>
                  <a:srgbClr val="1F4174"/>
                </a:solidFill>
                <a:latin typeface="Arial"/>
                <a:cs typeface="Arial"/>
              </a:rPr>
              <a:t>КОТОРЫЙ</a:t>
            </a:r>
            <a:r>
              <a:rPr sz="933" b="1" spc="24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933" b="1" spc="7" dirty="0">
                <a:solidFill>
                  <a:srgbClr val="1F4174"/>
                </a:solidFill>
                <a:latin typeface="Arial"/>
                <a:cs typeface="Arial"/>
              </a:rPr>
              <a:t>ПОДЛЕЖИТ</a:t>
            </a:r>
            <a:r>
              <a:rPr sz="933" b="1" spc="24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933" b="1" spc="13" dirty="0">
                <a:solidFill>
                  <a:srgbClr val="1F4174"/>
                </a:solidFill>
                <a:latin typeface="Arial"/>
                <a:cs typeface="Arial"/>
              </a:rPr>
              <a:t>ПРИНЯТИЮ </a:t>
            </a:r>
            <a:r>
              <a:rPr sz="933" b="1" spc="20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933" b="1" spc="13" dirty="0">
                <a:solidFill>
                  <a:srgbClr val="1F4174"/>
                </a:solidFill>
                <a:latin typeface="Arial"/>
                <a:cs typeface="Arial"/>
              </a:rPr>
              <a:t>К</a:t>
            </a:r>
            <a:r>
              <a:rPr sz="933" b="1" spc="6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933" b="1" spc="13" dirty="0">
                <a:solidFill>
                  <a:srgbClr val="1F4174"/>
                </a:solidFill>
                <a:latin typeface="Arial"/>
                <a:cs typeface="Arial"/>
              </a:rPr>
              <a:t>БУХГАЛТЕРСКОМУ</a:t>
            </a:r>
            <a:r>
              <a:rPr sz="933" b="1" spc="80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933" b="1" spc="7" dirty="0">
                <a:solidFill>
                  <a:srgbClr val="1F4174"/>
                </a:solidFill>
                <a:latin typeface="Arial"/>
                <a:cs typeface="Arial"/>
              </a:rPr>
              <a:t>УЧЕТУ</a:t>
            </a:r>
            <a:r>
              <a:rPr sz="933" b="1" spc="53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933" b="1" spc="13" dirty="0">
                <a:solidFill>
                  <a:srgbClr val="1F4174"/>
                </a:solidFill>
                <a:latin typeface="Arial"/>
                <a:cs typeface="Arial"/>
              </a:rPr>
              <a:t>В</a:t>
            </a:r>
            <a:r>
              <a:rPr sz="933" b="1" spc="8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933" b="1" spc="7" dirty="0">
                <a:solidFill>
                  <a:srgbClr val="1F4174"/>
                </a:solidFill>
                <a:latin typeface="Arial"/>
                <a:cs typeface="Arial"/>
              </a:rPr>
              <a:t>КАЧЕСТВЕ</a:t>
            </a:r>
            <a:r>
              <a:rPr sz="933" b="1" spc="10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933" b="1" spc="13" dirty="0">
                <a:solidFill>
                  <a:srgbClr val="1F4174"/>
                </a:solidFill>
                <a:latin typeface="Arial"/>
                <a:cs typeface="Arial"/>
              </a:rPr>
              <a:t>ОТДЕЛЬНОГО</a:t>
            </a:r>
            <a:r>
              <a:rPr sz="933" b="1" spc="60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933" b="1" spc="13" dirty="0">
                <a:solidFill>
                  <a:srgbClr val="1F4174"/>
                </a:solidFill>
                <a:latin typeface="Arial"/>
                <a:cs typeface="Arial"/>
              </a:rPr>
              <a:t>ОБЪЕКТА</a:t>
            </a:r>
            <a:r>
              <a:rPr sz="933" b="1" spc="33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933" b="1" spc="13" dirty="0">
                <a:solidFill>
                  <a:srgbClr val="1F4174"/>
                </a:solidFill>
                <a:latin typeface="Arial"/>
                <a:cs typeface="Arial"/>
              </a:rPr>
              <a:t>ОСНОВНЫХ</a:t>
            </a:r>
            <a:r>
              <a:rPr sz="933" b="1" spc="10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933" b="1" spc="13" dirty="0">
                <a:solidFill>
                  <a:srgbClr val="1F4174"/>
                </a:solidFill>
                <a:latin typeface="Arial"/>
                <a:cs typeface="Arial"/>
              </a:rPr>
              <a:t>СРЕДСТВ</a:t>
            </a:r>
            <a:endParaRPr sz="933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32814" y="3517841"/>
            <a:ext cx="1648460" cy="46863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419090" marR="6773" indent="-403003">
              <a:spcBef>
                <a:spcPts val="133"/>
              </a:spcBef>
            </a:pPr>
            <a:r>
              <a:rPr sz="1467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Реестр </a:t>
            </a:r>
            <a:r>
              <a:rPr sz="1467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контрактов </a:t>
            </a:r>
            <a:r>
              <a:rPr sz="1467" spc="-37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67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ГИС </a:t>
            </a:r>
            <a:r>
              <a:rPr sz="1467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ЕИС</a:t>
            </a:r>
            <a:endParaRPr sz="1467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90888" y="3517841"/>
            <a:ext cx="2519680" cy="46863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853419" marR="6773" indent="-837332">
              <a:spcBef>
                <a:spcPts val="133"/>
              </a:spcBef>
            </a:pPr>
            <a:r>
              <a:rPr sz="1467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Личный кабинет </a:t>
            </a:r>
            <a:r>
              <a:rPr sz="1467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поставщика </a:t>
            </a:r>
            <a:r>
              <a:rPr sz="1467" spc="-37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67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ГИС</a:t>
            </a:r>
            <a:r>
              <a:rPr sz="1467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 ЕИС</a:t>
            </a:r>
            <a:endParaRPr sz="1467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23240" y="3532984"/>
            <a:ext cx="2333413" cy="46863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760288" marR="6773" indent="-744201">
              <a:spcBef>
                <a:spcPts val="133"/>
              </a:spcBef>
            </a:pPr>
            <a:r>
              <a:rPr sz="1467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Личный кабинет </a:t>
            </a:r>
            <a:r>
              <a:rPr sz="1467" spc="-40" dirty="0">
                <a:solidFill>
                  <a:srgbClr val="1F4174"/>
                </a:solidFill>
                <a:latin typeface="Microsoft Sans Serif"/>
                <a:cs typeface="Microsoft Sans Serif"/>
              </a:rPr>
              <a:t>заказчика </a:t>
            </a:r>
            <a:r>
              <a:rPr sz="1467" spc="-37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67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ГИС </a:t>
            </a:r>
            <a:r>
              <a:rPr sz="1467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ЕИС</a:t>
            </a:r>
            <a:endParaRPr sz="1467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2960" y="4499990"/>
            <a:ext cx="684784" cy="68478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52000" y="4447159"/>
            <a:ext cx="727456" cy="72745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981788" y="5224498"/>
            <a:ext cx="3042073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46374" indent="-230288">
              <a:spcBef>
                <a:spcPts val="133"/>
              </a:spcBef>
              <a:buFont typeface="Wingdings"/>
              <a:buChar char=""/>
              <a:tabLst>
                <a:tab pos="247220" algn="l"/>
              </a:tabLst>
            </a:pPr>
            <a:r>
              <a:rPr sz="12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Д</a:t>
            </a:r>
            <a:r>
              <a:rPr sz="9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ЕТАЛИЗАЦИЯ</a:t>
            </a:r>
            <a:r>
              <a:rPr sz="933" spc="645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РАБОТ  </a:t>
            </a:r>
            <a:r>
              <a:rPr sz="933" spc="152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В  </a:t>
            </a:r>
            <a:r>
              <a:rPr sz="933" spc="13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СООТВЕТСТВИИ</a:t>
            </a:r>
            <a:endParaRPr sz="933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11403" y="5369278"/>
            <a:ext cx="2811780" cy="411930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 marR="6773" indent="-847">
              <a:lnSpc>
                <a:spcPct val="118500"/>
              </a:lnSpc>
              <a:spcBef>
                <a:spcPts val="167"/>
              </a:spcBef>
              <a:tabLst>
                <a:tab pos="386070" algn="l"/>
                <a:tab pos="1101486" algn="l"/>
                <a:tab pos="2004010" algn="l"/>
              </a:tabLst>
            </a:pP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С</a:t>
            </a:r>
            <a:r>
              <a:rPr sz="933" spc="20" dirty="0">
                <a:solidFill>
                  <a:srgbClr val="1F4174"/>
                </a:solidFill>
                <a:latin typeface="Microsoft Sans Serif"/>
                <a:cs typeface="Microsoft Sans Serif"/>
              </a:rPr>
              <a:t>О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	</a:t>
            </a:r>
            <a:r>
              <a:rPr sz="933" spc="20" dirty="0">
                <a:solidFill>
                  <a:srgbClr val="1F4174"/>
                </a:solidFill>
                <a:latin typeface="Microsoft Sans Serif"/>
                <a:cs typeface="Microsoft Sans Serif"/>
              </a:rPr>
              <a:t>С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М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Е</a:t>
            </a:r>
            <a:r>
              <a:rPr sz="933" spc="33" dirty="0">
                <a:solidFill>
                  <a:srgbClr val="1F4174"/>
                </a:solidFill>
                <a:latin typeface="Microsoft Sans Serif"/>
                <a:cs typeface="Microsoft Sans Serif"/>
              </a:rPr>
              <a:t>Т</a:t>
            </a:r>
            <a:r>
              <a:rPr sz="933" spc="20" dirty="0">
                <a:solidFill>
                  <a:srgbClr val="1F4174"/>
                </a:solidFill>
                <a:latin typeface="Microsoft Sans Serif"/>
                <a:cs typeface="Microsoft Sans Serif"/>
              </a:rPr>
              <a:t>О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Й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	</a:t>
            </a:r>
            <a:r>
              <a:rPr sz="933" spc="-67" dirty="0">
                <a:solidFill>
                  <a:srgbClr val="1F4174"/>
                </a:solidFill>
                <a:latin typeface="Microsoft Sans Serif"/>
                <a:cs typeface="Microsoft Sans Serif"/>
              </a:rPr>
              <a:t>К</a:t>
            </a:r>
            <a:r>
              <a:rPr sz="933" spc="20" dirty="0">
                <a:solidFill>
                  <a:srgbClr val="1F4174"/>
                </a:solidFill>
                <a:latin typeface="Microsoft Sans Serif"/>
                <a:cs typeface="Microsoft Sans Serif"/>
              </a:rPr>
              <a:t>О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Н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Т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РА</a:t>
            </a:r>
            <a:r>
              <a:rPr sz="933" spc="-87" dirty="0">
                <a:solidFill>
                  <a:srgbClr val="1F4174"/>
                </a:solidFill>
                <a:latin typeface="Microsoft Sans Serif"/>
                <a:cs typeface="Microsoft Sans Serif"/>
              </a:rPr>
              <a:t>К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ТА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	</a:t>
            </a:r>
            <a:r>
              <a:rPr sz="12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r>
              <a:rPr sz="9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Ы</a:t>
            </a:r>
            <a:r>
              <a:rPr sz="9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Д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Е</a:t>
            </a:r>
            <a:r>
              <a:rPr sz="933" spc="-40" dirty="0">
                <a:solidFill>
                  <a:srgbClr val="1F4174"/>
                </a:solidFill>
                <a:latin typeface="Microsoft Sans Serif"/>
                <a:cs typeface="Microsoft Sans Serif"/>
              </a:rPr>
              <a:t>Л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ЕН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ИЕ  </a:t>
            </a:r>
            <a:r>
              <a:rPr sz="9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РАЗДЕЛОВ</a:t>
            </a:r>
            <a:r>
              <a:rPr sz="933" spc="6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И</a:t>
            </a:r>
            <a:r>
              <a:rPr sz="933" spc="6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СТРОК</a:t>
            </a:r>
            <a:endParaRPr sz="933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17673" y="5803618"/>
            <a:ext cx="800947" cy="164084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6933">
              <a:spcBef>
                <a:spcPts val="160"/>
              </a:spcBef>
            </a:pP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И</a:t>
            </a:r>
            <a:r>
              <a:rPr sz="9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З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М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ЕРЕ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НИ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Я</a:t>
            </a:r>
            <a:endParaRPr sz="933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81787" y="5773140"/>
            <a:ext cx="3039533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46374" indent="-230288">
              <a:spcBef>
                <a:spcPts val="133"/>
              </a:spcBef>
              <a:buFont typeface="Wingdings"/>
              <a:buChar char=""/>
              <a:tabLst>
                <a:tab pos="247220" algn="l"/>
                <a:tab pos="2180112" algn="l"/>
                <a:tab pos="2603435" algn="l"/>
              </a:tabLst>
            </a:pPr>
            <a:r>
              <a:rPr sz="12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Е</a:t>
            </a:r>
            <a:r>
              <a:rPr sz="933" spc="-73" dirty="0">
                <a:solidFill>
                  <a:srgbClr val="1F4174"/>
                </a:solidFill>
                <a:latin typeface="Microsoft Sans Serif"/>
                <a:cs typeface="Microsoft Sans Serif"/>
              </a:rPr>
              <a:t>Д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ИНИЦ</a:t>
            </a:r>
            <a:r>
              <a:rPr sz="933" spc="20" dirty="0">
                <a:solidFill>
                  <a:srgbClr val="1F4174"/>
                </a:solidFill>
                <a:latin typeface="Microsoft Sans Serif"/>
                <a:cs typeface="Microsoft Sans Serif"/>
              </a:rPr>
              <a:t>Ы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	</a:t>
            </a:r>
            <a:r>
              <a:rPr sz="9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И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З	</a:t>
            </a:r>
            <a:r>
              <a:rPr sz="12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О</a:t>
            </a:r>
            <a:r>
              <a:rPr sz="1200" spc="-107" dirty="0">
                <a:solidFill>
                  <a:srgbClr val="1F4174"/>
                </a:solidFill>
                <a:latin typeface="Microsoft Sans Serif"/>
                <a:cs typeface="Microsoft Sans Serif"/>
              </a:rPr>
              <a:t>К</a:t>
            </a:r>
            <a:r>
              <a:rPr sz="12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ЕИ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93113" y="5956018"/>
            <a:ext cx="2011680" cy="5814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4711">
              <a:spcBef>
                <a:spcPts val="133"/>
              </a:spcBef>
            </a:pPr>
            <a:r>
              <a:rPr sz="9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ИЛИ</a:t>
            </a:r>
            <a:r>
              <a:rPr sz="933" spc="6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2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ОЕИ</a:t>
            </a:r>
            <a:r>
              <a:rPr sz="120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ПО</a:t>
            </a:r>
            <a:r>
              <a:rPr sz="933" spc="7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КАЖДОЙ</a:t>
            </a:r>
            <a:r>
              <a:rPr sz="933" spc="6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СТРОКЕ</a:t>
            </a:r>
            <a:endParaRPr sz="933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267">
              <a:latin typeface="Microsoft Sans Serif"/>
              <a:cs typeface="Microsoft Sans Serif"/>
            </a:endParaRPr>
          </a:p>
          <a:p>
            <a:pPr marL="16933">
              <a:spcBef>
                <a:spcPts val="7"/>
              </a:spcBef>
            </a:pPr>
            <a:r>
              <a:rPr sz="1200" dirty="0">
                <a:solidFill>
                  <a:srgbClr val="7E7E7E"/>
                </a:solidFill>
                <a:latin typeface="Microsoft Sans Serif"/>
                <a:cs typeface="Microsoft Sans Serif"/>
              </a:rPr>
              <a:t>(</a:t>
            </a:r>
            <a:r>
              <a:rPr sz="933" dirty="0">
                <a:solidFill>
                  <a:srgbClr val="7E7E7E"/>
                </a:solidFill>
                <a:latin typeface="Microsoft Sans Serif"/>
                <a:cs typeface="Microsoft Sans Serif"/>
              </a:rPr>
              <a:t>ОТДЕЛЬНЫЙ</a:t>
            </a:r>
            <a:r>
              <a:rPr sz="933" spc="13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33" spc="-13" dirty="0">
                <a:solidFill>
                  <a:srgbClr val="7E7E7E"/>
                </a:solidFill>
                <a:latin typeface="Microsoft Sans Serif"/>
                <a:cs typeface="Microsoft Sans Serif"/>
              </a:rPr>
              <a:t>СЛАЙД</a:t>
            </a:r>
            <a:r>
              <a:rPr sz="1200" spc="-13" dirty="0">
                <a:solidFill>
                  <a:srgbClr val="7E7E7E"/>
                </a:solidFill>
                <a:latin typeface="Microsoft Sans Serif"/>
                <a:cs typeface="Microsoft Sans Serif"/>
              </a:rPr>
              <a:t>)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95454" y="5213862"/>
            <a:ext cx="3042073" cy="783827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246374" marR="8466" indent="-230288">
              <a:lnSpc>
                <a:spcPct val="118500"/>
              </a:lnSpc>
              <a:spcBef>
                <a:spcPts val="167"/>
              </a:spcBef>
              <a:buFont typeface="Wingdings"/>
              <a:buChar char=""/>
              <a:tabLst>
                <a:tab pos="247220" algn="l"/>
                <a:tab pos="1160751" algn="l"/>
                <a:tab pos="1435064" algn="l"/>
                <a:tab pos="2278323" algn="l"/>
              </a:tabLst>
            </a:pPr>
            <a:r>
              <a:rPr sz="12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П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Р</a:t>
            </a:r>
            <a:r>
              <a:rPr sz="933" spc="20" dirty="0">
                <a:solidFill>
                  <a:srgbClr val="1F4174"/>
                </a:solidFill>
                <a:latin typeface="Microsoft Sans Serif"/>
                <a:cs typeface="Microsoft Sans Serif"/>
              </a:rPr>
              <a:t>О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С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М</a:t>
            </a:r>
            <a:r>
              <a:rPr sz="933" spc="20" dirty="0">
                <a:solidFill>
                  <a:srgbClr val="1F4174"/>
                </a:solidFill>
                <a:latin typeface="Microsoft Sans Serif"/>
                <a:cs typeface="Microsoft Sans Serif"/>
              </a:rPr>
              <a:t>О</a:t>
            </a:r>
            <a:r>
              <a:rPr sz="933" spc="33" dirty="0">
                <a:solidFill>
                  <a:srgbClr val="1F4174"/>
                </a:solidFill>
                <a:latin typeface="Microsoft Sans Serif"/>
                <a:cs typeface="Microsoft Sans Serif"/>
              </a:rPr>
              <a:t>Т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Р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	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И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	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П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Р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О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ВЕРКА	У</a:t>
            </a:r>
            <a:r>
              <a:rPr sz="9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КА</a:t>
            </a:r>
            <a:r>
              <a:rPr sz="9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З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А</a:t>
            </a:r>
            <a:r>
              <a:rPr sz="933" spc="20" dirty="0">
                <a:solidFill>
                  <a:srgbClr val="1F4174"/>
                </a:solidFill>
                <a:latin typeface="Microsoft Sans Serif"/>
                <a:cs typeface="Microsoft Sans Serif"/>
              </a:rPr>
              <a:t>Н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Н</a:t>
            </a:r>
            <a:r>
              <a:rPr sz="933" spc="20" dirty="0">
                <a:solidFill>
                  <a:srgbClr val="1F4174"/>
                </a:solidFill>
                <a:latin typeface="Microsoft Sans Serif"/>
                <a:cs typeface="Microsoft Sans Serif"/>
              </a:rPr>
              <a:t>О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Й 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ПОСТАВЩИКОМ</a:t>
            </a:r>
            <a:r>
              <a:rPr sz="933" spc="4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ДЕТАЛИЗАЦИИ</a:t>
            </a:r>
            <a:r>
              <a:rPr sz="933" spc="4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РАБОТ</a:t>
            </a:r>
            <a:endParaRPr sz="933">
              <a:latin typeface="Microsoft Sans Serif"/>
              <a:cs typeface="Microsoft Sans Serif"/>
            </a:endParaRPr>
          </a:p>
          <a:p>
            <a:pPr marL="246374" marR="6773" indent="-230288">
              <a:lnSpc>
                <a:spcPts val="1440"/>
              </a:lnSpc>
              <a:spcBef>
                <a:spcPts val="100"/>
              </a:spcBef>
              <a:buFont typeface="Wingdings"/>
              <a:buChar char=""/>
              <a:tabLst>
                <a:tab pos="247220" algn="l"/>
              </a:tabLst>
            </a:pPr>
            <a:r>
              <a:rPr sz="12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П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ОЛНАЯ</a:t>
            </a:r>
            <a:r>
              <a:rPr sz="933" spc="12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ПРИЕМКА</a:t>
            </a:r>
            <a:r>
              <a:rPr sz="933" spc="12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ИЛИ</a:t>
            </a:r>
            <a:r>
              <a:rPr sz="933" spc="13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МОТИВИРОВАННЫЙ </a:t>
            </a:r>
            <a:r>
              <a:rPr sz="933" spc="-22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ОТКАЗ</a:t>
            </a:r>
            <a:endParaRPr sz="933">
              <a:latin typeface="Microsoft Sans Serif"/>
              <a:cs typeface="Microsoft Sans Serif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16992" y="4081398"/>
            <a:ext cx="5587153" cy="2587413"/>
            <a:chOff x="237743" y="3058667"/>
            <a:chExt cx="4190365" cy="194056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7743" y="3058667"/>
              <a:ext cx="3145535" cy="194005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383279" y="3486911"/>
              <a:ext cx="993775" cy="0"/>
            </a:xfrm>
            <a:custGeom>
              <a:avLst/>
              <a:gdLst/>
              <a:ahLst/>
              <a:cxnLst/>
              <a:rect l="l" t="t" r="r" b="b"/>
              <a:pathLst>
                <a:path w="993775">
                  <a:moveTo>
                    <a:pt x="0" y="0"/>
                  </a:moveTo>
                  <a:lnTo>
                    <a:pt x="993457" y="0"/>
                  </a:lnTo>
                </a:path>
              </a:pathLst>
            </a:custGeom>
            <a:ln w="12700">
              <a:solidFill>
                <a:srgbClr val="1F4174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4351337" y="344881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25400" y="38100"/>
                  </a:ln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174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3204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63" y="9271"/>
            <a:ext cx="12187767" cy="789093"/>
            <a:chOff x="3047" y="4572"/>
            <a:chExt cx="9140825" cy="591820"/>
          </a:xfrm>
        </p:grpSpPr>
        <p:sp>
          <p:nvSpPr>
            <p:cNvPr id="3" name="object 3"/>
            <p:cNvSpPr/>
            <p:nvPr/>
          </p:nvSpPr>
          <p:spPr>
            <a:xfrm>
              <a:off x="3047" y="591312"/>
              <a:ext cx="9140825" cy="0"/>
            </a:xfrm>
            <a:custGeom>
              <a:avLst/>
              <a:gdLst/>
              <a:ahLst/>
              <a:cxnLst/>
              <a:rect l="l" t="t" r="r" b="b"/>
              <a:pathLst>
                <a:path w="9140825">
                  <a:moveTo>
                    <a:pt x="0" y="0"/>
                  </a:moveTo>
                  <a:lnTo>
                    <a:pt x="91404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79" y="4572"/>
              <a:ext cx="1399032" cy="54711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30761" y="173778"/>
            <a:ext cx="5124872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spc="-27" dirty="0"/>
              <a:t>НОРМАТИВНОЕ</a:t>
            </a:r>
            <a:r>
              <a:rPr sz="2400" dirty="0"/>
              <a:t> </a:t>
            </a:r>
            <a:r>
              <a:rPr sz="2400" spc="-40" dirty="0"/>
              <a:t>РЕГУЛИРОВАНИЕ</a:t>
            </a:r>
            <a:endParaRPr sz="2400"/>
          </a:p>
        </p:txBody>
      </p:sp>
      <p:grpSp>
        <p:nvGrpSpPr>
          <p:cNvPr id="6" name="object 6"/>
          <p:cNvGrpSpPr/>
          <p:nvPr/>
        </p:nvGrpSpPr>
        <p:grpSpPr>
          <a:xfrm>
            <a:off x="6676613" y="899286"/>
            <a:ext cx="4829387" cy="5483013"/>
            <a:chOff x="5007460" y="672083"/>
            <a:chExt cx="3622040" cy="41122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7460" y="672083"/>
              <a:ext cx="3621415" cy="411183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263134" y="2286761"/>
              <a:ext cx="3018155" cy="0"/>
            </a:xfrm>
            <a:custGeom>
              <a:avLst/>
              <a:gdLst/>
              <a:ahLst/>
              <a:cxnLst/>
              <a:rect l="l" t="t" r="r" b="b"/>
              <a:pathLst>
                <a:path w="3018154">
                  <a:moveTo>
                    <a:pt x="0" y="0"/>
                  </a:moveTo>
                  <a:lnTo>
                    <a:pt x="3017875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" name="object 9"/>
            <p:cNvSpPr/>
            <p:nvPr/>
          </p:nvSpPr>
          <p:spPr>
            <a:xfrm>
              <a:off x="5075682" y="2401061"/>
              <a:ext cx="582930" cy="0"/>
            </a:xfrm>
            <a:custGeom>
              <a:avLst/>
              <a:gdLst/>
              <a:ahLst/>
              <a:cxnLst/>
              <a:rect l="l" t="t" r="r" b="b"/>
              <a:pathLst>
                <a:path w="582929">
                  <a:moveTo>
                    <a:pt x="0" y="0"/>
                  </a:moveTo>
                  <a:lnTo>
                    <a:pt x="582853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733551" y="904222"/>
            <a:ext cx="4730327" cy="5562600"/>
            <a:chOff x="550163" y="675785"/>
            <a:chExt cx="3547745" cy="417195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163" y="675785"/>
              <a:ext cx="3546348" cy="417189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50925" y="2629662"/>
              <a:ext cx="3547110" cy="0"/>
            </a:xfrm>
            <a:custGeom>
              <a:avLst/>
              <a:gdLst/>
              <a:ahLst/>
              <a:cxnLst/>
              <a:rect l="l" t="t" r="r" b="b"/>
              <a:pathLst>
                <a:path w="3547110">
                  <a:moveTo>
                    <a:pt x="0" y="0"/>
                  </a:moveTo>
                  <a:lnTo>
                    <a:pt x="3546589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550925" y="2757678"/>
              <a:ext cx="3547110" cy="0"/>
            </a:xfrm>
            <a:custGeom>
              <a:avLst/>
              <a:gdLst/>
              <a:ahLst/>
              <a:cxnLst/>
              <a:rect l="l" t="t" r="r" b="b"/>
              <a:pathLst>
                <a:path w="3547110">
                  <a:moveTo>
                    <a:pt x="0" y="0"/>
                  </a:moveTo>
                  <a:lnTo>
                    <a:pt x="3546589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773174" y="2858262"/>
              <a:ext cx="1106805" cy="0"/>
            </a:xfrm>
            <a:custGeom>
              <a:avLst/>
              <a:gdLst/>
              <a:ahLst/>
              <a:cxnLst/>
              <a:rect l="l" t="t" r="r" b="b"/>
              <a:pathLst>
                <a:path w="1106805">
                  <a:moveTo>
                    <a:pt x="0" y="0"/>
                  </a:moveTo>
                  <a:lnTo>
                    <a:pt x="1106716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607387" y="6476709"/>
            <a:ext cx="5264572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*23.09.2022 </a:t>
            </a:r>
            <a:r>
              <a:rPr sz="12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завершено</a:t>
            </a:r>
            <a:r>
              <a:rPr sz="1200" spc="2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2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публичное</a:t>
            </a:r>
            <a:r>
              <a:rPr sz="1200" spc="4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2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обсуждение</a:t>
            </a:r>
            <a:r>
              <a:rPr sz="1200" spc="2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2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на</a:t>
            </a:r>
            <a:r>
              <a:rPr sz="1200" spc="4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200" u="sng" spc="-7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5"/>
              </a:rPr>
              <a:t>https://regulation.gov.ru/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0019" y="6557175"/>
            <a:ext cx="2380827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*подготовлен</a:t>
            </a:r>
            <a:r>
              <a:rPr sz="1200" spc="-4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2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Минстроем</a:t>
            </a:r>
            <a:r>
              <a:rPr sz="1200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1F4174"/>
                </a:solidFill>
                <a:latin typeface="Microsoft Sans Serif"/>
                <a:cs typeface="Microsoft Sans Serif"/>
              </a:rPr>
              <a:t>России</a:t>
            </a:r>
            <a:endParaRPr sz="120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57269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031" y="574675"/>
            <a:ext cx="12187767" cy="0"/>
          </a:xfrm>
          <a:custGeom>
            <a:avLst/>
            <a:gdLst/>
            <a:ahLst/>
            <a:cxnLst/>
            <a:rect l="l" t="t" r="r" b="b"/>
            <a:pathLst>
              <a:path w="9140825">
                <a:moveTo>
                  <a:pt x="0" y="0"/>
                </a:moveTo>
                <a:lnTo>
                  <a:pt x="914043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64926" y="-1916"/>
            <a:ext cx="5124872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spc="-27" dirty="0"/>
              <a:t>НОРМАТИВНОЕ</a:t>
            </a:r>
            <a:r>
              <a:rPr sz="2400" dirty="0"/>
              <a:t> </a:t>
            </a:r>
            <a:r>
              <a:rPr sz="2400" spc="-40" dirty="0"/>
              <a:t>РЕГУЛИРОВАНИЕ</a:t>
            </a:r>
            <a:endParaRPr sz="2400" dirty="0"/>
          </a:p>
        </p:txBody>
      </p:sp>
      <p:sp>
        <p:nvSpPr>
          <p:cNvPr id="6" name="object 6"/>
          <p:cNvSpPr txBox="1"/>
          <p:nvPr/>
        </p:nvSpPr>
        <p:spPr>
          <a:xfrm>
            <a:off x="448180" y="1299320"/>
            <a:ext cx="7573433" cy="1550852"/>
          </a:xfrm>
          <a:prstGeom prst="rect">
            <a:avLst/>
          </a:prstGeom>
        </p:spPr>
        <p:txBody>
          <a:bodyPr vert="horz" wrap="square" lIns="0" tIns="24553" rIns="0" bIns="0" rtlCol="0">
            <a:spAutoFit/>
          </a:bodyPr>
          <a:lstStyle/>
          <a:p>
            <a:pPr marL="447029" marR="6773" indent="-430943" algn="just">
              <a:lnSpc>
                <a:spcPts val="1680"/>
              </a:lnSpc>
              <a:spcBef>
                <a:spcPts val="193"/>
              </a:spcBef>
              <a:buFont typeface="Wingdings"/>
              <a:buChar char=""/>
              <a:tabLst>
                <a:tab pos="447875" algn="l"/>
              </a:tabLst>
            </a:pPr>
            <a:r>
              <a:rPr sz="1400" b="1" spc="-13" dirty="0">
                <a:solidFill>
                  <a:srgbClr val="1F4174"/>
                </a:solidFill>
                <a:latin typeface="Arial"/>
                <a:cs typeface="Arial"/>
              </a:rPr>
              <a:t>П</a:t>
            </a:r>
            <a:r>
              <a:rPr sz="1133" b="1" spc="-13" dirty="0">
                <a:solidFill>
                  <a:srgbClr val="1F4174"/>
                </a:solidFill>
                <a:latin typeface="Arial"/>
                <a:cs typeface="Arial"/>
              </a:rPr>
              <a:t>ЕРВИЧНЫМ</a:t>
            </a:r>
            <a:r>
              <a:rPr sz="1133" b="1" spc="287" dirty="0">
                <a:solidFill>
                  <a:srgbClr val="1F4174"/>
                </a:solidFill>
                <a:latin typeface="Arial"/>
                <a:cs typeface="Arial"/>
              </a:rPr>
              <a:t>   </a:t>
            </a:r>
            <a:r>
              <a:rPr sz="1133" b="1" spc="-13" dirty="0">
                <a:solidFill>
                  <a:srgbClr val="1F4174"/>
                </a:solidFill>
                <a:latin typeface="Arial"/>
                <a:cs typeface="Arial"/>
              </a:rPr>
              <a:t>УЧЕТНЫМ</a:t>
            </a:r>
            <a:r>
              <a:rPr sz="1133" b="1" spc="287" dirty="0">
                <a:solidFill>
                  <a:srgbClr val="1F4174"/>
                </a:solidFill>
                <a:latin typeface="Arial"/>
                <a:cs typeface="Arial"/>
              </a:rPr>
              <a:t>   </a:t>
            </a:r>
            <a:r>
              <a:rPr sz="1133" b="1" spc="-13" dirty="0">
                <a:solidFill>
                  <a:srgbClr val="1F4174"/>
                </a:solidFill>
                <a:latin typeface="Arial"/>
                <a:cs typeface="Arial"/>
              </a:rPr>
              <a:t>ДОКУМЕНТОМ</a:t>
            </a:r>
            <a:r>
              <a:rPr sz="1400" b="1" spc="-13" dirty="0">
                <a:solidFill>
                  <a:srgbClr val="1F4174"/>
                </a:solidFill>
                <a:latin typeface="Arial"/>
                <a:cs typeface="Arial"/>
              </a:rPr>
              <a:t>,</a:t>
            </a:r>
            <a:r>
              <a:rPr sz="1400" b="1" spc="545" dirty="0">
                <a:solidFill>
                  <a:srgbClr val="1F4174"/>
                </a:solidFill>
                <a:latin typeface="Arial"/>
                <a:cs typeface="Arial"/>
              </a:rPr>
              <a:t>  </a:t>
            </a:r>
            <a:r>
              <a:rPr sz="1133" b="1" spc="-20" dirty="0">
                <a:solidFill>
                  <a:srgbClr val="1F4174"/>
                </a:solidFill>
                <a:latin typeface="Arial"/>
                <a:cs typeface="Arial"/>
              </a:rPr>
              <a:t>ПОДТВЕРЖДАЮЩИМ</a:t>
            </a:r>
            <a:r>
              <a:rPr sz="1133" b="1" spc="367" dirty="0">
                <a:solidFill>
                  <a:srgbClr val="1F4174"/>
                </a:solidFill>
                <a:latin typeface="Arial"/>
                <a:cs typeface="Arial"/>
              </a:rPr>
              <a:t>  </a:t>
            </a:r>
            <a:r>
              <a:rPr sz="1133" b="1" spc="373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-13" dirty="0">
                <a:solidFill>
                  <a:srgbClr val="1F4174"/>
                </a:solidFill>
                <a:latin typeface="Arial"/>
                <a:cs typeface="Arial"/>
              </a:rPr>
              <a:t>ВЫПОЛНЕНИЕ</a:t>
            </a:r>
            <a:r>
              <a:rPr sz="1133" b="1" spc="287" dirty="0">
                <a:solidFill>
                  <a:srgbClr val="1F4174"/>
                </a:solidFill>
                <a:latin typeface="Arial"/>
                <a:cs typeface="Arial"/>
              </a:rPr>
              <a:t>  </a:t>
            </a:r>
            <a:r>
              <a:rPr sz="1133" b="1" spc="293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-20" dirty="0">
                <a:solidFill>
                  <a:srgbClr val="1F4174"/>
                </a:solidFill>
                <a:latin typeface="Arial"/>
                <a:cs typeface="Arial"/>
              </a:rPr>
              <a:t>РАБОТ </a:t>
            </a:r>
            <a:r>
              <a:rPr sz="1133" b="1" spc="-13" dirty="0">
                <a:solidFill>
                  <a:srgbClr val="1F4174"/>
                </a:solidFill>
                <a:latin typeface="Arial"/>
                <a:cs typeface="Arial"/>
              </a:rPr>
              <a:t> И</a:t>
            </a:r>
            <a:r>
              <a:rPr sz="1133" b="1" spc="58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-20" dirty="0">
                <a:solidFill>
                  <a:srgbClr val="1F4174"/>
                </a:solidFill>
                <a:latin typeface="Arial"/>
                <a:cs typeface="Arial"/>
              </a:rPr>
              <a:t>ЯВЛЯЮЩИМСЯ</a:t>
            </a:r>
            <a:r>
              <a:rPr sz="1133" b="1" spc="56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-13" dirty="0">
                <a:solidFill>
                  <a:srgbClr val="1F4174"/>
                </a:solidFill>
                <a:latin typeface="Arial"/>
                <a:cs typeface="Arial"/>
              </a:rPr>
              <a:t>ОСНОВАНИЕМ</a:t>
            </a:r>
            <a:r>
              <a:rPr sz="1133" b="1" spc="593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-13" dirty="0">
                <a:solidFill>
                  <a:srgbClr val="1F4174"/>
                </a:solidFill>
                <a:latin typeface="Arial"/>
                <a:cs typeface="Arial"/>
              </a:rPr>
              <a:t>ДЛЯ</a:t>
            </a:r>
            <a:r>
              <a:rPr sz="1133" b="1" spc="58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-13" dirty="0">
                <a:solidFill>
                  <a:srgbClr val="1F4174"/>
                </a:solidFill>
                <a:latin typeface="Arial"/>
                <a:cs typeface="Arial"/>
              </a:rPr>
              <a:t>ОПЛАТЫ</a:t>
            </a:r>
            <a:r>
              <a:rPr sz="1133" b="1" spc="593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-7" dirty="0">
                <a:solidFill>
                  <a:srgbClr val="1F4174"/>
                </a:solidFill>
                <a:latin typeface="Arial"/>
                <a:cs typeface="Arial"/>
              </a:rPr>
              <a:t>РАБОТ</a:t>
            </a:r>
            <a:r>
              <a:rPr sz="14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,</a:t>
            </a:r>
            <a:r>
              <a:rPr sz="1400" spc="36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ВЫПОЛНЕННЫХ</a:t>
            </a:r>
            <a:r>
              <a:rPr sz="1133" spc="54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r>
              <a:rPr sz="1133" spc="56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СООТВЕТСТВИИ </a:t>
            </a:r>
            <a:r>
              <a:rPr sz="11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С</a:t>
            </a:r>
            <a:r>
              <a:rPr sz="1133" spc="28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47" dirty="0">
                <a:solidFill>
                  <a:srgbClr val="1F4174"/>
                </a:solidFill>
                <a:latin typeface="Microsoft Sans Serif"/>
                <a:cs typeface="Microsoft Sans Serif"/>
              </a:rPr>
              <a:t>ГРАФИКОМ</a:t>
            </a:r>
            <a:r>
              <a:rPr sz="1133" spc="46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ПРОИЗВОДСТВА</a:t>
            </a:r>
            <a:r>
              <a:rPr sz="1133" spc="25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РАБОТ</a:t>
            </a:r>
            <a:r>
              <a:rPr sz="1133" spc="28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И</a:t>
            </a:r>
            <a:r>
              <a:rPr sz="1133" spc="54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00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(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ИЛИ</a:t>
            </a:r>
            <a:r>
              <a:rPr sz="1400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)</a:t>
            </a:r>
            <a:r>
              <a:rPr sz="1400" spc="32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47" dirty="0">
                <a:solidFill>
                  <a:srgbClr val="1F4174"/>
                </a:solidFill>
                <a:latin typeface="Microsoft Sans Serif"/>
                <a:cs typeface="Microsoft Sans Serif"/>
              </a:rPr>
              <a:t>ГРАФИКОМ</a:t>
            </a:r>
            <a:r>
              <a:rPr sz="1133" spc="46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ОПЛАТЫ</a:t>
            </a:r>
            <a:r>
              <a:rPr sz="1133" spc="52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ВЫПОЛНЕННЫХ</a:t>
            </a:r>
            <a:r>
              <a:rPr sz="1133" spc="54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РАБОТ</a:t>
            </a:r>
            <a:r>
              <a:rPr sz="14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, </a:t>
            </a:r>
            <a:r>
              <a:rPr sz="14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ПО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 ЗАВЕРШЕНИИ</a:t>
            </a:r>
            <a:r>
              <a:rPr sz="11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ВЫПОЛНЕНИЯ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 СООТВЕТСТВУЮЩИХ</a:t>
            </a:r>
            <a:r>
              <a:rPr sz="1133" spc="28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КОНСТРУКТИВНЫХ</a:t>
            </a:r>
            <a:r>
              <a:rPr sz="1133" spc="25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dirty="0">
                <a:solidFill>
                  <a:srgbClr val="1F4174"/>
                </a:solidFill>
                <a:latin typeface="Microsoft Sans Serif"/>
                <a:cs typeface="Microsoft Sans Serif"/>
              </a:rPr>
              <a:t>РЕШЕНИЙ </a:t>
            </a:r>
            <a:r>
              <a:rPr sz="11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(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ЭЛЕМЕНТОВ</a:t>
            </a:r>
            <a:r>
              <a:rPr sz="1400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), </a:t>
            </a:r>
            <a:r>
              <a:rPr sz="1133" spc="-40" dirty="0">
                <a:solidFill>
                  <a:srgbClr val="1F4174"/>
                </a:solidFill>
                <a:latin typeface="Microsoft Sans Serif"/>
                <a:cs typeface="Microsoft Sans Serif"/>
              </a:rPr>
              <a:t>КОМПЛЕКСОВ </a:t>
            </a:r>
            <a:r>
              <a:rPr sz="1400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(</a:t>
            </a:r>
            <a:r>
              <a:rPr sz="11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ВИДОВ</a:t>
            </a:r>
            <a:r>
              <a:rPr sz="1400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)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РАБОТ</a:t>
            </a:r>
            <a:r>
              <a:rPr sz="14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,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В ТОМ 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ЧИСЛЕ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РАБОТ</a:t>
            </a:r>
            <a:r>
              <a:rPr sz="14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,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ВЫПОЛНЯЕМЫХ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ПОЭТАПНО</a:t>
            </a:r>
            <a:r>
              <a:rPr sz="14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, </a:t>
            </a:r>
            <a:r>
              <a:rPr sz="14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b="1" spc="-13" dirty="0">
                <a:solidFill>
                  <a:srgbClr val="1F4174"/>
                </a:solidFill>
                <a:latin typeface="Arial"/>
                <a:cs typeface="Arial"/>
              </a:rPr>
              <a:t>ЯВЛЯЕТСЯ</a:t>
            </a:r>
            <a:r>
              <a:rPr sz="1133" b="1" spc="58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1F4174"/>
                </a:solidFill>
                <a:latin typeface="Arial"/>
                <a:cs typeface="Arial"/>
              </a:rPr>
              <a:t>А</a:t>
            </a:r>
            <a:r>
              <a:rPr sz="1133" b="1" spc="-20" dirty="0">
                <a:solidFill>
                  <a:srgbClr val="1F4174"/>
                </a:solidFill>
                <a:latin typeface="Arial"/>
                <a:cs typeface="Arial"/>
              </a:rPr>
              <a:t>КТ</a:t>
            </a:r>
            <a:r>
              <a:rPr sz="1133" b="1" spc="56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-13" dirty="0">
                <a:solidFill>
                  <a:srgbClr val="1F4174"/>
                </a:solidFill>
                <a:latin typeface="Arial"/>
                <a:cs typeface="Arial"/>
              </a:rPr>
              <a:t>О</a:t>
            </a:r>
            <a:r>
              <a:rPr sz="1133" b="1" spc="593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-13" dirty="0">
                <a:solidFill>
                  <a:srgbClr val="1F4174"/>
                </a:solidFill>
                <a:latin typeface="Arial"/>
                <a:cs typeface="Arial"/>
              </a:rPr>
              <a:t>ПРИЕМКЕ</a:t>
            </a:r>
            <a:r>
              <a:rPr sz="1133" b="1" spc="58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-13" dirty="0">
                <a:solidFill>
                  <a:srgbClr val="1F4174"/>
                </a:solidFill>
                <a:latin typeface="Arial"/>
                <a:cs typeface="Arial"/>
              </a:rPr>
              <a:t>ВЫПОЛНЕННЫХ</a:t>
            </a:r>
            <a:r>
              <a:rPr sz="1133" b="1" spc="593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-13" dirty="0">
                <a:solidFill>
                  <a:srgbClr val="1F4174"/>
                </a:solidFill>
                <a:latin typeface="Arial"/>
                <a:cs typeface="Arial"/>
              </a:rPr>
              <a:t>РАБОТ</a:t>
            </a:r>
            <a:r>
              <a:rPr sz="1400" b="1" spc="-13" dirty="0">
                <a:solidFill>
                  <a:srgbClr val="1F4174"/>
                </a:solidFill>
                <a:latin typeface="Arial"/>
                <a:cs typeface="Arial"/>
              </a:rPr>
              <a:t>,</a:t>
            </a:r>
            <a:r>
              <a:rPr sz="1400" b="1" spc="740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-13" dirty="0">
                <a:solidFill>
                  <a:srgbClr val="1F4174"/>
                </a:solidFill>
                <a:latin typeface="Arial"/>
                <a:cs typeface="Arial"/>
              </a:rPr>
              <a:t>ОФОРМЛЕННЫЙ</a:t>
            </a:r>
            <a:r>
              <a:rPr sz="1133" b="1" spc="58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-13" dirty="0">
                <a:solidFill>
                  <a:srgbClr val="1F4174"/>
                </a:solidFill>
                <a:latin typeface="Arial"/>
                <a:cs typeface="Arial"/>
              </a:rPr>
              <a:t>И</a:t>
            </a:r>
            <a:r>
              <a:rPr sz="1133" b="1" spc="58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-20" dirty="0">
                <a:solidFill>
                  <a:srgbClr val="1F4174"/>
                </a:solidFill>
                <a:latin typeface="Arial"/>
                <a:cs typeface="Arial"/>
              </a:rPr>
              <a:t>ПОДПИСАННЫЙ </a:t>
            </a:r>
            <a:r>
              <a:rPr sz="1133" b="1" spc="-13" dirty="0">
                <a:solidFill>
                  <a:srgbClr val="1F4174"/>
                </a:solidFill>
                <a:latin typeface="Arial"/>
                <a:cs typeface="Arial"/>
              </a:rPr>
              <a:t> В</a:t>
            </a:r>
            <a:r>
              <a:rPr sz="1133" b="1" spc="73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-13" dirty="0">
                <a:solidFill>
                  <a:srgbClr val="1F4174"/>
                </a:solidFill>
                <a:latin typeface="Arial"/>
                <a:cs typeface="Arial"/>
              </a:rPr>
              <a:t>ПОРЯДКЕ</a:t>
            </a:r>
            <a:r>
              <a:rPr sz="1400" b="1" spc="-13" dirty="0">
                <a:solidFill>
                  <a:srgbClr val="1F4174"/>
                </a:solidFill>
                <a:latin typeface="Arial"/>
                <a:cs typeface="Arial"/>
              </a:rPr>
              <a:t>, </a:t>
            </a:r>
            <a:r>
              <a:rPr sz="1133" b="1" spc="-13" dirty="0">
                <a:solidFill>
                  <a:srgbClr val="1F4174"/>
                </a:solidFill>
                <a:latin typeface="Arial"/>
                <a:cs typeface="Arial"/>
              </a:rPr>
              <a:t>ПРЕДУСМОТРЕННОМ</a:t>
            </a:r>
            <a:r>
              <a:rPr sz="1133" b="1" spc="33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400" b="1" spc="-13" dirty="0">
                <a:solidFill>
                  <a:srgbClr val="1F4174"/>
                </a:solidFill>
                <a:latin typeface="Arial"/>
                <a:cs typeface="Arial"/>
              </a:rPr>
              <a:t>Ф</a:t>
            </a:r>
            <a:r>
              <a:rPr sz="1133" b="1" spc="-13" dirty="0">
                <a:solidFill>
                  <a:srgbClr val="1F4174"/>
                </a:solidFill>
                <a:latin typeface="Arial"/>
                <a:cs typeface="Arial"/>
              </a:rPr>
              <a:t>ЕДЕРАЛЬНЫМ</a:t>
            </a:r>
            <a:r>
              <a:rPr sz="1133" b="1" spc="60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-20" dirty="0">
                <a:solidFill>
                  <a:srgbClr val="1F4174"/>
                </a:solidFill>
                <a:latin typeface="Arial"/>
                <a:cs typeface="Arial"/>
              </a:rPr>
              <a:t>ЗАКОНОМ</a:t>
            </a:r>
            <a:r>
              <a:rPr sz="1133" b="1" spc="100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-13" dirty="0">
                <a:solidFill>
                  <a:srgbClr val="1F4174"/>
                </a:solidFill>
                <a:latin typeface="Arial"/>
                <a:cs typeface="Arial"/>
              </a:rPr>
              <a:t>О</a:t>
            </a:r>
            <a:r>
              <a:rPr sz="1133" b="1" spc="73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-13" dirty="0">
                <a:solidFill>
                  <a:srgbClr val="1F4174"/>
                </a:solidFill>
                <a:latin typeface="Arial"/>
                <a:cs typeface="Arial"/>
              </a:rPr>
              <a:t>КОНТРАКТНОЙ</a:t>
            </a:r>
            <a:r>
              <a:rPr sz="1133" b="1" spc="53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-7" dirty="0">
                <a:solidFill>
                  <a:srgbClr val="1F4174"/>
                </a:solidFill>
                <a:latin typeface="Arial"/>
                <a:cs typeface="Arial"/>
              </a:rPr>
              <a:t>СИСТЕМЕ</a:t>
            </a:r>
            <a:endParaRPr sz="1133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8179" y="2878183"/>
            <a:ext cx="7571740" cy="23339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47029" indent="-430943">
              <a:spcBef>
                <a:spcPts val="140"/>
              </a:spcBef>
              <a:buFont typeface="Wingdings"/>
              <a:buChar char=""/>
              <a:tabLst>
                <a:tab pos="447029" algn="l"/>
                <a:tab pos="447875" algn="l"/>
              </a:tabLst>
            </a:pPr>
            <a:r>
              <a:rPr sz="1400" spc="200" dirty="0">
                <a:solidFill>
                  <a:srgbClr val="1F4174"/>
                </a:solidFill>
                <a:latin typeface="Microsoft Sans Serif"/>
                <a:cs typeface="Microsoft Sans Serif"/>
              </a:rPr>
              <a:t>&lt;…&gt;</a:t>
            </a:r>
            <a:r>
              <a:rPr sz="1400" spc="579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r>
              <a:rPr sz="1133" spc="645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ГИС</a:t>
            </a:r>
            <a:r>
              <a:rPr sz="1400" spc="56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ЕИС</a:t>
            </a:r>
            <a:r>
              <a:rPr sz="1400" spc="59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ФОРМИРУЕТСЯ</a:t>
            </a:r>
            <a:r>
              <a:rPr sz="1133" spc="67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1F4174"/>
                </a:solidFill>
                <a:latin typeface="Microsoft Sans Serif"/>
                <a:cs typeface="Microsoft Sans Serif"/>
              </a:rPr>
              <a:t>А</a:t>
            </a:r>
            <a:r>
              <a:rPr sz="1133" spc="-40" dirty="0">
                <a:solidFill>
                  <a:srgbClr val="1F4174"/>
                </a:solidFill>
                <a:latin typeface="Microsoft Sans Serif"/>
                <a:cs typeface="Microsoft Sans Serif"/>
              </a:rPr>
              <a:t>КТ</a:t>
            </a:r>
            <a:r>
              <a:rPr sz="1133" spc="645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О</a:t>
            </a:r>
            <a:r>
              <a:rPr sz="1133" spc="65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ПРИЕМКЕ</a:t>
            </a:r>
            <a:r>
              <a:rPr sz="1133" spc="66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ВЫПОЛНЕННЫХ</a:t>
            </a:r>
            <a:r>
              <a:rPr sz="1133" spc="64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РАБОТ</a:t>
            </a:r>
            <a:r>
              <a:rPr sz="1133" spc="66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b="1" spc="-13" dirty="0">
                <a:solidFill>
                  <a:srgbClr val="1F4174"/>
                </a:solidFill>
                <a:latin typeface="Arial"/>
                <a:cs typeface="Arial"/>
              </a:rPr>
              <a:t>ПО</a:t>
            </a:r>
            <a:r>
              <a:rPr sz="1133" b="1" spc="640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-20" dirty="0">
                <a:solidFill>
                  <a:srgbClr val="1F4174"/>
                </a:solidFill>
                <a:latin typeface="Arial"/>
                <a:cs typeface="Arial"/>
              </a:rPr>
              <a:t>ОДНОЙ</a:t>
            </a:r>
            <a:endParaRPr sz="1133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9162" y="3091543"/>
            <a:ext cx="4024207" cy="23339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  <a:tabLst>
                <a:tab pos="384377" algn="l"/>
                <a:tab pos="1008355" algn="l"/>
                <a:tab pos="1997237" algn="l"/>
                <a:tab pos="3356949" algn="l"/>
                <a:tab pos="3919969" algn="l"/>
              </a:tabLst>
            </a:pPr>
            <a:r>
              <a:rPr sz="1133" b="1" spc="-20" dirty="0">
                <a:solidFill>
                  <a:srgbClr val="1F4174"/>
                </a:solidFill>
                <a:latin typeface="Arial"/>
                <a:cs typeface="Arial"/>
              </a:rPr>
              <a:t>И</a:t>
            </a:r>
            <a:r>
              <a:rPr sz="1133" b="1" spc="-13" dirty="0">
                <a:solidFill>
                  <a:srgbClr val="1F4174"/>
                </a:solidFill>
                <a:latin typeface="Arial"/>
                <a:cs typeface="Arial"/>
              </a:rPr>
              <a:t>З</a:t>
            </a:r>
            <a:r>
              <a:rPr sz="1133" b="1" dirty="0">
                <a:solidFill>
                  <a:srgbClr val="1F4174"/>
                </a:solidFill>
                <a:latin typeface="Arial"/>
                <a:cs typeface="Arial"/>
              </a:rPr>
              <a:t>	</a:t>
            </a:r>
            <a:r>
              <a:rPr sz="1133" b="1" spc="-13" dirty="0">
                <a:solidFill>
                  <a:srgbClr val="1F4174"/>
                </a:solidFill>
                <a:latin typeface="Arial"/>
                <a:cs typeface="Arial"/>
              </a:rPr>
              <a:t>Ф</a:t>
            </a:r>
            <a:r>
              <a:rPr sz="1133" b="1" spc="-27" dirty="0">
                <a:solidFill>
                  <a:srgbClr val="1F4174"/>
                </a:solidFill>
                <a:latin typeface="Arial"/>
                <a:cs typeface="Arial"/>
              </a:rPr>
              <a:t>О</a:t>
            </a:r>
            <a:r>
              <a:rPr sz="1133" b="1" spc="-13" dirty="0">
                <a:solidFill>
                  <a:srgbClr val="1F4174"/>
                </a:solidFill>
                <a:latin typeface="Arial"/>
                <a:cs typeface="Arial"/>
              </a:rPr>
              <a:t>РМ</a:t>
            </a:r>
            <a:r>
              <a:rPr sz="1133" b="1" dirty="0">
                <a:solidFill>
                  <a:srgbClr val="1F4174"/>
                </a:solidFill>
                <a:latin typeface="Arial"/>
                <a:cs typeface="Arial"/>
              </a:rPr>
              <a:t>	</a:t>
            </a:r>
            <a:r>
              <a:rPr sz="1133" b="1" spc="-7" dirty="0">
                <a:solidFill>
                  <a:srgbClr val="1F4174"/>
                </a:solidFill>
                <a:latin typeface="Arial"/>
                <a:cs typeface="Arial"/>
              </a:rPr>
              <a:t>С</a:t>
            </a:r>
            <a:r>
              <a:rPr sz="1133" b="1" spc="-27" dirty="0">
                <a:solidFill>
                  <a:srgbClr val="1F4174"/>
                </a:solidFill>
                <a:latin typeface="Arial"/>
                <a:cs typeface="Arial"/>
              </a:rPr>
              <a:t>ОГ</a:t>
            </a:r>
            <a:r>
              <a:rPr sz="1133" b="1" dirty="0">
                <a:solidFill>
                  <a:srgbClr val="1F4174"/>
                </a:solidFill>
                <a:latin typeface="Arial"/>
                <a:cs typeface="Arial"/>
              </a:rPr>
              <a:t>Л</a:t>
            </a:r>
            <a:r>
              <a:rPr sz="1133" b="1" spc="-40" dirty="0">
                <a:solidFill>
                  <a:srgbClr val="1F4174"/>
                </a:solidFill>
                <a:latin typeface="Arial"/>
                <a:cs typeface="Arial"/>
              </a:rPr>
              <a:t>А</a:t>
            </a:r>
            <a:r>
              <a:rPr sz="1133" b="1" spc="-7" dirty="0">
                <a:solidFill>
                  <a:srgbClr val="1F4174"/>
                </a:solidFill>
                <a:latin typeface="Arial"/>
                <a:cs typeface="Arial"/>
              </a:rPr>
              <a:t>СН</a:t>
            </a:r>
            <a:r>
              <a:rPr sz="1133" b="1" spc="-13" dirty="0">
                <a:solidFill>
                  <a:srgbClr val="1F4174"/>
                </a:solidFill>
                <a:latin typeface="Arial"/>
                <a:cs typeface="Arial"/>
              </a:rPr>
              <a:t>О</a:t>
            </a:r>
            <a:r>
              <a:rPr sz="1133" b="1" dirty="0">
                <a:solidFill>
                  <a:srgbClr val="1F4174"/>
                </a:solidFill>
                <a:latin typeface="Arial"/>
                <a:cs typeface="Arial"/>
              </a:rPr>
              <a:t>	</a:t>
            </a:r>
            <a:r>
              <a:rPr sz="1400" b="1" spc="-7" dirty="0">
                <a:solidFill>
                  <a:srgbClr val="1F4174"/>
                </a:solidFill>
                <a:latin typeface="Arial"/>
                <a:cs typeface="Arial"/>
              </a:rPr>
              <a:t>П</a:t>
            </a:r>
            <a:r>
              <a:rPr sz="1133" b="1" spc="-13" dirty="0">
                <a:solidFill>
                  <a:srgbClr val="1F4174"/>
                </a:solidFill>
                <a:latin typeface="Arial"/>
                <a:cs typeface="Arial"/>
              </a:rPr>
              <a:t>Р</a:t>
            </a:r>
            <a:r>
              <a:rPr sz="1133" b="1" spc="-20" dirty="0">
                <a:solidFill>
                  <a:srgbClr val="1F4174"/>
                </a:solidFill>
                <a:latin typeface="Arial"/>
                <a:cs typeface="Arial"/>
              </a:rPr>
              <a:t>ИЛ</a:t>
            </a:r>
            <a:r>
              <a:rPr sz="1133" b="1" spc="-27" dirty="0">
                <a:solidFill>
                  <a:srgbClr val="1F4174"/>
                </a:solidFill>
                <a:latin typeface="Arial"/>
                <a:cs typeface="Arial"/>
              </a:rPr>
              <a:t>О</a:t>
            </a:r>
            <a:r>
              <a:rPr sz="1133" b="1" spc="-40" dirty="0">
                <a:solidFill>
                  <a:srgbClr val="1F4174"/>
                </a:solidFill>
                <a:latin typeface="Arial"/>
                <a:cs typeface="Arial"/>
              </a:rPr>
              <a:t>Ж</a:t>
            </a:r>
            <a:r>
              <a:rPr sz="1133" b="1" spc="-13" dirty="0">
                <a:solidFill>
                  <a:srgbClr val="1F4174"/>
                </a:solidFill>
                <a:latin typeface="Arial"/>
                <a:cs typeface="Arial"/>
              </a:rPr>
              <a:t>Е</a:t>
            </a:r>
            <a:r>
              <a:rPr sz="1133" b="1" spc="-7" dirty="0">
                <a:solidFill>
                  <a:srgbClr val="1F4174"/>
                </a:solidFill>
                <a:latin typeface="Arial"/>
                <a:cs typeface="Arial"/>
              </a:rPr>
              <a:t>Н</a:t>
            </a:r>
            <a:r>
              <a:rPr sz="1133" b="1" spc="-20" dirty="0">
                <a:solidFill>
                  <a:srgbClr val="1F4174"/>
                </a:solidFill>
                <a:latin typeface="Arial"/>
                <a:cs typeface="Arial"/>
              </a:rPr>
              <a:t>ИЯ</a:t>
            </a:r>
            <a:r>
              <a:rPr sz="1133" b="1" spc="-13" dirty="0">
                <a:solidFill>
                  <a:srgbClr val="1F4174"/>
                </a:solidFill>
                <a:latin typeface="Arial"/>
                <a:cs typeface="Arial"/>
              </a:rPr>
              <a:t>М</a:t>
            </a:r>
            <a:r>
              <a:rPr sz="1133" b="1" dirty="0">
                <a:solidFill>
                  <a:srgbClr val="1F4174"/>
                </a:solidFill>
                <a:latin typeface="Arial"/>
                <a:cs typeface="Arial"/>
              </a:rPr>
              <a:t>	</a:t>
            </a:r>
            <a:r>
              <a:rPr sz="14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&lt;</a:t>
            </a:r>
            <a:r>
              <a:rPr sz="1400" spc="612" dirty="0">
                <a:solidFill>
                  <a:srgbClr val="1F4174"/>
                </a:solidFill>
                <a:latin typeface="Microsoft Sans Serif"/>
                <a:cs typeface="Microsoft Sans Serif"/>
              </a:rPr>
              <a:t>…</a:t>
            </a:r>
            <a:r>
              <a:rPr sz="1400" dirty="0">
                <a:solidFill>
                  <a:srgbClr val="1F4174"/>
                </a:solidFill>
                <a:latin typeface="Microsoft Sans Serif"/>
                <a:cs typeface="Microsoft Sans Serif"/>
              </a:rPr>
              <a:t>&gt;	</a:t>
            </a:r>
            <a:r>
              <a:rPr sz="1133" b="1" spc="-13" dirty="0">
                <a:solidFill>
                  <a:srgbClr val="1F4174"/>
                </a:solidFill>
                <a:latin typeface="Arial"/>
                <a:cs typeface="Arial"/>
              </a:rPr>
              <a:t>К</a:t>
            </a:r>
            <a:endParaRPr sz="1133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8979" y="3260455"/>
            <a:ext cx="4091940" cy="480388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6933" marR="6773" indent="-847">
              <a:lnSpc>
                <a:spcPct val="115900"/>
              </a:lnSpc>
              <a:spcBef>
                <a:spcPts val="220"/>
              </a:spcBef>
              <a:tabLst>
                <a:tab pos="1660272" algn="l"/>
                <a:tab pos="2152173" algn="l"/>
                <a:tab pos="2950560" algn="l"/>
                <a:tab pos="3978387" algn="l"/>
              </a:tabLst>
            </a:pP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И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ПОДПИСЫВАЕТСЯ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r>
              <a:rPr sz="11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ГИС</a:t>
            </a:r>
            <a:r>
              <a:rPr sz="14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ЕИС</a:t>
            </a:r>
            <a:r>
              <a:rPr sz="140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УСИЛЕННЫМИ </a:t>
            </a:r>
            <a:r>
              <a:rPr sz="1133" spc="-28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У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ПО</a:t>
            </a:r>
            <a:r>
              <a:rPr sz="1133" spc="-67" dirty="0">
                <a:solidFill>
                  <a:srgbClr val="1F4174"/>
                </a:solidFill>
                <a:latin typeface="Microsoft Sans Serif"/>
                <a:cs typeface="Microsoft Sans Serif"/>
              </a:rPr>
              <a:t>Л</a:t>
            </a:r>
            <a:r>
              <a:rPr sz="11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НО</a:t>
            </a:r>
            <a:r>
              <a:rPr sz="1133" spc="-40" dirty="0">
                <a:solidFill>
                  <a:srgbClr val="1F4174"/>
                </a:solidFill>
                <a:latin typeface="Microsoft Sans Serif"/>
                <a:cs typeface="Microsoft Sans Serif"/>
              </a:rPr>
              <a:t>М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О</a:t>
            </a:r>
            <a:r>
              <a:rPr sz="11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Ч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Е</a:t>
            </a:r>
            <a:r>
              <a:rPr sz="11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НН</a:t>
            </a:r>
            <a:r>
              <a:rPr sz="1133" dirty="0">
                <a:solidFill>
                  <a:srgbClr val="1F4174"/>
                </a:solidFill>
                <a:latin typeface="Microsoft Sans Serif"/>
                <a:cs typeface="Microsoft Sans Serif"/>
              </a:rPr>
              <a:t>Ы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Х</a:t>
            </a:r>
            <a:r>
              <a:rPr sz="1133" dirty="0">
                <a:solidFill>
                  <a:srgbClr val="1F4174"/>
                </a:solidFill>
                <a:latin typeface="Microsoft Sans Serif"/>
                <a:cs typeface="Microsoft Sans Serif"/>
              </a:rPr>
              <a:t>	</a:t>
            </a:r>
            <a:r>
              <a:rPr sz="1133" spc="-67" dirty="0">
                <a:solidFill>
                  <a:srgbClr val="1F4174"/>
                </a:solidFill>
                <a:latin typeface="Microsoft Sans Serif"/>
                <a:cs typeface="Microsoft Sans Serif"/>
              </a:rPr>
              <a:t>Л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И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Ц</a:t>
            </a:r>
            <a:r>
              <a:rPr sz="1133" dirty="0">
                <a:solidFill>
                  <a:srgbClr val="1F4174"/>
                </a:solidFill>
                <a:latin typeface="Microsoft Sans Serif"/>
                <a:cs typeface="Microsoft Sans Serif"/>
              </a:rPr>
              <a:t>	</a:t>
            </a:r>
            <a:r>
              <a:rPr sz="11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С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Т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О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Р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О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Н</a:t>
            </a:r>
            <a:r>
              <a:rPr sz="1133" dirty="0">
                <a:solidFill>
                  <a:srgbClr val="1F4174"/>
                </a:solidFill>
                <a:latin typeface="Microsoft Sans Serif"/>
                <a:cs typeface="Microsoft Sans Serif"/>
              </a:rPr>
              <a:t>	</a:t>
            </a:r>
            <a:r>
              <a:rPr sz="1133" spc="-53" dirty="0">
                <a:solidFill>
                  <a:srgbClr val="1F4174"/>
                </a:solidFill>
                <a:latin typeface="Microsoft Sans Serif"/>
                <a:cs typeface="Microsoft Sans Serif"/>
              </a:rPr>
              <a:t>К</a:t>
            </a:r>
            <a:r>
              <a:rPr sz="1133" spc="-80" dirty="0">
                <a:solidFill>
                  <a:srgbClr val="1F4174"/>
                </a:solidFill>
                <a:latin typeface="Microsoft Sans Serif"/>
                <a:cs typeface="Microsoft Sans Serif"/>
              </a:rPr>
              <a:t>О</a:t>
            </a:r>
            <a:r>
              <a:rPr sz="11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Н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ТРА</a:t>
            </a:r>
            <a:r>
              <a:rPr sz="1133" spc="-47" dirty="0">
                <a:solidFill>
                  <a:srgbClr val="1F4174"/>
                </a:solidFill>
                <a:latin typeface="Microsoft Sans Serif"/>
                <a:cs typeface="Microsoft Sans Serif"/>
              </a:rPr>
              <a:t>КТА</a:t>
            </a:r>
            <a:r>
              <a:rPr sz="1133" dirty="0">
                <a:solidFill>
                  <a:srgbClr val="1F4174"/>
                </a:solidFill>
                <a:latin typeface="Microsoft Sans Serif"/>
                <a:cs typeface="Microsoft Sans Serif"/>
              </a:rPr>
              <a:t>	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endParaRPr sz="1133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46570" y="3047096"/>
            <a:ext cx="2973493" cy="697499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3019" marR="6773" indent="-16933" algn="just">
              <a:lnSpc>
                <a:spcPct val="119700"/>
              </a:lnSpc>
              <a:spcBef>
                <a:spcPts val="160"/>
              </a:spcBef>
            </a:pPr>
            <a:r>
              <a:rPr sz="1133" b="1" spc="-20" dirty="0">
                <a:solidFill>
                  <a:srgbClr val="1F4174"/>
                </a:solidFill>
                <a:latin typeface="Arial"/>
                <a:cs typeface="Arial"/>
              </a:rPr>
              <a:t>НАСТОЯЩИМ</a:t>
            </a:r>
            <a:r>
              <a:rPr sz="1133" b="1" spc="-13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400" b="1" spc="-13" dirty="0">
                <a:solidFill>
                  <a:srgbClr val="1F4174"/>
                </a:solidFill>
                <a:latin typeface="Arial"/>
                <a:cs typeface="Arial"/>
              </a:rPr>
              <a:t>Т</a:t>
            </a:r>
            <a:r>
              <a:rPr sz="1133" b="1" spc="-13" dirty="0">
                <a:solidFill>
                  <a:srgbClr val="1F4174"/>
                </a:solidFill>
                <a:latin typeface="Arial"/>
                <a:cs typeface="Arial"/>
              </a:rPr>
              <a:t>ИПОВЫМ</a:t>
            </a:r>
            <a:r>
              <a:rPr sz="1133" b="1" spc="-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-13" dirty="0">
                <a:solidFill>
                  <a:srgbClr val="1F4174"/>
                </a:solidFill>
                <a:latin typeface="Arial"/>
                <a:cs typeface="Arial"/>
              </a:rPr>
              <a:t>УСЛОВИЯМ </a:t>
            </a:r>
            <a:r>
              <a:rPr sz="1133" b="1" spc="-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КВАЛИФИЦИРОВАННЫМИ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ПОДПИСЯМИ </a:t>
            </a:r>
            <a:r>
              <a:rPr sz="1133" spc="-28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sz="11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С</a:t>
            </a:r>
            <a:r>
              <a:rPr sz="1133" spc="2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ТРЕБОВАНИЯМИ</a:t>
            </a:r>
            <a:endParaRPr sz="1133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8168" y="3649533"/>
            <a:ext cx="7574280" cy="2865742"/>
          </a:xfrm>
          <a:prstGeom prst="rect">
            <a:avLst/>
          </a:prstGeom>
        </p:spPr>
        <p:txBody>
          <a:bodyPr vert="horz" wrap="square" lIns="0" tIns="99907" rIns="0" bIns="0" rtlCol="0">
            <a:spAutoFit/>
          </a:bodyPr>
          <a:lstStyle/>
          <a:p>
            <a:pPr marL="447029" algn="just">
              <a:spcBef>
                <a:spcPts val="787"/>
              </a:spcBef>
            </a:pPr>
            <a:r>
              <a:rPr sz="1400" spc="-40" dirty="0">
                <a:solidFill>
                  <a:srgbClr val="1F4174"/>
                </a:solidFill>
                <a:latin typeface="Microsoft Sans Serif"/>
                <a:cs typeface="Microsoft Sans Serif"/>
              </a:rPr>
              <a:t>Ф</a:t>
            </a:r>
            <a:r>
              <a:rPr sz="1133" spc="-40" dirty="0">
                <a:solidFill>
                  <a:srgbClr val="1F4174"/>
                </a:solidFill>
                <a:latin typeface="Microsoft Sans Serif"/>
                <a:cs typeface="Microsoft Sans Serif"/>
              </a:rPr>
              <a:t>ЕДЕРАЛЬНОГО</a:t>
            </a:r>
            <a:r>
              <a:rPr sz="1133" spc="7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ЗАКОНА</a:t>
            </a:r>
            <a:r>
              <a:rPr sz="1133" spc="9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ОТ</a:t>
            </a:r>
            <a:r>
              <a:rPr sz="1133" spc="9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F4174"/>
                </a:solidFill>
                <a:latin typeface="Microsoft Sans Serif"/>
                <a:cs typeface="Microsoft Sans Serif"/>
              </a:rPr>
              <a:t>06.04.2011</a:t>
            </a:r>
            <a:r>
              <a:rPr sz="14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00" spc="107" dirty="0">
                <a:solidFill>
                  <a:srgbClr val="1F4174"/>
                </a:solidFill>
                <a:latin typeface="Microsoft Sans Serif"/>
                <a:cs typeface="Microsoft Sans Serif"/>
              </a:rPr>
              <a:t>№</a:t>
            </a:r>
            <a:r>
              <a:rPr sz="14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00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63-ФЗ</a:t>
            </a:r>
            <a:r>
              <a:rPr sz="1400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«О</a:t>
            </a:r>
            <a:r>
              <a:rPr sz="11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Б</a:t>
            </a:r>
            <a:r>
              <a:rPr sz="1133" spc="6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ЭЛЕКТРОННОЙ</a:t>
            </a:r>
            <a:r>
              <a:rPr sz="1133" spc="8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ПОДПИСИ</a:t>
            </a:r>
            <a:r>
              <a:rPr sz="1400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»</a:t>
            </a:r>
            <a:endParaRPr sz="1400">
              <a:latin typeface="Microsoft Sans Serif"/>
              <a:cs typeface="Microsoft Sans Serif"/>
            </a:endParaRPr>
          </a:p>
          <a:p>
            <a:pPr marL="447029" marR="6773" indent="-430943" algn="just">
              <a:spcBef>
                <a:spcPts val="653"/>
              </a:spcBef>
              <a:buFont typeface="Wingdings"/>
              <a:buChar char=""/>
              <a:tabLst>
                <a:tab pos="447875" algn="l"/>
              </a:tabLst>
            </a:pPr>
            <a:r>
              <a:rPr sz="1400" b="1" dirty="0">
                <a:solidFill>
                  <a:srgbClr val="1F4174"/>
                </a:solidFill>
                <a:latin typeface="Arial"/>
                <a:cs typeface="Arial"/>
              </a:rPr>
              <a:t>В</a:t>
            </a:r>
            <a:r>
              <a:rPr sz="1400" b="1" spc="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-20" dirty="0">
                <a:solidFill>
                  <a:srgbClr val="1F4174"/>
                </a:solidFill>
                <a:latin typeface="Arial"/>
                <a:cs typeface="Arial"/>
              </a:rPr>
              <a:t>СЛУЧАЕ</a:t>
            </a:r>
            <a:r>
              <a:rPr sz="1133" b="1" spc="-13" dirty="0">
                <a:solidFill>
                  <a:srgbClr val="1F4174"/>
                </a:solidFill>
                <a:latin typeface="Arial"/>
                <a:cs typeface="Arial"/>
              </a:rPr>
              <a:t> НЕВОЗМОЖНОСТИ</a:t>
            </a:r>
            <a:r>
              <a:rPr sz="1133" b="1" spc="293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-13" dirty="0">
                <a:solidFill>
                  <a:srgbClr val="1F4174"/>
                </a:solidFill>
                <a:latin typeface="Arial"/>
                <a:cs typeface="Arial"/>
              </a:rPr>
              <a:t>ОСУЩЕСТВЛЕНИЯ</a:t>
            </a:r>
            <a:r>
              <a:rPr sz="1133" b="1" spc="293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-13" dirty="0">
                <a:solidFill>
                  <a:srgbClr val="1F4174"/>
                </a:solidFill>
                <a:latin typeface="Arial"/>
                <a:cs typeface="Arial"/>
              </a:rPr>
              <a:t>ПРИЕМКИ</a:t>
            </a:r>
            <a:r>
              <a:rPr sz="1133" b="1" spc="293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РЕЗУЛЬТАТОВ</a:t>
            </a:r>
            <a:r>
              <a:rPr sz="1133" spc="25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ВЫПОЛНЕННЫХ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 РАБОТ </a:t>
            </a:r>
            <a:r>
              <a:rPr sz="1133" spc="-47" dirty="0">
                <a:solidFill>
                  <a:srgbClr val="1F4174"/>
                </a:solidFill>
                <a:latin typeface="Microsoft Sans Serif"/>
                <a:cs typeface="Microsoft Sans Serif"/>
              </a:rPr>
              <a:t>ЗАКАЗЧИКОМ </a:t>
            </a:r>
            <a:r>
              <a:rPr sz="1133" b="1" spc="-13" dirty="0">
                <a:solidFill>
                  <a:srgbClr val="1F4174"/>
                </a:solidFill>
                <a:latin typeface="Arial"/>
                <a:cs typeface="Arial"/>
              </a:rPr>
              <a:t>ФОРМИРУЕТСЯ В ЭЛЕКТРОННОЙ ФОРМЕ В </a:t>
            </a:r>
            <a:r>
              <a:rPr sz="1400" b="1" spc="-7" dirty="0">
                <a:solidFill>
                  <a:srgbClr val="1F4174"/>
                </a:solidFill>
                <a:latin typeface="Arial"/>
                <a:cs typeface="Arial"/>
              </a:rPr>
              <a:t>ГИС ЕИС </a:t>
            </a:r>
            <a:r>
              <a:rPr sz="1133" b="1" spc="-13" dirty="0">
                <a:solidFill>
                  <a:srgbClr val="1F4174"/>
                </a:solidFill>
                <a:latin typeface="Arial"/>
                <a:cs typeface="Arial"/>
              </a:rPr>
              <a:t>МОТИВИРОВАННЫЙ </a:t>
            </a:r>
            <a:r>
              <a:rPr sz="1133" b="1" spc="-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-20" dirty="0">
                <a:solidFill>
                  <a:srgbClr val="1F4174"/>
                </a:solidFill>
                <a:latin typeface="Arial"/>
                <a:cs typeface="Arial"/>
              </a:rPr>
              <a:t>ОТКАЗ</a:t>
            </a:r>
            <a:r>
              <a:rPr sz="1133" b="1" spc="-13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-20" dirty="0">
                <a:solidFill>
                  <a:srgbClr val="1F4174"/>
                </a:solidFill>
                <a:latin typeface="Arial"/>
                <a:cs typeface="Arial"/>
              </a:rPr>
              <a:t>ОТ</a:t>
            </a:r>
            <a:r>
              <a:rPr sz="1133" b="1" spc="-13" dirty="0">
                <a:solidFill>
                  <a:srgbClr val="1F4174"/>
                </a:solidFill>
                <a:latin typeface="Arial"/>
                <a:cs typeface="Arial"/>
              </a:rPr>
              <a:t> ПРИЕМКИ</a:t>
            </a:r>
            <a:r>
              <a:rPr sz="1133" b="1" spc="-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И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ПОДПИСЫВАЕТСЯ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 УСИЛЕННОЙ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ЭЛЕКТРОННОЙ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ПОДПИСЬЮ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 ЛИЦА</a:t>
            </a:r>
            <a:r>
              <a:rPr sz="1400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, </a:t>
            </a:r>
            <a:r>
              <a:rPr sz="1400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ИМЕЮЩЕГО ПРАВО 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ДЕЙСТВОВАТЬ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ОТ ИМЕНИ </a:t>
            </a:r>
            <a:r>
              <a:rPr sz="1133" spc="-40" dirty="0">
                <a:solidFill>
                  <a:srgbClr val="1F4174"/>
                </a:solidFill>
                <a:latin typeface="Microsoft Sans Serif"/>
                <a:cs typeface="Microsoft Sans Serif"/>
              </a:rPr>
              <a:t>ЗАКАЗЧИКА</a:t>
            </a:r>
            <a:r>
              <a:rPr sz="1400" spc="-40" dirty="0">
                <a:solidFill>
                  <a:srgbClr val="1F4174"/>
                </a:solidFill>
                <a:latin typeface="Microsoft Sans Serif"/>
                <a:cs typeface="Microsoft Sans Serif"/>
              </a:rPr>
              <a:t>,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В СООТВЕТСТВИИ С </a:t>
            </a:r>
            <a:r>
              <a:rPr sz="1400" spc="-40" dirty="0">
                <a:solidFill>
                  <a:srgbClr val="1F4174"/>
                </a:solidFill>
                <a:latin typeface="Microsoft Sans Serif"/>
                <a:cs typeface="Microsoft Sans Serif"/>
              </a:rPr>
              <a:t>Ф</a:t>
            </a:r>
            <a:r>
              <a:rPr sz="1133" spc="-40" dirty="0">
                <a:solidFill>
                  <a:srgbClr val="1F4174"/>
                </a:solidFill>
                <a:latin typeface="Microsoft Sans Serif"/>
                <a:cs typeface="Microsoft Sans Serif"/>
              </a:rPr>
              <a:t>ЕДЕРАЛЬНЫМ </a:t>
            </a:r>
            <a:r>
              <a:rPr sz="11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 ЗАКОНОМ</a:t>
            </a:r>
            <a:r>
              <a:rPr sz="1133" spc="8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ОТ</a:t>
            </a:r>
            <a:r>
              <a:rPr sz="1133" spc="8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F4174"/>
                </a:solidFill>
                <a:latin typeface="Microsoft Sans Serif"/>
                <a:cs typeface="Microsoft Sans Serif"/>
              </a:rPr>
              <a:t>06.04.2011</a:t>
            </a:r>
            <a:r>
              <a:rPr sz="14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00" spc="107" dirty="0">
                <a:solidFill>
                  <a:srgbClr val="1F4174"/>
                </a:solidFill>
                <a:latin typeface="Microsoft Sans Serif"/>
                <a:cs typeface="Microsoft Sans Serif"/>
              </a:rPr>
              <a:t>№</a:t>
            </a:r>
            <a:r>
              <a:rPr sz="140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00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63-ФЗ</a:t>
            </a:r>
            <a:r>
              <a:rPr sz="14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«О</a:t>
            </a:r>
            <a:r>
              <a:rPr sz="11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Б</a:t>
            </a:r>
            <a:r>
              <a:rPr sz="1133" spc="6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ЭЛЕКТРОННОЙ</a:t>
            </a:r>
            <a:r>
              <a:rPr sz="1133" spc="7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ПОДПИСИ</a:t>
            </a:r>
            <a:r>
              <a:rPr sz="1400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»</a:t>
            </a:r>
            <a:endParaRPr sz="1400">
              <a:latin typeface="Microsoft Sans Serif"/>
              <a:cs typeface="Microsoft Sans Serif"/>
            </a:endParaRPr>
          </a:p>
          <a:p>
            <a:pPr marL="447029" marR="8466" indent="-430943" algn="just">
              <a:spcBef>
                <a:spcPts val="673"/>
              </a:spcBef>
              <a:buFont typeface="Wingdings"/>
              <a:buChar char=""/>
              <a:tabLst>
                <a:tab pos="447875" algn="l"/>
              </a:tabLst>
            </a:pPr>
            <a:r>
              <a:rPr sz="14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П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РИ</a:t>
            </a:r>
            <a:r>
              <a:rPr sz="1133" spc="413" dirty="0">
                <a:solidFill>
                  <a:srgbClr val="1F4174"/>
                </a:solidFill>
                <a:latin typeface="Microsoft Sans Serif"/>
                <a:cs typeface="Microsoft Sans Serif"/>
              </a:rPr>
              <a:t>  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ФОРМИРОВАНИИ</a:t>
            </a:r>
            <a:r>
              <a:rPr sz="1133" spc="247" dirty="0">
                <a:solidFill>
                  <a:srgbClr val="1F4174"/>
                </a:solidFill>
                <a:latin typeface="Microsoft Sans Serif"/>
                <a:cs typeface="Microsoft Sans Serif"/>
              </a:rPr>
              <a:t>  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И</a:t>
            </a:r>
            <a:r>
              <a:rPr sz="1133" spc="260" dirty="0">
                <a:solidFill>
                  <a:srgbClr val="1F4174"/>
                </a:solidFill>
                <a:latin typeface="Microsoft Sans Serif"/>
                <a:cs typeface="Microsoft Sans Serif"/>
              </a:rPr>
              <a:t>  </a:t>
            </a:r>
            <a:r>
              <a:rPr sz="1133" spc="26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РАЗМЕЩЕНИИ</a:t>
            </a:r>
            <a:r>
              <a:rPr sz="1133" spc="413" dirty="0">
                <a:solidFill>
                  <a:srgbClr val="1F4174"/>
                </a:solidFill>
                <a:latin typeface="Microsoft Sans Serif"/>
                <a:cs typeface="Microsoft Sans Serif"/>
              </a:rPr>
              <a:t>  </a:t>
            </a:r>
            <a:r>
              <a:rPr sz="1400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А</a:t>
            </a:r>
            <a:r>
              <a:rPr sz="11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КТА</a:t>
            </a:r>
            <a:r>
              <a:rPr sz="1133" spc="233" dirty="0">
                <a:solidFill>
                  <a:srgbClr val="1F4174"/>
                </a:solidFill>
                <a:latin typeface="Microsoft Sans Serif"/>
                <a:cs typeface="Microsoft Sans Serif"/>
              </a:rPr>
              <a:t>  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О</a:t>
            </a:r>
            <a:r>
              <a:rPr sz="1133" spc="4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42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ПРИЕМКЕ</a:t>
            </a:r>
            <a:r>
              <a:rPr sz="1133" spc="233" dirty="0">
                <a:solidFill>
                  <a:srgbClr val="1F4174"/>
                </a:solidFill>
                <a:latin typeface="Microsoft Sans Serif"/>
                <a:cs typeface="Microsoft Sans Serif"/>
              </a:rPr>
              <a:t>  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ВЫПОЛНЕННЫХ</a:t>
            </a:r>
            <a:r>
              <a:rPr sz="1133" spc="40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40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РАБОТ </a:t>
            </a:r>
            <a:r>
              <a:rPr sz="11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И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МОТИВИРОВАННОГО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40" dirty="0">
                <a:solidFill>
                  <a:srgbClr val="1F4174"/>
                </a:solidFill>
                <a:latin typeface="Microsoft Sans Serif"/>
                <a:cs typeface="Microsoft Sans Serif"/>
              </a:rPr>
              <a:t>ОТКАЗА</a:t>
            </a:r>
            <a:r>
              <a:rPr sz="11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ОТ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ПРИЕМКИ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r>
              <a:rPr sz="11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ГИС </a:t>
            </a:r>
            <a:r>
              <a:rPr sz="1400" dirty="0">
                <a:solidFill>
                  <a:srgbClr val="1F4174"/>
                </a:solidFill>
                <a:latin typeface="Microsoft Sans Serif"/>
                <a:cs typeface="Microsoft Sans Serif"/>
              </a:rPr>
              <a:t>ЕИС,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ОБМЕНЕ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ТАКИМИ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 ЭЛЕКТРОННЫМИ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ДОКУМЕНТАМИ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МЕЖДУ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47" dirty="0">
                <a:solidFill>
                  <a:srgbClr val="1F4174"/>
                </a:solidFill>
                <a:latin typeface="Microsoft Sans Serif"/>
                <a:cs typeface="Microsoft Sans Serif"/>
              </a:rPr>
              <a:t>ПОДРЯДЧИКОМ</a:t>
            </a:r>
            <a:r>
              <a:rPr sz="1133" spc="-4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И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47" dirty="0">
                <a:solidFill>
                  <a:srgbClr val="1F4174"/>
                </a:solidFill>
                <a:latin typeface="Microsoft Sans Serif"/>
                <a:cs typeface="Microsoft Sans Serif"/>
              </a:rPr>
              <a:t>ЗАКАЗЧИКОМ</a:t>
            </a:r>
            <a:r>
              <a:rPr sz="1133" spc="-4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r>
              <a:rPr sz="11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ГИС </a:t>
            </a:r>
            <a:r>
              <a:rPr sz="14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ЕИС </a:t>
            </a:r>
            <a:r>
              <a:rPr sz="1133" b="1" spc="-13" dirty="0">
                <a:solidFill>
                  <a:srgbClr val="1F4174"/>
                </a:solidFill>
                <a:latin typeface="Arial"/>
                <a:cs typeface="Arial"/>
              </a:rPr>
              <a:t>ПРИМЕНЯЮТСЯ</a:t>
            </a:r>
            <a:r>
              <a:rPr sz="1133" b="1" spc="-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-13" dirty="0">
                <a:solidFill>
                  <a:srgbClr val="1F4174"/>
                </a:solidFill>
                <a:latin typeface="Arial"/>
                <a:cs typeface="Arial"/>
              </a:rPr>
              <a:t>ЕДИНЫЕ </a:t>
            </a:r>
            <a:r>
              <a:rPr sz="1133" b="1" spc="-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-13" dirty="0">
                <a:solidFill>
                  <a:srgbClr val="1F4174"/>
                </a:solidFill>
                <a:latin typeface="Arial"/>
                <a:cs typeface="Arial"/>
              </a:rPr>
              <a:t>ФОРМАТЫ</a:t>
            </a:r>
            <a:r>
              <a:rPr sz="1133" b="1" spc="-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-13" dirty="0">
                <a:solidFill>
                  <a:srgbClr val="1F4174"/>
                </a:solidFill>
                <a:latin typeface="Arial"/>
                <a:cs typeface="Arial"/>
              </a:rPr>
              <a:t>ЭЛЕКТРОННЫХ</a:t>
            </a:r>
            <a:r>
              <a:rPr sz="1133" b="1" spc="-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-13" dirty="0">
                <a:solidFill>
                  <a:srgbClr val="1F4174"/>
                </a:solidFill>
                <a:latin typeface="Arial"/>
                <a:cs typeface="Arial"/>
              </a:rPr>
              <a:t>ДОКУМЕНТОВ</a:t>
            </a:r>
            <a:r>
              <a:rPr sz="1133" b="1" spc="-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И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ОТКРЫТЫЕ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ФОРМАТЫ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73" dirty="0">
                <a:solidFill>
                  <a:srgbClr val="1F4174"/>
                </a:solidFill>
                <a:latin typeface="Microsoft Sans Serif"/>
                <a:cs typeface="Microsoft Sans Serif"/>
              </a:rPr>
              <a:t>ДЛЯ</a:t>
            </a:r>
            <a:r>
              <a:rPr sz="1133" spc="-6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ОБМЕНА</a:t>
            </a:r>
            <a:r>
              <a:rPr sz="11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ДАННЫМИ</a:t>
            </a:r>
            <a:r>
              <a:rPr sz="1400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, </a:t>
            </a:r>
            <a:r>
              <a:rPr sz="1400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КОТОРЫЕ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b="1" spc="-13" dirty="0">
                <a:solidFill>
                  <a:srgbClr val="1F4174"/>
                </a:solidFill>
                <a:latin typeface="Arial"/>
                <a:cs typeface="Arial"/>
              </a:rPr>
              <a:t>РАЗРАБАТЫВАЮТСЯ</a:t>
            </a:r>
            <a:r>
              <a:rPr sz="1133" b="1" spc="-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-13" dirty="0">
                <a:solidFill>
                  <a:srgbClr val="1F4174"/>
                </a:solidFill>
                <a:latin typeface="Arial"/>
                <a:cs typeface="Arial"/>
              </a:rPr>
              <a:t>И</a:t>
            </a:r>
            <a:r>
              <a:rPr sz="1133" b="1" spc="-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-13" dirty="0">
                <a:solidFill>
                  <a:srgbClr val="1F4174"/>
                </a:solidFill>
                <a:latin typeface="Arial"/>
                <a:cs typeface="Arial"/>
              </a:rPr>
              <a:t>РАЗМЕЩАЮТСЯ</a:t>
            </a:r>
            <a:r>
              <a:rPr sz="1133" b="1" spc="-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dirty="0">
                <a:solidFill>
                  <a:srgbClr val="1F4174"/>
                </a:solidFill>
                <a:latin typeface="Arial"/>
                <a:cs typeface="Arial"/>
              </a:rPr>
              <a:t>НА</a:t>
            </a:r>
            <a:r>
              <a:rPr sz="1133" b="1" spc="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-20" dirty="0">
                <a:solidFill>
                  <a:srgbClr val="1F4174"/>
                </a:solidFill>
                <a:latin typeface="Arial"/>
                <a:cs typeface="Arial"/>
              </a:rPr>
              <a:t>ОФИЦИАЛЬНОМ</a:t>
            </a:r>
            <a:r>
              <a:rPr sz="1133" b="1" spc="-13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-7" dirty="0">
                <a:solidFill>
                  <a:srgbClr val="1F4174"/>
                </a:solidFill>
                <a:latin typeface="Arial"/>
                <a:cs typeface="Arial"/>
              </a:rPr>
              <a:t>САЙТЕ</a:t>
            </a:r>
            <a:r>
              <a:rPr sz="1133" b="1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4174"/>
                </a:solidFill>
                <a:latin typeface="Arial"/>
                <a:cs typeface="Arial"/>
              </a:rPr>
              <a:t>ГИС</a:t>
            </a:r>
            <a:r>
              <a:rPr sz="1400" b="1" spc="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400" b="1" spc="-7" dirty="0">
                <a:solidFill>
                  <a:srgbClr val="1F4174"/>
                </a:solidFill>
                <a:latin typeface="Arial"/>
                <a:cs typeface="Arial"/>
              </a:rPr>
              <a:t>ЕИС </a:t>
            </a:r>
            <a:r>
              <a:rPr sz="1400" b="1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400" b="1" spc="-13" dirty="0">
                <a:solidFill>
                  <a:srgbClr val="1F4174"/>
                </a:solidFill>
                <a:latin typeface="Arial"/>
                <a:cs typeface="Arial"/>
              </a:rPr>
              <a:t>Ф</a:t>
            </a:r>
            <a:r>
              <a:rPr sz="1133" b="1" spc="-13" dirty="0">
                <a:solidFill>
                  <a:srgbClr val="1F4174"/>
                </a:solidFill>
                <a:latin typeface="Arial"/>
                <a:cs typeface="Arial"/>
              </a:rPr>
              <a:t>ЕДЕРАЛЬНЫМ</a:t>
            </a:r>
            <a:r>
              <a:rPr sz="1133" b="1" spc="73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-20" dirty="0">
                <a:solidFill>
                  <a:srgbClr val="1F4174"/>
                </a:solidFill>
                <a:latin typeface="Arial"/>
                <a:cs typeface="Arial"/>
              </a:rPr>
              <a:t>КАЗНАЧЕЙСТВОМ</a:t>
            </a:r>
            <a:endParaRPr sz="1133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1442" y="844762"/>
            <a:ext cx="7666567" cy="272725"/>
          </a:xfrm>
          <a:prstGeom prst="rect">
            <a:avLst/>
          </a:prstGeom>
          <a:solidFill>
            <a:srgbClr val="11437E"/>
          </a:solidFill>
        </p:spPr>
        <p:txBody>
          <a:bodyPr vert="horz" wrap="square" lIns="0" tIns="56727" rIns="0" bIns="0" rtlCol="0">
            <a:spAutoFit/>
          </a:bodyPr>
          <a:lstStyle/>
          <a:p>
            <a:pPr algn="ctr">
              <a:spcBef>
                <a:spcPts val="447"/>
              </a:spcBef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ПРОЕКТЫ</a:t>
            </a:r>
            <a:r>
              <a:rPr sz="1400" spc="-53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7" dirty="0">
                <a:solidFill>
                  <a:srgbClr val="FFFFFF"/>
                </a:solidFill>
                <a:latin typeface="Microsoft Sans Serif"/>
                <a:cs typeface="Microsoft Sans Serif"/>
              </a:rPr>
              <a:t>ПП</a:t>
            </a:r>
            <a:r>
              <a:rPr sz="1400" spc="-13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РФ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ОБ </a:t>
            </a:r>
            <a:r>
              <a:rPr sz="1400" spc="-13" dirty="0">
                <a:solidFill>
                  <a:srgbClr val="FFFFFF"/>
                </a:solidFill>
                <a:latin typeface="Microsoft Sans Serif"/>
                <a:cs typeface="Microsoft Sans Serif"/>
              </a:rPr>
              <a:t>УТВЕРЖДЕНИИ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7" dirty="0">
                <a:solidFill>
                  <a:srgbClr val="FFFFFF"/>
                </a:solidFill>
                <a:latin typeface="Microsoft Sans Serif"/>
                <a:cs typeface="Microsoft Sans Serif"/>
              </a:rPr>
              <a:t>ТИПОВЫХ</a:t>
            </a:r>
            <a:r>
              <a:rPr sz="1400" spc="-47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3" dirty="0">
                <a:solidFill>
                  <a:srgbClr val="FFFFFF"/>
                </a:solidFill>
                <a:latin typeface="Microsoft Sans Serif"/>
                <a:cs typeface="Microsoft Sans Serif"/>
              </a:rPr>
              <a:t>УСЛОВИЙ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35416" y="3033902"/>
            <a:ext cx="3326553" cy="606619"/>
          </a:xfrm>
          <a:prstGeom prst="rect">
            <a:avLst/>
          </a:prstGeom>
          <a:solidFill>
            <a:srgbClr val="11437E"/>
          </a:solidFill>
        </p:spPr>
        <p:txBody>
          <a:bodyPr vert="horz" wrap="square" lIns="0" tIns="103293" rIns="0" bIns="0" rtlCol="0">
            <a:spAutoFit/>
          </a:bodyPr>
          <a:lstStyle/>
          <a:p>
            <a:pPr marL="894058" marR="822093" indent="-4233">
              <a:lnSpc>
                <a:spcPct val="102499"/>
              </a:lnSpc>
              <a:spcBef>
                <a:spcPts val="813"/>
              </a:spcBef>
            </a:pP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spc="-7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ОБЕ</a:t>
            </a:r>
            <a:r>
              <a:rPr sz="1600" spc="-7" dirty="0">
                <a:solidFill>
                  <a:srgbClr val="FFFFFF"/>
                </a:solidFill>
                <a:latin typeface="Microsoft Sans Serif"/>
                <a:cs typeface="Microsoft Sans Serif"/>
              </a:rPr>
              <a:t>НН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600" spc="-7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13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600" spc="-7" dirty="0">
                <a:solidFill>
                  <a:srgbClr val="FFFFFF"/>
                </a:solidFill>
                <a:latin typeface="Microsoft Sans Serif"/>
                <a:cs typeface="Microsoft Sans Serif"/>
              </a:rPr>
              <a:t>И  </a:t>
            </a:r>
            <a:r>
              <a:rPr sz="1600" spc="-13" dirty="0">
                <a:solidFill>
                  <a:srgbClr val="FFFFFF"/>
                </a:solidFill>
                <a:latin typeface="Microsoft Sans Serif"/>
                <a:cs typeface="Microsoft Sans Serif"/>
              </a:rPr>
              <a:t>АКТИРОВАНИЯ</a:t>
            </a:r>
            <a:endParaRPr sz="160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02788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907415"/>
            <a:ext cx="12191153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111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037649" y="3337670"/>
            <a:ext cx="663787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40" dirty="0">
                <a:solidFill>
                  <a:srgbClr val="7E7E7E"/>
                </a:solidFill>
                <a:latin typeface="Microsoft Sans Serif"/>
                <a:cs typeface="Microsoft Sans Serif"/>
              </a:rPr>
              <a:t>Заказчик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32687" y="3337670"/>
            <a:ext cx="808567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13" dirty="0">
                <a:solidFill>
                  <a:srgbClr val="7E7E7E"/>
                </a:solidFill>
                <a:latin typeface="Microsoft Sans Serif"/>
                <a:cs typeface="Microsoft Sans Serif"/>
              </a:rPr>
              <a:t>Подрядчик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06272" y="3532505"/>
            <a:ext cx="9754445" cy="734060"/>
            <a:chOff x="679704" y="2646997"/>
            <a:chExt cx="7315834" cy="550545"/>
          </a:xfrm>
        </p:grpSpPr>
        <p:sp>
          <p:nvSpPr>
            <p:cNvPr id="6" name="object 6"/>
            <p:cNvSpPr/>
            <p:nvPr/>
          </p:nvSpPr>
          <p:spPr>
            <a:xfrm>
              <a:off x="2119884" y="2651760"/>
              <a:ext cx="1074420" cy="510540"/>
            </a:xfrm>
            <a:custGeom>
              <a:avLst/>
              <a:gdLst/>
              <a:ahLst/>
              <a:cxnLst/>
              <a:rect l="l" t="t" r="r" b="b"/>
              <a:pathLst>
                <a:path w="1074420" h="510539">
                  <a:moveTo>
                    <a:pt x="0" y="85089"/>
                  </a:moveTo>
                  <a:lnTo>
                    <a:pt x="6687" y="51970"/>
                  </a:lnTo>
                  <a:lnTo>
                    <a:pt x="24923" y="24923"/>
                  </a:lnTo>
                  <a:lnTo>
                    <a:pt x="51970" y="6687"/>
                  </a:lnTo>
                  <a:lnTo>
                    <a:pt x="85090" y="0"/>
                  </a:lnTo>
                  <a:lnTo>
                    <a:pt x="989330" y="0"/>
                  </a:lnTo>
                  <a:lnTo>
                    <a:pt x="1022449" y="6687"/>
                  </a:lnTo>
                  <a:lnTo>
                    <a:pt x="1049496" y="24923"/>
                  </a:lnTo>
                  <a:lnTo>
                    <a:pt x="1067732" y="51970"/>
                  </a:lnTo>
                  <a:lnTo>
                    <a:pt x="1074420" y="85089"/>
                  </a:lnTo>
                  <a:lnTo>
                    <a:pt x="1074420" y="425449"/>
                  </a:lnTo>
                  <a:lnTo>
                    <a:pt x="1067732" y="458569"/>
                  </a:lnTo>
                  <a:lnTo>
                    <a:pt x="1049496" y="485616"/>
                  </a:lnTo>
                  <a:lnTo>
                    <a:pt x="1022449" y="503852"/>
                  </a:lnTo>
                  <a:lnTo>
                    <a:pt x="989330" y="510539"/>
                  </a:lnTo>
                  <a:lnTo>
                    <a:pt x="85090" y="510539"/>
                  </a:lnTo>
                  <a:lnTo>
                    <a:pt x="51970" y="503852"/>
                  </a:lnTo>
                  <a:lnTo>
                    <a:pt x="24923" y="485616"/>
                  </a:lnTo>
                  <a:lnTo>
                    <a:pt x="6687" y="458569"/>
                  </a:lnTo>
                  <a:lnTo>
                    <a:pt x="0" y="425449"/>
                  </a:lnTo>
                  <a:lnTo>
                    <a:pt x="0" y="85089"/>
                  </a:lnTo>
                  <a:close/>
                </a:path>
              </a:pathLst>
            </a:custGeom>
            <a:ln w="9525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9704" y="2761488"/>
              <a:ext cx="1170432" cy="29718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893051" y="2668524"/>
              <a:ext cx="1097280" cy="524510"/>
            </a:xfrm>
            <a:custGeom>
              <a:avLst/>
              <a:gdLst/>
              <a:ahLst/>
              <a:cxnLst/>
              <a:rect l="l" t="t" r="r" b="b"/>
              <a:pathLst>
                <a:path w="1097279" h="524510">
                  <a:moveTo>
                    <a:pt x="0" y="87375"/>
                  </a:moveTo>
                  <a:lnTo>
                    <a:pt x="6865" y="53363"/>
                  </a:lnTo>
                  <a:lnTo>
                    <a:pt x="25590" y="25590"/>
                  </a:lnTo>
                  <a:lnTo>
                    <a:pt x="53363" y="6865"/>
                  </a:lnTo>
                  <a:lnTo>
                    <a:pt x="87376" y="0"/>
                  </a:lnTo>
                  <a:lnTo>
                    <a:pt x="1009904" y="0"/>
                  </a:lnTo>
                  <a:lnTo>
                    <a:pt x="1043916" y="6865"/>
                  </a:lnTo>
                  <a:lnTo>
                    <a:pt x="1071689" y="25590"/>
                  </a:lnTo>
                  <a:lnTo>
                    <a:pt x="1090414" y="53363"/>
                  </a:lnTo>
                  <a:lnTo>
                    <a:pt x="1097280" y="87375"/>
                  </a:lnTo>
                  <a:lnTo>
                    <a:pt x="1097280" y="436879"/>
                  </a:lnTo>
                  <a:lnTo>
                    <a:pt x="1090414" y="470886"/>
                  </a:lnTo>
                  <a:lnTo>
                    <a:pt x="1071689" y="498660"/>
                  </a:lnTo>
                  <a:lnTo>
                    <a:pt x="1043916" y="517388"/>
                  </a:lnTo>
                  <a:lnTo>
                    <a:pt x="1009904" y="524255"/>
                  </a:lnTo>
                  <a:lnTo>
                    <a:pt x="87376" y="524255"/>
                  </a:lnTo>
                  <a:lnTo>
                    <a:pt x="53363" y="517388"/>
                  </a:lnTo>
                  <a:lnTo>
                    <a:pt x="25590" y="498660"/>
                  </a:lnTo>
                  <a:lnTo>
                    <a:pt x="6865" y="470886"/>
                  </a:lnTo>
                  <a:lnTo>
                    <a:pt x="0" y="436879"/>
                  </a:lnTo>
                  <a:lnTo>
                    <a:pt x="0" y="87375"/>
                  </a:lnTo>
                  <a:close/>
                </a:path>
              </a:pathLst>
            </a:custGeom>
            <a:ln w="9525">
              <a:solidFill>
                <a:srgbClr val="11437E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198112" y="6393"/>
            <a:ext cx="7900416" cy="94042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indent="816166" algn="r">
              <a:spcBef>
                <a:spcPts val="133"/>
              </a:spcBef>
            </a:pPr>
            <a:r>
              <a:rPr spc="-33" dirty="0" smtClean="0"/>
              <a:t>ФОРМИРОВАНИЕ</a:t>
            </a:r>
            <a:r>
              <a:rPr spc="13" dirty="0" smtClean="0"/>
              <a:t> </a:t>
            </a:r>
            <a:r>
              <a:rPr spc="-33" dirty="0"/>
              <a:t>ИНФОРМАЦИИ</a:t>
            </a:r>
            <a:r>
              <a:rPr spc="13" dirty="0"/>
              <a:t> </a:t>
            </a:r>
            <a:r>
              <a:rPr dirty="0"/>
              <a:t>О </a:t>
            </a:r>
            <a:r>
              <a:rPr spc="-60" dirty="0"/>
              <a:t>КОНТРАКТЕ </a:t>
            </a:r>
            <a:r>
              <a:rPr spc="-507" dirty="0"/>
              <a:t> </a:t>
            </a:r>
            <a:r>
              <a:rPr spc="-7" dirty="0"/>
              <a:t>НА</a:t>
            </a:r>
            <a:r>
              <a:rPr spc="33" dirty="0"/>
              <a:t> </a:t>
            </a:r>
            <a:r>
              <a:rPr spc="-40" dirty="0"/>
              <a:t>СТРОИТЕЛЬСТВО,</a:t>
            </a:r>
            <a:r>
              <a:rPr spc="67" dirty="0"/>
              <a:t> </a:t>
            </a:r>
            <a:r>
              <a:rPr spc="-47" dirty="0"/>
              <a:t>РЕКОНСТРУКЦИЮ,</a:t>
            </a:r>
            <a:r>
              <a:rPr spc="60" dirty="0"/>
              <a:t> </a:t>
            </a:r>
            <a:r>
              <a:rPr spc="-27" dirty="0"/>
              <a:t>КАП.РЕМОНТ</a:t>
            </a:r>
            <a:r>
              <a:rPr spc="40" dirty="0"/>
              <a:t> </a:t>
            </a:r>
            <a:r>
              <a:rPr spc="-53" dirty="0"/>
              <a:t>ОКС, </a:t>
            </a:r>
            <a:r>
              <a:rPr spc="-513" dirty="0"/>
              <a:t> </a:t>
            </a:r>
            <a:r>
              <a:rPr dirty="0"/>
              <a:t>В</a:t>
            </a:r>
            <a:r>
              <a:rPr spc="13" dirty="0"/>
              <a:t> </a:t>
            </a:r>
            <a:r>
              <a:rPr spc="-73" dirty="0"/>
              <a:t>Т.Ч.</a:t>
            </a:r>
            <a:r>
              <a:rPr dirty="0"/>
              <a:t> </a:t>
            </a:r>
            <a:r>
              <a:rPr spc="-67" dirty="0"/>
              <a:t>ДОРОГ</a:t>
            </a:r>
            <a:r>
              <a:rPr spc="13" dirty="0"/>
              <a:t> </a:t>
            </a:r>
            <a:r>
              <a:rPr dirty="0"/>
              <a:t>В</a:t>
            </a:r>
            <a:r>
              <a:rPr spc="20" dirty="0"/>
              <a:t> </a:t>
            </a:r>
            <a:r>
              <a:rPr spc="-33" dirty="0"/>
              <a:t>НЕСТРУКТУРИРОВАННОМ</a:t>
            </a:r>
            <a:r>
              <a:rPr spc="87" dirty="0"/>
              <a:t> </a:t>
            </a:r>
            <a:r>
              <a:rPr spc="-53" dirty="0"/>
              <a:t>ВИДЕ</a:t>
            </a:r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9320621" y="3540056"/>
            <a:ext cx="1230207" cy="734069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6773" indent="-847" algn="ctr">
              <a:spcBef>
                <a:spcPts val="127"/>
              </a:spcBef>
            </a:pPr>
            <a:r>
              <a:rPr sz="933" b="1" spc="-13" dirty="0">
                <a:solidFill>
                  <a:srgbClr val="16375E"/>
                </a:solidFill>
                <a:latin typeface="Arial"/>
                <a:cs typeface="Arial"/>
              </a:rPr>
              <a:t>Подписание </a:t>
            </a:r>
            <a:r>
              <a:rPr sz="933" b="1" spc="-7" dirty="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sz="933" b="1" spc="-13" dirty="0">
                <a:solidFill>
                  <a:srgbClr val="16375E"/>
                </a:solidFill>
                <a:latin typeface="Arial"/>
                <a:cs typeface="Arial"/>
              </a:rPr>
              <a:t>с</a:t>
            </a:r>
            <a:r>
              <a:rPr sz="933" b="1" spc="-47" dirty="0">
                <a:solidFill>
                  <a:srgbClr val="16375E"/>
                </a:solidFill>
                <a:latin typeface="Arial"/>
                <a:cs typeface="Arial"/>
              </a:rPr>
              <a:t>т</a:t>
            </a:r>
            <a:r>
              <a:rPr sz="933" b="1" spc="-20" dirty="0">
                <a:solidFill>
                  <a:srgbClr val="16375E"/>
                </a:solidFill>
                <a:latin typeface="Arial"/>
                <a:cs typeface="Arial"/>
              </a:rPr>
              <a:t>р</a:t>
            </a:r>
            <a:r>
              <a:rPr sz="933" b="1" spc="-47" dirty="0">
                <a:solidFill>
                  <a:srgbClr val="16375E"/>
                </a:solidFill>
                <a:latin typeface="Arial"/>
                <a:cs typeface="Arial"/>
              </a:rPr>
              <a:t>у</a:t>
            </a:r>
            <a:r>
              <a:rPr sz="933" b="1" spc="7" dirty="0">
                <a:solidFill>
                  <a:srgbClr val="16375E"/>
                </a:solidFill>
                <a:latin typeface="Arial"/>
                <a:cs typeface="Arial"/>
              </a:rPr>
              <a:t>к</a:t>
            </a:r>
            <a:r>
              <a:rPr sz="933" b="1" spc="-13" dirty="0">
                <a:solidFill>
                  <a:srgbClr val="16375E"/>
                </a:solidFill>
                <a:latin typeface="Arial"/>
                <a:cs typeface="Arial"/>
              </a:rPr>
              <a:t>ту</a:t>
            </a:r>
            <a:r>
              <a:rPr sz="933" b="1" spc="-20" dirty="0">
                <a:solidFill>
                  <a:srgbClr val="16375E"/>
                </a:solidFill>
                <a:latin typeface="Arial"/>
                <a:cs typeface="Arial"/>
              </a:rPr>
              <a:t>р</a:t>
            </a:r>
            <a:r>
              <a:rPr sz="933" b="1" spc="-7" dirty="0">
                <a:solidFill>
                  <a:srgbClr val="16375E"/>
                </a:solidFill>
                <a:latin typeface="Arial"/>
                <a:cs typeface="Arial"/>
              </a:rPr>
              <a:t>и</a:t>
            </a:r>
            <a:r>
              <a:rPr sz="933" b="1" spc="-20" dirty="0">
                <a:solidFill>
                  <a:srgbClr val="16375E"/>
                </a:solidFill>
                <a:latin typeface="Arial"/>
                <a:cs typeface="Arial"/>
              </a:rPr>
              <a:t>ро</a:t>
            </a:r>
            <a:r>
              <a:rPr sz="933" b="1" spc="-7" dirty="0">
                <a:solidFill>
                  <a:srgbClr val="16375E"/>
                </a:solidFill>
                <a:latin typeface="Arial"/>
                <a:cs typeface="Arial"/>
              </a:rPr>
              <a:t>в</a:t>
            </a:r>
            <a:r>
              <a:rPr sz="933" b="1" spc="-13" dirty="0">
                <a:solidFill>
                  <a:srgbClr val="16375E"/>
                </a:solidFill>
                <a:latin typeface="Arial"/>
                <a:cs typeface="Arial"/>
              </a:rPr>
              <a:t>а</a:t>
            </a:r>
            <a:r>
              <a:rPr sz="933" b="1" spc="7" dirty="0">
                <a:solidFill>
                  <a:srgbClr val="16375E"/>
                </a:solidFill>
                <a:latin typeface="Arial"/>
                <a:cs typeface="Arial"/>
              </a:rPr>
              <a:t>н</a:t>
            </a:r>
            <a:r>
              <a:rPr sz="933" b="1" spc="-13" dirty="0">
                <a:solidFill>
                  <a:srgbClr val="16375E"/>
                </a:solidFill>
                <a:latin typeface="Arial"/>
                <a:cs typeface="Arial"/>
              </a:rPr>
              <a:t>н</a:t>
            </a:r>
            <a:r>
              <a:rPr sz="933" b="1" spc="-20" dirty="0">
                <a:solidFill>
                  <a:srgbClr val="16375E"/>
                </a:solidFill>
                <a:latin typeface="Arial"/>
                <a:cs typeface="Arial"/>
              </a:rPr>
              <a:t>о</a:t>
            </a:r>
            <a:r>
              <a:rPr sz="933" b="1" spc="7" dirty="0">
                <a:solidFill>
                  <a:srgbClr val="16375E"/>
                </a:solidFill>
                <a:latin typeface="Arial"/>
                <a:cs typeface="Arial"/>
              </a:rPr>
              <a:t>г</a:t>
            </a:r>
            <a:r>
              <a:rPr sz="933" b="1" spc="-7" dirty="0">
                <a:solidFill>
                  <a:srgbClr val="16375E"/>
                </a:solidFill>
                <a:latin typeface="Arial"/>
                <a:cs typeface="Arial"/>
              </a:rPr>
              <a:t>о  </a:t>
            </a:r>
            <a:r>
              <a:rPr sz="933" b="1" spc="-20" dirty="0">
                <a:solidFill>
                  <a:srgbClr val="16375E"/>
                </a:solidFill>
                <a:latin typeface="Arial"/>
                <a:cs typeface="Arial"/>
              </a:rPr>
              <a:t>Акта</a:t>
            </a:r>
            <a:r>
              <a:rPr sz="933" b="1" dirty="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sz="933" b="1" spc="-7" dirty="0">
                <a:solidFill>
                  <a:srgbClr val="16375E"/>
                </a:solidFill>
                <a:latin typeface="Arial"/>
                <a:cs typeface="Arial"/>
              </a:rPr>
              <a:t>выполненных </a:t>
            </a:r>
            <a:r>
              <a:rPr sz="933" b="1" dirty="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sz="933" b="1" spc="-13" dirty="0">
                <a:solidFill>
                  <a:srgbClr val="16375E"/>
                </a:solidFill>
                <a:latin typeface="Arial"/>
                <a:cs typeface="Arial"/>
              </a:rPr>
              <a:t>работ</a:t>
            </a:r>
            <a:r>
              <a:rPr sz="933" b="1" spc="7" dirty="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sz="933" b="1" spc="-7" dirty="0">
                <a:solidFill>
                  <a:srgbClr val="16375E"/>
                </a:solidFill>
                <a:latin typeface="Arial"/>
                <a:cs typeface="Arial"/>
              </a:rPr>
              <a:t>по</a:t>
            </a:r>
            <a:r>
              <a:rPr sz="933" b="1" spc="7" dirty="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sz="933" b="1" spc="-13" dirty="0">
                <a:solidFill>
                  <a:srgbClr val="16375E"/>
                </a:solidFill>
                <a:latin typeface="Arial"/>
                <a:cs typeface="Arial"/>
              </a:rPr>
              <a:t>Смете </a:t>
            </a:r>
            <a:r>
              <a:rPr sz="933" b="1" spc="-7" dirty="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sz="933" b="1" spc="-20" dirty="0">
                <a:solidFill>
                  <a:srgbClr val="16375E"/>
                </a:solidFill>
                <a:latin typeface="Arial"/>
                <a:cs typeface="Arial"/>
              </a:rPr>
              <a:t>контракта</a:t>
            </a:r>
            <a:endParaRPr sz="933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66393" y="4278893"/>
            <a:ext cx="795020" cy="22241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67732">
              <a:spcBef>
                <a:spcPts val="133"/>
              </a:spcBef>
            </a:pPr>
            <a:r>
              <a:rPr sz="667" spc="-13" dirty="0">
                <a:solidFill>
                  <a:srgbClr val="16375E"/>
                </a:solidFill>
                <a:latin typeface="Microsoft Sans Serif"/>
                <a:cs typeface="Microsoft Sans Serif"/>
              </a:rPr>
              <a:t>С</a:t>
            </a:r>
            <a:r>
              <a:rPr sz="667" spc="-7" dirty="0">
                <a:solidFill>
                  <a:srgbClr val="16375E"/>
                </a:solidFill>
                <a:latin typeface="Microsoft Sans Serif"/>
                <a:cs typeface="Microsoft Sans Serif"/>
              </a:rPr>
              <a:t>мет</a:t>
            </a:r>
            <a:r>
              <a:rPr sz="667" dirty="0">
                <a:solidFill>
                  <a:srgbClr val="16375E"/>
                </a:solidFill>
                <a:latin typeface="Microsoft Sans Serif"/>
                <a:cs typeface="Microsoft Sans Serif"/>
              </a:rPr>
              <a:t>а</a:t>
            </a:r>
            <a:r>
              <a:rPr sz="667" spc="-7" dirty="0">
                <a:solidFill>
                  <a:srgbClr val="16375E"/>
                </a:solidFill>
                <a:latin typeface="Microsoft Sans Serif"/>
                <a:cs typeface="Microsoft Sans Serif"/>
              </a:rPr>
              <a:t> </a:t>
            </a:r>
            <a:r>
              <a:rPr sz="667" spc="-47" dirty="0">
                <a:solidFill>
                  <a:srgbClr val="16375E"/>
                </a:solidFill>
                <a:latin typeface="Microsoft Sans Serif"/>
                <a:cs typeface="Microsoft Sans Serif"/>
              </a:rPr>
              <a:t>к</a:t>
            </a:r>
            <a:r>
              <a:rPr sz="667" spc="-7" dirty="0">
                <a:solidFill>
                  <a:srgbClr val="16375E"/>
                </a:solidFill>
                <a:latin typeface="Microsoft Sans Serif"/>
                <a:cs typeface="Microsoft Sans Serif"/>
              </a:rPr>
              <a:t>онт</a:t>
            </a:r>
            <a:r>
              <a:rPr sz="667" spc="-20" dirty="0">
                <a:solidFill>
                  <a:srgbClr val="16375E"/>
                </a:solidFill>
                <a:latin typeface="Microsoft Sans Serif"/>
                <a:cs typeface="Microsoft Sans Serif"/>
              </a:rPr>
              <a:t>рак</a:t>
            </a:r>
            <a:r>
              <a:rPr sz="667" spc="-7" dirty="0">
                <a:solidFill>
                  <a:srgbClr val="16375E"/>
                </a:solidFill>
                <a:latin typeface="Microsoft Sans Serif"/>
                <a:cs typeface="Microsoft Sans Serif"/>
              </a:rPr>
              <a:t>т</a:t>
            </a:r>
            <a:r>
              <a:rPr sz="667" dirty="0">
                <a:solidFill>
                  <a:srgbClr val="16375E"/>
                </a:solidFill>
                <a:latin typeface="Microsoft Sans Serif"/>
                <a:cs typeface="Microsoft Sans Serif"/>
              </a:rPr>
              <a:t>а</a:t>
            </a:r>
            <a:endParaRPr sz="667">
              <a:latin typeface="Microsoft Sans Serif"/>
              <a:cs typeface="Microsoft Sans Serif"/>
            </a:endParaRPr>
          </a:p>
          <a:p>
            <a:pPr marL="16933"/>
            <a:r>
              <a:rPr sz="667" dirty="0">
                <a:solidFill>
                  <a:srgbClr val="16375E"/>
                </a:solidFill>
                <a:latin typeface="Microsoft Sans Serif"/>
                <a:cs typeface="Microsoft Sans Serif"/>
              </a:rPr>
              <a:t>(</a:t>
            </a:r>
            <a:r>
              <a:rPr sz="667" spc="-7" dirty="0">
                <a:solidFill>
                  <a:srgbClr val="C00000"/>
                </a:solidFill>
                <a:latin typeface="Microsoft Sans Serif"/>
                <a:cs typeface="Microsoft Sans Serif"/>
              </a:rPr>
              <a:t>нестру</a:t>
            </a:r>
            <a:r>
              <a:rPr sz="667" spc="-47" dirty="0">
                <a:solidFill>
                  <a:srgbClr val="C00000"/>
                </a:solidFill>
                <a:latin typeface="Microsoft Sans Serif"/>
                <a:cs typeface="Microsoft Sans Serif"/>
              </a:rPr>
              <a:t>к</a:t>
            </a:r>
            <a:r>
              <a:rPr sz="667" spc="-7" dirty="0">
                <a:solidFill>
                  <a:srgbClr val="C00000"/>
                </a:solidFill>
                <a:latin typeface="Microsoft Sans Serif"/>
                <a:cs typeface="Microsoft Sans Serif"/>
              </a:rPr>
              <a:t>т</a:t>
            </a:r>
            <a:r>
              <a:rPr sz="667" dirty="0">
                <a:solidFill>
                  <a:srgbClr val="C00000"/>
                </a:solidFill>
                <a:latin typeface="Microsoft Sans Serif"/>
                <a:cs typeface="Microsoft Sans Serif"/>
              </a:rPr>
              <a:t>у</a:t>
            </a:r>
            <a:r>
              <a:rPr sz="667" spc="-7" dirty="0">
                <a:solidFill>
                  <a:srgbClr val="C00000"/>
                </a:solidFill>
                <a:latin typeface="Microsoft Sans Serif"/>
                <a:cs typeface="Microsoft Sans Serif"/>
              </a:rPr>
              <a:t>р</a:t>
            </a:r>
            <a:r>
              <a:rPr sz="667" spc="-13" dirty="0">
                <a:solidFill>
                  <a:srgbClr val="C00000"/>
                </a:solidFill>
                <a:latin typeface="Microsoft Sans Serif"/>
                <a:cs typeface="Microsoft Sans Serif"/>
              </a:rPr>
              <a:t>и</a:t>
            </a:r>
            <a:r>
              <a:rPr sz="667" spc="-7" dirty="0">
                <a:solidFill>
                  <a:srgbClr val="C00000"/>
                </a:solidFill>
                <a:latin typeface="Microsoft Sans Serif"/>
                <a:cs typeface="Microsoft Sans Serif"/>
              </a:rPr>
              <a:t>рован</a:t>
            </a:r>
            <a:r>
              <a:rPr sz="600" spc="-7" dirty="0">
                <a:solidFill>
                  <a:srgbClr val="16375E"/>
                </a:solidFill>
                <a:latin typeface="Microsoft Sans Serif"/>
                <a:cs typeface="Microsoft Sans Serif"/>
              </a:rPr>
              <a:t>)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42158" y="4278893"/>
            <a:ext cx="798407" cy="22241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69424">
              <a:spcBef>
                <a:spcPts val="133"/>
              </a:spcBef>
            </a:pPr>
            <a:r>
              <a:rPr sz="667" spc="-13" dirty="0">
                <a:solidFill>
                  <a:srgbClr val="16375E"/>
                </a:solidFill>
                <a:latin typeface="Microsoft Sans Serif"/>
                <a:cs typeface="Microsoft Sans Serif"/>
              </a:rPr>
              <a:t>С</a:t>
            </a:r>
            <a:r>
              <a:rPr sz="667" spc="-7" dirty="0">
                <a:solidFill>
                  <a:srgbClr val="16375E"/>
                </a:solidFill>
                <a:latin typeface="Microsoft Sans Serif"/>
                <a:cs typeface="Microsoft Sans Serif"/>
              </a:rPr>
              <a:t>мет</a:t>
            </a:r>
            <a:r>
              <a:rPr sz="667" dirty="0">
                <a:solidFill>
                  <a:srgbClr val="16375E"/>
                </a:solidFill>
                <a:latin typeface="Microsoft Sans Serif"/>
                <a:cs typeface="Microsoft Sans Serif"/>
              </a:rPr>
              <a:t>а</a:t>
            </a:r>
            <a:r>
              <a:rPr sz="667" spc="-7" dirty="0">
                <a:solidFill>
                  <a:srgbClr val="16375E"/>
                </a:solidFill>
                <a:latin typeface="Microsoft Sans Serif"/>
                <a:cs typeface="Microsoft Sans Serif"/>
              </a:rPr>
              <a:t> </a:t>
            </a:r>
            <a:r>
              <a:rPr sz="667" spc="-47" dirty="0">
                <a:solidFill>
                  <a:srgbClr val="16375E"/>
                </a:solidFill>
                <a:latin typeface="Microsoft Sans Serif"/>
                <a:cs typeface="Microsoft Sans Serif"/>
              </a:rPr>
              <a:t>к</a:t>
            </a:r>
            <a:r>
              <a:rPr sz="667" spc="-7" dirty="0">
                <a:solidFill>
                  <a:srgbClr val="16375E"/>
                </a:solidFill>
                <a:latin typeface="Microsoft Sans Serif"/>
                <a:cs typeface="Microsoft Sans Serif"/>
              </a:rPr>
              <a:t>онт</a:t>
            </a:r>
            <a:r>
              <a:rPr sz="667" spc="-20" dirty="0">
                <a:solidFill>
                  <a:srgbClr val="16375E"/>
                </a:solidFill>
                <a:latin typeface="Microsoft Sans Serif"/>
                <a:cs typeface="Microsoft Sans Serif"/>
              </a:rPr>
              <a:t>рак</a:t>
            </a:r>
            <a:r>
              <a:rPr sz="667" spc="-7" dirty="0">
                <a:solidFill>
                  <a:srgbClr val="16375E"/>
                </a:solidFill>
                <a:latin typeface="Microsoft Sans Serif"/>
                <a:cs typeface="Microsoft Sans Serif"/>
              </a:rPr>
              <a:t>т</a:t>
            </a:r>
            <a:r>
              <a:rPr sz="667" dirty="0">
                <a:solidFill>
                  <a:srgbClr val="16375E"/>
                </a:solidFill>
                <a:latin typeface="Microsoft Sans Serif"/>
                <a:cs typeface="Microsoft Sans Serif"/>
              </a:rPr>
              <a:t>а</a:t>
            </a:r>
            <a:endParaRPr sz="667">
              <a:latin typeface="Microsoft Sans Serif"/>
              <a:cs typeface="Microsoft Sans Serif"/>
            </a:endParaRPr>
          </a:p>
          <a:p>
            <a:pPr marL="16933"/>
            <a:r>
              <a:rPr sz="667" dirty="0">
                <a:solidFill>
                  <a:srgbClr val="16375E"/>
                </a:solidFill>
                <a:latin typeface="Microsoft Sans Serif"/>
                <a:cs typeface="Microsoft Sans Serif"/>
              </a:rPr>
              <a:t>(</a:t>
            </a:r>
            <a:r>
              <a:rPr sz="667" spc="-7" dirty="0">
                <a:solidFill>
                  <a:srgbClr val="C00000"/>
                </a:solidFill>
                <a:latin typeface="Microsoft Sans Serif"/>
                <a:cs typeface="Microsoft Sans Serif"/>
              </a:rPr>
              <a:t>нестру</a:t>
            </a:r>
            <a:r>
              <a:rPr sz="667" spc="-47" dirty="0">
                <a:solidFill>
                  <a:srgbClr val="C00000"/>
                </a:solidFill>
                <a:latin typeface="Microsoft Sans Serif"/>
                <a:cs typeface="Microsoft Sans Serif"/>
              </a:rPr>
              <a:t>к</a:t>
            </a:r>
            <a:r>
              <a:rPr sz="667" spc="-7" dirty="0">
                <a:solidFill>
                  <a:srgbClr val="C00000"/>
                </a:solidFill>
                <a:latin typeface="Microsoft Sans Serif"/>
                <a:cs typeface="Microsoft Sans Serif"/>
              </a:rPr>
              <a:t>т</a:t>
            </a:r>
            <a:r>
              <a:rPr sz="667" dirty="0">
                <a:solidFill>
                  <a:srgbClr val="C00000"/>
                </a:solidFill>
                <a:latin typeface="Microsoft Sans Serif"/>
                <a:cs typeface="Microsoft Sans Serif"/>
              </a:rPr>
              <a:t>у</a:t>
            </a:r>
            <a:r>
              <a:rPr sz="667" spc="-7" dirty="0">
                <a:solidFill>
                  <a:srgbClr val="C00000"/>
                </a:solidFill>
                <a:latin typeface="Microsoft Sans Serif"/>
                <a:cs typeface="Microsoft Sans Serif"/>
              </a:rPr>
              <a:t>р</a:t>
            </a:r>
            <a:r>
              <a:rPr sz="667" spc="-13" dirty="0">
                <a:solidFill>
                  <a:srgbClr val="C00000"/>
                </a:solidFill>
                <a:latin typeface="Microsoft Sans Serif"/>
                <a:cs typeface="Microsoft Sans Serif"/>
              </a:rPr>
              <a:t>и</a:t>
            </a:r>
            <a:r>
              <a:rPr sz="667" spc="-7" dirty="0">
                <a:solidFill>
                  <a:srgbClr val="C00000"/>
                </a:solidFill>
                <a:latin typeface="Microsoft Sans Serif"/>
                <a:cs typeface="Microsoft Sans Serif"/>
              </a:rPr>
              <a:t>рован</a:t>
            </a:r>
            <a:r>
              <a:rPr sz="667" dirty="0">
                <a:solidFill>
                  <a:srgbClr val="16375E"/>
                </a:solidFill>
                <a:latin typeface="Microsoft Sans Serif"/>
                <a:cs typeface="Microsoft Sans Serif"/>
              </a:rPr>
              <a:t>)</a:t>
            </a:r>
            <a:endParaRPr sz="667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28319" y="4241085"/>
            <a:ext cx="798407" cy="32506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indent="38099">
              <a:spcBef>
                <a:spcPts val="133"/>
              </a:spcBef>
            </a:pPr>
            <a:r>
              <a:rPr sz="667" spc="-13" dirty="0">
                <a:solidFill>
                  <a:srgbClr val="16375E"/>
                </a:solidFill>
                <a:latin typeface="Microsoft Sans Serif"/>
                <a:cs typeface="Microsoft Sans Serif"/>
              </a:rPr>
              <a:t>Проект</a:t>
            </a:r>
            <a:r>
              <a:rPr sz="667" spc="13" dirty="0">
                <a:solidFill>
                  <a:srgbClr val="16375E"/>
                </a:solidFill>
                <a:latin typeface="Microsoft Sans Serif"/>
                <a:cs typeface="Microsoft Sans Serif"/>
              </a:rPr>
              <a:t> </a:t>
            </a:r>
            <a:r>
              <a:rPr sz="667" spc="-13" dirty="0">
                <a:solidFill>
                  <a:srgbClr val="16375E"/>
                </a:solidFill>
                <a:latin typeface="Microsoft Sans Serif"/>
                <a:cs typeface="Microsoft Sans Serif"/>
              </a:rPr>
              <a:t>контракта </a:t>
            </a:r>
            <a:r>
              <a:rPr sz="667" spc="-7" dirty="0">
                <a:solidFill>
                  <a:srgbClr val="16375E"/>
                </a:solidFill>
                <a:latin typeface="Microsoft Sans Serif"/>
                <a:cs typeface="Microsoft Sans Serif"/>
              </a:rPr>
              <a:t> </a:t>
            </a:r>
            <a:r>
              <a:rPr sz="667" dirty="0">
                <a:solidFill>
                  <a:srgbClr val="16375E"/>
                </a:solidFill>
                <a:latin typeface="Microsoft Sans Serif"/>
                <a:cs typeface="Microsoft Sans Serif"/>
              </a:rPr>
              <a:t>и</a:t>
            </a:r>
            <a:r>
              <a:rPr sz="667" spc="-13" dirty="0">
                <a:solidFill>
                  <a:srgbClr val="16375E"/>
                </a:solidFill>
                <a:latin typeface="Microsoft Sans Serif"/>
                <a:cs typeface="Microsoft Sans Serif"/>
              </a:rPr>
              <a:t> С</a:t>
            </a:r>
            <a:r>
              <a:rPr sz="667" spc="-7" dirty="0">
                <a:solidFill>
                  <a:srgbClr val="16375E"/>
                </a:solidFill>
                <a:latin typeface="Microsoft Sans Serif"/>
                <a:cs typeface="Microsoft Sans Serif"/>
              </a:rPr>
              <a:t>мет</a:t>
            </a:r>
            <a:r>
              <a:rPr sz="667" dirty="0">
                <a:solidFill>
                  <a:srgbClr val="16375E"/>
                </a:solidFill>
                <a:latin typeface="Microsoft Sans Serif"/>
                <a:cs typeface="Microsoft Sans Serif"/>
              </a:rPr>
              <a:t>ы</a:t>
            </a:r>
            <a:r>
              <a:rPr sz="667" spc="7" dirty="0">
                <a:solidFill>
                  <a:srgbClr val="16375E"/>
                </a:solidFill>
                <a:latin typeface="Microsoft Sans Serif"/>
                <a:cs typeface="Microsoft Sans Serif"/>
              </a:rPr>
              <a:t> </a:t>
            </a:r>
            <a:r>
              <a:rPr sz="667" spc="-47" dirty="0">
                <a:solidFill>
                  <a:srgbClr val="16375E"/>
                </a:solidFill>
                <a:latin typeface="Microsoft Sans Serif"/>
                <a:cs typeface="Microsoft Sans Serif"/>
              </a:rPr>
              <a:t>к</a:t>
            </a:r>
            <a:r>
              <a:rPr sz="667" spc="-7" dirty="0">
                <a:solidFill>
                  <a:srgbClr val="16375E"/>
                </a:solidFill>
                <a:latin typeface="Microsoft Sans Serif"/>
                <a:cs typeface="Microsoft Sans Serif"/>
              </a:rPr>
              <a:t>онт</a:t>
            </a:r>
            <a:r>
              <a:rPr sz="667" spc="-20" dirty="0">
                <a:solidFill>
                  <a:srgbClr val="16375E"/>
                </a:solidFill>
                <a:latin typeface="Microsoft Sans Serif"/>
                <a:cs typeface="Microsoft Sans Serif"/>
              </a:rPr>
              <a:t>рак</a:t>
            </a:r>
            <a:r>
              <a:rPr sz="667" spc="-7" dirty="0">
                <a:solidFill>
                  <a:srgbClr val="16375E"/>
                </a:solidFill>
                <a:latin typeface="Microsoft Sans Serif"/>
                <a:cs typeface="Microsoft Sans Serif"/>
              </a:rPr>
              <a:t>т</a:t>
            </a:r>
            <a:r>
              <a:rPr sz="667" dirty="0">
                <a:solidFill>
                  <a:srgbClr val="16375E"/>
                </a:solidFill>
                <a:latin typeface="Microsoft Sans Serif"/>
                <a:cs typeface="Microsoft Sans Serif"/>
              </a:rPr>
              <a:t>а  (</a:t>
            </a:r>
            <a:r>
              <a:rPr sz="667" spc="-7" dirty="0">
                <a:solidFill>
                  <a:srgbClr val="C00000"/>
                </a:solidFill>
                <a:latin typeface="Microsoft Sans Serif"/>
                <a:cs typeface="Microsoft Sans Serif"/>
              </a:rPr>
              <a:t>нестру</a:t>
            </a:r>
            <a:r>
              <a:rPr sz="667" spc="-47" dirty="0">
                <a:solidFill>
                  <a:srgbClr val="C00000"/>
                </a:solidFill>
                <a:latin typeface="Microsoft Sans Serif"/>
                <a:cs typeface="Microsoft Sans Serif"/>
              </a:rPr>
              <a:t>к</a:t>
            </a:r>
            <a:r>
              <a:rPr sz="667" spc="-7" dirty="0">
                <a:solidFill>
                  <a:srgbClr val="C00000"/>
                </a:solidFill>
                <a:latin typeface="Microsoft Sans Serif"/>
                <a:cs typeface="Microsoft Sans Serif"/>
              </a:rPr>
              <a:t>т</a:t>
            </a:r>
            <a:r>
              <a:rPr sz="667" dirty="0">
                <a:solidFill>
                  <a:srgbClr val="C00000"/>
                </a:solidFill>
                <a:latin typeface="Microsoft Sans Serif"/>
                <a:cs typeface="Microsoft Sans Serif"/>
              </a:rPr>
              <a:t>у</a:t>
            </a:r>
            <a:r>
              <a:rPr sz="667" spc="-7" dirty="0">
                <a:solidFill>
                  <a:srgbClr val="C00000"/>
                </a:solidFill>
                <a:latin typeface="Microsoft Sans Serif"/>
                <a:cs typeface="Microsoft Sans Serif"/>
              </a:rPr>
              <a:t>р</a:t>
            </a:r>
            <a:r>
              <a:rPr sz="667" spc="-13" dirty="0">
                <a:solidFill>
                  <a:srgbClr val="C00000"/>
                </a:solidFill>
                <a:latin typeface="Microsoft Sans Serif"/>
                <a:cs typeface="Microsoft Sans Serif"/>
              </a:rPr>
              <a:t>и</a:t>
            </a:r>
            <a:r>
              <a:rPr sz="667" spc="-7" dirty="0">
                <a:solidFill>
                  <a:srgbClr val="C00000"/>
                </a:solidFill>
                <a:latin typeface="Microsoft Sans Serif"/>
                <a:cs typeface="Microsoft Sans Serif"/>
              </a:rPr>
              <a:t>рован</a:t>
            </a:r>
            <a:r>
              <a:rPr sz="667" dirty="0">
                <a:solidFill>
                  <a:srgbClr val="16375E"/>
                </a:solidFill>
                <a:latin typeface="Microsoft Sans Serif"/>
                <a:cs typeface="Microsoft Sans Serif"/>
              </a:rPr>
              <a:t>)</a:t>
            </a:r>
            <a:endParaRPr sz="667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55195" y="2253107"/>
            <a:ext cx="770467" cy="51058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6773" indent="-847" algn="ctr">
              <a:spcBef>
                <a:spcPts val="140"/>
              </a:spcBef>
            </a:pPr>
            <a:r>
              <a:rPr sz="1067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Сметная </a:t>
            </a:r>
            <a:r>
              <a:rPr sz="106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программа </a:t>
            </a:r>
            <a:r>
              <a:rPr sz="1067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п</a:t>
            </a:r>
            <a:r>
              <a:rPr sz="1067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одряд</a:t>
            </a:r>
            <a:r>
              <a:rPr sz="1067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чи</a:t>
            </a:r>
            <a:r>
              <a:rPr sz="1067" spc="-73" dirty="0">
                <a:solidFill>
                  <a:srgbClr val="001F5F"/>
                </a:solidFill>
                <a:latin typeface="Microsoft Sans Serif"/>
                <a:cs typeface="Microsoft Sans Serif"/>
              </a:rPr>
              <a:t>к</a:t>
            </a:r>
            <a:r>
              <a:rPr sz="1067" dirty="0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endParaRPr sz="1067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251696" y="2276982"/>
            <a:ext cx="1700953" cy="640079"/>
          </a:xfrm>
          <a:custGeom>
            <a:avLst/>
            <a:gdLst/>
            <a:ahLst/>
            <a:cxnLst/>
            <a:rect l="l" t="t" r="r" b="b"/>
            <a:pathLst>
              <a:path w="1275715" h="480060">
                <a:moveTo>
                  <a:pt x="0" y="80010"/>
                </a:moveTo>
                <a:lnTo>
                  <a:pt x="6288" y="48868"/>
                </a:lnTo>
                <a:lnTo>
                  <a:pt x="23436" y="23436"/>
                </a:lnTo>
                <a:lnTo>
                  <a:pt x="48868" y="6288"/>
                </a:lnTo>
                <a:lnTo>
                  <a:pt x="80010" y="0"/>
                </a:lnTo>
                <a:lnTo>
                  <a:pt x="1195578" y="0"/>
                </a:lnTo>
                <a:lnTo>
                  <a:pt x="1226719" y="6288"/>
                </a:lnTo>
                <a:lnTo>
                  <a:pt x="1252151" y="23436"/>
                </a:lnTo>
                <a:lnTo>
                  <a:pt x="1269299" y="48868"/>
                </a:lnTo>
                <a:lnTo>
                  <a:pt x="1275588" y="80010"/>
                </a:lnTo>
                <a:lnTo>
                  <a:pt x="1275588" y="400050"/>
                </a:lnTo>
                <a:lnTo>
                  <a:pt x="1269299" y="431191"/>
                </a:lnTo>
                <a:lnTo>
                  <a:pt x="1252151" y="456623"/>
                </a:lnTo>
                <a:lnTo>
                  <a:pt x="1226719" y="473771"/>
                </a:lnTo>
                <a:lnTo>
                  <a:pt x="1195578" y="480060"/>
                </a:lnTo>
                <a:lnTo>
                  <a:pt x="80010" y="480060"/>
                </a:lnTo>
                <a:lnTo>
                  <a:pt x="48868" y="473771"/>
                </a:lnTo>
                <a:lnTo>
                  <a:pt x="23436" y="456623"/>
                </a:lnTo>
                <a:lnTo>
                  <a:pt x="6288" y="431191"/>
                </a:lnTo>
                <a:lnTo>
                  <a:pt x="0" y="400050"/>
                </a:lnTo>
                <a:lnTo>
                  <a:pt x="0" y="80010"/>
                </a:lnTo>
                <a:close/>
              </a:path>
            </a:pathLst>
          </a:custGeom>
          <a:ln w="9525">
            <a:solidFill>
              <a:srgbClr val="16375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9335504" y="2292646"/>
            <a:ext cx="1532467" cy="590504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086" marR="6773" algn="ctr">
              <a:spcBef>
                <a:spcPts val="127"/>
              </a:spcBef>
            </a:pPr>
            <a:r>
              <a:rPr sz="933" b="1" spc="-13" dirty="0">
                <a:solidFill>
                  <a:srgbClr val="16375E"/>
                </a:solidFill>
                <a:latin typeface="Arial"/>
                <a:cs typeface="Arial"/>
              </a:rPr>
              <a:t>Формирование</a:t>
            </a:r>
            <a:r>
              <a:rPr sz="933" b="1" spc="-7" dirty="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sz="933" b="1" spc="-20" dirty="0">
                <a:solidFill>
                  <a:srgbClr val="16375E"/>
                </a:solidFill>
                <a:latin typeface="Arial"/>
                <a:cs typeface="Arial"/>
              </a:rPr>
              <a:t>проекта </a:t>
            </a:r>
            <a:r>
              <a:rPr sz="933" b="1" spc="-13" dirty="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sz="933" b="1" spc="-13" dirty="0">
                <a:solidFill>
                  <a:srgbClr val="C00000"/>
                </a:solidFill>
                <a:latin typeface="Arial"/>
                <a:cs typeface="Arial"/>
              </a:rPr>
              <a:t>структурированного</a:t>
            </a:r>
            <a:r>
              <a:rPr sz="933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33" b="1" spc="-20" dirty="0">
                <a:solidFill>
                  <a:srgbClr val="16375E"/>
                </a:solidFill>
                <a:latin typeface="Arial"/>
                <a:cs typeface="Arial"/>
              </a:rPr>
              <a:t>Акта </a:t>
            </a:r>
            <a:r>
              <a:rPr sz="933" b="1" spc="-240" dirty="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sz="933" b="1" spc="-7" dirty="0">
                <a:solidFill>
                  <a:srgbClr val="16375E"/>
                </a:solidFill>
                <a:latin typeface="Arial"/>
                <a:cs typeface="Arial"/>
              </a:rPr>
              <a:t>выполненных</a:t>
            </a:r>
            <a:r>
              <a:rPr sz="933" b="1" spc="27" dirty="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sz="933" b="1" spc="-13" dirty="0">
                <a:solidFill>
                  <a:srgbClr val="16375E"/>
                </a:solidFill>
                <a:latin typeface="Arial"/>
                <a:cs typeface="Arial"/>
              </a:rPr>
              <a:t>работ</a:t>
            </a:r>
            <a:endParaRPr sz="933">
              <a:latin typeface="Arial"/>
              <a:cs typeface="Arial"/>
            </a:endParaRPr>
          </a:p>
          <a:p>
            <a:pPr marL="1693" algn="ctr"/>
            <a:r>
              <a:rPr sz="933" b="1" spc="-7" dirty="0">
                <a:solidFill>
                  <a:srgbClr val="C00000"/>
                </a:solidFill>
                <a:latin typeface="Arial"/>
                <a:cs typeface="Arial"/>
              </a:rPr>
              <a:t>по</a:t>
            </a:r>
            <a:r>
              <a:rPr sz="933" b="1" spc="-27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33" b="1" spc="-13" dirty="0">
                <a:solidFill>
                  <a:srgbClr val="C00000"/>
                </a:solidFill>
                <a:latin typeface="Arial"/>
                <a:cs typeface="Arial"/>
              </a:rPr>
              <a:t>Смете</a:t>
            </a:r>
            <a:r>
              <a:rPr sz="933" b="1" spc="13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33" b="1" spc="-20" dirty="0">
                <a:solidFill>
                  <a:srgbClr val="C00000"/>
                </a:solidFill>
                <a:latin typeface="Arial"/>
                <a:cs typeface="Arial"/>
              </a:rPr>
              <a:t>контракта</a:t>
            </a:r>
            <a:endParaRPr sz="933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307502" y="2288920"/>
            <a:ext cx="5893647" cy="1640840"/>
            <a:chOff x="3230626" y="1714309"/>
            <a:chExt cx="4420235" cy="1230630"/>
          </a:xfrm>
        </p:grpSpPr>
        <p:sp>
          <p:nvSpPr>
            <p:cNvPr id="18" name="object 18"/>
            <p:cNvSpPr/>
            <p:nvPr/>
          </p:nvSpPr>
          <p:spPr>
            <a:xfrm>
              <a:off x="3236976" y="2906268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7977" y="0"/>
                  </a:lnTo>
                </a:path>
              </a:pathLst>
            </a:custGeom>
            <a:ln w="12700">
              <a:solidFill>
                <a:srgbClr val="16375E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3439553" y="286816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25400" y="38100"/>
                  </a:ln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75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5154168" y="1719072"/>
              <a:ext cx="1447800" cy="462280"/>
            </a:xfrm>
            <a:custGeom>
              <a:avLst/>
              <a:gdLst/>
              <a:ahLst/>
              <a:cxnLst/>
              <a:rect l="l" t="t" r="r" b="b"/>
              <a:pathLst>
                <a:path w="1447800" h="462280">
                  <a:moveTo>
                    <a:pt x="0" y="76962"/>
                  </a:moveTo>
                  <a:lnTo>
                    <a:pt x="6047" y="47004"/>
                  </a:lnTo>
                  <a:lnTo>
                    <a:pt x="22540" y="22540"/>
                  </a:lnTo>
                  <a:lnTo>
                    <a:pt x="47004" y="6047"/>
                  </a:lnTo>
                  <a:lnTo>
                    <a:pt x="76962" y="0"/>
                  </a:lnTo>
                  <a:lnTo>
                    <a:pt x="1370838" y="0"/>
                  </a:lnTo>
                  <a:lnTo>
                    <a:pt x="1400795" y="6047"/>
                  </a:lnTo>
                  <a:lnTo>
                    <a:pt x="1425259" y="22540"/>
                  </a:lnTo>
                  <a:lnTo>
                    <a:pt x="1441752" y="47004"/>
                  </a:lnTo>
                  <a:lnTo>
                    <a:pt x="1447800" y="76962"/>
                  </a:lnTo>
                  <a:lnTo>
                    <a:pt x="1447800" y="384810"/>
                  </a:lnTo>
                  <a:lnTo>
                    <a:pt x="1441752" y="414767"/>
                  </a:lnTo>
                  <a:lnTo>
                    <a:pt x="1425259" y="439231"/>
                  </a:lnTo>
                  <a:lnTo>
                    <a:pt x="1400795" y="455724"/>
                  </a:lnTo>
                  <a:lnTo>
                    <a:pt x="1370838" y="461772"/>
                  </a:lnTo>
                  <a:lnTo>
                    <a:pt x="76962" y="461772"/>
                  </a:lnTo>
                  <a:lnTo>
                    <a:pt x="47004" y="455724"/>
                  </a:lnTo>
                  <a:lnTo>
                    <a:pt x="22540" y="439231"/>
                  </a:lnTo>
                  <a:lnTo>
                    <a:pt x="6047" y="414767"/>
                  </a:lnTo>
                  <a:lnTo>
                    <a:pt x="0" y="384810"/>
                  </a:lnTo>
                  <a:lnTo>
                    <a:pt x="0" y="76962"/>
                  </a:lnTo>
                  <a:close/>
                </a:path>
              </a:pathLst>
            </a:custGeom>
            <a:ln w="9525">
              <a:solidFill>
                <a:srgbClr val="16375E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6600444" y="1955292"/>
              <a:ext cx="273685" cy="0"/>
            </a:xfrm>
            <a:custGeom>
              <a:avLst/>
              <a:gdLst/>
              <a:ahLst/>
              <a:cxnLst/>
              <a:rect l="l" t="t" r="r" b="b"/>
              <a:pathLst>
                <a:path w="273684">
                  <a:moveTo>
                    <a:pt x="0" y="0"/>
                  </a:moveTo>
                  <a:lnTo>
                    <a:pt x="273659" y="0"/>
                  </a:lnTo>
                </a:path>
              </a:pathLst>
            </a:custGeom>
            <a:ln w="12700">
              <a:solidFill>
                <a:srgbClr val="1F487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6848703" y="1917192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25400" y="38100"/>
                  </a:ln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7612379" y="2183891"/>
              <a:ext cx="635" cy="428625"/>
            </a:xfrm>
            <a:custGeom>
              <a:avLst/>
              <a:gdLst/>
              <a:ahLst/>
              <a:cxnLst/>
              <a:rect l="l" t="t" r="r" b="b"/>
              <a:pathLst>
                <a:path w="634" h="428625">
                  <a:moveTo>
                    <a:pt x="0" y="0"/>
                  </a:moveTo>
                  <a:lnTo>
                    <a:pt x="215" y="428345"/>
                  </a:lnTo>
                </a:path>
              </a:pathLst>
            </a:custGeom>
            <a:ln w="12699">
              <a:solidFill>
                <a:srgbClr val="16375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7574483" y="2586824"/>
              <a:ext cx="76200" cy="76835"/>
            </a:xfrm>
            <a:custGeom>
              <a:avLst/>
              <a:gdLst/>
              <a:ahLst/>
              <a:cxnLst/>
              <a:rect l="l" t="t" r="r" b="b"/>
              <a:pathLst>
                <a:path w="76200" h="76835">
                  <a:moveTo>
                    <a:pt x="76199" y="0"/>
                  </a:moveTo>
                  <a:lnTo>
                    <a:pt x="38112" y="25412"/>
                  </a:lnTo>
                  <a:lnTo>
                    <a:pt x="0" y="25"/>
                  </a:lnTo>
                  <a:lnTo>
                    <a:pt x="38138" y="76212"/>
                  </a:lnTo>
                  <a:lnTo>
                    <a:pt x="76199" y="0"/>
                  </a:lnTo>
                  <a:close/>
                </a:path>
              </a:pathLst>
            </a:custGeom>
            <a:solidFill>
              <a:srgbClr val="16375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9430106" y="2913117"/>
            <a:ext cx="707813" cy="22241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72714" marR="6773" indent="-156629">
              <a:spcBef>
                <a:spcPts val="133"/>
              </a:spcBef>
            </a:pPr>
            <a:r>
              <a:rPr sz="667" spc="-27" dirty="0">
                <a:solidFill>
                  <a:srgbClr val="16375E"/>
                </a:solidFill>
                <a:latin typeface="Microsoft Sans Serif"/>
                <a:cs typeface="Microsoft Sans Serif"/>
              </a:rPr>
              <a:t>З</a:t>
            </a:r>
            <a:r>
              <a:rPr sz="667" spc="-13" dirty="0">
                <a:solidFill>
                  <a:srgbClr val="16375E"/>
                </a:solidFill>
                <a:latin typeface="Microsoft Sans Serif"/>
                <a:cs typeface="Microsoft Sans Serif"/>
              </a:rPr>
              <a:t>агру</a:t>
            </a:r>
            <a:r>
              <a:rPr sz="667" spc="-33" dirty="0">
                <a:solidFill>
                  <a:srgbClr val="16375E"/>
                </a:solidFill>
                <a:latin typeface="Microsoft Sans Serif"/>
                <a:cs typeface="Microsoft Sans Serif"/>
              </a:rPr>
              <a:t>з</a:t>
            </a:r>
            <a:r>
              <a:rPr sz="667" spc="-47" dirty="0">
                <a:solidFill>
                  <a:srgbClr val="16375E"/>
                </a:solidFill>
                <a:latin typeface="Microsoft Sans Serif"/>
                <a:cs typeface="Microsoft Sans Serif"/>
              </a:rPr>
              <a:t>к</a:t>
            </a:r>
            <a:r>
              <a:rPr sz="667" dirty="0">
                <a:solidFill>
                  <a:srgbClr val="16375E"/>
                </a:solidFill>
                <a:latin typeface="Microsoft Sans Serif"/>
                <a:cs typeface="Microsoft Sans Serif"/>
              </a:rPr>
              <a:t>а</a:t>
            </a:r>
            <a:r>
              <a:rPr sz="667" spc="7" dirty="0">
                <a:solidFill>
                  <a:srgbClr val="16375E"/>
                </a:solidFill>
                <a:latin typeface="Microsoft Sans Serif"/>
                <a:cs typeface="Microsoft Sans Serif"/>
              </a:rPr>
              <a:t> </a:t>
            </a:r>
            <a:r>
              <a:rPr sz="667" spc="-13" dirty="0">
                <a:solidFill>
                  <a:srgbClr val="16375E"/>
                </a:solidFill>
                <a:latin typeface="Microsoft Sans Serif"/>
                <a:cs typeface="Microsoft Sans Serif"/>
              </a:rPr>
              <a:t>п</a:t>
            </a:r>
            <a:r>
              <a:rPr sz="667" spc="-20" dirty="0">
                <a:solidFill>
                  <a:srgbClr val="16375E"/>
                </a:solidFill>
                <a:latin typeface="Microsoft Sans Serif"/>
                <a:cs typeface="Microsoft Sans Serif"/>
              </a:rPr>
              <a:t>роек</a:t>
            </a:r>
            <a:r>
              <a:rPr sz="667" spc="-7" dirty="0">
                <a:solidFill>
                  <a:srgbClr val="16375E"/>
                </a:solidFill>
                <a:latin typeface="Microsoft Sans Serif"/>
                <a:cs typeface="Microsoft Sans Serif"/>
              </a:rPr>
              <a:t>т</a:t>
            </a:r>
            <a:r>
              <a:rPr sz="667" dirty="0">
                <a:solidFill>
                  <a:srgbClr val="16375E"/>
                </a:solidFill>
                <a:latin typeface="Microsoft Sans Serif"/>
                <a:cs typeface="Microsoft Sans Serif"/>
              </a:rPr>
              <a:t>а  </a:t>
            </a:r>
            <a:r>
              <a:rPr sz="667" spc="-7" dirty="0">
                <a:solidFill>
                  <a:srgbClr val="16375E"/>
                </a:solidFill>
                <a:latin typeface="Microsoft Sans Serif"/>
                <a:cs typeface="Microsoft Sans Serif"/>
              </a:rPr>
              <a:t>структур.</a:t>
            </a:r>
            <a:endParaRPr sz="667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454428" y="3116237"/>
            <a:ext cx="660400" cy="22241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indent="26246">
              <a:spcBef>
                <a:spcPts val="133"/>
              </a:spcBef>
            </a:pPr>
            <a:r>
              <a:rPr sz="667" spc="-13" dirty="0">
                <a:solidFill>
                  <a:srgbClr val="16375E"/>
                </a:solidFill>
                <a:latin typeface="Microsoft Sans Serif"/>
                <a:cs typeface="Microsoft Sans Serif"/>
              </a:rPr>
              <a:t>Акта </a:t>
            </a:r>
            <a:r>
              <a:rPr sz="667" spc="-7" dirty="0">
                <a:solidFill>
                  <a:srgbClr val="16375E"/>
                </a:solidFill>
                <a:latin typeface="Microsoft Sans Serif"/>
                <a:cs typeface="Microsoft Sans Serif"/>
              </a:rPr>
              <a:t>по Смете </a:t>
            </a:r>
            <a:r>
              <a:rPr sz="667" dirty="0">
                <a:solidFill>
                  <a:srgbClr val="16375E"/>
                </a:solidFill>
                <a:latin typeface="Microsoft Sans Serif"/>
                <a:cs typeface="Microsoft Sans Serif"/>
              </a:rPr>
              <a:t> </a:t>
            </a:r>
            <a:r>
              <a:rPr sz="667" spc="-47" dirty="0">
                <a:solidFill>
                  <a:srgbClr val="16375E"/>
                </a:solidFill>
                <a:latin typeface="Microsoft Sans Serif"/>
                <a:cs typeface="Microsoft Sans Serif"/>
              </a:rPr>
              <a:t>к</a:t>
            </a:r>
            <a:r>
              <a:rPr sz="667" spc="-7" dirty="0">
                <a:solidFill>
                  <a:srgbClr val="16375E"/>
                </a:solidFill>
                <a:latin typeface="Microsoft Sans Serif"/>
                <a:cs typeface="Microsoft Sans Serif"/>
              </a:rPr>
              <a:t>онт</a:t>
            </a:r>
            <a:r>
              <a:rPr sz="667" spc="-20" dirty="0">
                <a:solidFill>
                  <a:srgbClr val="16375E"/>
                </a:solidFill>
                <a:latin typeface="Microsoft Sans Serif"/>
                <a:cs typeface="Microsoft Sans Serif"/>
              </a:rPr>
              <a:t>рак</a:t>
            </a:r>
            <a:r>
              <a:rPr sz="667" spc="-7" dirty="0">
                <a:solidFill>
                  <a:srgbClr val="16375E"/>
                </a:solidFill>
                <a:latin typeface="Microsoft Sans Serif"/>
                <a:cs typeface="Microsoft Sans Serif"/>
              </a:rPr>
              <a:t>т</a:t>
            </a:r>
            <a:r>
              <a:rPr sz="667" dirty="0">
                <a:solidFill>
                  <a:srgbClr val="16375E"/>
                </a:solidFill>
                <a:latin typeface="Microsoft Sans Serif"/>
                <a:cs typeface="Microsoft Sans Serif"/>
              </a:rPr>
              <a:t>а</a:t>
            </a:r>
            <a:r>
              <a:rPr sz="667" spc="7" dirty="0">
                <a:solidFill>
                  <a:srgbClr val="16375E"/>
                </a:solidFill>
                <a:latin typeface="Microsoft Sans Serif"/>
                <a:cs typeface="Microsoft Sans Serif"/>
              </a:rPr>
              <a:t> </a:t>
            </a:r>
            <a:r>
              <a:rPr sz="667" spc="-7" dirty="0">
                <a:solidFill>
                  <a:srgbClr val="16375E"/>
                </a:solidFill>
                <a:latin typeface="Microsoft Sans Serif"/>
                <a:cs typeface="Microsoft Sans Serif"/>
              </a:rPr>
              <a:t>(</a:t>
            </a:r>
            <a:r>
              <a:rPr sz="667" dirty="0">
                <a:solidFill>
                  <a:srgbClr val="16375E"/>
                </a:solidFill>
                <a:latin typeface="Microsoft Sans Serif"/>
                <a:cs typeface="Microsoft Sans Serif"/>
              </a:rPr>
              <a:t>.</a:t>
            </a:r>
            <a:r>
              <a:rPr sz="667" spc="13" dirty="0">
                <a:solidFill>
                  <a:srgbClr val="16375E"/>
                </a:solidFill>
                <a:latin typeface="Microsoft Sans Serif"/>
                <a:cs typeface="Microsoft Sans Serif"/>
              </a:rPr>
              <a:t>x</a:t>
            </a:r>
            <a:r>
              <a:rPr sz="667" dirty="0">
                <a:solidFill>
                  <a:srgbClr val="16375E"/>
                </a:solidFill>
                <a:latin typeface="Microsoft Sans Serif"/>
                <a:cs typeface="Microsoft Sans Serif"/>
              </a:rPr>
              <a:t>m</a:t>
            </a:r>
            <a:r>
              <a:rPr sz="667" spc="7" dirty="0">
                <a:solidFill>
                  <a:srgbClr val="16375E"/>
                </a:solidFill>
                <a:latin typeface="Microsoft Sans Serif"/>
                <a:cs typeface="Microsoft Sans Serif"/>
              </a:rPr>
              <a:t>l</a:t>
            </a:r>
            <a:r>
              <a:rPr sz="667" dirty="0">
                <a:solidFill>
                  <a:srgbClr val="16375E"/>
                </a:solidFill>
                <a:latin typeface="Microsoft Sans Serif"/>
                <a:cs typeface="Microsoft Sans Serif"/>
              </a:rPr>
              <a:t>)</a:t>
            </a:r>
            <a:endParaRPr sz="667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6253" y="5369408"/>
            <a:ext cx="10905912" cy="67394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algn="just">
              <a:spcBef>
                <a:spcPts val="133"/>
              </a:spcBef>
            </a:pPr>
            <a:r>
              <a:rPr sz="1067" dirty="0">
                <a:solidFill>
                  <a:srgbClr val="001F5F"/>
                </a:solidFill>
                <a:latin typeface="Microsoft Sans Serif"/>
                <a:cs typeface="Microsoft Sans Serif"/>
              </a:rPr>
              <a:t>* </a:t>
            </a:r>
            <a:r>
              <a:rPr sz="1067" b="1" dirty="0">
                <a:solidFill>
                  <a:srgbClr val="001F5F"/>
                </a:solidFill>
                <a:latin typeface="Arial"/>
                <a:cs typeface="Arial"/>
              </a:rPr>
              <a:t>Объект </a:t>
            </a:r>
            <a:r>
              <a:rPr sz="1067" b="1" spc="-7" dirty="0">
                <a:solidFill>
                  <a:srgbClr val="001F5F"/>
                </a:solidFill>
                <a:latin typeface="Arial"/>
                <a:cs typeface="Arial"/>
              </a:rPr>
              <a:t>закупки </a:t>
            </a:r>
            <a:r>
              <a:rPr sz="1067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по </a:t>
            </a:r>
            <a:r>
              <a:rPr sz="1067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выполнению строительных </a:t>
            </a:r>
            <a:r>
              <a:rPr sz="1067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работ </a:t>
            </a:r>
            <a:r>
              <a:rPr sz="1067" b="1" spc="-7" dirty="0">
                <a:solidFill>
                  <a:srgbClr val="001F5F"/>
                </a:solidFill>
                <a:latin typeface="Arial"/>
                <a:cs typeface="Arial"/>
              </a:rPr>
              <a:t>указывается </a:t>
            </a:r>
            <a:r>
              <a:rPr sz="1067" b="1" dirty="0">
                <a:solidFill>
                  <a:srgbClr val="001F5F"/>
                </a:solidFill>
                <a:latin typeface="Arial"/>
                <a:cs typeface="Arial"/>
              </a:rPr>
              <a:t>одной </a:t>
            </a:r>
            <a:r>
              <a:rPr sz="1067" b="1" spc="-7" dirty="0">
                <a:solidFill>
                  <a:srgbClr val="001F5F"/>
                </a:solidFill>
                <a:latin typeface="Arial"/>
                <a:cs typeface="Arial"/>
              </a:rPr>
              <a:t>строкой </a:t>
            </a:r>
            <a:r>
              <a:rPr sz="1067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(</a:t>
            </a:r>
            <a:r>
              <a:rPr sz="1067" spc="-13" dirty="0">
                <a:solidFill>
                  <a:srgbClr val="C00000"/>
                </a:solidFill>
                <a:latin typeface="Microsoft Sans Serif"/>
                <a:cs typeface="Microsoft Sans Serif"/>
              </a:rPr>
              <a:t>до </a:t>
            </a:r>
            <a:r>
              <a:rPr sz="1067" spc="-7" dirty="0">
                <a:solidFill>
                  <a:srgbClr val="C00000"/>
                </a:solidFill>
                <a:latin typeface="Microsoft Sans Serif"/>
                <a:cs typeface="Microsoft Sans Serif"/>
              </a:rPr>
              <a:t>внедрения структурированной сметы </a:t>
            </a:r>
            <a:r>
              <a:rPr sz="1067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контракта</a:t>
            </a:r>
            <a:r>
              <a:rPr sz="1067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), </a:t>
            </a:r>
            <a:r>
              <a:rPr sz="1067" spc="-27" dirty="0">
                <a:solidFill>
                  <a:srgbClr val="001F5F"/>
                </a:solidFill>
                <a:latin typeface="Microsoft Sans Serif"/>
                <a:cs typeface="Microsoft Sans Serif"/>
              </a:rPr>
              <a:t>также </a:t>
            </a:r>
            <a:r>
              <a:rPr sz="1067" b="1" spc="-7" dirty="0">
                <a:solidFill>
                  <a:srgbClr val="001F5F"/>
                </a:solidFill>
                <a:latin typeface="Arial"/>
                <a:cs typeface="Arial"/>
              </a:rPr>
              <a:t>отдельной строкой </a:t>
            </a:r>
            <a:r>
              <a:rPr sz="1067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67" b="1" spc="-7" dirty="0">
                <a:solidFill>
                  <a:srgbClr val="001F5F"/>
                </a:solidFill>
                <a:latin typeface="Arial"/>
                <a:cs typeface="Arial"/>
              </a:rPr>
              <a:t>выделяется оборудование</a:t>
            </a:r>
            <a:r>
              <a:rPr sz="1067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, </a:t>
            </a:r>
            <a:r>
              <a:rPr sz="1067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принимаемое </a:t>
            </a:r>
            <a:r>
              <a:rPr sz="1067" spc="-33" dirty="0">
                <a:solidFill>
                  <a:srgbClr val="001F5F"/>
                </a:solidFill>
                <a:latin typeface="Microsoft Sans Serif"/>
                <a:cs typeface="Microsoft Sans Serif"/>
              </a:rPr>
              <a:t>заказчиком </a:t>
            </a:r>
            <a:r>
              <a:rPr sz="1067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на </a:t>
            </a:r>
            <a:r>
              <a:rPr sz="1067" dirty="0">
                <a:solidFill>
                  <a:srgbClr val="001F5F"/>
                </a:solidFill>
                <a:latin typeface="Microsoft Sans Serif"/>
                <a:cs typeface="Microsoft Sans Serif"/>
              </a:rPr>
              <a:t>баланс </a:t>
            </a:r>
            <a:r>
              <a:rPr sz="1067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(абз. </a:t>
            </a:r>
            <a:r>
              <a:rPr sz="1067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второй </a:t>
            </a:r>
            <a:r>
              <a:rPr sz="1067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подпункта </a:t>
            </a:r>
            <a:r>
              <a:rPr sz="1067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«з» пункта </a:t>
            </a:r>
            <a:r>
              <a:rPr sz="1067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10 Правил ведения </a:t>
            </a:r>
            <a:r>
              <a:rPr sz="1067" dirty="0">
                <a:solidFill>
                  <a:srgbClr val="001F5F"/>
                </a:solidFill>
                <a:latin typeface="Microsoft Sans Serif"/>
                <a:cs typeface="Microsoft Sans Serif"/>
              </a:rPr>
              <a:t>реестра </a:t>
            </a:r>
            <a:r>
              <a:rPr sz="1067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контрактов, </a:t>
            </a:r>
            <a:r>
              <a:rPr sz="1067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утв. </a:t>
            </a:r>
            <a:r>
              <a:rPr sz="1067" spc="-27" dirty="0">
                <a:solidFill>
                  <a:srgbClr val="001F5F"/>
                </a:solidFill>
                <a:latin typeface="Microsoft Sans Serif"/>
                <a:cs typeface="Microsoft Sans Serif"/>
              </a:rPr>
              <a:t>ППРФ </a:t>
            </a:r>
            <a:r>
              <a:rPr sz="1067" spc="80" dirty="0">
                <a:solidFill>
                  <a:srgbClr val="001F5F"/>
                </a:solidFill>
                <a:latin typeface="Microsoft Sans Serif"/>
                <a:cs typeface="Microsoft Sans Serif"/>
              </a:rPr>
              <a:t>№ </a:t>
            </a:r>
            <a:r>
              <a:rPr sz="1067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60). </a:t>
            </a:r>
            <a:r>
              <a:rPr sz="1067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Смета </a:t>
            </a:r>
            <a:r>
              <a:rPr sz="106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контракта</a:t>
            </a:r>
            <a:r>
              <a:rPr sz="1067" spc="13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прилагается</a:t>
            </a:r>
            <a:r>
              <a:rPr sz="1067" spc="33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67" dirty="0">
                <a:solidFill>
                  <a:srgbClr val="001F5F"/>
                </a:solidFill>
                <a:latin typeface="Microsoft Sans Serif"/>
                <a:cs typeface="Microsoft Sans Serif"/>
              </a:rPr>
              <a:t>к</a:t>
            </a:r>
            <a:r>
              <a:rPr sz="1067" spc="13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проекту</a:t>
            </a:r>
            <a:r>
              <a:rPr sz="1067" spc="53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контракта,</a:t>
            </a:r>
            <a:r>
              <a:rPr sz="1067" spc="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контракту</a:t>
            </a:r>
            <a:r>
              <a:rPr sz="1067" spc="13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067" spc="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виде</a:t>
            </a:r>
            <a:r>
              <a:rPr sz="1067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«вложения»</a:t>
            </a:r>
            <a:r>
              <a:rPr sz="1067" spc="2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067" spc="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неструктурированном</a:t>
            </a:r>
            <a:r>
              <a:rPr sz="1067" spc="2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виде</a:t>
            </a:r>
            <a:endParaRPr sz="1067">
              <a:latin typeface="Microsoft Sans Serif"/>
              <a:cs typeface="Microsoft Sans Serif"/>
            </a:endParaRPr>
          </a:p>
          <a:p>
            <a:pPr marL="16933" algn="just"/>
            <a:r>
              <a:rPr sz="1067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**</a:t>
            </a:r>
            <a:r>
              <a:rPr sz="1067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По</a:t>
            </a:r>
            <a:r>
              <a:rPr sz="1067" spc="2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контрактам</a:t>
            </a:r>
            <a:r>
              <a:rPr sz="1067" spc="33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«под</a:t>
            </a:r>
            <a:r>
              <a:rPr sz="1067" spc="4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ключ»</a:t>
            </a:r>
            <a:r>
              <a:rPr sz="106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27" dirty="0">
                <a:solidFill>
                  <a:srgbClr val="001F5F"/>
                </a:solidFill>
                <a:latin typeface="Microsoft Sans Serif"/>
                <a:cs typeface="Microsoft Sans Serif"/>
              </a:rPr>
              <a:t>загрузка</a:t>
            </a:r>
            <a:r>
              <a:rPr sz="1067" spc="2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сметы</a:t>
            </a:r>
            <a:r>
              <a:rPr sz="1067" spc="13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контракта</a:t>
            </a:r>
            <a:r>
              <a:rPr sz="1067" spc="2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067" spc="13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dirty="0">
                <a:solidFill>
                  <a:srgbClr val="001F5F"/>
                </a:solidFill>
                <a:latin typeface="Microsoft Sans Serif"/>
                <a:cs typeface="Microsoft Sans Serif"/>
              </a:rPr>
              <a:t>составе</a:t>
            </a:r>
            <a:r>
              <a:rPr sz="1067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 сведений</a:t>
            </a:r>
            <a:r>
              <a:rPr sz="1067" spc="2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об</a:t>
            </a:r>
            <a:r>
              <a:rPr sz="1067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изменении</a:t>
            </a:r>
            <a:r>
              <a:rPr sz="1067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контракта</a:t>
            </a:r>
            <a:r>
              <a:rPr sz="1067" spc="2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(доп.</a:t>
            </a:r>
            <a:r>
              <a:rPr sz="1067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соглашение</a:t>
            </a:r>
            <a:r>
              <a:rPr sz="1067" spc="13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67" dirty="0">
                <a:solidFill>
                  <a:srgbClr val="001F5F"/>
                </a:solidFill>
                <a:latin typeface="Microsoft Sans Serif"/>
                <a:cs typeface="Microsoft Sans Serif"/>
              </a:rPr>
              <a:t>к</a:t>
            </a:r>
            <a:r>
              <a:rPr sz="1067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контракту).</a:t>
            </a:r>
            <a:endParaRPr sz="1067">
              <a:latin typeface="Microsoft Sans Serif"/>
              <a:cs typeface="Microsoft Sans Serif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82150" y="1848061"/>
            <a:ext cx="10351345" cy="2764367"/>
            <a:chOff x="586612" y="1383664"/>
            <a:chExt cx="7763509" cy="2073275"/>
          </a:xfrm>
        </p:grpSpPr>
        <p:sp>
          <p:nvSpPr>
            <p:cNvPr id="29" name="object 29"/>
            <p:cNvSpPr/>
            <p:nvPr/>
          </p:nvSpPr>
          <p:spPr>
            <a:xfrm>
              <a:off x="3532631" y="2654807"/>
              <a:ext cx="1036319" cy="513715"/>
            </a:xfrm>
            <a:custGeom>
              <a:avLst/>
              <a:gdLst/>
              <a:ahLst/>
              <a:cxnLst/>
              <a:rect l="l" t="t" r="r" b="b"/>
              <a:pathLst>
                <a:path w="1036320" h="513714">
                  <a:moveTo>
                    <a:pt x="0" y="85598"/>
                  </a:moveTo>
                  <a:lnTo>
                    <a:pt x="6727" y="52281"/>
                  </a:lnTo>
                  <a:lnTo>
                    <a:pt x="25072" y="25072"/>
                  </a:lnTo>
                  <a:lnTo>
                    <a:pt x="52281" y="6727"/>
                  </a:lnTo>
                  <a:lnTo>
                    <a:pt x="85598" y="0"/>
                  </a:lnTo>
                  <a:lnTo>
                    <a:pt x="950722" y="0"/>
                  </a:lnTo>
                  <a:lnTo>
                    <a:pt x="984038" y="6727"/>
                  </a:lnTo>
                  <a:lnTo>
                    <a:pt x="1011247" y="25072"/>
                  </a:lnTo>
                  <a:lnTo>
                    <a:pt x="1029592" y="52281"/>
                  </a:lnTo>
                  <a:lnTo>
                    <a:pt x="1036319" y="85598"/>
                  </a:lnTo>
                  <a:lnTo>
                    <a:pt x="1036319" y="427990"/>
                  </a:lnTo>
                  <a:lnTo>
                    <a:pt x="1029592" y="461306"/>
                  </a:lnTo>
                  <a:lnTo>
                    <a:pt x="1011247" y="488515"/>
                  </a:lnTo>
                  <a:lnTo>
                    <a:pt x="984038" y="506860"/>
                  </a:lnTo>
                  <a:lnTo>
                    <a:pt x="950722" y="513588"/>
                  </a:lnTo>
                  <a:lnTo>
                    <a:pt x="85598" y="513588"/>
                  </a:lnTo>
                  <a:lnTo>
                    <a:pt x="52281" y="506860"/>
                  </a:lnTo>
                  <a:lnTo>
                    <a:pt x="25072" y="488515"/>
                  </a:lnTo>
                  <a:lnTo>
                    <a:pt x="6727" y="461306"/>
                  </a:lnTo>
                  <a:lnTo>
                    <a:pt x="0" y="427990"/>
                  </a:lnTo>
                  <a:lnTo>
                    <a:pt x="0" y="85598"/>
                  </a:lnTo>
                  <a:close/>
                </a:path>
              </a:pathLst>
            </a:custGeom>
            <a:ln w="952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5987" y="3031235"/>
              <a:ext cx="140208" cy="14173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46447" y="3051047"/>
              <a:ext cx="100584" cy="10058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61103" y="3048000"/>
              <a:ext cx="99060" cy="10058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055108" y="1594103"/>
              <a:ext cx="3190240" cy="730250"/>
            </a:xfrm>
            <a:custGeom>
              <a:avLst/>
              <a:gdLst/>
              <a:ahLst/>
              <a:cxnLst/>
              <a:rect l="l" t="t" r="r" b="b"/>
              <a:pathLst>
                <a:path w="3190240" h="730250">
                  <a:moveTo>
                    <a:pt x="0" y="0"/>
                  </a:moveTo>
                  <a:lnTo>
                    <a:pt x="3189732" y="0"/>
                  </a:lnTo>
                  <a:lnTo>
                    <a:pt x="3189732" y="729995"/>
                  </a:lnTo>
                  <a:lnTo>
                    <a:pt x="0" y="729995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4AACC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88223" y="3081527"/>
              <a:ext cx="141731" cy="141731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89787" y="1386839"/>
              <a:ext cx="7751445" cy="1024255"/>
            </a:xfrm>
            <a:custGeom>
              <a:avLst/>
              <a:gdLst/>
              <a:ahLst/>
              <a:cxnLst/>
              <a:rect l="l" t="t" r="r" b="b"/>
              <a:pathLst>
                <a:path w="7751445" h="1024255">
                  <a:moveTo>
                    <a:pt x="0" y="170700"/>
                  </a:moveTo>
                  <a:lnTo>
                    <a:pt x="6097" y="125322"/>
                  </a:lnTo>
                  <a:lnTo>
                    <a:pt x="23306" y="84546"/>
                  </a:lnTo>
                  <a:lnTo>
                    <a:pt x="49998" y="49998"/>
                  </a:lnTo>
                  <a:lnTo>
                    <a:pt x="84546" y="23306"/>
                  </a:lnTo>
                  <a:lnTo>
                    <a:pt x="125322" y="6097"/>
                  </a:lnTo>
                  <a:lnTo>
                    <a:pt x="170700" y="0"/>
                  </a:lnTo>
                  <a:lnTo>
                    <a:pt x="7580363" y="0"/>
                  </a:lnTo>
                  <a:lnTo>
                    <a:pt x="7625741" y="6097"/>
                  </a:lnTo>
                  <a:lnTo>
                    <a:pt x="7666517" y="23306"/>
                  </a:lnTo>
                  <a:lnTo>
                    <a:pt x="7701065" y="49998"/>
                  </a:lnTo>
                  <a:lnTo>
                    <a:pt x="7727757" y="84546"/>
                  </a:lnTo>
                  <a:lnTo>
                    <a:pt x="7744966" y="125322"/>
                  </a:lnTo>
                  <a:lnTo>
                    <a:pt x="7751064" y="170700"/>
                  </a:lnTo>
                  <a:lnTo>
                    <a:pt x="7751064" y="853439"/>
                  </a:lnTo>
                  <a:lnTo>
                    <a:pt x="7744966" y="898816"/>
                  </a:lnTo>
                  <a:lnTo>
                    <a:pt x="7727757" y="939591"/>
                  </a:lnTo>
                  <a:lnTo>
                    <a:pt x="7701065" y="974136"/>
                  </a:lnTo>
                  <a:lnTo>
                    <a:pt x="7666517" y="1000824"/>
                  </a:lnTo>
                  <a:lnTo>
                    <a:pt x="7625741" y="1018031"/>
                  </a:lnTo>
                  <a:lnTo>
                    <a:pt x="7580363" y="1024127"/>
                  </a:lnTo>
                  <a:lnTo>
                    <a:pt x="170700" y="1024127"/>
                  </a:lnTo>
                  <a:lnTo>
                    <a:pt x="125322" y="1018031"/>
                  </a:lnTo>
                  <a:lnTo>
                    <a:pt x="84546" y="1000824"/>
                  </a:lnTo>
                  <a:lnTo>
                    <a:pt x="49998" y="974136"/>
                  </a:lnTo>
                  <a:lnTo>
                    <a:pt x="23306" y="939591"/>
                  </a:lnTo>
                  <a:lnTo>
                    <a:pt x="6097" y="898816"/>
                  </a:lnTo>
                  <a:lnTo>
                    <a:pt x="0" y="853439"/>
                  </a:lnTo>
                  <a:lnTo>
                    <a:pt x="0" y="170700"/>
                  </a:lnTo>
                  <a:close/>
                </a:path>
              </a:pathLst>
            </a:custGeom>
            <a:ln w="6350">
              <a:solidFill>
                <a:srgbClr val="375F92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6" name="object 36"/>
            <p:cNvSpPr/>
            <p:nvPr/>
          </p:nvSpPr>
          <p:spPr>
            <a:xfrm>
              <a:off x="600455" y="2493263"/>
              <a:ext cx="7747000" cy="960119"/>
            </a:xfrm>
            <a:custGeom>
              <a:avLst/>
              <a:gdLst/>
              <a:ahLst/>
              <a:cxnLst/>
              <a:rect l="l" t="t" r="r" b="b"/>
              <a:pathLst>
                <a:path w="7747000" h="960120">
                  <a:moveTo>
                    <a:pt x="0" y="160019"/>
                  </a:moveTo>
                  <a:lnTo>
                    <a:pt x="8157" y="109440"/>
                  </a:lnTo>
                  <a:lnTo>
                    <a:pt x="30873" y="65513"/>
                  </a:lnTo>
                  <a:lnTo>
                    <a:pt x="65513" y="30873"/>
                  </a:lnTo>
                  <a:lnTo>
                    <a:pt x="109440" y="8157"/>
                  </a:lnTo>
                  <a:lnTo>
                    <a:pt x="160020" y="0"/>
                  </a:lnTo>
                  <a:lnTo>
                    <a:pt x="7586472" y="0"/>
                  </a:lnTo>
                  <a:lnTo>
                    <a:pt x="7637051" y="8157"/>
                  </a:lnTo>
                  <a:lnTo>
                    <a:pt x="7680978" y="30873"/>
                  </a:lnTo>
                  <a:lnTo>
                    <a:pt x="7715618" y="65513"/>
                  </a:lnTo>
                  <a:lnTo>
                    <a:pt x="7738334" y="109440"/>
                  </a:lnTo>
                  <a:lnTo>
                    <a:pt x="7746492" y="160019"/>
                  </a:lnTo>
                  <a:lnTo>
                    <a:pt x="7746492" y="800099"/>
                  </a:lnTo>
                  <a:lnTo>
                    <a:pt x="7738334" y="850679"/>
                  </a:lnTo>
                  <a:lnTo>
                    <a:pt x="7715618" y="894606"/>
                  </a:lnTo>
                  <a:lnTo>
                    <a:pt x="7680978" y="929246"/>
                  </a:lnTo>
                  <a:lnTo>
                    <a:pt x="7637051" y="951962"/>
                  </a:lnTo>
                  <a:lnTo>
                    <a:pt x="7586472" y="960119"/>
                  </a:lnTo>
                  <a:lnTo>
                    <a:pt x="160020" y="960119"/>
                  </a:lnTo>
                  <a:lnTo>
                    <a:pt x="109440" y="951962"/>
                  </a:lnTo>
                  <a:lnTo>
                    <a:pt x="65513" y="929246"/>
                  </a:lnTo>
                  <a:lnTo>
                    <a:pt x="30873" y="894606"/>
                  </a:lnTo>
                  <a:lnTo>
                    <a:pt x="8157" y="850679"/>
                  </a:lnTo>
                  <a:lnTo>
                    <a:pt x="0" y="800099"/>
                  </a:lnTo>
                  <a:lnTo>
                    <a:pt x="0" y="160019"/>
                  </a:lnTo>
                  <a:close/>
                </a:path>
              </a:pathLst>
            </a:custGeom>
            <a:ln w="6350">
              <a:solidFill>
                <a:srgbClr val="375F92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42096" y="2619692"/>
              <a:ext cx="135762" cy="129666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2772647" y="3512218"/>
            <a:ext cx="81280" cy="11975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667" dirty="0">
                <a:latin typeface="Tahoma"/>
                <a:cs typeface="Tahoma"/>
              </a:rPr>
              <a:t>1</a:t>
            </a:r>
            <a:endParaRPr sz="667">
              <a:latin typeface="Tahoma"/>
              <a:cs typeface="Tahoma"/>
            </a:endParaRPr>
          </a:p>
        </p:txBody>
      </p:sp>
      <p:pic>
        <p:nvPicPr>
          <p:cNvPr id="39" name="object 3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04427" y="3492034"/>
            <a:ext cx="181016" cy="172888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4653397" y="3509577"/>
            <a:ext cx="81280" cy="11975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667" dirty="0">
                <a:latin typeface="Tahoma"/>
                <a:cs typeface="Tahoma"/>
              </a:rPr>
              <a:t>2</a:t>
            </a:r>
            <a:endParaRPr sz="667">
              <a:latin typeface="Tahoma"/>
              <a:cs typeface="Tahoma"/>
            </a:endParaRPr>
          </a:p>
        </p:txBody>
      </p:sp>
      <p:pic>
        <p:nvPicPr>
          <p:cNvPr id="41" name="object 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86796" y="2242355"/>
            <a:ext cx="183049" cy="172889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6837664" y="2299775"/>
            <a:ext cx="1904153" cy="590504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000" baseline="50000" dirty="0">
                <a:latin typeface="Tahoma"/>
                <a:cs typeface="Tahoma"/>
              </a:rPr>
              <a:t>4  </a:t>
            </a:r>
            <a:r>
              <a:rPr sz="1000" spc="169" baseline="50000" dirty="0">
                <a:latin typeface="Tahoma"/>
                <a:cs typeface="Tahoma"/>
              </a:rPr>
              <a:t> </a:t>
            </a:r>
            <a:r>
              <a:rPr sz="933" b="1" spc="-13" dirty="0">
                <a:solidFill>
                  <a:srgbClr val="16375E"/>
                </a:solidFill>
                <a:latin typeface="Arial"/>
                <a:cs typeface="Arial"/>
              </a:rPr>
              <a:t>Получение</a:t>
            </a:r>
            <a:r>
              <a:rPr sz="933" b="1" spc="40" dirty="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sz="933" b="1" spc="-13" dirty="0">
                <a:solidFill>
                  <a:srgbClr val="16375E"/>
                </a:solidFill>
                <a:latin typeface="Arial"/>
                <a:cs typeface="Arial"/>
              </a:rPr>
              <a:t>Сметы</a:t>
            </a:r>
            <a:r>
              <a:rPr sz="933" b="1" spc="40" dirty="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sz="933" b="1" spc="-20" dirty="0">
                <a:solidFill>
                  <a:srgbClr val="16375E"/>
                </a:solidFill>
                <a:latin typeface="Arial"/>
                <a:cs typeface="Arial"/>
              </a:rPr>
              <a:t>контракта</a:t>
            </a:r>
            <a:endParaRPr sz="933">
              <a:latin typeface="Arial"/>
              <a:cs typeface="Arial"/>
            </a:endParaRPr>
          </a:p>
          <a:p>
            <a:pPr marL="363211" marR="254840" indent="62652"/>
            <a:r>
              <a:rPr sz="933" b="1" spc="-13" dirty="0">
                <a:solidFill>
                  <a:srgbClr val="16375E"/>
                </a:solidFill>
                <a:latin typeface="Arial"/>
                <a:cs typeface="Arial"/>
              </a:rPr>
              <a:t>(</a:t>
            </a:r>
            <a:r>
              <a:rPr sz="933" b="1" spc="-13" dirty="0">
                <a:solidFill>
                  <a:srgbClr val="C00000"/>
                </a:solidFill>
                <a:latin typeface="Arial"/>
                <a:cs typeface="Arial"/>
              </a:rPr>
              <a:t>неструктурирован</a:t>
            </a:r>
            <a:r>
              <a:rPr sz="933" b="1" spc="-13" dirty="0">
                <a:solidFill>
                  <a:srgbClr val="16375E"/>
                </a:solidFill>
                <a:latin typeface="Arial"/>
                <a:cs typeface="Arial"/>
              </a:rPr>
              <a:t>) </a:t>
            </a:r>
            <a:r>
              <a:rPr sz="933" b="1" spc="-7" dirty="0">
                <a:solidFill>
                  <a:srgbClr val="16375E"/>
                </a:solidFill>
                <a:latin typeface="Arial"/>
                <a:cs typeface="Arial"/>
              </a:rPr>
              <a:t> и</a:t>
            </a:r>
            <a:r>
              <a:rPr sz="933" b="1" dirty="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sz="933" b="1" spc="-13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933" b="1" spc="-47" dirty="0">
                <a:solidFill>
                  <a:srgbClr val="C00000"/>
                </a:solidFill>
                <a:latin typeface="Arial"/>
                <a:cs typeface="Arial"/>
              </a:rPr>
              <a:t>т</a:t>
            </a:r>
            <a:r>
              <a:rPr sz="933" b="1" spc="-20" dirty="0">
                <a:solidFill>
                  <a:srgbClr val="C00000"/>
                </a:solidFill>
                <a:latin typeface="Arial"/>
                <a:cs typeface="Arial"/>
              </a:rPr>
              <a:t>р</a:t>
            </a:r>
            <a:r>
              <a:rPr sz="933" b="1" spc="-47" dirty="0">
                <a:solidFill>
                  <a:srgbClr val="C00000"/>
                </a:solidFill>
                <a:latin typeface="Arial"/>
                <a:cs typeface="Arial"/>
              </a:rPr>
              <a:t>у</a:t>
            </a:r>
            <a:r>
              <a:rPr sz="933" b="1" spc="7" dirty="0">
                <a:solidFill>
                  <a:srgbClr val="C00000"/>
                </a:solidFill>
                <a:latin typeface="Arial"/>
                <a:cs typeface="Arial"/>
              </a:rPr>
              <a:t>к</a:t>
            </a:r>
            <a:r>
              <a:rPr sz="933" b="1" spc="-13" dirty="0">
                <a:solidFill>
                  <a:srgbClr val="C00000"/>
                </a:solidFill>
                <a:latin typeface="Arial"/>
                <a:cs typeface="Arial"/>
              </a:rPr>
              <a:t>ту</a:t>
            </a:r>
            <a:r>
              <a:rPr sz="933" b="1" spc="-20" dirty="0">
                <a:solidFill>
                  <a:srgbClr val="C00000"/>
                </a:solidFill>
                <a:latin typeface="Arial"/>
                <a:cs typeface="Arial"/>
              </a:rPr>
              <a:t>р</a:t>
            </a:r>
            <a:r>
              <a:rPr sz="933" b="1" spc="-7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933" b="1" spc="-20" dirty="0">
                <a:solidFill>
                  <a:srgbClr val="C00000"/>
                </a:solidFill>
                <a:latin typeface="Arial"/>
                <a:cs typeface="Arial"/>
              </a:rPr>
              <a:t>ро</a:t>
            </a:r>
            <a:r>
              <a:rPr sz="933" b="1" spc="-7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933" b="1" dirty="0">
                <a:solidFill>
                  <a:srgbClr val="C00000"/>
                </a:solidFill>
                <a:latin typeface="Arial"/>
                <a:cs typeface="Arial"/>
              </a:rPr>
              <a:t>а</a:t>
            </a:r>
            <a:r>
              <a:rPr sz="933" b="1" spc="-13" dirty="0">
                <a:solidFill>
                  <a:srgbClr val="C00000"/>
                </a:solidFill>
                <a:latin typeface="Arial"/>
                <a:cs typeface="Arial"/>
              </a:rPr>
              <a:t>нн</a:t>
            </a:r>
            <a:r>
              <a:rPr sz="933" b="1" dirty="0">
                <a:solidFill>
                  <a:srgbClr val="C00000"/>
                </a:solidFill>
                <a:latin typeface="Arial"/>
                <a:cs typeface="Arial"/>
              </a:rPr>
              <a:t>ы</a:t>
            </a:r>
            <a:r>
              <a:rPr sz="933" b="1" spc="-7" dirty="0">
                <a:solidFill>
                  <a:srgbClr val="C00000"/>
                </a:solidFill>
                <a:latin typeface="Arial"/>
                <a:cs typeface="Arial"/>
              </a:rPr>
              <a:t>х</a:t>
            </a:r>
            <a:endParaRPr sz="933">
              <a:latin typeface="Arial"/>
              <a:cs typeface="Arial"/>
            </a:endParaRPr>
          </a:p>
          <a:p>
            <a:pPr marL="111757"/>
            <a:r>
              <a:rPr sz="933" b="1" spc="-7" dirty="0">
                <a:solidFill>
                  <a:srgbClr val="16375E"/>
                </a:solidFill>
                <a:latin typeface="Arial"/>
                <a:cs typeface="Arial"/>
              </a:rPr>
              <a:t>Сведений</a:t>
            </a:r>
            <a:r>
              <a:rPr sz="933" b="1" spc="-13" dirty="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sz="933" b="1" spc="-7" dirty="0">
                <a:solidFill>
                  <a:srgbClr val="16375E"/>
                </a:solidFill>
                <a:latin typeface="Arial"/>
                <a:cs typeface="Arial"/>
              </a:rPr>
              <a:t>о </a:t>
            </a:r>
            <a:r>
              <a:rPr sz="933" b="1" spc="-20" dirty="0">
                <a:solidFill>
                  <a:srgbClr val="16375E"/>
                </a:solidFill>
                <a:latin typeface="Arial"/>
                <a:cs typeface="Arial"/>
              </a:rPr>
              <a:t>контракте</a:t>
            </a:r>
            <a:r>
              <a:rPr sz="933" b="1" spc="53" dirty="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sz="933" b="1" spc="-7" dirty="0">
                <a:solidFill>
                  <a:srgbClr val="16375E"/>
                </a:solidFill>
                <a:latin typeface="Arial"/>
                <a:cs typeface="Arial"/>
              </a:rPr>
              <a:t>из</a:t>
            </a:r>
            <a:r>
              <a:rPr sz="933" b="1" spc="-13" dirty="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sz="933" b="1" spc="-7" dirty="0">
                <a:solidFill>
                  <a:srgbClr val="16375E"/>
                </a:solidFill>
                <a:latin typeface="Arial"/>
                <a:cs typeface="Arial"/>
              </a:rPr>
              <a:t>РК </a:t>
            </a:r>
            <a:r>
              <a:rPr sz="933" b="1" dirty="0">
                <a:solidFill>
                  <a:srgbClr val="16375E"/>
                </a:solidFill>
                <a:latin typeface="Arial"/>
                <a:cs typeface="Arial"/>
              </a:rPr>
              <a:t>**</a:t>
            </a:r>
            <a:endParaRPr sz="933">
              <a:latin typeface="Arial"/>
              <a:cs typeface="Arial"/>
            </a:endParaRPr>
          </a:p>
        </p:txBody>
      </p:sp>
      <p:pic>
        <p:nvPicPr>
          <p:cNvPr id="43" name="object 4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154076" y="2230163"/>
            <a:ext cx="181017" cy="170857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9203876" y="2245774"/>
            <a:ext cx="81280" cy="1206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667" dirty="0">
                <a:latin typeface="Tahoma"/>
                <a:cs typeface="Tahoma"/>
              </a:rPr>
              <a:t>5</a:t>
            </a:r>
            <a:endParaRPr sz="667">
              <a:latin typeface="Tahoma"/>
              <a:cs typeface="Tahoma"/>
            </a:endParaRPr>
          </a:p>
        </p:txBody>
      </p:sp>
      <p:pic>
        <p:nvPicPr>
          <p:cNvPr id="45" name="object 4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93116" y="3455458"/>
            <a:ext cx="181017" cy="172888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9142307" y="3471782"/>
            <a:ext cx="81280" cy="11975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667" dirty="0">
                <a:latin typeface="Tahoma"/>
                <a:cs typeface="Tahoma"/>
              </a:rPr>
              <a:t>6</a:t>
            </a:r>
            <a:endParaRPr sz="667">
              <a:latin typeface="Tahoma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16370" y="1319607"/>
            <a:ext cx="1058756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НЕСТРУКТУРИРОВАННЫЙ</a:t>
            </a:r>
            <a:r>
              <a:rPr sz="1600" spc="-27" dirty="0">
                <a:solidFill>
                  <a:srgbClr val="C00000"/>
                </a:solidFill>
                <a:latin typeface="Microsoft Sans Serif"/>
                <a:cs typeface="Microsoft Sans Serif"/>
              </a:rPr>
              <a:t> ЭЛЕКТРОННЫЙ</a:t>
            </a:r>
            <a:r>
              <a:rPr sz="1600" spc="-13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600" spc="-53" dirty="0">
                <a:solidFill>
                  <a:srgbClr val="C00000"/>
                </a:solidFill>
                <a:latin typeface="Microsoft Sans Serif"/>
                <a:cs typeface="Microsoft Sans Serif"/>
              </a:rPr>
              <a:t>КОНТРАКТ</a:t>
            </a:r>
            <a:r>
              <a:rPr sz="1600" spc="27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C00000"/>
                </a:solidFill>
                <a:latin typeface="Microsoft Sans Serif"/>
                <a:cs typeface="Microsoft Sans Serif"/>
              </a:rPr>
              <a:t>+</a:t>
            </a:r>
            <a:r>
              <a:rPr sz="1600" spc="13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НЕСТРУКТУРИРОВАННАЯ</a:t>
            </a:r>
            <a:r>
              <a:rPr sz="1600" spc="-27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600" spc="-47" dirty="0">
                <a:solidFill>
                  <a:srgbClr val="C00000"/>
                </a:solidFill>
                <a:latin typeface="Microsoft Sans Serif"/>
                <a:cs typeface="Microsoft Sans Serif"/>
              </a:rPr>
              <a:t>ЭЛ.</a:t>
            </a:r>
            <a:r>
              <a:rPr sz="1600" spc="7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600" spc="-13" dirty="0">
                <a:solidFill>
                  <a:srgbClr val="C00000"/>
                </a:solidFill>
                <a:latin typeface="Microsoft Sans Serif"/>
                <a:cs typeface="Microsoft Sans Serif"/>
              </a:rPr>
              <a:t>СМЕТА</a:t>
            </a:r>
            <a:r>
              <a:rPr sz="1600" spc="13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600" spc="-53" dirty="0">
                <a:solidFill>
                  <a:srgbClr val="C00000"/>
                </a:solidFill>
                <a:latin typeface="Microsoft Sans Serif"/>
                <a:cs typeface="Microsoft Sans Serif"/>
              </a:rPr>
              <a:t>КОНТРАКТА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784847" y="3546982"/>
            <a:ext cx="1461347" cy="699347"/>
          </a:xfrm>
          <a:custGeom>
            <a:avLst/>
            <a:gdLst/>
            <a:ahLst/>
            <a:cxnLst/>
            <a:rect l="l" t="t" r="r" b="b"/>
            <a:pathLst>
              <a:path w="1096010" h="524510">
                <a:moveTo>
                  <a:pt x="0" y="87375"/>
                </a:moveTo>
                <a:lnTo>
                  <a:pt x="6865" y="53363"/>
                </a:lnTo>
                <a:lnTo>
                  <a:pt x="25590" y="25590"/>
                </a:lnTo>
                <a:lnTo>
                  <a:pt x="53363" y="6865"/>
                </a:lnTo>
                <a:lnTo>
                  <a:pt x="87376" y="0"/>
                </a:lnTo>
                <a:lnTo>
                  <a:pt x="1008380" y="0"/>
                </a:lnTo>
                <a:lnTo>
                  <a:pt x="1042392" y="6865"/>
                </a:lnTo>
                <a:lnTo>
                  <a:pt x="1070165" y="25590"/>
                </a:lnTo>
                <a:lnTo>
                  <a:pt x="1088890" y="53363"/>
                </a:lnTo>
                <a:lnTo>
                  <a:pt x="1095756" y="87375"/>
                </a:lnTo>
                <a:lnTo>
                  <a:pt x="1095756" y="436879"/>
                </a:lnTo>
                <a:lnTo>
                  <a:pt x="1088890" y="470892"/>
                </a:lnTo>
                <a:lnTo>
                  <a:pt x="1070165" y="498665"/>
                </a:lnTo>
                <a:lnTo>
                  <a:pt x="1042392" y="517390"/>
                </a:lnTo>
                <a:lnTo>
                  <a:pt x="1008380" y="524255"/>
                </a:lnTo>
                <a:lnTo>
                  <a:pt x="87376" y="524255"/>
                </a:lnTo>
                <a:lnTo>
                  <a:pt x="53363" y="517390"/>
                </a:lnTo>
                <a:lnTo>
                  <a:pt x="25590" y="498665"/>
                </a:lnTo>
                <a:lnTo>
                  <a:pt x="6865" y="470892"/>
                </a:lnTo>
                <a:lnTo>
                  <a:pt x="0" y="436879"/>
                </a:lnTo>
                <a:lnTo>
                  <a:pt x="0" y="87375"/>
                </a:lnTo>
                <a:close/>
              </a:path>
            </a:pathLst>
          </a:custGeom>
          <a:ln w="9525">
            <a:solidFill>
              <a:srgbClr val="11437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9" name="object 49"/>
          <p:cNvSpPr txBox="1"/>
          <p:nvPr/>
        </p:nvSpPr>
        <p:spPr>
          <a:xfrm>
            <a:off x="7054249" y="3285973"/>
            <a:ext cx="933873" cy="723083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R="52492" algn="ctr">
              <a:spcBef>
                <a:spcPts val="540"/>
              </a:spcBef>
            </a:pPr>
            <a:r>
              <a:rPr sz="1200" spc="-40" dirty="0">
                <a:solidFill>
                  <a:srgbClr val="7E7E7E"/>
                </a:solidFill>
                <a:latin typeface="Microsoft Sans Serif"/>
                <a:cs typeface="Microsoft Sans Serif"/>
              </a:rPr>
              <a:t>Заказчик</a:t>
            </a:r>
            <a:endParaRPr sz="1200">
              <a:latin typeface="Microsoft Sans Serif"/>
              <a:cs typeface="Microsoft Sans Serif"/>
            </a:endParaRPr>
          </a:p>
          <a:p>
            <a:pPr algn="ctr">
              <a:spcBef>
                <a:spcPts val="305"/>
              </a:spcBef>
            </a:pPr>
            <a:r>
              <a:rPr sz="933" b="1" spc="-7" dirty="0">
                <a:solidFill>
                  <a:srgbClr val="16375E"/>
                </a:solidFill>
                <a:latin typeface="Arial"/>
                <a:cs typeface="Arial"/>
              </a:rPr>
              <a:t>Сведения</a:t>
            </a:r>
            <a:endParaRPr sz="933">
              <a:latin typeface="Arial"/>
              <a:cs typeface="Arial"/>
            </a:endParaRPr>
          </a:p>
          <a:p>
            <a:pPr marL="16933" marR="6773" algn="ctr"/>
            <a:r>
              <a:rPr sz="933" b="1" spc="-7" dirty="0">
                <a:solidFill>
                  <a:srgbClr val="16375E"/>
                </a:solidFill>
                <a:latin typeface="Arial"/>
                <a:cs typeface="Arial"/>
              </a:rPr>
              <a:t>о</a:t>
            </a:r>
            <a:r>
              <a:rPr sz="933" b="1" spc="-53" dirty="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sz="933" b="1" spc="-13" dirty="0">
                <a:solidFill>
                  <a:srgbClr val="16375E"/>
                </a:solidFill>
                <a:latin typeface="Arial"/>
                <a:cs typeface="Arial"/>
              </a:rPr>
              <a:t>заключенном </a:t>
            </a:r>
            <a:r>
              <a:rPr sz="933" b="1" spc="-240" dirty="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sz="933" b="1" spc="-20" dirty="0">
                <a:solidFill>
                  <a:srgbClr val="16375E"/>
                </a:solidFill>
                <a:latin typeface="Arial"/>
                <a:cs typeface="Arial"/>
              </a:rPr>
              <a:t>контракте</a:t>
            </a:r>
            <a:endParaRPr sz="933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851064" y="3987286"/>
            <a:ext cx="1293707" cy="159810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933" b="1" spc="-7" dirty="0">
                <a:solidFill>
                  <a:srgbClr val="16375E"/>
                </a:solidFill>
                <a:latin typeface="Arial"/>
                <a:cs typeface="Arial"/>
              </a:rPr>
              <a:t>в</a:t>
            </a:r>
            <a:r>
              <a:rPr sz="933" b="1" spc="-13" dirty="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sz="933" b="1" spc="-20" dirty="0">
                <a:solidFill>
                  <a:srgbClr val="16375E"/>
                </a:solidFill>
                <a:latin typeface="Arial"/>
                <a:cs typeface="Arial"/>
              </a:rPr>
              <a:t>Реестре</a:t>
            </a:r>
            <a:r>
              <a:rPr sz="933" b="1" spc="40" dirty="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sz="933" b="1" spc="-20" dirty="0">
                <a:solidFill>
                  <a:srgbClr val="16375E"/>
                </a:solidFill>
                <a:latin typeface="Arial"/>
                <a:cs typeface="Arial"/>
              </a:rPr>
              <a:t>контрактов</a:t>
            </a:r>
            <a:endParaRPr sz="933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127797" y="4015383"/>
            <a:ext cx="46567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27"/>
              </a:lnSpc>
            </a:pPr>
            <a:r>
              <a:rPr sz="933" b="1" spc="-7" dirty="0">
                <a:solidFill>
                  <a:srgbClr val="16375E"/>
                </a:solidFill>
                <a:latin typeface="Arial"/>
                <a:cs typeface="Arial"/>
              </a:rPr>
              <a:t>*</a:t>
            </a:r>
            <a:endParaRPr sz="933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6152557" y="3481874"/>
            <a:ext cx="2179319" cy="768773"/>
            <a:chOff x="4614417" y="2609024"/>
            <a:chExt cx="1634489" cy="576580"/>
          </a:xfrm>
        </p:grpSpPr>
        <p:pic>
          <p:nvPicPr>
            <p:cNvPr id="53" name="object 5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06667" y="3043427"/>
              <a:ext cx="141732" cy="141731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4620767" y="2913887"/>
              <a:ext cx="381635" cy="0"/>
            </a:xfrm>
            <a:custGeom>
              <a:avLst/>
              <a:gdLst/>
              <a:ahLst/>
              <a:cxnLst/>
              <a:rect l="l" t="t" r="r" b="b"/>
              <a:pathLst>
                <a:path w="381635">
                  <a:moveTo>
                    <a:pt x="0" y="0"/>
                  </a:moveTo>
                  <a:lnTo>
                    <a:pt x="381203" y="0"/>
                  </a:lnTo>
                </a:path>
              </a:pathLst>
            </a:custGeom>
            <a:ln w="12700">
              <a:solidFill>
                <a:srgbClr val="16375E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5" name="object 55"/>
            <p:cNvSpPr/>
            <p:nvPr/>
          </p:nvSpPr>
          <p:spPr>
            <a:xfrm>
              <a:off x="4976571" y="287578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25400" y="38100"/>
                  </a:ln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75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56" name="object 5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26088" y="2609024"/>
              <a:ext cx="135762" cy="129666"/>
            </a:xfrm>
            <a:prstGeom prst="rect">
              <a:avLst/>
            </a:prstGeom>
          </p:spPr>
        </p:pic>
      </p:grpSp>
      <p:sp>
        <p:nvSpPr>
          <p:cNvPr id="57" name="object 57"/>
          <p:cNvSpPr txBox="1"/>
          <p:nvPr/>
        </p:nvSpPr>
        <p:spPr>
          <a:xfrm>
            <a:off x="4719675" y="3775786"/>
            <a:ext cx="1380067" cy="159810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933" b="1" spc="-13" dirty="0">
                <a:solidFill>
                  <a:srgbClr val="16375E"/>
                </a:solidFill>
                <a:latin typeface="Arial"/>
                <a:cs typeface="Arial"/>
              </a:rPr>
              <a:t>Электронный</a:t>
            </a:r>
            <a:r>
              <a:rPr sz="933" b="1" spc="13" dirty="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sz="933" b="1" spc="-13" dirty="0">
                <a:solidFill>
                  <a:srgbClr val="16375E"/>
                </a:solidFill>
                <a:latin typeface="Arial"/>
                <a:cs typeface="Arial"/>
              </a:rPr>
              <a:t>контракт</a:t>
            </a:r>
            <a:endParaRPr sz="933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988489" y="3337670"/>
            <a:ext cx="1127759" cy="76070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76949">
              <a:spcBef>
                <a:spcPts val="133"/>
              </a:spcBef>
            </a:pPr>
            <a:r>
              <a:rPr sz="1200" spc="-40" dirty="0">
                <a:solidFill>
                  <a:srgbClr val="7E7E7E"/>
                </a:solidFill>
                <a:latin typeface="Microsoft Sans Serif"/>
                <a:cs typeface="Microsoft Sans Serif"/>
              </a:rPr>
              <a:t>Заказчик</a:t>
            </a:r>
            <a:endParaRPr sz="1200">
              <a:latin typeface="Microsoft Sans Serif"/>
              <a:cs typeface="Microsoft Sans Serif"/>
            </a:endParaRPr>
          </a:p>
          <a:p>
            <a:pPr algn="ctr">
              <a:spcBef>
                <a:spcPts val="1000"/>
              </a:spcBef>
            </a:pPr>
            <a:r>
              <a:rPr sz="933" b="1" spc="-13" dirty="0">
                <a:solidFill>
                  <a:srgbClr val="16375E"/>
                </a:solidFill>
                <a:latin typeface="Arial"/>
                <a:cs typeface="Arial"/>
              </a:rPr>
              <a:t>Извещение</a:t>
            </a:r>
            <a:endParaRPr sz="933">
              <a:latin typeface="Arial"/>
              <a:cs typeface="Arial"/>
            </a:endParaRPr>
          </a:p>
          <a:p>
            <a:pPr marL="16933" marR="6773" algn="ctr"/>
            <a:r>
              <a:rPr sz="933" b="1" spc="-20" dirty="0">
                <a:solidFill>
                  <a:srgbClr val="16375E"/>
                </a:solidFill>
                <a:latin typeface="Arial"/>
                <a:cs typeface="Arial"/>
              </a:rPr>
              <a:t>о</a:t>
            </a:r>
            <a:r>
              <a:rPr sz="933" b="1" spc="-7" dirty="0">
                <a:solidFill>
                  <a:srgbClr val="16375E"/>
                </a:solidFill>
                <a:latin typeface="Arial"/>
                <a:cs typeface="Arial"/>
              </a:rPr>
              <a:t>б</a:t>
            </a:r>
            <a:r>
              <a:rPr sz="933" b="1" spc="27" dirty="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sz="933" b="1" spc="-20" dirty="0">
                <a:solidFill>
                  <a:srgbClr val="16375E"/>
                </a:solidFill>
                <a:latin typeface="Arial"/>
                <a:cs typeface="Arial"/>
              </a:rPr>
              <a:t>о</a:t>
            </a:r>
            <a:r>
              <a:rPr sz="933" b="1" spc="-13" dirty="0">
                <a:solidFill>
                  <a:srgbClr val="16375E"/>
                </a:solidFill>
                <a:latin typeface="Arial"/>
                <a:cs typeface="Arial"/>
              </a:rPr>
              <a:t>с</a:t>
            </a:r>
            <a:r>
              <a:rPr sz="933" b="1" spc="-47" dirty="0">
                <a:solidFill>
                  <a:srgbClr val="16375E"/>
                </a:solidFill>
                <a:latin typeface="Arial"/>
                <a:cs typeface="Arial"/>
              </a:rPr>
              <a:t>у</a:t>
            </a:r>
            <a:r>
              <a:rPr sz="933" b="1" spc="-27" dirty="0">
                <a:solidFill>
                  <a:srgbClr val="16375E"/>
                </a:solidFill>
                <a:latin typeface="Arial"/>
                <a:cs typeface="Arial"/>
              </a:rPr>
              <a:t>щ</a:t>
            </a:r>
            <a:r>
              <a:rPr sz="933" b="1" spc="-13" dirty="0">
                <a:solidFill>
                  <a:srgbClr val="16375E"/>
                </a:solidFill>
                <a:latin typeface="Arial"/>
                <a:cs typeface="Arial"/>
              </a:rPr>
              <a:t>е</a:t>
            </a:r>
            <a:r>
              <a:rPr sz="933" b="1" dirty="0">
                <a:solidFill>
                  <a:srgbClr val="16375E"/>
                </a:solidFill>
                <a:latin typeface="Arial"/>
                <a:cs typeface="Arial"/>
              </a:rPr>
              <a:t>с</a:t>
            </a:r>
            <a:r>
              <a:rPr sz="933" b="1" spc="-47" dirty="0">
                <a:solidFill>
                  <a:srgbClr val="16375E"/>
                </a:solidFill>
                <a:latin typeface="Arial"/>
                <a:cs typeface="Arial"/>
              </a:rPr>
              <a:t>т</a:t>
            </a:r>
            <a:r>
              <a:rPr sz="933" b="1" spc="-7" dirty="0">
                <a:solidFill>
                  <a:srgbClr val="16375E"/>
                </a:solidFill>
                <a:latin typeface="Arial"/>
                <a:cs typeface="Arial"/>
              </a:rPr>
              <a:t>вл</a:t>
            </a:r>
            <a:r>
              <a:rPr sz="933" b="1" dirty="0">
                <a:solidFill>
                  <a:srgbClr val="16375E"/>
                </a:solidFill>
                <a:latin typeface="Arial"/>
                <a:cs typeface="Arial"/>
              </a:rPr>
              <a:t>е</a:t>
            </a:r>
            <a:r>
              <a:rPr sz="933" b="1" spc="-13" dirty="0">
                <a:solidFill>
                  <a:srgbClr val="16375E"/>
                </a:solidFill>
                <a:latin typeface="Arial"/>
                <a:cs typeface="Arial"/>
              </a:rPr>
              <a:t>н</a:t>
            </a:r>
            <a:r>
              <a:rPr sz="933" b="1" spc="-7" dirty="0">
                <a:solidFill>
                  <a:srgbClr val="16375E"/>
                </a:solidFill>
                <a:latin typeface="Arial"/>
                <a:cs typeface="Arial"/>
              </a:rPr>
              <a:t>ии  </a:t>
            </a:r>
            <a:r>
              <a:rPr sz="933" b="1" spc="-13" dirty="0">
                <a:solidFill>
                  <a:srgbClr val="16375E"/>
                </a:solidFill>
                <a:latin typeface="Arial"/>
                <a:cs typeface="Arial"/>
              </a:rPr>
              <a:t>закупки</a:t>
            </a:r>
            <a:endParaRPr sz="933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752116" y="3497809"/>
            <a:ext cx="81280" cy="11975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667" dirty="0">
                <a:latin typeface="Tahoma"/>
                <a:cs typeface="Tahoma"/>
              </a:rPr>
              <a:t>3</a:t>
            </a:r>
            <a:endParaRPr sz="667">
              <a:latin typeface="Tahoma"/>
              <a:cs typeface="Tahoma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4198111" y="2910967"/>
            <a:ext cx="3873500" cy="1317413"/>
            <a:chOff x="3148583" y="2180844"/>
            <a:chExt cx="2905125" cy="988060"/>
          </a:xfrm>
        </p:grpSpPr>
        <p:pic>
          <p:nvPicPr>
            <p:cNvPr id="62" name="object 6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48583" y="3028188"/>
              <a:ext cx="141731" cy="140207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6015227" y="2231644"/>
              <a:ext cx="0" cy="387985"/>
            </a:xfrm>
            <a:custGeom>
              <a:avLst/>
              <a:gdLst/>
              <a:ahLst/>
              <a:cxnLst/>
              <a:rect l="l" t="t" r="r" b="b"/>
              <a:pathLst>
                <a:path h="387985">
                  <a:moveTo>
                    <a:pt x="0" y="38746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6375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4" name="object 64"/>
            <p:cNvSpPr/>
            <p:nvPr/>
          </p:nvSpPr>
          <p:spPr>
            <a:xfrm>
              <a:off x="5977127" y="2180844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0" y="76200"/>
                  </a:lnTo>
                  <a:lnTo>
                    <a:pt x="38100" y="50800"/>
                  </a:lnTo>
                  <a:lnTo>
                    <a:pt x="76200" y="762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6375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0102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907415"/>
            <a:ext cx="12191153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111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01870" y="7018"/>
            <a:ext cx="7565813" cy="94042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indent="708642" algn="r">
              <a:spcBef>
                <a:spcPts val="133"/>
              </a:spcBef>
            </a:pPr>
            <a:r>
              <a:rPr spc="-40" dirty="0"/>
              <a:t>TO</a:t>
            </a:r>
            <a:r>
              <a:rPr dirty="0"/>
              <a:t> </a:t>
            </a:r>
            <a:r>
              <a:rPr spc="-7" dirty="0"/>
              <a:t>BE. </a:t>
            </a:r>
            <a:r>
              <a:rPr spc="-33" dirty="0"/>
              <a:t>ФОРМИРОВАНИЕ</a:t>
            </a:r>
            <a:r>
              <a:rPr spc="13" dirty="0"/>
              <a:t> </a:t>
            </a:r>
            <a:r>
              <a:rPr spc="-33" dirty="0"/>
              <a:t>ИНФОРМАЦИИ</a:t>
            </a:r>
            <a:r>
              <a:rPr spc="13" dirty="0"/>
              <a:t> </a:t>
            </a:r>
            <a:r>
              <a:rPr dirty="0"/>
              <a:t>О</a:t>
            </a:r>
            <a:r>
              <a:rPr spc="-7" dirty="0"/>
              <a:t> </a:t>
            </a:r>
            <a:r>
              <a:rPr spc="-60" dirty="0"/>
              <a:t>КОНТРАКТЕ </a:t>
            </a:r>
            <a:r>
              <a:rPr spc="-507" dirty="0"/>
              <a:t> </a:t>
            </a:r>
            <a:r>
              <a:rPr spc="-7" dirty="0"/>
              <a:t>НА</a:t>
            </a:r>
            <a:r>
              <a:rPr spc="33" dirty="0"/>
              <a:t> </a:t>
            </a:r>
            <a:r>
              <a:rPr spc="-40" dirty="0"/>
              <a:t>СТРОИТЕЛЬСТВО,</a:t>
            </a:r>
            <a:r>
              <a:rPr spc="67" dirty="0"/>
              <a:t> </a:t>
            </a:r>
            <a:r>
              <a:rPr spc="-47" dirty="0"/>
              <a:t>РЕКОНСТРУКЦИЮ,</a:t>
            </a:r>
            <a:r>
              <a:rPr spc="60" dirty="0"/>
              <a:t> </a:t>
            </a:r>
            <a:r>
              <a:rPr spc="-27" dirty="0"/>
              <a:t>КАП.РЕМОНТ</a:t>
            </a:r>
            <a:r>
              <a:rPr spc="40" dirty="0"/>
              <a:t> </a:t>
            </a:r>
            <a:r>
              <a:rPr spc="-53" dirty="0"/>
              <a:t>ОКС, </a:t>
            </a:r>
            <a:r>
              <a:rPr spc="-513" dirty="0"/>
              <a:t> </a:t>
            </a:r>
            <a:r>
              <a:rPr dirty="0"/>
              <a:t>В</a:t>
            </a:r>
            <a:r>
              <a:rPr spc="13" dirty="0"/>
              <a:t> </a:t>
            </a:r>
            <a:r>
              <a:rPr spc="-73" dirty="0"/>
              <a:t>Т.Ч.</a:t>
            </a:r>
            <a:r>
              <a:rPr dirty="0"/>
              <a:t> </a:t>
            </a:r>
            <a:r>
              <a:rPr spc="-67" dirty="0"/>
              <a:t>ДОРОГ</a:t>
            </a:r>
            <a:r>
              <a:rPr spc="13" dirty="0"/>
              <a:t> </a:t>
            </a:r>
            <a:r>
              <a:rPr dirty="0"/>
              <a:t>В</a:t>
            </a:r>
            <a:r>
              <a:rPr spc="13" dirty="0"/>
              <a:t> </a:t>
            </a:r>
            <a:r>
              <a:rPr spc="-33" dirty="0"/>
              <a:t>СТРУКТУРИРОВАННОМ</a:t>
            </a:r>
            <a:r>
              <a:rPr spc="73" dirty="0"/>
              <a:t> </a:t>
            </a:r>
            <a:r>
              <a:rPr spc="-53" dirty="0"/>
              <a:t>ВИДЕ</a:t>
            </a:r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9080" y="1286773"/>
            <a:ext cx="10024533" cy="73780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СТРУКТУРИРОВАННЫЙ</a:t>
            </a:r>
            <a:r>
              <a:rPr sz="1600" spc="-33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600" spc="-27" dirty="0">
                <a:solidFill>
                  <a:srgbClr val="C00000"/>
                </a:solidFill>
                <a:latin typeface="Microsoft Sans Serif"/>
                <a:cs typeface="Microsoft Sans Serif"/>
              </a:rPr>
              <a:t>ЭЛЕКТРОННЫЙ </a:t>
            </a:r>
            <a:r>
              <a:rPr sz="1600" spc="-53" dirty="0">
                <a:solidFill>
                  <a:srgbClr val="C00000"/>
                </a:solidFill>
                <a:latin typeface="Microsoft Sans Serif"/>
                <a:cs typeface="Microsoft Sans Serif"/>
              </a:rPr>
              <a:t>КОНТРАКТ</a:t>
            </a:r>
            <a:r>
              <a:rPr sz="160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C00000"/>
                </a:solidFill>
                <a:latin typeface="Microsoft Sans Serif"/>
                <a:cs typeface="Microsoft Sans Serif"/>
              </a:rPr>
              <a:t>+</a:t>
            </a:r>
            <a:r>
              <a:rPr sz="160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СТРУКТУРИРОВАННАЯ</a:t>
            </a:r>
            <a:r>
              <a:rPr sz="1600" spc="-33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600" spc="-47" dirty="0">
                <a:solidFill>
                  <a:srgbClr val="C00000"/>
                </a:solidFill>
                <a:latin typeface="Microsoft Sans Serif"/>
                <a:cs typeface="Microsoft Sans Serif"/>
              </a:rPr>
              <a:t>ЭЛ.</a:t>
            </a:r>
            <a:r>
              <a:rPr sz="1600" spc="7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600" spc="-13" dirty="0">
                <a:solidFill>
                  <a:srgbClr val="C00000"/>
                </a:solidFill>
                <a:latin typeface="Microsoft Sans Serif"/>
                <a:cs typeface="Microsoft Sans Serif"/>
              </a:rPr>
              <a:t>СМЕТА</a:t>
            </a:r>
            <a:r>
              <a:rPr sz="1600" spc="7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600" spc="-53" dirty="0">
                <a:solidFill>
                  <a:srgbClr val="C00000"/>
                </a:solidFill>
                <a:latin typeface="Microsoft Sans Serif"/>
                <a:cs typeface="Microsoft Sans Serif"/>
              </a:rPr>
              <a:t>КОНТРАКТА</a:t>
            </a:r>
            <a:endParaRPr sz="1600">
              <a:latin typeface="Microsoft Sans Serif"/>
              <a:cs typeface="Microsoft Sans Serif"/>
            </a:endParaRPr>
          </a:p>
          <a:p>
            <a:pPr>
              <a:spcBef>
                <a:spcPts val="67"/>
              </a:spcBef>
            </a:pPr>
            <a:endParaRPr>
              <a:latin typeface="Microsoft Sans Serif"/>
              <a:cs typeface="Microsoft Sans Serif"/>
            </a:endParaRPr>
          </a:p>
          <a:p>
            <a:pPr marL="1474856">
              <a:tabLst>
                <a:tab pos="5947685" algn="l"/>
                <a:tab pos="8367397" algn="l"/>
              </a:tabLst>
            </a:pPr>
            <a:r>
              <a:rPr sz="1200" spc="-40" dirty="0">
                <a:solidFill>
                  <a:srgbClr val="7E7E7E"/>
                </a:solidFill>
                <a:latin typeface="Microsoft Sans Serif"/>
                <a:cs typeface="Microsoft Sans Serif"/>
              </a:rPr>
              <a:t>Заказчик	</a:t>
            </a:r>
            <a:r>
              <a:rPr sz="1200" spc="-13" dirty="0">
                <a:solidFill>
                  <a:srgbClr val="7E7E7E"/>
                </a:solidFill>
                <a:latin typeface="Microsoft Sans Serif"/>
                <a:cs typeface="Microsoft Sans Serif"/>
              </a:rPr>
              <a:t>Подрядчик	Подрядчик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47781" y="3171435"/>
            <a:ext cx="663787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40" dirty="0">
                <a:solidFill>
                  <a:srgbClr val="7E7E7E"/>
                </a:solidFill>
                <a:latin typeface="Microsoft Sans Serif"/>
                <a:cs typeface="Microsoft Sans Serif"/>
              </a:rPr>
              <a:t>Заказчик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20569" y="3171435"/>
            <a:ext cx="663787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40" dirty="0">
                <a:solidFill>
                  <a:srgbClr val="7E7E7E"/>
                </a:solidFill>
                <a:latin typeface="Microsoft Sans Serif"/>
                <a:cs typeface="Microsoft Sans Serif"/>
              </a:rPr>
              <a:t>Заказчик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23136" y="3443352"/>
            <a:ext cx="1510453" cy="613833"/>
          </a:xfrm>
          <a:custGeom>
            <a:avLst/>
            <a:gdLst/>
            <a:ahLst/>
            <a:cxnLst/>
            <a:rect l="l" t="t" r="r" b="b"/>
            <a:pathLst>
              <a:path w="1132839" h="460375">
                <a:moveTo>
                  <a:pt x="0" y="76707"/>
                </a:moveTo>
                <a:lnTo>
                  <a:pt x="6027" y="46848"/>
                </a:lnTo>
                <a:lnTo>
                  <a:pt x="22466" y="22466"/>
                </a:lnTo>
                <a:lnTo>
                  <a:pt x="46848" y="6027"/>
                </a:lnTo>
                <a:lnTo>
                  <a:pt x="76708" y="0"/>
                </a:lnTo>
                <a:lnTo>
                  <a:pt x="1055624" y="0"/>
                </a:lnTo>
                <a:lnTo>
                  <a:pt x="1085483" y="6027"/>
                </a:lnTo>
                <a:lnTo>
                  <a:pt x="1109865" y="22466"/>
                </a:lnTo>
                <a:lnTo>
                  <a:pt x="1126304" y="46848"/>
                </a:lnTo>
                <a:lnTo>
                  <a:pt x="1132332" y="76707"/>
                </a:lnTo>
                <a:lnTo>
                  <a:pt x="1132332" y="383539"/>
                </a:lnTo>
                <a:lnTo>
                  <a:pt x="1126304" y="413399"/>
                </a:lnTo>
                <a:lnTo>
                  <a:pt x="1109865" y="437781"/>
                </a:lnTo>
                <a:lnTo>
                  <a:pt x="1085483" y="454220"/>
                </a:lnTo>
                <a:lnTo>
                  <a:pt x="1055624" y="460247"/>
                </a:lnTo>
                <a:lnTo>
                  <a:pt x="76708" y="460247"/>
                </a:lnTo>
                <a:lnTo>
                  <a:pt x="46848" y="454220"/>
                </a:lnTo>
                <a:lnTo>
                  <a:pt x="22466" y="437781"/>
                </a:lnTo>
                <a:lnTo>
                  <a:pt x="6027" y="413399"/>
                </a:lnTo>
                <a:lnTo>
                  <a:pt x="0" y="383539"/>
                </a:lnTo>
                <a:lnTo>
                  <a:pt x="0" y="76707"/>
                </a:lnTo>
                <a:close/>
              </a:path>
            </a:pathLst>
          </a:custGeom>
          <a:ln w="9525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1914863" y="3515369"/>
            <a:ext cx="1127759" cy="446939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algn="ctr">
              <a:spcBef>
                <a:spcPts val="127"/>
              </a:spcBef>
            </a:pPr>
            <a:r>
              <a:rPr sz="933" b="1" spc="-13" dirty="0">
                <a:solidFill>
                  <a:srgbClr val="001F5F"/>
                </a:solidFill>
                <a:latin typeface="Arial"/>
                <a:cs typeface="Arial"/>
              </a:rPr>
              <a:t>Извещение</a:t>
            </a:r>
            <a:endParaRPr sz="933">
              <a:latin typeface="Arial"/>
              <a:cs typeface="Arial"/>
            </a:endParaRPr>
          </a:p>
          <a:p>
            <a:pPr marL="16933" marR="6773" algn="ctr"/>
            <a:r>
              <a:rPr sz="933" b="1" spc="-2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933" b="1" spc="-7" dirty="0">
                <a:solidFill>
                  <a:srgbClr val="001F5F"/>
                </a:solidFill>
                <a:latin typeface="Arial"/>
                <a:cs typeface="Arial"/>
              </a:rPr>
              <a:t>б</a:t>
            </a:r>
            <a:r>
              <a:rPr sz="933" b="1" spc="27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33" b="1" spc="-2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933" b="1" spc="-13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933" b="1" spc="-47" dirty="0">
                <a:solidFill>
                  <a:srgbClr val="001F5F"/>
                </a:solidFill>
                <a:latin typeface="Arial"/>
                <a:cs typeface="Arial"/>
              </a:rPr>
              <a:t>у</a:t>
            </a:r>
            <a:r>
              <a:rPr sz="933" b="1" spc="-27" dirty="0">
                <a:solidFill>
                  <a:srgbClr val="001F5F"/>
                </a:solidFill>
                <a:latin typeface="Arial"/>
                <a:cs typeface="Arial"/>
              </a:rPr>
              <a:t>щ</a:t>
            </a:r>
            <a:r>
              <a:rPr sz="933" b="1" spc="-13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933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933" b="1" spc="-47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933" b="1" spc="-7" dirty="0">
                <a:solidFill>
                  <a:srgbClr val="001F5F"/>
                </a:solidFill>
                <a:latin typeface="Arial"/>
                <a:cs typeface="Arial"/>
              </a:rPr>
              <a:t>вл</a:t>
            </a:r>
            <a:r>
              <a:rPr sz="933" b="1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933" b="1" spc="-13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933" b="1" spc="-7" dirty="0">
                <a:solidFill>
                  <a:srgbClr val="001F5F"/>
                </a:solidFill>
                <a:latin typeface="Arial"/>
                <a:cs typeface="Arial"/>
              </a:rPr>
              <a:t>ии  </a:t>
            </a:r>
            <a:r>
              <a:rPr sz="933" b="1" spc="-13" dirty="0">
                <a:solidFill>
                  <a:srgbClr val="001F5F"/>
                </a:solidFill>
                <a:latin typeface="Arial"/>
                <a:cs typeface="Arial"/>
              </a:rPr>
              <a:t>закупки</a:t>
            </a:r>
            <a:endParaRPr sz="933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172705" y="3400678"/>
            <a:ext cx="2005753" cy="784860"/>
          </a:xfrm>
          <a:custGeom>
            <a:avLst/>
            <a:gdLst/>
            <a:ahLst/>
            <a:cxnLst/>
            <a:rect l="l" t="t" r="r" b="b"/>
            <a:pathLst>
              <a:path w="1504315" h="588644">
                <a:moveTo>
                  <a:pt x="0" y="98043"/>
                </a:moveTo>
                <a:lnTo>
                  <a:pt x="7704" y="59878"/>
                </a:lnTo>
                <a:lnTo>
                  <a:pt x="28714" y="28714"/>
                </a:lnTo>
                <a:lnTo>
                  <a:pt x="59878" y="7704"/>
                </a:lnTo>
                <a:lnTo>
                  <a:pt x="98044" y="0"/>
                </a:lnTo>
                <a:lnTo>
                  <a:pt x="1406144" y="0"/>
                </a:lnTo>
                <a:lnTo>
                  <a:pt x="1444309" y="7704"/>
                </a:lnTo>
                <a:lnTo>
                  <a:pt x="1475473" y="28714"/>
                </a:lnTo>
                <a:lnTo>
                  <a:pt x="1496483" y="59878"/>
                </a:lnTo>
                <a:lnTo>
                  <a:pt x="1504188" y="98043"/>
                </a:lnTo>
                <a:lnTo>
                  <a:pt x="1504188" y="490219"/>
                </a:lnTo>
                <a:lnTo>
                  <a:pt x="1496483" y="528379"/>
                </a:lnTo>
                <a:lnTo>
                  <a:pt x="1475473" y="559544"/>
                </a:lnTo>
                <a:lnTo>
                  <a:pt x="1444309" y="580558"/>
                </a:lnTo>
                <a:lnTo>
                  <a:pt x="1406144" y="588264"/>
                </a:lnTo>
                <a:lnTo>
                  <a:pt x="98044" y="588264"/>
                </a:lnTo>
                <a:lnTo>
                  <a:pt x="59878" y="580558"/>
                </a:lnTo>
                <a:lnTo>
                  <a:pt x="28714" y="559544"/>
                </a:lnTo>
                <a:lnTo>
                  <a:pt x="7704" y="528379"/>
                </a:lnTo>
                <a:lnTo>
                  <a:pt x="0" y="490219"/>
                </a:lnTo>
                <a:lnTo>
                  <a:pt x="0" y="98043"/>
                </a:lnTo>
                <a:close/>
              </a:path>
            </a:pathLst>
          </a:custGeom>
          <a:ln w="9525">
            <a:solidFill>
              <a:srgbClr val="11437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8819405" y="3171435"/>
            <a:ext cx="928793" cy="43509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37157">
              <a:spcBef>
                <a:spcPts val="133"/>
              </a:spcBef>
            </a:pPr>
            <a:r>
              <a:rPr sz="1200" spc="-13" dirty="0">
                <a:solidFill>
                  <a:srgbClr val="7E7E7E"/>
                </a:solidFill>
                <a:latin typeface="Microsoft Sans Serif"/>
                <a:cs typeface="Microsoft Sans Serif"/>
              </a:rPr>
              <a:t>Подрядчик</a:t>
            </a:r>
            <a:endParaRPr sz="1200">
              <a:latin typeface="Microsoft Sans Serif"/>
              <a:cs typeface="Microsoft Sans Serif"/>
            </a:endParaRPr>
          </a:p>
          <a:p>
            <a:pPr marL="16933">
              <a:spcBef>
                <a:spcPts val="693"/>
              </a:spcBef>
            </a:pPr>
            <a:r>
              <a:rPr sz="933" b="1" spc="-13" dirty="0">
                <a:solidFill>
                  <a:srgbClr val="001F5F"/>
                </a:solidFill>
                <a:latin typeface="Arial"/>
                <a:cs typeface="Arial"/>
              </a:rPr>
              <a:t>Подписание</a:t>
            </a:r>
            <a:endParaRPr sz="933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23173" y="3585230"/>
            <a:ext cx="1548553" cy="446939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6773" indent="155781">
              <a:spcBef>
                <a:spcPts val="127"/>
              </a:spcBef>
            </a:pPr>
            <a:r>
              <a:rPr sz="933" b="1" spc="-13" dirty="0">
                <a:solidFill>
                  <a:srgbClr val="001F5F"/>
                </a:solidFill>
                <a:latin typeface="Arial"/>
                <a:cs typeface="Arial"/>
              </a:rPr>
              <a:t>структурированного </a:t>
            </a:r>
            <a:r>
              <a:rPr sz="933" b="1" spc="-7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33" b="1" spc="-20" dirty="0">
                <a:solidFill>
                  <a:srgbClr val="001F5F"/>
                </a:solidFill>
                <a:latin typeface="Arial"/>
                <a:cs typeface="Arial"/>
              </a:rPr>
              <a:t>Акта</a:t>
            </a:r>
            <a:r>
              <a:rPr sz="933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33" b="1" spc="-7" dirty="0">
                <a:solidFill>
                  <a:srgbClr val="001F5F"/>
                </a:solidFill>
                <a:latin typeface="Arial"/>
                <a:cs typeface="Arial"/>
              </a:rPr>
              <a:t>выполненных </a:t>
            </a:r>
            <a:r>
              <a:rPr sz="933" b="1" spc="-13" dirty="0">
                <a:solidFill>
                  <a:srgbClr val="001F5F"/>
                </a:solidFill>
                <a:latin typeface="Arial"/>
                <a:cs typeface="Arial"/>
              </a:rPr>
              <a:t>работ</a:t>
            </a:r>
            <a:endParaRPr sz="933">
              <a:latin typeface="Arial"/>
              <a:cs typeface="Arial"/>
            </a:endParaRPr>
          </a:p>
          <a:p>
            <a:pPr marL="199808"/>
            <a:r>
              <a:rPr sz="933" b="1" spc="-7" dirty="0">
                <a:solidFill>
                  <a:srgbClr val="001F5F"/>
                </a:solidFill>
                <a:latin typeface="Arial"/>
                <a:cs typeface="Arial"/>
              </a:rPr>
              <a:t>по</a:t>
            </a:r>
            <a:r>
              <a:rPr sz="933" b="1" spc="-27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33" b="1" spc="-13" dirty="0">
                <a:solidFill>
                  <a:srgbClr val="001F5F"/>
                </a:solidFill>
                <a:latin typeface="Arial"/>
                <a:cs typeface="Arial"/>
              </a:rPr>
              <a:t>Смете</a:t>
            </a:r>
            <a:r>
              <a:rPr sz="933" b="1" spc="13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33" b="1" spc="-20" dirty="0">
                <a:solidFill>
                  <a:srgbClr val="001F5F"/>
                </a:solidFill>
                <a:latin typeface="Arial"/>
                <a:cs typeface="Arial"/>
              </a:rPr>
              <a:t>контракта</a:t>
            </a:r>
            <a:endParaRPr sz="933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267117" y="2396871"/>
            <a:ext cx="4897120" cy="1397000"/>
            <a:chOff x="2450338" y="1795272"/>
            <a:chExt cx="3672840" cy="1047750"/>
          </a:xfrm>
        </p:grpSpPr>
        <p:sp>
          <p:nvSpPr>
            <p:cNvPr id="13" name="object 13"/>
            <p:cNvSpPr/>
            <p:nvPr/>
          </p:nvSpPr>
          <p:spPr>
            <a:xfrm>
              <a:off x="2456688" y="2798063"/>
              <a:ext cx="381635" cy="0"/>
            </a:xfrm>
            <a:custGeom>
              <a:avLst/>
              <a:gdLst/>
              <a:ahLst/>
              <a:cxnLst/>
              <a:rect l="l" t="t" r="r" b="b"/>
              <a:pathLst>
                <a:path w="381635">
                  <a:moveTo>
                    <a:pt x="0" y="0"/>
                  </a:moveTo>
                  <a:lnTo>
                    <a:pt x="381203" y="0"/>
                  </a:lnTo>
                </a:path>
              </a:pathLst>
            </a:custGeom>
            <a:ln w="12700">
              <a:solidFill>
                <a:srgbClr val="16375E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2812491" y="2759963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25400" y="38100"/>
                  </a:ln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75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5647944" y="2804566"/>
              <a:ext cx="424815" cy="3810"/>
            </a:xfrm>
            <a:custGeom>
              <a:avLst/>
              <a:gdLst/>
              <a:ahLst/>
              <a:cxnLst/>
              <a:rect l="l" t="t" r="r" b="b"/>
              <a:pathLst>
                <a:path w="424814" h="3810">
                  <a:moveTo>
                    <a:pt x="0" y="3416"/>
                  </a:moveTo>
                  <a:lnTo>
                    <a:pt x="424230" y="0"/>
                  </a:lnTo>
                </a:path>
              </a:pathLst>
            </a:custGeom>
            <a:ln w="12700">
              <a:solidFill>
                <a:srgbClr val="16375E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6046470" y="2766669"/>
              <a:ext cx="76835" cy="76200"/>
            </a:xfrm>
            <a:custGeom>
              <a:avLst/>
              <a:gdLst/>
              <a:ahLst/>
              <a:cxnLst/>
              <a:rect l="l" t="t" r="r" b="b"/>
              <a:pathLst>
                <a:path w="76835" h="76200">
                  <a:moveTo>
                    <a:pt x="0" y="0"/>
                  </a:moveTo>
                  <a:lnTo>
                    <a:pt x="25704" y="37896"/>
                  </a:lnTo>
                  <a:lnTo>
                    <a:pt x="609" y="76200"/>
                  </a:lnTo>
                  <a:lnTo>
                    <a:pt x="76504" y="37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75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5615939" y="1833372"/>
              <a:ext cx="198120" cy="0"/>
            </a:xfrm>
            <a:custGeom>
              <a:avLst/>
              <a:gdLst/>
              <a:ahLst/>
              <a:cxnLst/>
              <a:rect l="l" t="t" r="r" b="b"/>
              <a:pathLst>
                <a:path w="198120">
                  <a:moveTo>
                    <a:pt x="0" y="0"/>
                  </a:moveTo>
                  <a:lnTo>
                    <a:pt x="198018" y="0"/>
                  </a:lnTo>
                </a:path>
              </a:pathLst>
            </a:custGeom>
            <a:ln w="12700">
              <a:solidFill>
                <a:srgbClr val="1F487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5788558" y="1795272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25400" y="38100"/>
                  </a:ln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122386" y="3171435"/>
            <a:ext cx="1017693" cy="44792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R="11853" algn="ctr">
              <a:spcBef>
                <a:spcPts val="133"/>
              </a:spcBef>
            </a:pPr>
            <a:r>
              <a:rPr sz="1200" spc="-40" dirty="0">
                <a:solidFill>
                  <a:srgbClr val="7E7E7E"/>
                </a:solidFill>
                <a:latin typeface="Microsoft Sans Serif"/>
                <a:cs typeface="Microsoft Sans Serif"/>
              </a:rPr>
              <a:t>Заказчик</a:t>
            </a:r>
            <a:endParaRPr sz="1200">
              <a:latin typeface="Microsoft Sans Serif"/>
              <a:cs typeface="Microsoft Sans Serif"/>
            </a:endParaRPr>
          </a:p>
          <a:p>
            <a:pPr algn="ctr">
              <a:spcBef>
                <a:spcPts val="827"/>
              </a:spcBef>
            </a:pPr>
            <a:r>
              <a:rPr sz="933" b="1" spc="-13" dirty="0">
                <a:solidFill>
                  <a:srgbClr val="C00000"/>
                </a:solidFill>
                <a:latin typeface="Arial"/>
                <a:cs typeface="Arial"/>
              </a:rPr>
              <a:t>Структурирован</a:t>
            </a:r>
            <a:r>
              <a:rPr sz="933" b="1" spc="-13" dirty="0">
                <a:solidFill>
                  <a:srgbClr val="11437E"/>
                </a:solidFill>
                <a:latin typeface="Arial"/>
                <a:cs typeface="Arial"/>
              </a:rPr>
              <a:t>.</a:t>
            </a:r>
            <a:endParaRPr sz="933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79722" y="3602265"/>
            <a:ext cx="1104053" cy="446939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6773" indent="-847" algn="ctr">
              <a:spcBef>
                <a:spcPts val="127"/>
              </a:spcBef>
            </a:pPr>
            <a:r>
              <a:rPr sz="933" b="1" spc="-13" dirty="0">
                <a:solidFill>
                  <a:srgbClr val="001F5F"/>
                </a:solidFill>
                <a:latin typeface="Arial"/>
                <a:cs typeface="Arial"/>
              </a:rPr>
              <a:t>Эл.Контракт</a:t>
            </a:r>
            <a:r>
              <a:rPr sz="933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33" b="1" spc="-13" dirty="0">
                <a:solidFill>
                  <a:srgbClr val="001F5F"/>
                </a:solidFill>
                <a:latin typeface="Arial"/>
                <a:cs typeface="Arial"/>
              </a:rPr>
              <a:t>(.xml) </a:t>
            </a:r>
            <a:r>
              <a:rPr sz="933" b="1" spc="-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33" b="1" spc="-7" dirty="0">
                <a:solidFill>
                  <a:srgbClr val="001F5F"/>
                </a:solidFill>
                <a:latin typeface="Arial"/>
                <a:cs typeface="Arial"/>
              </a:rPr>
              <a:t>и </a:t>
            </a:r>
            <a:r>
              <a:rPr sz="933" b="1" spc="-13" dirty="0">
                <a:solidFill>
                  <a:srgbClr val="001F5F"/>
                </a:solidFill>
                <a:latin typeface="Arial"/>
                <a:cs typeface="Arial"/>
              </a:rPr>
              <a:t>Смета </a:t>
            </a:r>
            <a:r>
              <a:rPr sz="933" b="1" spc="-20" dirty="0">
                <a:solidFill>
                  <a:srgbClr val="001F5F"/>
                </a:solidFill>
                <a:latin typeface="Arial"/>
                <a:cs typeface="Arial"/>
              </a:rPr>
              <a:t>контракта </a:t>
            </a:r>
            <a:r>
              <a:rPr sz="933" b="1" spc="-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33" b="1" spc="-13" dirty="0">
                <a:solidFill>
                  <a:srgbClr val="001F5F"/>
                </a:solidFill>
                <a:latin typeface="Arial"/>
                <a:cs typeface="Arial"/>
              </a:rPr>
              <a:t>(.xml)</a:t>
            </a:r>
            <a:endParaRPr sz="933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862578" y="2158873"/>
            <a:ext cx="5787813" cy="1973580"/>
            <a:chOff x="2896933" y="1616773"/>
            <a:chExt cx="4340860" cy="1480185"/>
          </a:xfrm>
        </p:grpSpPr>
        <p:sp>
          <p:nvSpPr>
            <p:cNvPr id="22" name="object 22"/>
            <p:cNvSpPr/>
            <p:nvPr/>
          </p:nvSpPr>
          <p:spPr>
            <a:xfrm>
              <a:off x="2901695" y="2569463"/>
              <a:ext cx="1149350" cy="523240"/>
            </a:xfrm>
            <a:custGeom>
              <a:avLst/>
              <a:gdLst/>
              <a:ahLst/>
              <a:cxnLst/>
              <a:rect l="l" t="t" r="r" b="b"/>
              <a:pathLst>
                <a:path w="1149350" h="523239">
                  <a:moveTo>
                    <a:pt x="0" y="87122"/>
                  </a:moveTo>
                  <a:lnTo>
                    <a:pt x="6845" y="53208"/>
                  </a:lnTo>
                  <a:lnTo>
                    <a:pt x="25515" y="25515"/>
                  </a:lnTo>
                  <a:lnTo>
                    <a:pt x="53208" y="6845"/>
                  </a:lnTo>
                  <a:lnTo>
                    <a:pt x="87122" y="0"/>
                  </a:lnTo>
                  <a:lnTo>
                    <a:pt x="1061974" y="0"/>
                  </a:lnTo>
                  <a:lnTo>
                    <a:pt x="1095887" y="6845"/>
                  </a:lnTo>
                  <a:lnTo>
                    <a:pt x="1123580" y="25515"/>
                  </a:lnTo>
                  <a:lnTo>
                    <a:pt x="1142250" y="53208"/>
                  </a:lnTo>
                  <a:lnTo>
                    <a:pt x="1149096" y="87122"/>
                  </a:lnTo>
                  <a:lnTo>
                    <a:pt x="1149096" y="435610"/>
                  </a:lnTo>
                  <a:lnTo>
                    <a:pt x="1142250" y="469523"/>
                  </a:lnTo>
                  <a:lnTo>
                    <a:pt x="1123580" y="497216"/>
                  </a:lnTo>
                  <a:lnTo>
                    <a:pt x="1095887" y="515886"/>
                  </a:lnTo>
                  <a:lnTo>
                    <a:pt x="1061974" y="522732"/>
                  </a:lnTo>
                  <a:lnTo>
                    <a:pt x="87122" y="522732"/>
                  </a:lnTo>
                  <a:lnTo>
                    <a:pt x="53208" y="515886"/>
                  </a:lnTo>
                  <a:lnTo>
                    <a:pt x="25515" y="497216"/>
                  </a:lnTo>
                  <a:lnTo>
                    <a:pt x="6845" y="469523"/>
                  </a:lnTo>
                  <a:lnTo>
                    <a:pt x="0" y="435610"/>
                  </a:lnTo>
                  <a:lnTo>
                    <a:pt x="0" y="87122"/>
                  </a:lnTo>
                  <a:close/>
                </a:path>
              </a:pathLst>
            </a:custGeom>
            <a:ln w="9525">
              <a:solidFill>
                <a:srgbClr val="11437E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6598919" y="2150363"/>
              <a:ext cx="0" cy="335280"/>
            </a:xfrm>
            <a:custGeom>
              <a:avLst/>
              <a:gdLst/>
              <a:ahLst/>
              <a:cxnLst/>
              <a:rect l="l" t="t" r="r" b="b"/>
              <a:pathLst>
                <a:path h="335280">
                  <a:moveTo>
                    <a:pt x="0" y="0"/>
                  </a:moveTo>
                  <a:lnTo>
                    <a:pt x="0" y="335102"/>
                  </a:lnTo>
                </a:path>
              </a:pathLst>
            </a:custGeom>
            <a:ln w="12700">
              <a:solidFill>
                <a:srgbClr val="16375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6560819" y="246006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38100" y="25400"/>
                  </a:ln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16375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5864351" y="1621536"/>
              <a:ext cx="1369060" cy="492759"/>
            </a:xfrm>
            <a:custGeom>
              <a:avLst/>
              <a:gdLst/>
              <a:ahLst/>
              <a:cxnLst/>
              <a:rect l="l" t="t" r="r" b="b"/>
              <a:pathLst>
                <a:path w="1369059" h="492760">
                  <a:moveTo>
                    <a:pt x="0" y="82041"/>
                  </a:moveTo>
                  <a:lnTo>
                    <a:pt x="6446" y="50106"/>
                  </a:lnTo>
                  <a:lnTo>
                    <a:pt x="24028" y="24028"/>
                  </a:lnTo>
                  <a:lnTo>
                    <a:pt x="50106" y="6446"/>
                  </a:lnTo>
                  <a:lnTo>
                    <a:pt x="82042" y="0"/>
                  </a:lnTo>
                  <a:lnTo>
                    <a:pt x="1286510" y="0"/>
                  </a:lnTo>
                  <a:lnTo>
                    <a:pt x="1318445" y="6446"/>
                  </a:lnTo>
                  <a:lnTo>
                    <a:pt x="1344523" y="24028"/>
                  </a:lnTo>
                  <a:lnTo>
                    <a:pt x="1362105" y="50106"/>
                  </a:lnTo>
                  <a:lnTo>
                    <a:pt x="1368552" y="82041"/>
                  </a:lnTo>
                  <a:lnTo>
                    <a:pt x="1368552" y="410209"/>
                  </a:lnTo>
                  <a:lnTo>
                    <a:pt x="1362105" y="442145"/>
                  </a:lnTo>
                  <a:lnTo>
                    <a:pt x="1344523" y="468223"/>
                  </a:lnTo>
                  <a:lnTo>
                    <a:pt x="1318445" y="485805"/>
                  </a:lnTo>
                  <a:lnTo>
                    <a:pt x="1286510" y="492251"/>
                  </a:lnTo>
                  <a:lnTo>
                    <a:pt x="82042" y="492251"/>
                  </a:lnTo>
                  <a:lnTo>
                    <a:pt x="50106" y="485805"/>
                  </a:lnTo>
                  <a:lnTo>
                    <a:pt x="24028" y="468223"/>
                  </a:lnTo>
                  <a:lnTo>
                    <a:pt x="6446" y="442145"/>
                  </a:lnTo>
                  <a:lnTo>
                    <a:pt x="0" y="410209"/>
                  </a:lnTo>
                  <a:lnTo>
                    <a:pt x="0" y="82041"/>
                  </a:lnTo>
                  <a:close/>
                </a:path>
              </a:pathLst>
            </a:custGeom>
            <a:ln w="9525">
              <a:solidFill>
                <a:srgbClr val="16375E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840223" y="2590800"/>
              <a:ext cx="0" cy="77470"/>
            </a:xfrm>
            <a:custGeom>
              <a:avLst/>
              <a:gdLst/>
              <a:ahLst/>
              <a:cxnLst/>
              <a:rect l="l" t="t" r="r" b="b"/>
              <a:pathLst>
                <a:path h="77469">
                  <a:moveTo>
                    <a:pt x="0" y="0"/>
                  </a:moveTo>
                  <a:lnTo>
                    <a:pt x="0" y="77076"/>
                  </a:lnTo>
                </a:path>
              </a:pathLst>
            </a:custGeom>
            <a:ln w="12700">
              <a:solidFill>
                <a:srgbClr val="16375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4802123" y="264247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38100" y="25400"/>
                  </a:ln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16375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508307" y="2905633"/>
            <a:ext cx="1310640" cy="14020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800" spc="-20" dirty="0">
                <a:solidFill>
                  <a:srgbClr val="16375E"/>
                </a:solidFill>
                <a:latin typeface="Microsoft Sans Serif"/>
                <a:cs typeface="Microsoft Sans Serif"/>
              </a:rPr>
              <a:t>Загрузка</a:t>
            </a:r>
            <a:r>
              <a:rPr sz="800" spc="-7" dirty="0">
                <a:solidFill>
                  <a:srgbClr val="16375E"/>
                </a:solidFill>
                <a:latin typeface="Microsoft Sans Serif"/>
                <a:cs typeface="Microsoft Sans Serif"/>
              </a:rPr>
              <a:t> </a:t>
            </a:r>
            <a:r>
              <a:rPr sz="800" spc="-13" dirty="0">
                <a:solidFill>
                  <a:srgbClr val="16375E"/>
                </a:solidFill>
                <a:latin typeface="Microsoft Sans Serif"/>
                <a:cs typeface="Microsoft Sans Serif"/>
              </a:rPr>
              <a:t>проекта </a:t>
            </a:r>
            <a:r>
              <a:rPr sz="800" spc="-7" dirty="0">
                <a:solidFill>
                  <a:srgbClr val="16375E"/>
                </a:solidFill>
                <a:latin typeface="Microsoft Sans Serif"/>
                <a:cs typeface="Microsoft Sans Serif"/>
              </a:rPr>
              <a:t>структур.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140960" y="2053463"/>
            <a:ext cx="4631267" cy="982133"/>
          </a:xfrm>
          <a:custGeom>
            <a:avLst/>
            <a:gdLst/>
            <a:ahLst/>
            <a:cxnLst/>
            <a:rect l="l" t="t" r="r" b="b"/>
            <a:pathLst>
              <a:path w="3473450" h="736600">
                <a:moveTo>
                  <a:pt x="0" y="0"/>
                </a:moveTo>
                <a:lnTo>
                  <a:pt x="3473196" y="0"/>
                </a:lnTo>
                <a:lnTo>
                  <a:pt x="3473196" y="736092"/>
                </a:lnTo>
                <a:lnTo>
                  <a:pt x="0" y="736092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4AACC5"/>
            </a:solidFill>
            <a:prstDash val="sysDash"/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0" name="object 30"/>
          <p:cNvSpPr txBox="1"/>
          <p:nvPr/>
        </p:nvSpPr>
        <p:spPr>
          <a:xfrm>
            <a:off x="752297" y="2335250"/>
            <a:ext cx="719667" cy="34637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6773" indent="64345">
              <a:spcBef>
                <a:spcPts val="140"/>
              </a:spcBef>
            </a:pPr>
            <a:r>
              <a:rPr sz="1067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Сметная </a:t>
            </a:r>
            <a:r>
              <a:rPr sz="106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п</a:t>
            </a:r>
            <a:r>
              <a:rPr sz="1067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ро</a:t>
            </a:r>
            <a:r>
              <a:rPr sz="1067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г</a:t>
            </a:r>
            <a:r>
              <a:rPr sz="1067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рам</a:t>
            </a:r>
            <a:r>
              <a:rPr sz="1067" spc="-33" dirty="0">
                <a:solidFill>
                  <a:srgbClr val="001F5F"/>
                </a:solidFill>
                <a:latin typeface="Microsoft Sans Serif"/>
                <a:cs typeface="Microsoft Sans Serif"/>
              </a:rPr>
              <a:t>м</a:t>
            </a:r>
            <a:r>
              <a:rPr sz="1067" dirty="0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endParaRPr sz="1067">
              <a:latin typeface="Microsoft Sans Serif"/>
              <a:cs typeface="Microsoft Sans Serif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895602" y="3995801"/>
            <a:ext cx="1733973" cy="565573"/>
            <a:chOff x="1421701" y="2994469"/>
            <a:chExt cx="1300480" cy="424180"/>
          </a:xfrm>
        </p:grpSpPr>
        <p:sp>
          <p:nvSpPr>
            <p:cNvPr id="32" name="object 32"/>
            <p:cNvSpPr/>
            <p:nvPr/>
          </p:nvSpPr>
          <p:spPr>
            <a:xfrm>
              <a:off x="1426463" y="2999232"/>
              <a:ext cx="1290955" cy="414655"/>
            </a:xfrm>
            <a:custGeom>
              <a:avLst/>
              <a:gdLst/>
              <a:ahLst/>
              <a:cxnLst/>
              <a:rect l="l" t="t" r="r" b="b"/>
              <a:pathLst>
                <a:path w="1290955" h="414654">
                  <a:moveTo>
                    <a:pt x="1221740" y="0"/>
                  </a:moveTo>
                  <a:lnTo>
                    <a:pt x="69088" y="0"/>
                  </a:lnTo>
                  <a:lnTo>
                    <a:pt x="42198" y="5428"/>
                  </a:lnTo>
                  <a:lnTo>
                    <a:pt x="20237" y="20232"/>
                  </a:lnTo>
                  <a:lnTo>
                    <a:pt x="5430" y="42192"/>
                  </a:lnTo>
                  <a:lnTo>
                    <a:pt x="0" y="69087"/>
                  </a:lnTo>
                  <a:lnTo>
                    <a:pt x="0" y="345440"/>
                  </a:lnTo>
                  <a:lnTo>
                    <a:pt x="5430" y="372329"/>
                  </a:lnTo>
                  <a:lnTo>
                    <a:pt x="20237" y="394290"/>
                  </a:lnTo>
                  <a:lnTo>
                    <a:pt x="42198" y="409097"/>
                  </a:lnTo>
                  <a:lnTo>
                    <a:pt x="69088" y="414528"/>
                  </a:lnTo>
                  <a:lnTo>
                    <a:pt x="1221740" y="414528"/>
                  </a:lnTo>
                  <a:lnTo>
                    <a:pt x="1248629" y="409097"/>
                  </a:lnTo>
                  <a:lnTo>
                    <a:pt x="1270590" y="394290"/>
                  </a:lnTo>
                  <a:lnTo>
                    <a:pt x="1285397" y="372329"/>
                  </a:lnTo>
                  <a:lnTo>
                    <a:pt x="1290828" y="345440"/>
                  </a:lnTo>
                  <a:lnTo>
                    <a:pt x="1290828" y="69087"/>
                  </a:lnTo>
                  <a:lnTo>
                    <a:pt x="1285397" y="42192"/>
                  </a:lnTo>
                  <a:lnTo>
                    <a:pt x="1270590" y="20232"/>
                  </a:lnTo>
                  <a:lnTo>
                    <a:pt x="1248629" y="5428"/>
                  </a:lnTo>
                  <a:lnTo>
                    <a:pt x="12217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1426463" y="2999232"/>
              <a:ext cx="1290955" cy="414655"/>
            </a:xfrm>
            <a:custGeom>
              <a:avLst/>
              <a:gdLst/>
              <a:ahLst/>
              <a:cxnLst/>
              <a:rect l="l" t="t" r="r" b="b"/>
              <a:pathLst>
                <a:path w="1290955" h="414654">
                  <a:moveTo>
                    <a:pt x="0" y="69087"/>
                  </a:moveTo>
                  <a:lnTo>
                    <a:pt x="5430" y="42192"/>
                  </a:lnTo>
                  <a:lnTo>
                    <a:pt x="20237" y="20232"/>
                  </a:lnTo>
                  <a:lnTo>
                    <a:pt x="42198" y="5428"/>
                  </a:lnTo>
                  <a:lnTo>
                    <a:pt x="69088" y="0"/>
                  </a:lnTo>
                  <a:lnTo>
                    <a:pt x="1221740" y="0"/>
                  </a:lnTo>
                  <a:lnTo>
                    <a:pt x="1248629" y="5428"/>
                  </a:lnTo>
                  <a:lnTo>
                    <a:pt x="1270590" y="20232"/>
                  </a:lnTo>
                  <a:lnTo>
                    <a:pt x="1285397" y="42192"/>
                  </a:lnTo>
                  <a:lnTo>
                    <a:pt x="1290828" y="69087"/>
                  </a:lnTo>
                  <a:lnTo>
                    <a:pt x="1290828" y="345440"/>
                  </a:lnTo>
                  <a:lnTo>
                    <a:pt x="1285397" y="372329"/>
                  </a:lnTo>
                  <a:lnTo>
                    <a:pt x="1270590" y="394290"/>
                  </a:lnTo>
                  <a:lnTo>
                    <a:pt x="1248629" y="409097"/>
                  </a:lnTo>
                  <a:lnTo>
                    <a:pt x="1221740" y="414528"/>
                  </a:lnTo>
                  <a:lnTo>
                    <a:pt x="69088" y="414528"/>
                  </a:lnTo>
                  <a:lnTo>
                    <a:pt x="42198" y="409097"/>
                  </a:lnTo>
                  <a:lnTo>
                    <a:pt x="20237" y="394290"/>
                  </a:lnTo>
                  <a:lnTo>
                    <a:pt x="5430" y="372329"/>
                  </a:lnTo>
                  <a:lnTo>
                    <a:pt x="0" y="345440"/>
                  </a:lnTo>
                  <a:lnTo>
                    <a:pt x="0" y="69087"/>
                  </a:lnTo>
                  <a:close/>
                </a:path>
              </a:pathLst>
            </a:custGeom>
            <a:ln w="9525">
              <a:solidFill>
                <a:srgbClr val="11437E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019057" y="4051986"/>
            <a:ext cx="1497753" cy="446939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81182" marR="33019" indent="-136310">
              <a:spcBef>
                <a:spcPts val="127"/>
              </a:spcBef>
            </a:pPr>
            <a:r>
              <a:rPr sz="933" b="1" spc="-13" dirty="0">
                <a:solidFill>
                  <a:srgbClr val="16375E"/>
                </a:solidFill>
                <a:latin typeface="Arial"/>
                <a:cs typeface="Arial"/>
              </a:rPr>
              <a:t>Проект </a:t>
            </a:r>
            <a:r>
              <a:rPr sz="933" b="1" spc="-13" dirty="0">
                <a:solidFill>
                  <a:srgbClr val="C00000"/>
                </a:solidFill>
                <a:latin typeface="Arial"/>
                <a:cs typeface="Arial"/>
              </a:rPr>
              <a:t>структурирован. </a:t>
            </a:r>
            <a:r>
              <a:rPr sz="933" b="1" spc="-2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33" b="1" spc="-13" dirty="0">
                <a:solidFill>
                  <a:srgbClr val="C00000"/>
                </a:solidFill>
                <a:latin typeface="Arial"/>
                <a:cs typeface="Arial"/>
              </a:rPr>
              <a:t>Эл.Контракта</a:t>
            </a:r>
            <a:r>
              <a:rPr sz="933" b="1" spc="67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33" b="1" spc="-13" dirty="0">
                <a:solidFill>
                  <a:srgbClr val="C00000"/>
                </a:solidFill>
                <a:latin typeface="Arial"/>
                <a:cs typeface="Arial"/>
              </a:rPr>
              <a:t>(.xml)</a:t>
            </a:r>
            <a:endParaRPr sz="933">
              <a:latin typeface="Arial"/>
              <a:cs typeface="Arial"/>
            </a:endParaRPr>
          </a:p>
          <a:p>
            <a:pPr marL="16933"/>
            <a:r>
              <a:rPr sz="933" b="1" spc="-7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933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33" b="1" spc="-13" dirty="0">
                <a:solidFill>
                  <a:srgbClr val="C00000"/>
                </a:solidFill>
                <a:latin typeface="Arial"/>
                <a:cs typeface="Arial"/>
              </a:rPr>
              <a:t>Сметы</a:t>
            </a:r>
            <a:r>
              <a:rPr sz="933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33" b="1" spc="-20" dirty="0">
                <a:solidFill>
                  <a:srgbClr val="C00000"/>
                </a:solidFill>
                <a:latin typeface="Arial"/>
                <a:cs typeface="Arial"/>
              </a:rPr>
              <a:t>контракта</a:t>
            </a:r>
            <a:r>
              <a:rPr sz="933" b="1" spc="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33" b="1" spc="-7" dirty="0">
                <a:solidFill>
                  <a:srgbClr val="C00000"/>
                </a:solidFill>
                <a:latin typeface="Arial"/>
                <a:cs typeface="Arial"/>
              </a:rPr>
              <a:t>(.xml)</a:t>
            </a:r>
            <a:endParaRPr sz="933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134863" y="2185289"/>
            <a:ext cx="2654300" cy="1990513"/>
            <a:chOff x="3851147" y="1636585"/>
            <a:chExt cx="1990725" cy="1492885"/>
          </a:xfrm>
        </p:grpSpPr>
        <p:pic>
          <p:nvPicPr>
            <p:cNvPr id="36" name="object 3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38015" y="2961132"/>
              <a:ext cx="124967" cy="12647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51147" y="2962656"/>
              <a:ext cx="124967" cy="124968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029455" y="1641348"/>
              <a:ext cx="1559560" cy="492759"/>
            </a:xfrm>
            <a:custGeom>
              <a:avLst/>
              <a:gdLst/>
              <a:ahLst/>
              <a:cxnLst/>
              <a:rect l="l" t="t" r="r" b="b"/>
              <a:pathLst>
                <a:path w="1559560" h="492760">
                  <a:moveTo>
                    <a:pt x="0" y="82041"/>
                  </a:moveTo>
                  <a:lnTo>
                    <a:pt x="6446" y="50106"/>
                  </a:lnTo>
                  <a:lnTo>
                    <a:pt x="24028" y="24028"/>
                  </a:lnTo>
                  <a:lnTo>
                    <a:pt x="50106" y="6446"/>
                  </a:lnTo>
                  <a:lnTo>
                    <a:pt x="82042" y="0"/>
                  </a:lnTo>
                  <a:lnTo>
                    <a:pt x="1477010" y="0"/>
                  </a:lnTo>
                  <a:lnTo>
                    <a:pt x="1508945" y="6446"/>
                  </a:lnTo>
                  <a:lnTo>
                    <a:pt x="1535023" y="24028"/>
                  </a:lnTo>
                  <a:lnTo>
                    <a:pt x="1552605" y="50106"/>
                  </a:lnTo>
                  <a:lnTo>
                    <a:pt x="1559052" y="82041"/>
                  </a:lnTo>
                  <a:lnTo>
                    <a:pt x="1559052" y="410209"/>
                  </a:lnTo>
                  <a:lnTo>
                    <a:pt x="1552605" y="442145"/>
                  </a:lnTo>
                  <a:lnTo>
                    <a:pt x="1535023" y="468223"/>
                  </a:lnTo>
                  <a:lnTo>
                    <a:pt x="1508945" y="485805"/>
                  </a:lnTo>
                  <a:lnTo>
                    <a:pt x="1477010" y="492251"/>
                  </a:lnTo>
                  <a:lnTo>
                    <a:pt x="82042" y="492251"/>
                  </a:lnTo>
                  <a:lnTo>
                    <a:pt x="50106" y="485805"/>
                  </a:lnTo>
                  <a:lnTo>
                    <a:pt x="24028" y="468223"/>
                  </a:lnTo>
                  <a:lnTo>
                    <a:pt x="6446" y="442145"/>
                  </a:lnTo>
                  <a:lnTo>
                    <a:pt x="0" y="410209"/>
                  </a:lnTo>
                  <a:lnTo>
                    <a:pt x="0" y="82041"/>
                  </a:lnTo>
                  <a:close/>
                </a:path>
              </a:pathLst>
            </a:custGeom>
            <a:ln w="9525">
              <a:solidFill>
                <a:srgbClr val="16375E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9" name="object 39"/>
            <p:cNvSpPr/>
            <p:nvPr/>
          </p:nvSpPr>
          <p:spPr>
            <a:xfrm>
              <a:off x="4392167" y="2545080"/>
              <a:ext cx="1445260" cy="579120"/>
            </a:xfrm>
            <a:custGeom>
              <a:avLst/>
              <a:gdLst/>
              <a:ahLst/>
              <a:cxnLst/>
              <a:rect l="l" t="t" r="r" b="b"/>
              <a:pathLst>
                <a:path w="1445260" h="579119">
                  <a:moveTo>
                    <a:pt x="1348232" y="0"/>
                  </a:moveTo>
                  <a:lnTo>
                    <a:pt x="96520" y="0"/>
                  </a:lnTo>
                  <a:lnTo>
                    <a:pt x="58952" y="7585"/>
                  </a:lnTo>
                  <a:lnTo>
                    <a:pt x="28271" y="28271"/>
                  </a:lnTo>
                  <a:lnTo>
                    <a:pt x="7585" y="58952"/>
                  </a:lnTo>
                  <a:lnTo>
                    <a:pt x="0" y="96519"/>
                  </a:lnTo>
                  <a:lnTo>
                    <a:pt x="0" y="482599"/>
                  </a:lnTo>
                  <a:lnTo>
                    <a:pt x="7585" y="520167"/>
                  </a:lnTo>
                  <a:lnTo>
                    <a:pt x="28271" y="550848"/>
                  </a:lnTo>
                  <a:lnTo>
                    <a:pt x="58952" y="571534"/>
                  </a:lnTo>
                  <a:lnTo>
                    <a:pt x="96520" y="579119"/>
                  </a:lnTo>
                  <a:lnTo>
                    <a:pt x="1348232" y="579119"/>
                  </a:lnTo>
                  <a:lnTo>
                    <a:pt x="1385799" y="571534"/>
                  </a:lnTo>
                  <a:lnTo>
                    <a:pt x="1416480" y="550848"/>
                  </a:lnTo>
                  <a:lnTo>
                    <a:pt x="1437166" y="520167"/>
                  </a:lnTo>
                  <a:lnTo>
                    <a:pt x="1444752" y="482599"/>
                  </a:lnTo>
                  <a:lnTo>
                    <a:pt x="1444752" y="96519"/>
                  </a:lnTo>
                  <a:lnTo>
                    <a:pt x="1437166" y="58952"/>
                  </a:lnTo>
                  <a:lnTo>
                    <a:pt x="1416480" y="28271"/>
                  </a:lnTo>
                  <a:lnTo>
                    <a:pt x="1385799" y="7585"/>
                  </a:lnTo>
                  <a:lnTo>
                    <a:pt x="13482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0" name="object 40"/>
            <p:cNvSpPr/>
            <p:nvPr/>
          </p:nvSpPr>
          <p:spPr>
            <a:xfrm>
              <a:off x="4392167" y="2545080"/>
              <a:ext cx="1445260" cy="579120"/>
            </a:xfrm>
            <a:custGeom>
              <a:avLst/>
              <a:gdLst/>
              <a:ahLst/>
              <a:cxnLst/>
              <a:rect l="l" t="t" r="r" b="b"/>
              <a:pathLst>
                <a:path w="1445260" h="579119">
                  <a:moveTo>
                    <a:pt x="0" y="96519"/>
                  </a:moveTo>
                  <a:lnTo>
                    <a:pt x="7585" y="58952"/>
                  </a:lnTo>
                  <a:lnTo>
                    <a:pt x="28271" y="28271"/>
                  </a:lnTo>
                  <a:lnTo>
                    <a:pt x="58952" y="7585"/>
                  </a:lnTo>
                  <a:lnTo>
                    <a:pt x="96520" y="0"/>
                  </a:lnTo>
                  <a:lnTo>
                    <a:pt x="1348232" y="0"/>
                  </a:lnTo>
                  <a:lnTo>
                    <a:pt x="1385799" y="7585"/>
                  </a:lnTo>
                  <a:lnTo>
                    <a:pt x="1416480" y="28271"/>
                  </a:lnTo>
                  <a:lnTo>
                    <a:pt x="1437166" y="58952"/>
                  </a:lnTo>
                  <a:lnTo>
                    <a:pt x="1444752" y="96519"/>
                  </a:lnTo>
                  <a:lnTo>
                    <a:pt x="1444752" y="482599"/>
                  </a:lnTo>
                  <a:lnTo>
                    <a:pt x="1437166" y="520167"/>
                  </a:lnTo>
                  <a:lnTo>
                    <a:pt x="1416480" y="550848"/>
                  </a:lnTo>
                  <a:lnTo>
                    <a:pt x="1385799" y="571534"/>
                  </a:lnTo>
                  <a:lnTo>
                    <a:pt x="1348232" y="579119"/>
                  </a:lnTo>
                  <a:lnTo>
                    <a:pt x="96520" y="579119"/>
                  </a:lnTo>
                  <a:lnTo>
                    <a:pt x="58952" y="571534"/>
                  </a:lnTo>
                  <a:lnTo>
                    <a:pt x="28271" y="550848"/>
                  </a:lnTo>
                  <a:lnTo>
                    <a:pt x="7585" y="520167"/>
                  </a:lnTo>
                  <a:lnTo>
                    <a:pt x="0" y="482599"/>
                  </a:lnTo>
                  <a:lnTo>
                    <a:pt x="0" y="96519"/>
                  </a:lnTo>
                  <a:close/>
                </a:path>
              </a:pathLst>
            </a:custGeom>
            <a:ln w="9525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047062" y="3475880"/>
            <a:ext cx="1546013" cy="159810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933" b="1" spc="-7" dirty="0">
                <a:solidFill>
                  <a:srgbClr val="001F5F"/>
                </a:solidFill>
                <a:latin typeface="Arial"/>
                <a:cs typeface="Arial"/>
              </a:rPr>
              <a:t>Сведения о</a:t>
            </a:r>
            <a:r>
              <a:rPr sz="933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33" b="1" spc="-13" dirty="0">
                <a:solidFill>
                  <a:srgbClr val="001F5F"/>
                </a:solidFill>
                <a:latin typeface="Arial"/>
                <a:cs typeface="Arial"/>
              </a:rPr>
              <a:t>заключенном</a:t>
            </a:r>
            <a:endParaRPr sz="933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101984" y="3618131"/>
            <a:ext cx="1436793" cy="446939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algn="ctr">
              <a:spcBef>
                <a:spcPts val="127"/>
              </a:spcBef>
            </a:pPr>
            <a:r>
              <a:rPr sz="933" b="1" spc="-20" dirty="0">
                <a:solidFill>
                  <a:srgbClr val="001F5F"/>
                </a:solidFill>
                <a:latin typeface="Arial"/>
                <a:cs typeface="Arial"/>
              </a:rPr>
              <a:t>контракте</a:t>
            </a:r>
            <a:r>
              <a:rPr sz="933" b="1" spc="53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33" b="1" spc="-7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933" b="1" spc="-27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33" b="1" spc="-13" dirty="0">
                <a:solidFill>
                  <a:srgbClr val="C00000"/>
                </a:solidFill>
                <a:latin typeface="Arial"/>
                <a:cs typeface="Arial"/>
              </a:rPr>
              <a:t>структурир.</a:t>
            </a:r>
            <a:endParaRPr sz="933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933" b="1" spc="-13" dirty="0">
                <a:solidFill>
                  <a:srgbClr val="C00000"/>
                </a:solidFill>
                <a:latin typeface="Arial"/>
                <a:cs typeface="Arial"/>
              </a:rPr>
              <a:t>Смета</a:t>
            </a:r>
            <a:r>
              <a:rPr sz="933" b="1" spc="-7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33" b="1" spc="-20" dirty="0">
                <a:solidFill>
                  <a:srgbClr val="C00000"/>
                </a:solidFill>
                <a:latin typeface="Arial"/>
                <a:cs typeface="Arial"/>
              </a:rPr>
              <a:t>контракта</a:t>
            </a:r>
            <a:endParaRPr sz="933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933" b="1" spc="-7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933" b="1" spc="-27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33" b="1" spc="-20" dirty="0">
                <a:solidFill>
                  <a:srgbClr val="001F5F"/>
                </a:solidFill>
                <a:latin typeface="Arial"/>
                <a:cs typeface="Arial"/>
              </a:rPr>
              <a:t>Реестре</a:t>
            </a:r>
            <a:r>
              <a:rPr sz="933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33" b="1" spc="-13" dirty="0">
                <a:solidFill>
                  <a:srgbClr val="001F5F"/>
                </a:solidFill>
                <a:latin typeface="Arial"/>
                <a:cs typeface="Arial"/>
              </a:rPr>
              <a:t>контрактов*</a:t>
            </a:r>
            <a:endParaRPr sz="933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826639" y="2151414"/>
            <a:ext cx="1385147" cy="303374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256534" marR="6773" indent="-240447">
              <a:spcBef>
                <a:spcPts val="127"/>
              </a:spcBef>
            </a:pPr>
            <a:r>
              <a:rPr sz="933" spc="-33" dirty="0">
                <a:solidFill>
                  <a:srgbClr val="001F5F"/>
                </a:solidFill>
                <a:latin typeface="Microsoft Sans Serif"/>
                <a:cs typeface="Microsoft Sans Serif"/>
              </a:rPr>
              <a:t>Загрузка</a:t>
            </a:r>
            <a:r>
              <a:rPr sz="933" spc="53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933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проекта</a:t>
            </a:r>
            <a:r>
              <a:rPr sz="933" spc="2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933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Сметы </a:t>
            </a:r>
            <a:r>
              <a:rPr sz="933" spc="-22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933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контракта</a:t>
            </a:r>
            <a:r>
              <a:rPr sz="933" spc="53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933" spc="-13" dirty="0">
                <a:solidFill>
                  <a:srgbClr val="C00000"/>
                </a:solidFill>
                <a:latin typeface="Microsoft Sans Serif"/>
                <a:cs typeface="Microsoft Sans Serif"/>
              </a:rPr>
              <a:t>(.xml)</a:t>
            </a:r>
            <a:endParaRPr sz="933">
              <a:latin typeface="Microsoft Sans Serif"/>
              <a:cs typeface="Microsoft Sans Serif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511893" y="1793197"/>
            <a:ext cx="10429240" cy="2926927"/>
            <a:chOff x="383920" y="1342516"/>
            <a:chExt cx="7821930" cy="2195195"/>
          </a:xfrm>
        </p:grpSpPr>
        <p:sp>
          <p:nvSpPr>
            <p:cNvPr id="45" name="object 45"/>
            <p:cNvSpPr/>
            <p:nvPr/>
          </p:nvSpPr>
          <p:spPr>
            <a:xfrm>
              <a:off x="1319784" y="1560575"/>
              <a:ext cx="1109980" cy="332740"/>
            </a:xfrm>
            <a:custGeom>
              <a:avLst/>
              <a:gdLst/>
              <a:ahLst/>
              <a:cxnLst/>
              <a:rect l="l" t="t" r="r" b="b"/>
              <a:pathLst>
                <a:path w="1109980" h="332739">
                  <a:moveTo>
                    <a:pt x="0" y="55372"/>
                  </a:moveTo>
                  <a:lnTo>
                    <a:pt x="4351" y="33818"/>
                  </a:lnTo>
                  <a:lnTo>
                    <a:pt x="16217" y="16217"/>
                  </a:lnTo>
                  <a:lnTo>
                    <a:pt x="33818" y="4351"/>
                  </a:lnTo>
                  <a:lnTo>
                    <a:pt x="55372" y="0"/>
                  </a:lnTo>
                  <a:lnTo>
                    <a:pt x="1054100" y="0"/>
                  </a:lnTo>
                  <a:lnTo>
                    <a:pt x="1075653" y="4351"/>
                  </a:lnTo>
                  <a:lnTo>
                    <a:pt x="1093254" y="16217"/>
                  </a:lnTo>
                  <a:lnTo>
                    <a:pt x="1105120" y="33818"/>
                  </a:lnTo>
                  <a:lnTo>
                    <a:pt x="1109472" y="55372"/>
                  </a:lnTo>
                  <a:lnTo>
                    <a:pt x="1109472" y="276860"/>
                  </a:lnTo>
                  <a:lnTo>
                    <a:pt x="1105120" y="298413"/>
                  </a:lnTo>
                  <a:lnTo>
                    <a:pt x="1093254" y="316014"/>
                  </a:lnTo>
                  <a:lnTo>
                    <a:pt x="1075653" y="327880"/>
                  </a:lnTo>
                  <a:lnTo>
                    <a:pt x="1054100" y="332232"/>
                  </a:lnTo>
                  <a:lnTo>
                    <a:pt x="55372" y="332232"/>
                  </a:lnTo>
                  <a:lnTo>
                    <a:pt x="33818" y="327880"/>
                  </a:lnTo>
                  <a:lnTo>
                    <a:pt x="16217" y="316014"/>
                  </a:lnTo>
                  <a:lnTo>
                    <a:pt x="4351" y="298413"/>
                  </a:lnTo>
                  <a:lnTo>
                    <a:pt x="0" y="276860"/>
                  </a:lnTo>
                  <a:lnTo>
                    <a:pt x="0" y="55372"/>
                  </a:lnTo>
                  <a:close/>
                </a:path>
              </a:pathLst>
            </a:custGeom>
            <a:ln w="6350">
              <a:solidFill>
                <a:srgbClr val="4AACC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6" name="object 46"/>
            <p:cNvSpPr/>
            <p:nvPr/>
          </p:nvSpPr>
          <p:spPr>
            <a:xfrm>
              <a:off x="2150821" y="1894331"/>
              <a:ext cx="6350" cy="640080"/>
            </a:xfrm>
            <a:custGeom>
              <a:avLst/>
              <a:gdLst/>
              <a:ahLst/>
              <a:cxnLst/>
              <a:rect l="l" t="t" r="r" b="b"/>
              <a:pathLst>
                <a:path w="6350" h="640080">
                  <a:moveTo>
                    <a:pt x="5765" y="0"/>
                  </a:moveTo>
                  <a:lnTo>
                    <a:pt x="0" y="639673"/>
                  </a:lnTo>
                </a:path>
              </a:pathLst>
            </a:custGeom>
            <a:ln w="12700">
              <a:solidFill>
                <a:srgbClr val="4AACC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7" name="object 47"/>
            <p:cNvSpPr/>
            <p:nvPr/>
          </p:nvSpPr>
          <p:spPr>
            <a:xfrm>
              <a:off x="2112949" y="2508262"/>
              <a:ext cx="76200" cy="76835"/>
            </a:xfrm>
            <a:custGeom>
              <a:avLst/>
              <a:gdLst/>
              <a:ahLst/>
              <a:cxnLst/>
              <a:rect l="l" t="t" r="r" b="b"/>
              <a:pathLst>
                <a:path w="76200" h="76835">
                  <a:moveTo>
                    <a:pt x="0" y="0"/>
                  </a:moveTo>
                  <a:lnTo>
                    <a:pt x="37414" y="76542"/>
                  </a:lnTo>
                  <a:lnTo>
                    <a:pt x="76199" y="685"/>
                  </a:lnTo>
                  <a:lnTo>
                    <a:pt x="37871" y="257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8" name="object 48"/>
            <p:cNvSpPr/>
            <p:nvPr/>
          </p:nvSpPr>
          <p:spPr>
            <a:xfrm>
              <a:off x="387095" y="1345691"/>
              <a:ext cx="7815580" cy="1004569"/>
            </a:xfrm>
            <a:custGeom>
              <a:avLst/>
              <a:gdLst/>
              <a:ahLst/>
              <a:cxnLst/>
              <a:rect l="l" t="t" r="r" b="b"/>
              <a:pathLst>
                <a:path w="7815580" h="1004569">
                  <a:moveTo>
                    <a:pt x="0" y="167386"/>
                  </a:moveTo>
                  <a:lnTo>
                    <a:pt x="5979" y="122888"/>
                  </a:lnTo>
                  <a:lnTo>
                    <a:pt x="22853" y="82903"/>
                  </a:lnTo>
                  <a:lnTo>
                    <a:pt x="49026" y="49026"/>
                  </a:lnTo>
                  <a:lnTo>
                    <a:pt x="82903" y="22853"/>
                  </a:lnTo>
                  <a:lnTo>
                    <a:pt x="122888" y="5979"/>
                  </a:lnTo>
                  <a:lnTo>
                    <a:pt x="167386" y="0"/>
                  </a:lnTo>
                  <a:lnTo>
                    <a:pt x="7647685" y="0"/>
                  </a:lnTo>
                  <a:lnTo>
                    <a:pt x="7692183" y="5979"/>
                  </a:lnTo>
                  <a:lnTo>
                    <a:pt x="7732168" y="22853"/>
                  </a:lnTo>
                  <a:lnTo>
                    <a:pt x="7766045" y="49026"/>
                  </a:lnTo>
                  <a:lnTo>
                    <a:pt x="7792218" y="82903"/>
                  </a:lnTo>
                  <a:lnTo>
                    <a:pt x="7809092" y="122888"/>
                  </a:lnTo>
                  <a:lnTo>
                    <a:pt x="7815072" y="167386"/>
                  </a:lnTo>
                  <a:lnTo>
                    <a:pt x="7815072" y="836930"/>
                  </a:lnTo>
                  <a:lnTo>
                    <a:pt x="7809092" y="881427"/>
                  </a:lnTo>
                  <a:lnTo>
                    <a:pt x="7792218" y="921412"/>
                  </a:lnTo>
                  <a:lnTo>
                    <a:pt x="7766045" y="955289"/>
                  </a:lnTo>
                  <a:lnTo>
                    <a:pt x="7732168" y="981462"/>
                  </a:lnTo>
                  <a:lnTo>
                    <a:pt x="7692183" y="998336"/>
                  </a:lnTo>
                  <a:lnTo>
                    <a:pt x="7647685" y="1004316"/>
                  </a:lnTo>
                  <a:lnTo>
                    <a:pt x="167386" y="1004316"/>
                  </a:lnTo>
                  <a:lnTo>
                    <a:pt x="122888" y="998336"/>
                  </a:lnTo>
                  <a:lnTo>
                    <a:pt x="82903" y="981462"/>
                  </a:lnTo>
                  <a:lnTo>
                    <a:pt x="49026" y="955289"/>
                  </a:lnTo>
                  <a:lnTo>
                    <a:pt x="22853" y="921412"/>
                  </a:lnTo>
                  <a:lnTo>
                    <a:pt x="5979" y="881427"/>
                  </a:lnTo>
                  <a:lnTo>
                    <a:pt x="0" y="836930"/>
                  </a:lnTo>
                  <a:lnTo>
                    <a:pt x="0" y="167386"/>
                  </a:lnTo>
                  <a:close/>
                </a:path>
              </a:pathLst>
            </a:custGeom>
            <a:ln w="6350">
              <a:solidFill>
                <a:srgbClr val="375F92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9" name="object 49"/>
            <p:cNvSpPr/>
            <p:nvPr/>
          </p:nvSpPr>
          <p:spPr>
            <a:xfrm>
              <a:off x="387095" y="2415539"/>
              <a:ext cx="7815580" cy="1118870"/>
            </a:xfrm>
            <a:custGeom>
              <a:avLst/>
              <a:gdLst/>
              <a:ahLst/>
              <a:cxnLst/>
              <a:rect l="l" t="t" r="r" b="b"/>
              <a:pathLst>
                <a:path w="7815580" h="1118870">
                  <a:moveTo>
                    <a:pt x="0" y="186436"/>
                  </a:moveTo>
                  <a:lnTo>
                    <a:pt x="6659" y="136871"/>
                  </a:lnTo>
                  <a:lnTo>
                    <a:pt x="25452" y="92335"/>
                  </a:lnTo>
                  <a:lnTo>
                    <a:pt x="54603" y="54603"/>
                  </a:lnTo>
                  <a:lnTo>
                    <a:pt x="92335" y="25452"/>
                  </a:lnTo>
                  <a:lnTo>
                    <a:pt x="136871" y="6659"/>
                  </a:lnTo>
                  <a:lnTo>
                    <a:pt x="186436" y="0"/>
                  </a:lnTo>
                  <a:lnTo>
                    <a:pt x="7628635" y="0"/>
                  </a:lnTo>
                  <a:lnTo>
                    <a:pt x="7678200" y="6659"/>
                  </a:lnTo>
                  <a:lnTo>
                    <a:pt x="7722736" y="25452"/>
                  </a:lnTo>
                  <a:lnTo>
                    <a:pt x="7760468" y="54603"/>
                  </a:lnTo>
                  <a:lnTo>
                    <a:pt x="7789619" y="92335"/>
                  </a:lnTo>
                  <a:lnTo>
                    <a:pt x="7808412" y="136871"/>
                  </a:lnTo>
                  <a:lnTo>
                    <a:pt x="7815072" y="186436"/>
                  </a:lnTo>
                  <a:lnTo>
                    <a:pt x="7815072" y="932180"/>
                  </a:lnTo>
                  <a:lnTo>
                    <a:pt x="7808412" y="981739"/>
                  </a:lnTo>
                  <a:lnTo>
                    <a:pt x="7789619" y="1026274"/>
                  </a:lnTo>
                  <a:lnTo>
                    <a:pt x="7760468" y="1064007"/>
                  </a:lnTo>
                  <a:lnTo>
                    <a:pt x="7722736" y="1093160"/>
                  </a:lnTo>
                  <a:lnTo>
                    <a:pt x="7678200" y="1111955"/>
                  </a:lnTo>
                  <a:lnTo>
                    <a:pt x="7628635" y="1118616"/>
                  </a:lnTo>
                  <a:lnTo>
                    <a:pt x="186436" y="1118616"/>
                  </a:lnTo>
                  <a:lnTo>
                    <a:pt x="136871" y="1111955"/>
                  </a:lnTo>
                  <a:lnTo>
                    <a:pt x="92335" y="1093160"/>
                  </a:lnTo>
                  <a:lnTo>
                    <a:pt x="54603" y="1064007"/>
                  </a:lnTo>
                  <a:lnTo>
                    <a:pt x="25452" y="1026274"/>
                  </a:lnTo>
                  <a:lnTo>
                    <a:pt x="6659" y="981739"/>
                  </a:lnTo>
                  <a:lnTo>
                    <a:pt x="0" y="932180"/>
                  </a:lnTo>
                  <a:lnTo>
                    <a:pt x="0" y="186436"/>
                  </a:lnTo>
                  <a:close/>
                </a:path>
              </a:pathLst>
            </a:custGeom>
            <a:ln w="6349">
              <a:solidFill>
                <a:srgbClr val="375F92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50" name="object 5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0132" y="2572448"/>
              <a:ext cx="169291" cy="160147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3179012" y="3470716"/>
            <a:ext cx="81280" cy="11975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667" dirty="0">
                <a:latin typeface="Tahoma"/>
                <a:cs typeface="Tahoma"/>
              </a:rPr>
              <a:t>1</a:t>
            </a:r>
            <a:endParaRPr sz="667">
              <a:latin typeface="Tahoma"/>
              <a:cs typeface="Tahoma"/>
            </a:endParaRPr>
          </a:p>
        </p:txBody>
      </p:sp>
      <p:pic>
        <p:nvPicPr>
          <p:cNvPr id="52" name="object 5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2795" y="3337603"/>
            <a:ext cx="225720" cy="213529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>
          <a:xfrm>
            <a:off x="5334457" y="3374992"/>
            <a:ext cx="81280" cy="11975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667" dirty="0">
                <a:latin typeface="Tahoma"/>
                <a:cs typeface="Tahoma"/>
              </a:rPr>
              <a:t>2</a:t>
            </a:r>
            <a:endParaRPr sz="667">
              <a:latin typeface="Tahoma"/>
              <a:cs typeface="Tahoma"/>
            </a:endParaRPr>
          </a:p>
        </p:txBody>
      </p:sp>
      <p:pic>
        <p:nvPicPr>
          <p:cNvPr id="54" name="object 5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78843" y="3333539"/>
            <a:ext cx="225720" cy="213529"/>
          </a:xfrm>
          <a:prstGeom prst="rect">
            <a:avLst/>
          </a:prstGeom>
        </p:spPr>
      </p:pic>
      <p:sp>
        <p:nvSpPr>
          <p:cNvPr id="55" name="object 55"/>
          <p:cNvSpPr txBox="1"/>
          <p:nvPr/>
        </p:nvSpPr>
        <p:spPr>
          <a:xfrm>
            <a:off x="7555043" y="3027553"/>
            <a:ext cx="1216659" cy="46863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algn="ctr">
              <a:spcBef>
                <a:spcPts val="133"/>
              </a:spcBef>
            </a:pPr>
            <a:r>
              <a:rPr sz="800" spc="-20" dirty="0">
                <a:solidFill>
                  <a:srgbClr val="16375E"/>
                </a:solidFill>
                <a:latin typeface="Microsoft Sans Serif"/>
                <a:cs typeface="Microsoft Sans Serif"/>
              </a:rPr>
              <a:t>Акта</a:t>
            </a:r>
            <a:r>
              <a:rPr sz="800" dirty="0">
                <a:solidFill>
                  <a:srgbClr val="16375E"/>
                </a:solidFill>
                <a:latin typeface="Microsoft Sans Serif"/>
                <a:cs typeface="Microsoft Sans Serif"/>
              </a:rPr>
              <a:t> </a:t>
            </a:r>
            <a:r>
              <a:rPr sz="800" spc="-13" dirty="0">
                <a:solidFill>
                  <a:srgbClr val="16375E"/>
                </a:solidFill>
                <a:latin typeface="Microsoft Sans Serif"/>
                <a:cs typeface="Microsoft Sans Serif"/>
              </a:rPr>
              <a:t>по</a:t>
            </a:r>
            <a:r>
              <a:rPr sz="800" dirty="0">
                <a:solidFill>
                  <a:srgbClr val="16375E"/>
                </a:solidFill>
                <a:latin typeface="Microsoft Sans Serif"/>
                <a:cs typeface="Microsoft Sans Serif"/>
              </a:rPr>
              <a:t> </a:t>
            </a:r>
            <a:r>
              <a:rPr sz="800" spc="-13" dirty="0">
                <a:solidFill>
                  <a:srgbClr val="16375E"/>
                </a:solidFill>
                <a:latin typeface="Microsoft Sans Serif"/>
                <a:cs typeface="Microsoft Sans Serif"/>
              </a:rPr>
              <a:t>Смете</a:t>
            </a:r>
            <a:r>
              <a:rPr sz="800" dirty="0">
                <a:solidFill>
                  <a:srgbClr val="16375E"/>
                </a:solidFill>
                <a:latin typeface="Microsoft Sans Serif"/>
                <a:cs typeface="Microsoft Sans Serif"/>
              </a:rPr>
              <a:t> </a:t>
            </a:r>
            <a:r>
              <a:rPr sz="800" spc="-13" dirty="0">
                <a:solidFill>
                  <a:srgbClr val="16375E"/>
                </a:solidFill>
                <a:latin typeface="Microsoft Sans Serif"/>
                <a:cs typeface="Microsoft Sans Serif"/>
              </a:rPr>
              <a:t>контракта</a:t>
            </a:r>
            <a:endParaRPr sz="800">
              <a:latin typeface="Microsoft Sans Serif"/>
              <a:cs typeface="Microsoft Sans Serif"/>
            </a:endParaRPr>
          </a:p>
          <a:p>
            <a:pPr marL="1693" algn="ctr"/>
            <a:r>
              <a:rPr sz="800" spc="-7" dirty="0">
                <a:solidFill>
                  <a:srgbClr val="16375E"/>
                </a:solidFill>
                <a:latin typeface="Microsoft Sans Serif"/>
                <a:cs typeface="Microsoft Sans Serif"/>
              </a:rPr>
              <a:t>(.xml</a:t>
            </a:r>
            <a:r>
              <a:rPr sz="667" spc="-7" dirty="0">
                <a:solidFill>
                  <a:srgbClr val="16375E"/>
                </a:solidFill>
                <a:latin typeface="Microsoft Sans Serif"/>
                <a:cs typeface="Microsoft Sans Serif"/>
              </a:rPr>
              <a:t>)</a:t>
            </a:r>
            <a:endParaRPr sz="667">
              <a:latin typeface="Microsoft Sans Serif"/>
              <a:cs typeface="Microsoft Sans Serif"/>
            </a:endParaRPr>
          </a:p>
          <a:p>
            <a:pPr>
              <a:spcBef>
                <a:spcPts val="27"/>
              </a:spcBef>
            </a:pPr>
            <a:endParaRPr sz="667">
              <a:latin typeface="Microsoft Sans Serif"/>
              <a:cs typeface="Microsoft Sans Serif"/>
            </a:endParaRPr>
          </a:p>
          <a:p>
            <a:pPr marL="211661"/>
            <a:r>
              <a:rPr sz="667" dirty="0">
                <a:latin typeface="Tahoma"/>
                <a:cs typeface="Tahoma"/>
              </a:rPr>
              <a:t>3</a:t>
            </a:r>
            <a:endParaRPr sz="667">
              <a:latin typeface="Tahoma"/>
              <a:cs typeface="Tahoma"/>
            </a:endParaRPr>
          </a:p>
        </p:txBody>
      </p:sp>
      <p:pic>
        <p:nvPicPr>
          <p:cNvPr id="56" name="object 5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84635" y="2096051"/>
            <a:ext cx="225720" cy="215561"/>
          </a:xfrm>
          <a:prstGeom prst="rect">
            <a:avLst/>
          </a:prstGeom>
        </p:spPr>
      </p:pic>
      <p:sp>
        <p:nvSpPr>
          <p:cNvPr id="57" name="object 57"/>
          <p:cNvSpPr txBox="1"/>
          <p:nvPr/>
        </p:nvSpPr>
        <p:spPr>
          <a:xfrm>
            <a:off x="5444524" y="2134200"/>
            <a:ext cx="1993053" cy="66665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R="6773" algn="r">
              <a:lnSpc>
                <a:spcPts val="720"/>
              </a:lnSpc>
              <a:spcBef>
                <a:spcPts val="140"/>
              </a:spcBef>
            </a:pPr>
            <a:r>
              <a:rPr sz="667" dirty="0">
                <a:latin typeface="Tahoma"/>
                <a:cs typeface="Tahoma"/>
              </a:rPr>
              <a:t>4</a:t>
            </a:r>
            <a:endParaRPr sz="667">
              <a:latin typeface="Tahoma"/>
              <a:cs typeface="Tahoma"/>
            </a:endParaRPr>
          </a:p>
          <a:p>
            <a:pPr marR="49105" algn="ctr">
              <a:lnSpc>
                <a:spcPts val="1040"/>
              </a:lnSpc>
            </a:pPr>
            <a:r>
              <a:rPr sz="933" b="1" spc="-13" dirty="0">
                <a:solidFill>
                  <a:srgbClr val="001F5F"/>
                </a:solidFill>
                <a:latin typeface="Arial"/>
                <a:cs typeface="Arial"/>
              </a:rPr>
              <a:t>Получение</a:t>
            </a:r>
            <a:r>
              <a:rPr sz="933" b="1" spc="13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33" b="1" spc="-13" dirty="0">
                <a:solidFill>
                  <a:srgbClr val="001F5F"/>
                </a:solidFill>
                <a:latin typeface="Arial"/>
                <a:cs typeface="Arial"/>
              </a:rPr>
              <a:t>Сметы</a:t>
            </a:r>
            <a:r>
              <a:rPr sz="933" b="1" spc="13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33" b="1" spc="-13" dirty="0">
                <a:solidFill>
                  <a:srgbClr val="001F5F"/>
                </a:solidFill>
                <a:latin typeface="Arial"/>
                <a:cs typeface="Arial"/>
              </a:rPr>
              <a:t>контракта**</a:t>
            </a:r>
            <a:endParaRPr sz="933">
              <a:latin typeface="Arial"/>
              <a:cs typeface="Arial"/>
            </a:endParaRPr>
          </a:p>
          <a:p>
            <a:pPr marR="47412" algn="ctr"/>
            <a:r>
              <a:rPr sz="933" b="1" spc="-13" dirty="0">
                <a:solidFill>
                  <a:srgbClr val="16375E"/>
                </a:solidFill>
                <a:latin typeface="Arial"/>
                <a:cs typeface="Arial"/>
              </a:rPr>
              <a:t>(</a:t>
            </a:r>
            <a:r>
              <a:rPr sz="933" b="1" spc="-13" dirty="0">
                <a:solidFill>
                  <a:srgbClr val="C00000"/>
                </a:solidFill>
                <a:latin typeface="Arial"/>
                <a:cs typeface="Arial"/>
              </a:rPr>
              <a:t>структурирован</a:t>
            </a:r>
            <a:r>
              <a:rPr sz="933" b="1" spc="-13" dirty="0">
                <a:solidFill>
                  <a:srgbClr val="16375E"/>
                </a:solidFill>
                <a:latin typeface="Arial"/>
                <a:cs typeface="Arial"/>
              </a:rPr>
              <a:t>)</a:t>
            </a:r>
            <a:endParaRPr sz="933">
              <a:latin typeface="Arial"/>
              <a:cs typeface="Arial"/>
            </a:endParaRPr>
          </a:p>
          <a:p>
            <a:pPr marL="16933" marR="64345" algn="ctr"/>
            <a:r>
              <a:rPr sz="933" b="1" spc="-7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933" b="1" spc="-33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33" b="1" spc="-13" dirty="0">
                <a:solidFill>
                  <a:srgbClr val="C00000"/>
                </a:solidFill>
                <a:latin typeface="Arial"/>
                <a:cs typeface="Arial"/>
              </a:rPr>
              <a:t>структурированных</a:t>
            </a:r>
            <a:r>
              <a:rPr sz="933" b="1" spc="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933" b="1" spc="-7" dirty="0">
                <a:solidFill>
                  <a:srgbClr val="001F5F"/>
                </a:solidFill>
                <a:latin typeface="Arial"/>
                <a:cs typeface="Arial"/>
              </a:rPr>
              <a:t>Сведений </a:t>
            </a:r>
            <a:r>
              <a:rPr sz="933" b="1" spc="-233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33" b="1" spc="-7" dirty="0">
                <a:solidFill>
                  <a:srgbClr val="001F5F"/>
                </a:solidFill>
                <a:latin typeface="Arial"/>
                <a:cs typeface="Arial"/>
              </a:rPr>
              <a:t>о </a:t>
            </a:r>
            <a:r>
              <a:rPr sz="933" b="1" spc="-20" dirty="0">
                <a:solidFill>
                  <a:srgbClr val="001F5F"/>
                </a:solidFill>
                <a:latin typeface="Arial"/>
                <a:cs typeface="Arial"/>
              </a:rPr>
              <a:t>контракте</a:t>
            </a:r>
            <a:r>
              <a:rPr sz="933" b="1" spc="87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33" b="1" spc="-7" dirty="0">
                <a:solidFill>
                  <a:srgbClr val="001F5F"/>
                </a:solidFill>
                <a:latin typeface="Arial"/>
                <a:cs typeface="Arial"/>
              </a:rPr>
              <a:t>из</a:t>
            </a:r>
            <a:r>
              <a:rPr sz="933" b="1" spc="-13" dirty="0">
                <a:solidFill>
                  <a:srgbClr val="001F5F"/>
                </a:solidFill>
                <a:latin typeface="Arial"/>
                <a:cs typeface="Arial"/>
              </a:rPr>
              <a:t> РК*</a:t>
            </a:r>
            <a:endParaRPr sz="933">
              <a:latin typeface="Arial"/>
              <a:cs typeface="Arial"/>
            </a:endParaRPr>
          </a:p>
        </p:txBody>
      </p:sp>
      <p:pic>
        <p:nvPicPr>
          <p:cNvPr id="58" name="object 5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38556" y="2120435"/>
            <a:ext cx="225721" cy="213529"/>
          </a:xfrm>
          <a:prstGeom prst="rect">
            <a:avLst/>
          </a:prstGeom>
        </p:spPr>
      </p:pic>
      <p:sp>
        <p:nvSpPr>
          <p:cNvPr id="59" name="object 59"/>
          <p:cNvSpPr txBox="1"/>
          <p:nvPr/>
        </p:nvSpPr>
        <p:spPr>
          <a:xfrm>
            <a:off x="7932797" y="2189792"/>
            <a:ext cx="1691640" cy="590504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07524">
              <a:spcBef>
                <a:spcPts val="127"/>
              </a:spcBef>
            </a:pPr>
            <a:r>
              <a:rPr sz="933" b="1" spc="-13" dirty="0">
                <a:solidFill>
                  <a:srgbClr val="001F5F"/>
                </a:solidFill>
                <a:latin typeface="Arial"/>
                <a:cs typeface="Arial"/>
              </a:rPr>
              <a:t>Формирование</a:t>
            </a:r>
            <a:r>
              <a:rPr sz="933" b="1" spc="-7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33" b="1" spc="-20" dirty="0">
                <a:solidFill>
                  <a:srgbClr val="001F5F"/>
                </a:solidFill>
                <a:latin typeface="Arial"/>
                <a:cs typeface="Arial"/>
              </a:rPr>
              <a:t>проекта</a:t>
            </a:r>
            <a:r>
              <a:rPr sz="933" b="1" spc="5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aseline="44444" dirty="0">
                <a:latin typeface="Tahoma"/>
                <a:cs typeface="Tahoma"/>
              </a:rPr>
              <a:t>5</a:t>
            </a:r>
            <a:endParaRPr sz="1000" baseline="44444">
              <a:latin typeface="Tahoma"/>
              <a:cs typeface="Tahoma"/>
            </a:endParaRPr>
          </a:p>
          <a:p>
            <a:pPr marL="49952" marR="131230" algn="ctr"/>
            <a:r>
              <a:rPr sz="933" b="1" spc="-13" dirty="0">
                <a:solidFill>
                  <a:srgbClr val="001F5F"/>
                </a:solidFill>
                <a:latin typeface="Arial"/>
                <a:cs typeface="Arial"/>
              </a:rPr>
              <a:t>структурированного</a:t>
            </a:r>
            <a:r>
              <a:rPr sz="933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33" b="1" spc="-20" dirty="0">
                <a:solidFill>
                  <a:srgbClr val="001F5F"/>
                </a:solidFill>
                <a:latin typeface="Arial"/>
                <a:cs typeface="Arial"/>
              </a:rPr>
              <a:t>Акта </a:t>
            </a:r>
            <a:r>
              <a:rPr sz="933" b="1" spc="-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33" b="1" spc="-7" dirty="0">
                <a:solidFill>
                  <a:srgbClr val="001F5F"/>
                </a:solidFill>
                <a:latin typeface="Arial"/>
                <a:cs typeface="Arial"/>
              </a:rPr>
              <a:t>выполненных</a:t>
            </a:r>
            <a:r>
              <a:rPr sz="933" b="1" spc="27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33" b="1" spc="-13" dirty="0">
                <a:solidFill>
                  <a:srgbClr val="001F5F"/>
                </a:solidFill>
                <a:latin typeface="Arial"/>
                <a:cs typeface="Arial"/>
              </a:rPr>
              <a:t>работ</a:t>
            </a:r>
            <a:endParaRPr sz="933">
              <a:latin typeface="Arial"/>
              <a:cs typeface="Arial"/>
            </a:endParaRPr>
          </a:p>
          <a:p>
            <a:pPr marR="81278" algn="ctr"/>
            <a:r>
              <a:rPr sz="933" b="1" spc="-7" dirty="0">
                <a:solidFill>
                  <a:srgbClr val="001F5F"/>
                </a:solidFill>
                <a:latin typeface="Arial"/>
                <a:cs typeface="Arial"/>
              </a:rPr>
              <a:t>по</a:t>
            </a:r>
            <a:r>
              <a:rPr sz="933" b="1" spc="-33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33" b="1" spc="-13" dirty="0">
                <a:solidFill>
                  <a:srgbClr val="001F5F"/>
                </a:solidFill>
                <a:latin typeface="Arial"/>
                <a:cs typeface="Arial"/>
              </a:rPr>
              <a:t>укрупненной</a:t>
            </a:r>
            <a:r>
              <a:rPr sz="933" b="1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33" b="1" spc="-13" dirty="0">
                <a:solidFill>
                  <a:srgbClr val="001F5F"/>
                </a:solidFill>
                <a:latin typeface="Arial"/>
                <a:cs typeface="Arial"/>
              </a:rPr>
              <a:t>Смете</a:t>
            </a:r>
            <a:endParaRPr sz="933">
              <a:latin typeface="Arial"/>
              <a:cs typeface="Arial"/>
            </a:endParaRPr>
          </a:p>
        </p:txBody>
      </p:sp>
      <p:pic>
        <p:nvPicPr>
          <p:cNvPr id="60" name="object 6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037996" y="3347763"/>
            <a:ext cx="225721" cy="209465"/>
          </a:xfrm>
          <a:prstGeom prst="rect">
            <a:avLst/>
          </a:prstGeom>
        </p:spPr>
      </p:pic>
      <p:sp>
        <p:nvSpPr>
          <p:cNvPr id="61" name="object 61"/>
          <p:cNvSpPr txBox="1"/>
          <p:nvPr/>
        </p:nvSpPr>
        <p:spPr>
          <a:xfrm>
            <a:off x="10109656" y="3382306"/>
            <a:ext cx="81280" cy="11975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667" dirty="0">
                <a:latin typeface="Tahoma"/>
                <a:cs typeface="Tahoma"/>
              </a:rPr>
              <a:t>6</a:t>
            </a:r>
            <a:endParaRPr sz="667">
              <a:latin typeface="Tahoma"/>
              <a:cs typeface="Tahoma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617727" y="2847975"/>
            <a:ext cx="5834380" cy="1295400"/>
            <a:chOff x="463295" y="2133600"/>
            <a:chExt cx="4375785" cy="971550"/>
          </a:xfrm>
        </p:grpSpPr>
        <p:sp>
          <p:nvSpPr>
            <p:cNvPr id="63" name="object 63"/>
            <p:cNvSpPr/>
            <p:nvPr/>
          </p:nvSpPr>
          <p:spPr>
            <a:xfrm>
              <a:off x="4055363" y="2816466"/>
              <a:ext cx="273685" cy="635"/>
            </a:xfrm>
            <a:custGeom>
              <a:avLst/>
              <a:gdLst/>
              <a:ahLst/>
              <a:cxnLst/>
              <a:rect l="l" t="t" r="r" b="b"/>
              <a:pathLst>
                <a:path w="273685" h="635">
                  <a:moveTo>
                    <a:pt x="0" y="596"/>
                  </a:moveTo>
                  <a:lnTo>
                    <a:pt x="273202" y="0"/>
                  </a:lnTo>
                </a:path>
              </a:pathLst>
            </a:custGeom>
            <a:ln w="12700">
              <a:solidFill>
                <a:srgbClr val="16375E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4" name="object 64"/>
            <p:cNvSpPr/>
            <p:nvPr/>
          </p:nvSpPr>
          <p:spPr>
            <a:xfrm>
              <a:off x="4303077" y="2778417"/>
              <a:ext cx="76835" cy="76200"/>
            </a:xfrm>
            <a:custGeom>
              <a:avLst/>
              <a:gdLst/>
              <a:ahLst/>
              <a:cxnLst/>
              <a:rect l="l" t="t" r="r" b="b"/>
              <a:pathLst>
                <a:path w="76835" h="76200">
                  <a:moveTo>
                    <a:pt x="0" y="0"/>
                  </a:moveTo>
                  <a:lnTo>
                    <a:pt x="25488" y="38049"/>
                  </a:lnTo>
                  <a:lnTo>
                    <a:pt x="177" y="76200"/>
                  </a:lnTo>
                  <a:lnTo>
                    <a:pt x="76288" y="37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375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65" name="object 6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3295" y="2904744"/>
              <a:ext cx="780287" cy="200012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4800599" y="2184412"/>
              <a:ext cx="0" cy="325755"/>
            </a:xfrm>
            <a:custGeom>
              <a:avLst/>
              <a:gdLst/>
              <a:ahLst/>
              <a:cxnLst/>
              <a:rect l="l" t="t" r="r" b="b"/>
              <a:pathLst>
                <a:path h="325755">
                  <a:moveTo>
                    <a:pt x="0" y="32571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6375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7" name="object 67"/>
            <p:cNvSpPr/>
            <p:nvPr/>
          </p:nvSpPr>
          <p:spPr>
            <a:xfrm>
              <a:off x="4762499" y="21336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0" y="76200"/>
                  </a:lnTo>
                  <a:lnTo>
                    <a:pt x="38100" y="50800"/>
                  </a:lnTo>
                  <a:lnTo>
                    <a:pt x="76200" y="762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16375E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361534" y="5400533"/>
            <a:ext cx="10851727" cy="50973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1067" dirty="0">
                <a:solidFill>
                  <a:srgbClr val="001F5F"/>
                </a:solidFill>
                <a:latin typeface="Microsoft Sans Serif"/>
                <a:cs typeface="Microsoft Sans Serif"/>
              </a:rPr>
              <a:t>*</a:t>
            </a:r>
            <a:r>
              <a:rPr sz="1067" spc="173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067" spc="173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момента</a:t>
            </a:r>
            <a:r>
              <a:rPr sz="1067" spc="173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067" spc="16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структурированной</a:t>
            </a:r>
            <a:r>
              <a:rPr sz="1067" spc="173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сметы</a:t>
            </a:r>
            <a:r>
              <a:rPr sz="1067" spc="173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067" spc="1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сведения</a:t>
            </a:r>
            <a:r>
              <a:rPr sz="1067" spc="173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067" spc="18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53" dirty="0">
                <a:solidFill>
                  <a:srgbClr val="001F5F"/>
                </a:solidFill>
                <a:latin typeface="Microsoft Sans Serif"/>
                <a:cs typeface="Microsoft Sans Serif"/>
              </a:rPr>
              <a:t>РК</a:t>
            </a:r>
            <a:r>
              <a:rPr sz="1067" spc="-4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будут</a:t>
            </a:r>
            <a:r>
              <a:rPr sz="1067" spc="1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вносится</a:t>
            </a:r>
            <a:r>
              <a:rPr sz="1067" spc="173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b="1" spc="-7" dirty="0">
                <a:solidFill>
                  <a:srgbClr val="001F5F"/>
                </a:solidFill>
                <a:latin typeface="Arial"/>
                <a:cs typeface="Arial"/>
              </a:rPr>
              <a:t>не</a:t>
            </a:r>
            <a:r>
              <a:rPr sz="1067" b="1" spc="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67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одной</a:t>
            </a:r>
            <a:r>
              <a:rPr sz="1067" spc="18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позицией,</a:t>
            </a:r>
            <a:r>
              <a:rPr sz="1067" spc="18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dirty="0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r>
              <a:rPr sz="1067" spc="16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по</a:t>
            </a:r>
            <a:r>
              <a:rPr sz="1067" spc="18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позиционно</a:t>
            </a:r>
            <a:r>
              <a:rPr sz="1067" spc="173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(</a:t>
            </a:r>
            <a:r>
              <a:rPr sz="1067" b="1" spc="-7" dirty="0">
                <a:solidFill>
                  <a:srgbClr val="001F5F"/>
                </a:solidFill>
                <a:latin typeface="Arial"/>
                <a:cs typeface="Arial"/>
              </a:rPr>
              <a:t>все</a:t>
            </a:r>
            <a:r>
              <a:rPr sz="1067" b="1" spc="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67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конструктивные</a:t>
            </a:r>
            <a:r>
              <a:rPr sz="1067" spc="173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решения</a:t>
            </a:r>
            <a:r>
              <a:rPr sz="1067" spc="16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(элементы), </a:t>
            </a:r>
            <a:r>
              <a:rPr sz="106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комплексы</a:t>
            </a:r>
            <a:r>
              <a:rPr sz="1067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(виды) работ,</a:t>
            </a:r>
            <a:r>
              <a:rPr sz="1067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dirty="0">
                <a:solidFill>
                  <a:srgbClr val="001F5F"/>
                </a:solidFill>
                <a:latin typeface="Microsoft Sans Serif"/>
                <a:cs typeface="Microsoft Sans Serif"/>
              </a:rPr>
              <a:t>составляющие </a:t>
            </a:r>
            <a:r>
              <a:rPr sz="1067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смету </a:t>
            </a:r>
            <a:r>
              <a:rPr sz="1067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контракта.</a:t>
            </a:r>
            <a:endParaRPr sz="1067">
              <a:latin typeface="Microsoft Sans Serif"/>
              <a:cs typeface="Microsoft Sans Serif"/>
            </a:endParaRPr>
          </a:p>
          <a:p>
            <a:pPr marL="16933"/>
            <a:r>
              <a:rPr sz="1067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**</a:t>
            </a:r>
            <a:r>
              <a:rPr sz="1067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По</a:t>
            </a:r>
            <a:r>
              <a:rPr sz="1067" spc="2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контрактам</a:t>
            </a:r>
            <a:r>
              <a:rPr sz="1067" spc="33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«под</a:t>
            </a:r>
            <a:r>
              <a:rPr sz="1067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ключ»</a:t>
            </a:r>
            <a:r>
              <a:rPr sz="1067" spc="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27" dirty="0">
                <a:solidFill>
                  <a:srgbClr val="001F5F"/>
                </a:solidFill>
                <a:latin typeface="Microsoft Sans Serif"/>
                <a:cs typeface="Microsoft Sans Serif"/>
              </a:rPr>
              <a:t>загрузка</a:t>
            </a:r>
            <a:r>
              <a:rPr sz="1067" spc="2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сметы</a:t>
            </a:r>
            <a:r>
              <a:rPr sz="1067" spc="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контракта</a:t>
            </a:r>
            <a:r>
              <a:rPr sz="1067" spc="2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067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dirty="0">
                <a:solidFill>
                  <a:srgbClr val="001F5F"/>
                </a:solidFill>
                <a:latin typeface="Microsoft Sans Serif"/>
                <a:cs typeface="Microsoft Sans Serif"/>
              </a:rPr>
              <a:t>составе</a:t>
            </a:r>
            <a:r>
              <a:rPr sz="1067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сведений</a:t>
            </a:r>
            <a:r>
              <a:rPr sz="1067" spc="2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об</a:t>
            </a:r>
            <a:r>
              <a:rPr sz="1067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изменении</a:t>
            </a:r>
            <a:r>
              <a:rPr sz="1067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контракта</a:t>
            </a:r>
            <a:r>
              <a:rPr sz="1067" spc="2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(доп.</a:t>
            </a:r>
            <a:r>
              <a:rPr sz="1067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соглашение</a:t>
            </a:r>
            <a:r>
              <a:rPr sz="1067" spc="13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67" dirty="0">
                <a:solidFill>
                  <a:srgbClr val="001F5F"/>
                </a:solidFill>
                <a:latin typeface="Microsoft Sans Serif"/>
                <a:cs typeface="Microsoft Sans Serif"/>
              </a:rPr>
              <a:t>к</a:t>
            </a:r>
            <a:r>
              <a:rPr sz="1067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067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контракту)</a:t>
            </a:r>
            <a:endParaRPr sz="1067">
              <a:latin typeface="Microsoft Sans Serif"/>
              <a:cs typeface="Microsoft Sans Serif"/>
            </a:endParaRPr>
          </a:p>
        </p:txBody>
      </p:sp>
      <p:pic>
        <p:nvPicPr>
          <p:cNvPr id="69" name="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4639" y="9272"/>
            <a:ext cx="1865376" cy="72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3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031" y="574675"/>
            <a:ext cx="12187767" cy="0"/>
          </a:xfrm>
          <a:custGeom>
            <a:avLst/>
            <a:gdLst/>
            <a:ahLst/>
            <a:cxnLst/>
            <a:rect l="l" t="t" r="r" b="b"/>
            <a:pathLst>
              <a:path w="9140825">
                <a:moveTo>
                  <a:pt x="0" y="0"/>
                </a:moveTo>
                <a:lnTo>
                  <a:pt x="914043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98374" y="173778"/>
            <a:ext cx="8134773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spc="-27" dirty="0"/>
              <a:t>ТОП-5</a:t>
            </a:r>
            <a:r>
              <a:rPr sz="2400" spc="7" dirty="0"/>
              <a:t> </a:t>
            </a:r>
            <a:r>
              <a:rPr sz="2400" spc="-27" dirty="0"/>
              <a:t>ВОПРОСОВ</a:t>
            </a:r>
            <a:r>
              <a:rPr sz="2400" spc="13" dirty="0"/>
              <a:t> </a:t>
            </a:r>
            <a:r>
              <a:rPr sz="2400" spc="-33" dirty="0"/>
              <a:t>АКТИРОВАНИЯ</a:t>
            </a:r>
            <a:r>
              <a:rPr sz="2400" spc="13" dirty="0"/>
              <a:t> </a:t>
            </a:r>
            <a:r>
              <a:rPr sz="2400" dirty="0"/>
              <a:t>В</a:t>
            </a:r>
            <a:r>
              <a:rPr sz="2400" spc="33" dirty="0"/>
              <a:t> </a:t>
            </a:r>
            <a:r>
              <a:rPr sz="2400" spc="-33" dirty="0"/>
              <a:t>СТРОИТЕЛЬСТВЕ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398897" y="1538486"/>
            <a:ext cx="10672233" cy="3108329"/>
          </a:xfrm>
          <a:prstGeom prst="rect">
            <a:avLst/>
          </a:prstGeom>
        </p:spPr>
        <p:txBody>
          <a:bodyPr vert="horz" wrap="square" lIns="0" tIns="118533" rIns="0" bIns="0" rtlCol="0">
            <a:spAutoFit/>
          </a:bodyPr>
          <a:lstStyle/>
          <a:p>
            <a:pPr marL="398770" indent="-382684" algn="just">
              <a:spcBef>
                <a:spcPts val="933"/>
              </a:spcBef>
              <a:buFont typeface="Wingdings"/>
              <a:buChar char=""/>
              <a:tabLst>
                <a:tab pos="399617" algn="l"/>
              </a:tabLst>
            </a:pPr>
            <a:r>
              <a:rPr sz="1867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Д</a:t>
            </a:r>
            <a:r>
              <a:rPr sz="1467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ЕТАЛИЗАЦИЯ</a:t>
            </a:r>
            <a:r>
              <a:rPr sz="1467" spc="14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67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СПЕЦИФИКАЦИИ</a:t>
            </a:r>
            <a:r>
              <a:rPr sz="1867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. </a:t>
            </a:r>
            <a:r>
              <a:rPr sz="1867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У</a:t>
            </a:r>
            <a:r>
              <a:rPr sz="1467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СЛОВНАЯ</a:t>
            </a:r>
            <a:r>
              <a:rPr sz="1467" spc="17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67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ЕДИНИЦА</a:t>
            </a:r>
            <a:endParaRPr sz="1467" dirty="0">
              <a:latin typeface="Microsoft Sans Serif"/>
              <a:cs typeface="Microsoft Sans Serif"/>
            </a:endParaRPr>
          </a:p>
          <a:p>
            <a:pPr marL="398770" marR="10160" indent="-382684" algn="just">
              <a:lnSpc>
                <a:spcPct val="117800"/>
              </a:lnSpc>
              <a:spcBef>
                <a:spcPts val="400"/>
              </a:spcBef>
              <a:buFont typeface="Wingdings"/>
              <a:buChar char=""/>
              <a:tabLst>
                <a:tab pos="399617" algn="l"/>
              </a:tabLst>
            </a:pPr>
            <a:r>
              <a:rPr sz="1867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Э</a:t>
            </a:r>
            <a:r>
              <a:rPr sz="1467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ТАПЫ</a:t>
            </a:r>
            <a:r>
              <a:rPr sz="1467" spc="25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67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ВЫПОЛНЕНИЯ</a:t>
            </a:r>
            <a:r>
              <a:rPr sz="1467" spc="25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67" dirty="0">
                <a:solidFill>
                  <a:srgbClr val="1F4174"/>
                </a:solidFill>
                <a:latin typeface="Microsoft Sans Serif"/>
                <a:cs typeface="Microsoft Sans Serif"/>
              </a:rPr>
              <a:t>СТРОИТЕЛЬНЫХ</a:t>
            </a:r>
            <a:r>
              <a:rPr sz="1467" spc="26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67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РАБОТ</a:t>
            </a:r>
            <a:r>
              <a:rPr sz="1467" spc="26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867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(</a:t>
            </a:r>
            <a:r>
              <a:rPr sz="1467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КАЛЕНДАРНЫЙ</a:t>
            </a:r>
            <a:r>
              <a:rPr sz="1467" spc="26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67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МЕСЯЦ</a:t>
            </a:r>
            <a:r>
              <a:rPr sz="1867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),</a:t>
            </a:r>
            <a:r>
              <a:rPr sz="1867" spc="16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67" dirty="0">
                <a:solidFill>
                  <a:srgbClr val="1F4174"/>
                </a:solidFill>
                <a:latin typeface="Microsoft Sans Serif"/>
                <a:cs typeface="Microsoft Sans Serif"/>
              </a:rPr>
              <a:t>СУММА</a:t>
            </a:r>
            <a:r>
              <a:rPr sz="1467" spc="26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67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КОТОРЫХ</a:t>
            </a:r>
            <a:r>
              <a:rPr sz="1467" spc="28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67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ОПРЕДЕЛЕНА </a:t>
            </a:r>
            <a:r>
              <a:rPr sz="1467" spc="-37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67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r>
              <a:rPr sz="1467" spc="12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67" dirty="0">
                <a:solidFill>
                  <a:srgbClr val="1F4174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sz="1467" spc="20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67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С</a:t>
            </a:r>
            <a:r>
              <a:rPr sz="1467" spc="13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67" spc="-47" dirty="0">
                <a:solidFill>
                  <a:srgbClr val="1F4174"/>
                </a:solidFill>
                <a:latin typeface="Microsoft Sans Serif"/>
                <a:cs typeface="Microsoft Sans Serif"/>
              </a:rPr>
              <a:t>ГРАФИКОМ</a:t>
            </a:r>
            <a:r>
              <a:rPr sz="1467" spc="17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67" dirty="0">
                <a:solidFill>
                  <a:srgbClr val="1F4174"/>
                </a:solidFill>
                <a:latin typeface="Microsoft Sans Serif"/>
                <a:cs typeface="Microsoft Sans Serif"/>
              </a:rPr>
              <a:t>ВЫПОЛНЕНИЯ</a:t>
            </a:r>
            <a:endParaRPr sz="1467" dirty="0">
              <a:latin typeface="Microsoft Sans Serif"/>
              <a:cs typeface="Microsoft Sans Serif"/>
            </a:endParaRPr>
          </a:p>
          <a:p>
            <a:pPr marL="398770" marR="6773" indent="-382684" algn="just">
              <a:spcBef>
                <a:spcPts val="880"/>
              </a:spcBef>
              <a:buFont typeface="Wingdings"/>
              <a:buChar char=""/>
              <a:tabLst>
                <a:tab pos="399617" algn="l"/>
              </a:tabLst>
            </a:pPr>
            <a:r>
              <a:rPr sz="1867" dirty="0">
                <a:solidFill>
                  <a:srgbClr val="1F4174"/>
                </a:solidFill>
                <a:latin typeface="Microsoft Sans Serif"/>
                <a:cs typeface="Microsoft Sans Serif"/>
              </a:rPr>
              <a:t>У</a:t>
            </a:r>
            <a:r>
              <a:rPr sz="1467" dirty="0">
                <a:solidFill>
                  <a:srgbClr val="1F4174"/>
                </a:solidFill>
                <a:latin typeface="Microsoft Sans Serif"/>
                <a:cs typeface="Microsoft Sans Serif"/>
              </a:rPr>
              <a:t>ВЕЛИЧЕНИЕ </a:t>
            </a:r>
            <a:r>
              <a:rPr sz="1467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ОБЪЕМА </a:t>
            </a:r>
            <a:r>
              <a:rPr sz="1467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РАБОТ </a:t>
            </a:r>
            <a:r>
              <a:rPr sz="1467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В </a:t>
            </a:r>
            <a:r>
              <a:rPr sz="1467" spc="-47" dirty="0">
                <a:solidFill>
                  <a:srgbClr val="1F4174"/>
                </a:solidFill>
                <a:latin typeface="Microsoft Sans Serif"/>
                <a:cs typeface="Microsoft Sans Serif"/>
              </a:rPr>
              <a:t>ХОДЕ </a:t>
            </a:r>
            <a:r>
              <a:rPr sz="1467" dirty="0">
                <a:solidFill>
                  <a:srgbClr val="1F4174"/>
                </a:solidFill>
                <a:latin typeface="Microsoft Sans Serif"/>
                <a:cs typeface="Microsoft Sans Serif"/>
              </a:rPr>
              <a:t>ИСПОЛНЕНИЯ </a:t>
            </a:r>
            <a:r>
              <a:rPr sz="1467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КОНТРАКТА </a:t>
            </a:r>
            <a:r>
              <a:rPr sz="1867" dirty="0">
                <a:solidFill>
                  <a:srgbClr val="1F4174"/>
                </a:solidFill>
                <a:latin typeface="Microsoft Sans Serif"/>
                <a:cs typeface="Microsoft Sans Serif"/>
              </a:rPr>
              <a:t>(</a:t>
            </a:r>
            <a:r>
              <a:rPr sz="1467" dirty="0">
                <a:solidFill>
                  <a:srgbClr val="1F4174"/>
                </a:solidFill>
                <a:latin typeface="Microsoft Sans Serif"/>
                <a:cs typeface="Microsoft Sans Serif"/>
              </a:rPr>
              <a:t>ЭТАПА</a:t>
            </a:r>
            <a:r>
              <a:rPr sz="1867" dirty="0">
                <a:solidFill>
                  <a:srgbClr val="1F4174"/>
                </a:solidFill>
                <a:latin typeface="Microsoft Sans Serif"/>
                <a:cs typeface="Microsoft Sans Serif"/>
              </a:rPr>
              <a:t>) - </a:t>
            </a:r>
            <a:r>
              <a:rPr sz="1467" spc="-73" dirty="0">
                <a:solidFill>
                  <a:srgbClr val="1F4174"/>
                </a:solidFill>
                <a:latin typeface="Microsoft Sans Serif"/>
                <a:cs typeface="Microsoft Sans Serif"/>
              </a:rPr>
              <a:t>КАК</a:t>
            </a:r>
            <a:r>
              <a:rPr sz="1467" spc="24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67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КОРРЕКТНО </a:t>
            </a:r>
            <a:r>
              <a:rPr sz="1467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ВЫСТАВИТЬ </a:t>
            </a:r>
            <a:r>
              <a:rPr sz="1467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67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АКТ</a:t>
            </a:r>
            <a:r>
              <a:rPr sz="1467" spc="14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67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r>
              <a:rPr sz="1467" spc="13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867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ГИС</a:t>
            </a:r>
            <a:r>
              <a:rPr sz="1867" spc="4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867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ЕИС.</a:t>
            </a:r>
            <a:r>
              <a:rPr sz="1867" spc="2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867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Н</a:t>
            </a:r>
            <a:r>
              <a:rPr sz="1467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ЕДОПУСТИМОСТЬ</a:t>
            </a:r>
            <a:r>
              <a:rPr sz="1467" spc="2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67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ЧАСТИЧНОЙ</a:t>
            </a:r>
            <a:r>
              <a:rPr sz="1467" spc="17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67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ПРИЕМКИ</a:t>
            </a:r>
            <a:r>
              <a:rPr sz="1467" spc="152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67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РАБОТ</a:t>
            </a:r>
            <a:endParaRPr sz="1467" dirty="0">
              <a:latin typeface="Microsoft Sans Serif"/>
              <a:cs typeface="Microsoft Sans Serif"/>
            </a:endParaRPr>
          </a:p>
          <a:p>
            <a:pPr marL="398770" marR="9313" indent="-382684" algn="just">
              <a:spcBef>
                <a:spcPts val="800"/>
              </a:spcBef>
              <a:buFont typeface="Wingdings"/>
              <a:buChar char=""/>
              <a:tabLst>
                <a:tab pos="399617" algn="l"/>
              </a:tabLst>
            </a:pPr>
            <a:r>
              <a:rPr sz="1867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Р</a:t>
            </a:r>
            <a:r>
              <a:rPr sz="1467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АЗНЫЕ</a:t>
            </a:r>
            <a:r>
              <a:rPr sz="1467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67" spc="-53" dirty="0">
                <a:solidFill>
                  <a:srgbClr val="1F4174"/>
                </a:solidFill>
                <a:latin typeface="Microsoft Sans Serif"/>
                <a:cs typeface="Microsoft Sans Serif"/>
              </a:rPr>
              <a:t>ДАТЫ</a:t>
            </a:r>
            <a:r>
              <a:rPr sz="1467" spc="-4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67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ПРЕДЪЯВЛЕНИЯ</a:t>
            </a:r>
            <a:r>
              <a:rPr sz="1467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67" spc="-40" dirty="0">
                <a:solidFill>
                  <a:srgbClr val="1F4174"/>
                </a:solidFill>
                <a:latin typeface="Microsoft Sans Serif"/>
                <a:cs typeface="Microsoft Sans Serif"/>
              </a:rPr>
              <a:t>РЕЗУЛЬТАТОВ</a:t>
            </a:r>
            <a:r>
              <a:rPr sz="1467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67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ВЫПОЛНЕННОЙ</a:t>
            </a:r>
            <a:r>
              <a:rPr sz="1467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67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РАБОТЫ</a:t>
            </a:r>
            <a:r>
              <a:rPr sz="146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67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r>
              <a:rPr sz="1467" spc="2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867" spc="-47" dirty="0">
                <a:solidFill>
                  <a:srgbClr val="1F4174"/>
                </a:solidFill>
                <a:latin typeface="Microsoft Sans Serif"/>
                <a:cs typeface="Microsoft Sans Serif"/>
              </a:rPr>
              <a:t>КС-2 </a:t>
            </a:r>
            <a:r>
              <a:rPr sz="1467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И</a:t>
            </a:r>
            <a:r>
              <a:rPr sz="1467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67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АКТЕ</a:t>
            </a:r>
            <a:r>
              <a:rPr sz="1467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67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r>
              <a:rPr sz="1467" spc="2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867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ГИС </a:t>
            </a:r>
            <a:r>
              <a:rPr sz="1867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ЕИС. </a:t>
            </a:r>
            <a:r>
              <a:rPr sz="186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867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Н</a:t>
            </a:r>
            <a:r>
              <a:rPr sz="1467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ЕОБХОДИМОСТЬ</a:t>
            </a:r>
            <a:r>
              <a:rPr sz="1467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 ОФОРМЛЕНИЯ</a:t>
            </a:r>
            <a:r>
              <a:rPr sz="146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867" spc="-47" dirty="0">
                <a:solidFill>
                  <a:srgbClr val="1F4174"/>
                </a:solidFill>
                <a:latin typeface="Microsoft Sans Serif"/>
                <a:cs typeface="Microsoft Sans Serif"/>
              </a:rPr>
              <a:t>КС-2 </a:t>
            </a:r>
            <a:r>
              <a:rPr sz="1467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И</a:t>
            </a:r>
            <a:r>
              <a:rPr sz="1467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867" spc="-53" dirty="0">
                <a:solidFill>
                  <a:srgbClr val="1F4174"/>
                </a:solidFill>
                <a:latin typeface="Microsoft Sans Serif"/>
                <a:cs typeface="Microsoft Sans Serif"/>
              </a:rPr>
              <a:t>КС-3 </a:t>
            </a:r>
            <a:r>
              <a:rPr sz="1467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ДОПОЛНИТЕЛЬНО</a:t>
            </a:r>
            <a:r>
              <a:rPr sz="146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67" spc="-113" dirty="0">
                <a:solidFill>
                  <a:srgbClr val="1F4174"/>
                </a:solidFill>
                <a:latin typeface="Microsoft Sans Serif"/>
                <a:cs typeface="Microsoft Sans Serif"/>
              </a:rPr>
              <a:t>К</a:t>
            </a:r>
            <a:r>
              <a:rPr sz="1467" spc="-10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67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АКТУ</a:t>
            </a:r>
            <a:r>
              <a:rPr sz="1467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67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r>
              <a:rPr sz="1467" spc="2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867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ГИС </a:t>
            </a:r>
            <a:r>
              <a:rPr sz="1867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ЕИС </a:t>
            </a:r>
            <a:r>
              <a:rPr sz="1867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(</a:t>
            </a:r>
            <a:r>
              <a:rPr sz="1467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ПРИ  </a:t>
            </a:r>
            <a:r>
              <a:rPr sz="1467" spc="-40" dirty="0">
                <a:solidFill>
                  <a:srgbClr val="1F4174"/>
                </a:solidFill>
                <a:latin typeface="Microsoft Sans Serif"/>
                <a:cs typeface="Microsoft Sans Serif"/>
              </a:rPr>
              <a:t>ЗАКУПКЕ </a:t>
            </a:r>
            <a:r>
              <a:rPr sz="1467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67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РАБОТ</a:t>
            </a:r>
            <a:r>
              <a:rPr sz="1467" spc="17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67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ПО</a:t>
            </a:r>
            <a:r>
              <a:rPr sz="1467" spc="13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67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КАПИТАЛЬНОМУ</a:t>
            </a:r>
            <a:r>
              <a:rPr sz="1467" spc="20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67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РЕМОНТУ</a:t>
            </a:r>
            <a:r>
              <a:rPr sz="1867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,</a:t>
            </a:r>
            <a:r>
              <a:rPr sz="1867" spc="8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67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СТРОИТЕЛЬСТВУ</a:t>
            </a:r>
            <a:r>
              <a:rPr sz="1867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,</a:t>
            </a:r>
            <a:r>
              <a:rPr sz="1867" spc="10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67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РЕКОНСТРУКЦИИ</a:t>
            </a:r>
            <a:r>
              <a:rPr sz="1867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,</a:t>
            </a:r>
            <a:r>
              <a:rPr sz="1867" spc="7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67" dirty="0">
                <a:solidFill>
                  <a:srgbClr val="1F4174"/>
                </a:solidFill>
                <a:latin typeface="Microsoft Sans Serif"/>
                <a:cs typeface="Microsoft Sans Serif"/>
              </a:rPr>
              <a:t>ТЕКУЩЕМУ</a:t>
            </a:r>
            <a:r>
              <a:rPr sz="1467" spc="18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67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РЕМОНТУ</a:t>
            </a:r>
            <a:r>
              <a:rPr sz="1467" spc="20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867" spc="-47" dirty="0">
                <a:solidFill>
                  <a:srgbClr val="1F4174"/>
                </a:solidFill>
                <a:latin typeface="Microsoft Sans Serif"/>
                <a:cs typeface="Microsoft Sans Serif"/>
              </a:rPr>
              <a:t>ОКС)</a:t>
            </a:r>
            <a:endParaRPr sz="1867" dirty="0">
              <a:latin typeface="Microsoft Sans Serif"/>
              <a:cs typeface="Microsoft Sans Serif"/>
            </a:endParaRPr>
          </a:p>
          <a:p>
            <a:pPr marL="398770" indent="-382684" algn="just">
              <a:spcBef>
                <a:spcPts val="800"/>
              </a:spcBef>
              <a:buFont typeface="Wingdings"/>
              <a:buChar char=""/>
              <a:tabLst>
                <a:tab pos="399617" algn="l"/>
              </a:tabLst>
            </a:pPr>
            <a:r>
              <a:rPr sz="1867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Э</a:t>
            </a:r>
            <a:r>
              <a:rPr sz="1467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КСПЕРТИЗА</a:t>
            </a:r>
            <a:r>
              <a:rPr sz="1867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.</a:t>
            </a:r>
            <a:r>
              <a:rPr sz="1867" spc="6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867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С</a:t>
            </a:r>
            <a:r>
              <a:rPr sz="1467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ТРОЙКОНТРОЛЬ</a:t>
            </a:r>
            <a:r>
              <a:rPr sz="1867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.</a:t>
            </a:r>
            <a:r>
              <a:rPr sz="1867" spc="10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867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r>
              <a:rPr sz="1467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ИЗИРОВАНИЕ</a:t>
            </a:r>
            <a:r>
              <a:rPr sz="1467" spc="17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67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АКТА</a:t>
            </a:r>
            <a:r>
              <a:rPr sz="1467" spc="152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67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r>
              <a:rPr sz="1467" spc="12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867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ГИС</a:t>
            </a:r>
            <a:r>
              <a:rPr sz="1867" spc="5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867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ЕИС</a:t>
            </a:r>
            <a:endParaRPr sz="1867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8354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865965" y="798556"/>
            <a:ext cx="4152900" cy="121526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662923" marR="346278" algn="ctr">
              <a:lnSpc>
                <a:spcPct val="111900"/>
              </a:lnSpc>
              <a:spcBef>
                <a:spcPts val="300"/>
              </a:spcBef>
            </a:pPr>
            <a:r>
              <a:rPr sz="1467" b="1" spc="-7" dirty="0">
                <a:solidFill>
                  <a:srgbClr val="1F4174"/>
                </a:solidFill>
                <a:latin typeface="Arial"/>
                <a:cs typeface="Arial"/>
              </a:rPr>
              <a:t>А</a:t>
            </a:r>
            <a:r>
              <a:rPr sz="1133" b="1" spc="-7" dirty="0">
                <a:solidFill>
                  <a:srgbClr val="1F4174"/>
                </a:solidFill>
                <a:latin typeface="Arial"/>
                <a:cs typeface="Arial"/>
              </a:rPr>
              <a:t>КТ</a:t>
            </a:r>
            <a:r>
              <a:rPr sz="1133" b="1" spc="113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27" dirty="0">
                <a:solidFill>
                  <a:srgbClr val="1F4174"/>
                </a:solidFill>
                <a:latin typeface="Arial"/>
                <a:cs typeface="Arial"/>
              </a:rPr>
              <a:t>О</a:t>
            </a:r>
            <a:r>
              <a:rPr sz="1133" b="1" spc="8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20" dirty="0">
                <a:solidFill>
                  <a:srgbClr val="1F4174"/>
                </a:solidFill>
                <a:latin typeface="Arial"/>
                <a:cs typeface="Arial"/>
              </a:rPr>
              <a:t>ПРИЕМКЕ</a:t>
            </a:r>
            <a:r>
              <a:rPr sz="1133" b="1" spc="10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20" dirty="0">
                <a:solidFill>
                  <a:srgbClr val="1F4174"/>
                </a:solidFill>
                <a:latin typeface="Arial"/>
                <a:cs typeface="Arial"/>
              </a:rPr>
              <a:t>ВЫПОЛНЕННЫХ</a:t>
            </a:r>
            <a:r>
              <a:rPr sz="1133" b="1" spc="133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7" dirty="0">
                <a:solidFill>
                  <a:srgbClr val="1F4174"/>
                </a:solidFill>
                <a:latin typeface="Arial"/>
                <a:cs typeface="Arial"/>
              </a:rPr>
              <a:t>РАБОТ </a:t>
            </a:r>
            <a:r>
              <a:rPr sz="1133" b="1" spc="-293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13" dirty="0">
                <a:solidFill>
                  <a:srgbClr val="1F4174"/>
                </a:solidFill>
                <a:latin typeface="Arial"/>
                <a:cs typeface="Arial"/>
              </a:rPr>
              <a:t>ПО</a:t>
            </a:r>
            <a:r>
              <a:rPr sz="1133" b="1" spc="93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20" dirty="0">
                <a:solidFill>
                  <a:srgbClr val="1F4174"/>
                </a:solidFill>
                <a:latin typeface="Arial"/>
                <a:cs typeface="Arial"/>
              </a:rPr>
              <a:t>СМЕТЕ</a:t>
            </a:r>
            <a:r>
              <a:rPr sz="1133" b="1" spc="113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13" dirty="0">
                <a:solidFill>
                  <a:srgbClr val="1F4174"/>
                </a:solidFill>
                <a:latin typeface="Arial"/>
                <a:cs typeface="Arial"/>
              </a:rPr>
              <a:t>КОНТРАКТА </a:t>
            </a:r>
            <a:r>
              <a:rPr sz="1133" b="1" spc="20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467" b="1" spc="20" dirty="0">
                <a:solidFill>
                  <a:srgbClr val="1F4174"/>
                </a:solidFill>
                <a:latin typeface="Arial"/>
                <a:cs typeface="Arial"/>
              </a:rPr>
              <a:t>(</a:t>
            </a:r>
            <a:r>
              <a:rPr sz="1133" b="1" spc="20" dirty="0">
                <a:solidFill>
                  <a:srgbClr val="1F4174"/>
                </a:solidFill>
                <a:latin typeface="Arial"/>
                <a:cs typeface="Arial"/>
              </a:rPr>
              <a:t>НАКОПИТЕЛЬНЫЙ</a:t>
            </a:r>
            <a:r>
              <a:rPr sz="1133" b="1" spc="14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7" dirty="0">
                <a:solidFill>
                  <a:srgbClr val="1F4174"/>
                </a:solidFill>
                <a:latin typeface="Arial"/>
                <a:cs typeface="Arial"/>
              </a:rPr>
              <a:t>ИТОГ</a:t>
            </a:r>
            <a:r>
              <a:rPr sz="1467" b="1" spc="7" dirty="0">
                <a:solidFill>
                  <a:srgbClr val="1F4174"/>
                </a:solidFill>
                <a:latin typeface="Arial"/>
                <a:cs typeface="Arial"/>
              </a:rPr>
              <a:t>)</a:t>
            </a:r>
            <a:endParaRPr sz="1467">
              <a:latin typeface="Arial"/>
              <a:cs typeface="Arial"/>
            </a:endParaRPr>
          </a:p>
          <a:p>
            <a:pPr marL="304792" marR="6773" indent="-288706">
              <a:lnSpc>
                <a:spcPct val="117500"/>
              </a:lnSpc>
              <a:spcBef>
                <a:spcPts val="460"/>
              </a:spcBef>
              <a:buClr>
                <a:srgbClr val="1F4174"/>
              </a:buClr>
              <a:buFont typeface="Wingdings"/>
              <a:buChar char=""/>
              <a:tabLst>
                <a:tab pos="305639" algn="l"/>
              </a:tabLst>
            </a:pPr>
            <a:r>
              <a:rPr sz="1267" spc="-13" dirty="0">
                <a:solidFill>
                  <a:srgbClr val="C00000"/>
                </a:solidFill>
                <a:latin typeface="Microsoft Sans Serif"/>
                <a:cs typeface="Microsoft Sans Serif"/>
              </a:rPr>
              <a:t>Д</a:t>
            </a:r>
            <a:r>
              <a:rPr sz="1000" spc="-13" dirty="0">
                <a:solidFill>
                  <a:srgbClr val="C00000"/>
                </a:solidFill>
                <a:latin typeface="Microsoft Sans Serif"/>
                <a:cs typeface="Microsoft Sans Serif"/>
              </a:rPr>
              <a:t>ЕТАЛИЗАЦИЯ</a:t>
            </a:r>
            <a:r>
              <a:rPr sz="1000" spc="147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000" spc="7" dirty="0">
                <a:solidFill>
                  <a:srgbClr val="C00000"/>
                </a:solidFill>
                <a:latin typeface="Microsoft Sans Serif"/>
                <a:cs typeface="Microsoft Sans Serif"/>
              </a:rPr>
              <a:t>НА</a:t>
            </a:r>
            <a:r>
              <a:rPr sz="1000" spc="73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РАЗДЕЛЫ</a:t>
            </a:r>
            <a:r>
              <a:rPr sz="1000" spc="16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C00000"/>
                </a:solidFill>
                <a:latin typeface="Microsoft Sans Serif"/>
                <a:cs typeface="Microsoft Sans Serif"/>
              </a:rPr>
              <a:t>И</a:t>
            </a:r>
            <a:r>
              <a:rPr sz="1000" spc="93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000" spc="-13" dirty="0">
                <a:solidFill>
                  <a:srgbClr val="C00000"/>
                </a:solidFill>
                <a:latin typeface="Microsoft Sans Serif"/>
                <a:cs typeface="Microsoft Sans Serif"/>
              </a:rPr>
              <a:t>СТРОКИ</a:t>
            </a:r>
            <a:r>
              <a:rPr sz="1000" spc="133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C00000"/>
                </a:solidFill>
                <a:latin typeface="Microsoft Sans Serif"/>
                <a:cs typeface="Microsoft Sans Serif"/>
              </a:rPr>
              <a:t>В</a:t>
            </a:r>
            <a:r>
              <a:rPr sz="1000" spc="113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000" spc="7" dirty="0">
                <a:solidFill>
                  <a:srgbClr val="C00000"/>
                </a:solidFill>
                <a:latin typeface="Microsoft Sans Serif"/>
                <a:cs typeface="Microsoft Sans Serif"/>
              </a:rPr>
              <a:t>СМЕТЕ </a:t>
            </a:r>
            <a:r>
              <a:rPr sz="1000" spc="-247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КОНТРАКТА</a:t>
            </a:r>
            <a:r>
              <a:rPr sz="1000" spc="127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r>
              <a:rPr sz="1000" spc="7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ЛИЧНОМ</a:t>
            </a:r>
            <a:r>
              <a:rPr sz="1000" spc="14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КАБИНЕТЕ</a:t>
            </a:r>
            <a:r>
              <a:rPr sz="1000" spc="16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ПОСТАВЩИКА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1711" y="869082"/>
            <a:ext cx="3166533" cy="46948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944" marR="6773" indent="-22859">
              <a:spcBef>
                <a:spcPts val="140"/>
              </a:spcBef>
            </a:pPr>
            <a:r>
              <a:rPr sz="1467" b="1" spc="-7" dirty="0">
                <a:solidFill>
                  <a:srgbClr val="1F4174"/>
                </a:solidFill>
                <a:latin typeface="Arial"/>
                <a:cs typeface="Arial"/>
              </a:rPr>
              <a:t>А</a:t>
            </a:r>
            <a:r>
              <a:rPr sz="1133" b="1" spc="-7" dirty="0">
                <a:solidFill>
                  <a:srgbClr val="1F4174"/>
                </a:solidFill>
                <a:latin typeface="Arial"/>
                <a:cs typeface="Arial"/>
              </a:rPr>
              <a:t>КТ</a:t>
            </a:r>
            <a:r>
              <a:rPr sz="1133" b="1" spc="113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27" dirty="0">
                <a:solidFill>
                  <a:srgbClr val="1F4174"/>
                </a:solidFill>
                <a:latin typeface="Arial"/>
                <a:cs typeface="Arial"/>
              </a:rPr>
              <a:t>О</a:t>
            </a:r>
            <a:r>
              <a:rPr sz="1133" b="1" spc="8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20" dirty="0">
                <a:solidFill>
                  <a:srgbClr val="1F4174"/>
                </a:solidFill>
                <a:latin typeface="Arial"/>
                <a:cs typeface="Arial"/>
              </a:rPr>
              <a:t>ПРИЕМКЕ</a:t>
            </a:r>
            <a:r>
              <a:rPr sz="1133" b="1" spc="10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20" dirty="0">
                <a:solidFill>
                  <a:srgbClr val="1F4174"/>
                </a:solidFill>
                <a:latin typeface="Arial"/>
                <a:cs typeface="Arial"/>
              </a:rPr>
              <a:t>ВЫПОЛНЕННЫХ</a:t>
            </a:r>
            <a:r>
              <a:rPr sz="1133" b="1" spc="133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7" dirty="0">
                <a:solidFill>
                  <a:srgbClr val="1F4174"/>
                </a:solidFill>
                <a:latin typeface="Arial"/>
                <a:cs typeface="Arial"/>
              </a:rPr>
              <a:t>РАБОТ </a:t>
            </a:r>
            <a:r>
              <a:rPr sz="1133" b="1" spc="-293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13" dirty="0">
                <a:solidFill>
                  <a:srgbClr val="1F4174"/>
                </a:solidFill>
                <a:latin typeface="Arial"/>
                <a:cs typeface="Arial"/>
              </a:rPr>
              <a:t>ПО</a:t>
            </a:r>
            <a:r>
              <a:rPr sz="1133" b="1" spc="8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20" dirty="0">
                <a:solidFill>
                  <a:srgbClr val="1F4174"/>
                </a:solidFill>
                <a:latin typeface="Arial"/>
                <a:cs typeface="Arial"/>
              </a:rPr>
              <a:t>СМЕТЕ</a:t>
            </a:r>
            <a:r>
              <a:rPr sz="1133" b="1" spc="10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13" dirty="0">
                <a:solidFill>
                  <a:srgbClr val="1F4174"/>
                </a:solidFill>
                <a:latin typeface="Arial"/>
                <a:cs typeface="Arial"/>
              </a:rPr>
              <a:t>КОНТРАКТА</a:t>
            </a:r>
            <a:r>
              <a:rPr sz="1133" b="1" spc="14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467" b="1" dirty="0">
                <a:solidFill>
                  <a:srgbClr val="1F4174"/>
                </a:solidFill>
                <a:latin typeface="Arial"/>
                <a:cs typeface="Arial"/>
              </a:rPr>
              <a:t>(</a:t>
            </a:r>
            <a:r>
              <a:rPr sz="1400" b="1" dirty="0">
                <a:solidFill>
                  <a:srgbClr val="1F4174"/>
                </a:solidFill>
                <a:latin typeface="Arial"/>
                <a:cs typeface="Arial"/>
              </a:rPr>
              <a:t>НДС</a:t>
            </a:r>
            <a:r>
              <a:rPr sz="1400" b="1" spc="-4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-13" dirty="0">
                <a:solidFill>
                  <a:srgbClr val="1F4174"/>
                </a:solidFill>
                <a:latin typeface="Arial"/>
                <a:cs typeface="Arial"/>
              </a:rPr>
              <a:t>В</a:t>
            </a:r>
            <a:r>
              <a:rPr sz="1133" b="1" spc="6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-13" dirty="0">
                <a:solidFill>
                  <a:srgbClr val="1F4174"/>
                </a:solidFill>
                <a:latin typeface="Arial"/>
                <a:cs typeface="Arial"/>
              </a:rPr>
              <a:t>ИТОГАХ</a:t>
            </a:r>
            <a:r>
              <a:rPr sz="1400" b="1" spc="-13" dirty="0">
                <a:solidFill>
                  <a:srgbClr val="1F4174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2893" y="1600952"/>
            <a:ext cx="3565313" cy="796201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304792" marR="6773" indent="-288706">
              <a:spcBef>
                <a:spcPts val="127"/>
              </a:spcBef>
              <a:buClr>
                <a:srgbClr val="1F4174"/>
              </a:buClr>
              <a:buFont typeface="Wingdings"/>
              <a:buChar char=""/>
              <a:tabLst>
                <a:tab pos="305639" algn="l"/>
                <a:tab pos="1497716" algn="l"/>
                <a:tab pos="1885480" algn="l"/>
                <a:tab pos="2721117" algn="l"/>
                <a:tab pos="3021678" algn="l"/>
              </a:tabLst>
            </a:pPr>
            <a:r>
              <a:rPr sz="1267" spc="-120" dirty="0">
                <a:solidFill>
                  <a:srgbClr val="C00000"/>
                </a:solidFill>
                <a:latin typeface="Microsoft Sans Serif"/>
                <a:cs typeface="Microsoft Sans Serif"/>
              </a:rPr>
              <a:t>Д</a:t>
            </a:r>
            <a:r>
              <a:rPr sz="1000" spc="-7" dirty="0">
                <a:solidFill>
                  <a:srgbClr val="C00000"/>
                </a:solidFill>
                <a:latin typeface="Microsoft Sans Serif"/>
                <a:cs typeface="Microsoft Sans Serif"/>
              </a:rPr>
              <a:t>Е</a:t>
            </a:r>
            <a:r>
              <a:rPr sz="1000" spc="-13" dirty="0">
                <a:solidFill>
                  <a:srgbClr val="C00000"/>
                </a:solidFill>
                <a:latin typeface="Microsoft Sans Serif"/>
                <a:cs typeface="Microsoft Sans Serif"/>
              </a:rPr>
              <a:t>Т</a:t>
            </a:r>
            <a:r>
              <a:rPr sz="1000" spc="13" dirty="0">
                <a:solidFill>
                  <a:srgbClr val="C00000"/>
                </a:solidFill>
                <a:latin typeface="Microsoft Sans Serif"/>
                <a:cs typeface="Microsoft Sans Serif"/>
              </a:rPr>
              <a:t>А</a:t>
            </a:r>
            <a:r>
              <a:rPr sz="1000" spc="-40" dirty="0">
                <a:solidFill>
                  <a:srgbClr val="C00000"/>
                </a:solidFill>
                <a:latin typeface="Microsoft Sans Serif"/>
                <a:cs typeface="Microsoft Sans Serif"/>
              </a:rPr>
              <a:t>Л</a:t>
            </a:r>
            <a:r>
              <a:rPr sz="1000" spc="-7" dirty="0">
                <a:solidFill>
                  <a:srgbClr val="C00000"/>
                </a:solidFill>
                <a:latin typeface="Microsoft Sans Serif"/>
                <a:cs typeface="Microsoft Sans Serif"/>
              </a:rPr>
              <a:t>И</a:t>
            </a:r>
            <a:r>
              <a:rPr sz="1000" spc="-13" dirty="0">
                <a:solidFill>
                  <a:srgbClr val="C00000"/>
                </a:solidFill>
                <a:latin typeface="Microsoft Sans Serif"/>
                <a:cs typeface="Microsoft Sans Serif"/>
              </a:rPr>
              <a:t>З</a:t>
            </a:r>
            <a:r>
              <a:rPr sz="1000" spc="-7" dirty="0">
                <a:solidFill>
                  <a:srgbClr val="C00000"/>
                </a:solidFill>
                <a:latin typeface="Microsoft Sans Serif"/>
                <a:cs typeface="Microsoft Sans Serif"/>
              </a:rPr>
              <a:t>А</a:t>
            </a:r>
            <a:r>
              <a:rPr sz="1000" spc="13" dirty="0">
                <a:solidFill>
                  <a:srgbClr val="C00000"/>
                </a:solidFill>
                <a:latin typeface="Microsoft Sans Serif"/>
                <a:cs typeface="Microsoft Sans Serif"/>
              </a:rPr>
              <a:t>Ц</a:t>
            </a:r>
            <a:r>
              <a:rPr sz="1000" spc="-7" dirty="0">
                <a:solidFill>
                  <a:srgbClr val="C00000"/>
                </a:solidFill>
                <a:latin typeface="Microsoft Sans Serif"/>
                <a:cs typeface="Microsoft Sans Serif"/>
              </a:rPr>
              <a:t>И</a:t>
            </a:r>
            <a:r>
              <a:rPr sz="1000" dirty="0">
                <a:solidFill>
                  <a:srgbClr val="C00000"/>
                </a:solidFill>
                <a:latin typeface="Microsoft Sans Serif"/>
                <a:cs typeface="Microsoft Sans Serif"/>
              </a:rPr>
              <a:t>Я	</a:t>
            </a:r>
            <a:r>
              <a:rPr sz="1000" spc="7" dirty="0">
                <a:solidFill>
                  <a:srgbClr val="C00000"/>
                </a:solidFill>
                <a:latin typeface="Microsoft Sans Serif"/>
                <a:cs typeface="Microsoft Sans Serif"/>
              </a:rPr>
              <a:t>Н</a:t>
            </a:r>
            <a:r>
              <a:rPr sz="1000" dirty="0">
                <a:solidFill>
                  <a:srgbClr val="C00000"/>
                </a:solidFill>
                <a:latin typeface="Microsoft Sans Serif"/>
                <a:cs typeface="Microsoft Sans Serif"/>
              </a:rPr>
              <a:t>А	</a:t>
            </a:r>
            <a:r>
              <a:rPr sz="1000" spc="13" dirty="0">
                <a:solidFill>
                  <a:srgbClr val="C00000"/>
                </a:solidFill>
                <a:latin typeface="Microsoft Sans Serif"/>
                <a:cs typeface="Microsoft Sans Serif"/>
              </a:rPr>
              <a:t>Р</a:t>
            </a:r>
            <a:r>
              <a:rPr sz="1000" dirty="0">
                <a:solidFill>
                  <a:srgbClr val="C00000"/>
                </a:solidFill>
                <a:latin typeface="Microsoft Sans Serif"/>
                <a:cs typeface="Microsoft Sans Serif"/>
              </a:rPr>
              <a:t>А</a:t>
            </a:r>
            <a:r>
              <a:rPr sz="10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З</a:t>
            </a:r>
            <a:r>
              <a:rPr sz="1000" spc="-93" dirty="0">
                <a:solidFill>
                  <a:srgbClr val="C00000"/>
                </a:solidFill>
                <a:latin typeface="Microsoft Sans Serif"/>
                <a:cs typeface="Microsoft Sans Serif"/>
              </a:rPr>
              <a:t>Д</a:t>
            </a:r>
            <a:r>
              <a:rPr sz="1000" spc="13" dirty="0">
                <a:solidFill>
                  <a:srgbClr val="C00000"/>
                </a:solidFill>
                <a:latin typeface="Microsoft Sans Serif"/>
                <a:cs typeface="Microsoft Sans Serif"/>
              </a:rPr>
              <a:t>Е</a:t>
            </a:r>
            <a:r>
              <a:rPr sz="1000" spc="-53" dirty="0">
                <a:solidFill>
                  <a:srgbClr val="C00000"/>
                </a:solidFill>
                <a:latin typeface="Microsoft Sans Serif"/>
                <a:cs typeface="Microsoft Sans Serif"/>
              </a:rPr>
              <a:t>Л</a:t>
            </a:r>
            <a:r>
              <a:rPr sz="1000" spc="7" dirty="0">
                <a:solidFill>
                  <a:srgbClr val="C00000"/>
                </a:solidFill>
                <a:latin typeface="Microsoft Sans Serif"/>
                <a:cs typeface="Microsoft Sans Serif"/>
              </a:rPr>
              <a:t>Ы</a:t>
            </a:r>
            <a:r>
              <a:rPr sz="1000" dirty="0">
                <a:solidFill>
                  <a:srgbClr val="C00000"/>
                </a:solidFill>
                <a:latin typeface="Microsoft Sans Serif"/>
                <a:cs typeface="Microsoft Sans Serif"/>
              </a:rPr>
              <a:t>	И	</a:t>
            </a:r>
            <a:r>
              <a:rPr sz="1000" spc="7" dirty="0">
                <a:solidFill>
                  <a:srgbClr val="C00000"/>
                </a:solidFill>
                <a:latin typeface="Microsoft Sans Serif"/>
                <a:cs typeface="Microsoft Sans Serif"/>
              </a:rPr>
              <a:t>СТ</a:t>
            </a:r>
            <a:r>
              <a:rPr sz="1000" spc="-27" dirty="0">
                <a:solidFill>
                  <a:srgbClr val="C00000"/>
                </a:solidFill>
                <a:latin typeface="Microsoft Sans Serif"/>
                <a:cs typeface="Microsoft Sans Serif"/>
              </a:rPr>
              <a:t>РОК</a:t>
            </a:r>
            <a:r>
              <a:rPr sz="1000" dirty="0">
                <a:solidFill>
                  <a:srgbClr val="C00000"/>
                </a:solidFill>
                <a:latin typeface="Microsoft Sans Serif"/>
                <a:cs typeface="Microsoft Sans Serif"/>
              </a:rPr>
              <a:t>И  В</a:t>
            </a:r>
            <a:r>
              <a:rPr sz="1000" spc="93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000" spc="-27" dirty="0">
                <a:solidFill>
                  <a:srgbClr val="C00000"/>
                </a:solidFill>
                <a:latin typeface="Microsoft Sans Serif"/>
                <a:cs typeface="Microsoft Sans Serif"/>
              </a:rPr>
              <a:t>КАЖДОМ</a:t>
            </a:r>
            <a:r>
              <a:rPr sz="1000" spc="93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267" spc="-27" dirty="0">
                <a:solidFill>
                  <a:srgbClr val="C00000"/>
                </a:solidFill>
                <a:latin typeface="Microsoft Sans Serif"/>
                <a:cs typeface="Microsoft Sans Serif"/>
              </a:rPr>
              <a:t>А</a:t>
            </a:r>
            <a:r>
              <a:rPr sz="1000" spc="-27" dirty="0">
                <a:solidFill>
                  <a:srgbClr val="C00000"/>
                </a:solidFill>
                <a:latin typeface="Microsoft Sans Serif"/>
                <a:cs typeface="Microsoft Sans Serif"/>
              </a:rPr>
              <a:t>КТЕ</a:t>
            </a:r>
            <a:endParaRPr sz="1000">
              <a:latin typeface="Microsoft Sans Serif"/>
              <a:cs typeface="Microsoft Sans Serif"/>
            </a:endParaRPr>
          </a:p>
          <a:p>
            <a:pPr marL="304792" marR="6773" indent="-288706">
              <a:buClr>
                <a:srgbClr val="1F4174"/>
              </a:buClr>
              <a:buFont typeface="Wingdings"/>
              <a:buChar char=""/>
              <a:tabLst>
                <a:tab pos="305639" algn="l"/>
              </a:tabLst>
            </a:pPr>
            <a:r>
              <a:rPr sz="1267" spc="-13" dirty="0">
                <a:solidFill>
                  <a:srgbClr val="C00000"/>
                </a:solidFill>
                <a:latin typeface="Microsoft Sans Serif"/>
                <a:cs typeface="Microsoft Sans Serif"/>
              </a:rPr>
              <a:t>В</a:t>
            </a:r>
            <a:r>
              <a:rPr sz="1000" spc="-13" dirty="0">
                <a:solidFill>
                  <a:srgbClr val="C00000"/>
                </a:solidFill>
                <a:latin typeface="Microsoft Sans Serif"/>
                <a:cs typeface="Microsoft Sans Serif"/>
              </a:rPr>
              <a:t>ЫДЕЛЕНИЕ</a:t>
            </a:r>
            <a:r>
              <a:rPr sz="1000" spc="-7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C00000"/>
                </a:solidFill>
                <a:latin typeface="Microsoft Sans Serif"/>
                <a:cs typeface="Microsoft Sans Serif"/>
              </a:rPr>
              <a:t>ПОСТАВЛЯЕМОГО</a:t>
            </a:r>
            <a:r>
              <a:rPr sz="1000" spc="7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C00000"/>
                </a:solidFill>
                <a:latin typeface="Microsoft Sans Serif"/>
                <a:cs typeface="Microsoft Sans Serif"/>
              </a:rPr>
              <a:t>ОБОРУДОВАНИЯ </a:t>
            </a:r>
            <a:r>
              <a:rPr sz="1000" spc="-247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ОТДЕЛЬНОЙ</a:t>
            </a:r>
            <a:r>
              <a:rPr sz="1000" spc="133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000" spc="-13" dirty="0">
                <a:solidFill>
                  <a:srgbClr val="C00000"/>
                </a:solidFill>
                <a:latin typeface="Microsoft Sans Serif"/>
                <a:cs typeface="Microsoft Sans Serif"/>
              </a:rPr>
              <a:t>СТРОЙКОЙ</a:t>
            </a:r>
            <a:r>
              <a:rPr sz="1000" spc="127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267" spc="-7" dirty="0">
                <a:solidFill>
                  <a:srgbClr val="C00000"/>
                </a:solidFill>
                <a:latin typeface="Microsoft Sans Serif"/>
                <a:cs typeface="Microsoft Sans Serif"/>
              </a:rPr>
              <a:t>+ </a:t>
            </a:r>
            <a:r>
              <a:rPr sz="1267" spc="-47" dirty="0">
                <a:solidFill>
                  <a:srgbClr val="C00000"/>
                </a:solidFill>
                <a:latin typeface="Microsoft Sans Serif"/>
                <a:cs typeface="Microsoft Sans Serif"/>
              </a:rPr>
              <a:t>НДС</a:t>
            </a:r>
            <a:endParaRPr sz="1267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2890" y="2373113"/>
            <a:ext cx="1176020" cy="211234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304792" indent="-288706">
              <a:spcBef>
                <a:spcPts val="127"/>
              </a:spcBef>
              <a:buFont typeface="Wingdings"/>
              <a:buChar char=""/>
              <a:tabLst>
                <a:tab pos="305639" algn="l"/>
              </a:tabLst>
            </a:pPr>
            <a:r>
              <a:rPr sz="1267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О</a:t>
            </a:r>
            <a:r>
              <a:rPr sz="10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ТРАЖЕНИЕ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21678" y="2405624"/>
            <a:ext cx="2115820" cy="17184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  <a:tabLst>
                <a:tab pos="876278" algn="l"/>
              </a:tabLst>
            </a:pPr>
            <a:r>
              <a:rPr sz="10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СТРАНЫ	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ПРОИСХОЖДЕНИЯ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2893" y="2598674"/>
            <a:ext cx="3563620" cy="56938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04792">
              <a:spcBef>
                <a:spcPts val="140"/>
              </a:spcBef>
            </a:pPr>
            <a:r>
              <a:rPr sz="10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ПОСТАВЛЯЕМОГО</a:t>
            </a:r>
            <a:r>
              <a:rPr sz="1000" spc="10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ОБОРУДОВАНИЯ</a:t>
            </a:r>
            <a:endParaRPr sz="1000">
              <a:latin typeface="Microsoft Sans Serif"/>
              <a:cs typeface="Microsoft Sans Serif"/>
            </a:endParaRPr>
          </a:p>
          <a:p>
            <a:pPr marL="304792" marR="6773" indent="-288706">
              <a:lnSpc>
                <a:spcPts val="1520"/>
              </a:lnSpc>
              <a:spcBef>
                <a:spcPts val="100"/>
              </a:spcBef>
              <a:buFont typeface="Wingdings"/>
              <a:buChar char=""/>
              <a:tabLst>
                <a:tab pos="305639" algn="l"/>
              </a:tabLst>
            </a:pPr>
            <a:r>
              <a:rPr sz="1267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Д</a:t>
            </a:r>
            <a:r>
              <a:rPr sz="10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ОПОЛНИТЕЛЬНЫЙ</a:t>
            </a:r>
            <a:r>
              <a:rPr sz="1000" spc="6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C00000"/>
                </a:solidFill>
                <a:latin typeface="Microsoft Sans Serif"/>
                <a:cs typeface="Microsoft Sans Serif"/>
              </a:rPr>
              <a:t>ОТРАСЛЕВОЙ</a:t>
            </a:r>
            <a:r>
              <a:rPr sz="1000" spc="67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000" spc="-7" dirty="0">
                <a:solidFill>
                  <a:srgbClr val="C00000"/>
                </a:solidFill>
                <a:latin typeface="Microsoft Sans Serif"/>
                <a:cs typeface="Microsoft Sans Serif"/>
              </a:rPr>
              <a:t>СПРАВОЧНИК </a:t>
            </a:r>
            <a:r>
              <a:rPr sz="1000" spc="-247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ЕДИНИЦ</a:t>
            </a:r>
            <a:r>
              <a:rPr sz="1000" spc="133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C00000"/>
                </a:solidFill>
                <a:latin typeface="Microsoft Sans Serif"/>
                <a:cs typeface="Microsoft Sans Serif"/>
              </a:rPr>
              <a:t>ИЗМЕРЕНИЯ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2892" y="3145273"/>
            <a:ext cx="3562773" cy="211234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304792" indent="-288706">
              <a:spcBef>
                <a:spcPts val="127"/>
              </a:spcBef>
              <a:buClr>
                <a:srgbClr val="1F4174"/>
              </a:buClr>
              <a:buFont typeface="Wingdings"/>
              <a:buChar char=""/>
              <a:tabLst>
                <a:tab pos="305639" algn="l"/>
                <a:tab pos="883898" algn="l"/>
                <a:tab pos="1207316" algn="l"/>
                <a:tab pos="1956598" algn="l"/>
                <a:tab pos="2288483" algn="l"/>
              </a:tabLst>
            </a:pPr>
            <a:r>
              <a:rPr sz="1267" spc="-47" dirty="0">
                <a:solidFill>
                  <a:srgbClr val="C00000"/>
                </a:solidFill>
                <a:latin typeface="Microsoft Sans Serif"/>
                <a:cs typeface="Microsoft Sans Serif"/>
              </a:rPr>
              <a:t>НДС	</a:t>
            </a:r>
            <a:r>
              <a:rPr sz="1000" dirty="0">
                <a:solidFill>
                  <a:srgbClr val="C00000"/>
                </a:solidFill>
                <a:latin typeface="Microsoft Sans Serif"/>
                <a:cs typeface="Microsoft Sans Serif"/>
              </a:rPr>
              <a:t>В	ИТОГАХ	С	</a:t>
            </a:r>
            <a:r>
              <a:rPr sz="1000" spc="-7" dirty="0">
                <a:solidFill>
                  <a:srgbClr val="C00000"/>
                </a:solidFill>
                <a:latin typeface="Microsoft Sans Serif"/>
                <a:cs typeface="Microsoft Sans Serif"/>
              </a:rPr>
              <a:t>РАСПРЕДЕЛЕНИЕМ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2892" y="3370834"/>
            <a:ext cx="1383453" cy="77982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04792">
              <a:spcBef>
                <a:spcPts val="140"/>
              </a:spcBef>
            </a:pPr>
            <a:r>
              <a:rPr sz="1000" dirty="0">
                <a:solidFill>
                  <a:srgbClr val="C00000"/>
                </a:solidFill>
                <a:latin typeface="Microsoft Sans Serif"/>
                <a:cs typeface="Microsoft Sans Serif"/>
              </a:rPr>
              <a:t>ПО</a:t>
            </a:r>
            <a:r>
              <a:rPr sz="1000" spc="4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000" spc="-13" dirty="0">
                <a:solidFill>
                  <a:srgbClr val="C00000"/>
                </a:solidFill>
                <a:latin typeface="Microsoft Sans Serif"/>
                <a:cs typeface="Microsoft Sans Serif"/>
              </a:rPr>
              <a:t>СТАВКАМ</a:t>
            </a:r>
            <a:endParaRPr sz="1000">
              <a:latin typeface="Microsoft Sans Serif"/>
              <a:cs typeface="Microsoft Sans Serif"/>
            </a:endParaRPr>
          </a:p>
          <a:p>
            <a:pPr marL="304792" indent="-288706">
              <a:spcBef>
                <a:spcPts val="53"/>
              </a:spcBef>
              <a:buFont typeface="Wingdings"/>
              <a:buChar char=""/>
              <a:tabLst>
                <a:tab pos="305639" algn="l"/>
              </a:tabLst>
            </a:pPr>
            <a:r>
              <a:rPr sz="1267" dirty="0">
                <a:solidFill>
                  <a:srgbClr val="1F4174"/>
                </a:solidFill>
                <a:latin typeface="Microsoft Sans Serif"/>
                <a:cs typeface="Microsoft Sans Serif"/>
              </a:rPr>
              <a:t>М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ИНУСОВЫЕ</a:t>
            </a:r>
            <a:endParaRPr sz="1000">
              <a:latin typeface="Microsoft Sans Serif"/>
              <a:cs typeface="Microsoft Sans Serif"/>
            </a:endParaRPr>
          </a:p>
          <a:p>
            <a:pPr marL="304792">
              <a:spcBef>
                <a:spcPts val="267"/>
              </a:spcBef>
            </a:pPr>
            <a:r>
              <a:rPr sz="10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НЕ</a:t>
            </a:r>
            <a:r>
              <a:rPr sz="1000" spc="36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ВОЗМОЖНЫ</a:t>
            </a:r>
            <a:endParaRPr sz="1000">
              <a:latin typeface="Microsoft Sans Serif"/>
              <a:cs typeface="Microsoft Sans Serif"/>
            </a:endParaRPr>
          </a:p>
          <a:p>
            <a:pPr marL="304792" indent="-288706">
              <a:spcBef>
                <a:spcPts val="53"/>
              </a:spcBef>
              <a:buFont typeface="Wingdings"/>
              <a:buChar char=""/>
              <a:tabLst>
                <a:tab pos="305639" algn="l"/>
              </a:tabLst>
            </a:pPr>
            <a:r>
              <a:rPr sz="1267" dirty="0">
                <a:solidFill>
                  <a:srgbClr val="1F4174"/>
                </a:solidFill>
                <a:latin typeface="Microsoft Sans Serif"/>
                <a:cs typeface="Microsoft Sans Serif"/>
              </a:rPr>
              <a:t>Н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АЧИСЛЕННАЯ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62780" y="3531354"/>
            <a:ext cx="1308947" cy="211234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267" dirty="0">
                <a:solidFill>
                  <a:srgbClr val="1F4174"/>
                </a:solidFill>
                <a:latin typeface="Microsoft Sans Serif"/>
                <a:cs typeface="Microsoft Sans Serif"/>
              </a:rPr>
              <a:t>(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ОТРИЦАТЕЛЬНЫЕ</a:t>
            </a:r>
            <a:r>
              <a:rPr sz="1267" dirty="0">
                <a:solidFill>
                  <a:srgbClr val="1F4174"/>
                </a:solidFill>
                <a:latin typeface="Microsoft Sans Serif"/>
                <a:cs typeface="Microsoft Sans Serif"/>
              </a:rPr>
              <a:t>)</a:t>
            </a:r>
            <a:endParaRPr sz="1267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58329" y="3563866"/>
            <a:ext cx="679027" cy="17184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0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П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О</a:t>
            </a:r>
            <a:r>
              <a:rPr sz="10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З</a:t>
            </a:r>
            <a:r>
              <a:rPr sz="10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И</a:t>
            </a:r>
            <a:r>
              <a:rPr sz="1000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Ц</a:t>
            </a:r>
            <a:r>
              <a:rPr sz="10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И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И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41565" y="3949944"/>
            <a:ext cx="1994747" cy="17184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  <a:tabLst>
                <a:tab pos="1191229" algn="l"/>
              </a:tabLst>
            </a:pP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ПОСТАВЩИКУ	</a:t>
            </a:r>
            <a:r>
              <a:rPr sz="10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НЕУСТОЙКА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2892" y="4110472"/>
            <a:ext cx="3207173" cy="406223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304792">
              <a:spcBef>
                <a:spcPts val="127"/>
              </a:spcBef>
            </a:pPr>
            <a:r>
              <a:rPr sz="1267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(</a:t>
            </a:r>
            <a:r>
              <a:rPr sz="10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ШТРАФ</a:t>
            </a:r>
            <a:r>
              <a:rPr sz="1267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,</a:t>
            </a:r>
            <a:r>
              <a:rPr sz="1267" spc="4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ПЕНИ</a:t>
            </a:r>
            <a:r>
              <a:rPr sz="1267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)</a:t>
            </a:r>
            <a:r>
              <a:rPr sz="1267" spc="5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ОТРАЖАЕТСЯ</a:t>
            </a:r>
            <a:r>
              <a:rPr sz="1000" spc="152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ЗАКАЗЧИКОМ</a:t>
            </a:r>
            <a:endParaRPr sz="1000">
              <a:latin typeface="Microsoft Sans Serif"/>
              <a:cs typeface="Microsoft Sans Serif"/>
            </a:endParaRPr>
          </a:p>
          <a:p>
            <a:pPr marL="304792" indent="-288706">
              <a:buFont typeface="Wingdings"/>
              <a:buChar char=""/>
              <a:tabLst>
                <a:tab pos="305639" algn="l"/>
              </a:tabLst>
            </a:pPr>
            <a:r>
              <a:rPr sz="1267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С</a:t>
            </a:r>
            <a:r>
              <a:rPr sz="1000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ЧЕТ</a:t>
            </a:r>
            <a:r>
              <a:rPr sz="1267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-</a:t>
            </a:r>
            <a:r>
              <a:rPr sz="1000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ФАКТУРА</a:t>
            </a:r>
            <a:r>
              <a:rPr sz="1000" spc="14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ОТДЕЛЬНО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65965" y="1995602"/>
            <a:ext cx="1162473" cy="211234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304792" indent="-288706">
              <a:spcBef>
                <a:spcPts val="127"/>
              </a:spcBef>
              <a:buClr>
                <a:srgbClr val="1F4174"/>
              </a:buClr>
              <a:buFont typeface="Wingdings"/>
              <a:buChar char=""/>
              <a:tabLst>
                <a:tab pos="305639" algn="l"/>
              </a:tabLst>
            </a:pPr>
            <a:r>
              <a:rPr sz="1267" spc="-13" dirty="0">
                <a:solidFill>
                  <a:srgbClr val="C00000"/>
                </a:solidFill>
                <a:latin typeface="Microsoft Sans Serif"/>
                <a:cs typeface="Microsoft Sans Serif"/>
              </a:rPr>
              <a:t>В</a:t>
            </a:r>
            <a:r>
              <a:rPr sz="1000" spc="-13" dirty="0">
                <a:solidFill>
                  <a:srgbClr val="C00000"/>
                </a:solidFill>
                <a:latin typeface="Microsoft Sans Serif"/>
                <a:cs typeface="Microsoft Sans Serif"/>
              </a:rPr>
              <a:t>ЫДЕЛЕНИЕ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55460" y="2028114"/>
            <a:ext cx="2665307" cy="17184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  <a:tabLst>
                <a:tab pos="1556981" algn="l"/>
              </a:tabLst>
            </a:pPr>
            <a:r>
              <a:rPr sz="1000" dirty="0">
                <a:solidFill>
                  <a:srgbClr val="C00000"/>
                </a:solidFill>
                <a:latin typeface="Microsoft Sans Serif"/>
                <a:cs typeface="Microsoft Sans Serif"/>
              </a:rPr>
              <a:t>ПОСТАВЛЯЕМОГО	</a:t>
            </a:r>
            <a:r>
              <a:rPr sz="1000" spc="-7" dirty="0">
                <a:solidFill>
                  <a:srgbClr val="C00000"/>
                </a:solidFill>
                <a:latin typeface="Microsoft Sans Serif"/>
                <a:cs typeface="Microsoft Sans Serif"/>
              </a:rPr>
              <a:t>ОБОРУДОВАНИЯ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54543" y="2188650"/>
            <a:ext cx="2125133" cy="211234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0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ОТДЕЛЬНОЙ</a:t>
            </a:r>
            <a:r>
              <a:rPr sz="1000" spc="1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000" spc="-13" dirty="0">
                <a:solidFill>
                  <a:srgbClr val="C00000"/>
                </a:solidFill>
                <a:latin typeface="Microsoft Sans Serif"/>
                <a:cs typeface="Microsoft Sans Serif"/>
              </a:rPr>
              <a:t>СТРОЙКОЙ</a:t>
            </a:r>
            <a:r>
              <a:rPr sz="1000" spc="113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267" spc="-7" dirty="0">
                <a:solidFill>
                  <a:srgbClr val="C00000"/>
                </a:solidFill>
                <a:latin typeface="Microsoft Sans Serif"/>
                <a:cs typeface="Microsoft Sans Serif"/>
              </a:rPr>
              <a:t>+</a:t>
            </a:r>
            <a:r>
              <a:rPr sz="1267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267" spc="-47" dirty="0">
                <a:solidFill>
                  <a:srgbClr val="C00000"/>
                </a:solidFill>
                <a:latin typeface="Microsoft Sans Serif"/>
                <a:cs typeface="Microsoft Sans Serif"/>
              </a:rPr>
              <a:t>НДС</a:t>
            </a:r>
            <a:endParaRPr sz="1267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65964" y="2340392"/>
            <a:ext cx="4155440" cy="643403"/>
          </a:xfrm>
          <a:prstGeom prst="rect">
            <a:avLst/>
          </a:prstGeom>
        </p:spPr>
        <p:txBody>
          <a:bodyPr vert="horz" wrap="square" lIns="0" tIns="23707" rIns="0" bIns="0" rtlCol="0">
            <a:spAutoFit/>
          </a:bodyPr>
          <a:lstStyle/>
          <a:p>
            <a:pPr marL="304792" marR="7620" indent="-288706">
              <a:lnSpc>
                <a:spcPct val="117500"/>
              </a:lnSpc>
              <a:spcBef>
                <a:spcPts val="187"/>
              </a:spcBef>
              <a:buFont typeface="Wingdings"/>
              <a:buChar char=""/>
              <a:tabLst>
                <a:tab pos="305639" algn="l"/>
              </a:tabLst>
            </a:pPr>
            <a:r>
              <a:rPr sz="1267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Д</a:t>
            </a:r>
            <a:r>
              <a:rPr sz="10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ОПОЛНИТЕЛЬНЫЙ</a:t>
            </a:r>
            <a:r>
              <a:rPr sz="10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C00000"/>
                </a:solidFill>
                <a:latin typeface="Microsoft Sans Serif"/>
                <a:cs typeface="Microsoft Sans Serif"/>
              </a:rPr>
              <a:t>ОТРАСЛЕВОЙ</a:t>
            </a:r>
            <a:r>
              <a:rPr sz="1000" spc="7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000" spc="-7" dirty="0">
                <a:solidFill>
                  <a:srgbClr val="C00000"/>
                </a:solidFill>
                <a:latin typeface="Microsoft Sans Serif"/>
                <a:cs typeface="Microsoft Sans Serif"/>
              </a:rPr>
              <a:t>СПРАВОЧНИК</a:t>
            </a:r>
            <a:r>
              <a:rPr sz="100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000" spc="-13" dirty="0">
                <a:solidFill>
                  <a:srgbClr val="C00000"/>
                </a:solidFill>
                <a:latin typeface="Microsoft Sans Serif"/>
                <a:cs typeface="Microsoft Sans Serif"/>
              </a:rPr>
              <a:t>ЕДИНИЦ </a:t>
            </a:r>
            <a:r>
              <a:rPr sz="1000" spc="-247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C00000"/>
                </a:solidFill>
                <a:latin typeface="Microsoft Sans Serif"/>
                <a:cs typeface="Microsoft Sans Serif"/>
              </a:rPr>
              <a:t>ИЗМЕРЕНИЯ</a:t>
            </a:r>
            <a:endParaRPr sz="1000">
              <a:latin typeface="Microsoft Sans Serif"/>
              <a:cs typeface="Microsoft Sans Serif"/>
            </a:endParaRPr>
          </a:p>
          <a:p>
            <a:pPr marL="304792" indent="-288706">
              <a:spcBef>
                <a:spcPts val="53"/>
              </a:spcBef>
              <a:buClr>
                <a:srgbClr val="1F4174"/>
              </a:buClr>
              <a:buFont typeface="Wingdings"/>
              <a:buChar char=""/>
              <a:tabLst>
                <a:tab pos="305639" algn="l"/>
              </a:tabLst>
            </a:pPr>
            <a:r>
              <a:rPr sz="1267" spc="-7" dirty="0">
                <a:solidFill>
                  <a:srgbClr val="C00000"/>
                </a:solidFill>
                <a:latin typeface="Microsoft Sans Serif"/>
                <a:cs typeface="Microsoft Sans Serif"/>
              </a:rPr>
              <a:t>В</a:t>
            </a:r>
            <a:r>
              <a:rPr sz="1000" spc="-7" dirty="0">
                <a:solidFill>
                  <a:srgbClr val="C00000"/>
                </a:solidFill>
                <a:latin typeface="Microsoft Sans Serif"/>
                <a:cs typeface="Microsoft Sans Serif"/>
              </a:rPr>
              <a:t>ИЗУАЛИЗАЦИЯ</a:t>
            </a:r>
            <a:r>
              <a:rPr sz="1000" spc="713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C00000"/>
                </a:solidFill>
                <a:latin typeface="Microsoft Sans Serif"/>
                <a:cs typeface="Microsoft Sans Serif"/>
              </a:rPr>
              <a:t>В  </a:t>
            </a:r>
            <a:r>
              <a:rPr sz="1000" spc="167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267" spc="-27" dirty="0">
                <a:solidFill>
                  <a:srgbClr val="C00000"/>
                </a:solidFill>
                <a:latin typeface="Microsoft Sans Serif"/>
                <a:cs typeface="Microsoft Sans Serif"/>
              </a:rPr>
              <a:t>А</a:t>
            </a:r>
            <a:r>
              <a:rPr sz="1000" spc="-27" dirty="0">
                <a:solidFill>
                  <a:srgbClr val="C00000"/>
                </a:solidFill>
                <a:latin typeface="Microsoft Sans Serif"/>
                <a:cs typeface="Microsoft Sans Serif"/>
              </a:rPr>
              <a:t>КТЕ</a:t>
            </a:r>
            <a:r>
              <a:rPr sz="1000" spc="227" dirty="0">
                <a:solidFill>
                  <a:srgbClr val="C00000"/>
                </a:solidFill>
                <a:latin typeface="Microsoft Sans Serif"/>
                <a:cs typeface="Microsoft Sans Serif"/>
              </a:rPr>
              <a:t>  </a:t>
            </a:r>
            <a:r>
              <a:rPr sz="1000" dirty="0">
                <a:solidFill>
                  <a:srgbClr val="C00000"/>
                </a:solidFill>
                <a:latin typeface="Microsoft Sans Serif"/>
                <a:cs typeface="Microsoft Sans Serif"/>
              </a:rPr>
              <a:t>ВСЕГО  </a:t>
            </a:r>
            <a:r>
              <a:rPr sz="1000" spc="193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000" spc="7" dirty="0">
                <a:solidFill>
                  <a:srgbClr val="C00000"/>
                </a:solidFill>
                <a:latin typeface="Microsoft Sans Serif"/>
                <a:cs typeface="Microsoft Sans Serif"/>
              </a:rPr>
              <a:t>ПЕРЕЧНЯ  </a:t>
            </a:r>
            <a:r>
              <a:rPr sz="1000" spc="167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C00000"/>
                </a:solidFill>
                <a:latin typeface="Microsoft Sans Serif"/>
                <a:cs typeface="Microsoft Sans Serif"/>
              </a:rPr>
              <a:t>ПОЗИЦИЙ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65964" y="2993322"/>
            <a:ext cx="4155440" cy="153381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04792">
              <a:spcBef>
                <a:spcPts val="140"/>
              </a:spcBef>
            </a:pPr>
            <a:r>
              <a:rPr sz="1000" dirty="0">
                <a:solidFill>
                  <a:srgbClr val="C00000"/>
                </a:solidFill>
                <a:latin typeface="Microsoft Sans Serif"/>
                <a:cs typeface="Microsoft Sans Serif"/>
              </a:rPr>
              <a:t>ПО</a:t>
            </a:r>
            <a:r>
              <a:rPr sz="1000" spc="73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C00000"/>
                </a:solidFill>
                <a:latin typeface="Microsoft Sans Serif"/>
                <a:cs typeface="Microsoft Sans Serif"/>
              </a:rPr>
              <a:t>СМЕТЕ</a:t>
            </a:r>
            <a:r>
              <a:rPr sz="1000" spc="8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000" spc="-27" dirty="0">
                <a:solidFill>
                  <a:srgbClr val="C00000"/>
                </a:solidFill>
                <a:latin typeface="Microsoft Sans Serif"/>
                <a:cs typeface="Microsoft Sans Serif"/>
              </a:rPr>
              <a:t>КОНТРАКТА</a:t>
            </a:r>
            <a:endParaRPr sz="1000" dirty="0">
              <a:latin typeface="Microsoft Sans Serif"/>
              <a:cs typeface="Microsoft Sans Serif"/>
            </a:endParaRPr>
          </a:p>
          <a:p>
            <a:pPr marL="304792" indent="-288706" algn="just">
              <a:spcBef>
                <a:spcPts val="53"/>
              </a:spcBef>
              <a:buClr>
                <a:srgbClr val="1F4174"/>
              </a:buClr>
              <a:buFont typeface="Wingdings"/>
              <a:buChar char=""/>
              <a:tabLst>
                <a:tab pos="305639" algn="l"/>
              </a:tabLst>
            </a:pPr>
            <a:r>
              <a:rPr sz="1267" spc="-47" dirty="0">
                <a:solidFill>
                  <a:srgbClr val="C00000"/>
                </a:solidFill>
                <a:latin typeface="Microsoft Sans Serif"/>
                <a:cs typeface="Microsoft Sans Serif"/>
              </a:rPr>
              <a:t>НДС</a:t>
            </a:r>
            <a:r>
              <a:rPr sz="1267" spc="7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C00000"/>
                </a:solidFill>
                <a:latin typeface="Microsoft Sans Serif"/>
                <a:cs typeface="Microsoft Sans Serif"/>
              </a:rPr>
              <a:t>В</a:t>
            </a:r>
            <a:r>
              <a:rPr sz="1000" spc="73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000" spc="-7" dirty="0">
                <a:solidFill>
                  <a:srgbClr val="C00000"/>
                </a:solidFill>
                <a:latin typeface="Microsoft Sans Serif"/>
                <a:cs typeface="Microsoft Sans Serif"/>
              </a:rPr>
              <a:t>ИТОГАХ</a:t>
            </a:r>
            <a:r>
              <a:rPr sz="1000" spc="127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C00000"/>
                </a:solidFill>
                <a:latin typeface="Microsoft Sans Serif"/>
                <a:cs typeface="Microsoft Sans Serif"/>
              </a:rPr>
              <a:t>С</a:t>
            </a:r>
            <a:r>
              <a:rPr sz="1000" spc="87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000" spc="-7" dirty="0">
                <a:solidFill>
                  <a:srgbClr val="C00000"/>
                </a:solidFill>
                <a:latin typeface="Microsoft Sans Serif"/>
                <a:cs typeface="Microsoft Sans Serif"/>
              </a:rPr>
              <a:t>РАСПРЕДЕЛЕНИЕМ</a:t>
            </a:r>
            <a:r>
              <a:rPr sz="1000" spc="16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C00000"/>
                </a:solidFill>
                <a:latin typeface="Microsoft Sans Serif"/>
                <a:cs typeface="Microsoft Sans Serif"/>
              </a:rPr>
              <a:t>ПО</a:t>
            </a:r>
            <a:r>
              <a:rPr sz="1000" spc="73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000" spc="-13" dirty="0">
                <a:solidFill>
                  <a:srgbClr val="C00000"/>
                </a:solidFill>
                <a:latin typeface="Microsoft Sans Serif"/>
                <a:cs typeface="Microsoft Sans Serif"/>
              </a:rPr>
              <a:t>СТАВКАМ</a:t>
            </a:r>
            <a:endParaRPr sz="1000" dirty="0">
              <a:latin typeface="Microsoft Sans Serif"/>
              <a:cs typeface="Microsoft Sans Serif"/>
            </a:endParaRPr>
          </a:p>
          <a:p>
            <a:pPr marL="304792" marR="6773" indent="-288706" algn="just">
              <a:lnSpc>
                <a:spcPts val="1520"/>
              </a:lnSpc>
              <a:spcBef>
                <a:spcPts val="47"/>
              </a:spcBef>
              <a:buFont typeface="Wingdings"/>
              <a:buChar char=""/>
              <a:tabLst>
                <a:tab pos="305639" algn="l"/>
              </a:tabLst>
            </a:pPr>
            <a:r>
              <a:rPr sz="1267" dirty="0">
                <a:solidFill>
                  <a:srgbClr val="1F4174"/>
                </a:solidFill>
                <a:latin typeface="Microsoft Sans Serif"/>
                <a:cs typeface="Microsoft Sans Serif"/>
              </a:rPr>
              <a:t>О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БЪЕМ</a:t>
            </a:r>
            <a:r>
              <a:rPr sz="10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267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(</a:t>
            </a:r>
            <a:r>
              <a:rPr sz="10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КОЛИЧЕСТВО</a:t>
            </a:r>
            <a:r>
              <a:rPr sz="1267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)</a:t>
            </a:r>
            <a:r>
              <a:rPr sz="1267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И</a:t>
            </a:r>
            <a:r>
              <a:rPr sz="10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СТОИМОСТЬ</a:t>
            </a:r>
            <a:r>
              <a:rPr sz="10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ВЫПОЛНЕННЫХ </a:t>
            </a:r>
            <a:r>
              <a:rPr sz="10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РАБОТ</a:t>
            </a:r>
            <a:r>
              <a:rPr sz="1267" dirty="0">
                <a:solidFill>
                  <a:srgbClr val="1F4174"/>
                </a:solidFill>
                <a:latin typeface="Microsoft Sans Serif"/>
                <a:cs typeface="Microsoft Sans Serif"/>
              </a:rPr>
              <a:t>,</a:t>
            </a:r>
            <a:r>
              <a:rPr sz="1267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ПОСТАВЛЕННОГО</a:t>
            </a:r>
            <a:r>
              <a:rPr sz="10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ОБОРУДОВАНИЯ</a:t>
            </a:r>
            <a:r>
              <a:rPr sz="10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С</a:t>
            </a:r>
            <a:r>
              <a:rPr sz="10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НАЧАЛА 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ВЫПОЛНЕНИЯ</a:t>
            </a:r>
            <a:r>
              <a:rPr sz="1000" spc="14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РАБОТ</a:t>
            </a:r>
            <a:endParaRPr sz="1000" dirty="0">
              <a:latin typeface="Microsoft Sans Serif"/>
              <a:cs typeface="Microsoft Sans Serif"/>
            </a:endParaRPr>
          </a:p>
          <a:p>
            <a:pPr marL="304792" marR="6773" indent="-288706" algn="just">
              <a:lnSpc>
                <a:spcPts val="1520"/>
              </a:lnSpc>
              <a:buFont typeface="Wingdings"/>
              <a:buChar char=""/>
              <a:tabLst>
                <a:tab pos="305639" algn="l"/>
              </a:tabLst>
            </a:pPr>
            <a:r>
              <a:rPr sz="1267" dirty="0">
                <a:solidFill>
                  <a:srgbClr val="1F4174"/>
                </a:solidFill>
                <a:latin typeface="Microsoft Sans Serif"/>
                <a:cs typeface="Microsoft Sans Serif"/>
              </a:rPr>
              <a:t>О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БЪЕМ</a:t>
            </a:r>
            <a:r>
              <a:rPr sz="10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267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(</a:t>
            </a:r>
            <a:r>
              <a:rPr sz="10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КОЛИЧЕСТВО</a:t>
            </a:r>
            <a:r>
              <a:rPr sz="1267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)</a:t>
            </a:r>
            <a:r>
              <a:rPr sz="1267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И</a:t>
            </a:r>
            <a:r>
              <a:rPr sz="10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СТОИМОСТЬ</a:t>
            </a:r>
            <a:r>
              <a:rPr sz="10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ВЫПОЛНЕННЫХ </a:t>
            </a:r>
            <a:r>
              <a:rPr sz="10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РАБОТ</a:t>
            </a:r>
            <a:r>
              <a:rPr sz="1267" dirty="0">
                <a:solidFill>
                  <a:srgbClr val="1F4174"/>
                </a:solidFill>
                <a:latin typeface="Microsoft Sans Serif"/>
                <a:cs typeface="Microsoft Sans Serif"/>
              </a:rPr>
              <a:t>, 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ПОСТАВЛЕННОГО ОБОРУДОВАНИЯ </a:t>
            </a:r>
            <a:r>
              <a:rPr sz="10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ЗА </a:t>
            </a:r>
            <a:r>
              <a:rPr sz="10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ОТЧЕТНЫЙ </a:t>
            </a:r>
            <a:r>
              <a:rPr sz="1000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ПЕРИОД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65965" y="4505122"/>
            <a:ext cx="1381759" cy="211234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304792" indent="-288706">
              <a:spcBef>
                <a:spcPts val="127"/>
              </a:spcBef>
              <a:buFont typeface="Wingdings"/>
              <a:buChar char=""/>
              <a:tabLst>
                <a:tab pos="305639" algn="l"/>
              </a:tabLst>
            </a:pPr>
            <a:r>
              <a:rPr sz="1267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ОЗМОЖНОСТЬ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20800" y="4537632"/>
            <a:ext cx="2198793" cy="17184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  <a:tabLst>
                <a:tab pos="1741550" algn="l"/>
              </a:tabLst>
            </a:pPr>
            <a:r>
              <a:rPr sz="1000" spc="-80" dirty="0">
                <a:solidFill>
                  <a:srgbClr val="1F4174"/>
                </a:solidFill>
                <a:latin typeface="Microsoft Sans Serif"/>
                <a:cs typeface="Microsoft Sans Serif"/>
              </a:rPr>
              <a:t>К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ОР</a:t>
            </a:r>
            <a:r>
              <a:rPr sz="1000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Р</a:t>
            </a:r>
            <a:r>
              <a:rPr sz="1000" spc="-40" dirty="0">
                <a:solidFill>
                  <a:srgbClr val="1F4174"/>
                </a:solidFill>
                <a:latin typeface="Microsoft Sans Serif"/>
                <a:cs typeface="Microsoft Sans Serif"/>
              </a:rPr>
              <a:t>ЕК</a:t>
            </a:r>
            <a:r>
              <a:rPr sz="10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Т</a:t>
            </a:r>
            <a:r>
              <a:rPr sz="10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И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Р</a:t>
            </a:r>
            <a:r>
              <a:rPr sz="1000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О</a:t>
            </a:r>
            <a:r>
              <a:rPr sz="1000" spc="-40" dirty="0">
                <a:solidFill>
                  <a:srgbClr val="1F4174"/>
                </a:solidFill>
                <a:latin typeface="Microsoft Sans Serif"/>
                <a:cs typeface="Microsoft Sans Serif"/>
              </a:rPr>
              <a:t>ВК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И	</a:t>
            </a:r>
            <a:r>
              <a:rPr sz="1000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РА</a:t>
            </a:r>
            <a:r>
              <a:rPr sz="10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Н</a:t>
            </a:r>
            <a:r>
              <a:rPr sz="10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Е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Е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65964" y="4730683"/>
            <a:ext cx="4155440" cy="133882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04792" algn="just">
              <a:spcBef>
                <a:spcPts val="140"/>
              </a:spcBef>
            </a:pPr>
            <a:r>
              <a:rPr sz="10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ЗААКТИРОВАННЫХ</a:t>
            </a:r>
            <a:r>
              <a:rPr sz="1000" spc="14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ПОЗИЦИЙ</a:t>
            </a:r>
            <a:r>
              <a:rPr sz="1000" spc="14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r>
              <a:rPr sz="1000" spc="10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ОТЧЕТНОМ</a:t>
            </a:r>
            <a:r>
              <a:rPr sz="1000" spc="13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ПЕРИОДЕ</a:t>
            </a:r>
            <a:endParaRPr sz="1000">
              <a:latin typeface="Microsoft Sans Serif"/>
              <a:cs typeface="Microsoft Sans Serif"/>
            </a:endParaRPr>
          </a:p>
          <a:p>
            <a:pPr marL="304792" marR="7620" indent="-288706" algn="just">
              <a:lnSpc>
                <a:spcPts val="1520"/>
              </a:lnSpc>
              <a:spcBef>
                <a:spcPts val="100"/>
              </a:spcBef>
              <a:buFont typeface="Wingdings"/>
              <a:buChar char=""/>
              <a:tabLst>
                <a:tab pos="305639" algn="l"/>
              </a:tabLst>
            </a:pPr>
            <a:r>
              <a:rPr sz="1267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О</a:t>
            </a:r>
            <a:r>
              <a:rPr sz="10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ТРАЖЕНИЕ</a:t>
            </a:r>
            <a:r>
              <a:rPr sz="1000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r>
              <a:rPr sz="10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267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А</a:t>
            </a:r>
            <a:r>
              <a:rPr sz="1000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КТЕ</a:t>
            </a:r>
            <a:r>
              <a:rPr sz="10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ПОСТАВЩИКОМ</a:t>
            </a:r>
            <a:r>
              <a:rPr sz="10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НЕУСТОЙКИ 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267" dirty="0">
                <a:solidFill>
                  <a:srgbClr val="1F4174"/>
                </a:solidFill>
                <a:latin typeface="Microsoft Sans Serif"/>
                <a:cs typeface="Microsoft Sans Serif"/>
              </a:rPr>
              <a:t>(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ШТРАФА</a:t>
            </a:r>
            <a:r>
              <a:rPr sz="1267" dirty="0">
                <a:solidFill>
                  <a:srgbClr val="1F4174"/>
                </a:solidFill>
                <a:latin typeface="Microsoft Sans Serif"/>
                <a:cs typeface="Microsoft Sans Serif"/>
              </a:rPr>
              <a:t>,</a:t>
            </a:r>
            <a:r>
              <a:rPr sz="1267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ПЕНИ</a:t>
            </a:r>
            <a:r>
              <a:rPr sz="1267" dirty="0">
                <a:solidFill>
                  <a:srgbClr val="1F4174"/>
                </a:solidFill>
                <a:latin typeface="Microsoft Sans Serif"/>
                <a:cs typeface="Microsoft Sans Serif"/>
              </a:rPr>
              <a:t>),</a:t>
            </a:r>
            <a:r>
              <a:rPr sz="1267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НАЧИСЛЕННОЙ</a:t>
            </a:r>
            <a:r>
              <a:rPr sz="10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ЗАКАЗЧИКОМ </a:t>
            </a:r>
            <a:r>
              <a:rPr sz="10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ПОСТАВЩИКУ</a:t>
            </a:r>
            <a:r>
              <a:rPr sz="1000" spc="16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И</a:t>
            </a:r>
            <a:r>
              <a:rPr sz="1000" spc="8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УДЕРЖИВАЕМОЙ</a:t>
            </a:r>
            <a:r>
              <a:rPr sz="1000" spc="16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ИЗ</a:t>
            </a:r>
            <a:r>
              <a:rPr sz="1000" spc="1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ОПЛАТЫ</a:t>
            </a:r>
            <a:r>
              <a:rPr sz="1000" spc="12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ПО</a:t>
            </a:r>
            <a:r>
              <a:rPr sz="1000" spc="10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АКТУ</a:t>
            </a:r>
            <a:endParaRPr sz="1000">
              <a:latin typeface="Microsoft Sans Serif"/>
              <a:cs typeface="Microsoft Sans Serif"/>
            </a:endParaRPr>
          </a:p>
          <a:p>
            <a:pPr marL="304792" marR="6773" indent="-288706" algn="just">
              <a:lnSpc>
                <a:spcPts val="1520"/>
              </a:lnSpc>
              <a:buFont typeface="Wingdings"/>
              <a:buChar char=""/>
              <a:tabLst>
                <a:tab pos="305639" algn="l"/>
              </a:tabLst>
            </a:pPr>
            <a:r>
              <a:rPr sz="1267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У</a:t>
            </a:r>
            <a:r>
              <a:rPr sz="10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КАЗАНИЕ</a:t>
            </a:r>
            <a:r>
              <a:rPr sz="1000" spc="23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ВОЗВРАТНЫХ  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ПОЗИЦИЙ</a:t>
            </a:r>
            <a:r>
              <a:rPr sz="1267" dirty="0">
                <a:solidFill>
                  <a:srgbClr val="1F4174"/>
                </a:solidFill>
                <a:latin typeface="Microsoft Sans Serif"/>
                <a:cs typeface="Microsoft Sans Serif"/>
              </a:rPr>
              <a:t>,</a:t>
            </a:r>
            <a:r>
              <a:rPr sz="1267" spc="339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НЕ  УЧИТЫВАЕМЫХ </a:t>
            </a:r>
            <a:r>
              <a:rPr sz="1000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r>
              <a:rPr sz="1000" spc="9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ИТОГОВОЙ</a:t>
            </a:r>
            <a:r>
              <a:rPr sz="1000" spc="12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СТОИМОСТИ</a:t>
            </a:r>
            <a:r>
              <a:rPr sz="1000" spc="14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АКТА</a:t>
            </a:r>
            <a:endParaRPr sz="1000">
              <a:latin typeface="Microsoft Sans Serif"/>
              <a:cs typeface="Microsoft Sans Serif"/>
            </a:endParaRPr>
          </a:p>
          <a:p>
            <a:pPr marL="304792" indent="-288706" algn="just">
              <a:lnSpc>
                <a:spcPts val="1467"/>
              </a:lnSpc>
              <a:buFont typeface="Wingdings"/>
              <a:buChar char=""/>
              <a:tabLst>
                <a:tab pos="305639" algn="l"/>
              </a:tabLst>
            </a:pPr>
            <a:r>
              <a:rPr sz="1267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С</a:t>
            </a:r>
            <a:r>
              <a:rPr sz="1000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ЧЕТ</a:t>
            </a:r>
            <a:r>
              <a:rPr sz="1267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-</a:t>
            </a:r>
            <a:r>
              <a:rPr sz="1000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ФАКТУРА</a:t>
            </a:r>
            <a:r>
              <a:rPr sz="1000" spc="14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ОТДЕЛЬНО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853559" y="828505"/>
            <a:ext cx="2593340" cy="46948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39601" marR="6773" indent="-223514">
              <a:spcBef>
                <a:spcPts val="140"/>
              </a:spcBef>
            </a:pPr>
            <a:r>
              <a:rPr sz="1467" b="1" spc="-7" dirty="0">
                <a:solidFill>
                  <a:srgbClr val="1F4174"/>
                </a:solidFill>
                <a:latin typeface="Arial"/>
                <a:cs typeface="Arial"/>
              </a:rPr>
              <a:t>А</a:t>
            </a:r>
            <a:r>
              <a:rPr sz="1133" b="1" spc="-7" dirty="0">
                <a:solidFill>
                  <a:srgbClr val="1F4174"/>
                </a:solidFill>
                <a:latin typeface="Arial"/>
                <a:cs typeface="Arial"/>
              </a:rPr>
              <a:t>КТ</a:t>
            </a:r>
            <a:r>
              <a:rPr sz="1133" b="1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27" dirty="0">
                <a:solidFill>
                  <a:srgbClr val="1F4174"/>
                </a:solidFill>
                <a:latin typeface="Arial"/>
                <a:cs typeface="Arial"/>
              </a:rPr>
              <a:t>О </a:t>
            </a:r>
            <a:r>
              <a:rPr sz="1133" b="1" spc="20" dirty="0">
                <a:solidFill>
                  <a:srgbClr val="1F4174"/>
                </a:solidFill>
                <a:latin typeface="Arial"/>
                <a:cs typeface="Arial"/>
              </a:rPr>
              <a:t>ПРИЕМКЕ ВЫПОЛНЕННЫХ </a:t>
            </a:r>
            <a:r>
              <a:rPr sz="1133" b="1" spc="-300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7" dirty="0">
                <a:solidFill>
                  <a:srgbClr val="1F4174"/>
                </a:solidFill>
                <a:latin typeface="Arial"/>
                <a:cs typeface="Arial"/>
              </a:rPr>
              <a:t>РАБОТ</a:t>
            </a:r>
            <a:r>
              <a:rPr sz="1133" b="1" spc="14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467" b="1" dirty="0">
                <a:solidFill>
                  <a:srgbClr val="1F4174"/>
                </a:solidFill>
                <a:latin typeface="Arial"/>
                <a:cs typeface="Arial"/>
              </a:rPr>
              <a:t>(НДС</a:t>
            </a:r>
            <a:r>
              <a:rPr sz="1467" b="1" spc="-2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1133" b="1" spc="13" dirty="0">
                <a:solidFill>
                  <a:srgbClr val="1F4174"/>
                </a:solidFill>
                <a:latin typeface="Arial"/>
                <a:cs typeface="Arial"/>
              </a:rPr>
              <a:t>ПОСТРОЧНО</a:t>
            </a:r>
            <a:r>
              <a:rPr sz="1467" b="1" spc="13" dirty="0">
                <a:solidFill>
                  <a:srgbClr val="1F4174"/>
                </a:solidFill>
                <a:latin typeface="Arial"/>
                <a:cs typeface="Arial"/>
              </a:rPr>
              <a:t>)</a:t>
            </a:r>
            <a:endParaRPr sz="1467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300043" y="1644438"/>
            <a:ext cx="3617807" cy="1188488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304792" marR="6773" indent="-288706">
              <a:spcBef>
                <a:spcPts val="127"/>
              </a:spcBef>
              <a:buClr>
                <a:srgbClr val="1F4174"/>
              </a:buClr>
              <a:buFont typeface="Wingdings"/>
              <a:buChar char=""/>
              <a:tabLst>
                <a:tab pos="305639" algn="l"/>
                <a:tab pos="1512109" algn="l"/>
                <a:tab pos="1912572" algn="l"/>
                <a:tab pos="2759216" algn="l"/>
                <a:tab pos="3074170" algn="l"/>
              </a:tabLst>
            </a:pPr>
            <a:r>
              <a:rPr sz="1267" spc="-120" dirty="0">
                <a:solidFill>
                  <a:srgbClr val="C00000"/>
                </a:solidFill>
                <a:latin typeface="Microsoft Sans Serif"/>
                <a:cs typeface="Microsoft Sans Serif"/>
              </a:rPr>
              <a:t>Д</a:t>
            </a:r>
            <a:r>
              <a:rPr sz="1000" spc="-7" dirty="0">
                <a:solidFill>
                  <a:srgbClr val="C00000"/>
                </a:solidFill>
                <a:latin typeface="Microsoft Sans Serif"/>
                <a:cs typeface="Microsoft Sans Serif"/>
              </a:rPr>
              <a:t>Е</a:t>
            </a:r>
            <a:r>
              <a:rPr sz="1000" spc="-13" dirty="0">
                <a:solidFill>
                  <a:srgbClr val="C00000"/>
                </a:solidFill>
                <a:latin typeface="Microsoft Sans Serif"/>
                <a:cs typeface="Microsoft Sans Serif"/>
              </a:rPr>
              <a:t>Т</a:t>
            </a:r>
            <a:r>
              <a:rPr sz="1000" spc="13" dirty="0">
                <a:solidFill>
                  <a:srgbClr val="C00000"/>
                </a:solidFill>
                <a:latin typeface="Microsoft Sans Serif"/>
                <a:cs typeface="Microsoft Sans Serif"/>
              </a:rPr>
              <a:t>А</a:t>
            </a:r>
            <a:r>
              <a:rPr sz="1000" spc="-40" dirty="0">
                <a:solidFill>
                  <a:srgbClr val="C00000"/>
                </a:solidFill>
                <a:latin typeface="Microsoft Sans Serif"/>
                <a:cs typeface="Microsoft Sans Serif"/>
              </a:rPr>
              <a:t>Л</a:t>
            </a:r>
            <a:r>
              <a:rPr sz="1000" spc="-7" dirty="0">
                <a:solidFill>
                  <a:srgbClr val="C00000"/>
                </a:solidFill>
                <a:latin typeface="Microsoft Sans Serif"/>
                <a:cs typeface="Microsoft Sans Serif"/>
              </a:rPr>
              <a:t>И</a:t>
            </a:r>
            <a:r>
              <a:rPr sz="1000" spc="-13" dirty="0">
                <a:solidFill>
                  <a:srgbClr val="C00000"/>
                </a:solidFill>
                <a:latin typeface="Microsoft Sans Serif"/>
                <a:cs typeface="Microsoft Sans Serif"/>
              </a:rPr>
              <a:t>З</a:t>
            </a:r>
            <a:r>
              <a:rPr sz="1000" spc="-7" dirty="0">
                <a:solidFill>
                  <a:srgbClr val="C00000"/>
                </a:solidFill>
                <a:latin typeface="Microsoft Sans Serif"/>
                <a:cs typeface="Microsoft Sans Serif"/>
              </a:rPr>
              <a:t>А</a:t>
            </a:r>
            <a:r>
              <a:rPr sz="1000" spc="13" dirty="0">
                <a:solidFill>
                  <a:srgbClr val="C00000"/>
                </a:solidFill>
                <a:latin typeface="Microsoft Sans Serif"/>
                <a:cs typeface="Microsoft Sans Serif"/>
              </a:rPr>
              <a:t>Ц</a:t>
            </a:r>
            <a:r>
              <a:rPr sz="1000" spc="-7" dirty="0">
                <a:solidFill>
                  <a:srgbClr val="C00000"/>
                </a:solidFill>
                <a:latin typeface="Microsoft Sans Serif"/>
                <a:cs typeface="Microsoft Sans Serif"/>
              </a:rPr>
              <a:t>И</a:t>
            </a:r>
            <a:r>
              <a:rPr sz="1000" dirty="0">
                <a:solidFill>
                  <a:srgbClr val="C00000"/>
                </a:solidFill>
                <a:latin typeface="Microsoft Sans Serif"/>
                <a:cs typeface="Microsoft Sans Serif"/>
              </a:rPr>
              <a:t>Я	</a:t>
            </a:r>
            <a:r>
              <a:rPr sz="1000" spc="-13" dirty="0">
                <a:solidFill>
                  <a:srgbClr val="C00000"/>
                </a:solidFill>
                <a:latin typeface="Microsoft Sans Serif"/>
                <a:cs typeface="Microsoft Sans Serif"/>
              </a:rPr>
              <a:t>Н</a:t>
            </a:r>
            <a:r>
              <a:rPr sz="1000" dirty="0">
                <a:solidFill>
                  <a:srgbClr val="C00000"/>
                </a:solidFill>
                <a:latin typeface="Microsoft Sans Serif"/>
                <a:cs typeface="Microsoft Sans Serif"/>
              </a:rPr>
              <a:t>А	</a:t>
            </a:r>
            <a:r>
              <a:rPr sz="1000" spc="13" dirty="0">
                <a:solidFill>
                  <a:srgbClr val="C00000"/>
                </a:solidFill>
                <a:latin typeface="Microsoft Sans Serif"/>
                <a:cs typeface="Microsoft Sans Serif"/>
              </a:rPr>
              <a:t>Р</a:t>
            </a:r>
            <a:r>
              <a:rPr sz="1000" dirty="0">
                <a:solidFill>
                  <a:srgbClr val="C00000"/>
                </a:solidFill>
                <a:latin typeface="Microsoft Sans Serif"/>
                <a:cs typeface="Microsoft Sans Serif"/>
              </a:rPr>
              <a:t>А</a:t>
            </a:r>
            <a:r>
              <a:rPr sz="10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З</a:t>
            </a:r>
            <a:r>
              <a:rPr sz="1000" spc="-93" dirty="0">
                <a:solidFill>
                  <a:srgbClr val="C00000"/>
                </a:solidFill>
                <a:latin typeface="Microsoft Sans Serif"/>
                <a:cs typeface="Microsoft Sans Serif"/>
              </a:rPr>
              <a:t>Д</a:t>
            </a:r>
            <a:r>
              <a:rPr sz="1000" spc="13" dirty="0">
                <a:solidFill>
                  <a:srgbClr val="C00000"/>
                </a:solidFill>
                <a:latin typeface="Microsoft Sans Serif"/>
                <a:cs typeface="Microsoft Sans Serif"/>
              </a:rPr>
              <a:t>Е</a:t>
            </a:r>
            <a:r>
              <a:rPr sz="1000" spc="-53" dirty="0">
                <a:solidFill>
                  <a:srgbClr val="C00000"/>
                </a:solidFill>
                <a:latin typeface="Microsoft Sans Serif"/>
                <a:cs typeface="Microsoft Sans Serif"/>
              </a:rPr>
              <a:t>Л</a:t>
            </a:r>
            <a:r>
              <a:rPr sz="1000" spc="7" dirty="0">
                <a:solidFill>
                  <a:srgbClr val="C00000"/>
                </a:solidFill>
                <a:latin typeface="Microsoft Sans Serif"/>
                <a:cs typeface="Microsoft Sans Serif"/>
              </a:rPr>
              <a:t>Ы</a:t>
            </a:r>
            <a:r>
              <a:rPr sz="1000" dirty="0">
                <a:solidFill>
                  <a:srgbClr val="C00000"/>
                </a:solidFill>
                <a:latin typeface="Microsoft Sans Serif"/>
                <a:cs typeface="Microsoft Sans Serif"/>
              </a:rPr>
              <a:t>	И	</a:t>
            </a:r>
            <a:r>
              <a:rPr sz="1000" spc="7" dirty="0">
                <a:solidFill>
                  <a:srgbClr val="C00000"/>
                </a:solidFill>
                <a:latin typeface="Microsoft Sans Serif"/>
                <a:cs typeface="Microsoft Sans Serif"/>
              </a:rPr>
              <a:t>СТ</a:t>
            </a:r>
            <a:r>
              <a:rPr sz="1000" spc="-27" dirty="0">
                <a:solidFill>
                  <a:srgbClr val="C00000"/>
                </a:solidFill>
                <a:latin typeface="Microsoft Sans Serif"/>
                <a:cs typeface="Microsoft Sans Serif"/>
              </a:rPr>
              <a:t>РОК</a:t>
            </a:r>
            <a:r>
              <a:rPr sz="1000" dirty="0">
                <a:solidFill>
                  <a:srgbClr val="C00000"/>
                </a:solidFill>
                <a:latin typeface="Microsoft Sans Serif"/>
                <a:cs typeface="Microsoft Sans Serif"/>
              </a:rPr>
              <a:t>И  В</a:t>
            </a:r>
            <a:r>
              <a:rPr sz="1000" spc="93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000" spc="-27" dirty="0">
                <a:solidFill>
                  <a:srgbClr val="C00000"/>
                </a:solidFill>
                <a:latin typeface="Microsoft Sans Serif"/>
                <a:cs typeface="Microsoft Sans Serif"/>
              </a:rPr>
              <a:t>КАЖДОМ</a:t>
            </a:r>
            <a:r>
              <a:rPr sz="1000" spc="93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267" spc="-27" dirty="0">
                <a:solidFill>
                  <a:srgbClr val="C00000"/>
                </a:solidFill>
                <a:latin typeface="Microsoft Sans Serif"/>
                <a:cs typeface="Microsoft Sans Serif"/>
              </a:rPr>
              <a:t>А</a:t>
            </a:r>
            <a:r>
              <a:rPr sz="1000" spc="-27" dirty="0">
                <a:solidFill>
                  <a:srgbClr val="C00000"/>
                </a:solidFill>
                <a:latin typeface="Microsoft Sans Serif"/>
                <a:cs typeface="Microsoft Sans Serif"/>
              </a:rPr>
              <a:t>КТЕ</a:t>
            </a:r>
            <a:endParaRPr sz="1000">
              <a:latin typeface="Microsoft Sans Serif"/>
              <a:cs typeface="Microsoft Sans Serif"/>
            </a:endParaRPr>
          </a:p>
          <a:p>
            <a:pPr marL="304792" marR="7620" indent="-288706">
              <a:lnSpc>
                <a:spcPts val="1520"/>
              </a:lnSpc>
              <a:spcBef>
                <a:spcPts val="53"/>
              </a:spcBef>
              <a:buFont typeface="Wingdings"/>
              <a:buChar char=""/>
              <a:tabLst>
                <a:tab pos="305639" algn="l"/>
              </a:tabLst>
            </a:pPr>
            <a:r>
              <a:rPr sz="1267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Д</a:t>
            </a:r>
            <a:r>
              <a:rPr sz="10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ОПОЛНИТЕЛЬНЫЙ</a:t>
            </a:r>
            <a:r>
              <a:rPr sz="1000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C00000"/>
                </a:solidFill>
                <a:latin typeface="Microsoft Sans Serif"/>
                <a:cs typeface="Microsoft Sans Serif"/>
              </a:rPr>
              <a:t>ОТРАСЛЕВОЙ</a:t>
            </a:r>
            <a:r>
              <a:rPr sz="1000" spc="7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000" spc="-7" dirty="0">
                <a:solidFill>
                  <a:srgbClr val="C00000"/>
                </a:solidFill>
                <a:latin typeface="Microsoft Sans Serif"/>
                <a:cs typeface="Microsoft Sans Serif"/>
              </a:rPr>
              <a:t>СПРАВОЧНИК </a:t>
            </a:r>
            <a:r>
              <a:rPr sz="1000" spc="-247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ЕДИНИЦ</a:t>
            </a:r>
            <a:r>
              <a:rPr sz="1000" spc="133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C00000"/>
                </a:solidFill>
                <a:latin typeface="Microsoft Sans Serif"/>
                <a:cs typeface="Microsoft Sans Serif"/>
              </a:rPr>
              <a:t>ИЗМЕРЕНИЯ</a:t>
            </a:r>
            <a:endParaRPr sz="1000">
              <a:latin typeface="Microsoft Sans Serif"/>
              <a:cs typeface="Microsoft Sans Serif"/>
            </a:endParaRPr>
          </a:p>
          <a:p>
            <a:pPr marL="304792" marR="6773" indent="-288706">
              <a:lnSpc>
                <a:spcPts val="1520"/>
              </a:lnSpc>
              <a:buClr>
                <a:srgbClr val="1F4174"/>
              </a:buClr>
              <a:buFont typeface="Wingdings"/>
              <a:buChar char=""/>
              <a:tabLst>
                <a:tab pos="305639" algn="l"/>
              </a:tabLst>
            </a:pPr>
            <a:r>
              <a:rPr sz="1267" spc="-13" dirty="0">
                <a:solidFill>
                  <a:srgbClr val="C00000"/>
                </a:solidFill>
                <a:latin typeface="Microsoft Sans Serif"/>
                <a:cs typeface="Microsoft Sans Serif"/>
              </a:rPr>
              <a:t>В</a:t>
            </a:r>
            <a:r>
              <a:rPr sz="1000" spc="-13" dirty="0">
                <a:solidFill>
                  <a:srgbClr val="C00000"/>
                </a:solidFill>
                <a:latin typeface="Microsoft Sans Serif"/>
                <a:cs typeface="Microsoft Sans Serif"/>
              </a:rPr>
              <a:t>ЫДЕЛЕНИЕ</a:t>
            </a:r>
            <a:r>
              <a:rPr sz="1000" spc="207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C00000"/>
                </a:solidFill>
                <a:latin typeface="Microsoft Sans Serif"/>
                <a:cs typeface="Microsoft Sans Serif"/>
              </a:rPr>
              <a:t>ПОСТАВЛЯЕМОГО</a:t>
            </a:r>
            <a:r>
              <a:rPr sz="1000" spc="18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C00000"/>
                </a:solidFill>
                <a:latin typeface="Microsoft Sans Serif"/>
                <a:cs typeface="Microsoft Sans Serif"/>
              </a:rPr>
              <a:t>ОБОРУДОВАНИЯ </a:t>
            </a:r>
            <a:r>
              <a:rPr sz="1000" spc="-247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ОТДЕЛЬНОЙ</a:t>
            </a:r>
            <a:r>
              <a:rPr sz="1000" spc="133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000" spc="-13" dirty="0">
                <a:solidFill>
                  <a:srgbClr val="C00000"/>
                </a:solidFill>
                <a:latin typeface="Microsoft Sans Serif"/>
                <a:cs typeface="Microsoft Sans Serif"/>
              </a:rPr>
              <a:t>СТРОЙКОЙ</a:t>
            </a:r>
            <a:r>
              <a:rPr sz="1000" spc="127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267" spc="-7" dirty="0">
                <a:solidFill>
                  <a:srgbClr val="C00000"/>
                </a:solidFill>
                <a:latin typeface="Microsoft Sans Serif"/>
                <a:cs typeface="Microsoft Sans Serif"/>
              </a:rPr>
              <a:t>+ </a:t>
            </a:r>
            <a:r>
              <a:rPr sz="1267" spc="-47" dirty="0">
                <a:solidFill>
                  <a:srgbClr val="C00000"/>
                </a:solidFill>
                <a:latin typeface="Microsoft Sans Serif"/>
                <a:cs typeface="Microsoft Sans Serif"/>
              </a:rPr>
              <a:t>НДС</a:t>
            </a:r>
            <a:endParaRPr sz="1267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300043" y="2802678"/>
            <a:ext cx="1176020" cy="211234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304792" indent="-288706">
              <a:spcBef>
                <a:spcPts val="127"/>
              </a:spcBef>
              <a:buFont typeface="Wingdings"/>
              <a:buChar char=""/>
              <a:tabLst>
                <a:tab pos="305639" algn="l"/>
              </a:tabLst>
            </a:pPr>
            <a:r>
              <a:rPr sz="1267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О</a:t>
            </a:r>
            <a:r>
              <a:rPr sz="10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ТРАЖЕНИЕ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775328" y="2835190"/>
            <a:ext cx="2142913" cy="17184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  <a:tabLst>
                <a:tab pos="902524" algn="l"/>
              </a:tabLst>
            </a:pPr>
            <a:r>
              <a:rPr sz="10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СТРАНЫ	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ПРОИСХОЖДЕНИЯ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00044" y="3028238"/>
            <a:ext cx="2630593" cy="97481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04792">
              <a:spcBef>
                <a:spcPts val="140"/>
              </a:spcBef>
            </a:pPr>
            <a:r>
              <a:rPr sz="10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ПОСТАВЛЯЕМОГО</a:t>
            </a:r>
            <a:r>
              <a:rPr sz="1000" spc="12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ОБОРУДОВАНИЯ</a:t>
            </a:r>
            <a:endParaRPr sz="1000">
              <a:latin typeface="Microsoft Sans Serif"/>
              <a:cs typeface="Microsoft Sans Serif"/>
            </a:endParaRPr>
          </a:p>
          <a:p>
            <a:pPr marL="304792" indent="-288706">
              <a:spcBef>
                <a:spcPts val="53"/>
              </a:spcBef>
              <a:buClr>
                <a:srgbClr val="1F4174"/>
              </a:buClr>
              <a:buFont typeface="Wingdings"/>
              <a:buChar char=""/>
              <a:tabLst>
                <a:tab pos="305639" algn="l"/>
              </a:tabLst>
            </a:pPr>
            <a:r>
              <a:rPr sz="1267" spc="-47" dirty="0">
                <a:solidFill>
                  <a:srgbClr val="C00000"/>
                </a:solidFill>
                <a:latin typeface="Microsoft Sans Serif"/>
                <a:cs typeface="Microsoft Sans Serif"/>
              </a:rPr>
              <a:t>НДС</a:t>
            </a:r>
            <a:r>
              <a:rPr sz="1267" spc="-7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C00000"/>
                </a:solidFill>
                <a:latin typeface="Microsoft Sans Serif"/>
                <a:cs typeface="Microsoft Sans Serif"/>
              </a:rPr>
              <a:t>В</a:t>
            </a:r>
            <a:r>
              <a:rPr sz="1000" spc="67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000" spc="-27" dirty="0">
                <a:solidFill>
                  <a:srgbClr val="C00000"/>
                </a:solidFill>
                <a:latin typeface="Microsoft Sans Serif"/>
                <a:cs typeface="Microsoft Sans Serif"/>
              </a:rPr>
              <a:t>КАЖДОЙ</a:t>
            </a:r>
            <a:r>
              <a:rPr sz="1000" spc="8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000" spc="-20" dirty="0">
                <a:solidFill>
                  <a:srgbClr val="C00000"/>
                </a:solidFill>
                <a:latin typeface="Microsoft Sans Serif"/>
                <a:cs typeface="Microsoft Sans Serif"/>
              </a:rPr>
              <a:t>СТРОКЕ</a:t>
            </a:r>
            <a:endParaRPr sz="1000">
              <a:latin typeface="Microsoft Sans Serif"/>
              <a:cs typeface="Microsoft Sans Serif"/>
            </a:endParaRPr>
          </a:p>
          <a:p>
            <a:pPr marL="304792" indent="-288706">
              <a:buFont typeface="Wingdings"/>
              <a:buChar char=""/>
              <a:tabLst>
                <a:tab pos="305639" algn="l"/>
              </a:tabLst>
            </a:pPr>
            <a:r>
              <a:rPr sz="1267" dirty="0">
                <a:solidFill>
                  <a:srgbClr val="1F4174"/>
                </a:solidFill>
                <a:latin typeface="Microsoft Sans Serif"/>
                <a:cs typeface="Microsoft Sans Serif"/>
              </a:rPr>
              <a:t>М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ИНУСОВЫЕ</a:t>
            </a:r>
            <a:endParaRPr sz="1000">
              <a:latin typeface="Microsoft Sans Serif"/>
              <a:cs typeface="Microsoft Sans Serif"/>
            </a:endParaRPr>
          </a:p>
          <a:p>
            <a:pPr marL="304792">
              <a:spcBef>
                <a:spcPts val="267"/>
              </a:spcBef>
            </a:pPr>
            <a:r>
              <a:rPr sz="10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НЕ</a:t>
            </a:r>
            <a:r>
              <a:rPr sz="1000" spc="38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ВОЗМОЖНЫ</a:t>
            </a:r>
            <a:endParaRPr sz="1000">
              <a:latin typeface="Microsoft Sans Serif"/>
              <a:cs typeface="Microsoft Sans Serif"/>
            </a:endParaRPr>
          </a:p>
          <a:p>
            <a:pPr marL="304792" indent="-288706">
              <a:spcBef>
                <a:spcPts val="53"/>
              </a:spcBef>
              <a:buFont typeface="Wingdings"/>
              <a:buChar char=""/>
              <a:tabLst>
                <a:tab pos="305639" algn="l"/>
              </a:tabLst>
            </a:pPr>
            <a:r>
              <a:rPr sz="1267" dirty="0">
                <a:solidFill>
                  <a:srgbClr val="1F4174"/>
                </a:solidFill>
                <a:latin typeface="Microsoft Sans Serif"/>
                <a:cs typeface="Microsoft Sans Serif"/>
              </a:rPr>
              <a:t>Н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АЧИСЛЕННАЯ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716346" y="3381798"/>
            <a:ext cx="2201333" cy="613844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  <a:tabLst>
                <a:tab pos="1538355" algn="l"/>
              </a:tabLst>
            </a:pPr>
            <a:r>
              <a:rPr sz="1267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(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О</a:t>
            </a:r>
            <a:r>
              <a:rPr sz="10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Т</a:t>
            </a:r>
            <a:r>
              <a:rPr sz="1000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Р</a:t>
            </a:r>
            <a:r>
              <a:rPr sz="10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ИЦ</a:t>
            </a:r>
            <a:r>
              <a:rPr sz="1000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А</a:t>
            </a:r>
            <a:r>
              <a:rPr sz="10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Т</a:t>
            </a:r>
            <a:r>
              <a:rPr sz="1000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Е</a:t>
            </a:r>
            <a:r>
              <a:rPr sz="10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Л</a:t>
            </a:r>
            <a:r>
              <a:rPr sz="1000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Ь</a:t>
            </a:r>
            <a:r>
              <a:rPr sz="10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Н</a:t>
            </a:r>
            <a:r>
              <a:rPr sz="1000" spc="20" dirty="0">
                <a:solidFill>
                  <a:srgbClr val="1F4174"/>
                </a:solidFill>
                <a:latin typeface="Microsoft Sans Serif"/>
                <a:cs typeface="Microsoft Sans Serif"/>
              </a:rPr>
              <a:t>Ы</a:t>
            </a:r>
            <a:r>
              <a:rPr sz="10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Е</a:t>
            </a:r>
            <a:r>
              <a:rPr sz="1267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)</a:t>
            </a:r>
            <a:r>
              <a:rPr sz="1267" dirty="0">
                <a:solidFill>
                  <a:srgbClr val="1F4174"/>
                </a:solidFill>
                <a:latin typeface="Microsoft Sans Serif"/>
                <a:cs typeface="Microsoft Sans Serif"/>
              </a:rPr>
              <a:t>	</a:t>
            </a:r>
            <a:r>
              <a:rPr sz="10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П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О</a:t>
            </a:r>
            <a:r>
              <a:rPr sz="10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З</a:t>
            </a:r>
            <a:r>
              <a:rPr sz="10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И</a:t>
            </a:r>
            <a:r>
              <a:rPr sz="1000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Ц</a:t>
            </a:r>
            <a:r>
              <a:rPr sz="10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И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И</a:t>
            </a:r>
            <a:endParaRPr sz="1000">
              <a:latin typeface="Microsoft Sans Serif"/>
              <a:cs typeface="Microsoft Sans Serif"/>
            </a:endParaRPr>
          </a:p>
          <a:p>
            <a:pPr>
              <a:spcBef>
                <a:spcPts val="53"/>
              </a:spcBef>
            </a:pPr>
            <a:endParaRPr sz="1533">
              <a:latin typeface="Microsoft Sans Serif"/>
              <a:cs typeface="Microsoft Sans Serif"/>
            </a:endParaRPr>
          </a:p>
          <a:p>
            <a:pPr marL="195575">
              <a:tabLst>
                <a:tab pos="1396118" algn="l"/>
              </a:tabLst>
            </a:pP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ПОСТАВЩИКУ	</a:t>
            </a:r>
            <a:r>
              <a:rPr sz="10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НЕУСТОЙКА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588587" y="3960918"/>
            <a:ext cx="2918460" cy="211234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267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(</a:t>
            </a:r>
            <a:r>
              <a:rPr sz="10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ШТРАФ</a:t>
            </a:r>
            <a:r>
              <a:rPr sz="1267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,</a:t>
            </a:r>
            <a:r>
              <a:rPr sz="1267" spc="4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ПЕНИ</a:t>
            </a:r>
            <a:r>
              <a:rPr sz="1267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)</a:t>
            </a:r>
            <a:r>
              <a:rPr sz="1267" spc="5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ОТРАЖАЕТСЯ</a:t>
            </a:r>
            <a:r>
              <a:rPr sz="1000" spc="152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ЗАКАЗЧИКОМ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539507" y="4186470"/>
            <a:ext cx="855133" cy="17184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0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ВКЛЮЧЕНИЕ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300043" y="4153958"/>
            <a:ext cx="3616960" cy="211234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304792" indent="-288706">
              <a:spcBef>
                <a:spcPts val="127"/>
              </a:spcBef>
              <a:buFont typeface="Wingdings"/>
              <a:buChar char=""/>
              <a:tabLst>
                <a:tab pos="305639" algn="l"/>
                <a:tab pos="2281710" algn="l"/>
                <a:tab pos="3114809" algn="l"/>
              </a:tabLst>
            </a:pPr>
            <a:r>
              <a:rPr sz="1267" spc="-120" dirty="0">
                <a:solidFill>
                  <a:srgbClr val="1F4174"/>
                </a:solidFill>
                <a:latin typeface="Microsoft Sans Serif"/>
                <a:cs typeface="Microsoft Sans Serif"/>
              </a:rPr>
              <a:t>Д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О</a:t>
            </a:r>
            <a:r>
              <a:rPr sz="10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СТ</a:t>
            </a:r>
            <a:r>
              <a:rPr sz="1000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У</a:t>
            </a:r>
            <a:r>
              <a:rPr sz="10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П</a:t>
            </a:r>
            <a:r>
              <a:rPr sz="10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Н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О	</a:t>
            </a:r>
            <a:r>
              <a:rPr sz="1000" spc="-87" dirty="0">
                <a:solidFill>
                  <a:srgbClr val="1F4174"/>
                </a:solidFill>
                <a:latin typeface="Microsoft Sans Serif"/>
                <a:cs typeface="Microsoft Sans Serif"/>
              </a:rPr>
              <a:t>Ф</a:t>
            </a:r>
            <a:r>
              <a:rPr sz="10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У</a:t>
            </a:r>
            <a:r>
              <a:rPr sz="1000" spc="-53" dirty="0">
                <a:solidFill>
                  <a:srgbClr val="1F4174"/>
                </a:solidFill>
                <a:latin typeface="Microsoft Sans Serif"/>
                <a:cs typeface="Microsoft Sans Serif"/>
              </a:rPr>
              <a:t>Н</a:t>
            </a:r>
            <a:r>
              <a:rPr sz="1000" spc="-40" dirty="0">
                <a:solidFill>
                  <a:srgbClr val="1F4174"/>
                </a:solidFill>
                <a:latin typeface="Microsoft Sans Serif"/>
                <a:cs typeface="Microsoft Sans Serif"/>
              </a:rPr>
              <a:t>К</a:t>
            </a:r>
            <a:r>
              <a:rPr sz="1000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Ц</a:t>
            </a:r>
            <a:r>
              <a:rPr sz="10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И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И	С</a:t>
            </a:r>
            <a:r>
              <a:rPr sz="10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Ч</a:t>
            </a:r>
            <a:r>
              <a:rPr sz="1000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Е</a:t>
            </a:r>
            <a:r>
              <a:rPr sz="10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Т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А</a:t>
            </a:r>
            <a:r>
              <a:rPr sz="1267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-</a:t>
            </a:r>
            <a:endParaRPr sz="1267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588587" y="4346998"/>
            <a:ext cx="1092200" cy="211234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000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ФАКТУРЫ</a:t>
            </a:r>
            <a:r>
              <a:rPr sz="1000" spc="7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r>
              <a:rPr sz="1000" spc="6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267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А</a:t>
            </a:r>
            <a:r>
              <a:rPr sz="1000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КТ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69780" y="75603"/>
            <a:ext cx="7526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86" algn="just">
              <a:spcBef>
                <a:spcPts val="933"/>
              </a:spcBef>
              <a:tabLst>
                <a:tab pos="399617" algn="l"/>
              </a:tabLst>
            </a:pPr>
            <a:r>
              <a:rPr lang="ru-RU" sz="2800" b="1" spc="-20" dirty="0">
                <a:cs typeface="Microsoft Sans Serif"/>
              </a:rPr>
              <a:t>Д</a:t>
            </a:r>
            <a:r>
              <a:rPr lang="ru-RU" sz="2000" b="1" spc="-20" dirty="0">
                <a:cs typeface="Microsoft Sans Serif"/>
              </a:rPr>
              <a:t>ЕТАЛИЗАЦИЯ</a:t>
            </a:r>
            <a:r>
              <a:rPr lang="ru-RU" sz="2000" b="1" spc="147" dirty="0">
                <a:cs typeface="Microsoft Sans Serif"/>
              </a:rPr>
              <a:t> </a:t>
            </a:r>
            <a:r>
              <a:rPr lang="ru-RU" sz="2000" b="1" spc="-13" dirty="0">
                <a:cs typeface="Microsoft Sans Serif"/>
              </a:rPr>
              <a:t>СПЕЦИФИКАЦИИ</a:t>
            </a:r>
            <a:r>
              <a:rPr lang="ru-RU" sz="2800" b="1" spc="-13" dirty="0">
                <a:cs typeface="Microsoft Sans Serif"/>
              </a:rPr>
              <a:t>. </a:t>
            </a:r>
            <a:r>
              <a:rPr lang="ru-RU" sz="2800" b="1" spc="-7" dirty="0">
                <a:cs typeface="Microsoft Sans Serif"/>
              </a:rPr>
              <a:t>У</a:t>
            </a:r>
            <a:r>
              <a:rPr lang="ru-RU" sz="2000" b="1" spc="-7" dirty="0">
                <a:cs typeface="Microsoft Sans Serif"/>
              </a:rPr>
              <a:t>СЛОВНАЯ</a:t>
            </a:r>
            <a:r>
              <a:rPr lang="ru-RU" sz="2000" b="1" spc="173" dirty="0">
                <a:cs typeface="Microsoft Sans Serif"/>
              </a:rPr>
              <a:t> </a:t>
            </a:r>
            <a:r>
              <a:rPr lang="ru-RU" sz="2000" b="1" spc="-13" dirty="0">
                <a:cs typeface="Microsoft Sans Serif"/>
              </a:rPr>
              <a:t>ЕДИНИЦА</a:t>
            </a:r>
            <a:endParaRPr lang="ru-RU" sz="2000" b="1" dirty="0"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59714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71708" y="965378"/>
            <a:ext cx="4599939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indent="-847">
              <a:spcBef>
                <a:spcPts val="133"/>
              </a:spcBef>
            </a:pPr>
            <a:r>
              <a:rPr sz="12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П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РИМЕР</a:t>
            </a:r>
            <a:r>
              <a:rPr sz="933" spc="22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ДЕТАЛИЗАЦИИ</a:t>
            </a:r>
            <a:r>
              <a:rPr sz="933" spc="23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r>
              <a:rPr sz="933" spc="20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А</a:t>
            </a:r>
            <a:r>
              <a:rPr sz="9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КТЕ</a:t>
            </a:r>
            <a:r>
              <a:rPr sz="933" spc="24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20" dirty="0">
                <a:solidFill>
                  <a:srgbClr val="1F4174"/>
                </a:solidFill>
                <a:latin typeface="Microsoft Sans Serif"/>
                <a:cs typeface="Microsoft Sans Serif"/>
              </a:rPr>
              <a:t>О </a:t>
            </a:r>
            <a:r>
              <a:rPr sz="933" spc="18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ПРИЕМКЕ</a:t>
            </a:r>
            <a:r>
              <a:rPr sz="933" spc="47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ВЫПОЛНЕННЫХ </a:t>
            </a:r>
            <a:r>
              <a:rPr sz="933" spc="22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РАБОТ </a:t>
            </a:r>
            <a:r>
              <a:rPr sz="933" spc="-23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ПО</a:t>
            </a:r>
            <a:r>
              <a:rPr sz="933" spc="6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СМЕТЕ</a:t>
            </a:r>
            <a:r>
              <a:rPr sz="933" spc="8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КОНТРАКТА</a:t>
            </a:r>
            <a:r>
              <a:rPr sz="933" spc="3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200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(НДС</a:t>
            </a:r>
            <a:r>
              <a:rPr sz="1200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ПОСТРОЧНО</a:t>
            </a:r>
            <a:r>
              <a:rPr sz="1200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)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62000" y="890856"/>
            <a:ext cx="11960860" cy="5784427"/>
            <a:chOff x="21145" y="679450"/>
            <a:chExt cx="8970645" cy="433832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3399" y="679450"/>
              <a:ext cx="4648200" cy="432993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876799" y="1554480"/>
              <a:ext cx="762000" cy="3456940"/>
            </a:xfrm>
            <a:custGeom>
              <a:avLst/>
              <a:gdLst/>
              <a:ahLst/>
              <a:cxnLst/>
              <a:rect l="l" t="t" r="r" b="b"/>
              <a:pathLst>
                <a:path w="762000" h="3456940">
                  <a:moveTo>
                    <a:pt x="0" y="0"/>
                  </a:moveTo>
                  <a:lnTo>
                    <a:pt x="762000" y="0"/>
                  </a:lnTo>
                  <a:lnTo>
                    <a:pt x="762000" y="3456432"/>
                  </a:lnTo>
                  <a:lnTo>
                    <a:pt x="0" y="345643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292" y="1126235"/>
              <a:ext cx="4213860" cy="151029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20979" y="1658111"/>
              <a:ext cx="617220" cy="609600"/>
            </a:xfrm>
            <a:custGeom>
              <a:avLst/>
              <a:gdLst/>
              <a:ahLst/>
              <a:cxnLst/>
              <a:rect l="l" t="t" r="r" b="b"/>
              <a:pathLst>
                <a:path w="617219" h="609600">
                  <a:moveTo>
                    <a:pt x="0" y="0"/>
                  </a:moveTo>
                  <a:lnTo>
                    <a:pt x="617220" y="0"/>
                  </a:lnTo>
                  <a:lnTo>
                    <a:pt x="617220" y="609600"/>
                  </a:lnTo>
                  <a:lnTo>
                    <a:pt x="0" y="6096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609599" y="2267711"/>
              <a:ext cx="4216400" cy="838200"/>
            </a:xfrm>
            <a:custGeom>
              <a:avLst/>
              <a:gdLst/>
              <a:ahLst/>
              <a:cxnLst/>
              <a:rect l="l" t="t" r="r" b="b"/>
              <a:pathLst>
                <a:path w="4216400" h="838200">
                  <a:moveTo>
                    <a:pt x="0" y="0"/>
                  </a:moveTo>
                  <a:lnTo>
                    <a:pt x="4432" y="0"/>
                  </a:lnTo>
                  <a:lnTo>
                    <a:pt x="4432" y="838200"/>
                  </a:lnTo>
                  <a:lnTo>
                    <a:pt x="4216400" y="83820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4800599" y="306781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25400" y="38100"/>
                  </a:ln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848612" y="1554480"/>
              <a:ext cx="4323715" cy="3456940"/>
            </a:xfrm>
            <a:custGeom>
              <a:avLst/>
              <a:gdLst/>
              <a:ahLst/>
              <a:cxnLst/>
              <a:rect l="l" t="t" r="r" b="b"/>
              <a:pathLst>
                <a:path w="4323715" h="3456940">
                  <a:moveTo>
                    <a:pt x="3819143" y="0"/>
                  </a:moveTo>
                  <a:lnTo>
                    <a:pt x="4323588" y="0"/>
                  </a:lnTo>
                  <a:lnTo>
                    <a:pt x="4323588" y="3456432"/>
                  </a:lnTo>
                  <a:lnTo>
                    <a:pt x="3819143" y="3456432"/>
                  </a:lnTo>
                  <a:lnTo>
                    <a:pt x="3819143" y="0"/>
                  </a:lnTo>
                  <a:close/>
                </a:path>
                <a:path w="4323715" h="3456940">
                  <a:moveTo>
                    <a:pt x="0" y="144780"/>
                  </a:moveTo>
                  <a:lnTo>
                    <a:pt x="1504188" y="144780"/>
                  </a:lnTo>
                  <a:lnTo>
                    <a:pt x="1504188" y="408432"/>
                  </a:lnTo>
                  <a:lnTo>
                    <a:pt x="0" y="408432"/>
                  </a:lnTo>
                  <a:lnTo>
                    <a:pt x="0" y="14478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2599943" y="1961387"/>
              <a:ext cx="3235325" cy="364490"/>
            </a:xfrm>
            <a:custGeom>
              <a:avLst/>
              <a:gdLst/>
              <a:ahLst/>
              <a:cxnLst/>
              <a:rect l="l" t="t" r="r" b="b"/>
              <a:pathLst>
                <a:path w="3235325" h="364489">
                  <a:moveTo>
                    <a:pt x="0" y="0"/>
                  </a:moveTo>
                  <a:lnTo>
                    <a:pt x="1016" y="0"/>
                  </a:lnTo>
                  <a:lnTo>
                    <a:pt x="1016" y="364299"/>
                  </a:lnTo>
                  <a:lnTo>
                    <a:pt x="3235045" y="364299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5809589" y="228758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25400" y="38100"/>
                  </a:ln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145" y="1564957"/>
              <a:ext cx="189357" cy="189356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95043" y="2103314"/>
            <a:ext cx="119380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dirty="0">
                <a:solidFill>
                  <a:srgbClr val="FF0000"/>
                </a:solidFill>
                <a:latin typeface="Microsoft Sans Serif"/>
                <a:cs typeface="Microsoft Sans Serif"/>
              </a:rPr>
              <a:t>1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18689" y="2085720"/>
            <a:ext cx="252475" cy="254507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2285323" y="2100536"/>
            <a:ext cx="119380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dirty="0">
                <a:solidFill>
                  <a:srgbClr val="FF0000"/>
                </a:solidFill>
                <a:latin typeface="Microsoft Sans Serif"/>
                <a:cs typeface="Microsoft Sans Serif"/>
              </a:rPr>
              <a:t>2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8902" y="4586974"/>
            <a:ext cx="4244340" cy="56083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46374" indent="-230288">
              <a:spcBef>
                <a:spcPts val="133"/>
              </a:spcBef>
              <a:buFont typeface="Wingdings"/>
              <a:buChar char=""/>
              <a:tabLst>
                <a:tab pos="247220" algn="l"/>
              </a:tabLst>
            </a:pPr>
            <a:r>
              <a:rPr sz="1200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Р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АБОТА</a:t>
            </a:r>
            <a:r>
              <a:rPr sz="933" spc="5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r>
              <a:rPr sz="933" spc="8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2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А</a:t>
            </a:r>
            <a:r>
              <a:rPr sz="9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КТЕ</a:t>
            </a:r>
            <a:r>
              <a:rPr sz="933" spc="7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ПРОДЕТАЛИЗИРОВАНА</a:t>
            </a:r>
            <a:r>
              <a:rPr sz="933" spc="3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НА</a:t>
            </a:r>
            <a:r>
              <a:rPr sz="933" spc="10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РАЗДЕЛЫ</a:t>
            </a:r>
            <a:r>
              <a:rPr sz="933" spc="8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И</a:t>
            </a:r>
            <a:r>
              <a:rPr sz="933" spc="7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СТРОКИ</a:t>
            </a:r>
            <a:endParaRPr sz="933">
              <a:latin typeface="Microsoft Sans Serif"/>
              <a:cs typeface="Microsoft Sans Serif"/>
            </a:endParaRPr>
          </a:p>
          <a:p>
            <a:pPr marL="246374" marR="6773" indent="-230288">
              <a:lnSpc>
                <a:spcPts val="1440"/>
              </a:lnSpc>
              <a:spcBef>
                <a:spcPts val="47"/>
              </a:spcBef>
              <a:buFont typeface="Wingdings"/>
              <a:buChar char=""/>
              <a:tabLst>
                <a:tab pos="247220" algn="l"/>
              </a:tabLst>
            </a:pPr>
            <a:r>
              <a:rPr sz="1200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r>
              <a:rPr sz="1200" spc="9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2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А</a:t>
            </a:r>
            <a:r>
              <a:rPr sz="9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КТЕ</a:t>
            </a:r>
            <a:r>
              <a:rPr sz="933" spc="14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ПО</a:t>
            </a:r>
            <a:r>
              <a:rPr sz="933" spc="17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КАЖДОЙ</a:t>
            </a:r>
            <a:r>
              <a:rPr sz="933" spc="16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СТРОКЕ</a:t>
            </a:r>
            <a:r>
              <a:rPr sz="933" spc="17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ДЕТАЛИЗАЦИИ</a:t>
            </a:r>
            <a:r>
              <a:rPr sz="933" spc="16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РАБОТЫ</a:t>
            </a:r>
            <a:r>
              <a:rPr sz="933" spc="16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УКАЗАНА </a:t>
            </a:r>
            <a:r>
              <a:rPr sz="933" spc="-22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САМОСТОЯТЕЛЬНАЯ</a:t>
            </a:r>
            <a:r>
              <a:rPr sz="933" spc="9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ЕДИНИЦА</a:t>
            </a:r>
            <a:r>
              <a:rPr sz="933" spc="8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ИЗМЕРЕНИЯ</a:t>
            </a:r>
            <a:endParaRPr sz="933">
              <a:latin typeface="Microsoft Sans Serif"/>
              <a:cs typeface="Microsoft Sans Serif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236546" y="125571"/>
            <a:ext cx="11833097" cy="738664"/>
          </a:xfrm>
        </p:spPr>
        <p:txBody>
          <a:bodyPr/>
          <a:lstStyle/>
          <a:p>
            <a:r>
              <a:rPr lang="ru-RU" sz="2800" spc="-20" dirty="0">
                <a:cs typeface="Microsoft Sans Serif"/>
              </a:rPr>
              <a:t>Д</a:t>
            </a:r>
            <a:r>
              <a:rPr lang="ru-RU" spc="-20" dirty="0">
                <a:cs typeface="Microsoft Sans Serif"/>
              </a:rPr>
              <a:t>ЕТАЛИЗАЦИЯ</a:t>
            </a:r>
            <a:r>
              <a:rPr lang="ru-RU" spc="147" dirty="0">
                <a:cs typeface="Microsoft Sans Serif"/>
              </a:rPr>
              <a:t> </a:t>
            </a:r>
            <a:r>
              <a:rPr lang="ru-RU" spc="-13" dirty="0">
                <a:cs typeface="Microsoft Sans Serif"/>
              </a:rPr>
              <a:t>СПЕЦИФИКАЦИИ</a:t>
            </a:r>
            <a:r>
              <a:rPr lang="ru-RU" sz="2800" spc="-13" dirty="0">
                <a:cs typeface="Microsoft Sans Serif"/>
              </a:rPr>
              <a:t>. </a:t>
            </a:r>
            <a:r>
              <a:rPr lang="ru-RU" sz="2800" spc="-7" dirty="0">
                <a:cs typeface="Microsoft Sans Serif"/>
              </a:rPr>
              <a:t>У</a:t>
            </a:r>
            <a:r>
              <a:rPr lang="ru-RU" spc="-7" dirty="0">
                <a:cs typeface="Microsoft Sans Serif"/>
              </a:rPr>
              <a:t>СЛОВНАЯ</a:t>
            </a:r>
            <a:r>
              <a:rPr lang="ru-RU" spc="173" dirty="0">
                <a:cs typeface="Microsoft Sans Serif"/>
              </a:rPr>
              <a:t> </a:t>
            </a:r>
            <a:r>
              <a:rPr lang="ru-RU" spc="-13" dirty="0">
                <a:cs typeface="Microsoft Sans Serif"/>
              </a:rPr>
              <a:t>ЕДИНИЦА</a:t>
            </a:r>
            <a:r>
              <a:rPr lang="ru-RU" dirty="0">
                <a:cs typeface="Microsoft Sans Serif"/>
              </a:rPr>
              <a:t/>
            </a:r>
            <a:br>
              <a:rPr lang="ru-RU" dirty="0">
                <a:cs typeface="Microsoft Sans Serif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00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7247" y="841333"/>
            <a:ext cx="6091563" cy="575363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031" y="574675"/>
            <a:ext cx="12187767" cy="0"/>
          </a:xfrm>
          <a:custGeom>
            <a:avLst/>
            <a:gdLst/>
            <a:ahLst/>
            <a:cxnLst/>
            <a:rect l="l" t="t" r="r" b="b"/>
            <a:pathLst>
              <a:path w="9140825">
                <a:moveTo>
                  <a:pt x="0" y="0"/>
                </a:moveTo>
                <a:lnTo>
                  <a:pt x="914043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171708" y="1198837"/>
            <a:ext cx="4599939" cy="411930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16933" marR="6773" indent="-847">
              <a:lnSpc>
                <a:spcPct val="118500"/>
              </a:lnSpc>
              <a:spcBef>
                <a:spcPts val="167"/>
              </a:spcBef>
            </a:pPr>
            <a:r>
              <a:rPr sz="12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П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РИМЕР</a:t>
            </a:r>
            <a:r>
              <a:rPr sz="933" spc="22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ДЕТАЛИЗАЦИИ</a:t>
            </a:r>
            <a:r>
              <a:rPr sz="933" spc="23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r>
              <a:rPr sz="933" spc="20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А</a:t>
            </a:r>
            <a:r>
              <a:rPr sz="9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КТЕ</a:t>
            </a:r>
            <a:r>
              <a:rPr sz="933" spc="24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20" dirty="0">
                <a:solidFill>
                  <a:srgbClr val="1F4174"/>
                </a:solidFill>
                <a:latin typeface="Microsoft Sans Serif"/>
                <a:cs typeface="Microsoft Sans Serif"/>
              </a:rPr>
              <a:t>О </a:t>
            </a:r>
            <a:r>
              <a:rPr sz="933" spc="18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ПРИЕМКЕ</a:t>
            </a:r>
            <a:r>
              <a:rPr sz="933" spc="47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ВЫПОЛНЕННЫХ </a:t>
            </a:r>
            <a:r>
              <a:rPr sz="933" spc="22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РАБОТ </a:t>
            </a:r>
            <a:r>
              <a:rPr sz="933" spc="-23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ПО</a:t>
            </a:r>
            <a:r>
              <a:rPr sz="933" spc="7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СМЕТЕ</a:t>
            </a:r>
            <a:r>
              <a:rPr sz="933" spc="8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КОНТРАКТА</a:t>
            </a:r>
            <a:r>
              <a:rPr sz="933" spc="3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С</a:t>
            </a:r>
            <a:r>
              <a:rPr sz="933" spc="8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НАКОПИТЕЛЬНЫМ</a:t>
            </a:r>
            <a:r>
              <a:rPr sz="933" spc="8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ИТОГОМ</a:t>
            </a:r>
            <a:endParaRPr sz="933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6600" y="1982342"/>
            <a:ext cx="7259320" cy="4202853"/>
            <a:chOff x="124950" y="1484375"/>
            <a:chExt cx="5444490" cy="315214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950" y="1484375"/>
              <a:ext cx="4125485" cy="144778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20979" y="2039111"/>
              <a:ext cx="5341620" cy="2590800"/>
            </a:xfrm>
            <a:custGeom>
              <a:avLst/>
              <a:gdLst/>
              <a:ahLst/>
              <a:cxnLst/>
              <a:rect l="l" t="t" r="r" b="b"/>
              <a:pathLst>
                <a:path w="5341620" h="2590800">
                  <a:moveTo>
                    <a:pt x="0" y="3048"/>
                  </a:moveTo>
                  <a:lnTo>
                    <a:pt x="922019" y="3048"/>
                  </a:lnTo>
                  <a:lnTo>
                    <a:pt x="922019" y="612648"/>
                  </a:lnTo>
                  <a:lnTo>
                    <a:pt x="0" y="612648"/>
                  </a:lnTo>
                  <a:lnTo>
                    <a:pt x="0" y="3048"/>
                  </a:lnTo>
                  <a:close/>
                </a:path>
                <a:path w="5341620" h="2590800">
                  <a:moveTo>
                    <a:pt x="4351020" y="0"/>
                  </a:moveTo>
                  <a:lnTo>
                    <a:pt x="5341620" y="0"/>
                  </a:lnTo>
                  <a:lnTo>
                    <a:pt x="5341620" y="2590800"/>
                  </a:lnTo>
                  <a:lnTo>
                    <a:pt x="4351020" y="2590800"/>
                  </a:lnTo>
                  <a:lnTo>
                    <a:pt x="435102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681228" y="2657855"/>
              <a:ext cx="3837304" cy="432434"/>
            </a:xfrm>
            <a:custGeom>
              <a:avLst/>
              <a:gdLst/>
              <a:ahLst/>
              <a:cxnLst/>
              <a:rect l="l" t="t" r="r" b="b"/>
              <a:pathLst>
                <a:path w="3837304" h="432435">
                  <a:moveTo>
                    <a:pt x="0" y="0"/>
                  </a:moveTo>
                  <a:lnTo>
                    <a:pt x="7848" y="0"/>
                  </a:lnTo>
                  <a:lnTo>
                    <a:pt x="7848" y="432003"/>
                  </a:lnTo>
                  <a:lnTo>
                    <a:pt x="3837203" y="432003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4493031" y="305175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25400" y="38100"/>
                  </a:ln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28909" y="4586977"/>
            <a:ext cx="3478953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46374" indent="-230288">
              <a:spcBef>
                <a:spcPts val="133"/>
              </a:spcBef>
              <a:buFont typeface="Wingdings"/>
              <a:buChar char=""/>
              <a:tabLst>
                <a:tab pos="247220" algn="l"/>
              </a:tabLst>
            </a:pPr>
            <a:r>
              <a:rPr sz="1200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Р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АБОТА</a:t>
            </a:r>
            <a:r>
              <a:rPr sz="933" spc="5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r>
              <a:rPr sz="933" spc="6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2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А</a:t>
            </a:r>
            <a:r>
              <a:rPr sz="9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КТЕ</a:t>
            </a:r>
            <a:r>
              <a:rPr sz="933" spc="6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ПРОДЕТАЛИЗИРОВАНА</a:t>
            </a:r>
            <a:r>
              <a:rPr sz="933" spc="3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НА</a:t>
            </a:r>
            <a:r>
              <a:rPr sz="933" spc="8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СТРОКИ</a:t>
            </a:r>
            <a:endParaRPr sz="933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09669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05255"/>
            <a:ext cx="12189460" cy="0"/>
          </a:xfrm>
          <a:custGeom>
            <a:avLst/>
            <a:gdLst/>
            <a:ahLst/>
            <a:cxnLst/>
            <a:rect l="l" t="t" r="r" b="b"/>
            <a:pathLst>
              <a:path w="12189460">
                <a:moveTo>
                  <a:pt x="0" y="0"/>
                </a:moveTo>
                <a:lnTo>
                  <a:pt x="12189333" y="0"/>
                </a:lnTo>
              </a:path>
            </a:pathLst>
          </a:custGeom>
          <a:ln w="1219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81317" y="138430"/>
            <a:ext cx="556450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237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7375E"/>
                </a:solidFill>
              </a:rPr>
              <a:t>ФЕДЕРАЛЬНЫЙ</a:t>
            </a:r>
            <a:r>
              <a:rPr spc="-25" dirty="0">
                <a:solidFill>
                  <a:srgbClr val="17375E"/>
                </a:solidFill>
              </a:rPr>
              <a:t> </a:t>
            </a:r>
            <a:r>
              <a:rPr dirty="0">
                <a:solidFill>
                  <a:srgbClr val="17375E"/>
                </a:solidFill>
              </a:rPr>
              <a:t>ЗАКОН</a:t>
            </a:r>
            <a:r>
              <a:rPr spc="-45" dirty="0">
                <a:solidFill>
                  <a:srgbClr val="17375E"/>
                </a:solidFill>
              </a:rPr>
              <a:t> </a:t>
            </a:r>
            <a:r>
              <a:rPr dirty="0">
                <a:solidFill>
                  <a:srgbClr val="17375E"/>
                </a:solidFill>
              </a:rPr>
              <a:t>№</a:t>
            </a:r>
            <a:r>
              <a:rPr spc="-40" dirty="0">
                <a:solidFill>
                  <a:srgbClr val="17375E"/>
                </a:solidFill>
              </a:rPr>
              <a:t> </a:t>
            </a:r>
            <a:r>
              <a:rPr dirty="0">
                <a:solidFill>
                  <a:srgbClr val="17375E"/>
                </a:solidFill>
              </a:rPr>
              <a:t>360-ФЗ</a:t>
            </a:r>
          </a:p>
          <a:p>
            <a:pPr marL="12700">
              <a:lnSpc>
                <a:spcPct val="100000"/>
              </a:lnSpc>
            </a:pPr>
            <a:r>
              <a:rPr b="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ПЕРЕХОД</a:t>
            </a:r>
            <a:r>
              <a:rPr b="0" spc="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dirty="0">
                <a:solidFill>
                  <a:srgbClr val="17375E"/>
                </a:solidFill>
                <a:latin typeface="Microsoft Sans Serif"/>
                <a:cs typeface="Microsoft Sans Serif"/>
              </a:rPr>
              <a:t>НА</a:t>
            </a:r>
            <a:r>
              <a:rPr b="0" spc="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spc="-50" dirty="0">
                <a:solidFill>
                  <a:srgbClr val="17375E"/>
                </a:solidFill>
                <a:latin typeface="Microsoft Sans Serif"/>
                <a:cs typeface="Microsoft Sans Serif"/>
              </a:rPr>
              <a:t>ДОКУМЕНТ</a:t>
            </a:r>
            <a:r>
              <a:rPr b="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О</a:t>
            </a:r>
            <a:r>
              <a:rPr b="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ПРИЕМКЕ</a:t>
            </a:r>
            <a:r>
              <a:rPr b="0" spc="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dirty="0">
                <a:solidFill>
                  <a:srgbClr val="17375E"/>
                </a:solidFill>
                <a:latin typeface="Microsoft Sans Serif"/>
                <a:cs typeface="Microsoft Sans Serif"/>
              </a:rPr>
              <a:t>В</a:t>
            </a:r>
            <a:r>
              <a:rPr b="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ЕИС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7284" y="1095755"/>
            <a:ext cx="8408035" cy="443865"/>
          </a:xfrm>
          <a:prstGeom prst="rect">
            <a:avLst/>
          </a:prstGeom>
          <a:solidFill>
            <a:srgbClr val="11437E"/>
          </a:solidFill>
        </p:spPr>
        <p:txBody>
          <a:bodyPr vert="horz" wrap="square" lIns="0" tIns="7747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610"/>
              </a:spcBef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п.5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ч.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13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ст.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94</a:t>
            </a:r>
            <a:r>
              <a:rPr sz="1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Закона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№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44-ФЗ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(в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ред.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360-ФЗ):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8955" y="1735074"/>
            <a:ext cx="58350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7980" indent="-33528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347345" algn="l"/>
                <a:tab pos="347980" algn="l"/>
              </a:tabLst>
            </a:pP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в</a:t>
            </a:r>
            <a:r>
              <a:rPr sz="1400" b="1" spc="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случае</a:t>
            </a:r>
            <a:r>
              <a:rPr sz="1400" b="1" spc="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создания</a:t>
            </a:r>
            <a:r>
              <a:rPr sz="1400" b="1" spc="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в</a:t>
            </a:r>
            <a:r>
              <a:rPr sz="1400" spc="7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sz="1400" spc="8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с</a:t>
            </a:r>
            <a:r>
              <a:rPr sz="1400" spc="6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частью</a:t>
            </a:r>
            <a:r>
              <a:rPr sz="1400" spc="7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6</a:t>
            </a:r>
            <a:r>
              <a:rPr sz="1400" spc="5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настоящей</a:t>
            </a:r>
            <a:r>
              <a:rPr sz="1400" spc="6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статьи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47638" y="1754885"/>
            <a:ext cx="2336800" cy="228600"/>
          </a:xfrm>
          <a:prstGeom prst="rect">
            <a:avLst/>
          </a:prstGeom>
          <a:ln w="28955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630"/>
              </a:lnSpc>
            </a:pP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приемочной</a:t>
            </a:r>
            <a:r>
              <a:rPr sz="1400" b="1" spc="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комиссии</a:t>
            </a:r>
            <a:r>
              <a:rPr sz="1400" b="1" spc="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не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3701" y="1986533"/>
            <a:ext cx="3006090" cy="212090"/>
          </a:xfrm>
          <a:prstGeom prst="rect">
            <a:avLst/>
          </a:prstGeom>
          <a:ln w="28955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2865">
              <a:lnSpc>
                <a:spcPts val="1485"/>
              </a:lnSpc>
            </a:pP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позднее</a:t>
            </a:r>
            <a:r>
              <a:rPr sz="1400" b="1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двадцати</a:t>
            </a:r>
            <a:r>
              <a:rPr sz="1400" b="1" spc="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рабочих</a:t>
            </a:r>
            <a:r>
              <a:rPr sz="1400" b="1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дней,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93921" y="1948433"/>
            <a:ext cx="48888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следующих</a:t>
            </a:r>
            <a:r>
              <a:rPr sz="1400" b="1" spc="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за</a:t>
            </a:r>
            <a:r>
              <a:rPr sz="1400" b="1" spc="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днем</a:t>
            </a:r>
            <a:r>
              <a:rPr sz="1400" b="1" spc="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поступления</a:t>
            </a:r>
            <a:r>
              <a:rPr sz="1400" b="1" spc="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заказчику</a:t>
            </a:r>
            <a:r>
              <a:rPr sz="140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документа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8955" y="2162048"/>
            <a:ext cx="8157209" cy="1144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718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о</a:t>
            </a:r>
            <a:r>
              <a:rPr sz="14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приемке</a:t>
            </a:r>
            <a:r>
              <a:rPr sz="1400" b="1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в</a:t>
            </a:r>
            <a:r>
              <a:rPr sz="1400" spc="2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с</a:t>
            </a:r>
            <a:r>
              <a:rPr sz="1400" spc="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пунктом</a:t>
            </a:r>
            <a:r>
              <a:rPr sz="1400" spc="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3</a:t>
            </a:r>
            <a:r>
              <a:rPr sz="1400" spc="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настоящей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части: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а)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члены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приемочной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комиссии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подписывают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усиленными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электронными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подписями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поступивший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документ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 о</a:t>
            </a:r>
            <a:r>
              <a:rPr sz="140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приемке</a:t>
            </a:r>
            <a:r>
              <a:rPr sz="140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или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формируют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с</a:t>
            </a:r>
            <a:r>
              <a:rPr sz="140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использованием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единой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информационной</a:t>
            </a:r>
            <a:r>
              <a:rPr sz="1400" b="1" spc="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системы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,</a:t>
            </a:r>
            <a:r>
              <a:rPr sz="1400" spc="13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подписывают</a:t>
            </a:r>
            <a:r>
              <a:rPr sz="1400" spc="14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усиленными</a:t>
            </a:r>
            <a:r>
              <a:rPr sz="1400" spc="17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электронными</a:t>
            </a:r>
            <a:r>
              <a:rPr sz="1400" spc="19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подписями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8955" y="3280359"/>
            <a:ext cx="815657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мотивированный </a:t>
            </a:r>
            <a:r>
              <a:rPr sz="14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отказ</a:t>
            </a:r>
            <a:r>
              <a:rPr sz="1400" spc="3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от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подписания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документа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о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приемке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с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указанием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причин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такого </a:t>
            </a:r>
            <a:r>
              <a:rPr sz="14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отказа.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этом,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если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приемочная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комиссия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включает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членов,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не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являющихся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работниками </a:t>
            </a:r>
            <a:r>
              <a:rPr sz="1400" spc="-40" dirty="0">
                <a:solidFill>
                  <a:srgbClr val="17375E"/>
                </a:solidFill>
                <a:latin typeface="Microsoft Sans Serif"/>
                <a:cs typeface="Microsoft Sans Serif"/>
              </a:rPr>
              <a:t>заказчика, </a:t>
            </a:r>
            <a:r>
              <a:rPr sz="14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допускается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осуществлять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подписание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документа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о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приемке,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составление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мотивированного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отказа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от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подписания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документа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о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приемке,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подписание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такого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отказа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без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использования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усиленных</a:t>
            </a:r>
            <a:r>
              <a:rPr sz="1400" spc="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электронных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подписей</a:t>
            </a:r>
            <a:r>
              <a:rPr sz="1400" spc="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и</a:t>
            </a:r>
            <a:r>
              <a:rPr sz="1400" spc="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единой</a:t>
            </a:r>
            <a:r>
              <a:rPr sz="1400" spc="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информационной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системы;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8955" y="4611065"/>
            <a:ext cx="8159750" cy="1734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б)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после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подписания членами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приемочной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комиссии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в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соответствии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с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подпунктом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"а"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настоящего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пункта документа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о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приемке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или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мотивированного </a:t>
            </a:r>
            <a:r>
              <a:rPr sz="14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отказа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от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подписания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документа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о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приемке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45" dirty="0">
                <a:solidFill>
                  <a:srgbClr val="17375E"/>
                </a:solidFill>
                <a:latin typeface="Microsoft Sans Serif"/>
                <a:cs typeface="Microsoft Sans Serif"/>
              </a:rPr>
              <a:t>заказчик</a:t>
            </a:r>
            <a:r>
              <a:rPr sz="1400" spc="28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подписывает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документ</a:t>
            </a:r>
            <a:r>
              <a:rPr sz="1400" spc="3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о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приемке</a:t>
            </a:r>
            <a:r>
              <a:rPr sz="1400" spc="32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или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мотивированный </a:t>
            </a:r>
            <a:r>
              <a:rPr sz="14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отказ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от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подписания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документа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о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приемке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усиленной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электронной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 подписью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лица,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имеющего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 право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действовать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от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имени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заказчика,</a:t>
            </a:r>
            <a:r>
              <a:rPr sz="14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и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размещает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их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 в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единой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информационной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системе.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Если</a:t>
            </a:r>
            <a:r>
              <a:rPr sz="1400" spc="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члены</a:t>
            </a:r>
            <a:r>
              <a:rPr sz="140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приемочной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комиссии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в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соответствии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с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подпунктом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"а"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настоящего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пункта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не использовали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усиленные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 электронные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подписи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 и</a:t>
            </a:r>
            <a:r>
              <a:rPr sz="140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единую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 информационную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систему,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 заказчик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 прилагает </a:t>
            </a:r>
            <a:r>
              <a:rPr sz="1400" b="1" spc="-37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подписанные</a:t>
            </a:r>
            <a:r>
              <a:rPr sz="1400" b="1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ими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документы</a:t>
            </a:r>
            <a:r>
              <a:rPr sz="1400" b="1" spc="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в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форме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электронных</a:t>
            </a:r>
            <a:r>
              <a:rPr sz="14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образов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 бумажных</a:t>
            </a:r>
            <a:r>
              <a:rPr sz="1400" b="1" spc="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документов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;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763761" y="3173729"/>
            <a:ext cx="3427729" cy="568960"/>
            <a:chOff x="8763761" y="3173729"/>
            <a:chExt cx="3427729" cy="568960"/>
          </a:xfrm>
        </p:grpSpPr>
        <p:sp>
          <p:nvSpPr>
            <p:cNvPr id="15" name="object 15"/>
            <p:cNvSpPr/>
            <p:nvPr/>
          </p:nvSpPr>
          <p:spPr>
            <a:xfrm>
              <a:off x="8763761" y="3173729"/>
              <a:ext cx="3427729" cy="568960"/>
            </a:xfrm>
            <a:custGeom>
              <a:avLst/>
              <a:gdLst/>
              <a:ahLst/>
              <a:cxnLst/>
              <a:rect l="l" t="t" r="r" b="b"/>
              <a:pathLst>
                <a:path w="3427729" h="568960">
                  <a:moveTo>
                    <a:pt x="3427476" y="0"/>
                  </a:moveTo>
                  <a:lnTo>
                    <a:pt x="0" y="0"/>
                  </a:lnTo>
                  <a:lnTo>
                    <a:pt x="0" y="568452"/>
                  </a:lnTo>
                  <a:lnTo>
                    <a:pt x="3427476" y="568452"/>
                  </a:lnTo>
                  <a:lnTo>
                    <a:pt x="3427476" y="0"/>
                  </a:lnTo>
                  <a:close/>
                </a:path>
              </a:pathLst>
            </a:custGeom>
            <a:solidFill>
              <a:srgbClr val="1143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763761" y="3173729"/>
              <a:ext cx="3427729" cy="568960"/>
            </a:xfrm>
            <a:custGeom>
              <a:avLst/>
              <a:gdLst/>
              <a:ahLst/>
              <a:cxnLst/>
              <a:rect l="l" t="t" r="r" b="b"/>
              <a:pathLst>
                <a:path w="3427729" h="568960">
                  <a:moveTo>
                    <a:pt x="0" y="568452"/>
                  </a:moveTo>
                  <a:lnTo>
                    <a:pt x="3427476" y="568452"/>
                  </a:lnTo>
                  <a:lnTo>
                    <a:pt x="3427476" y="0"/>
                  </a:lnTo>
                  <a:lnTo>
                    <a:pt x="0" y="0"/>
                  </a:lnTo>
                  <a:lnTo>
                    <a:pt x="0" y="568452"/>
                  </a:lnTo>
                  <a:close/>
                </a:path>
              </a:pathLst>
            </a:custGeom>
            <a:ln w="25907">
              <a:solidFill>
                <a:srgbClr val="1143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955785" y="3302253"/>
            <a:ext cx="3044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ПРИЕМОЧНАЯ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КОМИССИЯ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2" y="72467"/>
            <a:ext cx="3144329" cy="702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-6349" y="738765"/>
            <a:ext cx="12146280" cy="6123093"/>
            <a:chOff x="-4762" y="551692"/>
            <a:chExt cx="9109710" cy="45923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79976" y="551692"/>
              <a:ext cx="4724400" cy="459180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776" y="743711"/>
              <a:ext cx="4242803" cy="15576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20979" y="1810512"/>
              <a:ext cx="4274820" cy="2590800"/>
            </a:xfrm>
            <a:custGeom>
              <a:avLst/>
              <a:gdLst/>
              <a:ahLst/>
              <a:cxnLst/>
              <a:rect l="l" t="t" r="r" b="b"/>
              <a:pathLst>
                <a:path w="4274820" h="2590800">
                  <a:moveTo>
                    <a:pt x="0" y="0"/>
                  </a:moveTo>
                  <a:lnTo>
                    <a:pt x="4274820" y="0"/>
                  </a:lnTo>
                  <a:lnTo>
                    <a:pt x="427482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  <a:path w="4274820" h="2590800">
                  <a:moveTo>
                    <a:pt x="7620" y="2286000"/>
                  </a:moveTo>
                  <a:lnTo>
                    <a:pt x="2827020" y="2286000"/>
                  </a:lnTo>
                  <a:lnTo>
                    <a:pt x="2827020" y="2590800"/>
                  </a:lnTo>
                  <a:lnTo>
                    <a:pt x="7620" y="2590800"/>
                  </a:lnTo>
                  <a:lnTo>
                    <a:pt x="7620" y="22860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" name="object 7"/>
            <p:cNvSpPr/>
            <p:nvPr/>
          </p:nvSpPr>
          <p:spPr>
            <a:xfrm>
              <a:off x="990600" y="2343911"/>
              <a:ext cx="0" cy="1701800"/>
            </a:xfrm>
            <a:custGeom>
              <a:avLst/>
              <a:gdLst/>
              <a:ahLst/>
              <a:cxnLst/>
              <a:rect l="l" t="t" r="r" b="b"/>
              <a:pathLst>
                <a:path h="1701800">
                  <a:moveTo>
                    <a:pt x="0" y="0"/>
                  </a:moveTo>
                  <a:lnTo>
                    <a:pt x="0" y="170180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" name="object 8"/>
            <p:cNvSpPr/>
            <p:nvPr/>
          </p:nvSpPr>
          <p:spPr>
            <a:xfrm>
              <a:off x="952503" y="4020312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38100" y="25400"/>
                  </a:ln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4762" y="967549"/>
              <a:ext cx="189357" cy="18935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0735" y="1306143"/>
            <a:ext cx="119380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dirty="0">
                <a:solidFill>
                  <a:srgbClr val="FF0000"/>
                </a:solidFill>
                <a:latin typeface="Microsoft Sans Serif"/>
                <a:cs typeface="Microsoft Sans Serif"/>
              </a:rPr>
              <a:t>1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1474" y="1177416"/>
            <a:ext cx="252476" cy="25247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019157" y="1190862"/>
            <a:ext cx="119380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dirty="0">
                <a:solidFill>
                  <a:srgbClr val="FF0000"/>
                </a:solidFill>
                <a:latin typeface="Microsoft Sans Serif"/>
                <a:cs typeface="Microsoft Sans Serif"/>
              </a:rPr>
              <a:t>2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347200" y="1299590"/>
            <a:ext cx="1016000" cy="5384800"/>
          </a:xfrm>
          <a:custGeom>
            <a:avLst/>
            <a:gdLst/>
            <a:ahLst/>
            <a:cxnLst/>
            <a:rect l="l" t="t" r="r" b="b"/>
            <a:pathLst>
              <a:path w="762000" h="4038600">
                <a:moveTo>
                  <a:pt x="0" y="0"/>
                </a:moveTo>
                <a:lnTo>
                  <a:pt x="762000" y="0"/>
                </a:lnTo>
                <a:lnTo>
                  <a:pt x="76200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79451" y="135076"/>
            <a:ext cx="11833097" cy="307777"/>
          </a:xfrm>
        </p:spPr>
        <p:txBody>
          <a:bodyPr/>
          <a:lstStyle/>
          <a:p>
            <a:r>
              <a:rPr lang="ru-RU" dirty="0" smtClean="0"/>
              <a:t>Примеры корректного заполнения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412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031" y="574675"/>
            <a:ext cx="12187767" cy="0"/>
          </a:xfrm>
          <a:custGeom>
            <a:avLst/>
            <a:gdLst/>
            <a:ahLst/>
            <a:cxnLst/>
            <a:rect l="l" t="t" r="r" b="b"/>
            <a:pathLst>
              <a:path w="9140825">
                <a:moveTo>
                  <a:pt x="0" y="0"/>
                </a:moveTo>
                <a:lnTo>
                  <a:pt x="914043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36574" y="120455"/>
            <a:ext cx="7123853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spc="-20" dirty="0"/>
              <a:t>ЭТАПЫ</a:t>
            </a:r>
            <a:r>
              <a:rPr sz="2400" spc="27" dirty="0"/>
              <a:t> </a:t>
            </a:r>
            <a:r>
              <a:rPr sz="2400" spc="-27" dirty="0"/>
              <a:t>ВЫПОЛНЕНИЯ</a:t>
            </a:r>
            <a:r>
              <a:rPr sz="2400" spc="53" dirty="0"/>
              <a:t> </a:t>
            </a:r>
            <a:r>
              <a:rPr sz="2400" spc="-27" dirty="0"/>
              <a:t>СТРОИТЕЛЬНЫХ</a:t>
            </a:r>
            <a:r>
              <a:rPr sz="2400" spc="20" dirty="0"/>
              <a:t> </a:t>
            </a:r>
            <a:r>
              <a:rPr sz="2400" spc="-47" dirty="0"/>
              <a:t>РАБОТ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295655" y="1016126"/>
            <a:ext cx="5394960" cy="249706"/>
          </a:xfrm>
          <a:prstGeom prst="rect">
            <a:avLst/>
          </a:prstGeom>
          <a:solidFill>
            <a:srgbClr val="11437E"/>
          </a:solidFill>
        </p:spPr>
        <p:txBody>
          <a:bodyPr vert="horz" wrap="square" lIns="0" tIns="23707" rIns="0" bIns="0" rtlCol="0">
            <a:spAutoFit/>
          </a:bodyPr>
          <a:lstStyle/>
          <a:p>
            <a:pPr marL="1305526">
              <a:spcBef>
                <a:spcPts val="187"/>
              </a:spcBef>
            </a:pPr>
            <a:r>
              <a:rPr sz="1133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67" dirty="0">
                <a:solidFill>
                  <a:srgbClr val="FFFFFF"/>
                </a:solidFill>
                <a:latin typeface="Microsoft Sans Serif"/>
                <a:cs typeface="Microsoft Sans Serif"/>
              </a:rPr>
              <a:t>.8.4</a:t>
            </a:r>
            <a:r>
              <a:rPr sz="1467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33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1467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467" spc="-7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67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sz="1467" spc="7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33" spc="13" dirty="0">
                <a:solidFill>
                  <a:srgbClr val="FFFFFF"/>
                </a:solidFill>
                <a:latin typeface="Microsoft Sans Serif"/>
                <a:cs typeface="Microsoft Sans Serif"/>
              </a:rPr>
              <a:t>СТ</a:t>
            </a:r>
            <a:r>
              <a:rPr sz="1467" spc="13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467" spc="-7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67" dirty="0">
                <a:solidFill>
                  <a:srgbClr val="FFFFFF"/>
                </a:solidFill>
                <a:latin typeface="Microsoft Sans Serif"/>
                <a:cs typeface="Microsoft Sans Serif"/>
              </a:rPr>
              <a:t>3 </a:t>
            </a:r>
            <a:r>
              <a:rPr sz="1467" spc="-7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133" spc="-7" dirty="0">
                <a:solidFill>
                  <a:srgbClr val="FFFFFF"/>
                </a:solidFill>
                <a:latin typeface="Microsoft Sans Serif"/>
                <a:cs typeface="Microsoft Sans Serif"/>
              </a:rPr>
              <a:t>АКОНА</a:t>
            </a:r>
            <a:r>
              <a:rPr sz="1133" spc="87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67" spc="113" dirty="0">
                <a:solidFill>
                  <a:srgbClr val="FFFFFF"/>
                </a:solidFill>
                <a:latin typeface="Microsoft Sans Serif"/>
                <a:cs typeface="Microsoft Sans Serif"/>
              </a:rPr>
              <a:t>№</a:t>
            </a:r>
            <a:r>
              <a:rPr sz="1467" spc="-13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67" spc="-33" dirty="0">
                <a:solidFill>
                  <a:srgbClr val="FFFFFF"/>
                </a:solidFill>
                <a:latin typeface="Microsoft Sans Serif"/>
                <a:cs typeface="Microsoft Sans Serif"/>
              </a:rPr>
              <a:t>44-ФЗ:</a:t>
            </a:r>
            <a:endParaRPr sz="1467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2160" y="1379179"/>
            <a:ext cx="5356013" cy="1100301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00559" marR="6773" indent="-284473" algn="just">
              <a:lnSpc>
                <a:spcPts val="1440"/>
              </a:lnSpc>
              <a:spcBef>
                <a:spcPts val="180"/>
              </a:spcBef>
              <a:buSzPct val="128571"/>
              <a:buFont typeface="Wingdings"/>
              <a:buChar char=""/>
              <a:tabLst>
                <a:tab pos="301406" algn="l"/>
              </a:tabLst>
            </a:pP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ОТДЕЛЬНЫЙ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ЭТАП</a:t>
            </a:r>
            <a:r>
              <a:rPr sz="933" spc="2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ИСПОЛНЕНИЯ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КОНТРАКТА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200" spc="313" dirty="0">
                <a:solidFill>
                  <a:srgbClr val="1F4174"/>
                </a:solidFill>
                <a:latin typeface="Microsoft Sans Serif"/>
                <a:cs typeface="Microsoft Sans Serif"/>
              </a:rPr>
              <a:t>–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ЧАСТЬ</a:t>
            </a:r>
            <a:r>
              <a:rPr sz="933" spc="2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ОБЯЗАТЕЛЬСТВА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ПОСТАВЩИКА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2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(</a:t>
            </a:r>
            <a:r>
              <a:rPr sz="9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ПОДРЯДЧИКА</a:t>
            </a:r>
            <a:r>
              <a:rPr sz="12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,</a:t>
            </a:r>
            <a:r>
              <a:rPr sz="12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ИСПОЛНИТЕЛЯ</a:t>
            </a:r>
            <a:r>
              <a:rPr sz="1200" dirty="0">
                <a:solidFill>
                  <a:srgbClr val="1F4174"/>
                </a:solidFill>
                <a:latin typeface="Microsoft Sans Serif"/>
                <a:cs typeface="Microsoft Sans Serif"/>
              </a:rPr>
              <a:t>),</a:t>
            </a:r>
            <a:r>
              <a:rPr sz="12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r>
              <a:rPr sz="933" spc="20" dirty="0">
                <a:solidFill>
                  <a:srgbClr val="1F4174"/>
                </a:solidFill>
                <a:latin typeface="Microsoft Sans Serif"/>
                <a:cs typeface="Microsoft Sans Serif"/>
              </a:rPr>
              <a:t> ОТНОШЕНИИ</a:t>
            </a:r>
            <a:r>
              <a:rPr sz="933" spc="2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КОТОРОГО 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КОНТРАКТОМ 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УСТАНОВЛЕНА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ОБЯЗАННОСТЬ </a:t>
            </a:r>
            <a:r>
              <a:rPr sz="9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ЗАКАЗЧИКА 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ОБЕСПЕЧИТЬ </a:t>
            </a:r>
            <a:r>
              <a:rPr sz="9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ПРИЕМКУ 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2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(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С 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ОФОРМЛЕНИЕМ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В СООТВЕТСТВИИ С </a:t>
            </a:r>
            <a:r>
              <a:rPr sz="933" spc="20" dirty="0">
                <a:solidFill>
                  <a:srgbClr val="1F4174"/>
                </a:solidFill>
                <a:latin typeface="Microsoft Sans Serif"/>
                <a:cs typeface="Microsoft Sans Serif"/>
              </a:rPr>
              <a:t>НАСТОЯЩИМ </a:t>
            </a:r>
            <a:r>
              <a:rPr sz="12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Ф</a:t>
            </a:r>
            <a:r>
              <a:rPr sz="9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ЕДЕРАЛЬНЫМ 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ЗАКОНОМ 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ДОКУМЕНТА </a:t>
            </a:r>
            <a:r>
              <a:rPr sz="933" spc="20" dirty="0">
                <a:solidFill>
                  <a:srgbClr val="1F4174"/>
                </a:solidFill>
                <a:latin typeface="Microsoft Sans Serif"/>
                <a:cs typeface="Microsoft Sans Serif"/>
              </a:rPr>
              <a:t>О </a:t>
            </a:r>
            <a:r>
              <a:rPr sz="9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ПРИЕМКЕ</a:t>
            </a:r>
            <a:r>
              <a:rPr sz="12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)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И 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ОПЛАТУ 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ПОСТАВЛЕННОГО ТОВАРА</a:t>
            </a:r>
            <a:r>
              <a:rPr sz="12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, 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ВЫПОЛНЕННОЙ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 РАБОТЫ</a:t>
            </a:r>
            <a:r>
              <a:rPr sz="1200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,</a:t>
            </a:r>
            <a:r>
              <a:rPr sz="1200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ОКАЗАННОЙ</a:t>
            </a:r>
            <a:r>
              <a:rPr sz="933" spc="10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УСЛУГИ</a:t>
            </a:r>
            <a:endParaRPr sz="933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51471" y="3104345"/>
            <a:ext cx="3969173" cy="23339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400" spc="-40" dirty="0">
                <a:solidFill>
                  <a:srgbClr val="1F4174"/>
                </a:solidFill>
                <a:latin typeface="Microsoft Sans Serif"/>
                <a:cs typeface="Microsoft Sans Serif"/>
              </a:rPr>
              <a:t>А</a:t>
            </a:r>
            <a:r>
              <a:rPr sz="1133" spc="-40" dirty="0">
                <a:solidFill>
                  <a:srgbClr val="1F4174"/>
                </a:solidFill>
                <a:latin typeface="Microsoft Sans Serif"/>
                <a:cs typeface="Microsoft Sans Serif"/>
              </a:rPr>
              <a:t>КТ</a:t>
            </a:r>
            <a:r>
              <a:rPr sz="1133" spc="6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О</a:t>
            </a:r>
            <a:r>
              <a:rPr sz="1133" spc="7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ПРИЕМКЕ</a:t>
            </a:r>
            <a:r>
              <a:rPr sz="1133" spc="8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ВЫПОЛНЕННЫХ</a:t>
            </a:r>
            <a:r>
              <a:rPr sz="1133" spc="6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РАБОТ</a:t>
            </a:r>
            <a:r>
              <a:rPr sz="1133" spc="6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r>
              <a:rPr sz="1133" spc="8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ГИС </a:t>
            </a:r>
            <a:r>
              <a:rPr sz="1400" dirty="0">
                <a:solidFill>
                  <a:srgbClr val="1F4174"/>
                </a:solidFill>
                <a:latin typeface="Microsoft Sans Serif"/>
                <a:cs typeface="Microsoft Sans Serif"/>
              </a:rPr>
              <a:t>ЕИС: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51469" y="3352249"/>
            <a:ext cx="4036907" cy="70275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01406" indent="-284473">
              <a:spcBef>
                <a:spcPts val="140"/>
              </a:spcBef>
              <a:buFont typeface="Wingdings"/>
              <a:buChar char=""/>
              <a:tabLst>
                <a:tab pos="301406" algn="l"/>
              </a:tabLst>
            </a:pPr>
            <a:r>
              <a:rPr sz="1400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К</a:t>
            </a:r>
            <a:r>
              <a:rPr sz="11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ОНТРОЛЬ</a:t>
            </a:r>
            <a:r>
              <a:rPr sz="1133" spc="10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НА</a:t>
            </a:r>
            <a:r>
              <a:rPr sz="1133" spc="12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НЕПРЕВЫШЕНИЕ</a:t>
            </a:r>
            <a:r>
              <a:rPr sz="1133" spc="12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ЦЕНЫ</a:t>
            </a:r>
            <a:r>
              <a:rPr sz="1133" spc="1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40" dirty="0">
                <a:solidFill>
                  <a:srgbClr val="1F4174"/>
                </a:solidFill>
                <a:latin typeface="Microsoft Sans Serif"/>
                <a:cs typeface="Microsoft Sans Serif"/>
              </a:rPr>
              <a:t>КОНТРАКТА</a:t>
            </a:r>
            <a:endParaRPr sz="1133">
              <a:latin typeface="Microsoft Sans Serif"/>
              <a:cs typeface="Microsoft Sans Serif"/>
            </a:endParaRPr>
          </a:p>
          <a:p>
            <a:pPr marL="301406"/>
            <a:r>
              <a:rPr sz="1400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(</a:t>
            </a:r>
            <a:r>
              <a:rPr sz="11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ОТДЕЛЬНОГО</a:t>
            </a:r>
            <a:r>
              <a:rPr sz="1133" spc="7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ЭТАПА</a:t>
            </a:r>
            <a:r>
              <a:rPr sz="1133" spc="8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ИСПОЛНЕНИЯ</a:t>
            </a:r>
            <a:r>
              <a:rPr sz="1133" spc="8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КОНТРАКТА</a:t>
            </a:r>
            <a:r>
              <a:rPr sz="1400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)</a:t>
            </a:r>
            <a:endParaRPr sz="1400">
              <a:latin typeface="Microsoft Sans Serif"/>
              <a:cs typeface="Microsoft Sans Serif"/>
            </a:endParaRPr>
          </a:p>
          <a:p>
            <a:pPr marL="301406" indent="-284473">
              <a:spcBef>
                <a:spcPts val="253"/>
              </a:spcBef>
              <a:buFont typeface="Wingdings"/>
              <a:buChar char=""/>
              <a:tabLst>
                <a:tab pos="301406" algn="l"/>
              </a:tabLst>
            </a:pPr>
            <a:r>
              <a:rPr sz="1400" spc="-40" dirty="0">
                <a:solidFill>
                  <a:srgbClr val="1F4174"/>
                </a:solidFill>
                <a:latin typeface="Microsoft Sans Serif"/>
                <a:cs typeface="Microsoft Sans Serif"/>
              </a:rPr>
              <a:t>А</a:t>
            </a:r>
            <a:r>
              <a:rPr sz="1133" spc="-40" dirty="0">
                <a:solidFill>
                  <a:srgbClr val="1F4174"/>
                </a:solidFill>
                <a:latin typeface="Microsoft Sans Serif"/>
                <a:cs typeface="Microsoft Sans Serif"/>
              </a:rPr>
              <a:t>КТ</a:t>
            </a:r>
            <a:r>
              <a:rPr sz="1133" spc="4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F4174"/>
                </a:solidFill>
                <a:latin typeface="Microsoft Sans Serif"/>
                <a:cs typeface="Microsoft Sans Serif"/>
              </a:rPr>
              <a:t>=</a:t>
            </a:r>
            <a:r>
              <a:rPr sz="14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ПРИЕМКА</a:t>
            </a:r>
            <a:r>
              <a:rPr sz="1133" spc="7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F4174"/>
                </a:solidFill>
                <a:latin typeface="Microsoft Sans Serif"/>
                <a:cs typeface="Microsoft Sans Serif"/>
              </a:rPr>
              <a:t>=</a:t>
            </a:r>
            <a:r>
              <a:rPr sz="14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ОПЛАТА</a:t>
            </a:r>
            <a:r>
              <a:rPr sz="1400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*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5655" y="2688463"/>
            <a:ext cx="5394960" cy="248851"/>
          </a:xfrm>
          <a:prstGeom prst="rect">
            <a:avLst/>
          </a:prstGeom>
          <a:solidFill>
            <a:srgbClr val="11437E"/>
          </a:solidFill>
        </p:spPr>
        <p:txBody>
          <a:bodyPr vert="horz" wrap="square" lIns="0" tIns="22860" rIns="0" bIns="0" rtlCol="0">
            <a:spAutoFit/>
          </a:bodyPr>
          <a:lstStyle/>
          <a:p>
            <a:pPr marL="1435064">
              <a:spcBef>
                <a:spcPts val="180"/>
              </a:spcBef>
            </a:pPr>
            <a:r>
              <a:rPr sz="1133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1467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467" spc="-7" dirty="0">
                <a:solidFill>
                  <a:srgbClr val="FFFFFF"/>
                </a:solidFill>
                <a:latin typeface="Microsoft Sans Serif"/>
                <a:cs typeface="Microsoft Sans Serif"/>
              </a:rPr>
              <a:t> 13</a:t>
            </a:r>
            <a:r>
              <a:rPr sz="1467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33" spc="13" dirty="0">
                <a:solidFill>
                  <a:srgbClr val="FFFFFF"/>
                </a:solidFill>
                <a:latin typeface="Microsoft Sans Serif"/>
                <a:cs typeface="Microsoft Sans Serif"/>
              </a:rPr>
              <a:t>СТ</a:t>
            </a:r>
            <a:r>
              <a:rPr sz="1467" spc="13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467" spc="-7" dirty="0">
                <a:solidFill>
                  <a:srgbClr val="FFFFFF"/>
                </a:solidFill>
                <a:latin typeface="Microsoft Sans Serif"/>
                <a:cs typeface="Microsoft Sans Serif"/>
              </a:rPr>
              <a:t> 34</a:t>
            </a:r>
            <a:r>
              <a:rPr sz="1467" spc="7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67" spc="-7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133" spc="-7" dirty="0">
                <a:solidFill>
                  <a:srgbClr val="FFFFFF"/>
                </a:solidFill>
                <a:latin typeface="Microsoft Sans Serif"/>
                <a:cs typeface="Microsoft Sans Serif"/>
              </a:rPr>
              <a:t>АКОНА</a:t>
            </a:r>
            <a:r>
              <a:rPr sz="1133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67" spc="113" dirty="0">
                <a:solidFill>
                  <a:srgbClr val="FFFFFF"/>
                </a:solidFill>
                <a:latin typeface="Microsoft Sans Serif"/>
                <a:cs typeface="Microsoft Sans Serif"/>
              </a:rPr>
              <a:t>№</a:t>
            </a:r>
            <a:r>
              <a:rPr sz="1467" spc="-13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67" spc="-33" dirty="0">
                <a:solidFill>
                  <a:srgbClr val="FFFFFF"/>
                </a:solidFill>
                <a:latin typeface="Microsoft Sans Serif"/>
                <a:cs typeface="Microsoft Sans Serif"/>
              </a:rPr>
              <a:t>44-ФЗ:</a:t>
            </a:r>
            <a:endParaRPr sz="1467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0624" y="2988132"/>
            <a:ext cx="5353472" cy="641993"/>
          </a:xfrm>
          <a:prstGeom prst="rect">
            <a:avLst/>
          </a:prstGeom>
        </p:spPr>
        <p:txBody>
          <a:bodyPr vert="horz" wrap="square" lIns="0" tIns="51647" rIns="0" bIns="0" rtlCol="0">
            <a:spAutoFit/>
          </a:bodyPr>
          <a:lstStyle/>
          <a:p>
            <a:pPr marL="16933">
              <a:spcBef>
                <a:spcPts val="407"/>
              </a:spcBef>
            </a:pPr>
            <a:r>
              <a:rPr sz="1200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r>
              <a:rPr sz="12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КОНТРАКТ</a:t>
            </a:r>
            <a:r>
              <a:rPr sz="933" spc="6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ВКЛЮЧАЮТСЯ</a:t>
            </a:r>
            <a:r>
              <a:rPr sz="933" spc="6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ОБЯЗАТЕЛЬНЫЕ</a:t>
            </a:r>
            <a:r>
              <a:rPr sz="933" spc="8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УСЛОВИЯ</a:t>
            </a:r>
            <a:r>
              <a:rPr sz="1200" dirty="0">
                <a:solidFill>
                  <a:srgbClr val="1F4174"/>
                </a:solidFill>
                <a:latin typeface="Microsoft Sans Serif"/>
                <a:cs typeface="Microsoft Sans Serif"/>
              </a:rPr>
              <a:t>:</a:t>
            </a:r>
            <a:endParaRPr sz="1200">
              <a:latin typeface="Microsoft Sans Serif"/>
              <a:cs typeface="Microsoft Sans Serif"/>
            </a:endParaRPr>
          </a:p>
          <a:p>
            <a:pPr marL="301406" indent="-284473">
              <a:spcBef>
                <a:spcPts val="267"/>
              </a:spcBef>
              <a:buSzPct val="128571"/>
              <a:buFont typeface="Wingdings"/>
              <a:buChar char=""/>
              <a:tabLst>
                <a:tab pos="301406" algn="l"/>
              </a:tabLst>
            </a:pPr>
            <a:r>
              <a:rPr sz="933" spc="20" dirty="0">
                <a:solidFill>
                  <a:srgbClr val="1F4174"/>
                </a:solidFill>
                <a:latin typeface="Microsoft Sans Serif"/>
                <a:cs typeface="Microsoft Sans Serif"/>
              </a:rPr>
              <a:t>О  </a:t>
            </a:r>
            <a:r>
              <a:rPr sz="933" spc="20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ПОРЯДКЕ</a:t>
            </a:r>
            <a:r>
              <a:rPr sz="933" spc="247" dirty="0">
                <a:solidFill>
                  <a:srgbClr val="1F4174"/>
                </a:solidFill>
                <a:latin typeface="Microsoft Sans Serif"/>
                <a:cs typeface="Microsoft Sans Serif"/>
              </a:rPr>
              <a:t> 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И  </a:t>
            </a:r>
            <a:r>
              <a:rPr sz="933" spc="22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СРОКАХ  </a:t>
            </a:r>
            <a:r>
              <a:rPr sz="933" spc="22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ОПЛАТЫ  </a:t>
            </a:r>
            <a:r>
              <a:rPr sz="933" spc="23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ТОВАРА</a:t>
            </a:r>
            <a:r>
              <a:rPr sz="12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,  </a:t>
            </a:r>
            <a:r>
              <a:rPr sz="1200" spc="2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РАБОТЫ  </a:t>
            </a:r>
            <a:r>
              <a:rPr sz="933" spc="2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ИЛИ</a:t>
            </a:r>
            <a:r>
              <a:rPr sz="933" spc="23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24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УСЛУГИ    </a:t>
            </a:r>
            <a:r>
              <a:rPr sz="1200" spc="173" dirty="0">
                <a:solidFill>
                  <a:srgbClr val="1F4174"/>
                </a:solidFill>
                <a:latin typeface="Microsoft Sans Serif"/>
                <a:cs typeface="Microsoft Sans Serif"/>
              </a:rPr>
              <a:t>&lt;…&gt;</a:t>
            </a:r>
            <a:endParaRPr sz="1200">
              <a:latin typeface="Microsoft Sans Serif"/>
              <a:cs typeface="Microsoft Sans Serif"/>
            </a:endParaRPr>
          </a:p>
          <a:p>
            <a:pPr marL="301406">
              <a:spcBef>
                <a:spcPts val="267"/>
              </a:spcBef>
              <a:tabLst>
                <a:tab pos="601964" algn="l"/>
                <a:tab pos="1394424" algn="l"/>
                <a:tab pos="1686518" algn="l"/>
                <a:tab pos="2387540" algn="l"/>
                <a:tab pos="3718467" algn="l"/>
                <a:tab pos="4738675" algn="l"/>
              </a:tabLst>
            </a:pPr>
            <a:r>
              <a:rPr sz="933" spc="20" dirty="0">
                <a:solidFill>
                  <a:srgbClr val="1F4174"/>
                </a:solidFill>
                <a:latin typeface="Microsoft Sans Serif"/>
                <a:cs typeface="Microsoft Sans Serif"/>
              </a:rPr>
              <a:t>О	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П</a:t>
            </a:r>
            <a:r>
              <a:rPr sz="933" spc="20" dirty="0">
                <a:solidFill>
                  <a:srgbClr val="1F4174"/>
                </a:solidFill>
                <a:latin typeface="Microsoft Sans Serif"/>
                <a:cs typeface="Microsoft Sans Serif"/>
              </a:rPr>
              <a:t>О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РЯ</a:t>
            </a:r>
            <a:r>
              <a:rPr sz="933" spc="-73" dirty="0">
                <a:solidFill>
                  <a:srgbClr val="1F4174"/>
                </a:solidFill>
                <a:latin typeface="Microsoft Sans Serif"/>
                <a:cs typeface="Microsoft Sans Serif"/>
              </a:rPr>
              <a:t>ДК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Е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	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И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	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С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РО</a:t>
            </a:r>
            <a:r>
              <a:rPr sz="9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КАХ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	</a:t>
            </a:r>
            <a:r>
              <a:rPr sz="933" spc="20" dirty="0">
                <a:solidFill>
                  <a:srgbClr val="1F4174"/>
                </a:solidFill>
                <a:latin typeface="Microsoft Sans Serif"/>
                <a:cs typeface="Microsoft Sans Serif"/>
              </a:rPr>
              <a:t>О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СУ</a:t>
            </a:r>
            <a:r>
              <a:rPr sz="933" spc="40" dirty="0">
                <a:solidFill>
                  <a:srgbClr val="1F4174"/>
                </a:solidFill>
                <a:latin typeface="Microsoft Sans Serif"/>
                <a:cs typeface="Microsoft Sans Serif"/>
              </a:rPr>
              <a:t>Щ</a:t>
            </a:r>
            <a:r>
              <a:rPr sz="933" spc="47" dirty="0">
                <a:solidFill>
                  <a:srgbClr val="1F4174"/>
                </a:solidFill>
                <a:latin typeface="Microsoft Sans Serif"/>
                <a:cs typeface="Microsoft Sans Serif"/>
              </a:rPr>
              <a:t>Е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С</a:t>
            </a:r>
            <a:r>
              <a:rPr sz="933" spc="33" dirty="0">
                <a:solidFill>
                  <a:srgbClr val="1F4174"/>
                </a:solidFill>
                <a:latin typeface="Microsoft Sans Serif"/>
                <a:cs typeface="Microsoft Sans Serif"/>
              </a:rPr>
              <a:t>Т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r>
              <a:rPr sz="933" spc="-40" dirty="0">
                <a:solidFill>
                  <a:srgbClr val="1F4174"/>
                </a:solidFill>
                <a:latin typeface="Microsoft Sans Serif"/>
                <a:cs typeface="Microsoft Sans Serif"/>
              </a:rPr>
              <a:t>Л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ЕНИ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Я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	</a:t>
            </a:r>
            <a:r>
              <a:rPr sz="9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З</a:t>
            </a:r>
            <a:r>
              <a:rPr sz="9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АКА</a:t>
            </a:r>
            <a:r>
              <a:rPr sz="9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З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Ч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И</a:t>
            </a:r>
            <a:r>
              <a:rPr sz="9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КО</a:t>
            </a:r>
            <a:r>
              <a:rPr sz="933" spc="20" dirty="0">
                <a:solidFill>
                  <a:srgbClr val="1F4174"/>
                </a:solidFill>
                <a:latin typeface="Microsoft Sans Serif"/>
                <a:cs typeface="Microsoft Sans Serif"/>
              </a:rPr>
              <a:t>М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	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ПРИ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Е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М</a:t>
            </a:r>
            <a:r>
              <a:rPr sz="933" spc="-67" dirty="0">
                <a:solidFill>
                  <a:srgbClr val="1F4174"/>
                </a:solidFill>
                <a:latin typeface="Microsoft Sans Serif"/>
                <a:cs typeface="Microsoft Sans Serif"/>
              </a:rPr>
              <a:t>К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И</a:t>
            </a:r>
            <a:endParaRPr sz="933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5230" y="3605859"/>
            <a:ext cx="5068993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ПОСТАВЛЕННОГО </a:t>
            </a:r>
            <a:r>
              <a:rPr sz="933" spc="18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ТОВАРА</a:t>
            </a:r>
            <a:r>
              <a:rPr sz="12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, </a:t>
            </a:r>
            <a:r>
              <a:rPr sz="1200" spc="2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ВЫПОЛНЕННОЙ </a:t>
            </a:r>
            <a:r>
              <a:rPr sz="933" spc="16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20" dirty="0">
                <a:solidFill>
                  <a:srgbClr val="1F4174"/>
                </a:solidFill>
                <a:latin typeface="Microsoft Sans Serif"/>
                <a:cs typeface="Microsoft Sans Serif"/>
              </a:rPr>
              <a:t>РАБОТЫ </a:t>
            </a:r>
            <a:r>
              <a:rPr sz="933" spc="14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2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(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ЕЕ </a:t>
            </a:r>
            <a:r>
              <a:rPr sz="933" spc="152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РЕЗУЛЬТАТОВ</a:t>
            </a:r>
            <a:r>
              <a:rPr sz="1200" dirty="0">
                <a:solidFill>
                  <a:srgbClr val="1F4174"/>
                </a:solidFill>
                <a:latin typeface="Microsoft Sans Serif"/>
                <a:cs typeface="Microsoft Sans Serif"/>
              </a:rPr>
              <a:t>)</a:t>
            </a:r>
            <a:r>
              <a:rPr sz="1200" spc="339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ИЛИ</a:t>
            </a:r>
            <a:endParaRPr sz="933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5068" y="3788740"/>
            <a:ext cx="5071533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  <a:tabLst>
                <a:tab pos="989729" algn="l"/>
                <a:tab pos="1678898" algn="l"/>
                <a:tab pos="1970991" algn="l"/>
                <a:tab pos="2594968" algn="l"/>
                <a:tab pos="3814138" algn="l"/>
                <a:tab pos="4191742" algn="l"/>
              </a:tabLst>
            </a:pP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ОКАЗАННОЙ	УСЛУГИ	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В	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ЧАСТИ	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СООТВЕТСТВИЯ	ИХ	</a:t>
            </a:r>
            <a:r>
              <a:rPr sz="9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КОЛИЧЕСТВА</a:t>
            </a:r>
            <a:r>
              <a:rPr sz="12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,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5108" y="3971619"/>
            <a:ext cx="5068993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КОМПЛЕКТНОСТИ</a:t>
            </a:r>
            <a:r>
              <a:rPr sz="1200" dirty="0">
                <a:solidFill>
                  <a:srgbClr val="1F4174"/>
                </a:solidFill>
                <a:latin typeface="Microsoft Sans Serif"/>
                <a:cs typeface="Microsoft Sans Serif"/>
              </a:rPr>
              <a:t>,</a:t>
            </a:r>
            <a:r>
              <a:rPr sz="1200" spc="1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ОБЪЕМА </a:t>
            </a:r>
            <a:r>
              <a:rPr sz="933" spc="22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ТРЕБОВАНИЯМ</a:t>
            </a:r>
            <a:r>
              <a:rPr sz="12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, </a:t>
            </a:r>
            <a:r>
              <a:rPr sz="1200" spc="10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УСТАНОВЛЕННЫМ </a:t>
            </a:r>
            <a:r>
              <a:rPr sz="933" spc="22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КОНТРАКТОМ</a:t>
            </a:r>
            <a:r>
              <a:rPr sz="12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, </a:t>
            </a:r>
            <a:r>
              <a:rPr sz="1200" spc="-30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20" dirty="0">
                <a:solidFill>
                  <a:srgbClr val="1F4174"/>
                </a:solidFill>
                <a:latin typeface="Microsoft Sans Serif"/>
                <a:cs typeface="Microsoft Sans Serif"/>
              </a:rPr>
              <a:t>О</a:t>
            </a:r>
            <a:r>
              <a:rPr sz="933" spc="8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ПОРЯДКЕ</a:t>
            </a:r>
            <a:r>
              <a:rPr sz="933" spc="6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И</a:t>
            </a:r>
            <a:r>
              <a:rPr sz="933" spc="8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СРОКАХ</a:t>
            </a:r>
            <a:r>
              <a:rPr sz="933" spc="6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ОФОРМЛЕНИЯ</a:t>
            </a:r>
            <a:r>
              <a:rPr sz="933" spc="1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РЕЗУЛЬТАТОВ</a:t>
            </a:r>
            <a:r>
              <a:rPr sz="933" spc="3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ТАКОЙ</a:t>
            </a:r>
            <a:r>
              <a:rPr sz="933" spc="6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ПРИЕМКИ</a:t>
            </a:r>
            <a:r>
              <a:rPr sz="933" spc="6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200" spc="173" dirty="0">
                <a:solidFill>
                  <a:srgbClr val="1F4174"/>
                </a:solidFill>
                <a:latin typeface="Microsoft Sans Serif"/>
                <a:cs typeface="Microsoft Sans Serif"/>
              </a:rPr>
              <a:t>&lt;…&gt;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3784" y="4531487"/>
            <a:ext cx="5394960" cy="248851"/>
          </a:xfrm>
          <a:prstGeom prst="rect">
            <a:avLst/>
          </a:prstGeom>
          <a:solidFill>
            <a:srgbClr val="11437E"/>
          </a:solidFill>
        </p:spPr>
        <p:txBody>
          <a:bodyPr vert="horz" wrap="square" lIns="0" tIns="22860" rIns="0" bIns="0" rtlCol="0">
            <a:spAutoFit/>
          </a:bodyPr>
          <a:lstStyle/>
          <a:p>
            <a:pPr algn="ctr">
              <a:spcBef>
                <a:spcPts val="180"/>
              </a:spcBef>
            </a:pPr>
            <a:r>
              <a:rPr sz="1133" spc="-13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ПОДП</a:t>
            </a:r>
            <a:r>
              <a:rPr sz="1467" spc="-13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467" spc="53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67" spc="7" dirty="0">
                <a:solidFill>
                  <a:srgbClr val="FFFFFF"/>
                </a:solidFill>
                <a:latin typeface="Microsoft Sans Serif"/>
                <a:cs typeface="Microsoft Sans Serif"/>
              </a:rPr>
              <a:t>«</a:t>
            </a:r>
            <a:r>
              <a:rPr sz="1133" spc="7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1467" spc="7" dirty="0">
                <a:solidFill>
                  <a:srgbClr val="FFFFFF"/>
                </a:solidFill>
                <a:latin typeface="Microsoft Sans Serif"/>
                <a:cs typeface="Microsoft Sans Serif"/>
              </a:rPr>
              <a:t>» </a:t>
            </a:r>
            <a:r>
              <a:rPr sz="1133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67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467" spc="13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67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sz="1467" spc="7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33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1467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467" spc="-7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67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1467" spc="7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33" spc="13" dirty="0">
                <a:solidFill>
                  <a:srgbClr val="FFFFFF"/>
                </a:solidFill>
                <a:latin typeface="Microsoft Sans Serif"/>
                <a:cs typeface="Microsoft Sans Serif"/>
              </a:rPr>
              <a:t>СТ</a:t>
            </a:r>
            <a:r>
              <a:rPr sz="1467" spc="13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467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67" spc="-7" dirty="0">
                <a:solidFill>
                  <a:srgbClr val="FFFFFF"/>
                </a:solidFill>
                <a:latin typeface="Microsoft Sans Serif"/>
                <a:cs typeface="Microsoft Sans Serif"/>
              </a:rPr>
              <a:t>51</a:t>
            </a:r>
            <a:r>
              <a:rPr sz="1467" spc="7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67" spc="-7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133" spc="-7" dirty="0">
                <a:solidFill>
                  <a:srgbClr val="FFFFFF"/>
                </a:solidFill>
                <a:latin typeface="Microsoft Sans Serif"/>
                <a:cs typeface="Microsoft Sans Serif"/>
              </a:rPr>
              <a:t>АКОНА</a:t>
            </a:r>
            <a:r>
              <a:rPr sz="1133" spc="87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67" spc="113" dirty="0">
                <a:solidFill>
                  <a:srgbClr val="FFFFFF"/>
                </a:solidFill>
                <a:latin typeface="Microsoft Sans Serif"/>
                <a:cs typeface="Microsoft Sans Serif"/>
              </a:rPr>
              <a:t>№</a:t>
            </a:r>
            <a:r>
              <a:rPr sz="1467" spc="-13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67" spc="-33" dirty="0">
                <a:solidFill>
                  <a:srgbClr val="FFFFFF"/>
                </a:solidFill>
                <a:latin typeface="Microsoft Sans Serif"/>
                <a:cs typeface="Microsoft Sans Serif"/>
              </a:rPr>
              <a:t>44-ФЗ:</a:t>
            </a:r>
            <a:endParaRPr sz="1467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9093" y="4836811"/>
            <a:ext cx="5354320" cy="829287"/>
          </a:xfrm>
          <a:prstGeom prst="rect">
            <a:avLst/>
          </a:prstGeom>
        </p:spPr>
        <p:txBody>
          <a:bodyPr vert="horz" wrap="square" lIns="0" tIns="51647" rIns="0" bIns="0" rtlCol="0">
            <a:spAutoFit/>
          </a:bodyPr>
          <a:lstStyle/>
          <a:p>
            <a:pPr marL="16933" algn="just">
              <a:spcBef>
                <a:spcPts val="407"/>
              </a:spcBef>
            </a:pPr>
            <a:r>
              <a:rPr sz="1200" spc="173" dirty="0">
                <a:solidFill>
                  <a:srgbClr val="1F4174"/>
                </a:solidFill>
                <a:latin typeface="Microsoft Sans Serif"/>
                <a:cs typeface="Microsoft Sans Serif"/>
              </a:rPr>
              <a:t>&lt;…&gt;</a:t>
            </a:r>
            <a:r>
              <a:rPr sz="12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ПРОЕКТ</a:t>
            </a:r>
            <a:r>
              <a:rPr sz="933" spc="7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КОНТРАКТА</a:t>
            </a:r>
            <a:r>
              <a:rPr sz="1200" dirty="0">
                <a:solidFill>
                  <a:srgbClr val="1F4174"/>
                </a:solidFill>
                <a:latin typeface="Microsoft Sans Serif"/>
                <a:cs typeface="Microsoft Sans Serif"/>
              </a:rPr>
              <a:t>,</a:t>
            </a:r>
            <a:r>
              <a:rPr sz="1200" spc="-4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КОТОРЫЙ</a:t>
            </a:r>
            <a:r>
              <a:rPr sz="933" spc="3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ДОЛЖЕН</a:t>
            </a:r>
            <a:r>
              <a:rPr sz="933" spc="9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СОДЕРЖАТЬ</a:t>
            </a:r>
            <a:r>
              <a:rPr sz="12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:</a:t>
            </a:r>
            <a:endParaRPr sz="1200">
              <a:latin typeface="Microsoft Sans Serif"/>
              <a:cs typeface="Microsoft Sans Serif"/>
            </a:endParaRPr>
          </a:p>
          <a:p>
            <a:pPr marL="300559" marR="6773" indent="-284473" algn="just">
              <a:spcBef>
                <a:spcPts val="267"/>
              </a:spcBef>
              <a:buSzPct val="128571"/>
              <a:buFont typeface="Wingdings"/>
              <a:buChar char=""/>
              <a:tabLst>
                <a:tab pos="301406" algn="l"/>
              </a:tabLst>
            </a:pP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ЦЕНУ  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КОНТРАКТА</a:t>
            </a:r>
            <a:r>
              <a:rPr sz="1200" dirty="0">
                <a:solidFill>
                  <a:srgbClr val="1F4174"/>
                </a:solidFill>
                <a:latin typeface="Microsoft Sans Serif"/>
                <a:cs typeface="Microsoft Sans Serif"/>
              </a:rPr>
              <a:t>,</a:t>
            </a:r>
            <a:r>
              <a:rPr sz="1200" spc="3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СООТВЕТСТВУЮЩУЮ  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ЦЕНЕ   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КОНТРАКТА</a:t>
            </a:r>
            <a:r>
              <a:rPr sz="1200" dirty="0">
                <a:solidFill>
                  <a:srgbClr val="1F4174"/>
                </a:solidFill>
                <a:latin typeface="Microsoft Sans Serif"/>
                <a:cs typeface="Microsoft Sans Serif"/>
              </a:rPr>
              <a:t>,</a:t>
            </a:r>
            <a:r>
              <a:rPr sz="1200" spc="32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ПРЕДЛОЖЕННОЙ 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r>
              <a:rPr sz="933" spc="2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 С</a:t>
            </a:r>
            <a:r>
              <a:rPr sz="933" spc="2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2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Ф</a:t>
            </a:r>
            <a:r>
              <a:rPr sz="9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ЕДЕРАЛЬНЫМ</a:t>
            </a:r>
            <a:r>
              <a:rPr sz="9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ЗАКОНОМ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 УЧАСТНИКОМ  </a:t>
            </a:r>
            <a:r>
              <a:rPr sz="9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ЗАКУПКИ</a:t>
            </a:r>
            <a:r>
              <a:rPr sz="933" spc="20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200" spc="173" dirty="0">
                <a:solidFill>
                  <a:srgbClr val="1F4174"/>
                </a:solidFill>
                <a:latin typeface="Microsoft Sans Serif"/>
                <a:cs typeface="Microsoft Sans Serif"/>
              </a:rPr>
              <a:t>&lt;…&gt; </a:t>
            </a:r>
            <a:r>
              <a:rPr sz="1200" spc="18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b="1" spc="13" dirty="0">
                <a:solidFill>
                  <a:srgbClr val="1F4174"/>
                </a:solidFill>
                <a:latin typeface="Arial"/>
                <a:cs typeface="Arial"/>
              </a:rPr>
              <a:t>ЦЕНУ</a:t>
            </a:r>
            <a:r>
              <a:rPr sz="933" b="1" spc="180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933" b="1" spc="13" dirty="0">
                <a:solidFill>
                  <a:srgbClr val="1F4174"/>
                </a:solidFill>
                <a:latin typeface="Arial"/>
                <a:cs typeface="Arial"/>
              </a:rPr>
              <a:t>КАЖДОГО</a:t>
            </a:r>
            <a:r>
              <a:rPr sz="933" b="1" spc="18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933" b="1" spc="13" dirty="0">
                <a:solidFill>
                  <a:srgbClr val="1F4174"/>
                </a:solidFill>
                <a:latin typeface="Arial"/>
                <a:cs typeface="Arial"/>
              </a:rPr>
              <a:t>ОТДЕЛЬНОГО</a:t>
            </a:r>
            <a:r>
              <a:rPr sz="933" b="1" spc="18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933" b="1" spc="13" dirty="0">
                <a:solidFill>
                  <a:srgbClr val="1F4174"/>
                </a:solidFill>
                <a:latin typeface="Arial"/>
                <a:cs typeface="Arial"/>
              </a:rPr>
              <a:t>ЭТАПА</a:t>
            </a:r>
            <a:r>
              <a:rPr sz="933" b="1" spc="147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933" b="1" spc="13" dirty="0">
                <a:solidFill>
                  <a:srgbClr val="1F4174"/>
                </a:solidFill>
                <a:latin typeface="Arial"/>
                <a:cs typeface="Arial"/>
              </a:rPr>
              <a:t>ИСПОЛНЕНИЯ</a:t>
            </a:r>
            <a:r>
              <a:rPr sz="933" b="1" spc="193" dirty="0">
                <a:solidFill>
                  <a:srgbClr val="1F4174"/>
                </a:solidFill>
                <a:latin typeface="Arial"/>
                <a:cs typeface="Arial"/>
              </a:rPr>
              <a:t> </a:t>
            </a:r>
            <a:r>
              <a:rPr sz="933" b="1" spc="7" dirty="0">
                <a:solidFill>
                  <a:srgbClr val="1F4174"/>
                </a:solidFill>
                <a:latin typeface="Arial"/>
                <a:cs typeface="Arial"/>
              </a:rPr>
              <a:t>КОНТРАКТА</a:t>
            </a:r>
            <a:r>
              <a:rPr sz="12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,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3574" y="5637423"/>
            <a:ext cx="5067300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ОПРЕДЕЛЕННУЮ</a:t>
            </a:r>
            <a:r>
              <a:rPr sz="933" spc="26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r>
              <a:rPr sz="933" spc="26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sz="933" spc="26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С</a:t>
            </a:r>
            <a:r>
              <a:rPr sz="933" spc="25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ЧАСТЬЮ</a:t>
            </a:r>
            <a:r>
              <a:rPr sz="933" spc="26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1F4174"/>
                </a:solidFill>
                <a:latin typeface="Microsoft Sans Serif"/>
                <a:cs typeface="Microsoft Sans Serif"/>
              </a:rPr>
              <a:t>2</a:t>
            </a:r>
            <a:r>
              <a:rPr sz="1200" spc="19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СТАТЬИ</a:t>
            </a:r>
            <a:r>
              <a:rPr sz="933" spc="26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2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34</a:t>
            </a:r>
            <a:r>
              <a:rPr sz="1200" spc="19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2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Ф</a:t>
            </a:r>
            <a:r>
              <a:rPr sz="9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ЕДЕРАЛЬНОГО</a:t>
            </a:r>
            <a:endParaRPr sz="933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3534" y="5820303"/>
            <a:ext cx="5071533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9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ЗАКОНА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1F4174"/>
                </a:solidFill>
                <a:latin typeface="Microsoft Sans Serif"/>
                <a:cs typeface="Microsoft Sans Serif"/>
              </a:rPr>
              <a:t>(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ЕСЛИ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 ПРОЕКТОМ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КОНТРАКТА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ПРЕДУСМОТРЕНЫ  </a:t>
            </a:r>
            <a:r>
              <a:rPr sz="9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ОТДЕЛЬНЫЕ</a:t>
            </a:r>
            <a:r>
              <a:rPr sz="933" spc="24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ЭТАПЫ </a:t>
            </a:r>
            <a:r>
              <a:rPr sz="933" spc="-23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dirty="0">
                <a:solidFill>
                  <a:srgbClr val="1F4174"/>
                </a:solidFill>
                <a:latin typeface="Microsoft Sans Serif"/>
                <a:cs typeface="Microsoft Sans Serif"/>
              </a:rPr>
              <a:t>ЕГО</a:t>
            </a:r>
            <a:r>
              <a:rPr sz="933" spc="8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9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ИСПОЛНЕНИЯ</a:t>
            </a:r>
            <a:r>
              <a:rPr sz="12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)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77183" y="1430985"/>
            <a:ext cx="3512820" cy="49923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6933" marR="6773">
              <a:lnSpc>
                <a:spcPct val="118900"/>
              </a:lnSpc>
              <a:spcBef>
                <a:spcPts val="180"/>
              </a:spcBef>
            </a:pPr>
            <a:r>
              <a:rPr sz="1467" dirty="0">
                <a:solidFill>
                  <a:srgbClr val="1F4174"/>
                </a:solidFill>
                <a:latin typeface="Microsoft Sans Serif"/>
                <a:cs typeface="Microsoft Sans Serif"/>
              </a:rPr>
              <a:t>О</a:t>
            </a:r>
            <a:r>
              <a:rPr sz="1133" dirty="0">
                <a:solidFill>
                  <a:srgbClr val="1F4174"/>
                </a:solidFill>
                <a:latin typeface="Microsoft Sans Serif"/>
                <a:cs typeface="Microsoft Sans Serif"/>
              </a:rPr>
              <a:t>ПРЕДЕЛЕНИЕ</a:t>
            </a:r>
            <a:r>
              <a:rPr sz="1133" spc="24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20" dirty="0">
                <a:solidFill>
                  <a:srgbClr val="1F4174"/>
                </a:solidFill>
                <a:latin typeface="Microsoft Sans Serif"/>
                <a:cs typeface="Microsoft Sans Serif"/>
              </a:rPr>
              <a:t>ЭТАПОВ</a:t>
            </a:r>
            <a:r>
              <a:rPr sz="1133" spc="24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20" dirty="0">
                <a:solidFill>
                  <a:srgbClr val="1F4174"/>
                </a:solidFill>
                <a:latin typeface="Microsoft Sans Serif"/>
                <a:cs typeface="Microsoft Sans Serif"/>
              </a:rPr>
              <a:t>С</a:t>
            </a:r>
            <a:r>
              <a:rPr sz="1133" spc="26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20" dirty="0">
                <a:solidFill>
                  <a:srgbClr val="1F4174"/>
                </a:solidFill>
                <a:latin typeface="Microsoft Sans Serif"/>
                <a:cs typeface="Microsoft Sans Serif"/>
              </a:rPr>
              <a:t>УЧЕТОМ</a:t>
            </a:r>
            <a:r>
              <a:rPr sz="1133" spc="23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ГРАФИКА </a:t>
            </a:r>
            <a:r>
              <a:rPr sz="1133" spc="-28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ВЫПОЛНЕНИЯ</a:t>
            </a:r>
            <a:r>
              <a:rPr sz="1133" spc="12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20" dirty="0">
                <a:solidFill>
                  <a:srgbClr val="1F4174"/>
                </a:solidFill>
                <a:latin typeface="Microsoft Sans Serif"/>
                <a:cs typeface="Microsoft Sans Serif"/>
              </a:rPr>
              <a:t>РАБОТ</a:t>
            </a:r>
            <a:r>
              <a:rPr sz="1133" spc="9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20" dirty="0">
                <a:solidFill>
                  <a:srgbClr val="1F4174"/>
                </a:solidFill>
                <a:latin typeface="Microsoft Sans Serif"/>
                <a:cs typeface="Microsoft Sans Serif"/>
              </a:rPr>
              <a:t>И</a:t>
            </a:r>
            <a:r>
              <a:rPr sz="1133" spc="10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ГРАФИКА</a:t>
            </a:r>
            <a:r>
              <a:rPr sz="1133" spc="12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ОПЛАТЫ</a:t>
            </a:r>
            <a:endParaRPr sz="1133">
              <a:latin typeface="Microsoft Sans Serif"/>
              <a:cs typeface="Microsoft Sans Serif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9552" y="5731382"/>
            <a:ext cx="335280" cy="333231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39712" y="1527175"/>
            <a:ext cx="357632" cy="357632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7277286" y="5762580"/>
            <a:ext cx="2898140" cy="24286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467" dirty="0">
                <a:solidFill>
                  <a:srgbClr val="1F4174"/>
                </a:solidFill>
                <a:latin typeface="Microsoft Sans Serif"/>
                <a:cs typeface="Microsoft Sans Serif"/>
              </a:rPr>
              <a:t>*</a:t>
            </a:r>
            <a:r>
              <a:rPr sz="1467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67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Р</a:t>
            </a:r>
            <a:r>
              <a:rPr sz="11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АЗЪЯСНЕНИЕ</a:t>
            </a:r>
            <a:r>
              <a:rPr sz="1133" spc="14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67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М</a:t>
            </a:r>
            <a:r>
              <a:rPr sz="11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ИНФИНА</a:t>
            </a:r>
            <a:r>
              <a:rPr sz="1133" spc="16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67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Р</a:t>
            </a:r>
            <a:r>
              <a:rPr sz="11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ОССИИ</a:t>
            </a:r>
            <a:endParaRPr sz="1133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18015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031" y="574675"/>
            <a:ext cx="12187767" cy="0"/>
          </a:xfrm>
          <a:custGeom>
            <a:avLst/>
            <a:gdLst/>
            <a:ahLst/>
            <a:cxnLst/>
            <a:rect l="l" t="t" r="r" b="b"/>
            <a:pathLst>
              <a:path w="9140825">
                <a:moveTo>
                  <a:pt x="0" y="0"/>
                </a:moveTo>
                <a:lnTo>
                  <a:pt x="914043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46115" y="858867"/>
          <a:ext cx="11334326" cy="3555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8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8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1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63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0880">
                <a:tc>
                  <a:txBody>
                    <a:bodyPr/>
                    <a:lstStyle/>
                    <a:p>
                      <a:pPr marL="90805" marR="5607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10" dirty="0">
                          <a:solidFill>
                            <a:srgbClr val="1F4174"/>
                          </a:solidFill>
                          <a:latin typeface="Arial"/>
                          <a:cs typeface="Arial"/>
                        </a:rPr>
                        <a:t>Действия при </a:t>
                      </a:r>
                      <a:r>
                        <a:rPr sz="900" b="1" spc="-180" dirty="0">
                          <a:solidFill>
                            <a:srgbClr val="1F417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1F4174"/>
                          </a:solidFill>
                          <a:latin typeface="Arial"/>
                          <a:cs typeface="Arial"/>
                        </a:rPr>
                        <a:t>приемке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R="105410" algn="r">
                        <a:lnSpc>
                          <a:spcPts val="525"/>
                        </a:lnSpc>
                      </a:pPr>
                      <a:r>
                        <a:rPr sz="900" b="1" spc="-10" dirty="0">
                          <a:solidFill>
                            <a:srgbClr val="1F4174"/>
                          </a:solidFill>
                          <a:latin typeface="Arial"/>
                          <a:cs typeface="Arial"/>
                        </a:rPr>
                        <a:t>случаи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R="10541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5" dirty="0">
                          <a:solidFill>
                            <a:srgbClr val="1F4174"/>
                          </a:solidFill>
                          <a:latin typeface="Arial"/>
                          <a:cs typeface="Arial"/>
                        </a:rPr>
                        <a:t>изменения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573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6045" marR="86360" indent="-128206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solidFill>
                            <a:srgbClr val="1F4174"/>
                          </a:solidFill>
                          <a:latin typeface="Arial"/>
                          <a:cs typeface="Arial"/>
                        </a:rPr>
                        <a:t>Изменение</a:t>
                      </a:r>
                      <a:r>
                        <a:rPr sz="900" b="1" dirty="0">
                          <a:solidFill>
                            <a:srgbClr val="1F417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1F4174"/>
                          </a:solidFill>
                          <a:latin typeface="Arial"/>
                          <a:cs typeface="Arial"/>
                        </a:rPr>
                        <a:t>объема</a:t>
                      </a:r>
                      <a:r>
                        <a:rPr sz="900" b="1" spc="30" dirty="0">
                          <a:solidFill>
                            <a:srgbClr val="1F417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1F4174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900" b="1" dirty="0">
                          <a:solidFill>
                            <a:srgbClr val="1F417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1F4174"/>
                          </a:solidFill>
                          <a:latin typeface="Arial"/>
                          <a:cs typeface="Arial"/>
                        </a:rPr>
                        <a:t>(или)</a:t>
                      </a:r>
                      <a:r>
                        <a:rPr sz="900" b="1" spc="15" dirty="0">
                          <a:solidFill>
                            <a:srgbClr val="1F417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1F4174"/>
                          </a:solidFill>
                          <a:latin typeface="Arial"/>
                          <a:cs typeface="Arial"/>
                        </a:rPr>
                        <a:t>видов</a:t>
                      </a:r>
                      <a:r>
                        <a:rPr sz="900" b="1" spc="-20" dirty="0">
                          <a:solidFill>
                            <a:srgbClr val="1F417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5" dirty="0">
                          <a:solidFill>
                            <a:srgbClr val="1F4174"/>
                          </a:solidFill>
                          <a:latin typeface="Arial"/>
                          <a:cs typeface="Arial"/>
                        </a:rPr>
                        <a:t>работ,</a:t>
                      </a:r>
                      <a:r>
                        <a:rPr sz="900" b="1" spc="55" dirty="0">
                          <a:solidFill>
                            <a:srgbClr val="1F417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1F4174"/>
                          </a:solidFill>
                          <a:latin typeface="Arial"/>
                          <a:cs typeface="Arial"/>
                        </a:rPr>
                        <a:t>влекущее</a:t>
                      </a:r>
                      <a:r>
                        <a:rPr sz="900" b="1" spc="50" dirty="0">
                          <a:solidFill>
                            <a:srgbClr val="1F417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1F4174"/>
                          </a:solidFill>
                          <a:latin typeface="Arial"/>
                          <a:cs typeface="Arial"/>
                        </a:rPr>
                        <a:t>изменение</a:t>
                      </a:r>
                      <a:r>
                        <a:rPr sz="900" b="1" spc="5" dirty="0">
                          <a:solidFill>
                            <a:srgbClr val="1F417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1F4174"/>
                          </a:solidFill>
                          <a:latin typeface="Arial"/>
                          <a:cs typeface="Arial"/>
                        </a:rPr>
                        <a:t>цены </a:t>
                      </a:r>
                      <a:r>
                        <a:rPr sz="900" b="1" spc="-180" dirty="0">
                          <a:solidFill>
                            <a:srgbClr val="1F417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5" dirty="0">
                          <a:solidFill>
                            <a:srgbClr val="1F4174"/>
                          </a:solidFill>
                          <a:latin typeface="Arial"/>
                          <a:cs typeface="Arial"/>
                        </a:rPr>
                        <a:t>контракта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573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0690" marR="299085" indent="-1358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solidFill>
                            <a:srgbClr val="1F4174"/>
                          </a:solidFill>
                          <a:latin typeface="Arial"/>
                          <a:cs typeface="Arial"/>
                        </a:rPr>
                        <a:t>Изменение </a:t>
                      </a:r>
                      <a:r>
                        <a:rPr sz="900" b="1" spc="-10" dirty="0">
                          <a:solidFill>
                            <a:srgbClr val="1F4174"/>
                          </a:solidFill>
                          <a:latin typeface="Arial"/>
                          <a:cs typeface="Arial"/>
                        </a:rPr>
                        <a:t>объема </a:t>
                      </a:r>
                      <a:r>
                        <a:rPr sz="900" b="1" spc="-5" dirty="0">
                          <a:solidFill>
                            <a:srgbClr val="1F4174"/>
                          </a:solidFill>
                          <a:latin typeface="Arial"/>
                          <a:cs typeface="Arial"/>
                        </a:rPr>
                        <a:t>и (или) видов </a:t>
                      </a:r>
                      <a:r>
                        <a:rPr sz="900" b="1" spc="-15" dirty="0">
                          <a:solidFill>
                            <a:srgbClr val="1F4174"/>
                          </a:solidFill>
                          <a:latin typeface="Arial"/>
                          <a:cs typeface="Arial"/>
                        </a:rPr>
                        <a:t>работ,</a:t>
                      </a:r>
                      <a:r>
                        <a:rPr sz="900" b="1" spc="-10" dirty="0">
                          <a:solidFill>
                            <a:srgbClr val="1F417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1F4174"/>
                          </a:solidFill>
                          <a:latin typeface="Arial"/>
                          <a:cs typeface="Arial"/>
                        </a:rPr>
                        <a:t>не </a:t>
                      </a:r>
                      <a:r>
                        <a:rPr sz="900" b="1" spc="-180" dirty="0">
                          <a:solidFill>
                            <a:srgbClr val="1F417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1F4174"/>
                          </a:solidFill>
                          <a:latin typeface="Arial"/>
                          <a:cs typeface="Arial"/>
                        </a:rPr>
                        <a:t>влекущее</a:t>
                      </a:r>
                      <a:r>
                        <a:rPr sz="900" b="1" spc="40" dirty="0">
                          <a:solidFill>
                            <a:srgbClr val="1F417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1F4174"/>
                          </a:solidFill>
                          <a:latin typeface="Arial"/>
                          <a:cs typeface="Arial"/>
                        </a:rPr>
                        <a:t>изменение</a:t>
                      </a:r>
                      <a:r>
                        <a:rPr sz="900" b="1" dirty="0">
                          <a:solidFill>
                            <a:srgbClr val="1F417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1F4174"/>
                          </a:solidFill>
                          <a:latin typeface="Arial"/>
                          <a:cs typeface="Arial"/>
                        </a:rPr>
                        <a:t>цены</a:t>
                      </a:r>
                      <a:r>
                        <a:rPr sz="900" b="1" spc="10" dirty="0">
                          <a:solidFill>
                            <a:srgbClr val="1F417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5" dirty="0">
                          <a:solidFill>
                            <a:srgbClr val="1F4174"/>
                          </a:solidFill>
                          <a:latin typeface="Arial"/>
                          <a:cs typeface="Arial"/>
                        </a:rPr>
                        <a:t>контракта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573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189" marR="99060" indent="-1714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b="1" spc="-5" dirty="0">
                          <a:solidFill>
                            <a:srgbClr val="1F4174"/>
                          </a:solidFill>
                          <a:latin typeface="Arial"/>
                          <a:cs typeface="Arial"/>
                        </a:rPr>
                        <a:t>Изменение </a:t>
                      </a:r>
                      <a:r>
                        <a:rPr sz="900" b="1" spc="-10" dirty="0">
                          <a:solidFill>
                            <a:srgbClr val="1F4174"/>
                          </a:solidFill>
                          <a:latin typeface="Arial"/>
                          <a:cs typeface="Arial"/>
                        </a:rPr>
                        <a:t>срока (отдельного </a:t>
                      </a:r>
                      <a:r>
                        <a:rPr sz="900" b="1" spc="-180" dirty="0">
                          <a:solidFill>
                            <a:srgbClr val="1F417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5" dirty="0">
                          <a:solidFill>
                            <a:srgbClr val="1F4174"/>
                          </a:solidFill>
                          <a:latin typeface="Arial"/>
                          <a:cs typeface="Arial"/>
                        </a:rPr>
                        <a:t>этапа)</a:t>
                      </a:r>
                      <a:r>
                        <a:rPr sz="900" b="1" spc="50" dirty="0">
                          <a:solidFill>
                            <a:srgbClr val="1F417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1F4174"/>
                          </a:solidFill>
                          <a:latin typeface="Arial"/>
                          <a:cs typeface="Arial"/>
                        </a:rPr>
                        <a:t>исполнения</a:t>
                      </a:r>
                      <a:r>
                        <a:rPr sz="900" b="1" spc="25" dirty="0">
                          <a:solidFill>
                            <a:srgbClr val="1F417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5" dirty="0">
                          <a:solidFill>
                            <a:srgbClr val="1F4174"/>
                          </a:solidFill>
                          <a:latin typeface="Arial"/>
                          <a:cs typeface="Arial"/>
                        </a:rPr>
                        <a:t>контракта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7573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marL="91440" marR="21526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2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Акт</a:t>
                      </a:r>
                      <a:r>
                        <a:rPr sz="900" spc="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900" spc="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приемке </a:t>
                      </a:r>
                      <a:r>
                        <a:rPr sz="900" spc="-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900" spc="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работ</a:t>
                      </a:r>
                      <a:r>
                        <a:rPr sz="900" spc="2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по </a:t>
                      </a:r>
                      <a:r>
                        <a:rPr sz="900" spc="-17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смете</a:t>
                      </a:r>
                      <a:r>
                        <a:rPr sz="900" spc="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контракта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2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(НДС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итогах)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573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3525" indent="-173355">
                        <a:lnSpc>
                          <a:spcPct val="100000"/>
                        </a:lnSpc>
                        <a:spcBef>
                          <a:spcPts val="340"/>
                        </a:spcBef>
                        <a:buFont typeface="Wingdings"/>
                        <a:buChar char=""/>
                        <a:tabLst>
                          <a:tab pos="264160" algn="l"/>
                        </a:tabLst>
                      </a:pPr>
                      <a:r>
                        <a:rPr sz="900" spc="-4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ДС</a:t>
                      </a:r>
                      <a:r>
                        <a:rPr sz="900" spc="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900" spc="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РК*</a:t>
                      </a:r>
                      <a:r>
                        <a:rPr sz="900" spc="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→</a:t>
                      </a:r>
                      <a:r>
                        <a:rPr sz="900" spc="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Корректировочный</a:t>
                      </a:r>
                      <a:r>
                        <a:rPr sz="900" spc="6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Акт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263525" indent="-173355">
                        <a:lnSpc>
                          <a:spcPts val="840"/>
                        </a:lnSpc>
                        <a:spcBef>
                          <a:spcPts val="5"/>
                        </a:spcBef>
                        <a:buFont typeface="Wingdings"/>
                        <a:buChar char=""/>
                        <a:tabLst>
                          <a:tab pos="264160" algn="l"/>
                        </a:tabLst>
                      </a:pP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Оплаченный</a:t>
                      </a:r>
                      <a:r>
                        <a:rPr sz="900" spc="3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РСКП</a:t>
                      </a:r>
                      <a:r>
                        <a:rPr sz="900" spc="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→Возврат</a:t>
                      </a:r>
                      <a:r>
                        <a:rPr sz="900" spc="4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переплаты</a:t>
                      </a:r>
                      <a:r>
                        <a:rPr sz="900" spc="5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→</a:t>
                      </a:r>
                      <a:r>
                        <a:rPr sz="900" spc="2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Корректировочный</a:t>
                      </a:r>
                      <a:r>
                        <a:rPr sz="900" spc="6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Акт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263525" indent="-173355">
                        <a:lnSpc>
                          <a:spcPts val="960"/>
                        </a:lnSpc>
                        <a:buFont typeface="Wingdings"/>
                        <a:buChar char=""/>
                        <a:tabLst>
                          <a:tab pos="264160" algn="l"/>
                        </a:tabLst>
                      </a:pP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При</a:t>
                      </a:r>
                      <a:r>
                        <a:rPr sz="900" spc="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необходимости</a:t>
                      </a:r>
                      <a:r>
                        <a:rPr sz="900" spc="6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доплаты</a:t>
                      </a:r>
                      <a:r>
                        <a:rPr sz="900" spc="3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→</a:t>
                      </a:r>
                      <a:r>
                        <a:rPr sz="900" spc="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изменение</a:t>
                      </a:r>
                      <a:r>
                        <a:rPr sz="900" spc="5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3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СДО</a:t>
                      </a:r>
                      <a:r>
                        <a:rPr sz="900" spc="2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→</a:t>
                      </a:r>
                      <a:r>
                        <a:rPr sz="900" spc="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РСКП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на</a:t>
                      </a:r>
                      <a:r>
                        <a:rPr sz="900" spc="2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4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∆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  <a:p>
                      <a:pPr marL="263525" indent="-172720">
                        <a:lnSpc>
                          <a:spcPct val="100000"/>
                        </a:lnSpc>
                        <a:buFont typeface="Wingdings"/>
                        <a:buChar char=""/>
                        <a:tabLst>
                          <a:tab pos="264160" algn="l"/>
                        </a:tabLst>
                      </a:pP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Новый</a:t>
                      </a:r>
                      <a:r>
                        <a:rPr sz="900" spc="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Акт</a:t>
                      </a:r>
                      <a:r>
                        <a:rPr sz="900" spc="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900" spc="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новые</a:t>
                      </a:r>
                      <a:r>
                        <a:rPr sz="900" spc="2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позиции</a:t>
                      </a:r>
                      <a:r>
                        <a:rPr sz="900" spc="2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видов</a:t>
                      </a:r>
                      <a:r>
                        <a:rPr sz="900" spc="2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работ**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573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3525" indent="-173355">
                        <a:lnSpc>
                          <a:spcPct val="100000"/>
                        </a:lnSpc>
                        <a:spcBef>
                          <a:spcPts val="345"/>
                        </a:spcBef>
                        <a:buFont typeface="Wingdings"/>
                        <a:buChar char=""/>
                        <a:tabLst>
                          <a:tab pos="264160" algn="l"/>
                        </a:tabLst>
                      </a:pPr>
                      <a:r>
                        <a:rPr sz="900" spc="-4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ДС</a:t>
                      </a:r>
                      <a:r>
                        <a:rPr sz="900" spc="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900" spc="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РК*</a:t>
                      </a:r>
                      <a:r>
                        <a:rPr sz="900" spc="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→</a:t>
                      </a:r>
                      <a:r>
                        <a:rPr sz="900" spc="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Корректировочный</a:t>
                      </a:r>
                      <a:r>
                        <a:rPr sz="900" spc="6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Акт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263525" indent="-173355">
                        <a:lnSpc>
                          <a:spcPct val="100000"/>
                        </a:lnSpc>
                        <a:buFont typeface="Wingdings"/>
                        <a:buChar char=""/>
                        <a:tabLst>
                          <a:tab pos="264160" algn="l"/>
                        </a:tabLst>
                      </a:pP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Новый</a:t>
                      </a:r>
                      <a:r>
                        <a:rPr sz="900" spc="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Акт</a:t>
                      </a:r>
                      <a:r>
                        <a:rPr sz="900" spc="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900" spc="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новые</a:t>
                      </a:r>
                      <a:r>
                        <a:rPr sz="900" spc="2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позиции</a:t>
                      </a:r>
                      <a:r>
                        <a:rPr sz="900" spc="2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видов</a:t>
                      </a:r>
                      <a:r>
                        <a:rPr sz="900" spc="2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работ**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842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4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ДС</a:t>
                      </a:r>
                      <a:r>
                        <a:rPr sz="900" spc="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900" spc="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3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РК</a:t>
                      </a:r>
                      <a:r>
                        <a:rPr sz="90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→</a:t>
                      </a:r>
                      <a:r>
                        <a:rPr sz="900" spc="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Исправления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900" spc="-5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900" spc="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ранее</a:t>
                      </a:r>
                      <a:r>
                        <a:rPr sz="900" spc="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подписанному</a:t>
                      </a:r>
                      <a:r>
                        <a:rPr sz="900" spc="3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Акту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842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7919">
                <a:tc>
                  <a:txBody>
                    <a:bodyPr/>
                    <a:lstStyle/>
                    <a:p>
                      <a:pPr marL="90805" marR="21336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2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Акт</a:t>
                      </a:r>
                      <a:r>
                        <a:rPr sz="900" spc="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900" spc="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приемке </a:t>
                      </a:r>
                      <a:r>
                        <a:rPr sz="900" spc="-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900" spc="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работ</a:t>
                      </a:r>
                      <a:r>
                        <a:rPr sz="900" spc="2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по </a:t>
                      </a:r>
                      <a:r>
                        <a:rPr sz="900" spc="-17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смете </a:t>
                      </a:r>
                      <a:r>
                        <a:rPr sz="900" spc="-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контракта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с </a:t>
                      </a:r>
                      <a:r>
                        <a:rPr sz="90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накопительным</a:t>
                      </a:r>
                      <a:r>
                        <a:rPr sz="900" spc="4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итогом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842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3525" marR="327025" indent="-172720">
                        <a:lnSpc>
                          <a:spcPct val="100000"/>
                        </a:lnSpc>
                        <a:spcBef>
                          <a:spcPts val="345"/>
                        </a:spcBef>
                        <a:buFont typeface="Wingdings"/>
                        <a:buChar char=""/>
                        <a:tabLst>
                          <a:tab pos="264160" algn="l"/>
                        </a:tabLst>
                      </a:pPr>
                      <a:r>
                        <a:rPr sz="900" spc="-4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ДС</a:t>
                      </a:r>
                      <a:r>
                        <a:rPr sz="900" spc="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900" spc="2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РК*</a:t>
                      </a:r>
                      <a:r>
                        <a:rPr sz="900" spc="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→</a:t>
                      </a:r>
                      <a:r>
                        <a:rPr sz="900" spc="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Изменения</a:t>
                      </a:r>
                      <a:r>
                        <a:rPr sz="900" spc="3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900" spc="2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смету</a:t>
                      </a:r>
                      <a:r>
                        <a:rPr sz="900" spc="2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контракта</a:t>
                      </a:r>
                      <a:r>
                        <a:rPr sz="900" spc="5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900" spc="2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ЛК</a:t>
                      </a:r>
                      <a:r>
                        <a:rPr sz="900" spc="3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поставщика</a:t>
                      </a:r>
                      <a:r>
                        <a:rPr sz="900" spc="3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→ </a:t>
                      </a:r>
                      <a:r>
                        <a:rPr sz="900" spc="-17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новый </a:t>
                      </a:r>
                      <a:r>
                        <a:rPr sz="900" spc="-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Акта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с </a:t>
                      </a:r>
                      <a:r>
                        <a:rPr sz="900" spc="-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корректировкой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900" spc="-2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текущем</a:t>
                      </a:r>
                      <a:r>
                        <a:rPr sz="900" spc="-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периоде ранее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заактированных</a:t>
                      </a:r>
                      <a:r>
                        <a:rPr sz="900" spc="4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позиций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263525" indent="-173355">
                        <a:lnSpc>
                          <a:spcPts val="840"/>
                        </a:lnSpc>
                        <a:buFont typeface="Wingdings"/>
                        <a:buChar char=""/>
                        <a:tabLst>
                          <a:tab pos="264160" algn="l"/>
                        </a:tabLst>
                      </a:pP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Оплаченный</a:t>
                      </a:r>
                      <a:r>
                        <a:rPr sz="900" spc="3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РСКП</a:t>
                      </a:r>
                      <a:r>
                        <a:rPr sz="900" spc="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→Возврат</a:t>
                      </a:r>
                      <a:r>
                        <a:rPr sz="900" spc="3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переплаты</a:t>
                      </a:r>
                      <a:r>
                        <a:rPr sz="900" spc="4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→</a:t>
                      </a:r>
                      <a:r>
                        <a:rPr sz="900" spc="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новый</a:t>
                      </a:r>
                      <a:r>
                        <a:rPr sz="900" spc="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Акт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263525" indent="-173355">
                        <a:lnSpc>
                          <a:spcPts val="960"/>
                        </a:lnSpc>
                        <a:buFont typeface="Wingdings"/>
                        <a:buChar char=""/>
                        <a:tabLst>
                          <a:tab pos="264160" algn="l"/>
                        </a:tabLst>
                      </a:pP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При</a:t>
                      </a:r>
                      <a:r>
                        <a:rPr sz="900" spc="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необходимости</a:t>
                      </a:r>
                      <a:r>
                        <a:rPr sz="900" spc="6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доплаты</a:t>
                      </a:r>
                      <a:r>
                        <a:rPr sz="900" spc="3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→</a:t>
                      </a:r>
                      <a:r>
                        <a:rPr sz="900" spc="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изменение</a:t>
                      </a:r>
                      <a:r>
                        <a:rPr sz="900" spc="5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3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СДО</a:t>
                      </a:r>
                      <a:r>
                        <a:rPr sz="900" spc="2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→</a:t>
                      </a:r>
                      <a:r>
                        <a:rPr sz="900" spc="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РСКП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на</a:t>
                      </a:r>
                      <a:r>
                        <a:rPr sz="900" spc="2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4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∆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  <a:p>
                      <a:pPr marL="263525" marR="332105" indent="-172720">
                        <a:lnSpc>
                          <a:spcPct val="100000"/>
                        </a:lnSpc>
                        <a:buFont typeface="Wingdings"/>
                        <a:buChar char=""/>
                        <a:tabLst>
                          <a:tab pos="264160" algn="l"/>
                        </a:tabLst>
                      </a:pP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Авто</a:t>
                      </a:r>
                      <a:r>
                        <a:rPr sz="900" spc="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отображение</a:t>
                      </a:r>
                      <a:r>
                        <a:rPr sz="900" spc="3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900" spc="2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Акте</a:t>
                      </a:r>
                      <a:r>
                        <a:rPr sz="900" spc="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новых</a:t>
                      </a:r>
                      <a:r>
                        <a:rPr sz="900" spc="3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видов</a:t>
                      </a:r>
                      <a:r>
                        <a:rPr sz="900" spc="3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работ</a:t>
                      </a:r>
                      <a:r>
                        <a:rPr sz="900" spc="4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900" spc="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новой</a:t>
                      </a:r>
                      <a:r>
                        <a:rPr sz="900" spc="2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версии </a:t>
                      </a:r>
                      <a:r>
                        <a:rPr sz="900" spc="-17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сметы</a:t>
                      </a:r>
                      <a:r>
                        <a:rPr sz="900" spc="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контракта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842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3525" marR="191135" indent="-172720">
                        <a:lnSpc>
                          <a:spcPct val="100000"/>
                        </a:lnSpc>
                        <a:spcBef>
                          <a:spcPts val="340"/>
                        </a:spcBef>
                        <a:buFont typeface="Wingdings"/>
                        <a:buChar char=""/>
                        <a:tabLst>
                          <a:tab pos="264160" algn="l"/>
                        </a:tabLst>
                      </a:pPr>
                      <a:r>
                        <a:rPr sz="900" spc="-4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ДС</a:t>
                      </a:r>
                      <a:r>
                        <a:rPr sz="900" spc="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900" spc="2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РК*</a:t>
                      </a:r>
                      <a:r>
                        <a:rPr sz="900" spc="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→</a:t>
                      </a:r>
                      <a:r>
                        <a:rPr sz="900" spc="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Изменения</a:t>
                      </a:r>
                      <a:r>
                        <a:rPr sz="900" spc="3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900" spc="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смету</a:t>
                      </a:r>
                      <a:r>
                        <a:rPr sz="900" spc="3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контракта</a:t>
                      </a:r>
                      <a:r>
                        <a:rPr sz="900" spc="5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900" spc="2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ЛК </a:t>
                      </a:r>
                      <a:r>
                        <a:rPr sz="900" spc="-5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поставщика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→ новый </a:t>
                      </a:r>
                      <a:r>
                        <a:rPr sz="900" spc="-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Акта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с </a:t>
                      </a:r>
                      <a:r>
                        <a:rPr sz="900" spc="-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корректировкой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90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текущем</a:t>
                      </a:r>
                      <a:r>
                        <a:rPr sz="900" spc="7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периоде</a:t>
                      </a:r>
                      <a:r>
                        <a:rPr sz="900" spc="4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ранее</a:t>
                      </a:r>
                      <a:r>
                        <a:rPr sz="900" spc="3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заактированных</a:t>
                      </a:r>
                      <a:r>
                        <a:rPr sz="900" spc="6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позиций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263525" marR="257175" indent="-1727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"/>
                        <a:tabLst>
                          <a:tab pos="264160" algn="l"/>
                        </a:tabLst>
                      </a:pP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Авто</a:t>
                      </a:r>
                      <a:r>
                        <a:rPr sz="900" spc="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отображение</a:t>
                      </a:r>
                      <a:r>
                        <a:rPr sz="900" spc="3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900" spc="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Акте</a:t>
                      </a:r>
                      <a:r>
                        <a:rPr sz="900" spc="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новых</a:t>
                      </a:r>
                      <a:r>
                        <a:rPr sz="900" spc="2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видов</a:t>
                      </a:r>
                      <a:r>
                        <a:rPr sz="900" spc="2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работ</a:t>
                      </a:r>
                      <a:r>
                        <a:rPr sz="900" spc="3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по </a:t>
                      </a:r>
                      <a:r>
                        <a:rPr sz="900" spc="-17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новой</a:t>
                      </a:r>
                      <a:r>
                        <a:rPr sz="900" spc="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версии</a:t>
                      </a:r>
                      <a:r>
                        <a:rPr sz="900" spc="2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сметы</a:t>
                      </a:r>
                      <a:r>
                        <a:rPr sz="900" spc="3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контракта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573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16446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-4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ДС</a:t>
                      </a:r>
                      <a:r>
                        <a:rPr sz="900" spc="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900" spc="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3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РК</a:t>
                      </a:r>
                      <a:r>
                        <a:rPr sz="90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→</a:t>
                      </a:r>
                      <a:r>
                        <a:rPr sz="900" spc="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Изменения</a:t>
                      </a:r>
                      <a:r>
                        <a:rPr sz="900" spc="3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900" spc="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смету </a:t>
                      </a:r>
                      <a:r>
                        <a:rPr sz="900" spc="-17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контракта</a:t>
                      </a:r>
                      <a:r>
                        <a:rPr sz="900" spc="3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900" spc="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ЛК</a:t>
                      </a:r>
                      <a:r>
                        <a:rPr sz="900" spc="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поставщика</a:t>
                      </a:r>
                      <a:r>
                        <a:rPr sz="900" spc="2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→ </a:t>
                      </a:r>
                      <a:r>
                        <a:rPr sz="90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Исправление </a:t>
                      </a:r>
                      <a:r>
                        <a:rPr sz="900" spc="-5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900" spc="-4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ранее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подписанному</a:t>
                      </a:r>
                      <a:r>
                        <a:rPr sz="900" spc="3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Акту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7573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marL="90805" marR="9525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2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Акт</a:t>
                      </a:r>
                      <a:r>
                        <a:rPr sz="900" spc="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900" spc="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приемке </a:t>
                      </a:r>
                      <a:r>
                        <a:rPr sz="900" spc="-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выполненных</a:t>
                      </a:r>
                      <a:r>
                        <a:rPr sz="900" spc="2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работ</a:t>
                      </a:r>
                      <a:r>
                        <a:rPr sz="900" spc="2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(НДС </a:t>
                      </a:r>
                      <a:r>
                        <a:rPr sz="900" spc="-17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построчно)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842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3525" indent="-173355">
                        <a:lnSpc>
                          <a:spcPct val="100000"/>
                        </a:lnSpc>
                        <a:spcBef>
                          <a:spcPts val="345"/>
                        </a:spcBef>
                        <a:buFont typeface="Wingdings"/>
                        <a:buChar char=""/>
                        <a:tabLst>
                          <a:tab pos="264160" algn="l"/>
                        </a:tabLst>
                      </a:pPr>
                      <a:r>
                        <a:rPr sz="900" spc="-4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ДС</a:t>
                      </a:r>
                      <a:r>
                        <a:rPr sz="900" spc="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900" spc="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РК*</a:t>
                      </a:r>
                      <a:r>
                        <a:rPr sz="900" spc="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→</a:t>
                      </a:r>
                      <a:r>
                        <a:rPr sz="900" spc="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Корректировочный</a:t>
                      </a:r>
                      <a:r>
                        <a:rPr sz="900" spc="6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Акт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263525" indent="-173355">
                        <a:lnSpc>
                          <a:spcPts val="840"/>
                        </a:lnSpc>
                        <a:buFont typeface="Wingdings"/>
                        <a:buChar char=""/>
                        <a:tabLst>
                          <a:tab pos="264160" algn="l"/>
                        </a:tabLst>
                      </a:pP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Оплаченный</a:t>
                      </a:r>
                      <a:r>
                        <a:rPr sz="900" spc="3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РСКП</a:t>
                      </a:r>
                      <a:r>
                        <a:rPr sz="900" spc="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→Возврат</a:t>
                      </a:r>
                      <a:r>
                        <a:rPr sz="900" spc="4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переплаты</a:t>
                      </a:r>
                      <a:r>
                        <a:rPr sz="900" spc="5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→</a:t>
                      </a:r>
                      <a:r>
                        <a:rPr sz="900" spc="2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Корректировочный</a:t>
                      </a:r>
                      <a:r>
                        <a:rPr sz="900" spc="6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Акт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263525" indent="-173355">
                        <a:lnSpc>
                          <a:spcPts val="960"/>
                        </a:lnSpc>
                        <a:buFont typeface="Wingdings"/>
                        <a:buChar char=""/>
                        <a:tabLst>
                          <a:tab pos="264160" algn="l"/>
                        </a:tabLst>
                      </a:pP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При</a:t>
                      </a:r>
                      <a:r>
                        <a:rPr sz="900" spc="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необходимости</a:t>
                      </a:r>
                      <a:r>
                        <a:rPr sz="900" spc="6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доплаты</a:t>
                      </a:r>
                      <a:r>
                        <a:rPr sz="900" spc="3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→</a:t>
                      </a:r>
                      <a:r>
                        <a:rPr sz="900" spc="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изменение</a:t>
                      </a:r>
                      <a:r>
                        <a:rPr sz="900" spc="5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3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СДО</a:t>
                      </a:r>
                      <a:r>
                        <a:rPr sz="900" spc="2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→</a:t>
                      </a:r>
                      <a:r>
                        <a:rPr sz="900" spc="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РСКП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на</a:t>
                      </a:r>
                      <a:r>
                        <a:rPr sz="900" spc="2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4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∆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  <a:p>
                      <a:pPr marL="263525" indent="-172720">
                        <a:lnSpc>
                          <a:spcPct val="100000"/>
                        </a:lnSpc>
                        <a:buFont typeface="Wingdings"/>
                        <a:buChar char=""/>
                        <a:tabLst>
                          <a:tab pos="264160" algn="l"/>
                        </a:tabLst>
                      </a:pP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Новый</a:t>
                      </a:r>
                      <a:r>
                        <a:rPr sz="900" spc="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Акт</a:t>
                      </a:r>
                      <a:r>
                        <a:rPr sz="900" spc="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900" spc="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новые</a:t>
                      </a:r>
                      <a:r>
                        <a:rPr sz="900" spc="2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позиции</a:t>
                      </a:r>
                      <a:r>
                        <a:rPr sz="900" spc="2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видов</a:t>
                      </a:r>
                      <a:r>
                        <a:rPr sz="900" spc="2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работ**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842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3525" indent="-173355">
                        <a:lnSpc>
                          <a:spcPct val="100000"/>
                        </a:lnSpc>
                        <a:spcBef>
                          <a:spcPts val="345"/>
                        </a:spcBef>
                        <a:buFont typeface="Wingdings"/>
                        <a:buChar char=""/>
                        <a:tabLst>
                          <a:tab pos="264160" algn="l"/>
                        </a:tabLst>
                      </a:pPr>
                      <a:r>
                        <a:rPr sz="900" spc="-4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ДС</a:t>
                      </a:r>
                      <a:r>
                        <a:rPr sz="900" spc="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900" spc="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РК*</a:t>
                      </a:r>
                      <a:r>
                        <a:rPr sz="900" spc="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→</a:t>
                      </a:r>
                      <a:r>
                        <a:rPr sz="900" spc="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Корректировочный</a:t>
                      </a:r>
                      <a:r>
                        <a:rPr sz="900" spc="6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Акт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263525" indent="-173355">
                        <a:lnSpc>
                          <a:spcPct val="100000"/>
                        </a:lnSpc>
                        <a:buFont typeface="Wingdings"/>
                        <a:buChar char=""/>
                        <a:tabLst>
                          <a:tab pos="264160" algn="l"/>
                        </a:tabLst>
                      </a:pP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Новый</a:t>
                      </a:r>
                      <a:r>
                        <a:rPr sz="900" spc="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2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Акт</a:t>
                      </a:r>
                      <a:r>
                        <a:rPr sz="900" spc="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900" spc="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новые</a:t>
                      </a:r>
                      <a:r>
                        <a:rPr sz="900" spc="2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позиции</a:t>
                      </a:r>
                      <a:r>
                        <a:rPr sz="900" spc="2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видов</a:t>
                      </a:r>
                      <a:r>
                        <a:rPr sz="900" spc="2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работ**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842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4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ДС</a:t>
                      </a:r>
                      <a:r>
                        <a:rPr sz="900" spc="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900" spc="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3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РК</a:t>
                      </a:r>
                      <a:r>
                        <a:rPr sz="90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→</a:t>
                      </a:r>
                      <a:r>
                        <a:rPr sz="900" spc="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Исправления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900" spc="-5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900" spc="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ранее</a:t>
                      </a:r>
                      <a:r>
                        <a:rPr sz="900" spc="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подписанному</a:t>
                      </a:r>
                      <a:r>
                        <a:rPr sz="900" spc="30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900" spc="-15" dirty="0">
                          <a:solidFill>
                            <a:srgbClr val="1F4174"/>
                          </a:solidFill>
                          <a:latin typeface="Microsoft Sans Serif"/>
                          <a:cs typeface="Microsoft Sans Serif"/>
                        </a:rPr>
                        <a:t>Акту</a:t>
                      </a:r>
                      <a:endParaRPr sz="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842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350349" y="863101"/>
            <a:ext cx="1689100" cy="690879"/>
          </a:xfrm>
          <a:custGeom>
            <a:avLst/>
            <a:gdLst/>
            <a:ahLst/>
            <a:cxnLst/>
            <a:rect l="l" t="t" r="r" b="b"/>
            <a:pathLst>
              <a:path w="1266825" h="518159">
                <a:moveTo>
                  <a:pt x="0" y="518160"/>
                </a:moveTo>
                <a:lnTo>
                  <a:pt x="1266444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688244" y="4695524"/>
            <a:ext cx="10982112" cy="1658189"/>
          </a:xfrm>
          <a:prstGeom prst="rect">
            <a:avLst/>
          </a:prstGeom>
        </p:spPr>
        <p:txBody>
          <a:bodyPr vert="horz" wrap="square" lIns="0" tIns="118533" rIns="0" bIns="0" rtlCol="0">
            <a:spAutoFit/>
          </a:bodyPr>
          <a:lstStyle/>
          <a:p>
            <a:pPr marL="243834" indent="-227748">
              <a:spcBef>
                <a:spcPts val="933"/>
              </a:spcBef>
              <a:buFont typeface="Wingdings"/>
              <a:buChar char=""/>
              <a:tabLst>
                <a:tab pos="244681" algn="l"/>
              </a:tabLst>
            </a:pPr>
            <a:r>
              <a:rPr sz="13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*З</a:t>
            </a:r>
            <a:r>
              <a:rPr sz="1067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АПРЕТ</a:t>
            </a:r>
            <a:r>
              <a:rPr sz="1067" spc="7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67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УДАЛЕНИЯ</a:t>
            </a:r>
            <a:r>
              <a:rPr sz="1067" spc="7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67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r>
              <a:rPr sz="1067" spc="8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333" spc="-67" dirty="0">
                <a:solidFill>
                  <a:srgbClr val="1F4174"/>
                </a:solidFill>
                <a:latin typeface="Microsoft Sans Serif"/>
                <a:cs typeface="Microsoft Sans Serif"/>
              </a:rPr>
              <a:t>РК</a:t>
            </a:r>
            <a:r>
              <a:rPr sz="1333" spc="3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67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СТРОКИ</a:t>
            </a:r>
            <a:r>
              <a:rPr sz="1067" spc="8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67" dirty="0">
                <a:solidFill>
                  <a:srgbClr val="1F4174"/>
                </a:solidFill>
                <a:latin typeface="Microsoft Sans Serif"/>
                <a:cs typeface="Microsoft Sans Serif"/>
              </a:rPr>
              <a:t>С</a:t>
            </a:r>
            <a:r>
              <a:rPr sz="1067" spc="8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67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ЗААКТИРОВАННЫМ</a:t>
            </a:r>
            <a:r>
              <a:rPr sz="1067" spc="6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67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ОБОРУДОВАНИЕМ</a:t>
            </a:r>
            <a:endParaRPr sz="1067" dirty="0">
              <a:latin typeface="Microsoft Sans Serif"/>
              <a:cs typeface="Microsoft Sans Serif"/>
            </a:endParaRPr>
          </a:p>
          <a:p>
            <a:pPr marL="243834" indent="-227748">
              <a:spcBef>
                <a:spcPts val="800"/>
              </a:spcBef>
              <a:buFont typeface="Wingdings"/>
              <a:buChar char=""/>
              <a:tabLst>
                <a:tab pos="244681" algn="l"/>
              </a:tabLst>
            </a:pPr>
            <a:r>
              <a:rPr sz="13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**З</a:t>
            </a:r>
            <a:r>
              <a:rPr sz="1067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АПРЕТ</a:t>
            </a:r>
            <a:r>
              <a:rPr sz="1067" spc="7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67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ДОБАВЛЕНИЯ</a:t>
            </a:r>
            <a:r>
              <a:rPr sz="1067" spc="6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67" dirty="0">
                <a:solidFill>
                  <a:srgbClr val="1F4174"/>
                </a:solidFill>
                <a:latin typeface="Microsoft Sans Serif"/>
                <a:cs typeface="Microsoft Sans Serif"/>
              </a:rPr>
              <a:t>И</a:t>
            </a:r>
            <a:r>
              <a:rPr sz="1067" spc="8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67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УДАЛЕНИЯ</a:t>
            </a:r>
            <a:r>
              <a:rPr sz="1067" spc="5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67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СТРОК</a:t>
            </a:r>
            <a:r>
              <a:rPr sz="1067" spc="7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67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r>
              <a:rPr sz="1067" spc="9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67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ПОДПИСАННОМ</a:t>
            </a:r>
            <a:r>
              <a:rPr sz="1067" spc="6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67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ЗАКАЗЧИКОМ</a:t>
            </a:r>
            <a:r>
              <a:rPr sz="1067" spc="7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3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А</a:t>
            </a:r>
            <a:r>
              <a:rPr sz="1067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КТЕ</a:t>
            </a:r>
            <a:endParaRPr sz="1067" dirty="0">
              <a:latin typeface="Microsoft Sans Serif"/>
              <a:cs typeface="Microsoft Sans Serif"/>
            </a:endParaRPr>
          </a:p>
          <a:p>
            <a:pPr marL="243834" indent="-227748">
              <a:spcBef>
                <a:spcPts val="800"/>
              </a:spcBef>
              <a:buSzPct val="125000"/>
              <a:buFont typeface="Wingdings"/>
              <a:buChar char=""/>
              <a:tabLst>
                <a:tab pos="244681" algn="l"/>
              </a:tabLst>
            </a:pPr>
            <a:r>
              <a:rPr sz="1067" dirty="0">
                <a:solidFill>
                  <a:srgbClr val="1F4174"/>
                </a:solidFill>
                <a:latin typeface="Microsoft Sans Serif"/>
                <a:cs typeface="Microsoft Sans Serif"/>
              </a:rPr>
              <a:t>С</a:t>
            </a:r>
            <a:r>
              <a:rPr sz="1067" spc="8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3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03.10.2022</a:t>
            </a:r>
            <a:r>
              <a:rPr sz="13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67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ЗАНУЛЕНИЕ</a:t>
            </a:r>
            <a:r>
              <a:rPr sz="1067" spc="9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67" dirty="0">
                <a:solidFill>
                  <a:srgbClr val="1F4174"/>
                </a:solidFill>
                <a:latin typeface="Microsoft Sans Serif"/>
                <a:cs typeface="Microsoft Sans Serif"/>
              </a:rPr>
              <a:t>ОШИБОЧНОЙ</a:t>
            </a:r>
            <a:r>
              <a:rPr sz="1067" spc="10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67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ПОЗИЦИИ</a:t>
            </a:r>
            <a:r>
              <a:rPr sz="1067" spc="10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67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r>
              <a:rPr sz="1067" spc="9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3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К</a:t>
            </a:r>
            <a:r>
              <a:rPr sz="1067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ОРРЕКТИРОВОЧНОМ</a:t>
            </a:r>
            <a:r>
              <a:rPr sz="1067" spc="6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67" spc="-27" dirty="0" smtClean="0">
                <a:solidFill>
                  <a:srgbClr val="1F4174"/>
                </a:solidFill>
                <a:latin typeface="Microsoft Sans Serif"/>
                <a:cs typeface="Microsoft Sans Serif"/>
              </a:rPr>
              <a:t>ДОКУМЕНТЕ</a:t>
            </a:r>
            <a:endParaRPr lang="ru-RU" sz="1067" spc="-27" dirty="0" smtClean="0">
              <a:solidFill>
                <a:srgbClr val="1F4174"/>
              </a:solidFill>
              <a:latin typeface="Microsoft Sans Serif"/>
              <a:cs typeface="Microsoft Sans Serif"/>
            </a:endParaRPr>
          </a:p>
          <a:p>
            <a:pPr marL="243834" indent="-227748">
              <a:spcBef>
                <a:spcPts val="800"/>
              </a:spcBef>
              <a:buSzPct val="125000"/>
              <a:buFont typeface="Wingdings"/>
              <a:buChar char=""/>
              <a:tabLst>
                <a:tab pos="244681" algn="l"/>
              </a:tabLst>
            </a:pPr>
            <a:r>
              <a:rPr sz="1333" spc="-20" dirty="0" smtClean="0">
                <a:solidFill>
                  <a:srgbClr val="1F4174"/>
                </a:solidFill>
                <a:latin typeface="Microsoft Sans Serif"/>
                <a:cs typeface="Microsoft Sans Serif"/>
              </a:rPr>
              <a:t>П</a:t>
            </a:r>
            <a:r>
              <a:rPr sz="1067" spc="-20" dirty="0" smtClean="0">
                <a:solidFill>
                  <a:srgbClr val="1F4174"/>
                </a:solidFill>
                <a:latin typeface="Microsoft Sans Serif"/>
                <a:cs typeface="Microsoft Sans Serif"/>
              </a:rPr>
              <a:t>РИЕМКА </a:t>
            </a:r>
            <a:r>
              <a:rPr sz="1067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ТОЛЬКО </a:t>
            </a:r>
            <a:r>
              <a:rPr sz="1067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ПОЛНОСТЬЮ </a:t>
            </a:r>
            <a:r>
              <a:rPr sz="1067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ЗАВЕРШЕННОГО </a:t>
            </a:r>
            <a:r>
              <a:rPr sz="1067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КОНСТРУКТИВНОГО </a:t>
            </a:r>
            <a:r>
              <a:rPr sz="1067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ЭЛЕМЕНТА </a:t>
            </a:r>
            <a:r>
              <a:rPr sz="1333" dirty="0">
                <a:solidFill>
                  <a:srgbClr val="1F4174"/>
                </a:solidFill>
                <a:latin typeface="Microsoft Sans Serif"/>
                <a:cs typeface="Microsoft Sans Serif"/>
              </a:rPr>
              <a:t>(</a:t>
            </a:r>
            <a:r>
              <a:rPr sz="1067" dirty="0">
                <a:solidFill>
                  <a:srgbClr val="1F4174"/>
                </a:solidFill>
                <a:latin typeface="Microsoft Sans Serif"/>
                <a:cs typeface="Microsoft Sans Serif"/>
              </a:rPr>
              <a:t>РЕШЕНИЯ</a:t>
            </a:r>
            <a:r>
              <a:rPr sz="1333" dirty="0">
                <a:solidFill>
                  <a:srgbClr val="1F4174"/>
                </a:solidFill>
                <a:latin typeface="Microsoft Sans Serif"/>
                <a:cs typeface="Microsoft Sans Serif"/>
              </a:rPr>
              <a:t>) </a:t>
            </a:r>
            <a:r>
              <a:rPr sz="1333" spc="347" dirty="0">
                <a:solidFill>
                  <a:srgbClr val="1F4174"/>
                </a:solidFill>
                <a:latin typeface="Microsoft Sans Serif"/>
                <a:cs typeface="Microsoft Sans Serif"/>
              </a:rPr>
              <a:t>– </a:t>
            </a:r>
            <a:r>
              <a:rPr sz="1067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П</a:t>
            </a:r>
            <a:r>
              <a:rPr sz="13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. </a:t>
            </a:r>
            <a:r>
              <a:rPr sz="13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5.1 </a:t>
            </a:r>
            <a:r>
              <a:rPr sz="1067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ПРИКАЗА </a:t>
            </a:r>
            <a:r>
              <a:rPr sz="13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М</a:t>
            </a:r>
            <a:r>
              <a:rPr sz="1067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ИНСТРОЯ </a:t>
            </a:r>
            <a:r>
              <a:rPr sz="13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Р</a:t>
            </a:r>
            <a:r>
              <a:rPr sz="1067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ОССИИ </a:t>
            </a:r>
            <a:r>
              <a:rPr sz="1333" spc="93" dirty="0">
                <a:solidFill>
                  <a:srgbClr val="1F4174"/>
                </a:solidFill>
                <a:latin typeface="Microsoft Sans Serif"/>
                <a:cs typeface="Microsoft Sans Serif"/>
              </a:rPr>
              <a:t>№ </a:t>
            </a:r>
            <a:r>
              <a:rPr sz="13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9/</a:t>
            </a:r>
            <a:r>
              <a:rPr sz="1067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ПР</a:t>
            </a:r>
            <a:r>
              <a:rPr sz="13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, </a:t>
            </a:r>
            <a:r>
              <a:rPr sz="1067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ПИСЬМО </a:t>
            </a:r>
            <a:r>
              <a:rPr sz="106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3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М</a:t>
            </a:r>
            <a:r>
              <a:rPr sz="1067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ИНСТРОЯ</a:t>
            </a:r>
            <a:r>
              <a:rPr sz="1067" spc="8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3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Р</a:t>
            </a:r>
            <a:r>
              <a:rPr sz="1067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ОССИИ</a:t>
            </a:r>
            <a:r>
              <a:rPr sz="1067" spc="9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67" dirty="0">
                <a:solidFill>
                  <a:srgbClr val="1F4174"/>
                </a:solidFill>
                <a:latin typeface="Microsoft Sans Serif"/>
                <a:cs typeface="Microsoft Sans Serif"/>
              </a:rPr>
              <a:t>ОТ</a:t>
            </a:r>
            <a:r>
              <a:rPr sz="1067" spc="9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3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07.02.2022</a:t>
            </a:r>
            <a:r>
              <a:rPr sz="1333" spc="2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333" spc="93" dirty="0">
                <a:solidFill>
                  <a:srgbClr val="1F4174"/>
                </a:solidFill>
                <a:latin typeface="Microsoft Sans Serif"/>
                <a:cs typeface="Microsoft Sans Serif"/>
              </a:rPr>
              <a:t>№</a:t>
            </a:r>
            <a:r>
              <a:rPr sz="13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3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4170-</a:t>
            </a:r>
            <a:r>
              <a:rPr sz="1067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СМ</a:t>
            </a:r>
            <a:r>
              <a:rPr sz="13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/09,</a:t>
            </a:r>
            <a:r>
              <a:rPr sz="1333" spc="2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067" b="1" spc="-7" dirty="0">
                <a:solidFill>
                  <a:srgbClr val="9BBA58"/>
                </a:solidFill>
                <a:latin typeface="Arial"/>
                <a:cs typeface="Arial"/>
              </a:rPr>
              <a:t>ПОДП</a:t>
            </a:r>
            <a:r>
              <a:rPr sz="1333" b="1" spc="-7" dirty="0">
                <a:solidFill>
                  <a:srgbClr val="9BBA58"/>
                </a:solidFill>
                <a:latin typeface="Arial"/>
                <a:cs typeface="Arial"/>
              </a:rPr>
              <a:t>.</a:t>
            </a:r>
            <a:r>
              <a:rPr sz="1333" b="1" spc="7" dirty="0">
                <a:solidFill>
                  <a:srgbClr val="9BBA58"/>
                </a:solidFill>
                <a:latin typeface="Arial"/>
                <a:cs typeface="Arial"/>
              </a:rPr>
              <a:t> </a:t>
            </a:r>
            <a:r>
              <a:rPr sz="1333" b="1" spc="-7" dirty="0">
                <a:solidFill>
                  <a:srgbClr val="9BBA58"/>
                </a:solidFill>
                <a:latin typeface="Arial"/>
                <a:cs typeface="Arial"/>
              </a:rPr>
              <a:t>«</a:t>
            </a:r>
            <a:r>
              <a:rPr sz="1067" b="1" spc="-7" dirty="0">
                <a:solidFill>
                  <a:srgbClr val="9BBA58"/>
                </a:solidFill>
                <a:latin typeface="Arial"/>
                <a:cs typeface="Arial"/>
              </a:rPr>
              <a:t>В</a:t>
            </a:r>
            <a:r>
              <a:rPr sz="1333" b="1" spc="-7" dirty="0">
                <a:solidFill>
                  <a:srgbClr val="9BBA58"/>
                </a:solidFill>
                <a:latin typeface="Arial"/>
                <a:cs typeface="Arial"/>
              </a:rPr>
              <a:t>»</a:t>
            </a:r>
            <a:r>
              <a:rPr sz="1333" b="1" spc="7" dirty="0">
                <a:solidFill>
                  <a:srgbClr val="9BBA58"/>
                </a:solidFill>
                <a:latin typeface="Arial"/>
                <a:cs typeface="Arial"/>
              </a:rPr>
              <a:t> </a:t>
            </a:r>
            <a:r>
              <a:rPr sz="1067" b="1" spc="-7" dirty="0">
                <a:solidFill>
                  <a:srgbClr val="9BBA58"/>
                </a:solidFill>
                <a:latin typeface="Arial"/>
                <a:cs typeface="Arial"/>
              </a:rPr>
              <a:t>П</a:t>
            </a:r>
            <a:r>
              <a:rPr sz="1333" b="1" spc="-7" dirty="0">
                <a:solidFill>
                  <a:srgbClr val="9BBA58"/>
                </a:solidFill>
                <a:latin typeface="Arial"/>
                <a:cs typeface="Arial"/>
              </a:rPr>
              <a:t>.</a:t>
            </a:r>
            <a:r>
              <a:rPr sz="1333" b="1" dirty="0">
                <a:solidFill>
                  <a:srgbClr val="9BBA58"/>
                </a:solidFill>
                <a:latin typeface="Arial"/>
                <a:cs typeface="Arial"/>
              </a:rPr>
              <a:t> </a:t>
            </a:r>
            <a:r>
              <a:rPr sz="1333" b="1" spc="-7" dirty="0">
                <a:solidFill>
                  <a:srgbClr val="9BBA58"/>
                </a:solidFill>
                <a:latin typeface="Arial"/>
                <a:cs typeface="Arial"/>
              </a:rPr>
              <a:t>33</a:t>
            </a:r>
            <a:r>
              <a:rPr sz="1333" b="1" spc="7" dirty="0">
                <a:solidFill>
                  <a:srgbClr val="9BBA58"/>
                </a:solidFill>
                <a:latin typeface="Arial"/>
                <a:cs typeface="Arial"/>
              </a:rPr>
              <a:t> </a:t>
            </a:r>
            <a:r>
              <a:rPr sz="1333" b="1" dirty="0">
                <a:solidFill>
                  <a:srgbClr val="9BBA58"/>
                </a:solidFill>
                <a:latin typeface="Arial"/>
                <a:cs typeface="Arial"/>
              </a:rPr>
              <a:t>П</a:t>
            </a:r>
            <a:r>
              <a:rPr sz="1067" b="1" dirty="0">
                <a:solidFill>
                  <a:srgbClr val="9BBA58"/>
                </a:solidFill>
                <a:latin typeface="Arial"/>
                <a:cs typeface="Arial"/>
              </a:rPr>
              <a:t>ОРЯДКА</a:t>
            </a:r>
            <a:r>
              <a:rPr sz="1067" b="1" spc="27" dirty="0">
                <a:solidFill>
                  <a:srgbClr val="9BBA58"/>
                </a:solidFill>
                <a:latin typeface="Arial"/>
                <a:cs typeface="Arial"/>
              </a:rPr>
              <a:t> </a:t>
            </a:r>
            <a:r>
              <a:rPr sz="1067" b="1" dirty="0">
                <a:solidFill>
                  <a:srgbClr val="9BBA58"/>
                </a:solidFill>
                <a:latin typeface="Arial"/>
                <a:cs typeface="Arial"/>
              </a:rPr>
              <a:t>ОПРЕДЕЛЕНИЯ</a:t>
            </a:r>
            <a:r>
              <a:rPr sz="1067" b="1" spc="80" dirty="0">
                <a:solidFill>
                  <a:srgbClr val="9BBA58"/>
                </a:solidFill>
                <a:latin typeface="Arial"/>
                <a:cs typeface="Arial"/>
              </a:rPr>
              <a:t> </a:t>
            </a:r>
            <a:r>
              <a:rPr sz="1333" b="1" spc="-7" dirty="0">
                <a:solidFill>
                  <a:srgbClr val="9BBA58"/>
                </a:solidFill>
                <a:latin typeface="Arial"/>
                <a:cs typeface="Arial"/>
              </a:rPr>
              <a:t>НМЦК,</a:t>
            </a:r>
            <a:r>
              <a:rPr sz="1333" b="1" spc="-13" dirty="0">
                <a:solidFill>
                  <a:srgbClr val="9BBA58"/>
                </a:solidFill>
                <a:latin typeface="Arial"/>
                <a:cs typeface="Arial"/>
              </a:rPr>
              <a:t> </a:t>
            </a:r>
            <a:r>
              <a:rPr sz="1067" b="1" spc="-7" dirty="0">
                <a:solidFill>
                  <a:srgbClr val="9BBA58"/>
                </a:solidFill>
                <a:latin typeface="Arial"/>
                <a:cs typeface="Arial"/>
              </a:rPr>
              <a:t>УТВ</a:t>
            </a:r>
            <a:r>
              <a:rPr sz="1333" b="1" spc="-7" dirty="0">
                <a:solidFill>
                  <a:srgbClr val="9BBA58"/>
                </a:solidFill>
                <a:latin typeface="Arial"/>
                <a:cs typeface="Arial"/>
              </a:rPr>
              <a:t>.</a:t>
            </a:r>
            <a:r>
              <a:rPr sz="1333" b="1" spc="7" dirty="0">
                <a:solidFill>
                  <a:srgbClr val="9BBA58"/>
                </a:solidFill>
                <a:latin typeface="Arial"/>
                <a:cs typeface="Arial"/>
              </a:rPr>
              <a:t> </a:t>
            </a:r>
            <a:r>
              <a:rPr sz="1333" b="1" spc="-7" dirty="0">
                <a:solidFill>
                  <a:srgbClr val="9BBA58"/>
                </a:solidFill>
                <a:latin typeface="Arial"/>
                <a:cs typeface="Arial"/>
              </a:rPr>
              <a:t>П</a:t>
            </a:r>
            <a:r>
              <a:rPr sz="1067" b="1" spc="-7" dirty="0">
                <a:solidFill>
                  <a:srgbClr val="9BBA58"/>
                </a:solidFill>
                <a:latin typeface="Arial"/>
                <a:cs typeface="Arial"/>
              </a:rPr>
              <a:t>РИКАЗОМ</a:t>
            </a:r>
            <a:r>
              <a:rPr sz="1067" b="1" spc="87" dirty="0">
                <a:solidFill>
                  <a:srgbClr val="9BBA58"/>
                </a:solidFill>
                <a:latin typeface="Arial"/>
                <a:cs typeface="Arial"/>
              </a:rPr>
              <a:t> </a:t>
            </a:r>
            <a:r>
              <a:rPr sz="1333" b="1" spc="-7" dirty="0">
                <a:solidFill>
                  <a:srgbClr val="9BBA58"/>
                </a:solidFill>
                <a:latin typeface="Arial"/>
                <a:cs typeface="Arial"/>
              </a:rPr>
              <a:t>М</a:t>
            </a:r>
            <a:r>
              <a:rPr sz="1067" b="1" spc="-7" dirty="0">
                <a:solidFill>
                  <a:srgbClr val="9BBA58"/>
                </a:solidFill>
                <a:latin typeface="Arial"/>
                <a:cs typeface="Arial"/>
              </a:rPr>
              <a:t>ИНСТРОЯ</a:t>
            </a:r>
            <a:r>
              <a:rPr sz="1067" b="1" spc="80" dirty="0">
                <a:solidFill>
                  <a:srgbClr val="9BBA58"/>
                </a:solidFill>
                <a:latin typeface="Arial"/>
                <a:cs typeface="Arial"/>
              </a:rPr>
              <a:t> </a:t>
            </a:r>
            <a:r>
              <a:rPr sz="1333" b="1" spc="-7" dirty="0">
                <a:solidFill>
                  <a:srgbClr val="9BBA58"/>
                </a:solidFill>
                <a:latin typeface="Arial"/>
                <a:cs typeface="Arial"/>
              </a:rPr>
              <a:t>Р</a:t>
            </a:r>
            <a:r>
              <a:rPr sz="1067" b="1" spc="-7" dirty="0">
                <a:solidFill>
                  <a:srgbClr val="9BBA58"/>
                </a:solidFill>
                <a:latin typeface="Arial"/>
                <a:cs typeface="Arial"/>
              </a:rPr>
              <a:t>ОССИИ</a:t>
            </a:r>
            <a:r>
              <a:rPr sz="1067" b="1" spc="73" dirty="0">
                <a:solidFill>
                  <a:srgbClr val="9BBA58"/>
                </a:solidFill>
                <a:latin typeface="Arial"/>
                <a:cs typeface="Arial"/>
              </a:rPr>
              <a:t> </a:t>
            </a:r>
            <a:r>
              <a:rPr sz="1333" b="1" spc="-7" dirty="0">
                <a:solidFill>
                  <a:srgbClr val="9BBA58"/>
                </a:solidFill>
                <a:latin typeface="Arial"/>
                <a:cs typeface="Arial"/>
              </a:rPr>
              <a:t>841/</a:t>
            </a:r>
            <a:r>
              <a:rPr sz="1067" b="1" spc="-7" dirty="0">
                <a:solidFill>
                  <a:srgbClr val="9BBA58"/>
                </a:solidFill>
                <a:latin typeface="Arial"/>
                <a:cs typeface="Arial"/>
              </a:rPr>
              <a:t>ПР </a:t>
            </a:r>
            <a:r>
              <a:rPr sz="1067" b="1" dirty="0">
                <a:solidFill>
                  <a:srgbClr val="9BBA58"/>
                </a:solidFill>
                <a:latin typeface="Arial"/>
                <a:cs typeface="Arial"/>
              </a:rPr>
              <a:t> В</a:t>
            </a:r>
            <a:r>
              <a:rPr sz="1067" b="1" spc="53" dirty="0">
                <a:solidFill>
                  <a:srgbClr val="9BBA58"/>
                </a:solidFill>
                <a:latin typeface="Arial"/>
                <a:cs typeface="Arial"/>
              </a:rPr>
              <a:t> </a:t>
            </a:r>
            <a:r>
              <a:rPr sz="1067" b="1" dirty="0">
                <a:solidFill>
                  <a:srgbClr val="9BBA58"/>
                </a:solidFill>
                <a:latin typeface="Arial"/>
                <a:cs typeface="Arial"/>
              </a:rPr>
              <a:t>РЕД</a:t>
            </a:r>
            <a:r>
              <a:rPr sz="1333" b="1" dirty="0">
                <a:solidFill>
                  <a:srgbClr val="9BBA58"/>
                </a:solidFill>
                <a:latin typeface="Arial"/>
                <a:cs typeface="Arial"/>
              </a:rPr>
              <a:t>.</a:t>
            </a:r>
            <a:r>
              <a:rPr sz="1333" b="1" spc="-20" dirty="0">
                <a:solidFill>
                  <a:srgbClr val="9BBA58"/>
                </a:solidFill>
                <a:latin typeface="Arial"/>
                <a:cs typeface="Arial"/>
              </a:rPr>
              <a:t> </a:t>
            </a:r>
            <a:r>
              <a:rPr sz="1067" b="1" spc="-13" dirty="0">
                <a:solidFill>
                  <a:srgbClr val="9BBA58"/>
                </a:solidFill>
                <a:latin typeface="Arial"/>
                <a:cs typeface="Arial"/>
              </a:rPr>
              <a:t>ПРИКАЗА</a:t>
            </a:r>
            <a:r>
              <a:rPr sz="1067" b="1" spc="93" dirty="0">
                <a:solidFill>
                  <a:srgbClr val="9BBA58"/>
                </a:solidFill>
                <a:latin typeface="Arial"/>
                <a:cs typeface="Arial"/>
              </a:rPr>
              <a:t> </a:t>
            </a:r>
            <a:r>
              <a:rPr sz="1333" b="1" spc="-7" dirty="0">
                <a:solidFill>
                  <a:srgbClr val="9BBA58"/>
                </a:solidFill>
                <a:latin typeface="Arial"/>
                <a:cs typeface="Arial"/>
              </a:rPr>
              <a:t>№</a:t>
            </a:r>
            <a:r>
              <a:rPr sz="1333" b="1" spc="-13" dirty="0">
                <a:solidFill>
                  <a:srgbClr val="9BBA58"/>
                </a:solidFill>
                <a:latin typeface="Arial"/>
                <a:cs typeface="Arial"/>
              </a:rPr>
              <a:t> </a:t>
            </a:r>
            <a:r>
              <a:rPr sz="1333" b="1" spc="-7" dirty="0">
                <a:solidFill>
                  <a:srgbClr val="9BBA58"/>
                </a:solidFill>
                <a:latin typeface="Arial"/>
                <a:cs typeface="Arial"/>
              </a:rPr>
              <a:t>484/</a:t>
            </a:r>
            <a:r>
              <a:rPr sz="1067" b="1" spc="-7" dirty="0">
                <a:solidFill>
                  <a:srgbClr val="9BBA58"/>
                </a:solidFill>
                <a:latin typeface="Arial"/>
                <a:cs typeface="Arial"/>
              </a:rPr>
              <a:t>ПР</a:t>
            </a:r>
            <a:r>
              <a:rPr sz="1067" b="1" spc="60" dirty="0">
                <a:solidFill>
                  <a:srgbClr val="9BBA58"/>
                </a:solidFill>
                <a:latin typeface="Arial"/>
                <a:cs typeface="Arial"/>
              </a:rPr>
              <a:t> </a:t>
            </a:r>
            <a:r>
              <a:rPr sz="1333" b="1" dirty="0">
                <a:solidFill>
                  <a:srgbClr val="9BBA58"/>
                </a:solidFill>
                <a:latin typeface="Arial"/>
                <a:cs typeface="Arial"/>
              </a:rPr>
              <a:t>(!</a:t>
            </a:r>
            <a:r>
              <a:rPr sz="1067" b="1" dirty="0">
                <a:solidFill>
                  <a:srgbClr val="9BBA58"/>
                </a:solidFill>
                <a:latin typeface="Arial"/>
                <a:cs typeface="Arial"/>
              </a:rPr>
              <a:t>NEW</a:t>
            </a:r>
            <a:r>
              <a:rPr sz="1333" b="1" dirty="0">
                <a:solidFill>
                  <a:srgbClr val="9BBA58"/>
                </a:solidFill>
                <a:latin typeface="Arial"/>
                <a:cs typeface="Arial"/>
              </a:rPr>
              <a:t>)</a:t>
            </a:r>
            <a:endParaRPr sz="1333" dirty="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537" y="4597544"/>
            <a:ext cx="442959" cy="44295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94496" y="8729"/>
            <a:ext cx="5132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086">
              <a:spcBef>
                <a:spcPts val="800"/>
              </a:spcBef>
              <a:buSzPct val="125000"/>
              <a:tabLst>
                <a:tab pos="244681" algn="l"/>
              </a:tabLst>
            </a:pPr>
            <a:r>
              <a:rPr lang="ru-RU" spc="-13" dirty="0"/>
              <a:t>ИЗМЕНЕНИЕ</a:t>
            </a:r>
            <a:r>
              <a:rPr lang="ru-RU" spc="13" dirty="0"/>
              <a:t> </a:t>
            </a:r>
            <a:r>
              <a:rPr lang="ru-RU" spc="-13" dirty="0"/>
              <a:t>ОБЪЕМА</a:t>
            </a:r>
            <a:r>
              <a:rPr lang="ru-RU" dirty="0"/>
              <a:t> </a:t>
            </a:r>
            <a:r>
              <a:rPr lang="ru-RU" spc="-47" dirty="0"/>
              <a:t>РАБОТ </a:t>
            </a:r>
            <a:r>
              <a:rPr lang="ru-RU" spc="-620" dirty="0"/>
              <a:t> </a:t>
            </a:r>
            <a:r>
              <a:rPr lang="ru-RU" spc="-27" dirty="0"/>
              <a:t>ЧАСТИЧНАЯ</a:t>
            </a:r>
            <a:r>
              <a:rPr lang="ru-RU" spc="-93" dirty="0"/>
              <a:t> </a:t>
            </a:r>
            <a:r>
              <a:rPr lang="ru-RU" spc="-33" dirty="0"/>
              <a:t>ПРИЕМКА</a:t>
            </a:r>
            <a:endParaRPr lang="ru-RU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1816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4899" y="3175"/>
            <a:ext cx="12123420" cy="112509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R="7620" algn="r">
              <a:spcBef>
                <a:spcPts val="133"/>
              </a:spcBef>
            </a:pPr>
            <a:r>
              <a:rPr sz="2400" spc="-40" dirty="0"/>
              <a:t>ОФОРМЛЕНИЕ</a:t>
            </a:r>
            <a:r>
              <a:rPr sz="2400" spc="27" dirty="0"/>
              <a:t> </a:t>
            </a:r>
            <a:r>
              <a:rPr sz="2400" spc="-53" dirty="0"/>
              <a:t>КС-2,</a:t>
            </a:r>
            <a:r>
              <a:rPr sz="2400" spc="20" dirty="0"/>
              <a:t> </a:t>
            </a:r>
            <a:r>
              <a:rPr sz="2400" spc="-53" dirty="0"/>
              <a:t>КС-3.</a:t>
            </a:r>
            <a:r>
              <a:rPr sz="2400" spc="33" dirty="0"/>
              <a:t> </a:t>
            </a:r>
            <a:r>
              <a:rPr sz="2400" spc="-73" dirty="0"/>
              <a:t>ФИКСАЦИЯ</a:t>
            </a:r>
            <a:r>
              <a:rPr sz="2400" spc="40" dirty="0"/>
              <a:t> </a:t>
            </a:r>
            <a:r>
              <a:rPr sz="2400" spc="-100" dirty="0"/>
              <a:t>ДАТЫ</a:t>
            </a:r>
            <a:endParaRPr sz="2400"/>
          </a:p>
          <a:p>
            <a:pPr marR="6773" algn="r">
              <a:tabLst>
                <a:tab pos="3456007" algn="l"/>
              </a:tabLst>
            </a:pPr>
            <a:r>
              <a:rPr sz="2400" u="sng" dirty="0">
                <a:uFill>
                  <a:solidFill>
                    <a:srgbClr val="D9D9D9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400" u="sng" spc="-40" dirty="0">
                <a:uFill>
                  <a:solidFill>
                    <a:srgbClr val="D9D9D9"/>
                  </a:solidFill>
                </a:uFill>
              </a:rPr>
              <a:t>ПРЕДЪЯВЛЕНИЯ</a:t>
            </a:r>
            <a:r>
              <a:rPr sz="2400" u="sng" spc="47" dirty="0">
                <a:uFill>
                  <a:solidFill>
                    <a:srgbClr val="D9D9D9"/>
                  </a:solidFill>
                </a:uFill>
              </a:rPr>
              <a:t> </a:t>
            </a:r>
            <a:r>
              <a:rPr sz="2400" u="sng" spc="-93" dirty="0">
                <a:uFill>
                  <a:solidFill>
                    <a:srgbClr val="D9D9D9"/>
                  </a:solidFill>
                </a:uFill>
              </a:rPr>
              <a:t>РЕЗУЛЬТАТОВ</a:t>
            </a:r>
            <a:r>
              <a:rPr sz="2400" u="sng" spc="7" dirty="0">
                <a:uFill>
                  <a:solidFill>
                    <a:srgbClr val="D9D9D9"/>
                  </a:solidFill>
                </a:uFill>
              </a:rPr>
              <a:t> </a:t>
            </a:r>
            <a:r>
              <a:rPr sz="2400" u="sng" spc="-20" dirty="0">
                <a:uFill>
                  <a:solidFill>
                    <a:srgbClr val="D9D9D9"/>
                  </a:solidFill>
                </a:uFill>
              </a:rPr>
              <a:t>ВЫПОЛНЕННОЙ</a:t>
            </a:r>
            <a:r>
              <a:rPr sz="2400" u="sng" spc="47" dirty="0">
                <a:uFill>
                  <a:solidFill>
                    <a:srgbClr val="D9D9D9"/>
                  </a:solidFill>
                </a:uFill>
              </a:rPr>
              <a:t> </a:t>
            </a:r>
            <a:r>
              <a:rPr sz="2400" u="sng" spc="-33" dirty="0">
                <a:uFill>
                  <a:solidFill>
                    <a:srgbClr val="D9D9D9"/>
                  </a:solidFill>
                </a:uFill>
              </a:rPr>
              <a:t>РАБОТЫ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9051" y="1338233"/>
            <a:ext cx="8698653" cy="438337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400" spc="-40" dirty="0">
                <a:solidFill>
                  <a:srgbClr val="1F4174"/>
                </a:solidFill>
                <a:latin typeface="Microsoft Sans Serif"/>
                <a:cs typeface="Microsoft Sans Serif"/>
              </a:rPr>
              <a:t>А</a:t>
            </a:r>
            <a:r>
              <a:rPr sz="1133" spc="-40" dirty="0">
                <a:solidFill>
                  <a:srgbClr val="1F4174"/>
                </a:solidFill>
                <a:latin typeface="Microsoft Sans Serif"/>
                <a:cs typeface="Microsoft Sans Serif"/>
              </a:rPr>
              <a:t>КТ</a:t>
            </a:r>
            <a:r>
              <a:rPr sz="1133" spc="6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О</a:t>
            </a:r>
            <a:r>
              <a:rPr sz="1133" spc="7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ПРИЕМКЕ</a:t>
            </a:r>
            <a:r>
              <a:rPr sz="1133" spc="8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ВЫПОЛНЕННЫХ</a:t>
            </a:r>
            <a:r>
              <a:rPr sz="1133" spc="6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РАБОТ</a:t>
            </a:r>
            <a:r>
              <a:rPr sz="1133" spc="6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r>
              <a:rPr sz="1133" spc="8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ГИС </a:t>
            </a:r>
            <a:r>
              <a:rPr sz="1400" dirty="0">
                <a:solidFill>
                  <a:srgbClr val="1F4174"/>
                </a:solidFill>
                <a:latin typeface="Microsoft Sans Serif"/>
                <a:cs typeface="Microsoft Sans Serif"/>
              </a:rPr>
              <a:t>ЕИС:</a:t>
            </a:r>
            <a:endParaRPr sz="1400">
              <a:latin typeface="Microsoft Sans Serif"/>
              <a:cs typeface="Microsoft Sans Serif"/>
            </a:endParaRPr>
          </a:p>
          <a:p>
            <a:pPr marL="243834" indent="-227748">
              <a:spcBef>
                <a:spcPts val="267"/>
              </a:spcBef>
              <a:buSzPct val="123529"/>
              <a:buFont typeface="Wingdings"/>
              <a:buChar char=""/>
              <a:tabLst>
                <a:tab pos="244681" algn="l"/>
              </a:tabLst>
            </a:pP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ОСНОВАНИЕ</a:t>
            </a:r>
            <a:r>
              <a:rPr sz="1133" spc="6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73" dirty="0">
                <a:solidFill>
                  <a:srgbClr val="1F4174"/>
                </a:solidFill>
                <a:latin typeface="Microsoft Sans Serif"/>
                <a:cs typeface="Microsoft Sans Serif"/>
              </a:rPr>
              <a:t>ДЛЯ</a:t>
            </a:r>
            <a:r>
              <a:rPr sz="1133" spc="7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ОПЛАТЫ</a:t>
            </a:r>
            <a:endParaRPr sz="1133">
              <a:latin typeface="Microsoft Sans Serif"/>
              <a:cs typeface="Microsoft Sans Serif"/>
            </a:endParaRPr>
          </a:p>
          <a:p>
            <a:pPr marL="243834" marR="6773" indent="-227748">
              <a:spcBef>
                <a:spcPts val="53"/>
              </a:spcBef>
              <a:buSzPct val="123529"/>
              <a:buFont typeface="Wingdings"/>
              <a:buChar char=""/>
              <a:tabLst>
                <a:tab pos="244681" algn="l"/>
              </a:tabLst>
            </a:pP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ДОКУМЕНТ</a:t>
            </a:r>
            <a:r>
              <a:rPr sz="1400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-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ОСНОВАНИЕ</a:t>
            </a:r>
            <a:r>
              <a:rPr sz="1133" spc="152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67" dirty="0">
                <a:solidFill>
                  <a:srgbClr val="1F4174"/>
                </a:solidFill>
                <a:latin typeface="Microsoft Sans Serif"/>
                <a:cs typeface="Microsoft Sans Serif"/>
              </a:rPr>
              <a:t>ДЛЯ</a:t>
            </a:r>
            <a:r>
              <a:rPr sz="1133" spc="16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ПОСТАНОВКИ</a:t>
            </a:r>
            <a:r>
              <a:rPr sz="1133" spc="152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НА</a:t>
            </a:r>
            <a:r>
              <a:rPr sz="1133" spc="152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УЧЕТ</a:t>
            </a:r>
            <a:r>
              <a:rPr sz="1133" spc="16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ДЕНЕЖНЫХ</a:t>
            </a:r>
            <a:r>
              <a:rPr sz="1133" spc="13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ОБЯЗАТЕЛЬСТВ</a:t>
            </a:r>
            <a:r>
              <a:rPr sz="1133" spc="152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И</a:t>
            </a:r>
            <a:r>
              <a:rPr sz="1133" spc="13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САНКЦИОНИРОВАНИЯ</a:t>
            </a:r>
            <a:r>
              <a:rPr sz="1133" spc="16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ОПЛАТЫ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 ПО</a:t>
            </a:r>
            <a:r>
              <a:rPr sz="1133" spc="6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ПРИКАЗУ</a:t>
            </a:r>
            <a:r>
              <a:rPr sz="1133" spc="8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00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М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ИНФИНА</a:t>
            </a:r>
            <a:r>
              <a:rPr sz="1133" spc="8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Р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ОССИИ</a:t>
            </a:r>
            <a:r>
              <a:rPr sz="1133" spc="6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00" spc="107" dirty="0">
                <a:solidFill>
                  <a:srgbClr val="1F4174"/>
                </a:solidFill>
                <a:latin typeface="Microsoft Sans Serif"/>
                <a:cs typeface="Microsoft Sans Serif"/>
              </a:rPr>
              <a:t>№</a:t>
            </a:r>
            <a:r>
              <a:rPr sz="1400" dirty="0">
                <a:solidFill>
                  <a:srgbClr val="1F4174"/>
                </a:solidFill>
                <a:latin typeface="Microsoft Sans Serif"/>
                <a:cs typeface="Microsoft Sans Serif"/>
              </a:rPr>
              <a:t> 258</a:t>
            </a:r>
            <a:r>
              <a:rPr sz="1133" dirty="0">
                <a:solidFill>
                  <a:srgbClr val="1F4174"/>
                </a:solidFill>
                <a:latin typeface="Microsoft Sans Serif"/>
                <a:cs typeface="Microsoft Sans Serif"/>
              </a:rPr>
              <a:t>Н</a:t>
            </a:r>
            <a:endParaRPr sz="1133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Clr>
                <a:srgbClr val="1F4174"/>
              </a:buClr>
              <a:buFont typeface="Wingdings"/>
              <a:buChar char=""/>
            </a:pPr>
            <a:endParaRPr sz="1600">
              <a:latin typeface="Microsoft Sans Serif"/>
              <a:cs typeface="Microsoft Sans Serif"/>
            </a:endParaRPr>
          </a:p>
          <a:p>
            <a:pPr>
              <a:spcBef>
                <a:spcPts val="33"/>
              </a:spcBef>
              <a:buClr>
                <a:srgbClr val="1F4174"/>
              </a:buClr>
              <a:buFont typeface="Wingdings"/>
              <a:buChar char=""/>
            </a:pPr>
            <a:endParaRPr sz="1267">
              <a:latin typeface="Microsoft Sans Serif"/>
              <a:cs typeface="Microsoft Sans Serif"/>
            </a:endParaRPr>
          </a:p>
          <a:p>
            <a:pPr marL="16933"/>
            <a:r>
              <a:rPr sz="1400" spc="-40" dirty="0">
                <a:solidFill>
                  <a:srgbClr val="1F4174"/>
                </a:solidFill>
                <a:latin typeface="Microsoft Sans Serif"/>
                <a:cs typeface="Microsoft Sans Serif"/>
              </a:rPr>
              <a:t>Ф</a:t>
            </a:r>
            <a:r>
              <a:rPr sz="1133" spc="-40" dirty="0">
                <a:solidFill>
                  <a:srgbClr val="1F4174"/>
                </a:solidFill>
                <a:latin typeface="Microsoft Sans Serif"/>
                <a:cs typeface="Microsoft Sans Serif"/>
              </a:rPr>
              <a:t>ИКСАЦИЯ</a:t>
            </a:r>
            <a:r>
              <a:rPr sz="1133" spc="7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r>
              <a:rPr sz="1133" spc="8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АКТЕ</a:t>
            </a:r>
            <a:r>
              <a:rPr sz="1133" spc="6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О</a:t>
            </a:r>
            <a:r>
              <a:rPr sz="1133" spc="7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ПРИЕМКЕ</a:t>
            </a:r>
            <a:r>
              <a:rPr sz="1133" spc="10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ВЫПОЛНЕННЫХ</a:t>
            </a:r>
            <a:r>
              <a:rPr sz="1133" spc="5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РАБОТ</a:t>
            </a:r>
            <a:r>
              <a:rPr sz="1133" spc="19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r>
              <a:rPr sz="1133" spc="8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ГИС </a:t>
            </a:r>
            <a:r>
              <a:rPr sz="1400" dirty="0">
                <a:solidFill>
                  <a:srgbClr val="1F4174"/>
                </a:solidFill>
                <a:latin typeface="Microsoft Sans Serif"/>
                <a:cs typeface="Microsoft Sans Serif"/>
              </a:rPr>
              <a:t>ЕИС:</a:t>
            </a:r>
            <a:endParaRPr sz="1400">
              <a:latin typeface="Microsoft Sans Serif"/>
              <a:cs typeface="Microsoft Sans Serif"/>
            </a:endParaRPr>
          </a:p>
          <a:p>
            <a:pPr marL="243834" indent="-227748">
              <a:spcBef>
                <a:spcPts val="267"/>
              </a:spcBef>
              <a:buSzPct val="123529"/>
              <a:buFont typeface="Wingdings"/>
              <a:buChar char=""/>
              <a:tabLst>
                <a:tab pos="244681" algn="l"/>
              </a:tabLst>
            </a:pPr>
            <a:r>
              <a:rPr sz="1133" spc="-40" dirty="0">
                <a:solidFill>
                  <a:srgbClr val="1F4174"/>
                </a:solidFill>
                <a:latin typeface="Microsoft Sans Serif"/>
                <a:cs typeface="Microsoft Sans Serif"/>
              </a:rPr>
              <a:t>ДАТЫ</a:t>
            </a:r>
            <a:r>
              <a:rPr sz="1133" spc="8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40" dirty="0">
                <a:solidFill>
                  <a:srgbClr val="1F4174"/>
                </a:solidFill>
                <a:latin typeface="Microsoft Sans Serif"/>
                <a:cs typeface="Microsoft Sans Serif"/>
              </a:rPr>
              <a:t>ФАКТИЧЕСКОГО</a:t>
            </a:r>
            <a:r>
              <a:rPr sz="1133" spc="4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ПРЕДЪЯВЛЕНИЯ</a:t>
            </a:r>
            <a:r>
              <a:rPr sz="1133" spc="1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РЕЗУЛЬТАТОВ</a:t>
            </a:r>
            <a:r>
              <a:rPr sz="1133" spc="9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ВЫПОЛНЕННОЙ</a:t>
            </a:r>
            <a:r>
              <a:rPr sz="1133" spc="8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РАБОТЫ</a:t>
            </a:r>
            <a:endParaRPr sz="1133">
              <a:latin typeface="Microsoft Sans Serif"/>
              <a:cs typeface="Microsoft Sans Serif"/>
            </a:endParaRPr>
          </a:p>
          <a:p>
            <a:pPr marL="243834" indent="-227748">
              <a:spcBef>
                <a:spcPts val="320"/>
              </a:spcBef>
              <a:buSzPct val="123529"/>
              <a:buFont typeface="Wingdings"/>
              <a:buChar char=""/>
              <a:tabLst>
                <a:tab pos="244681" algn="l"/>
              </a:tabLst>
            </a:pPr>
            <a:r>
              <a:rPr sz="1133" spc="-40" dirty="0">
                <a:solidFill>
                  <a:srgbClr val="1F4174"/>
                </a:solidFill>
                <a:latin typeface="Microsoft Sans Serif"/>
                <a:cs typeface="Microsoft Sans Serif"/>
              </a:rPr>
              <a:t>ДАТЫ</a:t>
            </a:r>
            <a:r>
              <a:rPr sz="1133" spc="8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НАЧАЛА</a:t>
            </a:r>
            <a:r>
              <a:rPr sz="1133" spc="8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И</a:t>
            </a:r>
            <a:r>
              <a:rPr sz="1133" spc="8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ОКОНЧАНИЯ</a:t>
            </a:r>
            <a:r>
              <a:rPr sz="1133" spc="9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ВЫПОЛНЕНИЯ</a:t>
            </a:r>
            <a:r>
              <a:rPr sz="1133" spc="8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РАБОТ</a:t>
            </a:r>
            <a:r>
              <a:rPr sz="1133" spc="9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r>
              <a:rPr sz="1133" spc="9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ОТЧЕТНОМ</a:t>
            </a:r>
            <a:r>
              <a:rPr sz="1133" spc="6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40" dirty="0">
                <a:solidFill>
                  <a:srgbClr val="1F4174"/>
                </a:solidFill>
                <a:latin typeface="Microsoft Sans Serif"/>
                <a:cs typeface="Microsoft Sans Serif"/>
              </a:rPr>
              <a:t>ПЕРИОДЕ</a:t>
            </a:r>
            <a:endParaRPr sz="1133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467">
              <a:latin typeface="Microsoft Sans Serif"/>
              <a:cs typeface="Microsoft Sans Serif"/>
            </a:endParaRPr>
          </a:p>
          <a:p>
            <a:pPr>
              <a:spcBef>
                <a:spcPts val="13"/>
              </a:spcBef>
            </a:pPr>
            <a:endParaRPr sz="1467">
              <a:latin typeface="Microsoft Sans Serif"/>
              <a:cs typeface="Microsoft Sans Serif"/>
            </a:endParaRPr>
          </a:p>
          <a:p>
            <a:pPr marL="16933" marR="7620" indent="-847"/>
            <a:r>
              <a:rPr sz="1400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И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СЧИСЛЕНИЕ</a:t>
            </a:r>
            <a:r>
              <a:rPr sz="1133" spc="18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НЕУСТОЕК</a:t>
            </a:r>
            <a:r>
              <a:rPr sz="1133" spc="44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(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ШТРАФОВ</a:t>
            </a:r>
            <a:r>
              <a:rPr sz="1400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,</a:t>
            </a:r>
            <a:r>
              <a:rPr sz="1400" spc="36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ПЕНИ</a:t>
            </a:r>
            <a:r>
              <a:rPr sz="14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)</a:t>
            </a:r>
            <a:r>
              <a:rPr sz="1400" spc="36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ЗА</a:t>
            </a:r>
            <a:r>
              <a:rPr sz="1133" spc="44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ПРОСРОЧКУ</a:t>
            </a:r>
            <a:r>
              <a:rPr sz="1133" spc="42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ИСПОЛНЕНИЯ</a:t>
            </a:r>
            <a:r>
              <a:rPr sz="1133" spc="45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ОБЯЗАТЕЛЬСТВ</a:t>
            </a:r>
            <a:r>
              <a:rPr sz="1133" spc="44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С</a:t>
            </a:r>
            <a:r>
              <a:rPr sz="1133" spc="44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ДАТЫ</a:t>
            </a:r>
            <a:r>
              <a:rPr sz="1400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,</a:t>
            </a:r>
            <a:r>
              <a:rPr sz="1400" spc="36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УКАЗАННОЙ 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r>
              <a:rPr sz="1133" spc="8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00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А</a:t>
            </a:r>
            <a:r>
              <a:rPr sz="11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КТЕ</a:t>
            </a:r>
            <a:r>
              <a:rPr sz="1133" spc="5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О</a:t>
            </a:r>
            <a:r>
              <a:rPr sz="1133" spc="7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ПРИЕМКЕ</a:t>
            </a:r>
            <a:r>
              <a:rPr sz="1133" spc="10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ВЫПОЛНЕННОЙ</a:t>
            </a:r>
            <a:r>
              <a:rPr sz="1133" spc="6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РАБОТЫ</a:t>
            </a:r>
            <a:r>
              <a:rPr sz="1133" spc="6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r>
              <a:rPr sz="1133" spc="8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ГИС </a:t>
            </a:r>
            <a:r>
              <a:rPr sz="1400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ЕИС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600">
              <a:latin typeface="Microsoft Sans Serif"/>
              <a:cs typeface="Microsoft Sans Serif"/>
            </a:endParaRPr>
          </a:p>
          <a:p>
            <a:pPr>
              <a:spcBef>
                <a:spcPts val="33"/>
              </a:spcBef>
            </a:pPr>
            <a:endParaRPr sz="1267">
              <a:latin typeface="Microsoft Sans Serif"/>
              <a:cs typeface="Microsoft Sans Serif"/>
            </a:endParaRPr>
          </a:p>
          <a:p>
            <a:pPr marL="16933">
              <a:spcBef>
                <a:spcPts val="7"/>
              </a:spcBef>
            </a:pPr>
            <a:r>
              <a:rPr sz="1400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О</a:t>
            </a:r>
            <a:r>
              <a:rPr sz="11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ФОРМЛЕНИЕ</a:t>
            </a:r>
            <a:r>
              <a:rPr sz="1133" spc="1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00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КС-3</a:t>
            </a:r>
            <a:r>
              <a:rPr sz="14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НЕ</a:t>
            </a:r>
            <a:r>
              <a:rPr sz="1133" spc="10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ТРЕБУЕТСЯ</a:t>
            </a:r>
            <a:r>
              <a:rPr sz="14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.</a:t>
            </a:r>
            <a:r>
              <a:rPr sz="1400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00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Д</a:t>
            </a:r>
            <a:r>
              <a:rPr sz="11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УБЛИРОВАНИЕ</a:t>
            </a:r>
            <a:r>
              <a:rPr sz="1133" spc="10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00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КС-2</a:t>
            </a:r>
            <a:r>
              <a:rPr sz="14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ПО</a:t>
            </a:r>
            <a:r>
              <a:rPr sz="1133" spc="9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КОНТРАКТАМ</a:t>
            </a:r>
            <a:r>
              <a:rPr sz="1133" spc="7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СО</a:t>
            </a:r>
            <a:r>
              <a:rPr sz="1133" spc="8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СМЕТОЙ</a:t>
            </a:r>
            <a:r>
              <a:rPr sz="1133" spc="1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КОНТРАКТА</a:t>
            </a:r>
            <a:r>
              <a:rPr sz="1133" spc="8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НЕ</a:t>
            </a:r>
            <a:r>
              <a:rPr sz="1133" spc="10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ТРЕБУЕТСЯ</a:t>
            </a:r>
            <a:endParaRPr sz="1133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600">
              <a:latin typeface="Microsoft Sans Serif"/>
              <a:cs typeface="Microsoft Sans Serif"/>
            </a:endParaRPr>
          </a:p>
          <a:p>
            <a:pPr>
              <a:spcBef>
                <a:spcPts val="33"/>
              </a:spcBef>
            </a:pPr>
            <a:endParaRPr sz="1267">
              <a:latin typeface="Microsoft Sans Serif"/>
              <a:cs typeface="Microsoft Sans Serif"/>
            </a:endParaRPr>
          </a:p>
          <a:p>
            <a:pPr marL="16933" marR="6773" indent="-847"/>
            <a:r>
              <a:rPr sz="14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П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РИ</a:t>
            </a:r>
            <a:r>
              <a:rPr sz="1133" spc="30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НЕОБХОДИМОСТИ</a:t>
            </a:r>
            <a:r>
              <a:rPr sz="1133" spc="58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00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КС-2</a:t>
            </a:r>
            <a:r>
              <a:rPr sz="1400" spc="5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(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НАПРИМЕР</a:t>
            </a:r>
            <a:r>
              <a:rPr sz="14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,</a:t>
            </a:r>
            <a:r>
              <a:rPr sz="1400" spc="5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ПРИ</a:t>
            </a:r>
            <a:r>
              <a:rPr sz="1133" spc="579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ТЕКУЩЕМ</a:t>
            </a:r>
            <a:r>
              <a:rPr sz="1133" spc="579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РЕМОНТЕ</a:t>
            </a:r>
            <a:r>
              <a:rPr sz="14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)</a:t>
            </a:r>
            <a:r>
              <a:rPr sz="1400" spc="5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r>
              <a:rPr sz="1133" spc="59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ГИС</a:t>
            </a:r>
            <a:r>
              <a:rPr sz="1400" spc="50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F4174"/>
                </a:solidFill>
                <a:latin typeface="Microsoft Sans Serif"/>
                <a:cs typeface="Microsoft Sans Serif"/>
              </a:rPr>
              <a:t>ЕИС</a:t>
            </a:r>
            <a:r>
              <a:rPr sz="1400" spc="52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МОЖЕТ</a:t>
            </a:r>
            <a:r>
              <a:rPr sz="1133" spc="59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БЫТЬ</a:t>
            </a:r>
            <a:r>
              <a:rPr sz="1133" spc="58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ПРИЛОЖЕН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r>
              <a:rPr sz="1133" spc="8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НЕСТРУКТУРИРОВАННОМ</a:t>
            </a:r>
            <a:r>
              <a:rPr sz="1133" spc="8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-47" dirty="0">
                <a:solidFill>
                  <a:srgbClr val="1F4174"/>
                </a:solidFill>
                <a:latin typeface="Microsoft Sans Serif"/>
                <a:cs typeface="Microsoft Sans Serif"/>
              </a:rPr>
              <a:t>ВИДЕ</a:t>
            </a:r>
            <a:r>
              <a:rPr sz="1133" spc="10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(.</a:t>
            </a:r>
            <a:r>
              <a:rPr sz="1133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XLS</a:t>
            </a:r>
            <a:r>
              <a:rPr sz="1400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)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9903" y="1210182"/>
            <a:ext cx="442959" cy="44297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1455" y="2488310"/>
            <a:ext cx="432815" cy="43281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2096" y="4499990"/>
            <a:ext cx="304800" cy="3048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6320" y="3538855"/>
            <a:ext cx="432816" cy="43281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6320" y="4955159"/>
            <a:ext cx="432816" cy="43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6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031" y="574675"/>
            <a:ext cx="12187767" cy="0"/>
          </a:xfrm>
          <a:custGeom>
            <a:avLst/>
            <a:gdLst/>
            <a:ahLst/>
            <a:cxnLst/>
            <a:rect l="l" t="t" r="r" b="b"/>
            <a:pathLst>
              <a:path w="9140825">
                <a:moveTo>
                  <a:pt x="0" y="0"/>
                </a:moveTo>
                <a:lnTo>
                  <a:pt x="914043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464651" y="1580345"/>
            <a:ext cx="5243405" cy="24372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  <a:tabLst>
                <a:tab pos="1722924" algn="l"/>
                <a:tab pos="3257045" algn="l"/>
                <a:tab pos="3584697" algn="l"/>
                <a:tab pos="4157876" algn="l"/>
                <a:tab pos="4753068" algn="l"/>
              </a:tabLst>
            </a:pPr>
            <a:r>
              <a:rPr sz="1467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В</a:t>
            </a:r>
            <a:r>
              <a:rPr sz="1467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ОЗ</a:t>
            </a:r>
            <a:r>
              <a:rPr sz="1467" spc="-53" dirty="0">
                <a:solidFill>
                  <a:srgbClr val="1F4174"/>
                </a:solidFill>
                <a:latin typeface="Microsoft Sans Serif"/>
                <a:cs typeface="Microsoft Sans Serif"/>
              </a:rPr>
              <a:t>М</a:t>
            </a:r>
            <a:r>
              <a:rPr sz="1467" spc="20" dirty="0">
                <a:solidFill>
                  <a:srgbClr val="1F4174"/>
                </a:solidFill>
                <a:latin typeface="Microsoft Sans Serif"/>
                <a:cs typeface="Microsoft Sans Serif"/>
              </a:rPr>
              <a:t>ОЖ</a:t>
            </a:r>
            <a:r>
              <a:rPr sz="1467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Н</a:t>
            </a:r>
            <a:r>
              <a:rPr sz="1467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О</a:t>
            </a:r>
            <a:r>
              <a:rPr sz="1467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С</a:t>
            </a:r>
            <a:r>
              <a:rPr sz="1467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Т</a:t>
            </a:r>
            <a:r>
              <a:rPr sz="1467" dirty="0">
                <a:solidFill>
                  <a:srgbClr val="1F4174"/>
                </a:solidFill>
                <a:latin typeface="Microsoft Sans Serif"/>
                <a:cs typeface="Microsoft Sans Serif"/>
              </a:rPr>
              <a:t>Ь	</a:t>
            </a:r>
            <a:r>
              <a:rPr sz="1467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ПО</a:t>
            </a:r>
            <a:r>
              <a:rPr sz="1467" spc="-147" dirty="0">
                <a:solidFill>
                  <a:srgbClr val="1F4174"/>
                </a:solidFill>
                <a:latin typeface="Microsoft Sans Serif"/>
                <a:cs typeface="Microsoft Sans Serif"/>
              </a:rPr>
              <a:t>Д</a:t>
            </a:r>
            <a:r>
              <a:rPr sz="1467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ПИС</a:t>
            </a:r>
            <a:r>
              <a:rPr sz="1467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А</a:t>
            </a:r>
            <a:r>
              <a:rPr sz="1467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НИ</a:t>
            </a:r>
            <a:r>
              <a:rPr sz="1467" dirty="0">
                <a:solidFill>
                  <a:srgbClr val="1F4174"/>
                </a:solidFill>
                <a:latin typeface="Microsoft Sans Serif"/>
                <a:cs typeface="Microsoft Sans Serif"/>
              </a:rPr>
              <a:t>Я	В	</a:t>
            </a:r>
            <a:r>
              <a:rPr sz="1467" spc="-40" dirty="0">
                <a:solidFill>
                  <a:srgbClr val="1F4174"/>
                </a:solidFill>
                <a:latin typeface="Microsoft Sans Serif"/>
                <a:cs typeface="Microsoft Sans Serif"/>
              </a:rPr>
              <a:t>Г</a:t>
            </a:r>
            <a:r>
              <a:rPr sz="1467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И</a:t>
            </a:r>
            <a:r>
              <a:rPr sz="1467" dirty="0">
                <a:solidFill>
                  <a:srgbClr val="1F4174"/>
                </a:solidFill>
                <a:latin typeface="Microsoft Sans Serif"/>
                <a:cs typeface="Microsoft Sans Serif"/>
              </a:rPr>
              <a:t>С	</a:t>
            </a:r>
            <a:r>
              <a:rPr sz="1467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ЕИ</a:t>
            </a:r>
            <a:r>
              <a:rPr sz="1467" dirty="0">
                <a:solidFill>
                  <a:srgbClr val="1F4174"/>
                </a:solidFill>
                <a:latin typeface="Microsoft Sans Serif"/>
                <a:cs typeface="Microsoft Sans Serif"/>
              </a:rPr>
              <a:t>С	</a:t>
            </a:r>
            <a:r>
              <a:rPr sz="1467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А</a:t>
            </a:r>
            <a:r>
              <a:rPr sz="1467" spc="-140" dirty="0">
                <a:solidFill>
                  <a:srgbClr val="1F4174"/>
                </a:solidFill>
                <a:latin typeface="Microsoft Sans Serif"/>
                <a:cs typeface="Microsoft Sans Serif"/>
              </a:rPr>
              <a:t>К</a:t>
            </a:r>
            <a:r>
              <a:rPr sz="1467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Т</a:t>
            </a:r>
            <a:r>
              <a:rPr sz="1467" dirty="0">
                <a:solidFill>
                  <a:srgbClr val="1F4174"/>
                </a:solidFill>
                <a:latin typeface="Microsoft Sans Serif"/>
                <a:cs typeface="Microsoft Sans Serif"/>
              </a:rPr>
              <a:t>А</a:t>
            </a:r>
            <a:endParaRPr sz="1467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4651" y="1803930"/>
            <a:ext cx="5242560" cy="24372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  <a:tabLst>
                <a:tab pos="507987" algn="l"/>
                <a:tab pos="1760176" algn="l"/>
                <a:tab pos="3483100" algn="l"/>
                <a:tab pos="4461822" algn="l"/>
              </a:tabLst>
            </a:pPr>
            <a:r>
              <a:rPr sz="1467" dirty="0">
                <a:solidFill>
                  <a:srgbClr val="1F4174"/>
                </a:solidFill>
                <a:latin typeface="Microsoft Sans Serif"/>
                <a:cs typeface="Microsoft Sans Serif"/>
              </a:rPr>
              <a:t>О	</a:t>
            </a:r>
            <a:r>
              <a:rPr sz="1467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ПРИЕМКЕ	</a:t>
            </a:r>
            <a:r>
              <a:rPr sz="1467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ВЫПОЛНЕНЫХ	</a:t>
            </a:r>
            <a:r>
              <a:rPr sz="1467" dirty="0">
                <a:solidFill>
                  <a:srgbClr val="1F4174"/>
                </a:solidFill>
                <a:latin typeface="Microsoft Sans Serif"/>
                <a:cs typeface="Microsoft Sans Serif"/>
              </a:rPr>
              <a:t>РАБОТ	</a:t>
            </a:r>
            <a:r>
              <a:rPr sz="1467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НАРЯДУ</a:t>
            </a:r>
            <a:endParaRPr sz="1467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4464" y="1926859"/>
            <a:ext cx="4327313" cy="660010"/>
          </a:xfrm>
          <a:prstGeom prst="rect">
            <a:avLst/>
          </a:prstGeom>
        </p:spPr>
        <p:txBody>
          <a:bodyPr vert="horz" wrap="square" lIns="0" tIns="117687" rIns="0" bIns="0" rtlCol="0">
            <a:spAutoFit/>
          </a:bodyPr>
          <a:lstStyle/>
          <a:p>
            <a:pPr marL="16933">
              <a:spcBef>
                <a:spcPts val="927"/>
              </a:spcBef>
            </a:pPr>
            <a:r>
              <a:rPr sz="1467" dirty="0">
                <a:solidFill>
                  <a:srgbClr val="1F4174"/>
                </a:solidFill>
                <a:latin typeface="Microsoft Sans Serif"/>
                <a:cs typeface="Microsoft Sans Serif"/>
              </a:rPr>
              <a:t>С </a:t>
            </a:r>
            <a:r>
              <a:rPr sz="1467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УПОЛНОМОЧЕННЫМИ</a:t>
            </a:r>
            <a:r>
              <a:rPr sz="1467" spc="2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67" spc="-27" dirty="0">
                <a:solidFill>
                  <a:srgbClr val="1F4174"/>
                </a:solidFill>
                <a:latin typeface="Microsoft Sans Serif"/>
                <a:cs typeface="Microsoft Sans Serif"/>
              </a:rPr>
              <a:t>ЛИЦАМИ</a:t>
            </a:r>
            <a:r>
              <a:rPr sz="1467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467" spc="-40" dirty="0">
                <a:solidFill>
                  <a:srgbClr val="1F4174"/>
                </a:solidFill>
                <a:latin typeface="Microsoft Sans Serif"/>
                <a:cs typeface="Microsoft Sans Serif"/>
              </a:rPr>
              <a:t>ЗАКАЗЧИКА:</a:t>
            </a:r>
            <a:endParaRPr sz="1467" dirty="0">
              <a:latin typeface="Microsoft Sans Serif"/>
              <a:cs typeface="Microsoft Sans Serif"/>
            </a:endParaRPr>
          </a:p>
          <a:p>
            <a:pPr marL="244681" indent="-228594">
              <a:spcBef>
                <a:spcPts val="1133"/>
              </a:spcBef>
              <a:buSzPct val="129411"/>
              <a:buFont typeface="Wingdings"/>
              <a:buChar char=""/>
              <a:tabLst>
                <a:tab pos="245527" algn="l"/>
              </a:tabLst>
            </a:pPr>
            <a:r>
              <a:rPr sz="1133" spc="20" dirty="0">
                <a:solidFill>
                  <a:srgbClr val="1F4174"/>
                </a:solidFill>
                <a:latin typeface="Microsoft Sans Serif"/>
                <a:cs typeface="Microsoft Sans Serif"/>
              </a:rPr>
              <a:t>ИНВЕСТОРОМ</a:t>
            </a:r>
            <a:endParaRPr sz="1133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4651" y="2576839"/>
            <a:ext cx="4874260" cy="989096"/>
          </a:xfrm>
          <a:prstGeom prst="rect">
            <a:avLst/>
          </a:prstGeom>
        </p:spPr>
        <p:txBody>
          <a:bodyPr vert="horz" wrap="square" lIns="0" tIns="118533" rIns="0" bIns="0" rtlCol="0">
            <a:spAutoFit/>
          </a:bodyPr>
          <a:lstStyle/>
          <a:p>
            <a:pPr marL="243834" indent="-227748">
              <a:spcBef>
                <a:spcPts val="933"/>
              </a:spcBef>
              <a:buSzPct val="129411"/>
              <a:buFont typeface="Wingdings"/>
              <a:buChar char=""/>
              <a:tabLst>
                <a:tab pos="244681" algn="l"/>
              </a:tabLst>
            </a:pPr>
            <a:r>
              <a:rPr sz="11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ЛИЦАМИ</a:t>
            </a:r>
            <a:r>
              <a:rPr sz="1467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,</a:t>
            </a:r>
            <a:r>
              <a:rPr sz="1467" spc="6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20" dirty="0">
                <a:solidFill>
                  <a:srgbClr val="1F4174"/>
                </a:solidFill>
                <a:latin typeface="Microsoft Sans Serif"/>
                <a:cs typeface="Microsoft Sans Serif"/>
              </a:rPr>
              <a:t>ОСУЩЕСТВЛЯЮЩИМИ</a:t>
            </a:r>
            <a:r>
              <a:rPr sz="1133" spc="18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13" dirty="0">
                <a:solidFill>
                  <a:srgbClr val="1F4174"/>
                </a:solidFill>
                <a:latin typeface="Microsoft Sans Serif"/>
                <a:cs typeface="Microsoft Sans Serif"/>
              </a:rPr>
              <a:t>СТРОИТЕЛЬНЫЙ</a:t>
            </a:r>
            <a:r>
              <a:rPr sz="1133" spc="14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dirty="0">
                <a:solidFill>
                  <a:srgbClr val="1F4174"/>
                </a:solidFill>
                <a:latin typeface="Microsoft Sans Serif"/>
                <a:cs typeface="Microsoft Sans Serif"/>
              </a:rPr>
              <a:t>КОНТРОЛЬ</a:t>
            </a:r>
            <a:endParaRPr sz="1133" dirty="0">
              <a:latin typeface="Microsoft Sans Serif"/>
              <a:cs typeface="Microsoft Sans Serif"/>
            </a:endParaRPr>
          </a:p>
          <a:p>
            <a:pPr marL="243834" indent="-227748">
              <a:spcBef>
                <a:spcPts val="1133"/>
              </a:spcBef>
              <a:buSzPct val="129411"/>
              <a:buFont typeface="Wingdings"/>
              <a:buChar char=""/>
              <a:tabLst>
                <a:tab pos="244681" algn="l"/>
              </a:tabLst>
            </a:pPr>
            <a:r>
              <a:rPr sz="1133" spc="27" dirty="0">
                <a:solidFill>
                  <a:srgbClr val="1F4174"/>
                </a:solidFill>
                <a:latin typeface="Microsoft Sans Serif"/>
                <a:cs typeface="Microsoft Sans Serif"/>
              </a:rPr>
              <a:t>ВНЕШНИМИ</a:t>
            </a:r>
            <a:r>
              <a:rPr sz="1133" spc="12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ЭКСПЕРТАМИ</a:t>
            </a:r>
            <a:endParaRPr sz="1133" dirty="0">
              <a:latin typeface="Microsoft Sans Serif"/>
              <a:cs typeface="Microsoft Sans Serif"/>
            </a:endParaRPr>
          </a:p>
          <a:p>
            <a:pPr marL="243834" indent="-227748">
              <a:spcBef>
                <a:spcPts val="1200"/>
              </a:spcBef>
              <a:buSzPct val="129411"/>
              <a:buFont typeface="Wingdings"/>
              <a:buChar char=""/>
              <a:tabLst>
                <a:tab pos="244681" algn="l"/>
              </a:tabLst>
            </a:pPr>
            <a:r>
              <a:rPr sz="1133" spc="20" dirty="0">
                <a:solidFill>
                  <a:srgbClr val="1F4174"/>
                </a:solidFill>
                <a:latin typeface="Microsoft Sans Serif"/>
                <a:cs typeface="Microsoft Sans Serif"/>
              </a:rPr>
              <a:t>ИНЫМИ</a:t>
            </a:r>
            <a:r>
              <a:rPr sz="1133" spc="8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20" dirty="0">
                <a:solidFill>
                  <a:srgbClr val="1F4174"/>
                </a:solidFill>
                <a:latin typeface="Microsoft Sans Serif"/>
                <a:cs typeface="Microsoft Sans Serif"/>
              </a:rPr>
              <a:t>ТРЕТЬИМИ</a:t>
            </a:r>
            <a:r>
              <a:rPr sz="1133" spc="11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133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ЛИЦАМИ</a:t>
            </a:r>
            <a:endParaRPr sz="1133" dirty="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746242" y="765175"/>
            <a:ext cx="6220460" cy="6021493"/>
            <a:chOff x="4309681" y="571500"/>
            <a:chExt cx="4665345" cy="451612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6368" y="3715511"/>
              <a:ext cx="3319866" cy="13716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571500"/>
              <a:ext cx="4402836" cy="314284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572000" y="711707"/>
              <a:ext cx="3726179" cy="4147185"/>
            </a:xfrm>
            <a:custGeom>
              <a:avLst/>
              <a:gdLst/>
              <a:ahLst/>
              <a:cxnLst/>
              <a:rect l="l" t="t" r="r" b="b"/>
              <a:pathLst>
                <a:path w="3726179" h="4147185">
                  <a:moveTo>
                    <a:pt x="0" y="0"/>
                  </a:moveTo>
                  <a:lnTo>
                    <a:pt x="1562100" y="0"/>
                  </a:lnTo>
                  <a:lnTo>
                    <a:pt x="1562100" y="108203"/>
                  </a:lnTo>
                  <a:lnTo>
                    <a:pt x="0" y="108203"/>
                  </a:lnTo>
                  <a:lnTo>
                    <a:pt x="0" y="0"/>
                  </a:lnTo>
                  <a:close/>
                </a:path>
                <a:path w="3726179" h="4147185">
                  <a:moveTo>
                    <a:pt x="2164079" y="2427731"/>
                  </a:moveTo>
                  <a:lnTo>
                    <a:pt x="3726179" y="2427731"/>
                  </a:lnTo>
                  <a:lnTo>
                    <a:pt x="3726179" y="3003804"/>
                  </a:lnTo>
                  <a:lnTo>
                    <a:pt x="2164079" y="3003804"/>
                  </a:lnTo>
                  <a:lnTo>
                    <a:pt x="2164079" y="2427731"/>
                  </a:lnTo>
                  <a:close/>
                </a:path>
                <a:path w="3726179" h="4147185">
                  <a:moveTo>
                    <a:pt x="1143000" y="3438143"/>
                  </a:moveTo>
                  <a:lnTo>
                    <a:pt x="3429000" y="3438143"/>
                  </a:lnTo>
                  <a:lnTo>
                    <a:pt x="3429000" y="4146804"/>
                  </a:lnTo>
                  <a:lnTo>
                    <a:pt x="1143000" y="4146804"/>
                  </a:lnTo>
                  <a:lnTo>
                    <a:pt x="1143000" y="3438143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9681" y="674941"/>
              <a:ext cx="190880" cy="189356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773996" y="938962"/>
            <a:ext cx="197273" cy="159810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933" spc="-13" dirty="0">
                <a:solidFill>
                  <a:srgbClr val="FF0000"/>
                </a:solidFill>
                <a:latin typeface="Microsoft Sans Serif"/>
                <a:cs typeface="Microsoft Sans Serif"/>
              </a:rPr>
              <a:t>1.</a:t>
            </a:r>
            <a:r>
              <a:rPr sz="933" spc="-7" dirty="0">
                <a:solidFill>
                  <a:srgbClr val="FF0000"/>
                </a:solidFill>
                <a:latin typeface="Microsoft Sans Serif"/>
                <a:cs typeface="Microsoft Sans Serif"/>
              </a:rPr>
              <a:t>1</a:t>
            </a:r>
            <a:endParaRPr sz="933">
              <a:latin typeface="Microsoft Sans Serif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294625" y="4192904"/>
            <a:ext cx="1590040" cy="2128520"/>
            <a:chOff x="5470969" y="3142297"/>
            <a:chExt cx="1192530" cy="1596390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73761" y="3142297"/>
              <a:ext cx="189356" cy="18935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70969" y="4548949"/>
              <a:ext cx="189357" cy="18935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73761" y="3402901"/>
              <a:ext cx="189356" cy="189357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8658776" y="4228667"/>
            <a:ext cx="197273" cy="518818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933" spc="-13" dirty="0">
                <a:solidFill>
                  <a:srgbClr val="FF0000"/>
                </a:solidFill>
                <a:latin typeface="Microsoft Sans Serif"/>
                <a:cs typeface="Microsoft Sans Serif"/>
              </a:rPr>
              <a:t>1.</a:t>
            </a:r>
            <a:r>
              <a:rPr sz="933" spc="-7" dirty="0">
                <a:solidFill>
                  <a:srgbClr val="FF0000"/>
                </a:solidFill>
                <a:latin typeface="Microsoft Sans Serif"/>
                <a:cs typeface="Microsoft Sans Serif"/>
              </a:rPr>
              <a:t>2</a:t>
            </a:r>
            <a:endParaRPr sz="933">
              <a:latin typeface="Microsoft Sans Serif"/>
              <a:cs typeface="Microsoft Sans Serif"/>
            </a:endParaRPr>
          </a:p>
          <a:p>
            <a:pPr>
              <a:spcBef>
                <a:spcPts val="27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16933"/>
            <a:r>
              <a:rPr sz="933" spc="-13" dirty="0">
                <a:solidFill>
                  <a:srgbClr val="FF0000"/>
                </a:solidFill>
                <a:latin typeface="Microsoft Sans Serif"/>
                <a:cs typeface="Microsoft Sans Serif"/>
              </a:rPr>
              <a:t>2.</a:t>
            </a:r>
            <a:r>
              <a:rPr sz="933" spc="-7" dirty="0">
                <a:solidFill>
                  <a:srgbClr val="FF0000"/>
                </a:solidFill>
                <a:latin typeface="Microsoft Sans Serif"/>
                <a:cs typeface="Microsoft Sans Serif"/>
              </a:rPr>
              <a:t>1</a:t>
            </a:r>
            <a:endParaRPr sz="933">
              <a:latin typeface="Microsoft Sans Serif"/>
              <a:cs typeface="Microsoft Sans Serif"/>
            </a:endParaRPr>
          </a:p>
        </p:txBody>
      </p:sp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94626" y="5623433"/>
            <a:ext cx="252476" cy="254508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7320620" y="5660492"/>
            <a:ext cx="197273" cy="621474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933" spc="-13" dirty="0">
                <a:solidFill>
                  <a:srgbClr val="FF0000"/>
                </a:solidFill>
                <a:latin typeface="Microsoft Sans Serif"/>
                <a:cs typeface="Microsoft Sans Serif"/>
              </a:rPr>
              <a:t>2.</a:t>
            </a:r>
            <a:r>
              <a:rPr sz="933" spc="-7" dirty="0">
                <a:solidFill>
                  <a:srgbClr val="FF0000"/>
                </a:solidFill>
                <a:latin typeface="Microsoft Sans Serif"/>
                <a:cs typeface="Microsoft Sans Serif"/>
              </a:rPr>
              <a:t>2</a:t>
            </a:r>
            <a:endParaRPr sz="933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067">
              <a:latin typeface="Microsoft Sans Serif"/>
              <a:cs typeface="Microsoft Sans Serif"/>
            </a:endParaRPr>
          </a:p>
          <a:p>
            <a:pPr>
              <a:spcBef>
                <a:spcPts val="27"/>
              </a:spcBef>
            </a:pPr>
            <a:endParaRPr sz="1000">
              <a:latin typeface="Microsoft Sans Serif"/>
              <a:cs typeface="Microsoft Sans Serif"/>
            </a:endParaRPr>
          </a:p>
          <a:p>
            <a:pPr marL="16933"/>
            <a:r>
              <a:rPr sz="933" spc="-13" dirty="0">
                <a:solidFill>
                  <a:srgbClr val="FF0000"/>
                </a:solidFill>
                <a:latin typeface="Microsoft Sans Serif"/>
                <a:cs typeface="Microsoft Sans Serif"/>
              </a:rPr>
              <a:t>1.</a:t>
            </a:r>
            <a:r>
              <a:rPr sz="933" spc="-7" dirty="0">
                <a:solidFill>
                  <a:srgbClr val="FF0000"/>
                </a:solidFill>
                <a:latin typeface="Microsoft Sans Serif"/>
                <a:cs typeface="Microsoft Sans Serif"/>
              </a:rPr>
              <a:t>3</a:t>
            </a:r>
            <a:endParaRPr sz="933">
              <a:latin typeface="Microsoft Sans Serif"/>
              <a:cs typeface="Microsoft Sans Serif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3318" y="125415"/>
            <a:ext cx="6112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40" dirty="0"/>
              <a:t>ЭКСПЕРТИЗА, </a:t>
            </a:r>
            <a:r>
              <a:rPr lang="ru-RU" spc="-47" dirty="0"/>
              <a:t>СТРОЙКОНТРОЛЬ </a:t>
            </a:r>
            <a:r>
              <a:rPr lang="ru-RU" spc="-620" dirty="0"/>
              <a:t> </a:t>
            </a:r>
            <a:r>
              <a:rPr lang="ru-RU" spc="-27" dirty="0"/>
              <a:t>ВИЗИРОВАНИЕ</a:t>
            </a:r>
            <a:r>
              <a:rPr lang="ru-RU" spc="20" dirty="0"/>
              <a:t> </a:t>
            </a:r>
            <a:r>
              <a:rPr lang="ru-RU" spc="-73" dirty="0"/>
              <a:t>АКТА</a:t>
            </a:r>
            <a:r>
              <a:rPr lang="ru-RU" dirty="0"/>
              <a:t> В</a:t>
            </a:r>
            <a:r>
              <a:rPr lang="ru-RU" spc="20" dirty="0"/>
              <a:t> </a:t>
            </a:r>
            <a:r>
              <a:rPr lang="ru-RU" spc="-27" dirty="0"/>
              <a:t>ГИС</a:t>
            </a:r>
            <a:r>
              <a:rPr lang="ru-RU" spc="13" dirty="0"/>
              <a:t> </a:t>
            </a:r>
            <a:r>
              <a:rPr lang="ru-RU" spc="-7" dirty="0"/>
              <a:t>ЕИС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29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23" y="834009"/>
            <a:ext cx="12178453" cy="12700"/>
          </a:xfrm>
          <a:custGeom>
            <a:avLst/>
            <a:gdLst/>
            <a:ahLst/>
            <a:cxnLst/>
            <a:rect l="l" t="t" r="r" b="b"/>
            <a:pathLst>
              <a:path w="9133840" h="9525">
                <a:moveTo>
                  <a:pt x="0" y="9525"/>
                </a:moveTo>
                <a:lnTo>
                  <a:pt x="9133332" y="9525"/>
                </a:lnTo>
                <a:lnTo>
                  <a:pt x="9133332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832" y="1582311"/>
            <a:ext cx="5484368" cy="452905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96863" y="1482474"/>
            <a:ext cx="6226048" cy="469186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08336" y="838983"/>
            <a:ext cx="3306233" cy="600293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algn="ctr">
              <a:spcBef>
                <a:spcPts val="620"/>
              </a:spcBef>
            </a:pPr>
            <a:r>
              <a:rPr sz="1867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Ф</a:t>
            </a:r>
            <a:r>
              <a:rPr sz="1467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ОРМА</a:t>
            </a:r>
            <a:r>
              <a:rPr sz="1467" spc="12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867" spc="-53" dirty="0">
                <a:solidFill>
                  <a:srgbClr val="1F4174"/>
                </a:solidFill>
                <a:latin typeface="Microsoft Sans Serif"/>
                <a:cs typeface="Microsoft Sans Serif"/>
              </a:rPr>
              <a:t>А</a:t>
            </a:r>
            <a:r>
              <a:rPr sz="1467" spc="-53" dirty="0">
                <a:solidFill>
                  <a:srgbClr val="1F4174"/>
                </a:solidFill>
                <a:latin typeface="Microsoft Sans Serif"/>
                <a:cs typeface="Microsoft Sans Serif"/>
              </a:rPr>
              <a:t>КТА</a:t>
            </a:r>
            <a:endParaRPr sz="1467">
              <a:latin typeface="Microsoft Sans Serif"/>
              <a:cs typeface="Microsoft Sans Serif"/>
            </a:endParaRPr>
          </a:p>
          <a:p>
            <a:pPr algn="ctr">
              <a:spcBef>
                <a:spcPts val="339"/>
              </a:spcBef>
            </a:pPr>
            <a:r>
              <a:rPr sz="1267" spc="-53" dirty="0">
                <a:solidFill>
                  <a:srgbClr val="1F4174"/>
                </a:solidFill>
                <a:latin typeface="Microsoft Sans Serif"/>
                <a:cs typeface="Microsoft Sans Serif"/>
              </a:rPr>
              <a:t>ДЛЯ</a:t>
            </a:r>
            <a:r>
              <a:rPr sz="1267" spc="6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267" spc="-7" dirty="0">
                <a:solidFill>
                  <a:srgbClr val="1F4174"/>
                </a:solidFill>
                <a:latin typeface="Microsoft Sans Serif"/>
                <a:cs typeface="Microsoft Sans Serif"/>
              </a:rPr>
              <a:t>УКРУПНЕННОЙ</a:t>
            </a:r>
            <a:r>
              <a:rPr sz="1267" spc="4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267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СМЕТЫ</a:t>
            </a:r>
            <a:r>
              <a:rPr sz="1267" spc="53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267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КОНТРАКТА</a:t>
            </a:r>
            <a:endParaRPr sz="1267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38136" y="801767"/>
            <a:ext cx="2747433" cy="55149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>
              <a:spcBef>
                <a:spcPts val="140"/>
              </a:spcBef>
            </a:pPr>
            <a:r>
              <a:rPr sz="1867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Ф</a:t>
            </a:r>
            <a:r>
              <a:rPr sz="1467" spc="-33" dirty="0">
                <a:solidFill>
                  <a:srgbClr val="1F4174"/>
                </a:solidFill>
                <a:latin typeface="Microsoft Sans Serif"/>
                <a:cs typeface="Microsoft Sans Serif"/>
              </a:rPr>
              <a:t>ОРМА</a:t>
            </a:r>
            <a:r>
              <a:rPr sz="1467" spc="12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867" spc="-53" dirty="0">
                <a:solidFill>
                  <a:srgbClr val="1F4174"/>
                </a:solidFill>
                <a:latin typeface="Microsoft Sans Serif"/>
                <a:cs typeface="Microsoft Sans Serif"/>
              </a:rPr>
              <a:t>А</a:t>
            </a:r>
            <a:r>
              <a:rPr sz="1467" spc="-53" dirty="0">
                <a:solidFill>
                  <a:srgbClr val="1F4174"/>
                </a:solidFill>
                <a:latin typeface="Microsoft Sans Serif"/>
                <a:cs typeface="Microsoft Sans Serif"/>
              </a:rPr>
              <a:t>КТА</a:t>
            </a:r>
            <a:endParaRPr sz="1467">
              <a:latin typeface="Microsoft Sans Serif"/>
              <a:cs typeface="Microsoft Sans Serif"/>
            </a:endParaRPr>
          </a:p>
          <a:p>
            <a:pPr algn="ctr">
              <a:spcBef>
                <a:spcPts val="7"/>
              </a:spcBef>
            </a:pPr>
            <a:r>
              <a:rPr sz="1267" dirty="0">
                <a:solidFill>
                  <a:srgbClr val="1F4174"/>
                </a:solidFill>
                <a:latin typeface="Microsoft Sans Serif"/>
                <a:cs typeface="Microsoft Sans Serif"/>
              </a:rPr>
              <a:t>ПРИ</a:t>
            </a:r>
            <a:r>
              <a:rPr sz="1267" spc="8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267" spc="-20" dirty="0">
                <a:solidFill>
                  <a:srgbClr val="1F4174"/>
                </a:solidFill>
                <a:latin typeface="Microsoft Sans Serif"/>
                <a:cs typeface="Microsoft Sans Serif"/>
              </a:rPr>
              <a:t>РАСЧЕТЕ</a:t>
            </a:r>
            <a:r>
              <a:rPr sz="1267" spc="80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600" spc="-60" dirty="0">
                <a:solidFill>
                  <a:srgbClr val="1F4174"/>
                </a:solidFill>
                <a:latin typeface="Microsoft Sans Serif"/>
                <a:cs typeface="Microsoft Sans Serif"/>
              </a:rPr>
              <a:t>НДС</a:t>
            </a:r>
            <a:r>
              <a:rPr sz="1600" spc="7" dirty="0">
                <a:solidFill>
                  <a:srgbClr val="1F4174"/>
                </a:solidFill>
                <a:latin typeface="Microsoft Sans Serif"/>
                <a:cs typeface="Microsoft Sans Serif"/>
              </a:rPr>
              <a:t> </a:t>
            </a:r>
            <a:r>
              <a:rPr sz="1267" spc="-13" dirty="0">
                <a:solidFill>
                  <a:srgbClr val="1F4174"/>
                </a:solidFill>
                <a:latin typeface="Microsoft Sans Serif"/>
                <a:cs typeface="Microsoft Sans Serif"/>
              </a:rPr>
              <a:t>ПОСТРОЧНО</a:t>
            </a:r>
            <a:endParaRPr sz="1267">
              <a:latin typeface="Microsoft Sans Serif"/>
              <a:cs typeface="Microsoft Sans Serif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2418" y="208494"/>
            <a:ext cx="5618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53" dirty="0"/>
              <a:t>ЦИФРОВОЙ</a:t>
            </a:r>
            <a:r>
              <a:rPr lang="ru-RU" dirty="0"/>
              <a:t> </a:t>
            </a:r>
            <a:r>
              <a:rPr lang="ru-RU" spc="-73" dirty="0"/>
              <a:t>АКТ</a:t>
            </a:r>
            <a:r>
              <a:rPr lang="ru-RU" spc="13" dirty="0"/>
              <a:t> </a:t>
            </a:r>
            <a:r>
              <a:rPr lang="ru-RU" dirty="0"/>
              <a:t>В</a:t>
            </a:r>
            <a:r>
              <a:rPr lang="ru-RU" spc="13" dirty="0"/>
              <a:t> </a:t>
            </a:r>
            <a:r>
              <a:rPr lang="ru-RU" spc="-27" dirty="0"/>
              <a:t>ГИС</a:t>
            </a:r>
            <a:r>
              <a:rPr lang="ru-RU" spc="7" dirty="0"/>
              <a:t> </a:t>
            </a:r>
            <a:r>
              <a:rPr lang="ru-RU" spc="-7" dirty="0"/>
              <a:t>ЕИС </a:t>
            </a:r>
            <a:r>
              <a:rPr lang="ru-RU" spc="-612" dirty="0"/>
              <a:t> </a:t>
            </a:r>
            <a:r>
              <a:rPr lang="ru-RU" spc="-120" dirty="0"/>
              <a:t>ДЛЯ</a:t>
            </a:r>
            <a:r>
              <a:rPr lang="ru-RU" spc="13" dirty="0"/>
              <a:t> </a:t>
            </a:r>
            <a:r>
              <a:rPr lang="ru-RU" spc="-27" dirty="0"/>
              <a:t>СТРОИТЕЛЬНОЙ</a:t>
            </a:r>
            <a:r>
              <a:rPr lang="ru-RU" spc="-7" dirty="0"/>
              <a:t> </a:t>
            </a:r>
            <a:r>
              <a:rPr lang="ru-RU" spc="-67" dirty="0"/>
              <a:t>ОТРАСЛИ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784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05255"/>
            <a:ext cx="12189460" cy="0"/>
          </a:xfrm>
          <a:custGeom>
            <a:avLst/>
            <a:gdLst/>
            <a:ahLst/>
            <a:cxnLst/>
            <a:rect l="l" t="t" r="r" b="b"/>
            <a:pathLst>
              <a:path w="12189460">
                <a:moveTo>
                  <a:pt x="0" y="0"/>
                </a:moveTo>
                <a:lnTo>
                  <a:pt x="12189333" y="0"/>
                </a:lnTo>
              </a:path>
            </a:pathLst>
          </a:custGeom>
          <a:ln w="1219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764" y="6438900"/>
            <a:ext cx="12162155" cy="0"/>
          </a:xfrm>
          <a:custGeom>
            <a:avLst/>
            <a:gdLst/>
            <a:ahLst/>
            <a:cxnLst/>
            <a:rect l="l" t="t" r="r" b="b"/>
            <a:pathLst>
              <a:path w="12162155">
                <a:moveTo>
                  <a:pt x="0" y="0"/>
                </a:moveTo>
                <a:lnTo>
                  <a:pt x="12161901" y="0"/>
                </a:lnTo>
              </a:path>
            </a:pathLst>
          </a:custGeom>
          <a:ln w="9144">
            <a:solidFill>
              <a:srgbClr val="003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33247" y="2436367"/>
            <a:ext cx="8956675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17375E"/>
                </a:solidFill>
              </a:rPr>
              <a:t>ЭЛЕКТРОННОЕ</a:t>
            </a:r>
            <a:r>
              <a:rPr sz="3600" spc="-15" dirty="0">
                <a:solidFill>
                  <a:srgbClr val="17375E"/>
                </a:solidFill>
              </a:rPr>
              <a:t> АКТИРОВАНИЕ</a:t>
            </a:r>
            <a:endParaRPr sz="3600" dirty="0"/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lang="ru-RU" sz="3200" b="0" spc="-180" dirty="0" smtClean="0">
                <a:solidFill>
                  <a:srgbClr val="17375E"/>
                </a:solidFill>
                <a:latin typeface="Microsoft Sans Serif"/>
                <a:cs typeface="Microsoft Sans Serif"/>
              </a:rPr>
              <a:t>Административная практика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4800" y="5195315"/>
            <a:ext cx="5610860" cy="0"/>
          </a:xfrm>
          <a:custGeom>
            <a:avLst/>
            <a:gdLst/>
            <a:ahLst/>
            <a:cxnLst/>
            <a:rect l="l" t="t" r="r" b="b"/>
            <a:pathLst>
              <a:path w="5610860">
                <a:moveTo>
                  <a:pt x="0" y="0"/>
                </a:moveTo>
                <a:lnTo>
                  <a:pt x="5610860" y="0"/>
                </a:lnTo>
              </a:path>
            </a:pathLst>
          </a:custGeom>
          <a:ln w="9144">
            <a:solidFill>
              <a:srgbClr val="003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143" y="82156"/>
            <a:ext cx="3144329" cy="70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2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451" y="135075"/>
            <a:ext cx="11833097" cy="307777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Решение Пермского УФАС России от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25.08.2022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3914" y="1831975"/>
            <a:ext cx="11707748" cy="4401205"/>
          </a:xfrm>
        </p:spPr>
        <p:txBody>
          <a:bodyPr/>
          <a:lstStyle/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Предмет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дела</a:t>
            </a:r>
            <a:r>
              <a:rPr lang="ru-RU" sz="2400" dirty="0" smtClean="0">
                <a:solidFill>
                  <a:srgbClr val="7030A0"/>
                </a:solidFill>
                <a:latin typeface="+mn-lt"/>
              </a:rPr>
              <a:t>: </a:t>
            </a:r>
            <a:r>
              <a:rPr lang="ru-RU" sz="2400" b="0" dirty="0">
                <a:latin typeface="+mn-lt"/>
              </a:rPr>
              <a:t>П</a:t>
            </a:r>
            <a:r>
              <a:rPr lang="ru-RU" sz="2400" b="0" dirty="0" smtClean="0">
                <a:latin typeface="+mn-lt"/>
              </a:rPr>
              <a:t>о </a:t>
            </a:r>
            <a:r>
              <a:rPr lang="ru-RU" sz="2400" b="0" dirty="0">
                <a:latin typeface="+mn-lt"/>
              </a:rPr>
              <a:t>мнению Заявителя, в проекте контракта Заказчик </a:t>
            </a:r>
            <a:r>
              <a:rPr lang="ru-RU" sz="2400" b="0" u="sng" dirty="0">
                <a:latin typeface="+mn-lt"/>
              </a:rPr>
              <a:t>не предусмотрел условие оформления и обмен документами о приемке в форме электронных документов подписанных электронной подписью в </a:t>
            </a:r>
            <a:r>
              <a:rPr lang="ru-RU" sz="2400" b="0" u="sng" dirty="0" smtClean="0">
                <a:latin typeface="+mn-lt"/>
              </a:rPr>
              <a:t>ЕИС.</a:t>
            </a:r>
          </a:p>
          <a:p>
            <a:pPr algn="just"/>
            <a:endParaRPr lang="ru-RU" sz="2400" b="0" dirty="0" smtClean="0">
              <a:latin typeface="+mn-lt"/>
            </a:endParaRPr>
          </a:p>
          <a:p>
            <a:pPr algn="just"/>
            <a:r>
              <a:rPr lang="ru-RU" sz="2400" b="0" dirty="0">
                <a:latin typeface="+mn-lt"/>
              </a:rPr>
              <a:t>Согласно разделу N 3 "Порядок и сроки приемки" Проекта контракта, Заказчиком не установлен порядок приемки, установленный в соответствии с п. 1 ч. 13 ст. 34, п. 1 ч. 13 ст. 94 Закона о закупках, предусматривающий формирование документа о приемке с использованием единой информационной системы и подписанием указанного документа усиленной электронной подписью</a:t>
            </a:r>
            <a:r>
              <a:rPr lang="ru-RU" sz="2400" b="0" dirty="0" smtClean="0">
                <a:latin typeface="+mn-lt"/>
              </a:rPr>
              <a:t>.</a:t>
            </a:r>
          </a:p>
          <a:p>
            <a:pPr algn="just"/>
            <a:endParaRPr lang="ru-RU" sz="2400" b="0" dirty="0">
              <a:latin typeface="+mn-lt"/>
            </a:endParaRPr>
          </a:p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ЖАЛОБА</a:t>
            </a:r>
            <a:r>
              <a:rPr lang="ru-RU" sz="2400" b="0" dirty="0" smtClean="0">
                <a:latin typeface="+mn-lt"/>
              </a:rPr>
              <a:t>:  </a:t>
            </a:r>
            <a:r>
              <a:rPr lang="ru-RU" sz="3200" b="0" dirty="0" smtClean="0">
                <a:latin typeface="+mn-lt"/>
              </a:rPr>
              <a:t>Признана обоснованной.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5794375"/>
            <a:ext cx="3144329" cy="70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451" y="135075"/>
            <a:ext cx="11833097" cy="307777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Решение Московского УФАС России от 01.04.2022 по делу N 077/06/106-5031/2022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451" y="1450975"/>
            <a:ext cx="11707748" cy="4770537"/>
          </a:xfrm>
        </p:spPr>
        <p:txBody>
          <a:bodyPr/>
          <a:lstStyle/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Предмет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дела</a:t>
            </a:r>
            <a:r>
              <a:rPr lang="ru-RU" sz="2400" dirty="0" smtClean="0">
                <a:solidFill>
                  <a:srgbClr val="7030A0"/>
                </a:solidFill>
                <a:latin typeface="+mn-lt"/>
              </a:rPr>
              <a:t>: </a:t>
            </a:r>
            <a:r>
              <a:rPr lang="ru-RU" sz="2400" b="0" dirty="0" smtClean="0">
                <a:latin typeface="+mn-lt"/>
              </a:rPr>
              <a:t>Одновременно с оформлением документа о приемке с использованием ЕИС Исполнитель </a:t>
            </a:r>
            <a:r>
              <a:rPr lang="ru-RU" sz="2400" b="0" u="sng" dirty="0" smtClean="0">
                <a:latin typeface="+mn-lt"/>
              </a:rPr>
              <a:t>предоставляет Заказчику на бумажном носителе подписанный со своей стороны Акт приема-передачи оказанных услуг.</a:t>
            </a:r>
          </a:p>
          <a:p>
            <a:pPr algn="just"/>
            <a:r>
              <a:rPr lang="ru-RU" sz="2400" b="0" dirty="0" smtClean="0">
                <a:latin typeface="+mn-lt"/>
              </a:rPr>
              <a:t>Комиссия Управления отмечает, что положения ст. 94 Закона о контрактной системе предусматривают представление и подписание документов в рамках исполнения контракта в электронном виде, ввиду чего требование о представлении документов в письменной форме нарушает положения ч. 13 ст. 94 Закона о контрактной системе, что содержит признаки состава административного правонарушения, ответственность за которое предусмотрена ч. 4 ст. 7.30 Кодекса Российской Федерации об административных правонарушениях. (от 5 до 30 тысяч)</a:t>
            </a:r>
          </a:p>
          <a:p>
            <a:pPr algn="just"/>
            <a:endParaRPr lang="ru-RU" sz="2400" b="0" dirty="0" smtClean="0">
              <a:latin typeface="+mn-lt"/>
            </a:endParaRPr>
          </a:p>
          <a:p>
            <a:pPr algn="just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ЖАЛОБА</a:t>
            </a:r>
            <a:r>
              <a:rPr lang="ru-RU" sz="2400" b="0" dirty="0" smtClean="0">
                <a:latin typeface="+mn-lt"/>
              </a:rPr>
              <a:t>:  </a:t>
            </a:r>
            <a:r>
              <a:rPr lang="ru-RU" sz="3200" b="0" dirty="0" smtClean="0">
                <a:latin typeface="+mn-lt"/>
              </a:rPr>
              <a:t>Признана обоснованной.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443" y="5870395"/>
            <a:ext cx="3144329" cy="70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5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451" y="135075"/>
            <a:ext cx="11833097" cy="307777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Решение Кемеровского УФАС России от 03.03.2022 по делу N 042/06/34-221/2022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451" y="1450975"/>
            <a:ext cx="11707748" cy="4401205"/>
          </a:xfrm>
        </p:spPr>
        <p:txBody>
          <a:bodyPr/>
          <a:lstStyle/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Предмет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дела</a:t>
            </a:r>
            <a:r>
              <a:rPr lang="ru-RU" sz="2400" dirty="0" smtClean="0">
                <a:solidFill>
                  <a:srgbClr val="7030A0"/>
                </a:solidFill>
                <a:latin typeface="+mn-lt"/>
              </a:rPr>
              <a:t>: </a:t>
            </a:r>
            <a:r>
              <a:rPr lang="ru-RU" sz="2400" b="0" dirty="0">
                <a:latin typeface="+mn-lt"/>
              </a:rPr>
              <a:t>Пунктом 5 части 13 статьи 94 Федерального закона N 44-ФЗ установлено, что в случае создания заказчиком приемочной комиссии срок для формирования и подписания такой комиссией документа о приемке или мотивированного отказа в приемке выполненных работ не может превышать </a:t>
            </a:r>
            <a:r>
              <a:rPr lang="ru-RU" sz="2400" b="0" u="sng" dirty="0">
                <a:latin typeface="+mn-lt"/>
              </a:rPr>
              <a:t>двадцати рабочих дней</a:t>
            </a:r>
            <a:r>
              <a:rPr lang="ru-RU" sz="2400" b="0" dirty="0">
                <a:latin typeface="+mn-lt"/>
              </a:rPr>
              <a:t>.</a:t>
            </a:r>
          </a:p>
          <a:p>
            <a:pPr algn="just"/>
            <a:endParaRPr lang="ru-RU" sz="2400" b="0" dirty="0">
              <a:latin typeface="+mn-lt"/>
            </a:endParaRPr>
          </a:p>
          <a:p>
            <a:pPr algn="just"/>
            <a:r>
              <a:rPr lang="ru-RU" sz="2400" b="0" dirty="0">
                <a:latin typeface="+mn-lt"/>
              </a:rPr>
              <a:t>Комиссией Кемеровского УФАС России установлено, что подпунктом 5 пункта 6.11 проекта контракта, представленного в составе извещения о проведении закупки, установлен срок подписания документа о приемке или мотивированного отказа членами приемочной комиссии длительностью в </a:t>
            </a:r>
            <a:r>
              <a:rPr lang="ru-RU" sz="2400" b="0" u="sng" dirty="0">
                <a:latin typeface="+mn-lt"/>
              </a:rPr>
              <a:t>90 рабочих дней.</a:t>
            </a:r>
          </a:p>
          <a:p>
            <a:pPr algn="just"/>
            <a:endParaRPr lang="ru-RU" sz="24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just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ЖАЛОБА</a:t>
            </a:r>
            <a:r>
              <a:rPr lang="ru-RU" sz="2400" b="0" dirty="0" smtClean="0">
                <a:latin typeface="+mn-lt"/>
              </a:rPr>
              <a:t>:  </a:t>
            </a:r>
            <a:r>
              <a:rPr lang="ru-RU" sz="3200" b="0" dirty="0" smtClean="0">
                <a:latin typeface="+mn-lt"/>
              </a:rPr>
              <a:t>Признана обоснованной.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105" y="5946775"/>
            <a:ext cx="3144329" cy="70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8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05255"/>
            <a:ext cx="12189460" cy="0"/>
          </a:xfrm>
          <a:custGeom>
            <a:avLst/>
            <a:gdLst/>
            <a:ahLst/>
            <a:cxnLst/>
            <a:rect l="l" t="t" r="r" b="b"/>
            <a:pathLst>
              <a:path w="12189460">
                <a:moveTo>
                  <a:pt x="0" y="0"/>
                </a:moveTo>
                <a:lnTo>
                  <a:pt x="12189333" y="0"/>
                </a:lnTo>
              </a:path>
            </a:pathLst>
          </a:custGeom>
          <a:ln w="1219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81317" y="138430"/>
            <a:ext cx="556450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237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7375E"/>
                </a:solidFill>
              </a:rPr>
              <a:t>ФЕДЕРАЛЬНЫЙ</a:t>
            </a:r>
            <a:r>
              <a:rPr spc="-25" dirty="0">
                <a:solidFill>
                  <a:srgbClr val="17375E"/>
                </a:solidFill>
              </a:rPr>
              <a:t> </a:t>
            </a:r>
            <a:r>
              <a:rPr dirty="0">
                <a:solidFill>
                  <a:srgbClr val="17375E"/>
                </a:solidFill>
              </a:rPr>
              <a:t>ЗАКОН</a:t>
            </a:r>
            <a:r>
              <a:rPr spc="-45" dirty="0">
                <a:solidFill>
                  <a:srgbClr val="17375E"/>
                </a:solidFill>
              </a:rPr>
              <a:t> </a:t>
            </a:r>
            <a:r>
              <a:rPr dirty="0">
                <a:solidFill>
                  <a:srgbClr val="17375E"/>
                </a:solidFill>
              </a:rPr>
              <a:t>№</a:t>
            </a:r>
            <a:r>
              <a:rPr spc="-40" dirty="0">
                <a:solidFill>
                  <a:srgbClr val="17375E"/>
                </a:solidFill>
              </a:rPr>
              <a:t> </a:t>
            </a:r>
            <a:r>
              <a:rPr dirty="0">
                <a:solidFill>
                  <a:srgbClr val="17375E"/>
                </a:solidFill>
              </a:rPr>
              <a:t>360-ФЗ</a:t>
            </a:r>
          </a:p>
          <a:p>
            <a:pPr marL="12700">
              <a:lnSpc>
                <a:spcPct val="100000"/>
              </a:lnSpc>
            </a:pPr>
            <a:r>
              <a:rPr b="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ПЕРЕХОД</a:t>
            </a:r>
            <a:r>
              <a:rPr b="0" spc="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dirty="0">
                <a:solidFill>
                  <a:srgbClr val="17375E"/>
                </a:solidFill>
                <a:latin typeface="Microsoft Sans Serif"/>
                <a:cs typeface="Microsoft Sans Serif"/>
              </a:rPr>
              <a:t>НА</a:t>
            </a:r>
            <a:r>
              <a:rPr b="0" spc="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spc="-50" dirty="0">
                <a:solidFill>
                  <a:srgbClr val="17375E"/>
                </a:solidFill>
                <a:latin typeface="Microsoft Sans Serif"/>
                <a:cs typeface="Microsoft Sans Serif"/>
              </a:rPr>
              <a:t>ДОКУМЕНТ</a:t>
            </a:r>
            <a:r>
              <a:rPr b="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О</a:t>
            </a:r>
            <a:r>
              <a:rPr b="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ПРИЕМКЕ</a:t>
            </a:r>
            <a:r>
              <a:rPr b="0" spc="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dirty="0">
                <a:solidFill>
                  <a:srgbClr val="17375E"/>
                </a:solidFill>
                <a:latin typeface="Microsoft Sans Serif"/>
                <a:cs typeface="Microsoft Sans Serif"/>
              </a:rPr>
              <a:t>В</a:t>
            </a:r>
            <a:r>
              <a:rPr b="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ЕИС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7284" y="1095755"/>
            <a:ext cx="8408035" cy="520065"/>
          </a:xfrm>
          <a:prstGeom prst="rect">
            <a:avLst/>
          </a:prstGeom>
          <a:solidFill>
            <a:srgbClr val="11437E"/>
          </a:solidFill>
        </p:spPr>
        <p:txBody>
          <a:bodyPr vert="horz" wrap="square" lIns="0" tIns="11557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10"/>
              </a:spcBef>
            </a:pP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пп.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5,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6,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7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ч.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13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ст.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94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Закона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№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44-ФЗ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(в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ред.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360-ФЗ):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8955" y="1735074"/>
            <a:ext cx="827405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7180" marR="5080" indent="-285115" algn="just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297815" algn="l"/>
              </a:tabLst>
            </a:pP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документ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о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приемке,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мотивированный </a:t>
            </a:r>
            <a:r>
              <a:rPr sz="14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отказ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от подписания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документа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о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приемке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не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позднее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одного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часа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с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момента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размещения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в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единой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информационной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системе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направляются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автоматически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 с</a:t>
            </a:r>
            <a:r>
              <a:rPr sz="1400" spc="3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использованием</a:t>
            </a:r>
            <a:r>
              <a:rPr sz="1400" spc="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единой</a:t>
            </a:r>
            <a:r>
              <a:rPr sz="1400" spc="33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информационной</a:t>
            </a:r>
            <a:r>
              <a:rPr sz="1400" spc="34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системы</a:t>
            </a:r>
            <a:r>
              <a:rPr sz="1400" b="1" spc="28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поставщику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3943" y="2375407"/>
            <a:ext cx="7987030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(подрядчику,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исполнителю).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Датой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поступления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поставщику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(подрядчику,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исполнителю)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документа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о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приемке,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мотивированного </a:t>
            </a:r>
            <a:r>
              <a:rPr sz="14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отказа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от подписания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документа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о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приемке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считается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 дата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размещения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в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 с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настоящим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пунктом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 таких</a:t>
            </a:r>
            <a:r>
              <a:rPr sz="1400" spc="33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документа</a:t>
            </a:r>
            <a:r>
              <a:rPr sz="1400" spc="33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о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приемке,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мотивированного </a:t>
            </a:r>
            <a:r>
              <a:rPr sz="14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отказа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в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единой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информационной системе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в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соответствии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с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часовой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зоной,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в 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которой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расположен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поставщик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(подрядчик,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исполнитель)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8955" y="3707638"/>
            <a:ext cx="8271509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marR="5080" indent="-285115" algn="just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97815" algn="l"/>
              </a:tabLst>
            </a:pP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в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случае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получения мотивированного </a:t>
            </a:r>
            <a:r>
              <a:rPr sz="14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отказа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от подписания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документа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о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приемке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поставщик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 (подрядчик,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исполнитель)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вправе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устранить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причины,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указанные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в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таком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мотивированном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отказе,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и</a:t>
            </a:r>
            <a:r>
              <a:rPr sz="1400" spc="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направить </a:t>
            </a:r>
            <a:r>
              <a:rPr sz="1400" spc="-40" dirty="0">
                <a:solidFill>
                  <a:srgbClr val="17375E"/>
                </a:solidFill>
                <a:latin typeface="Microsoft Sans Serif"/>
                <a:cs typeface="Microsoft Sans Serif"/>
              </a:rPr>
              <a:t>заказчику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документ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о</a:t>
            </a:r>
            <a:r>
              <a:rPr sz="1400" spc="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приемке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8955" y="4611065"/>
            <a:ext cx="18478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5" dirty="0">
                <a:solidFill>
                  <a:srgbClr val="FF0000"/>
                </a:solidFill>
                <a:latin typeface="Wingdings"/>
                <a:cs typeface="Wingdings"/>
              </a:rPr>
              <a:t>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5037" y="4574285"/>
            <a:ext cx="8045450" cy="762000"/>
          </a:xfrm>
          <a:prstGeom prst="rect">
            <a:avLst/>
          </a:prstGeom>
          <a:ln w="25907">
            <a:solidFill>
              <a:srgbClr val="FF000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1275" marR="36830" algn="just">
              <a:lnSpc>
                <a:spcPct val="100000"/>
              </a:lnSpc>
              <a:spcBef>
                <a:spcPts val="395"/>
              </a:spcBef>
            </a:pP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датой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приемки</a:t>
            </a:r>
            <a:r>
              <a:rPr sz="1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поставленного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товара,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выполненной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работы,</a:t>
            </a:r>
            <a:r>
              <a:rPr sz="1400" spc="36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оказанной</a:t>
            </a:r>
            <a:r>
              <a:rPr sz="1400" spc="3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услуги</a:t>
            </a:r>
            <a:r>
              <a:rPr sz="1400" spc="35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считается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дата размещения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в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единой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информационной системе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документа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о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приемке,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подписанного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17375E"/>
                </a:solidFill>
                <a:latin typeface="Microsoft Sans Serif"/>
                <a:cs typeface="Microsoft Sans Serif"/>
              </a:rPr>
              <a:t>заказчиком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763761" y="3173729"/>
            <a:ext cx="3427729" cy="568960"/>
            <a:chOff x="8763761" y="3173729"/>
            <a:chExt cx="3427729" cy="568960"/>
          </a:xfrm>
        </p:grpSpPr>
        <p:sp>
          <p:nvSpPr>
            <p:cNvPr id="13" name="object 13"/>
            <p:cNvSpPr/>
            <p:nvPr/>
          </p:nvSpPr>
          <p:spPr>
            <a:xfrm>
              <a:off x="8763761" y="3173729"/>
              <a:ext cx="3427729" cy="568960"/>
            </a:xfrm>
            <a:custGeom>
              <a:avLst/>
              <a:gdLst/>
              <a:ahLst/>
              <a:cxnLst/>
              <a:rect l="l" t="t" r="r" b="b"/>
              <a:pathLst>
                <a:path w="3427729" h="568960">
                  <a:moveTo>
                    <a:pt x="3427476" y="0"/>
                  </a:moveTo>
                  <a:lnTo>
                    <a:pt x="0" y="0"/>
                  </a:lnTo>
                  <a:lnTo>
                    <a:pt x="0" y="568452"/>
                  </a:lnTo>
                  <a:lnTo>
                    <a:pt x="3427476" y="568452"/>
                  </a:lnTo>
                  <a:lnTo>
                    <a:pt x="3427476" y="0"/>
                  </a:lnTo>
                  <a:close/>
                </a:path>
              </a:pathLst>
            </a:custGeom>
            <a:solidFill>
              <a:srgbClr val="1143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763761" y="3173729"/>
              <a:ext cx="3427729" cy="568960"/>
            </a:xfrm>
            <a:custGeom>
              <a:avLst/>
              <a:gdLst/>
              <a:ahLst/>
              <a:cxnLst/>
              <a:rect l="l" t="t" r="r" b="b"/>
              <a:pathLst>
                <a:path w="3427729" h="568960">
                  <a:moveTo>
                    <a:pt x="0" y="568452"/>
                  </a:moveTo>
                  <a:lnTo>
                    <a:pt x="3427476" y="568452"/>
                  </a:lnTo>
                  <a:lnTo>
                    <a:pt x="3427476" y="0"/>
                  </a:lnTo>
                  <a:lnTo>
                    <a:pt x="0" y="0"/>
                  </a:lnTo>
                  <a:lnTo>
                    <a:pt x="0" y="568452"/>
                  </a:lnTo>
                  <a:close/>
                </a:path>
              </a:pathLst>
            </a:custGeom>
            <a:ln w="25907">
              <a:solidFill>
                <a:srgbClr val="1143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050273" y="3165094"/>
            <a:ext cx="28543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ДАТЫ</a:t>
            </a: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ДОКУМЕНТЕ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О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ПРИЕМКЕ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2" y="72467"/>
            <a:ext cx="3144329" cy="702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451" y="135075"/>
            <a:ext cx="11833097" cy="615553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Решение Управления Федеральной антимонопольной службы по Московской области от 1 февраля 2022 г. N 50/06/2702эп/22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B8B7A5B-92D3-84F9-5883-5A44D5F0AD7D}"/>
              </a:ext>
            </a:extLst>
          </p:cNvPr>
          <p:cNvSpPr txBox="1">
            <a:spLocks/>
          </p:cNvSpPr>
          <p:nvPr/>
        </p:nvSpPr>
        <p:spPr>
          <a:xfrm>
            <a:off x="343949" y="928025"/>
            <a:ext cx="11392249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1" i="0">
                <a:solidFill>
                  <a:srgbClr val="17375E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kern="0" dirty="0" smtClean="0"/>
              <a:t>Жалуется ООО "ТЕХНОМОНТАЖ" (далее - Заявитель) на действия (бездействие) Государственного бюджетного учреждения здравоохранения Московской области "</a:t>
            </a:r>
            <a:r>
              <a:rPr lang="ru-RU" kern="0" dirty="0" err="1" smtClean="0"/>
              <a:t>Давыдовская</a:t>
            </a:r>
            <a:r>
              <a:rPr lang="ru-RU" kern="0" dirty="0" smtClean="0"/>
              <a:t> районная больница" (далее - Заказчик) при определении поставщика (подрядчика, исполнителя) путем проведения электронного аукциона на техническое обслуживание пожарной сигнализации, системы управления эвакуацией СОУЭ 2,3 типа, охранной сигнализации для нужд ГБУЗ МО "</a:t>
            </a:r>
            <a:r>
              <a:rPr lang="ru-RU" kern="0" dirty="0" err="1" smtClean="0"/>
              <a:t>Давыдовская</a:t>
            </a:r>
            <a:r>
              <a:rPr lang="ru-RU" kern="0" dirty="0" smtClean="0"/>
              <a:t> районная больница" на 2022 год (извещение N 0348300222122000002) </a:t>
            </a:r>
            <a:endParaRPr lang="ru-RU" kern="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C58730-8539-6EC5-F1C6-975A36032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49" y="2060575"/>
            <a:ext cx="4878198" cy="37860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D40C27-2164-4569-7D57-EA5C3CA4D702}"/>
              </a:ext>
            </a:extLst>
          </p:cNvPr>
          <p:cNvSpPr txBox="1"/>
          <p:nvPr/>
        </p:nvSpPr>
        <p:spPr>
          <a:xfrm>
            <a:off x="6324600" y="3472753"/>
            <a:ext cx="4724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Комиссия приходит к выводу о ненадлежащем установлении наименования документа о приемке "Акт (ДОП), формат УПД, утвержденный приказом ФНС России", что вводит участников закупки в заблуждение и противоречит нормам Закона о контрактной системе.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869" y="6022975"/>
            <a:ext cx="3144329" cy="70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5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046D5F9-5F80-549C-BA9B-0A70170FE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45791" y="-37469"/>
            <a:ext cx="14722204" cy="8281238"/>
          </a:xfrm>
          <a:prstGeom prst="rect">
            <a:avLst/>
          </a:prstGeom>
          <a:effectLst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2C0839E-062B-9E18-AF29-B624CBDE3D2C}"/>
              </a:ext>
            </a:extLst>
          </p:cNvPr>
          <p:cNvSpPr/>
          <p:nvPr/>
        </p:nvSpPr>
        <p:spPr>
          <a:xfrm>
            <a:off x="-877852" y="-220628"/>
            <a:ext cx="5427344" cy="9260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FC8E08F8-4B4B-25A3-53EA-BC1B49F24EB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2895">
            <a:off x="2460611" y="-2633163"/>
            <a:ext cx="12770011" cy="12770011"/>
          </a:xfrm>
          <a:prstGeom prst="rect">
            <a:avLst/>
          </a:prstGeom>
          <a:effectLst/>
        </p:spPr>
      </p:pic>
      <p:sp>
        <p:nvSpPr>
          <p:cNvPr id="38" name="Title 7">
            <a:extLst>
              <a:ext uri="{FF2B5EF4-FFF2-40B4-BE49-F238E27FC236}">
                <a16:creationId xmlns:a16="http://schemas.microsoft.com/office/drawing/2014/main" id="{7DEBE714-5941-64FA-8282-2271DB336417}"/>
              </a:ext>
            </a:extLst>
          </p:cNvPr>
          <p:cNvSpPr txBox="1">
            <a:spLocks/>
          </p:cNvSpPr>
          <p:nvPr/>
        </p:nvSpPr>
        <p:spPr>
          <a:xfrm>
            <a:off x="166969" y="4926390"/>
            <a:ext cx="3137443" cy="701416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800" b="1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ru-RU" sz="1800" dirty="0">
                <a:gradFill>
                  <a:gsLst>
                    <a:gs pos="91000">
                      <a:srgbClr val="1D9F38"/>
                    </a:gs>
                    <a:gs pos="0">
                      <a:srgbClr val="139EE5"/>
                    </a:gs>
                  </a:gsLst>
                  <a:lin ang="4200000" scaled="0"/>
                </a:gradFill>
              </a:rPr>
              <a:t>Территориальный директор по СФО АО «Сбербанк – АСТ»</a:t>
            </a:r>
          </a:p>
        </p:txBody>
      </p:sp>
      <p:sp>
        <p:nvSpPr>
          <p:cNvPr id="39" name="Title 7">
            <a:extLst>
              <a:ext uri="{FF2B5EF4-FFF2-40B4-BE49-F238E27FC236}">
                <a16:creationId xmlns:a16="http://schemas.microsoft.com/office/drawing/2014/main" id="{6AE964F0-A5C6-0B28-1506-A075F8A6786D}"/>
              </a:ext>
            </a:extLst>
          </p:cNvPr>
          <p:cNvSpPr txBox="1">
            <a:spLocks/>
          </p:cNvSpPr>
          <p:nvPr/>
        </p:nvSpPr>
        <p:spPr>
          <a:xfrm>
            <a:off x="176061" y="4445877"/>
            <a:ext cx="3137443" cy="567875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800" b="1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2600" dirty="0"/>
              <a:t>Фирсов Евгений</a:t>
            </a:r>
          </a:p>
        </p:txBody>
      </p:sp>
      <p:sp>
        <p:nvSpPr>
          <p:cNvPr id="26" name="Title 7">
            <a:extLst>
              <a:ext uri="{FF2B5EF4-FFF2-40B4-BE49-F238E27FC236}">
                <a16:creationId xmlns:a16="http://schemas.microsoft.com/office/drawing/2014/main" id="{CF3943D7-285B-7557-AD0D-65831714C77B}"/>
              </a:ext>
            </a:extLst>
          </p:cNvPr>
          <p:cNvSpPr txBox="1">
            <a:spLocks/>
          </p:cNvSpPr>
          <p:nvPr/>
        </p:nvSpPr>
        <p:spPr>
          <a:xfrm>
            <a:off x="575820" y="848506"/>
            <a:ext cx="4713205" cy="1964680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 i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ru-RU" sz="4800" dirty="0">
                <a:solidFill>
                  <a:schemeClr val="tx1"/>
                </a:solidFill>
              </a:rPr>
              <a:t>Спасибо </a:t>
            </a:r>
          </a:p>
          <a:p>
            <a:r>
              <a:rPr lang="ru-RU" sz="4800" dirty="0">
                <a:solidFill>
                  <a:schemeClr val="tx1"/>
                </a:solidFill>
              </a:rPr>
              <a:t>за внимание!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35FE13-D554-3CA9-2D85-13A70346C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20" y="596384"/>
            <a:ext cx="1260000" cy="60619"/>
          </a:xfrm>
          <a:prstGeom prst="rect">
            <a:avLst/>
          </a:prstGeom>
        </p:spPr>
      </p:pic>
      <p:sp>
        <p:nvSpPr>
          <p:cNvPr id="48" name="Title 7">
            <a:extLst>
              <a:ext uri="{FF2B5EF4-FFF2-40B4-BE49-F238E27FC236}">
                <a16:creationId xmlns:a16="http://schemas.microsoft.com/office/drawing/2014/main" id="{5247D0E7-0DEA-D196-2844-98838DB937B9}"/>
              </a:ext>
            </a:extLst>
          </p:cNvPr>
          <p:cNvSpPr txBox="1">
            <a:spLocks/>
          </p:cNvSpPr>
          <p:nvPr/>
        </p:nvSpPr>
        <p:spPr>
          <a:xfrm>
            <a:off x="180000" y="5425224"/>
            <a:ext cx="3137443" cy="567875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800" b="1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18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eifirsov@sberbank-ast.ru</a:t>
            </a:r>
          </a:p>
        </p:txBody>
      </p:sp>
      <p:pic>
        <p:nvPicPr>
          <p:cNvPr id="10" name="Picture 6" descr="https://verzilla.ru/wp-content/uploads/2021/05/phot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475" y="5181375"/>
            <a:ext cx="1326133" cy="105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587753" y="6245628"/>
            <a:ext cx="3143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Roboto"/>
                <a:hlinkClick r:id="rId6" tooltip="https://t.me/allzakupki"/>
              </a:rPr>
              <a:t>https://t.me/allzakupki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9993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05255"/>
            <a:ext cx="12189460" cy="0"/>
          </a:xfrm>
          <a:custGeom>
            <a:avLst/>
            <a:gdLst/>
            <a:ahLst/>
            <a:cxnLst/>
            <a:rect l="l" t="t" r="r" b="b"/>
            <a:pathLst>
              <a:path w="12189460">
                <a:moveTo>
                  <a:pt x="0" y="0"/>
                </a:moveTo>
                <a:lnTo>
                  <a:pt x="12189333" y="0"/>
                </a:lnTo>
              </a:path>
            </a:pathLst>
          </a:custGeom>
          <a:ln w="1219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91373" y="138430"/>
            <a:ext cx="435483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7375E"/>
                </a:solidFill>
              </a:rPr>
              <a:t>ФЕДЕРАЛЬНЫЙ</a:t>
            </a:r>
            <a:r>
              <a:rPr spc="-25" dirty="0">
                <a:solidFill>
                  <a:srgbClr val="17375E"/>
                </a:solidFill>
              </a:rPr>
              <a:t> </a:t>
            </a:r>
            <a:r>
              <a:rPr dirty="0">
                <a:solidFill>
                  <a:srgbClr val="17375E"/>
                </a:solidFill>
              </a:rPr>
              <a:t>ЗАКОН</a:t>
            </a:r>
            <a:r>
              <a:rPr spc="-45" dirty="0">
                <a:solidFill>
                  <a:srgbClr val="17375E"/>
                </a:solidFill>
              </a:rPr>
              <a:t> </a:t>
            </a:r>
            <a:r>
              <a:rPr dirty="0">
                <a:solidFill>
                  <a:srgbClr val="17375E"/>
                </a:solidFill>
              </a:rPr>
              <a:t>№</a:t>
            </a:r>
            <a:r>
              <a:rPr spc="-40" dirty="0">
                <a:solidFill>
                  <a:srgbClr val="17375E"/>
                </a:solidFill>
              </a:rPr>
              <a:t> </a:t>
            </a:r>
            <a:r>
              <a:rPr dirty="0">
                <a:solidFill>
                  <a:srgbClr val="17375E"/>
                </a:solidFill>
              </a:rPr>
              <a:t>360-ФЗ</a:t>
            </a:r>
          </a:p>
          <a:p>
            <a:pPr marL="175260">
              <a:lnSpc>
                <a:spcPct val="100000"/>
              </a:lnSpc>
            </a:pPr>
            <a:r>
              <a:rPr b="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ТИПОВЫЕ</a:t>
            </a:r>
            <a:r>
              <a:rPr b="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УСЛОВИЯ</a:t>
            </a:r>
            <a:r>
              <a:rPr b="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spc="-40" dirty="0">
                <a:solidFill>
                  <a:srgbClr val="17375E"/>
                </a:solidFill>
                <a:latin typeface="Microsoft Sans Serif"/>
                <a:cs typeface="Microsoft Sans Serif"/>
              </a:rPr>
              <a:t>КОНТРАКТА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0227" y="1388363"/>
            <a:ext cx="8408035" cy="518159"/>
          </a:xfrm>
          <a:prstGeom prst="rect">
            <a:avLst/>
          </a:prstGeom>
          <a:solidFill>
            <a:srgbClr val="11437E"/>
          </a:solidFill>
        </p:spPr>
        <p:txBody>
          <a:bodyPr vert="horz" wrap="square" lIns="0" tIns="1149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5"/>
              </a:spcBef>
            </a:pP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п.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11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ст.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34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Закона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№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44-ФЗ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(в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ред.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360-ФЗ):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6095" y="2194051"/>
            <a:ext cx="834390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180" marR="5080" indent="-285115" algn="just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297815" algn="l"/>
              </a:tabLst>
            </a:pPr>
            <a:r>
              <a:rPr sz="16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Правительство</a:t>
            </a:r>
            <a:r>
              <a:rPr sz="16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16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Федерации</a:t>
            </a:r>
            <a:r>
              <a:rPr sz="16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Arial"/>
                <a:cs typeface="Arial"/>
              </a:rPr>
              <a:t>вправе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Arial"/>
                <a:cs typeface="Arial"/>
              </a:rPr>
              <a:t>установить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 типовые</a:t>
            </a:r>
            <a:r>
              <a:rPr sz="16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17375E"/>
                </a:solidFill>
                <a:latin typeface="Arial"/>
                <a:cs typeface="Arial"/>
              </a:rPr>
              <a:t>условия </a:t>
            </a:r>
            <a:r>
              <a:rPr sz="1600" b="1" spc="-10" dirty="0">
                <a:solidFill>
                  <a:srgbClr val="17375E"/>
                </a:solidFill>
                <a:latin typeface="Arial"/>
                <a:cs typeface="Arial"/>
              </a:rPr>
              <a:t> контрактов,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Arial"/>
                <a:cs typeface="Arial"/>
              </a:rPr>
              <a:t>подлежащие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 применению</a:t>
            </a:r>
            <a:r>
              <a:rPr sz="16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Arial"/>
                <a:cs typeface="Arial"/>
              </a:rPr>
              <a:t>заказчиками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 при</a:t>
            </a:r>
            <a:r>
              <a:rPr sz="1600" b="1" spc="434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17375E"/>
                </a:solidFill>
                <a:latin typeface="Arial"/>
                <a:cs typeface="Arial"/>
              </a:rPr>
              <a:t>осуществлении </a:t>
            </a:r>
            <a:r>
              <a:rPr sz="1600" b="1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17375E"/>
                </a:solidFill>
                <a:latin typeface="Arial"/>
                <a:cs typeface="Arial"/>
              </a:rPr>
              <a:t>закупок.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89365" y="2838449"/>
            <a:ext cx="12001872" cy="1100700"/>
            <a:chOff x="189365" y="2838449"/>
            <a:chExt cx="12001872" cy="110070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9365" y="3637894"/>
              <a:ext cx="301255" cy="30125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838437" y="2838449"/>
              <a:ext cx="3352800" cy="533400"/>
            </a:xfrm>
            <a:custGeom>
              <a:avLst/>
              <a:gdLst/>
              <a:ahLst/>
              <a:cxnLst/>
              <a:rect l="l" t="t" r="r" b="b"/>
              <a:pathLst>
                <a:path w="3352800" h="533400">
                  <a:moveTo>
                    <a:pt x="3352800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3352800" y="533400"/>
                  </a:lnTo>
                  <a:lnTo>
                    <a:pt x="3352800" y="0"/>
                  </a:lnTo>
                  <a:close/>
                </a:path>
              </a:pathLst>
            </a:custGeom>
            <a:solidFill>
              <a:srgbClr val="1143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38437" y="2838449"/>
              <a:ext cx="3352800" cy="533400"/>
            </a:xfrm>
            <a:custGeom>
              <a:avLst/>
              <a:gdLst/>
              <a:ahLst/>
              <a:cxnLst/>
              <a:rect l="l" t="t" r="r" b="b"/>
              <a:pathLst>
                <a:path w="3352800" h="533400">
                  <a:moveTo>
                    <a:pt x="0" y="533400"/>
                  </a:moveTo>
                  <a:lnTo>
                    <a:pt x="3352800" y="533400"/>
                  </a:lnTo>
                  <a:lnTo>
                    <a:pt x="3352800" y="0"/>
                  </a:lnTo>
                  <a:lnTo>
                    <a:pt x="0" y="0"/>
                  </a:lnTo>
                  <a:lnTo>
                    <a:pt x="0" y="533400"/>
                  </a:lnTo>
                  <a:close/>
                </a:path>
              </a:pathLst>
            </a:custGeom>
            <a:ln w="25908">
              <a:solidFill>
                <a:srgbClr val="1143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62406" y="3611626"/>
            <a:ext cx="78543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17375E"/>
                </a:solidFill>
                <a:latin typeface="Arial"/>
                <a:cs typeface="Arial"/>
              </a:rPr>
              <a:t>Условия</a:t>
            </a:r>
            <a:r>
              <a:rPr sz="1600" b="1" spc="8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типовых</a:t>
            </a:r>
            <a:r>
              <a:rPr sz="1600" b="1" spc="6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Arial"/>
                <a:cs typeface="Arial"/>
              </a:rPr>
              <a:t>контрактов</a:t>
            </a:r>
            <a:r>
              <a:rPr sz="1600" b="1" spc="8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и</a:t>
            </a:r>
            <a:r>
              <a:rPr sz="1600" b="1" spc="7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типовые</a:t>
            </a:r>
            <a:r>
              <a:rPr sz="1600" b="1" spc="8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17375E"/>
                </a:solidFill>
                <a:latin typeface="Arial"/>
                <a:cs typeface="Arial"/>
              </a:rPr>
              <a:t>условия</a:t>
            </a:r>
            <a:r>
              <a:rPr sz="1600" b="1" spc="7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контрактов,</a:t>
            </a:r>
            <a:r>
              <a:rPr sz="1600" b="1" spc="8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Arial"/>
                <a:cs typeface="Arial"/>
              </a:rPr>
              <a:t>утвержденные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71238" y="3888485"/>
            <a:ext cx="2895600" cy="228600"/>
          </a:xfrm>
          <a:prstGeom prst="rect">
            <a:avLst/>
          </a:prstGeom>
          <a:ln w="25907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4769">
              <a:lnSpc>
                <a:spcPts val="1755"/>
              </a:lnSpc>
            </a:pP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не</a:t>
            </a:r>
            <a:r>
              <a:rPr sz="1600" b="1" spc="19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17375E"/>
                </a:solidFill>
                <a:latin typeface="Arial"/>
                <a:cs typeface="Arial"/>
              </a:rPr>
              <a:t>противоречащей</a:t>
            </a:r>
            <a:r>
              <a:rPr sz="1600" b="1" spc="2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Arial"/>
                <a:cs typeface="Arial"/>
              </a:rPr>
              <a:t>Закону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2406" y="3855465"/>
            <a:ext cx="78549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760209" algn="l"/>
              </a:tabLst>
            </a:pPr>
            <a:r>
              <a:rPr sz="1600" b="1" spc="-10" dirty="0">
                <a:solidFill>
                  <a:srgbClr val="17375E"/>
                </a:solidFill>
                <a:latin typeface="Arial"/>
                <a:cs typeface="Arial"/>
              </a:rPr>
              <a:t>до</a:t>
            </a:r>
            <a:r>
              <a:rPr sz="1600" b="1" spc="2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01.01.2022,</a:t>
            </a:r>
            <a:r>
              <a:rPr sz="1600" b="1" spc="2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Arial"/>
                <a:cs typeface="Arial"/>
              </a:rPr>
              <a:t>применяются</a:t>
            </a:r>
            <a:r>
              <a:rPr sz="1600" b="1" spc="229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в</a:t>
            </a:r>
            <a:r>
              <a:rPr sz="1600" b="1" spc="20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7375E"/>
                </a:solidFill>
                <a:latin typeface="Arial"/>
                <a:cs typeface="Arial"/>
              </a:rPr>
              <a:t>части,	(в</a:t>
            </a:r>
            <a:r>
              <a:rPr sz="1600" b="1" spc="17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ред.</a:t>
            </a:r>
            <a:r>
              <a:rPr sz="1600" b="1" spc="16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7375E"/>
                </a:solidFill>
                <a:latin typeface="Arial"/>
                <a:cs typeface="Arial"/>
              </a:rPr>
              <a:t>ФЗ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2406" y="4099305"/>
            <a:ext cx="785240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17375E"/>
                </a:solidFill>
                <a:latin typeface="Arial"/>
                <a:cs typeface="Arial"/>
              </a:rPr>
              <a:t>от</a:t>
            </a:r>
            <a:r>
              <a:rPr sz="16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02.07.2021</a:t>
            </a:r>
            <a:r>
              <a:rPr sz="1600" b="1" spc="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N</a:t>
            </a:r>
            <a:r>
              <a:rPr sz="1600" b="1" spc="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360-ФЗ),</a:t>
            </a:r>
            <a:r>
              <a:rPr sz="1600" b="1" spc="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Arial"/>
                <a:cs typeface="Arial"/>
              </a:rPr>
              <a:t>до</a:t>
            </a:r>
            <a:r>
              <a:rPr sz="1600" b="1" spc="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Arial"/>
                <a:cs typeface="Arial"/>
              </a:rPr>
              <a:t>утверждения</a:t>
            </a:r>
            <a:r>
              <a:rPr sz="1600" b="1" spc="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Правительством</a:t>
            </a:r>
            <a:r>
              <a:rPr sz="1600" b="1" spc="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Arial"/>
                <a:cs typeface="Arial"/>
              </a:rPr>
              <a:t>РФ</a:t>
            </a:r>
            <a:r>
              <a:rPr sz="1600" b="1" spc="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в</a:t>
            </a:r>
            <a:r>
              <a:rPr sz="1600" b="1" spc="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17375E"/>
                </a:solidFill>
                <a:latin typeface="Arial"/>
                <a:cs typeface="Arial"/>
              </a:rPr>
              <a:t>соответствии </a:t>
            </a:r>
            <a:r>
              <a:rPr sz="1600" b="1" spc="-4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с</a:t>
            </a:r>
            <a:r>
              <a:rPr sz="1600" b="1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ч.</a:t>
            </a:r>
            <a:r>
              <a:rPr sz="1600" b="1" spc="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45" dirty="0">
                <a:solidFill>
                  <a:srgbClr val="17375E"/>
                </a:solidFill>
                <a:latin typeface="Arial"/>
                <a:cs typeface="Arial"/>
              </a:rPr>
              <a:t>11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60" dirty="0">
                <a:solidFill>
                  <a:srgbClr val="17375E"/>
                </a:solidFill>
                <a:latin typeface="Arial"/>
                <a:cs typeface="Arial"/>
              </a:rPr>
              <a:t>ст.</a:t>
            </a:r>
            <a:r>
              <a:rPr sz="1600" b="1" spc="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34</a:t>
            </a:r>
            <a:r>
              <a:rPr sz="1600" b="1" spc="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Arial"/>
                <a:cs typeface="Arial"/>
              </a:rPr>
              <a:t>типовых</a:t>
            </a:r>
            <a:r>
              <a:rPr sz="1600" b="1" spc="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17375E"/>
                </a:solidFill>
                <a:latin typeface="Arial"/>
                <a:cs typeface="Arial"/>
              </a:rPr>
              <a:t>условий</a:t>
            </a:r>
            <a:r>
              <a:rPr sz="1600" b="1" spc="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Arial"/>
                <a:cs typeface="Arial"/>
              </a:rPr>
              <a:t>контрактов.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79609" y="2812795"/>
            <a:ext cx="18707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0520" marR="5080" indent="-338455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Типовые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условия </a:t>
            </a:r>
            <a:r>
              <a:rPr sz="1800" spc="-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контрактов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3612" y="4982083"/>
            <a:ext cx="17545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112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70840" algn="l"/>
                <a:tab pos="371475" algn="l"/>
              </a:tabLst>
            </a:pP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Приказ </a:t>
            </a:r>
            <a:r>
              <a:rPr sz="1400" b="1" spc="10" dirty="0">
                <a:solidFill>
                  <a:srgbClr val="17375E"/>
                </a:solidFill>
                <a:latin typeface="Arial"/>
                <a:cs typeface="Arial"/>
              </a:rPr>
              <a:t>МЗ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РФ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17375E"/>
                </a:solidFill>
                <a:latin typeface="Arial"/>
                <a:cs typeface="Arial"/>
              </a:rPr>
              <a:t>от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28.01.2021</a:t>
            </a:r>
            <a:r>
              <a:rPr sz="1400" b="1" spc="-6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№</a:t>
            </a:r>
            <a:r>
              <a:rPr sz="1400" b="1" spc="-2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15н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83127" y="4982083"/>
            <a:ext cx="882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•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69894" y="4982083"/>
            <a:ext cx="24650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Приказы</a:t>
            </a:r>
            <a:r>
              <a:rPr sz="1400" b="1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Минстроя</a:t>
            </a:r>
            <a:r>
              <a:rPr sz="1400" b="1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17375E"/>
                </a:solidFill>
                <a:latin typeface="Arial"/>
                <a:cs typeface="Arial"/>
              </a:rPr>
              <a:t>России: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83127" y="5195442"/>
            <a:ext cx="20142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17375E"/>
                </a:solidFill>
                <a:latin typeface="Arial"/>
                <a:cs typeface="Arial"/>
              </a:rPr>
              <a:t>от</a:t>
            </a:r>
            <a:r>
              <a:rPr sz="1400" b="1" spc="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14.01.2020</a:t>
            </a:r>
            <a:r>
              <a:rPr sz="1400" b="1" spc="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№</a:t>
            </a:r>
            <a:r>
              <a:rPr sz="1400" b="1" spc="6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9/пр </a:t>
            </a:r>
            <a:r>
              <a:rPr sz="140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17375E"/>
                </a:solidFill>
                <a:latin typeface="Arial"/>
                <a:cs typeface="Arial"/>
              </a:rPr>
              <a:t>от</a:t>
            </a:r>
            <a:r>
              <a:rPr sz="1400" b="1" spc="-3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23.12.2019</a:t>
            </a:r>
            <a:r>
              <a:rPr sz="1400" b="1" spc="-6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№</a:t>
            </a:r>
            <a:r>
              <a:rPr sz="14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841/пр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67373" y="4982083"/>
            <a:ext cx="263715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Приказ</a:t>
            </a:r>
            <a:r>
              <a:rPr sz="1400" b="1" spc="-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Минтранса</a:t>
            </a:r>
            <a:r>
              <a:rPr sz="1400" b="1" spc="-5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17375E"/>
                </a:solidFill>
                <a:latin typeface="Arial"/>
                <a:cs typeface="Arial"/>
              </a:rPr>
              <a:t>России </a:t>
            </a:r>
            <a:r>
              <a:rPr sz="1400" b="1" spc="-37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17375E"/>
                </a:solidFill>
                <a:latin typeface="Arial"/>
                <a:cs typeface="Arial"/>
              </a:rPr>
              <a:t>от</a:t>
            </a:r>
            <a:r>
              <a:rPr sz="14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05.02.2019</a:t>
            </a:r>
            <a:r>
              <a:rPr sz="1400" b="1" spc="-5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№37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2" y="72467"/>
            <a:ext cx="3144329" cy="702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7457" y="91186"/>
            <a:ext cx="797433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5104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17375E"/>
                </a:solidFill>
              </a:rPr>
              <a:t>ЭЛЕКТРОННОЕ</a:t>
            </a:r>
            <a:r>
              <a:rPr spc="-90" dirty="0">
                <a:solidFill>
                  <a:srgbClr val="17375E"/>
                </a:solidFill>
              </a:rPr>
              <a:t> </a:t>
            </a:r>
            <a:r>
              <a:rPr spc="-5" dirty="0">
                <a:solidFill>
                  <a:srgbClr val="17375E"/>
                </a:solidFill>
              </a:rPr>
              <a:t>АКТИРОВАНИЕ</a:t>
            </a:r>
          </a:p>
          <a:p>
            <a:pPr marL="12700">
              <a:lnSpc>
                <a:spcPct val="100000"/>
              </a:lnSpc>
            </a:pPr>
            <a:r>
              <a:rPr b="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СТРУКТУРИРОВАННАЯ</a:t>
            </a:r>
            <a:r>
              <a:rPr b="0" spc="6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spc="-45" dirty="0">
                <a:solidFill>
                  <a:srgbClr val="17375E"/>
                </a:solidFill>
                <a:latin typeface="Microsoft Sans Serif"/>
                <a:cs typeface="Microsoft Sans Serif"/>
              </a:rPr>
              <a:t>ФОРМА</a:t>
            </a:r>
            <a:r>
              <a:rPr b="0" spc="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spc="-50" dirty="0">
                <a:solidFill>
                  <a:srgbClr val="17375E"/>
                </a:solidFill>
                <a:latin typeface="Microsoft Sans Serif"/>
                <a:cs typeface="Microsoft Sans Serif"/>
              </a:rPr>
              <a:t>ДОКУМЕНТА</a:t>
            </a:r>
            <a:r>
              <a:rPr b="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dirty="0">
                <a:solidFill>
                  <a:srgbClr val="17375E"/>
                </a:solidFill>
                <a:latin typeface="Microsoft Sans Serif"/>
                <a:cs typeface="Microsoft Sans Serif"/>
              </a:rPr>
              <a:t>О</a:t>
            </a:r>
            <a:r>
              <a:rPr b="0" spc="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ПРИЕМКЕ</a:t>
            </a:r>
            <a:r>
              <a:rPr b="0" spc="2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dirty="0">
                <a:solidFill>
                  <a:srgbClr val="17375E"/>
                </a:solidFill>
                <a:latin typeface="Microsoft Sans Serif"/>
                <a:cs typeface="Microsoft Sans Serif"/>
              </a:rPr>
              <a:t>В</a:t>
            </a:r>
            <a:r>
              <a:rPr b="0" spc="3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b="0" dirty="0">
                <a:solidFill>
                  <a:srgbClr val="17375E"/>
                </a:solidFill>
                <a:latin typeface="Microsoft Sans Serif"/>
                <a:cs typeface="Microsoft Sans Serif"/>
              </a:rPr>
              <a:t>ЕИС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8851" y="990345"/>
            <a:ext cx="413194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Документ </a:t>
            </a:r>
            <a:r>
              <a:rPr sz="1800" b="1" dirty="0">
                <a:solidFill>
                  <a:srgbClr val="17375E"/>
                </a:solidFill>
                <a:latin typeface="Arial"/>
                <a:cs typeface="Arial"/>
              </a:rPr>
              <a:t>о</a:t>
            </a:r>
            <a:r>
              <a:rPr sz="18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7375E"/>
                </a:solidFill>
                <a:latin typeface="Arial"/>
                <a:cs typeface="Arial"/>
              </a:rPr>
              <a:t>приемке:</a:t>
            </a:r>
            <a:endParaRPr sz="1800">
              <a:latin typeface="Arial"/>
              <a:cs typeface="Arial"/>
            </a:endParaRPr>
          </a:p>
          <a:p>
            <a:pPr marL="317500" marR="5080" indent="-304800">
              <a:lnSpc>
                <a:spcPct val="100000"/>
              </a:lnSpc>
              <a:spcBef>
                <a:spcPts val="1685"/>
              </a:spcBef>
              <a:buFont typeface="Wingdings"/>
              <a:buChar char=""/>
              <a:tabLst>
                <a:tab pos="316865" algn="l"/>
                <a:tab pos="317500" algn="l"/>
              </a:tabLst>
            </a:pP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реквизитный</a:t>
            </a:r>
            <a:r>
              <a:rPr sz="1400" b="1" spc="10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17375E"/>
                </a:solidFill>
                <a:latin typeface="Arial"/>
                <a:cs typeface="Arial"/>
              </a:rPr>
              <a:t>состав</a:t>
            </a:r>
            <a:r>
              <a:rPr sz="1400" b="1" spc="10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в</a:t>
            </a:r>
            <a:r>
              <a:rPr sz="1400" b="1" spc="10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17375E"/>
                </a:solidFill>
                <a:latin typeface="Arial"/>
                <a:cs typeface="Arial"/>
              </a:rPr>
              <a:t>соответствии</a:t>
            </a:r>
            <a:r>
              <a:rPr sz="1400" b="1" spc="1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с</a:t>
            </a:r>
            <a:r>
              <a:rPr sz="1400" b="1" spc="9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п.</a:t>
            </a:r>
            <a:r>
              <a:rPr sz="1400" b="1" spc="10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1 </a:t>
            </a:r>
            <a:r>
              <a:rPr sz="1400" b="1" spc="-37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ч.</a:t>
            </a:r>
            <a:r>
              <a:rPr sz="140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13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17375E"/>
                </a:solidFill>
                <a:latin typeface="Arial"/>
                <a:cs typeface="Arial"/>
              </a:rPr>
              <a:t>ст.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94</a:t>
            </a:r>
            <a:r>
              <a:rPr sz="140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Закона</a:t>
            </a:r>
            <a:r>
              <a:rPr sz="14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№ 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360-ФЗ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8851" y="2118487"/>
            <a:ext cx="153352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16865" algn="l"/>
                <a:tab pos="317500" algn="l"/>
              </a:tabLst>
            </a:pP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признается</a:t>
            </a:r>
            <a:endParaRPr sz="140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</a:pP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равнозначным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10588" y="2118487"/>
            <a:ext cx="257746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50975" algn="l"/>
              </a:tabLst>
            </a:pP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электронным	</a:t>
            </a:r>
            <a:r>
              <a:rPr sz="1400" b="1" spc="-15" dirty="0">
                <a:solidFill>
                  <a:srgbClr val="17375E"/>
                </a:solidFill>
                <a:latin typeface="Arial"/>
                <a:cs typeface="Arial"/>
              </a:rPr>
              <a:t>документом,</a:t>
            </a:r>
            <a:endParaRPr sz="1400">
              <a:latin typeface="Arial"/>
              <a:cs typeface="Arial"/>
            </a:endParaRPr>
          </a:p>
          <a:p>
            <a:pPr marL="201295">
              <a:lnSpc>
                <a:spcPct val="100000"/>
              </a:lnSpc>
              <a:tabLst>
                <a:tab pos="1290955" algn="l"/>
                <a:tab pos="1722755" algn="l"/>
              </a:tabLst>
            </a:pP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д</a:t>
            </a:r>
            <a:r>
              <a:rPr sz="1400" spc="-50" dirty="0">
                <a:solidFill>
                  <a:srgbClr val="17375E"/>
                </a:solidFill>
                <a:latin typeface="Microsoft Sans Serif"/>
                <a:cs typeface="Microsoft Sans Serif"/>
              </a:rPr>
              <a:t>о</a:t>
            </a:r>
            <a:r>
              <a:rPr sz="14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к</a:t>
            </a:r>
            <a:r>
              <a:rPr sz="14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у</a:t>
            </a:r>
            <a:r>
              <a:rPr sz="1400" spc="-40" dirty="0">
                <a:solidFill>
                  <a:srgbClr val="17375E"/>
                </a:solidFill>
                <a:latin typeface="Microsoft Sans Serif"/>
                <a:cs typeface="Microsoft Sans Serif"/>
              </a:rPr>
              <a:t>м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е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н</a:t>
            </a:r>
            <a:r>
              <a:rPr sz="1400" spc="15" dirty="0">
                <a:solidFill>
                  <a:srgbClr val="17375E"/>
                </a:solidFill>
                <a:latin typeface="Microsoft Sans Serif"/>
                <a:cs typeface="Microsoft Sans Serif"/>
              </a:rPr>
              <a:t>т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у	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на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	</a:t>
            </a:r>
            <a:r>
              <a:rPr sz="1400" spc="-50" dirty="0">
                <a:solidFill>
                  <a:srgbClr val="17375E"/>
                </a:solidFill>
                <a:latin typeface="Microsoft Sans Serif"/>
                <a:cs typeface="Microsoft Sans Serif"/>
              </a:rPr>
              <a:t>б</a:t>
            </a:r>
            <a:r>
              <a:rPr sz="14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у</a:t>
            </a:r>
            <a:r>
              <a:rPr sz="1400" spc="-40" dirty="0">
                <a:solidFill>
                  <a:srgbClr val="17375E"/>
                </a:solidFill>
                <a:latin typeface="Microsoft Sans Serif"/>
                <a:cs typeface="Microsoft Sans Serif"/>
              </a:rPr>
              <a:t>м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ажном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8851" y="2544902"/>
            <a:ext cx="4130675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75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носителе,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подписанному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собственноручными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подписями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 (письмо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Казначейства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России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и 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45" dirty="0">
                <a:solidFill>
                  <a:srgbClr val="17375E"/>
                </a:solidFill>
                <a:latin typeface="Microsoft Sans Serif"/>
                <a:cs typeface="Microsoft Sans Serif"/>
              </a:rPr>
              <a:t>ФНС</a:t>
            </a:r>
            <a:r>
              <a:rPr sz="1400" spc="16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России</a:t>
            </a:r>
            <a:r>
              <a:rPr sz="1400" spc="16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от</a:t>
            </a:r>
            <a:r>
              <a:rPr sz="1400" spc="16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18.12.2019</a:t>
            </a:r>
            <a:r>
              <a:rPr sz="1400" spc="14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№14-00-06/27476,</a:t>
            </a:r>
            <a:endParaRPr sz="1400">
              <a:latin typeface="Microsoft Sans Serif"/>
              <a:cs typeface="Microsoft Sans Serif"/>
            </a:endParaRPr>
          </a:p>
          <a:p>
            <a:pPr marL="317500">
              <a:lnSpc>
                <a:spcPct val="100000"/>
              </a:lnSpc>
            </a:pP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№АС-4-15/26126);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Microsoft Sans Serif"/>
              <a:cs typeface="Microsoft Sans Serif"/>
            </a:endParaRPr>
          </a:p>
          <a:p>
            <a:pPr marL="317500" indent="-304800">
              <a:lnSpc>
                <a:spcPct val="100000"/>
              </a:lnSpc>
              <a:buFont typeface="Wingdings"/>
              <a:buChar char=""/>
              <a:tabLst>
                <a:tab pos="316865" algn="l"/>
                <a:tab pos="317500" algn="l"/>
                <a:tab pos="1999614" algn="l"/>
                <a:tab pos="2376170" algn="l"/>
                <a:tab pos="3620135" algn="l"/>
              </a:tabLst>
            </a:pP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представляется	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в	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налоговый	орган</a:t>
            </a:r>
            <a:endParaRPr sz="140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</a:pP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по</a:t>
            </a:r>
            <a:r>
              <a:rPr sz="1400" spc="27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телекоммуникационным</a:t>
            </a:r>
            <a:r>
              <a:rPr sz="1400" spc="27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каналам</a:t>
            </a:r>
            <a:r>
              <a:rPr sz="1400" spc="26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связи</a:t>
            </a:r>
            <a:r>
              <a:rPr sz="1400" spc="28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в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3651" y="4039361"/>
            <a:ext cx="27279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6305" algn="l"/>
                <a:tab pos="2305050" algn="l"/>
              </a:tabLst>
            </a:pP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о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р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я</a:t>
            </a:r>
            <a:r>
              <a:rPr sz="1400" spc="-50" dirty="0">
                <a:solidFill>
                  <a:srgbClr val="17375E"/>
                </a:solidFill>
                <a:latin typeface="Microsoft Sans Serif"/>
                <a:cs typeface="Microsoft Sans Serif"/>
              </a:rPr>
              <a:t>д</a:t>
            </a:r>
            <a:r>
              <a:rPr sz="1400" spc="-40" dirty="0">
                <a:solidFill>
                  <a:srgbClr val="17375E"/>
                </a:solidFill>
                <a:latin typeface="Microsoft Sans Serif"/>
                <a:cs typeface="Microsoft Sans Serif"/>
              </a:rPr>
              <a:t>к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е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,	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о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п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р</a:t>
            </a:r>
            <a:r>
              <a:rPr sz="1400" spc="-40" dirty="0">
                <a:solidFill>
                  <a:srgbClr val="17375E"/>
                </a:solidFill>
                <a:latin typeface="Microsoft Sans Serif"/>
                <a:cs typeface="Microsoft Sans Serif"/>
              </a:rPr>
              <a:t>е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д</a:t>
            </a:r>
            <a:r>
              <a:rPr sz="1400" spc="-65" dirty="0">
                <a:solidFill>
                  <a:srgbClr val="17375E"/>
                </a:solidFill>
                <a:latin typeface="Microsoft Sans Serif"/>
                <a:cs typeface="Microsoft Sans Serif"/>
              </a:rPr>
              <a:t>е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ле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н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н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ом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	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Ф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Н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С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3651" y="4252721"/>
            <a:ext cx="31877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77620" algn="l"/>
                <a:tab pos="1536700" algn="l"/>
                <a:tab pos="2371725" algn="l"/>
                <a:tab pos="2640330" algn="l"/>
              </a:tabLst>
            </a:pPr>
            <a:r>
              <a:rPr sz="1400" spc="15" dirty="0">
                <a:solidFill>
                  <a:srgbClr val="17375E"/>
                </a:solidFill>
                <a:latin typeface="Microsoft Sans Serif"/>
                <a:cs typeface="Microsoft Sans Serif"/>
              </a:rPr>
              <a:t>с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о</a:t>
            </a:r>
            <a:r>
              <a:rPr sz="1400" spc="-50" dirty="0">
                <a:solidFill>
                  <a:srgbClr val="17375E"/>
                </a:solidFill>
                <a:latin typeface="Microsoft Sans Serif"/>
                <a:cs typeface="Microsoft Sans Serif"/>
              </a:rPr>
              <a:t>о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т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в</a:t>
            </a:r>
            <a:r>
              <a:rPr sz="1400" spc="-65" dirty="0">
                <a:solidFill>
                  <a:srgbClr val="17375E"/>
                </a:solidFill>
                <a:latin typeface="Microsoft Sans Serif"/>
                <a:cs typeface="Microsoft Sans Serif"/>
              </a:rPr>
              <a:t>е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т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ст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в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и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и	с	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п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у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н</a:t>
            </a:r>
            <a:r>
              <a:rPr sz="1400" spc="-85" dirty="0">
                <a:solidFill>
                  <a:srgbClr val="17375E"/>
                </a:solidFill>
                <a:latin typeface="Microsoft Sans Serif"/>
                <a:cs typeface="Microsoft Sans Serif"/>
              </a:rPr>
              <a:t>к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т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ом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	4	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с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т</a:t>
            </a:r>
            <a:r>
              <a:rPr sz="1400" spc="-40" dirty="0">
                <a:solidFill>
                  <a:srgbClr val="17375E"/>
                </a:solidFill>
                <a:latin typeface="Microsoft Sans Serif"/>
                <a:cs typeface="Microsoft Sans Serif"/>
              </a:rPr>
              <a:t>а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т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ь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и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49141" y="4039361"/>
            <a:ext cx="9417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3755" algn="l"/>
              </a:tabLst>
            </a:pPr>
            <a:r>
              <a:rPr sz="1400" b="1" spc="-40" dirty="0">
                <a:solidFill>
                  <a:srgbClr val="17375E"/>
                </a:solidFill>
                <a:latin typeface="Arial"/>
                <a:cs typeface="Arial"/>
              </a:rPr>
              <a:t>Р</a:t>
            </a:r>
            <a:r>
              <a:rPr sz="1400" b="1" spc="-30" dirty="0">
                <a:solidFill>
                  <a:srgbClr val="17375E"/>
                </a:solidFill>
                <a:latin typeface="Arial"/>
                <a:cs typeface="Arial"/>
              </a:rPr>
              <a:t>о</a:t>
            </a: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сси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и	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в</a:t>
            </a:r>
            <a:endParaRPr sz="1400">
              <a:latin typeface="Microsoft Sans Serif"/>
              <a:cs typeface="Microsoft Sans Serif"/>
            </a:endParaRPr>
          </a:p>
          <a:p>
            <a:pPr marL="459105">
              <a:lnSpc>
                <a:spcPct val="100000"/>
              </a:lnSpc>
              <a:spcBef>
                <a:spcPts val="5"/>
              </a:spcBef>
              <a:tabLst>
                <a:tab pos="827405" algn="l"/>
              </a:tabLst>
            </a:pP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3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1	и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3651" y="4466082"/>
            <a:ext cx="30187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1544" algn="l"/>
                <a:tab pos="1292860" algn="l"/>
                <a:tab pos="1555115" algn="l"/>
                <a:tab pos="2063750" algn="l"/>
              </a:tabLst>
            </a:pP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статьями	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93	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и	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93.1	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Налогового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20414" y="4466082"/>
            <a:ext cx="6680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5" dirty="0">
                <a:solidFill>
                  <a:srgbClr val="17375E"/>
                </a:solidFill>
                <a:latin typeface="Microsoft Sans Serif"/>
                <a:cs typeface="Microsoft Sans Serif"/>
              </a:rPr>
              <a:t>кодекса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3651" y="4679441"/>
            <a:ext cx="11779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Российской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и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ст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реб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о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в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а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ни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я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66392" y="4679441"/>
            <a:ext cx="262445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7830" marR="5080" indent="-405765">
              <a:lnSpc>
                <a:spcPct val="100000"/>
              </a:lnSpc>
              <a:spcBef>
                <a:spcPts val="100"/>
              </a:spcBef>
              <a:tabLst>
                <a:tab pos="960119" algn="l"/>
                <a:tab pos="1189355" algn="l"/>
                <a:tab pos="1532255" algn="l"/>
                <a:tab pos="2352040" algn="l"/>
              </a:tabLst>
            </a:pPr>
            <a:r>
              <a:rPr sz="1400" spc="-80" dirty="0">
                <a:solidFill>
                  <a:srgbClr val="17375E"/>
                </a:solidFill>
                <a:latin typeface="Microsoft Sans Serif"/>
                <a:cs typeface="Microsoft Sans Serif"/>
              </a:rPr>
              <a:t>Ф</a:t>
            </a:r>
            <a:r>
              <a:rPr sz="1400" spc="-90" dirty="0">
                <a:solidFill>
                  <a:srgbClr val="17375E"/>
                </a:solidFill>
                <a:latin typeface="Microsoft Sans Serif"/>
                <a:cs typeface="Microsoft Sans Serif"/>
              </a:rPr>
              <a:t>е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д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ер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а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ц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и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и		в	с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л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у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чае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	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е</a:t>
            </a:r>
            <a:r>
              <a:rPr sz="1400" spc="-45" dirty="0">
                <a:solidFill>
                  <a:srgbClr val="17375E"/>
                </a:solidFill>
                <a:latin typeface="Microsoft Sans Serif"/>
                <a:cs typeface="Microsoft Sans Serif"/>
              </a:rPr>
              <a:t>г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о  у	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н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а</a:t>
            </a:r>
            <a:r>
              <a:rPr sz="1400" spc="15" dirty="0">
                <a:solidFill>
                  <a:srgbClr val="17375E"/>
                </a:solidFill>
                <a:latin typeface="Microsoft Sans Serif"/>
                <a:cs typeface="Microsoft Sans Serif"/>
              </a:rPr>
              <a:t>л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о</a:t>
            </a:r>
            <a:r>
              <a:rPr sz="1400" spc="-45" dirty="0">
                <a:solidFill>
                  <a:srgbClr val="17375E"/>
                </a:solidFill>
                <a:latin typeface="Microsoft Sans Serif"/>
                <a:cs typeface="Microsoft Sans Serif"/>
              </a:rPr>
              <a:t>г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о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п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л</a:t>
            </a:r>
            <a:r>
              <a:rPr sz="14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а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т</a:t>
            </a:r>
            <a:r>
              <a:rPr sz="1400" spc="-65" dirty="0">
                <a:solidFill>
                  <a:srgbClr val="17375E"/>
                </a:solidFill>
                <a:latin typeface="Microsoft Sans Serif"/>
                <a:cs typeface="Microsoft Sans Serif"/>
              </a:rPr>
              <a:t>е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льщ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и</a:t>
            </a:r>
            <a:r>
              <a:rPr sz="1400" spc="-60" dirty="0">
                <a:solidFill>
                  <a:srgbClr val="17375E"/>
                </a:solidFill>
                <a:latin typeface="Microsoft Sans Serif"/>
                <a:cs typeface="Microsoft Sans Serif"/>
              </a:rPr>
              <a:t>к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а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8851" y="5106415"/>
            <a:ext cx="4131945" cy="173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635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(приказы</a:t>
            </a:r>
            <a:r>
              <a:rPr sz="1400" spc="18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45" dirty="0">
                <a:solidFill>
                  <a:srgbClr val="17375E"/>
                </a:solidFill>
                <a:latin typeface="Microsoft Sans Serif"/>
                <a:cs typeface="Microsoft Sans Serif"/>
              </a:rPr>
              <a:t>ФНС</a:t>
            </a:r>
            <a:r>
              <a:rPr sz="1400" spc="19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России</a:t>
            </a:r>
            <a:r>
              <a:rPr sz="1400" spc="19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от</a:t>
            </a:r>
            <a:r>
              <a:rPr sz="1400" spc="19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18.01.2017</a:t>
            </a:r>
            <a:r>
              <a:rPr sz="1400" spc="18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15" dirty="0">
                <a:solidFill>
                  <a:srgbClr val="17375E"/>
                </a:solidFill>
                <a:latin typeface="Microsoft Sans Serif"/>
                <a:cs typeface="Microsoft Sans Serif"/>
              </a:rPr>
              <a:t>№ММВ- </a:t>
            </a:r>
            <a:r>
              <a:rPr sz="1400" spc="-35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7-6/16</a:t>
            </a:r>
            <a:r>
              <a:rPr sz="1400" spc="-3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и</a:t>
            </a:r>
            <a:r>
              <a:rPr sz="1400" spc="1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от</a:t>
            </a:r>
            <a:r>
              <a:rPr sz="1400" spc="1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17.02.2011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№ММВ-7-2/168)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Microsoft Sans Serif"/>
              <a:cs typeface="Microsoft Sans Serif"/>
            </a:endParaRPr>
          </a:p>
          <a:p>
            <a:pPr marL="317500" marR="5080" indent="-304800" algn="just">
              <a:lnSpc>
                <a:spcPct val="100000"/>
              </a:lnSpc>
              <a:buFont typeface="Wingdings"/>
              <a:buChar char=""/>
              <a:tabLst>
                <a:tab pos="317500" algn="l"/>
              </a:tabLst>
            </a:pP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структурированный документ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о 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приемке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в </a:t>
            </a:r>
            <a:r>
              <a:rPr sz="1400" spc="5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7375E"/>
                </a:solidFill>
                <a:latin typeface="Microsoft Sans Serif"/>
                <a:cs typeface="Microsoft Sans Serif"/>
              </a:rPr>
              <a:t>ЕИС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создан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на </a:t>
            </a:r>
            <a:r>
              <a:rPr sz="1400" spc="-40" dirty="0">
                <a:solidFill>
                  <a:srgbClr val="17375E"/>
                </a:solidFill>
                <a:latin typeface="Microsoft Sans Serif"/>
                <a:cs typeface="Microsoft Sans Serif"/>
              </a:rPr>
              <a:t>базе </a:t>
            </a:r>
            <a:r>
              <a:rPr sz="1400" spc="-55" dirty="0">
                <a:solidFill>
                  <a:srgbClr val="17375E"/>
                </a:solidFill>
                <a:latin typeface="Microsoft Sans Serif"/>
                <a:cs typeface="Microsoft Sans Serif"/>
              </a:rPr>
              <a:t>УПД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по </a:t>
            </a:r>
            <a:r>
              <a:rPr sz="1400" b="1" spc="-15" dirty="0">
                <a:solidFill>
                  <a:srgbClr val="17375E"/>
                </a:solidFill>
                <a:latin typeface="Arial"/>
                <a:cs typeface="Arial"/>
              </a:rPr>
              <a:t>форматам 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ФНС </a:t>
            </a:r>
            <a:r>
              <a:rPr sz="1400" b="1" spc="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17375E"/>
                </a:solidFill>
                <a:latin typeface="Arial"/>
                <a:cs typeface="Arial"/>
              </a:rPr>
              <a:t>России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(приказ </a:t>
            </a:r>
            <a:r>
              <a:rPr sz="1400" spc="-50" dirty="0">
                <a:solidFill>
                  <a:srgbClr val="17375E"/>
                </a:solidFill>
                <a:latin typeface="Microsoft Sans Serif"/>
                <a:cs typeface="Microsoft Sans Serif"/>
              </a:rPr>
              <a:t>ФНС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России </a:t>
            </a:r>
            <a:r>
              <a:rPr sz="1400" spc="-20" dirty="0">
                <a:solidFill>
                  <a:srgbClr val="17375E"/>
                </a:solidFill>
                <a:latin typeface="Microsoft Sans Serif"/>
                <a:cs typeface="Microsoft Sans Serif"/>
              </a:rPr>
              <a:t>от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19.12.2018 </a:t>
            </a:r>
            <a:r>
              <a:rPr sz="1400" spc="105" dirty="0">
                <a:solidFill>
                  <a:srgbClr val="17375E"/>
                </a:solidFill>
                <a:latin typeface="Microsoft Sans Serif"/>
                <a:cs typeface="Microsoft Sans Serif"/>
              </a:rPr>
              <a:t>№ </a:t>
            </a:r>
            <a:r>
              <a:rPr sz="1400" spc="-36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ММВ-7-15/820, </a:t>
            </a:r>
            <a:r>
              <a:rPr sz="1400" spc="-15" dirty="0">
                <a:solidFill>
                  <a:srgbClr val="17375E"/>
                </a:solidFill>
                <a:latin typeface="Microsoft Sans Serif"/>
                <a:cs typeface="Microsoft Sans Serif"/>
              </a:rPr>
              <a:t>письмо </a:t>
            </a:r>
            <a:r>
              <a:rPr sz="1400" spc="-25" dirty="0">
                <a:solidFill>
                  <a:srgbClr val="17375E"/>
                </a:solidFill>
                <a:latin typeface="Microsoft Sans Serif"/>
                <a:cs typeface="Microsoft Sans Serif"/>
              </a:rPr>
              <a:t>от </a:t>
            </a:r>
            <a:r>
              <a:rPr sz="1400" spc="-10" dirty="0">
                <a:solidFill>
                  <a:srgbClr val="17375E"/>
                </a:solidFill>
                <a:latin typeface="Microsoft Sans Serif"/>
                <a:cs typeface="Microsoft Sans Serif"/>
              </a:rPr>
              <a:t>21.10.2013 </a:t>
            </a:r>
            <a:r>
              <a:rPr sz="1400" spc="105" dirty="0">
                <a:solidFill>
                  <a:srgbClr val="17375E"/>
                </a:solidFill>
                <a:latin typeface="Microsoft Sans Serif"/>
                <a:cs typeface="Microsoft Sans Serif"/>
              </a:rPr>
              <a:t>№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ММВ- </a:t>
            </a:r>
            <a:r>
              <a:rPr sz="1400" spc="-360" dirty="0">
                <a:solidFill>
                  <a:srgbClr val="17375E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7375E"/>
                </a:solidFill>
                <a:latin typeface="Microsoft Sans Serif"/>
                <a:cs typeface="Microsoft Sans Serif"/>
              </a:rPr>
              <a:t>20-3/96)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2294" y="1188367"/>
            <a:ext cx="7198181" cy="565286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A9F57B0-E9FF-3617-38A7-CDBBC0375E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2" y="72467"/>
            <a:ext cx="3144329" cy="702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576</TotalTime>
  <Words>6637</Words>
  <Application>Microsoft Office PowerPoint</Application>
  <PresentationFormat>Произвольный</PresentationFormat>
  <Paragraphs>1059</Paragraphs>
  <Slides>71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81" baseType="lpstr">
      <vt:lpstr>Arial</vt:lpstr>
      <vt:lpstr>Calibri</vt:lpstr>
      <vt:lpstr>Calibri Light</vt:lpstr>
      <vt:lpstr>Courier New</vt:lpstr>
      <vt:lpstr>Microsoft Sans Serif</vt:lpstr>
      <vt:lpstr>Roboto</vt:lpstr>
      <vt:lpstr>Tahoma</vt:lpstr>
      <vt:lpstr>Times New Roman</vt:lpstr>
      <vt:lpstr>Wingdings</vt:lpstr>
      <vt:lpstr>Office Theme</vt:lpstr>
      <vt:lpstr>ЭЛЕКТРОННОЕ АКТИРОВАНИЕ КАК ИНСТРУМЕНТ ЗАКОНА О КОНТРАКТНОЙ  СИСТЕМЕ</vt:lpstr>
      <vt:lpstr>ФЕДЕРАЛЬНЫЙ ЗАКОН № 360-ФЗ   ПРИМЕНЕНИЕ ЭЛЕКТРОННОГО АКТИРОВАНИЯ </vt:lpstr>
      <vt:lpstr>ФЕДЕРАЛЬНЫЙ ЗАКОН № 360-ФЗ ПЕРЕХОД НА ДОКУМЕНТ О ПРИЕМКЕ В ЕИС</vt:lpstr>
      <vt:lpstr>ФЕДЕРАЛЬНЫЙ ЗАКОН № 360-ФЗ ПЕРЕХОД НА ДОКУМЕНТ О ПРИЕМКЕ В ЕИС</vt:lpstr>
      <vt:lpstr>ФЕДЕРАЛЬНЫЙ ЗАКОН № 360-ФЗ ПЕРЕХОД НА ДОКУМЕНТ О ПРИЕМКЕ В ЕИС</vt:lpstr>
      <vt:lpstr>ФЕДЕРАЛЬНЫЙ ЗАКОН № 360-ФЗ ПЕРЕХОД НА ДОКУМЕНТ О ПРИЕМКЕ В ЕИС</vt:lpstr>
      <vt:lpstr>ФЕДЕРАЛЬНЫЙ ЗАКОН № 360-ФЗ ПЕРЕХОД НА ДОКУМЕНТ О ПРИЕМКЕ В ЕИС</vt:lpstr>
      <vt:lpstr>ФЕДЕРАЛЬНЫЙ ЗАКОН № 360-ФЗ ТИПОВЫЕ УСЛОВИЯ КОНТРАКТА</vt:lpstr>
      <vt:lpstr>ЭЛЕКТРОННОЕ АКТИРОВАНИЕ СТРУКТУРИРОВАННАЯ ФОРМА ДОКУМЕНТА О ПРИЕМКЕ В ЕИС</vt:lpstr>
      <vt:lpstr>ЭЛЕКТРОННОЕ АКТИРОВАНИЕ БИЗНЕС-ПРОЦЕСС ПОДПИСАНИЯ ДОКУМЕНТОВ О ПРИЕМКЕ В ЕИС</vt:lpstr>
      <vt:lpstr>ЭЛЕКТРОННОЕ АКТИРОВАНИЕ ОРГАНИЗАЦИОННАЯ ЧАСТЬ</vt:lpstr>
      <vt:lpstr>ДОКУМЕНТЕ О ПРИЕМКЕ ФОРМА ВВОДА И ОТОБРАЖЕНИЯ СВЕДЕНИЙ. ПОСТАВЩИК</vt:lpstr>
      <vt:lpstr>ДОКУМЕНТЕ О ПРИЕМКЕ ФОРМА ВВОДА И ОТОБРАЖЕНИЯ СВЕДЕНИЙ. ЗАКАЗЧИК</vt:lpstr>
      <vt:lpstr>ЭЛЕКТРОННОЕ АКТИРОВАНИЕ ДОСТУП К ФУНКЦИОНАЛУ</vt:lpstr>
      <vt:lpstr>ЭЛЕКТРОННОЕ АКТИРОВАНИЕ КОРРЕКТНОЕ ОТРАЖЕНИЕ ОБЪЕКТА ЗАКУПКИ</vt:lpstr>
      <vt:lpstr>КОРРЕКТНОЕ ОТРАЖЕНИЕ ОБЪЕКТА ЗАКУПКИ ЗАКАЗЧИКОМ РЕЕСТР КОНТРАКТОВ. ЛИЧНЫЙ КАБИНЕТ ЗАКАЗЧИКА</vt:lpstr>
      <vt:lpstr>НАСТРОЙКА ПРАВ И ПОЛНОМОЧИЙ ПОДПИСАНТЫ ЗАКАЗЧИКА</vt:lpstr>
      <vt:lpstr>Презентация PowerPoint</vt:lpstr>
      <vt:lpstr>РАССМОТРЕНИЕ ДОКУМЕНТА О ПРИЕМКЕ РЕЕСТР ДОКУМЕНТОВ ОБ ИСПОЛНЕНИИ. СТАТУСЫ</vt:lpstr>
      <vt:lpstr>РАССМОТРЕНИЕ ДОКУМЕНТА О ПРИЕМКЕ НАСТРОЙКА УВЕДОМЛЕНИЙ О ПОЛУЧЕНИИ ДОКУМЕНТА</vt:lpstr>
      <vt:lpstr>Презентация PowerPoint</vt:lpstr>
      <vt:lpstr>РАССМОТРЕНИЕ ДОКУМЕНТА О ПРИЕМКЕ РЕЕСТР ДОКУМЕНТОВ О ПРИЕМКЕ. РАССМОТРЕНИЕ ДОКУМЕНТА</vt:lpstr>
      <vt:lpstr>РАССМОТРЕНИЕ ДОКУМЕНТА О ПРИЕМКЕ ТОВАРЫ, РАБОТЫ, УСЛУГИ (ТРУ)</vt:lpstr>
      <vt:lpstr>РАССМОТРЕНИЕ ДОКУМЕНТА О ПРИЕМКЕ УЛУЧШЕННЫЕ ХАРАКТЕРИСТИКИ ТРУ</vt:lpstr>
      <vt:lpstr>РАССМОТРЕНИЕ ДОКУМЕНТА О ПРИЕМКЕ УВЕДОМЛЕНИЕ ОБ УТОЧНЕНИИ</vt:lpstr>
      <vt:lpstr>РАССМОТРЕНИЕ ДОКУМЕНТА О ПРИЕМКЕ ПОДПИСАНТЫ ЗАКАЗЧИКА</vt:lpstr>
      <vt:lpstr>РАССМОТРЕНИЕ ДОКУМЕНТА О ПРИЕМКЕ РЕШЕНИЕ ПРИЕМОЧНОЙ КОМИССИИ</vt:lpstr>
      <vt:lpstr>РАССМОТРЕНИЕ ДОКУМЕНТА О ПРИЕМКЕ ПРИЕМКА ТРУ</vt:lpstr>
      <vt:lpstr>РАССМОТРЕНИЕ ДОКУМЕНТА О ПРИЕМКЕ ПРИЕМКА. ВИДЫ ПРИЕМКИ</vt:lpstr>
      <vt:lpstr>РАССМОТРЕНИЕ ДОКУМЕНТА О ПРИЕМКЕ ПРИЕМКА. ВИДЫ ПРИЕМКИ</vt:lpstr>
      <vt:lpstr>РАССМОТРЕНИЕ ДОКУМЕНТА О ПРИЕМКЕ ПРИЕМКА. ВИДЫ ПРИЕМКИ</vt:lpstr>
      <vt:lpstr>РАССМОТРЕНИЕ ДОКУМЕНТА О ПРИЕМКЕ ПРОЧИЕ НАЧИСЛЕНИЯ</vt:lpstr>
      <vt:lpstr>РАССМОТРЕНИЕ ДОКУМЕНТА О ПРИЕМКЕ ПРОЧИЕ НАЧИСЛЕНИЯ. ОТРАЖЕНИЕ НЕУСТОЕК</vt:lpstr>
      <vt:lpstr>РАССМОТРЕНИЕ ДОКУМЕНТА О ПРИЕМКЕ ПРОЧИЕ НАЧИСЛЕНИЯ. НАЛОГИ ФИЗИЧЕСКИХ ЛИЦ</vt:lpstr>
      <vt:lpstr>РАССМОТРЕНИЕ ДОКУМЕНТА О ПРИЕМКЕ ОТОБРАЖЕНИЕ ПРОЧИХ НАЧИСЛЕНИЙ. НАЛОГИ ФИЗИЧЕСКИХ ЛИЦ</vt:lpstr>
      <vt:lpstr>РАССМОТРЕНИЕ ДОКУМЕНТА О ПРИЕМКЕ ДОПОЛНИТЕЛЬНЫЕ ДОКУМЕНТЫ ЗАКАЗЧИКА</vt:lpstr>
      <vt:lpstr>РАССМОТРЕНИЕ ДОКУМЕНТА О ПРИЕМКЕ ПОДПИСАНИЕ</vt:lpstr>
      <vt:lpstr>АВТОМАТИЧЕСКОЕ ФОРМИРОВАНИЕ СВЕДЕНИЙ ОБ ИСПОЛНЕНИИ КОНТРАКТА (СВИК)</vt:lpstr>
      <vt:lpstr>РАССМОТРЕНИЕ СЧЕТА-ФАКТУРЫ ОСОБЕННОСТИ РАССМОТРЕНИЯ СЧЕТА-ФАКТУРЫ</vt:lpstr>
      <vt:lpstr>Презентация PowerPoint</vt:lpstr>
      <vt:lpstr>РАССМОТРЕНИЕ ДОКУМЕНТА О ПРИЕМКЕ ОСНОВНЫЕ СТАТУСЫ</vt:lpstr>
      <vt:lpstr>ДОКУМЕНТЕ О ПРИЕМКЕ СЛУЧАИ ВНЕСЕНИЯ ИСПРАВЛЕНИЯ</vt:lpstr>
      <vt:lpstr>ДОКУМЕНТ О ПРИЕМКЕ   СЛУЧАИ ФОРМИРОВАНИЯ КОРРЕКТИРОВОЧНОГО ДОКУМЕНТА</vt:lpstr>
      <vt:lpstr>ПЛАГИН ГИС «НЕЗАВИСИМЫЙ РЕГИСТРАТОР»</vt:lpstr>
      <vt:lpstr>ЭЛЕКТРОННОЕ АКТИРОВАНИЕ В ЕИС НЕЗАВИСИМЫЙ РЕГИСТРАТОР</vt:lpstr>
      <vt:lpstr>ЭЛЕКТРОННОЕ АКТИРОВАНИЕ В ЕИС НЕЗАВИСИМЫЙ РЕГИСТРТЕАТЛОЕЙР</vt:lpstr>
      <vt:lpstr>Презентация PowerPoint</vt:lpstr>
      <vt:lpstr>ЭЛЕКТРОННОЕ АКТИРОВАНИЕ В ЕИС В СФЕРЕ ЗАКУПОК МАТЕРИАЛЫ ДЛЯ ИЗУЧЕНИЯ</vt:lpstr>
      <vt:lpstr>Проблемы применения электронного  актирования в строительстве. Пути решения.</vt:lpstr>
      <vt:lpstr>ЦИФРОВОЙ АКТ В ГИС ЕИС  ДЛЯ СТРОИТЕЛЬНОЙ ОТРАСЛИ</vt:lpstr>
      <vt:lpstr>Презентация PowerPoint</vt:lpstr>
      <vt:lpstr>НОРМАТИВНОЕ РЕГУЛИРОВАНИЕ</vt:lpstr>
      <vt:lpstr>НОРМАТИВНОЕ РЕГУЛИРОВАНИЕ</vt:lpstr>
      <vt:lpstr>ФОРМИРОВАНИЕ ИНФОРМАЦИИ О КОНТРАКТЕ  НА СТРОИТЕЛЬСТВО, РЕКОНСТРУКЦИЮ, КАП.РЕМОНТ ОКС,  В Т.Ч. ДОРОГ В НЕСТРУКТУРИРОВАННОМ ВИДЕ</vt:lpstr>
      <vt:lpstr>TO BE. ФОРМИРОВАНИЕ ИНФОРМАЦИИ О КОНТРАКТЕ  НА СТРОИТЕЛЬСТВО, РЕКОНСТРУКЦИЮ, КАП.РЕМОНТ ОКС,  В Т.Ч. ДОРОГ В СТРУКТУРИРОВАННОМ ВИДЕ</vt:lpstr>
      <vt:lpstr>ТОП-5 ВОПРОСОВ АКТИРОВАНИЯ В СТРОИТЕЛЬСТВЕ</vt:lpstr>
      <vt:lpstr>Презентация PowerPoint</vt:lpstr>
      <vt:lpstr>ДЕТАЛИЗАЦИЯ СПЕЦИФИКАЦИИ. УСЛОВНАЯ ЕДИНИЦА </vt:lpstr>
      <vt:lpstr>Презентация PowerPoint</vt:lpstr>
      <vt:lpstr>Примеры корректного заполнения</vt:lpstr>
      <vt:lpstr>ЭТАПЫ ВЫПОЛНЕНИЯ СТРОИТЕЛЬНЫХ РАБОТ</vt:lpstr>
      <vt:lpstr>Презентация PowerPoint</vt:lpstr>
      <vt:lpstr>ОФОРМЛЕНИЕ КС-2, КС-3. ФИКСАЦИЯ ДАТЫ   ПРЕДЪЯВЛЕНИЯ РЕЗУЛЬТАТОВ ВЫПОЛНЕННОЙ РАБОТЫ</vt:lpstr>
      <vt:lpstr>Презентация PowerPoint</vt:lpstr>
      <vt:lpstr>Презентация PowerPoint</vt:lpstr>
      <vt:lpstr>ЭЛЕКТРОННОЕ АКТИРОВАНИЕ Административная практика</vt:lpstr>
      <vt:lpstr>Решение Пермского УФАС России от 25.08.2022</vt:lpstr>
      <vt:lpstr>Решение Московского УФАС России от 01.04.2022 по делу N 077/06/106-5031/2022</vt:lpstr>
      <vt:lpstr>Решение Кемеровского УФАС России от 03.03.2022 по делу N 042/06/34-221/2022</vt:lpstr>
      <vt:lpstr>Решение Управления Федеральной антимонопольной службы по Московской области от 1 февраля 2022 г. N 50/06/2702эп/22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евоывлд</dc:title>
  <dc:creator>Елизавета Арбатова</dc:creator>
  <cp:lastModifiedBy>user</cp:lastModifiedBy>
  <cp:revision>28</cp:revision>
  <dcterms:created xsi:type="dcterms:W3CDTF">2022-10-14T20:05:14Z</dcterms:created>
  <dcterms:modified xsi:type="dcterms:W3CDTF">2022-12-15T05:28:42Z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2021-12-02T00:00:00Z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2022-10-14T00:00:00Z</vt:filetime>
  </property>
</Properties>
</file>