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708" r:id="rId2"/>
  </p:sldMasterIdLst>
  <p:notesMasterIdLst>
    <p:notesMasterId r:id="rId26"/>
  </p:notesMasterIdLst>
  <p:sldIdLst>
    <p:sldId id="256" r:id="rId3"/>
    <p:sldId id="336" r:id="rId4"/>
    <p:sldId id="337" r:id="rId5"/>
    <p:sldId id="328" r:id="rId6"/>
    <p:sldId id="267" r:id="rId7"/>
    <p:sldId id="268" r:id="rId8"/>
    <p:sldId id="269" r:id="rId9"/>
    <p:sldId id="270" r:id="rId10"/>
    <p:sldId id="275" r:id="rId11"/>
    <p:sldId id="321" r:id="rId12"/>
    <p:sldId id="322" r:id="rId13"/>
    <p:sldId id="323" r:id="rId14"/>
    <p:sldId id="324" r:id="rId15"/>
    <p:sldId id="325" r:id="rId16"/>
    <p:sldId id="326" r:id="rId17"/>
    <p:sldId id="297" r:id="rId18"/>
    <p:sldId id="298" r:id="rId19"/>
    <p:sldId id="330" r:id="rId20"/>
    <p:sldId id="331" r:id="rId21"/>
    <p:sldId id="332" r:id="rId22"/>
    <p:sldId id="299" r:id="rId23"/>
    <p:sldId id="314" r:id="rId24"/>
    <p:sldId id="315" r:id="rId25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464F"/>
    <a:srgbClr val="07594F"/>
    <a:srgbClr val="0868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03447BB-5D67-496B-8E87-E561075AD55C}" styleName="Темный стиль 1 — акцент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Темный стиль 1 — акцент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52" autoAdjust="0"/>
    <p:restoredTop sz="94640" autoAdjust="0"/>
  </p:normalViewPr>
  <p:slideViewPr>
    <p:cSldViewPr snapToGrid="0">
      <p:cViewPr varScale="1">
        <p:scale>
          <a:sx n="110" d="100"/>
          <a:sy n="110" d="100"/>
        </p:scale>
        <p:origin x="588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8CA0F4-D17C-47E5-A904-3C1DF8649900}" type="doc">
      <dgm:prSet loTypeId="urn:microsoft.com/office/officeart/2005/8/layout/vList2" loCatId="list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BE79F2F0-FA02-4859-A869-AABE80B5B68D}">
      <dgm:prSet/>
      <dgm:spPr/>
      <dgm:t>
        <a:bodyPr/>
        <a:lstStyle/>
        <a:p>
          <a:pPr rtl="0"/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Основные изменения Закона № 44-ФЗ, вступившие в силу в 2022 году, содержатся в «оптимизационном законе» - Закон № 360-ФЗ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3A4062E-31B0-4E58-91C8-9B09A26D0364}" type="parTrans" cxnId="{FDEFA8B4-2216-4A69-9724-F5EE7E44B68E}">
      <dgm:prSet/>
      <dgm:spPr/>
      <dgm:t>
        <a:bodyPr/>
        <a:lstStyle/>
        <a:p>
          <a:endParaRPr lang="ru-RU"/>
        </a:p>
      </dgm:t>
    </dgm:pt>
    <dgm:pt modelId="{3C833454-1C35-4FD6-BDEE-37CFEF78E353}" type="sibTrans" cxnId="{FDEFA8B4-2216-4A69-9724-F5EE7E44B68E}">
      <dgm:prSet/>
      <dgm:spPr/>
      <dgm:t>
        <a:bodyPr/>
        <a:lstStyle/>
        <a:p>
          <a:endParaRPr lang="ru-RU"/>
        </a:p>
      </dgm:t>
    </dgm:pt>
    <dgm:pt modelId="{24496B30-C0FA-4B86-94E0-D44AFEB2BF71}">
      <dgm:prSet/>
      <dgm:spPr/>
      <dgm:t>
        <a:bodyPr/>
        <a:lstStyle/>
        <a:p>
          <a:pPr rtl="0"/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Ключевые изменения Закона № 44-ФЗ, принятые в 2022 году: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B2004C5-7F13-4E76-BA46-73CEF62D72CE}" type="parTrans" cxnId="{C33F3D1A-ECBA-41EF-8D74-82BF03A6EC3E}">
      <dgm:prSet/>
      <dgm:spPr/>
      <dgm:t>
        <a:bodyPr/>
        <a:lstStyle/>
        <a:p>
          <a:endParaRPr lang="ru-RU"/>
        </a:p>
      </dgm:t>
    </dgm:pt>
    <dgm:pt modelId="{F3A44427-EF6C-4D16-ADE9-BCE90E3A6E36}" type="sibTrans" cxnId="{C33F3D1A-ECBA-41EF-8D74-82BF03A6EC3E}">
      <dgm:prSet/>
      <dgm:spPr/>
      <dgm:t>
        <a:bodyPr/>
        <a:lstStyle/>
        <a:p>
          <a:endParaRPr lang="ru-RU"/>
        </a:p>
      </dgm:t>
    </dgm:pt>
    <dgm:pt modelId="{4860FF4B-B492-4997-865A-0D271B48479A}">
      <dgm:prSet/>
      <dgm:spPr/>
      <dgm:t>
        <a:bodyPr/>
        <a:lstStyle/>
        <a:p>
          <a:pPr rtl="0"/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1. Закон № 46-ФЗ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B4C777-6911-4C35-8054-A6F58BC99CFF}" type="parTrans" cxnId="{454DF1A3-C0E2-44F6-BDEB-8C497A7898FC}">
      <dgm:prSet/>
      <dgm:spPr/>
      <dgm:t>
        <a:bodyPr/>
        <a:lstStyle/>
        <a:p>
          <a:endParaRPr lang="ru-RU"/>
        </a:p>
      </dgm:t>
    </dgm:pt>
    <dgm:pt modelId="{C22111AA-F834-49AD-973E-B58244F58005}" type="sibTrans" cxnId="{454DF1A3-C0E2-44F6-BDEB-8C497A7898FC}">
      <dgm:prSet/>
      <dgm:spPr/>
      <dgm:t>
        <a:bodyPr/>
        <a:lstStyle/>
        <a:p>
          <a:endParaRPr lang="ru-RU"/>
        </a:p>
      </dgm:t>
    </dgm:pt>
    <dgm:pt modelId="{DB0B8E35-2F92-44FA-A2DF-6E12F200AB1B}">
      <dgm:prSet/>
      <dgm:spPr/>
      <dgm:t>
        <a:bodyPr/>
        <a:lstStyle/>
        <a:p>
          <a:pPr rtl="0"/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2. Закон № 104-ФЗ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57379EC-3DF1-4952-8240-3448307A7EA3}" type="parTrans" cxnId="{FF46C6B8-1AC2-4422-971B-CF9AEA4456E3}">
      <dgm:prSet/>
      <dgm:spPr/>
      <dgm:t>
        <a:bodyPr/>
        <a:lstStyle/>
        <a:p>
          <a:endParaRPr lang="ru-RU"/>
        </a:p>
      </dgm:t>
    </dgm:pt>
    <dgm:pt modelId="{68AEB03D-5889-4144-B098-79CD83E6650C}" type="sibTrans" cxnId="{FF46C6B8-1AC2-4422-971B-CF9AEA4456E3}">
      <dgm:prSet/>
      <dgm:spPr/>
      <dgm:t>
        <a:bodyPr/>
        <a:lstStyle/>
        <a:p>
          <a:endParaRPr lang="ru-RU"/>
        </a:p>
      </dgm:t>
    </dgm:pt>
    <dgm:pt modelId="{84DFE153-0157-45D4-B672-9FAEC2611EBA}">
      <dgm:prSet/>
      <dgm:spPr/>
      <dgm:t>
        <a:bodyPr/>
        <a:lstStyle/>
        <a:p>
          <a:pPr rtl="0"/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3. Закон № 64-ФЗ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51F62A-BDDB-407D-BCC2-BFAE92EDE5A7}" type="parTrans" cxnId="{955398CB-C397-4004-8AD1-A7BC78191EBA}">
      <dgm:prSet/>
      <dgm:spPr/>
      <dgm:t>
        <a:bodyPr/>
        <a:lstStyle/>
        <a:p>
          <a:endParaRPr lang="ru-RU"/>
        </a:p>
      </dgm:t>
    </dgm:pt>
    <dgm:pt modelId="{ADD63238-7B80-4C7F-9962-CBA754287371}" type="sibTrans" cxnId="{955398CB-C397-4004-8AD1-A7BC78191EBA}">
      <dgm:prSet/>
      <dgm:spPr/>
      <dgm:t>
        <a:bodyPr/>
        <a:lstStyle/>
        <a:p>
          <a:endParaRPr lang="ru-RU"/>
        </a:p>
      </dgm:t>
    </dgm:pt>
    <dgm:pt modelId="{245BD861-9767-44F2-AE57-CE4D2E2E5F22}">
      <dgm:prSet/>
      <dgm:spPr/>
      <dgm:t>
        <a:bodyPr/>
        <a:lstStyle/>
        <a:p>
          <a:pPr rtl="0"/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4. Закон № 231-ФЗ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0086BFF-75CE-4D52-915B-686F628920CF}" type="parTrans" cxnId="{9581F772-9463-499D-8375-700658A4E67E}">
      <dgm:prSet/>
      <dgm:spPr/>
      <dgm:t>
        <a:bodyPr/>
        <a:lstStyle/>
        <a:p>
          <a:endParaRPr lang="ru-RU"/>
        </a:p>
      </dgm:t>
    </dgm:pt>
    <dgm:pt modelId="{B2204A62-BFEA-40BC-B36B-994B04DDF407}" type="sibTrans" cxnId="{9581F772-9463-499D-8375-700658A4E67E}">
      <dgm:prSet/>
      <dgm:spPr/>
      <dgm:t>
        <a:bodyPr/>
        <a:lstStyle/>
        <a:p>
          <a:endParaRPr lang="ru-RU"/>
        </a:p>
      </dgm:t>
    </dgm:pt>
    <dgm:pt modelId="{26F59E4B-0D62-437C-954F-EA891B49E9DF}">
      <dgm:prSet/>
      <dgm:spPr/>
      <dgm:t>
        <a:bodyPr/>
        <a:lstStyle/>
        <a:p>
          <a:pPr rtl="0"/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5. Закон № 420-ФЗ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A613BF-513A-45B0-A685-C5A5BC7EB6FC}" type="parTrans" cxnId="{149885CD-5E84-4AA5-92B2-143E7109964B}">
      <dgm:prSet/>
      <dgm:spPr/>
      <dgm:t>
        <a:bodyPr/>
        <a:lstStyle/>
        <a:p>
          <a:endParaRPr lang="ru-RU"/>
        </a:p>
      </dgm:t>
    </dgm:pt>
    <dgm:pt modelId="{CD3F5B23-9D46-4165-86A7-E819FF47EEB7}" type="sibTrans" cxnId="{149885CD-5E84-4AA5-92B2-143E7109964B}">
      <dgm:prSet/>
      <dgm:spPr/>
      <dgm:t>
        <a:bodyPr/>
        <a:lstStyle/>
        <a:p>
          <a:endParaRPr lang="ru-RU"/>
        </a:p>
      </dgm:t>
    </dgm:pt>
    <dgm:pt modelId="{9CDD08D6-AB88-4800-9046-F0E3AD66DE4A}" type="pres">
      <dgm:prSet presAssocID="{B38CA0F4-D17C-47E5-A904-3C1DF864990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A8CE2D9-9C4F-4FC8-AFE8-5EBD1688A254}" type="pres">
      <dgm:prSet presAssocID="{BE79F2F0-FA02-4859-A869-AABE80B5B68D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508851-B830-417F-AFB0-8584A58F283D}" type="pres">
      <dgm:prSet presAssocID="{3C833454-1C35-4FD6-BDEE-37CFEF78E353}" presName="spacer" presStyleCnt="0"/>
      <dgm:spPr/>
    </dgm:pt>
    <dgm:pt modelId="{F8DFC4B3-2F06-4DB8-86BF-15CD127F907F}" type="pres">
      <dgm:prSet presAssocID="{24496B30-C0FA-4B86-94E0-D44AFEB2BF71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FFF891-F55E-417F-A342-09E00AF590B4}" type="pres">
      <dgm:prSet presAssocID="{F3A44427-EF6C-4D16-ADE9-BCE90E3A6E36}" presName="spacer" presStyleCnt="0"/>
      <dgm:spPr/>
    </dgm:pt>
    <dgm:pt modelId="{2B8DE653-D5BA-456D-8FA3-0A7B5D81C779}" type="pres">
      <dgm:prSet presAssocID="{4860FF4B-B492-4997-865A-0D271B48479A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C2D941-6A17-4F2A-B8B9-AB891FD1EDFB}" type="pres">
      <dgm:prSet presAssocID="{C22111AA-F834-49AD-973E-B58244F58005}" presName="spacer" presStyleCnt="0"/>
      <dgm:spPr/>
    </dgm:pt>
    <dgm:pt modelId="{3E4C17E2-CD4B-4870-9DD6-3B95C2BF8CF0}" type="pres">
      <dgm:prSet presAssocID="{DB0B8E35-2F92-44FA-A2DF-6E12F200AB1B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B781DA-AE8C-41DA-B7AA-B184DAAA7018}" type="pres">
      <dgm:prSet presAssocID="{68AEB03D-5889-4144-B098-79CD83E6650C}" presName="spacer" presStyleCnt="0"/>
      <dgm:spPr/>
    </dgm:pt>
    <dgm:pt modelId="{6A83BE70-A2A2-401D-8E26-E9A57E0C79DF}" type="pres">
      <dgm:prSet presAssocID="{84DFE153-0157-45D4-B672-9FAEC2611EBA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7C4E19-A9F6-4279-A0FC-53AF1F552E3C}" type="pres">
      <dgm:prSet presAssocID="{ADD63238-7B80-4C7F-9962-CBA754287371}" presName="spacer" presStyleCnt="0"/>
      <dgm:spPr/>
    </dgm:pt>
    <dgm:pt modelId="{FDBDFDBA-8CF5-483F-838B-B9CA570ADF22}" type="pres">
      <dgm:prSet presAssocID="{245BD861-9767-44F2-AE57-CE4D2E2E5F22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9B80CD-6BC7-4DDB-B0B3-68F69D0BAC37}" type="pres">
      <dgm:prSet presAssocID="{B2204A62-BFEA-40BC-B36B-994B04DDF407}" presName="spacer" presStyleCnt="0"/>
      <dgm:spPr/>
    </dgm:pt>
    <dgm:pt modelId="{D42FEB92-B880-4047-BFF5-F0EB210557E7}" type="pres">
      <dgm:prSet presAssocID="{26F59E4B-0D62-437C-954F-EA891B49E9DF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49885CD-5E84-4AA5-92B2-143E7109964B}" srcId="{B38CA0F4-D17C-47E5-A904-3C1DF8649900}" destId="{26F59E4B-0D62-437C-954F-EA891B49E9DF}" srcOrd="6" destOrd="0" parTransId="{20A613BF-513A-45B0-A685-C5A5BC7EB6FC}" sibTransId="{CD3F5B23-9D46-4165-86A7-E819FF47EEB7}"/>
    <dgm:cxn modelId="{63B557CC-B2AD-4EFA-990C-5D866AD18526}" type="presOf" srcId="{4860FF4B-B492-4997-865A-0D271B48479A}" destId="{2B8DE653-D5BA-456D-8FA3-0A7B5D81C779}" srcOrd="0" destOrd="0" presId="urn:microsoft.com/office/officeart/2005/8/layout/vList2"/>
    <dgm:cxn modelId="{2A692857-D945-4A68-937B-5519E5D6E446}" type="presOf" srcId="{BE79F2F0-FA02-4859-A869-AABE80B5B68D}" destId="{2A8CE2D9-9C4F-4FC8-AFE8-5EBD1688A254}" srcOrd="0" destOrd="0" presId="urn:microsoft.com/office/officeart/2005/8/layout/vList2"/>
    <dgm:cxn modelId="{FF46C6B8-1AC2-4422-971B-CF9AEA4456E3}" srcId="{B38CA0F4-D17C-47E5-A904-3C1DF8649900}" destId="{DB0B8E35-2F92-44FA-A2DF-6E12F200AB1B}" srcOrd="3" destOrd="0" parTransId="{557379EC-3DF1-4952-8240-3448307A7EA3}" sibTransId="{68AEB03D-5889-4144-B098-79CD83E6650C}"/>
    <dgm:cxn modelId="{40316286-3626-4CDF-8C3E-7B5D4F3F0129}" type="presOf" srcId="{245BD861-9767-44F2-AE57-CE4D2E2E5F22}" destId="{FDBDFDBA-8CF5-483F-838B-B9CA570ADF22}" srcOrd="0" destOrd="0" presId="urn:microsoft.com/office/officeart/2005/8/layout/vList2"/>
    <dgm:cxn modelId="{910C38A2-2D50-41C9-BDD9-CE0D7F865FAF}" type="presOf" srcId="{DB0B8E35-2F92-44FA-A2DF-6E12F200AB1B}" destId="{3E4C17E2-CD4B-4870-9DD6-3B95C2BF8CF0}" srcOrd="0" destOrd="0" presId="urn:microsoft.com/office/officeart/2005/8/layout/vList2"/>
    <dgm:cxn modelId="{C33F3D1A-ECBA-41EF-8D74-82BF03A6EC3E}" srcId="{B38CA0F4-D17C-47E5-A904-3C1DF8649900}" destId="{24496B30-C0FA-4B86-94E0-D44AFEB2BF71}" srcOrd="1" destOrd="0" parTransId="{4B2004C5-7F13-4E76-BA46-73CEF62D72CE}" sibTransId="{F3A44427-EF6C-4D16-ADE9-BCE90E3A6E36}"/>
    <dgm:cxn modelId="{D3EFB34A-2263-4F57-B4D6-27FAD6996EDC}" type="presOf" srcId="{B38CA0F4-D17C-47E5-A904-3C1DF8649900}" destId="{9CDD08D6-AB88-4800-9046-F0E3AD66DE4A}" srcOrd="0" destOrd="0" presId="urn:microsoft.com/office/officeart/2005/8/layout/vList2"/>
    <dgm:cxn modelId="{9581F772-9463-499D-8375-700658A4E67E}" srcId="{B38CA0F4-D17C-47E5-A904-3C1DF8649900}" destId="{245BD861-9767-44F2-AE57-CE4D2E2E5F22}" srcOrd="5" destOrd="0" parTransId="{70086BFF-75CE-4D52-915B-686F628920CF}" sibTransId="{B2204A62-BFEA-40BC-B36B-994B04DDF407}"/>
    <dgm:cxn modelId="{FDEFA8B4-2216-4A69-9724-F5EE7E44B68E}" srcId="{B38CA0F4-D17C-47E5-A904-3C1DF8649900}" destId="{BE79F2F0-FA02-4859-A869-AABE80B5B68D}" srcOrd="0" destOrd="0" parTransId="{23A4062E-31B0-4E58-91C8-9B09A26D0364}" sibTransId="{3C833454-1C35-4FD6-BDEE-37CFEF78E353}"/>
    <dgm:cxn modelId="{955398CB-C397-4004-8AD1-A7BC78191EBA}" srcId="{B38CA0F4-D17C-47E5-A904-3C1DF8649900}" destId="{84DFE153-0157-45D4-B672-9FAEC2611EBA}" srcOrd="4" destOrd="0" parTransId="{5951F62A-BDDB-407D-BCC2-BFAE92EDE5A7}" sibTransId="{ADD63238-7B80-4C7F-9962-CBA754287371}"/>
    <dgm:cxn modelId="{47289432-60D3-4DC2-9C05-27D9138BDB87}" type="presOf" srcId="{26F59E4B-0D62-437C-954F-EA891B49E9DF}" destId="{D42FEB92-B880-4047-BFF5-F0EB210557E7}" srcOrd="0" destOrd="0" presId="urn:microsoft.com/office/officeart/2005/8/layout/vList2"/>
    <dgm:cxn modelId="{BC69A573-92D7-4D50-B506-9C73345F8E72}" type="presOf" srcId="{84DFE153-0157-45D4-B672-9FAEC2611EBA}" destId="{6A83BE70-A2A2-401D-8E26-E9A57E0C79DF}" srcOrd="0" destOrd="0" presId="urn:microsoft.com/office/officeart/2005/8/layout/vList2"/>
    <dgm:cxn modelId="{17B75E40-1B1D-4E9C-AAB6-9A1E6DC17D9A}" type="presOf" srcId="{24496B30-C0FA-4B86-94E0-D44AFEB2BF71}" destId="{F8DFC4B3-2F06-4DB8-86BF-15CD127F907F}" srcOrd="0" destOrd="0" presId="urn:microsoft.com/office/officeart/2005/8/layout/vList2"/>
    <dgm:cxn modelId="{454DF1A3-C0E2-44F6-BDEB-8C497A7898FC}" srcId="{B38CA0F4-D17C-47E5-A904-3C1DF8649900}" destId="{4860FF4B-B492-4997-865A-0D271B48479A}" srcOrd="2" destOrd="0" parTransId="{BAB4C777-6911-4C35-8054-A6F58BC99CFF}" sibTransId="{C22111AA-F834-49AD-973E-B58244F58005}"/>
    <dgm:cxn modelId="{3BDA57AE-2511-404A-A3AA-07DEB127351B}" type="presParOf" srcId="{9CDD08D6-AB88-4800-9046-F0E3AD66DE4A}" destId="{2A8CE2D9-9C4F-4FC8-AFE8-5EBD1688A254}" srcOrd="0" destOrd="0" presId="urn:microsoft.com/office/officeart/2005/8/layout/vList2"/>
    <dgm:cxn modelId="{BC62B757-20A2-4373-8079-43D3D44F03D8}" type="presParOf" srcId="{9CDD08D6-AB88-4800-9046-F0E3AD66DE4A}" destId="{29508851-B830-417F-AFB0-8584A58F283D}" srcOrd="1" destOrd="0" presId="urn:microsoft.com/office/officeart/2005/8/layout/vList2"/>
    <dgm:cxn modelId="{2FEC22C8-37CA-434F-A09F-79B1D42737BB}" type="presParOf" srcId="{9CDD08D6-AB88-4800-9046-F0E3AD66DE4A}" destId="{F8DFC4B3-2F06-4DB8-86BF-15CD127F907F}" srcOrd="2" destOrd="0" presId="urn:microsoft.com/office/officeart/2005/8/layout/vList2"/>
    <dgm:cxn modelId="{9BA71080-6404-4F1F-BC96-95046E84C7F1}" type="presParOf" srcId="{9CDD08D6-AB88-4800-9046-F0E3AD66DE4A}" destId="{E4FFF891-F55E-417F-A342-09E00AF590B4}" srcOrd="3" destOrd="0" presId="urn:microsoft.com/office/officeart/2005/8/layout/vList2"/>
    <dgm:cxn modelId="{483C6A48-ADB0-413E-BD9F-EC0B5A95C6B6}" type="presParOf" srcId="{9CDD08D6-AB88-4800-9046-F0E3AD66DE4A}" destId="{2B8DE653-D5BA-456D-8FA3-0A7B5D81C779}" srcOrd="4" destOrd="0" presId="urn:microsoft.com/office/officeart/2005/8/layout/vList2"/>
    <dgm:cxn modelId="{687E586E-EEE6-4CFE-8B19-BCC30E912372}" type="presParOf" srcId="{9CDD08D6-AB88-4800-9046-F0E3AD66DE4A}" destId="{CEC2D941-6A17-4F2A-B8B9-AB891FD1EDFB}" srcOrd="5" destOrd="0" presId="urn:microsoft.com/office/officeart/2005/8/layout/vList2"/>
    <dgm:cxn modelId="{7387A2EA-1351-4F84-B346-4E05133844D8}" type="presParOf" srcId="{9CDD08D6-AB88-4800-9046-F0E3AD66DE4A}" destId="{3E4C17E2-CD4B-4870-9DD6-3B95C2BF8CF0}" srcOrd="6" destOrd="0" presId="urn:microsoft.com/office/officeart/2005/8/layout/vList2"/>
    <dgm:cxn modelId="{2190A032-98F0-43A2-ACCF-E0038B5A4FCD}" type="presParOf" srcId="{9CDD08D6-AB88-4800-9046-F0E3AD66DE4A}" destId="{2DB781DA-AE8C-41DA-B7AA-B184DAAA7018}" srcOrd="7" destOrd="0" presId="urn:microsoft.com/office/officeart/2005/8/layout/vList2"/>
    <dgm:cxn modelId="{6D507DCC-551C-4689-8D7E-827D95071DB6}" type="presParOf" srcId="{9CDD08D6-AB88-4800-9046-F0E3AD66DE4A}" destId="{6A83BE70-A2A2-401D-8E26-E9A57E0C79DF}" srcOrd="8" destOrd="0" presId="urn:microsoft.com/office/officeart/2005/8/layout/vList2"/>
    <dgm:cxn modelId="{7D253A36-BD0D-4F84-928B-50325562F480}" type="presParOf" srcId="{9CDD08D6-AB88-4800-9046-F0E3AD66DE4A}" destId="{717C4E19-A9F6-4279-A0FC-53AF1F552E3C}" srcOrd="9" destOrd="0" presId="urn:microsoft.com/office/officeart/2005/8/layout/vList2"/>
    <dgm:cxn modelId="{3D8A3F22-0AAD-470D-B255-DB2F47E6DC00}" type="presParOf" srcId="{9CDD08D6-AB88-4800-9046-F0E3AD66DE4A}" destId="{FDBDFDBA-8CF5-483F-838B-B9CA570ADF22}" srcOrd="10" destOrd="0" presId="urn:microsoft.com/office/officeart/2005/8/layout/vList2"/>
    <dgm:cxn modelId="{B4C63805-A380-4E22-A865-E8924570CE20}" type="presParOf" srcId="{9CDD08D6-AB88-4800-9046-F0E3AD66DE4A}" destId="{D69B80CD-6BC7-4DDB-B0B3-68F69D0BAC37}" srcOrd="11" destOrd="0" presId="urn:microsoft.com/office/officeart/2005/8/layout/vList2"/>
    <dgm:cxn modelId="{D80BA261-7FBB-4280-9FEC-B61BCA107E81}" type="presParOf" srcId="{9CDD08D6-AB88-4800-9046-F0E3AD66DE4A}" destId="{D42FEB92-B880-4047-BFF5-F0EB210557E7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181530C-4A61-4C30-9BB8-BE9CC1349BB9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384B3D7-492B-402F-9EC0-D9D15CF58E2C}">
      <dgm:prSet/>
      <dgm:spPr>
        <a:ln>
          <a:solidFill>
            <a:srgbClr val="07594F"/>
          </a:solidFill>
        </a:ln>
      </dgm:spPr>
      <dgm:t>
        <a:bodyPr/>
        <a:lstStyle/>
        <a:p>
          <a:pPr rtl="0"/>
          <a:r>
            <a:rPr lang="ru-RU" b="1" dirty="0" smtClean="0">
              <a:solidFill>
                <a:srgbClr val="07464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Для «универсальной </a:t>
          </a:r>
          <a:r>
            <a:rPr lang="ru-RU" b="1" dirty="0" err="1" smtClean="0">
              <a:solidFill>
                <a:srgbClr val="07464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предквалификации</a:t>
          </a:r>
          <a:r>
            <a:rPr lang="ru-RU" b="1" dirty="0" smtClean="0">
              <a:solidFill>
                <a:srgbClr val="07464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» засчитывается </a:t>
          </a:r>
          <a:r>
            <a:rPr lang="ru-RU" b="1" u="sng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любой контракт (договор)</a:t>
          </a:r>
          <a:r>
            <a:rPr lang="ru-RU" b="1" dirty="0" smtClean="0">
              <a:solidFill>
                <a:srgbClr val="07464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вне зависимости от предмета закупки в объеме не менее 20%</a:t>
          </a:r>
          <a:endParaRPr lang="ru-RU" b="1" dirty="0">
            <a:solidFill>
              <a:srgbClr val="07464F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C6FE3E-4176-4584-80F8-8563EECB78E0}" type="parTrans" cxnId="{BC703EBD-3FE0-4254-AD60-9BA8929DAA1B}">
      <dgm:prSet/>
      <dgm:spPr/>
      <dgm:t>
        <a:bodyPr/>
        <a:lstStyle/>
        <a:p>
          <a:endParaRPr lang="ru-RU"/>
        </a:p>
      </dgm:t>
    </dgm:pt>
    <dgm:pt modelId="{8FB03BA5-9D68-42A0-B7BB-13DD6ABC68BE}" type="sibTrans" cxnId="{BC703EBD-3FE0-4254-AD60-9BA8929DAA1B}">
      <dgm:prSet/>
      <dgm:spPr/>
      <dgm:t>
        <a:bodyPr/>
        <a:lstStyle/>
        <a:p>
          <a:endParaRPr lang="ru-RU"/>
        </a:p>
      </dgm:t>
    </dgm:pt>
    <dgm:pt modelId="{6FB3F8D5-885A-4F5A-AD18-3438C96A121A}" type="pres">
      <dgm:prSet presAssocID="{5181530C-4A61-4C30-9BB8-BE9CC1349BB9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116EDD79-A142-4D8D-8FB0-6BB70C35977E}" type="pres">
      <dgm:prSet presAssocID="{5181530C-4A61-4C30-9BB8-BE9CC1349BB9}" presName="pyramid" presStyleLbl="node1" presStyleIdx="0" presStyleCnt="1"/>
      <dgm:spPr>
        <a:solidFill>
          <a:srgbClr val="07594F"/>
        </a:solidFill>
      </dgm:spPr>
    </dgm:pt>
    <dgm:pt modelId="{79E2E69F-4188-429D-8894-428ABBD6692A}" type="pres">
      <dgm:prSet presAssocID="{5181530C-4A61-4C30-9BB8-BE9CC1349BB9}" presName="theList" presStyleCnt="0"/>
      <dgm:spPr/>
    </dgm:pt>
    <dgm:pt modelId="{26FE2DA9-9222-4827-92A3-FEE48BA21D68}" type="pres">
      <dgm:prSet presAssocID="{3384B3D7-492B-402F-9EC0-D9D15CF58E2C}" presName="aNode" presStyleLbl="fgAcc1" presStyleIdx="0" presStyleCnt="1" custScaleX="140293" custScaleY="101140" custLinFactNeighborX="64748" custLinFactNeighborY="-842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EEBB5C-BBA5-4CE7-9CF2-E04A458422DC}" type="pres">
      <dgm:prSet presAssocID="{3384B3D7-492B-402F-9EC0-D9D15CF58E2C}" presName="aSpace" presStyleCnt="0"/>
      <dgm:spPr/>
    </dgm:pt>
  </dgm:ptLst>
  <dgm:cxnLst>
    <dgm:cxn modelId="{BC703EBD-3FE0-4254-AD60-9BA8929DAA1B}" srcId="{5181530C-4A61-4C30-9BB8-BE9CC1349BB9}" destId="{3384B3D7-492B-402F-9EC0-D9D15CF58E2C}" srcOrd="0" destOrd="0" parTransId="{7AC6FE3E-4176-4584-80F8-8563EECB78E0}" sibTransId="{8FB03BA5-9D68-42A0-B7BB-13DD6ABC68BE}"/>
    <dgm:cxn modelId="{E20A4508-660F-45FA-BBBE-1561B0FC8829}" type="presOf" srcId="{5181530C-4A61-4C30-9BB8-BE9CC1349BB9}" destId="{6FB3F8D5-885A-4F5A-AD18-3438C96A121A}" srcOrd="0" destOrd="0" presId="urn:microsoft.com/office/officeart/2005/8/layout/pyramid2"/>
    <dgm:cxn modelId="{F34F320E-51B4-4E15-9E56-47FB9B37CCF8}" type="presOf" srcId="{3384B3D7-492B-402F-9EC0-D9D15CF58E2C}" destId="{26FE2DA9-9222-4827-92A3-FEE48BA21D68}" srcOrd="0" destOrd="0" presId="urn:microsoft.com/office/officeart/2005/8/layout/pyramid2"/>
    <dgm:cxn modelId="{733273A0-CC8E-4B47-93C6-461A09AC16AE}" type="presParOf" srcId="{6FB3F8D5-885A-4F5A-AD18-3438C96A121A}" destId="{116EDD79-A142-4D8D-8FB0-6BB70C35977E}" srcOrd="0" destOrd="0" presId="urn:microsoft.com/office/officeart/2005/8/layout/pyramid2"/>
    <dgm:cxn modelId="{F779B622-C8A5-48DD-A841-2B159596AE34}" type="presParOf" srcId="{6FB3F8D5-885A-4F5A-AD18-3438C96A121A}" destId="{79E2E69F-4188-429D-8894-428ABBD6692A}" srcOrd="1" destOrd="0" presId="urn:microsoft.com/office/officeart/2005/8/layout/pyramid2"/>
    <dgm:cxn modelId="{024EA68F-672C-41FB-9F28-1DB0AE09FD42}" type="presParOf" srcId="{79E2E69F-4188-429D-8894-428ABBD6692A}" destId="{26FE2DA9-9222-4827-92A3-FEE48BA21D68}" srcOrd="0" destOrd="0" presId="urn:microsoft.com/office/officeart/2005/8/layout/pyramid2"/>
    <dgm:cxn modelId="{2767435F-E4D3-4482-AF52-485A962F9101}" type="presParOf" srcId="{79E2E69F-4188-429D-8894-428ABBD6692A}" destId="{C0EEBB5C-BBA5-4CE7-9CF2-E04A458422DC}" srcOrd="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68280AE-F092-403E-95E9-1CA85C2468EF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501F743-1CAB-4F28-B379-86BBB2DC105A}">
      <dgm:prSet/>
      <dgm:spPr>
        <a:solidFill>
          <a:schemeClr val="tx1">
            <a:alpha val="50000"/>
          </a:schemeClr>
        </a:solidFill>
      </dgm:spPr>
      <dgm:t>
        <a:bodyPr/>
        <a:lstStyle/>
        <a:p>
          <a:pPr rtl="0"/>
          <a:r>
            <a:rPr lang="ru-RU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«Универсальная </a:t>
          </a:r>
          <a:r>
            <a:rPr lang="ru-RU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предквалификация</a:t>
          </a:r>
          <a:r>
            <a:rPr lang="ru-RU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» не применяется, если осуществляется закупка ТРУ, в отношении которых установлены доп. требования в соответствии с ПП РФ № 2571</a:t>
          </a:r>
          <a:endParaRPr lang="ru-RU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CA7107B-B9AE-427E-A7CD-C18203AD2E75}" type="parTrans" cxnId="{96D2A986-2151-4FE7-AF02-303FA950C7AB}">
      <dgm:prSet/>
      <dgm:spPr/>
      <dgm:t>
        <a:bodyPr/>
        <a:lstStyle/>
        <a:p>
          <a:endParaRPr lang="ru-RU"/>
        </a:p>
      </dgm:t>
    </dgm:pt>
    <dgm:pt modelId="{DE4EB6DC-9650-40B2-96DB-52B3923ED4E5}" type="sibTrans" cxnId="{96D2A986-2151-4FE7-AF02-303FA950C7AB}">
      <dgm:prSet/>
      <dgm:spPr/>
      <dgm:t>
        <a:bodyPr/>
        <a:lstStyle/>
        <a:p>
          <a:endParaRPr lang="ru-RU"/>
        </a:p>
      </dgm:t>
    </dgm:pt>
    <dgm:pt modelId="{08C6B61D-9B39-4BF5-80F5-06678BE9CC64}" type="pres">
      <dgm:prSet presAssocID="{D68280AE-F092-403E-95E9-1CA85C2468E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EBA6C39-4AE5-442F-B50D-2375F17051DF}" type="pres">
      <dgm:prSet presAssocID="{F501F743-1CAB-4F28-B379-86BBB2DC105A}" presName="Name5" presStyleLbl="vennNode1" presStyleIdx="0" presStyleCnt="1" custLinFactNeighborX="-371" custLinFactNeighborY="-33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079B458-6789-45FA-AC61-930CA01CD92C}" type="presOf" srcId="{D68280AE-F092-403E-95E9-1CA85C2468EF}" destId="{08C6B61D-9B39-4BF5-80F5-06678BE9CC64}" srcOrd="0" destOrd="0" presId="urn:microsoft.com/office/officeart/2005/8/layout/venn3"/>
    <dgm:cxn modelId="{96D2A986-2151-4FE7-AF02-303FA950C7AB}" srcId="{D68280AE-F092-403E-95E9-1CA85C2468EF}" destId="{F501F743-1CAB-4F28-B379-86BBB2DC105A}" srcOrd="0" destOrd="0" parTransId="{ECA7107B-B9AE-427E-A7CD-C18203AD2E75}" sibTransId="{DE4EB6DC-9650-40B2-96DB-52B3923ED4E5}"/>
    <dgm:cxn modelId="{C301C328-0B02-4B50-B9A0-1873AEF57718}" type="presOf" srcId="{F501F743-1CAB-4F28-B379-86BBB2DC105A}" destId="{9EBA6C39-4AE5-442F-B50D-2375F17051DF}" srcOrd="0" destOrd="0" presId="urn:microsoft.com/office/officeart/2005/8/layout/venn3"/>
    <dgm:cxn modelId="{F51ADD05-9502-4CE9-817A-700D45EE5453}" type="presParOf" srcId="{08C6B61D-9B39-4BF5-80F5-06678BE9CC64}" destId="{9EBA6C39-4AE5-442F-B50D-2375F17051DF}" srcOrd="0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625"/>
          </a:xfrm>
          <a:prstGeom prst="rect">
            <a:avLst/>
          </a:prstGeom>
        </p:spPr>
        <p:txBody>
          <a:bodyPr vert="horz" lIns="80275" tIns="40138" rIns="80275" bIns="40138" rtlCol="0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625"/>
          </a:xfrm>
          <a:prstGeom prst="rect">
            <a:avLst/>
          </a:prstGeom>
        </p:spPr>
        <p:txBody>
          <a:bodyPr vert="horz" lIns="80275" tIns="40138" rIns="80275" bIns="40138" rtlCol="0"/>
          <a:lstStyle>
            <a:lvl1pPr algn="r">
              <a:defRPr sz="1100"/>
            </a:lvl1pPr>
          </a:lstStyle>
          <a:p>
            <a:fld id="{16FFB2A9-D34A-4CD4-89D9-E34E813A8EC2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0275" tIns="40138" rIns="80275" bIns="4013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80275" tIns="40138" rIns="80275" bIns="4013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014"/>
            <a:ext cx="2945659" cy="497624"/>
          </a:xfrm>
          <a:prstGeom prst="rect">
            <a:avLst/>
          </a:prstGeom>
        </p:spPr>
        <p:txBody>
          <a:bodyPr vert="horz" lIns="80275" tIns="40138" rIns="80275" bIns="40138" rtlCol="0" anchor="b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9014"/>
            <a:ext cx="2945659" cy="497624"/>
          </a:xfrm>
          <a:prstGeom prst="rect">
            <a:avLst/>
          </a:prstGeom>
        </p:spPr>
        <p:txBody>
          <a:bodyPr vert="horz" lIns="80275" tIns="40138" rIns="80275" bIns="40138" rtlCol="0" anchor="b"/>
          <a:lstStyle>
            <a:lvl1pPr algn="r">
              <a:defRPr sz="1100"/>
            </a:lvl1pPr>
          </a:lstStyle>
          <a:p>
            <a:fld id="{272C4620-C30A-40C0-9847-440D587900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358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2C4620-C30A-40C0-9847-440D587900FC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0149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Group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914400" y="2130428"/>
            <a:ext cx="10363200" cy="1470025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102" name="Shape 102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defPPr/>
            <a:lvl1pPr marL="0" lv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36433" lvl="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72866" lvl="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09298" lvl="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45731" lvl="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82164" lvl="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18597" lvl="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55029" lvl="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91462" lvl="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t>Образец подзаголовка</a:t>
            </a:r>
          </a:p>
        </p:txBody>
      </p:sp>
      <p:sp>
        <p:nvSpPr>
          <p:cNvPr id="103" name="Shape 103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>
                <a:solidFill>
                  <a:srgbClr val="000000">
                    <a:tint val="75000"/>
                  </a:srgbClr>
                </a:solidFill>
              </a:rPr>
              <a:t>11.10.2022</a:t>
            </a:r>
          </a:p>
        </p:txBody>
      </p:sp>
      <p:sp>
        <p:nvSpPr>
          <p:cNvPr id="104" name="Shape 104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05" name="Shape 10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>
                <a:solidFill>
                  <a:srgbClr val="000000">
                    <a:tint val="75000"/>
                  </a:srgbClr>
                </a:solidFill>
              </a:rPr>
              <a:t>‹#›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Group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23" name="Shape 23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>
                <a:solidFill>
                  <a:srgbClr val="000000">
                    <a:tint val="75000"/>
                  </a:srgbClr>
                </a:solidFill>
              </a:rPr>
              <a:t>11.10.2022</a:t>
            </a:r>
          </a:p>
        </p:txBody>
      </p:sp>
      <p:sp>
        <p:nvSpPr>
          <p:cNvPr id="24" name="Shape 24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>
                <a:solidFill>
                  <a:srgbClr val="000000">
                    <a:tint val="75000"/>
                  </a:srgbClr>
                </a:solidFill>
              </a:rPr>
              <a:t>‹#›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Group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8839200" y="206377"/>
            <a:ext cx="2743200" cy="4387851"/>
          </a:xfrm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609600" y="206377"/>
            <a:ext cx="8026400" cy="4387851"/>
          </a:xfrm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109" name="Shape 109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>
                <a:solidFill>
                  <a:srgbClr val="000000">
                    <a:tint val="75000"/>
                  </a:srgbClr>
                </a:solidFill>
              </a:rPr>
              <a:t>11.10.2022</a:t>
            </a:r>
          </a:p>
        </p:txBody>
      </p:sp>
      <p:sp>
        <p:nvSpPr>
          <p:cNvPr id="110" name="Shape 110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11" name="Shape 111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>
                <a:solidFill>
                  <a:srgbClr val="000000">
                    <a:tint val="75000"/>
                  </a:srgbClr>
                </a:solidFill>
              </a:rPr>
              <a:t>‹#›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srgbClr val="000000">
                    <a:tint val="75000"/>
                  </a:srgbClr>
                </a:solidFill>
              </a:rPr>
              <a:t>11.10.2022</a:t>
            </a:r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smtClean="0">
                <a:solidFill>
                  <a:srgbClr val="000000">
                    <a:tint val="75000"/>
                  </a:srgbClr>
                </a:solidFill>
              </a:rPr>
              <a:t>‹#›</a:t>
            </a:r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03554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srgbClr val="000000">
                    <a:tint val="75000"/>
                  </a:srgbClr>
                </a:solidFill>
              </a:rPr>
              <a:t>11.10.2022</a:t>
            </a:r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smtClean="0">
                <a:solidFill>
                  <a:srgbClr val="000000">
                    <a:tint val="75000"/>
                  </a:srgbClr>
                </a:solidFill>
              </a:rPr>
              <a:t>‹#›</a:t>
            </a:r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2291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srgbClr val="000000">
                    <a:tint val="75000"/>
                  </a:srgbClr>
                </a:solidFill>
              </a:rPr>
              <a:t>11.10.2022</a:t>
            </a:r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smtClean="0">
                <a:solidFill>
                  <a:srgbClr val="000000">
                    <a:tint val="75000"/>
                  </a:srgbClr>
                </a:solidFill>
              </a:rPr>
              <a:t>‹#›</a:t>
            </a:r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1384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srgbClr val="000000">
                    <a:tint val="75000"/>
                  </a:srgbClr>
                </a:solidFill>
              </a:rPr>
              <a:t>11.10.2022</a:t>
            </a:r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smtClean="0">
                <a:solidFill>
                  <a:srgbClr val="000000">
                    <a:tint val="75000"/>
                  </a:srgbClr>
                </a:solidFill>
              </a:rPr>
              <a:t>‹#›</a:t>
            </a:r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9561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srgbClr val="000000">
                    <a:tint val="75000"/>
                  </a:srgbClr>
                </a:solidFill>
              </a:rPr>
              <a:t>11.10.2022</a:t>
            </a:r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smtClean="0">
                <a:solidFill>
                  <a:srgbClr val="000000">
                    <a:tint val="75000"/>
                  </a:srgbClr>
                </a:solidFill>
              </a:rPr>
              <a:t>‹#›</a:t>
            </a:r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85021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srgbClr val="000000">
                    <a:tint val="75000"/>
                  </a:srgbClr>
                </a:solidFill>
              </a:rPr>
              <a:t>11.10.2022</a:t>
            </a:r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smtClean="0">
                <a:solidFill>
                  <a:srgbClr val="000000">
                    <a:tint val="75000"/>
                  </a:srgbClr>
                </a:solidFill>
              </a:rPr>
              <a:t>‹#›</a:t>
            </a:r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7168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srgbClr val="000000">
                    <a:tint val="75000"/>
                  </a:srgbClr>
                </a:solidFill>
              </a:rPr>
              <a:t>11.10.2022</a:t>
            </a:r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smtClean="0">
                <a:solidFill>
                  <a:srgbClr val="000000">
                    <a:tint val="75000"/>
                  </a:srgbClr>
                </a:solidFill>
              </a:rPr>
              <a:t>‹#›</a:t>
            </a:r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94547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srgbClr val="000000">
                    <a:tint val="75000"/>
                  </a:srgbClr>
                </a:solidFill>
              </a:rPr>
              <a:t>11.10.2022</a:t>
            </a:r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smtClean="0">
                <a:solidFill>
                  <a:srgbClr val="000000">
                    <a:tint val="75000"/>
                  </a:srgbClr>
                </a:solidFill>
              </a:rPr>
              <a:t>‹#›</a:t>
            </a:r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7421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Group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>
                <a:solidFill>
                  <a:srgbClr val="000000">
                    <a:tint val="75000"/>
                  </a:srgbClr>
                </a:solidFill>
              </a:rPr>
              <a:t>11.10.2022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>
                <a:solidFill>
                  <a:srgbClr val="000000">
                    <a:tint val="75000"/>
                  </a:srgbClr>
                </a:solidFill>
              </a:rPr>
              <a:t>‹#›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srgbClr val="000000">
                    <a:tint val="75000"/>
                  </a:srgbClr>
                </a:solidFill>
              </a:rPr>
              <a:t>11.10.2022</a:t>
            </a:r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smtClean="0">
                <a:solidFill>
                  <a:srgbClr val="000000">
                    <a:tint val="75000"/>
                  </a:srgbClr>
                </a:solidFill>
              </a:rPr>
              <a:t>‹#›</a:t>
            </a:r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4694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srgbClr val="000000">
                    <a:tint val="75000"/>
                  </a:srgbClr>
                </a:solidFill>
              </a:rPr>
              <a:t>11.10.2022</a:t>
            </a:r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smtClean="0">
                <a:solidFill>
                  <a:srgbClr val="000000">
                    <a:tint val="75000"/>
                  </a:srgbClr>
                </a:solidFill>
              </a:rPr>
              <a:t>‹#›</a:t>
            </a:r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01226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>
                <a:solidFill>
                  <a:srgbClr val="000000">
                    <a:tint val="75000"/>
                  </a:srgbClr>
                </a:solidFill>
              </a:rPr>
              <a:t>11.10.2022</a:t>
            </a:r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smtClean="0">
                <a:solidFill>
                  <a:srgbClr val="000000">
                    <a:tint val="75000"/>
                  </a:srgbClr>
                </a:solidFill>
              </a:rPr>
              <a:t>‹#›</a:t>
            </a:r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694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Title and Subtitle">
    <p:spTree>
      <p:nvGrpSpPr>
        <p:cNvPr id="1" name="Group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  <a:prstGeom prst="rect">
            <a:avLst/>
          </a:prstGeom>
        </p:spPr>
        <p:txBody>
          <a:bodyPr anchor="t"/>
          <a:lstStyle>
            <a:defPPr/>
            <a:lvl1pPr lvl="0" algn="l">
              <a:defRPr sz="4700" b="1" cap="all"/>
            </a:lvl1pPr>
          </a:lstStyle>
          <a:p>
            <a:r>
              <a:t>Образец заголовка</a:t>
            </a:r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6"/>
          </a:xfrm>
          <a:prstGeom prst="rect">
            <a:avLst/>
          </a:prstGeom>
        </p:spPr>
        <p:txBody>
          <a:bodyPr anchor="b"/>
          <a:lstStyle>
            <a:defPPr/>
            <a:lvl1pPr marL="0" lv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36433" lvl="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72866" lvl="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09298" lvl="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145731" lvl="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82164" lvl="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218597" lvl="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755029" lvl="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291462" lvl="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115" name="Shape 115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>
                <a:solidFill>
                  <a:srgbClr val="000000">
                    <a:tint val="75000"/>
                  </a:srgbClr>
                </a:solidFill>
              </a:rPr>
              <a:t>11.10.2022</a:t>
            </a:r>
          </a:p>
        </p:txBody>
      </p:sp>
      <p:sp>
        <p:nvSpPr>
          <p:cNvPr id="116" name="Shape 116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17" name="Shape 11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>
                <a:solidFill>
                  <a:srgbClr val="000000">
                    <a:tint val="75000"/>
                  </a:srgbClr>
                </a:solidFill>
              </a:rPr>
              <a:t>‹#›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lide Title">
    <p:spTree>
      <p:nvGrpSpPr>
        <p:cNvPr id="1" name="Group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59" name="Shape 59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>
                <a:solidFill>
                  <a:srgbClr val="000000">
                    <a:tint val="75000"/>
                  </a:srgbClr>
                </a:solidFill>
              </a:rPr>
              <a:t>11.10.2022</a:t>
            </a:r>
          </a:p>
        </p:txBody>
      </p:sp>
      <p:sp>
        <p:nvSpPr>
          <p:cNvPr id="60" name="Shape 60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1" name="Shape 61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>
                <a:solidFill>
                  <a:srgbClr val="000000">
                    <a:tint val="75000"/>
                  </a:srgbClr>
                </a:solidFill>
              </a:rPr>
              <a:t>‹#›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itle and Two Columns">
    <p:spTree>
      <p:nvGrpSpPr>
        <p:cNvPr id="1" name="Group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609600" y="1200153"/>
            <a:ext cx="5384800" cy="3394075"/>
          </a:xfrm>
          <a:prstGeom prst="rect">
            <a:avLst/>
          </a:prstGeom>
        </p:spPr>
        <p:txBody>
          <a:bodyPr/>
          <a:lstStyle>
            <a:defPPr/>
            <a:lvl1pPr lvl="0">
              <a:defRPr sz="3300"/>
            </a:lvl1pPr>
            <a:lvl2pPr lvl="1">
              <a:defRPr sz="2800"/>
            </a:lvl2pPr>
            <a:lvl3pPr lvl="2">
              <a:defRPr sz="2300"/>
            </a:lvl3pPr>
            <a:lvl4pPr lvl="3">
              <a:defRPr sz="2100"/>
            </a:lvl4pPr>
            <a:lvl5pPr lvl="4">
              <a:defRPr sz="2100"/>
            </a:lvl5pPr>
            <a:lvl6pPr lvl="5">
              <a:defRPr sz="2100"/>
            </a:lvl6pPr>
            <a:lvl7pPr lvl="6">
              <a:defRPr sz="2100"/>
            </a:lvl7pPr>
            <a:lvl8pPr lvl="7">
              <a:defRPr sz="2100"/>
            </a:lvl8pPr>
            <a:lvl9pPr lvl="8">
              <a:defRPr sz="2100"/>
            </a:lvl9pPr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147" name="Shape 147"/>
          <p:cNvSpPr txBox="1">
            <a:spLocks noGrp="1"/>
          </p:cNvSpPr>
          <p:nvPr>
            <p:ph type="body" idx="5"/>
          </p:nvPr>
        </p:nvSpPr>
        <p:spPr>
          <a:xfrm>
            <a:off x="6197600" y="1200153"/>
            <a:ext cx="5384800" cy="3394075"/>
          </a:xfrm>
          <a:prstGeom prst="rect">
            <a:avLst/>
          </a:prstGeom>
        </p:spPr>
        <p:txBody>
          <a:bodyPr/>
          <a:lstStyle>
            <a:defPPr/>
            <a:lvl1pPr lvl="0">
              <a:defRPr sz="3300"/>
            </a:lvl1pPr>
            <a:lvl2pPr lvl="1">
              <a:defRPr sz="2800"/>
            </a:lvl2pPr>
            <a:lvl3pPr lvl="2">
              <a:defRPr sz="2300"/>
            </a:lvl3pPr>
            <a:lvl4pPr lvl="3">
              <a:defRPr sz="2100"/>
            </a:lvl4pPr>
            <a:lvl5pPr lvl="4">
              <a:defRPr sz="2100"/>
            </a:lvl5pPr>
            <a:lvl6pPr lvl="5">
              <a:defRPr sz="2100"/>
            </a:lvl6pPr>
            <a:lvl7pPr lvl="6">
              <a:defRPr sz="2100"/>
            </a:lvl7pPr>
            <a:lvl8pPr lvl="7">
              <a:defRPr sz="2100"/>
            </a:lvl8pPr>
            <a:lvl9pPr lvl="8">
              <a:defRPr sz="2100"/>
            </a:lvl9pPr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148" name="Shape 148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>
                <a:solidFill>
                  <a:srgbClr val="000000">
                    <a:tint val="75000"/>
                  </a:srgbClr>
                </a:solidFill>
              </a:rPr>
              <a:t>11.10.2022</a:t>
            </a:r>
          </a:p>
        </p:txBody>
      </p:sp>
      <p:sp>
        <p:nvSpPr>
          <p:cNvPr id="149" name="Shape 149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50" name="Shape 150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>
                <a:solidFill>
                  <a:srgbClr val="000000">
                    <a:tint val="75000"/>
                  </a:srgbClr>
                </a:solidFill>
              </a:rPr>
              <a:t>‹#›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Group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>
                <a:solidFill>
                  <a:srgbClr val="000000">
                    <a:tint val="75000"/>
                  </a:srgbClr>
                </a:solidFill>
              </a:rPr>
              <a:t>11.10.2022</a:t>
            </a:r>
          </a:p>
        </p:txBody>
      </p:sp>
      <p:sp>
        <p:nvSpPr>
          <p:cNvPr id="49" name="Shape 49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>
                <a:solidFill>
                  <a:srgbClr val="000000">
                    <a:tint val="75000"/>
                  </a:srgbClr>
                </a:solidFill>
              </a:rPr>
              <a:t>‹#›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Group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28" name="Shape 28"/>
          <p:cNvSpPr txBox="1">
            <a:spLocks noGrp="1"/>
          </p:cNvSpPr>
          <p:nvPr>
            <p:ph type="body" idx="1"/>
          </p:nvPr>
        </p:nvSpPr>
        <p:spPr>
          <a:xfrm>
            <a:off x="609600" y="1535115"/>
            <a:ext cx="5386917" cy="639763"/>
          </a:xfrm>
          <a:prstGeom prst="rect">
            <a:avLst/>
          </a:prstGeom>
        </p:spPr>
        <p:txBody>
          <a:bodyPr anchor="b"/>
          <a:lstStyle>
            <a:defPPr/>
            <a:lvl1pPr marL="0" lvl="0" indent="0">
              <a:buNone/>
              <a:defRPr sz="2800" b="1"/>
            </a:lvl1pPr>
            <a:lvl2pPr marL="536433" lvl="1" indent="0">
              <a:buNone/>
              <a:defRPr sz="2300" b="1"/>
            </a:lvl2pPr>
            <a:lvl3pPr marL="1072866" lvl="2" indent="0">
              <a:buNone/>
              <a:defRPr sz="2100" b="1"/>
            </a:lvl3pPr>
            <a:lvl4pPr marL="1609298" lvl="3" indent="0">
              <a:buNone/>
              <a:defRPr sz="1900" b="1"/>
            </a:lvl4pPr>
            <a:lvl5pPr marL="2145731" lvl="4" indent="0">
              <a:buNone/>
              <a:defRPr sz="1900" b="1"/>
            </a:lvl5pPr>
            <a:lvl6pPr marL="2682164" lvl="5" indent="0">
              <a:buNone/>
              <a:defRPr sz="1900" b="1"/>
            </a:lvl6pPr>
            <a:lvl7pPr marL="3218597" lvl="6" indent="0">
              <a:buNone/>
              <a:defRPr sz="1900" b="1"/>
            </a:lvl7pPr>
            <a:lvl8pPr marL="3755029" lvl="7" indent="0">
              <a:buNone/>
              <a:defRPr sz="1900" b="1"/>
            </a:lvl8pPr>
            <a:lvl9pPr marL="4291462" lvl="8" indent="0">
              <a:buNone/>
              <a:defRPr sz="1900" b="1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29" name="Shape 29"/>
          <p:cNvSpPr txBox="1">
            <a:spLocks noGrp="1"/>
          </p:cNvSpPr>
          <p:nvPr>
            <p:ph type="body" idx="5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defPPr/>
            <a:lvl1pPr lvl="0">
              <a:defRPr sz="2800"/>
            </a:lvl1pPr>
            <a:lvl2pPr lvl="1">
              <a:defRPr sz="2300"/>
            </a:lvl2pPr>
            <a:lvl3pPr lvl="2">
              <a:defRPr sz="2100"/>
            </a:lvl3pPr>
            <a:lvl4pPr lvl="3">
              <a:defRPr sz="1900"/>
            </a:lvl4pPr>
            <a:lvl5pPr lvl="4">
              <a:defRPr sz="1900"/>
            </a:lvl5pPr>
            <a:lvl6pPr lvl="5">
              <a:defRPr sz="1900"/>
            </a:lvl6pPr>
            <a:lvl7pPr lvl="6">
              <a:defRPr sz="1900"/>
            </a:lvl7pPr>
            <a:lvl8pPr lvl="7">
              <a:defRPr sz="1900"/>
            </a:lvl8pPr>
            <a:lvl9pPr lvl="8">
              <a:defRPr sz="1900"/>
            </a:lvl9pPr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30" name="Shape 30"/>
          <p:cNvSpPr txBox="1">
            <a:spLocks noGrp="1"/>
          </p:cNvSpPr>
          <p:nvPr>
            <p:ph type="body" idx="6"/>
          </p:nvPr>
        </p:nvSpPr>
        <p:spPr>
          <a:xfrm>
            <a:off x="6193370" y="1535115"/>
            <a:ext cx="5389033" cy="639763"/>
          </a:xfrm>
          <a:prstGeom prst="rect">
            <a:avLst/>
          </a:prstGeom>
        </p:spPr>
        <p:txBody>
          <a:bodyPr anchor="b"/>
          <a:lstStyle>
            <a:defPPr/>
            <a:lvl1pPr marL="0" lvl="0" indent="0">
              <a:buNone/>
              <a:defRPr sz="2800" b="1"/>
            </a:lvl1pPr>
            <a:lvl2pPr marL="536433" lvl="1" indent="0">
              <a:buNone/>
              <a:defRPr sz="2300" b="1"/>
            </a:lvl2pPr>
            <a:lvl3pPr marL="1072866" lvl="2" indent="0">
              <a:buNone/>
              <a:defRPr sz="2100" b="1"/>
            </a:lvl3pPr>
            <a:lvl4pPr marL="1609298" lvl="3" indent="0">
              <a:buNone/>
              <a:defRPr sz="1900" b="1"/>
            </a:lvl4pPr>
            <a:lvl5pPr marL="2145731" lvl="4" indent="0">
              <a:buNone/>
              <a:defRPr sz="1900" b="1"/>
            </a:lvl5pPr>
            <a:lvl6pPr marL="2682164" lvl="5" indent="0">
              <a:buNone/>
              <a:defRPr sz="1900" b="1"/>
            </a:lvl6pPr>
            <a:lvl7pPr marL="3218597" lvl="6" indent="0">
              <a:buNone/>
              <a:defRPr sz="1900" b="1"/>
            </a:lvl7pPr>
            <a:lvl8pPr marL="3755029" lvl="7" indent="0">
              <a:buNone/>
              <a:defRPr sz="1900" b="1"/>
            </a:lvl8pPr>
            <a:lvl9pPr marL="4291462" lvl="8" indent="0">
              <a:buNone/>
              <a:defRPr sz="1900" b="1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31" name="Shape 31"/>
          <p:cNvSpPr txBox="1">
            <a:spLocks noGrp="1"/>
          </p:cNvSpPr>
          <p:nvPr>
            <p:ph type="body" idx="7"/>
          </p:nvPr>
        </p:nvSpPr>
        <p:spPr>
          <a:xfrm>
            <a:off x="6193370" y="2174875"/>
            <a:ext cx="5389033" cy="3951288"/>
          </a:xfrm>
          <a:prstGeom prst="rect">
            <a:avLst/>
          </a:prstGeom>
        </p:spPr>
        <p:txBody>
          <a:bodyPr/>
          <a:lstStyle>
            <a:defPPr/>
            <a:lvl1pPr lvl="0">
              <a:defRPr sz="2800"/>
            </a:lvl1pPr>
            <a:lvl2pPr lvl="1">
              <a:defRPr sz="2300"/>
            </a:lvl2pPr>
            <a:lvl3pPr lvl="2">
              <a:defRPr sz="2100"/>
            </a:lvl3pPr>
            <a:lvl4pPr lvl="3">
              <a:defRPr sz="1900"/>
            </a:lvl4pPr>
            <a:lvl5pPr lvl="4">
              <a:defRPr sz="1900"/>
            </a:lvl5pPr>
            <a:lvl6pPr lvl="5">
              <a:defRPr sz="1900"/>
            </a:lvl6pPr>
            <a:lvl7pPr lvl="6">
              <a:defRPr sz="1900"/>
            </a:lvl7pPr>
            <a:lvl8pPr lvl="7">
              <a:defRPr sz="1900"/>
            </a:lvl8pPr>
            <a:lvl9pPr lvl="8">
              <a:defRPr sz="1900"/>
            </a:lvl9pPr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32" name="Shape 32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>
                <a:solidFill>
                  <a:srgbClr val="000000">
                    <a:tint val="75000"/>
                  </a:srgbClr>
                </a:solidFill>
              </a:rPr>
              <a:t>11.10.2022</a:t>
            </a:r>
          </a:p>
        </p:txBody>
      </p:sp>
      <p:sp>
        <p:nvSpPr>
          <p:cNvPr id="33" name="Shape 33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>
                <a:solidFill>
                  <a:srgbClr val="000000">
                    <a:tint val="75000"/>
                  </a:srgbClr>
                </a:solidFill>
              </a:rPr>
              <a:t>‹#›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Title, Text and Object">
    <p:spTree>
      <p:nvGrpSpPr>
        <p:cNvPr id="1" name="Group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609603" y="273051"/>
            <a:ext cx="4011083" cy="1162051"/>
          </a:xfrm>
          <a:prstGeom prst="rect">
            <a:avLst/>
          </a:prstGeom>
        </p:spPr>
        <p:txBody>
          <a:bodyPr anchor="b"/>
          <a:lstStyle>
            <a:defPPr/>
            <a:lvl1pPr lvl="0" algn="l">
              <a:defRPr sz="2300" b="1"/>
            </a:lvl1pPr>
          </a:lstStyle>
          <a:p>
            <a:r>
              <a:t>Образец заголовка</a:t>
            </a:r>
          </a:p>
        </p:txBody>
      </p:sp>
      <p:sp>
        <p:nvSpPr>
          <p:cNvPr id="37" name="Shape 37"/>
          <p:cNvSpPr txBox="1">
            <a:spLocks noGrp="1"/>
          </p:cNvSpPr>
          <p:nvPr>
            <p:ph type="body" idx="1"/>
          </p:nvPr>
        </p:nvSpPr>
        <p:spPr>
          <a:xfrm>
            <a:off x="4766735" y="273054"/>
            <a:ext cx="6815666" cy="5853113"/>
          </a:xfrm>
          <a:prstGeom prst="rect">
            <a:avLst/>
          </a:prstGeom>
        </p:spPr>
        <p:txBody>
          <a:bodyPr/>
          <a:lstStyle>
            <a:defPPr/>
            <a:lvl1pPr lvl="0">
              <a:defRPr sz="3800"/>
            </a:lvl1pPr>
            <a:lvl2pPr lvl="1">
              <a:defRPr sz="3300"/>
            </a:lvl2pPr>
            <a:lvl3pPr lvl="2">
              <a:defRPr sz="2800"/>
            </a:lvl3pPr>
            <a:lvl4pPr lvl="3">
              <a:defRPr sz="2300"/>
            </a:lvl4pPr>
            <a:lvl5pPr lvl="4">
              <a:defRPr sz="2300"/>
            </a:lvl5pPr>
            <a:lvl6pPr lvl="5">
              <a:defRPr sz="2300"/>
            </a:lvl6pPr>
            <a:lvl7pPr lvl="6">
              <a:defRPr sz="2300"/>
            </a:lvl7pPr>
            <a:lvl8pPr lvl="7">
              <a:defRPr sz="2300"/>
            </a:lvl8pPr>
            <a:lvl9pPr lvl="8">
              <a:defRPr sz="2300"/>
            </a:lvl9pPr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38" name="Shape 38"/>
          <p:cNvSpPr txBox="1">
            <a:spLocks noGrp="1"/>
          </p:cNvSpPr>
          <p:nvPr>
            <p:ph type="body" idx="5"/>
          </p:nvPr>
        </p:nvSpPr>
        <p:spPr>
          <a:xfrm>
            <a:off x="609603" y="1435103"/>
            <a:ext cx="4011083" cy="4691063"/>
          </a:xfrm>
          <a:prstGeom prst="rect">
            <a:avLst/>
          </a:prstGeom>
        </p:spPr>
        <p:txBody>
          <a:bodyPr/>
          <a:lstStyle>
            <a:defPPr/>
            <a:lvl1pPr marL="0" lvl="0" indent="0">
              <a:buNone/>
              <a:defRPr sz="1600"/>
            </a:lvl1pPr>
            <a:lvl2pPr marL="536433" lvl="1" indent="0">
              <a:buNone/>
              <a:defRPr sz="1400"/>
            </a:lvl2pPr>
            <a:lvl3pPr marL="1072866" lvl="2" indent="0">
              <a:buNone/>
              <a:defRPr sz="1200"/>
            </a:lvl3pPr>
            <a:lvl4pPr marL="1609298" lvl="3" indent="0">
              <a:buNone/>
              <a:defRPr sz="1100"/>
            </a:lvl4pPr>
            <a:lvl5pPr marL="2145731" lvl="4" indent="0">
              <a:buNone/>
              <a:defRPr sz="1100"/>
            </a:lvl5pPr>
            <a:lvl6pPr marL="2682164" lvl="5" indent="0">
              <a:buNone/>
              <a:defRPr sz="1100"/>
            </a:lvl6pPr>
            <a:lvl7pPr marL="3218597" lvl="6" indent="0">
              <a:buNone/>
              <a:defRPr sz="1100"/>
            </a:lvl7pPr>
            <a:lvl8pPr marL="3755029" lvl="7" indent="0">
              <a:buNone/>
              <a:defRPr sz="1100"/>
            </a:lvl8pPr>
            <a:lvl9pPr marL="4291462" lvl="8" indent="0">
              <a:buNone/>
              <a:defRPr sz="1100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39" name="Shape 39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>
                <a:solidFill>
                  <a:srgbClr val="000000">
                    <a:tint val="75000"/>
                  </a:srgbClr>
                </a:solidFill>
              </a:rPr>
              <a:t>11.10.2022</a:t>
            </a:r>
          </a:p>
        </p:txBody>
      </p:sp>
      <p:sp>
        <p:nvSpPr>
          <p:cNvPr id="40" name="Shape 40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>
                <a:solidFill>
                  <a:srgbClr val="000000">
                    <a:tint val="75000"/>
                  </a:srgbClr>
                </a:solidFill>
              </a:rPr>
              <a:t>‹#›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Title and Picture">
    <p:spTree>
      <p:nvGrpSpPr>
        <p:cNvPr id="1" name="Group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title"/>
          </p:nvPr>
        </p:nvSpPr>
        <p:spPr>
          <a:xfrm>
            <a:off x="2389717" y="4800602"/>
            <a:ext cx="7315200" cy="566739"/>
          </a:xfrm>
          <a:prstGeom prst="rect">
            <a:avLst/>
          </a:prstGeom>
        </p:spPr>
        <p:txBody>
          <a:bodyPr anchor="b"/>
          <a:lstStyle>
            <a:defPPr/>
            <a:lvl1pPr lvl="0" algn="l">
              <a:defRPr sz="2300" b="1"/>
            </a:lvl1pPr>
          </a:lstStyle>
          <a:p>
            <a:r>
              <a:t>Образец заголовка</a:t>
            </a:r>
          </a:p>
        </p:txBody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defPPr/>
            <a:lvl1pPr marL="0" lvl="0" indent="0">
              <a:buNone/>
              <a:defRPr sz="3800"/>
            </a:lvl1pPr>
            <a:lvl2pPr marL="536433" lvl="1" indent="0">
              <a:buNone/>
              <a:defRPr sz="3300"/>
            </a:lvl2pPr>
            <a:lvl3pPr marL="1072866" lvl="2" indent="0">
              <a:buNone/>
              <a:defRPr sz="2800"/>
            </a:lvl3pPr>
            <a:lvl4pPr marL="1609298" lvl="3" indent="0">
              <a:buNone/>
              <a:defRPr sz="2300"/>
            </a:lvl4pPr>
            <a:lvl5pPr marL="2145731" lvl="4" indent="0">
              <a:buNone/>
              <a:defRPr sz="2300"/>
            </a:lvl5pPr>
            <a:lvl6pPr marL="2682164" lvl="5" indent="0">
              <a:buNone/>
              <a:defRPr sz="2300"/>
            </a:lvl6pPr>
            <a:lvl7pPr marL="3218597" lvl="6" indent="0">
              <a:buNone/>
              <a:defRPr sz="2300"/>
            </a:lvl7pPr>
            <a:lvl8pPr marL="3755029" lvl="7" indent="0">
              <a:buNone/>
              <a:defRPr sz="2300"/>
            </a:lvl8pPr>
            <a:lvl9pPr marL="4291462" lvl="8" indent="0">
              <a:buNone/>
              <a:defRPr sz="2300"/>
            </a:lvl9pPr>
          </a:lstStyle>
          <a:p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body" idx="5"/>
          </p:nvPr>
        </p:nvSpPr>
        <p:spPr>
          <a:xfrm>
            <a:off x="2389717" y="5367340"/>
            <a:ext cx="7315200" cy="804862"/>
          </a:xfrm>
          <a:prstGeom prst="rect">
            <a:avLst/>
          </a:prstGeom>
        </p:spPr>
        <p:txBody>
          <a:bodyPr/>
          <a:lstStyle>
            <a:defPPr/>
            <a:lvl1pPr marL="0" lvl="0" indent="0">
              <a:buNone/>
              <a:defRPr sz="1600"/>
            </a:lvl1pPr>
            <a:lvl2pPr marL="536433" lvl="1" indent="0">
              <a:buNone/>
              <a:defRPr sz="1400"/>
            </a:lvl2pPr>
            <a:lvl3pPr marL="1072866" lvl="2" indent="0">
              <a:buNone/>
              <a:defRPr sz="1200"/>
            </a:lvl3pPr>
            <a:lvl4pPr marL="1609298" lvl="3" indent="0">
              <a:buNone/>
              <a:defRPr sz="1100"/>
            </a:lvl4pPr>
            <a:lvl5pPr marL="2145731" lvl="4" indent="0">
              <a:buNone/>
              <a:defRPr sz="1100"/>
            </a:lvl5pPr>
            <a:lvl6pPr marL="2682164" lvl="5" indent="0">
              <a:buNone/>
              <a:defRPr sz="1100"/>
            </a:lvl6pPr>
            <a:lvl7pPr marL="3218597" lvl="6" indent="0">
              <a:buNone/>
              <a:defRPr sz="1100"/>
            </a:lvl7pPr>
            <a:lvl8pPr marL="3755029" lvl="7" indent="0">
              <a:buNone/>
              <a:defRPr sz="1100"/>
            </a:lvl8pPr>
            <a:lvl9pPr marL="4291462" lvl="8" indent="0">
              <a:buNone/>
              <a:defRPr sz="1100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122" name="Shape 122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>
                <a:solidFill>
                  <a:srgbClr val="000000">
                    <a:tint val="75000"/>
                  </a:srgbClr>
                </a:solidFill>
              </a:rPr>
              <a:t>11.10.2022</a:t>
            </a:r>
          </a:p>
        </p:txBody>
      </p:sp>
      <p:sp>
        <p:nvSpPr>
          <p:cNvPr id="123" name="Shape 123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24" name="Shape 12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>
                <a:solidFill>
                  <a:srgbClr val="000000">
                    <a:tint val="75000"/>
                  </a:srgbClr>
                </a:solidFill>
              </a:rPr>
              <a:t>‹#›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Group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107286" tIns="53643" rIns="107286" bIns="53643" anchor="ctr">
            <a:normAutofit/>
          </a:bodyPr>
          <a:lstStyle/>
          <a:p>
            <a:r>
              <a:t>Образец заголовка</a:t>
            </a:r>
          </a:p>
        </p:txBody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107286" tIns="53643" rIns="107286" bIns="53643">
            <a:normAutofit/>
          </a:bodyPr>
          <a:lstStyle/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4" name="Shape 4"/>
          <p:cNvSpPr txBox="1">
            <a:spLocks noGrp="1"/>
          </p:cNvSpPr>
          <p:nvPr>
            <p:ph type="dt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107286" tIns="53643" rIns="107286" bIns="53643" anchor="ctr"/>
          <a:lstStyle>
            <a:defPPr/>
            <a:lvl1pPr marL="0" lvl="0" indent="0" algn="l">
              <a:defRPr sz="14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>
                <a:solidFill>
                  <a:srgbClr val="000000">
                    <a:tint val="75000"/>
                  </a:srgbClr>
                </a:solidFill>
              </a:rPr>
              <a:t>11.10.2022</a:t>
            </a:r>
          </a:p>
        </p:txBody>
      </p:sp>
      <p:sp>
        <p:nvSpPr>
          <p:cNvPr id="5" name="Shape 5"/>
          <p:cNvSpPr txBox="1">
            <a:spLocks noGrp="1"/>
          </p:cNvSpPr>
          <p:nvPr>
            <p:ph type="ft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107286" tIns="53643" rIns="107286" bIns="53643" anchor="ctr"/>
          <a:lstStyle>
            <a:defPPr/>
            <a:lvl1pPr marL="0" lvl="0" indent="0" algn="ctr">
              <a:defRPr sz="14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hape 6"/>
          <p:cNvSpPr txBox="1">
            <a:spLocks noGrp="1"/>
          </p:cNvSpPr>
          <p:nvPr>
            <p:ph type="sldNum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107286" tIns="53643" rIns="107286" bIns="53643" anchor="ctr"/>
          <a:lstStyle>
            <a:defPPr/>
            <a:lvl1pPr marL="0" lvl="0" indent="0" algn="r">
              <a:defRPr sz="14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>
                <a:solidFill>
                  <a:srgbClr val="000000">
                    <a:tint val="75000"/>
                  </a:srgbClr>
                </a:solidFill>
              </a:rPr>
              <a:t>‹#›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defPPr/>
      <a:lvl1pPr lvl="0" algn="ctr">
        <a:buNone/>
        <a:defRPr sz="5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defPPr/>
      <a:lvl1pPr marL="402325" lvl="0" indent="-402325" algn="l">
        <a:buFont typeface="Arial"/>
        <a:buChar char="•"/>
        <a:defRPr sz="3800">
          <a:solidFill>
            <a:schemeClr val="tx1"/>
          </a:solidFill>
          <a:latin typeface="+mn-lt"/>
          <a:ea typeface="+mn-ea"/>
          <a:cs typeface="+mn-cs"/>
        </a:defRPr>
      </a:lvl1pPr>
      <a:lvl2pPr marL="871703" lvl="1" indent="-335270" algn="l">
        <a:buFont typeface="Arial"/>
        <a:buChar char="–"/>
        <a:defRPr sz="3300">
          <a:solidFill>
            <a:schemeClr val="tx1"/>
          </a:solidFill>
          <a:latin typeface="+mn-lt"/>
          <a:ea typeface="+mn-ea"/>
          <a:cs typeface="+mn-cs"/>
        </a:defRPr>
      </a:lvl2pPr>
      <a:lvl3pPr marL="1341082" lvl="2" indent="-268216" algn="l"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3pPr>
      <a:lvl4pPr marL="1877515" lvl="3" indent="-268216" algn="l">
        <a:buFont typeface="Arial"/>
        <a:buChar char="–"/>
        <a:defRPr sz="2300">
          <a:solidFill>
            <a:schemeClr val="tx1"/>
          </a:solidFill>
          <a:latin typeface="+mn-lt"/>
          <a:ea typeface="+mn-ea"/>
          <a:cs typeface="+mn-cs"/>
        </a:defRPr>
      </a:lvl4pPr>
      <a:lvl5pPr marL="2413947" lvl="4" indent="-268216" algn="l">
        <a:buFont typeface="Arial"/>
        <a:buChar char="»"/>
        <a:defRPr sz="2300">
          <a:solidFill>
            <a:schemeClr val="tx1"/>
          </a:solidFill>
          <a:latin typeface="+mn-lt"/>
          <a:ea typeface="+mn-ea"/>
          <a:cs typeface="+mn-cs"/>
        </a:defRPr>
      </a:lvl5pPr>
      <a:lvl6pPr marL="2950380" lvl="5" indent="-268216" algn="l">
        <a:buFont typeface="Arial"/>
        <a:buChar char="•"/>
        <a:defRPr sz="2300">
          <a:solidFill>
            <a:schemeClr val="tx1"/>
          </a:solidFill>
          <a:latin typeface="+mn-lt"/>
          <a:ea typeface="+mn-ea"/>
          <a:cs typeface="+mn-cs"/>
        </a:defRPr>
      </a:lvl6pPr>
      <a:lvl7pPr marL="3486813" lvl="6" indent="-268216" algn="l">
        <a:buFont typeface="Arial"/>
        <a:buChar char="•"/>
        <a:defRPr sz="2300">
          <a:solidFill>
            <a:schemeClr val="tx1"/>
          </a:solidFill>
          <a:latin typeface="+mn-lt"/>
          <a:ea typeface="+mn-ea"/>
          <a:cs typeface="+mn-cs"/>
        </a:defRPr>
      </a:lvl7pPr>
      <a:lvl8pPr marL="4023246" lvl="7" indent="-268216" algn="l">
        <a:buFont typeface="Arial"/>
        <a:buChar char="•"/>
        <a:defRPr sz="2300">
          <a:solidFill>
            <a:schemeClr val="tx1"/>
          </a:solidFill>
          <a:latin typeface="+mn-lt"/>
          <a:ea typeface="+mn-ea"/>
          <a:cs typeface="+mn-cs"/>
        </a:defRPr>
      </a:lvl8pPr>
      <a:lvl9pPr marL="4559678" lvl="8" indent="-268215" algn="l">
        <a:buFont typeface="Arial"/>
        <a:buChar char="•"/>
        <a:defRPr sz="23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>
                <a:solidFill>
                  <a:srgbClr val="000000">
                    <a:tint val="75000"/>
                  </a:srgbClr>
                </a:solidFill>
              </a:rPr>
              <a:t>11.10.2022</a:t>
            </a:r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>
                <a:solidFill>
                  <a:srgbClr val="000000">
                    <a:tint val="75000"/>
                  </a:srgbClr>
                </a:solidFill>
              </a:rPr>
              <a:t>‹#›</a:t>
            </a:r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57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464F"/>
        </a:solidFill>
        <a:effectLst/>
      </p:bgPr>
    </p:bg>
    <p:spTree>
      <p:nvGrpSpPr>
        <p:cNvPr id="1" name="Group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/>
          <p:nvPr/>
        </p:nvSpPr>
        <p:spPr>
          <a:xfrm>
            <a:off x="1223449" y="1415175"/>
            <a:ext cx="9737559" cy="4478735"/>
          </a:xfrm>
          <a:prstGeom prst="rect">
            <a:avLst/>
          </a:prstGeom>
        </p:spPr>
        <p:txBody>
          <a:bodyPr wrap="square" lIns="107263" tIns="53630" rIns="107263" bIns="53630">
            <a:spAutoFit/>
          </a:bodyPr>
          <a:lstStyle/>
          <a:p>
            <a:pPr marL="0" indent="0" algn="ctr"/>
            <a:endParaRPr sz="2400" dirty="0">
              <a:solidFill>
                <a:srgbClr val="FFFFFF"/>
              </a:solidFill>
              <a:latin typeface="Times New Roman"/>
              <a:ea typeface="Times New Roman"/>
              <a:cs typeface="Times New Roman"/>
            </a:endParaRPr>
          </a:p>
          <a:p>
            <a:pPr algn="ctr"/>
            <a:endParaRPr lang="ru-RU" sz="40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4000" b="1" dirty="0" smtClean="0">
                <a:solidFill>
                  <a:schemeClr val="bg1"/>
                </a:solidFill>
              </a:rPr>
              <a:t>Правоприменительная </a:t>
            </a:r>
            <a:r>
              <a:rPr lang="ru-RU" sz="4000" b="1" dirty="0">
                <a:solidFill>
                  <a:schemeClr val="bg1"/>
                </a:solidFill>
              </a:rPr>
              <a:t>практика законодательства о контрактной </a:t>
            </a:r>
            <a:r>
              <a:rPr lang="ru-RU" sz="4000" b="1" dirty="0" smtClean="0">
                <a:solidFill>
                  <a:schemeClr val="bg1"/>
                </a:solidFill>
              </a:rPr>
              <a:t>системе</a:t>
            </a:r>
            <a:endParaRPr sz="4000" b="1" dirty="0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ctr"/>
            <a:endParaRPr sz="4000" dirty="0">
              <a:solidFill>
                <a:srgbClr val="FFFFFF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ctr"/>
            <a:endParaRPr sz="1600" dirty="0">
              <a:solidFill>
                <a:srgbClr val="FFFFFF"/>
              </a:solidFill>
              <a:latin typeface="Times New Roman"/>
              <a:ea typeface="Times New Roman"/>
              <a:cs typeface="Times New Roman"/>
            </a:endParaRPr>
          </a:p>
          <a:p>
            <a:pPr algn="r"/>
            <a:endParaRPr lang="ru-RU" sz="2800" b="1" i="1" dirty="0">
              <a:solidFill>
                <a:srgbClr val="FFFFFF"/>
              </a:solidFill>
              <a:latin typeface="Times New Roman"/>
              <a:ea typeface="Times New Roman"/>
              <a:cs typeface="Times New Roman"/>
            </a:endParaRPr>
          </a:p>
          <a:p>
            <a:pPr algn="r"/>
            <a:r>
              <a:rPr lang="ru-RU" sz="2800" b="1" i="1" dirty="0" smtClean="0">
                <a:solidFill>
                  <a:schemeClr val="bg1"/>
                </a:solidFill>
              </a:rPr>
              <a:t>руководитель </a:t>
            </a:r>
            <a:r>
              <a:rPr lang="ru-RU" sz="2800" b="1" i="1" dirty="0">
                <a:solidFill>
                  <a:schemeClr val="bg1"/>
                </a:solidFill>
              </a:rPr>
              <a:t>Липецкого УФАС России </a:t>
            </a:r>
            <a:endParaRPr lang="ru-RU" sz="2800" b="1" i="1" dirty="0" smtClean="0">
              <a:solidFill>
                <a:schemeClr val="bg1"/>
              </a:solidFill>
            </a:endParaRPr>
          </a:p>
          <a:p>
            <a:pPr algn="r"/>
            <a:r>
              <a:rPr lang="ru-RU" sz="2800" b="1" i="1" dirty="0" err="1" smtClean="0">
                <a:solidFill>
                  <a:schemeClr val="bg1"/>
                </a:solidFill>
              </a:rPr>
              <a:t>Поткина</a:t>
            </a:r>
            <a:r>
              <a:rPr lang="ru-RU" sz="2800" b="1" i="1" dirty="0" smtClean="0">
                <a:solidFill>
                  <a:schemeClr val="bg1"/>
                </a:solidFill>
              </a:rPr>
              <a:t> </a:t>
            </a:r>
            <a:r>
              <a:rPr lang="ru-RU" sz="2800" b="1" i="1" dirty="0">
                <a:solidFill>
                  <a:schemeClr val="bg1"/>
                </a:solidFill>
              </a:rPr>
              <a:t>Ирина Владимировна</a:t>
            </a:r>
            <a:endParaRPr sz="2800" b="1" i="1" dirty="0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53" name="Shape 153"/>
          <p:cNvSpPr/>
          <p:nvPr/>
        </p:nvSpPr>
        <p:spPr>
          <a:xfrm>
            <a:off x="335360" y="356659"/>
            <a:ext cx="11521280" cy="0"/>
          </a:xfrm>
          <a:prstGeom prst="line">
            <a:avLst/>
          </a:prstGeom>
          <a:ln w="57150">
            <a:solidFill>
              <a:schemeClr val="bg1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54" name="Shape 154"/>
          <p:cNvSpPr/>
          <p:nvPr/>
        </p:nvSpPr>
        <p:spPr>
          <a:xfrm>
            <a:off x="335367" y="6501351"/>
            <a:ext cx="11513724" cy="1642"/>
          </a:xfrm>
          <a:prstGeom prst="line">
            <a:avLst/>
          </a:prstGeom>
          <a:ln w="57150">
            <a:solidFill>
              <a:schemeClr val="bg1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55" name="Shape 155"/>
          <p:cNvSpPr/>
          <p:nvPr/>
        </p:nvSpPr>
        <p:spPr>
          <a:xfrm>
            <a:off x="11856640" y="340396"/>
            <a:ext cx="0" cy="6160955"/>
          </a:xfrm>
          <a:prstGeom prst="line">
            <a:avLst/>
          </a:prstGeom>
          <a:ln w="57150">
            <a:solidFill>
              <a:schemeClr val="bg1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56" name="Shape 156"/>
          <p:cNvSpPr/>
          <p:nvPr/>
        </p:nvSpPr>
        <p:spPr>
          <a:xfrm>
            <a:off x="339740" y="340396"/>
            <a:ext cx="0" cy="6160955"/>
          </a:xfrm>
          <a:prstGeom prst="line">
            <a:avLst/>
          </a:prstGeom>
          <a:ln w="57150">
            <a:solidFill>
              <a:schemeClr val="bg1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2" name="TextBox 1"/>
          <p:cNvSpPr txBox="1"/>
          <p:nvPr/>
        </p:nvSpPr>
        <p:spPr>
          <a:xfrm>
            <a:off x="5013767" y="6184519"/>
            <a:ext cx="21644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год</a:t>
            </a:r>
            <a:endParaRPr 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Shape 1060"/>
          <p:cNvPicPr/>
          <p:nvPr/>
        </p:nvPicPr>
        <p:blipFill>
          <a:blip r:embed="rId2"/>
          <a:stretch/>
        </p:blipFill>
        <p:spPr>
          <a:xfrm>
            <a:off x="598148" y="605551"/>
            <a:ext cx="1973261" cy="809624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Shape 443"/>
          <p:cNvSpPr/>
          <p:nvPr/>
        </p:nvSpPr>
        <p:spPr>
          <a:xfrm>
            <a:off x="0" y="0"/>
            <a:ext cx="12192000" cy="932723"/>
          </a:xfrm>
          <a:prstGeom prst="rect">
            <a:avLst/>
          </a:prstGeom>
          <a:solidFill>
            <a:srgbClr val="07464F"/>
          </a:solidFill>
          <a:ln w="25400">
            <a:solidFill>
              <a:schemeClr val="tx2">
                <a:lumMod val="50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algn="ctr"/>
            <a:r>
              <a:rPr lang="ru-RU" alt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Дополнительные требования (ПП 2571)</a:t>
            </a:r>
          </a:p>
        </p:txBody>
      </p:sp>
      <p:sp>
        <p:nvSpPr>
          <p:cNvPr id="444" name="Shape 444"/>
          <p:cNvSpPr/>
          <p:nvPr/>
        </p:nvSpPr>
        <p:spPr>
          <a:xfrm>
            <a:off x="0" y="5942073"/>
            <a:ext cx="12192000" cy="932722"/>
          </a:xfrm>
          <a:prstGeom prst="rect">
            <a:avLst/>
          </a:prstGeom>
          <a:solidFill>
            <a:srgbClr val="07464F"/>
          </a:solidFill>
          <a:ln w="25400">
            <a:solidFill>
              <a:schemeClr val="tx2">
                <a:lumMod val="50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280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3" name="Текст 2">
            <a:extLst>
              <a:ext uri="{FF2B5EF4-FFF2-40B4-BE49-F238E27FC236}">
                <a16:creationId xmlns:a16="http://schemas.microsoft.com/office/drawing/2014/main" xmlns="" id="{8682933F-DD03-46D6-935B-F83E91D74922}"/>
              </a:ext>
            </a:extLst>
          </p:cNvPr>
          <p:cNvSpPr txBox="1">
            <a:spLocks/>
          </p:cNvSpPr>
          <p:nvPr/>
        </p:nvSpPr>
        <p:spPr bwMode="auto">
          <a:xfrm>
            <a:off x="-69180" y="1010624"/>
            <a:ext cx="12261180" cy="898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Допустим ли субподряд?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78319" y="2065884"/>
            <a:ext cx="1049892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«…представленный Победителем Договор не свидетельствует о наличии у данного участника закупки опыта по строительству объекта, поскольку лицо, выполнявшее в качестве субподрядчика отдельные этапы или виды строительных работ, не может быть признано имеющим опыт строительства самого объекта в целом, в частности, опыт по сдаче и вводу в эксплуатацию объекта, а также исполнению гарантийных обязательств по такому контракту (договору)»</a:t>
            </a:r>
          </a:p>
          <a:p>
            <a:pPr algn="ctr"/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*См. решение ФАС России по закупке 0141600001022000024 от 25.03.2022</a:t>
            </a:r>
          </a:p>
          <a:p>
            <a:pPr algn="ctr"/>
            <a:r>
              <a:rPr lang="ru-RU" sz="1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Верховного Суда Российской Федерации от 19.07.2021 № 304-ЭС21-10656</a:t>
            </a:r>
          </a:p>
          <a:p>
            <a:pPr algn="ctr"/>
            <a:r>
              <a:rPr lang="ru-RU" sz="1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Девятого арбитражного апелляционного суда от 26.07.2021 № А40-229423/20</a:t>
            </a:r>
          </a:p>
          <a:p>
            <a:pPr algn="ctr"/>
            <a:endParaRPr lang="ru-RU" sz="16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Shape 323"/>
          <p:cNvSpPr/>
          <p:nvPr/>
        </p:nvSpPr>
        <p:spPr>
          <a:xfrm>
            <a:off x="9862857" y="6220589"/>
            <a:ext cx="2037559" cy="375689"/>
          </a:xfrm>
          <a:prstGeom prst="rect">
            <a:avLst/>
          </a:prstGeom>
          <a:solidFill>
            <a:srgbClr val="07464F"/>
          </a:solidFill>
          <a:ln w="6350">
            <a:solidFill>
              <a:schemeClr val="bg1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r>
              <a:rPr lang="ru-RU" sz="1400" dirty="0" smtClean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rPr>
              <a:t>Липецкое УФАС России  </a:t>
            </a:r>
            <a:endParaRPr sz="1400" dirty="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  <p:pic>
        <p:nvPicPr>
          <p:cNvPr id="7" name="Shape 1060"/>
          <p:cNvPicPr/>
          <p:nvPr/>
        </p:nvPicPr>
        <p:blipFill>
          <a:blip r:embed="rId2"/>
          <a:stretch/>
        </p:blipFill>
        <p:spPr>
          <a:xfrm>
            <a:off x="145475" y="5974634"/>
            <a:ext cx="1973261" cy="809624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738614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Shape 443"/>
          <p:cNvSpPr/>
          <p:nvPr/>
        </p:nvSpPr>
        <p:spPr>
          <a:xfrm>
            <a:off x="0" y="0"/>
            <a:ext cx="12192000" cy="932723"/>
          </a:xfrm>
          <a:prstGeom prst="rect">
            <a:avLst/>
          </a:prstGeom>
          <a:solidFill>
            <a:srgbClr val="07464F"/>
          </a:solidFill>
          <a:ln w="25400">
            <a:solidFill>
              <a:schemeClr val="tx2">
                <a:lumMod val="50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algn="ctr"/>
            <a:r>
              <a:rPr lang="ru-RU" alt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Дополнительные требования (ПП 2571)</a:t>
            </a:r>
          </a:p>
        </p:txBody>
      </p:sp>
      <p:sp>
        <p:nvSpPr>
          <p:cNvPr id="444" name="Shape 444"/>
          <p:cNvSpPr/>
          <p:nvPr/>
        </p:nvSpPr>
        <p:spPr>
          <a:xfrm>
            <a:off x="0" y="5942073"/>
            <a:ext cx="12192000" cy="932722"/>
          </a:xfrm>
          <a:prstGeom prst="rect">
            <a:avLst/>
          </a:prstGeom>
          <a:solidFill>
            <a:srgbClr val="07464F"/>
          </a:solidFill>
          <a:ln w="25400">
            <a:solidFill>
              <a:schemeClr val="tx2">
                <a:lumMod val="50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280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3" name="Текст 2">
            <a:extLst>
              <a:ext uri="{FF2B5EF4-FFF2-40B4-BE49-F238E27FC236}">
                <a16:creationId xmlns:a16="http://schemas.microsoft.com/office/drawing/2014/main" xmlns="" id="{8682933F-DD03-46D6-935B-F83E91D74922}"/>
              </a:ext>
            </a:extLst>
          </p:cNvPr>
          <p:cNvSpPr txBox="1">
            <a:spLocks/>
          </p:cNvSpPr>
          <p:nvPr/>
        </p:nvSpPr>
        <p:spPr bwMode="auto">
          <a:xfrm>
            <a:off x="-69180" y="1010624"/>
            <a:ext cx="12261180" cy="898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Допустим ли субподряд?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78319" y="1424243"/>
            <a:ext cx="1049892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Судебная практика: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главным критерием установления соответствия предоставленных участником закупки документов требованиям о наличии опыта выполнения работ являются непосредственно</a:t>
            </a: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сами документы, а именно: существенные условия контракта/договора (предмет, цена). </a:t>
            </a: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Статус участника закупки -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субподрядчик или генеральный подрядчик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имеет значения для определения наличия или отсутствия требуемого опыта выполнения работ. Действующее законодательство о контрактной системе в сфере закупок не предусматривает необходимость представления документов, подтверждающих опыт выполнения соответствующих работ исключительно в качестве генерального подрядчика, в связи с чем, для определение наличия у участника аукциона опыта по выполнению соответствующих работ не имеет значения - в каком качестве он являлся их исполнителем, в качестве генподрядчика или субподрядчика. Иное следовало бы квалифицировать как ограничение конкуренции 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Верховного Суда Российской Федерации от 23.07.2019 № 301-ЭС19-11536).</a:t>
            </a:r>
          </a:p>
          <a:p>
            <a:pPr algn="ctr"/>
            <a:r>
              <a:rPr lang="ru-RU" sz="1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*См. постановление 4 ААС по делу № А10-3524/2021 от 04.03.2022 </a:t>
            </a:r>
            <a:endParaRPr lang="ru-RU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Shape 323"/>
          <p:cNvSpPr/>
          <p:nvPr/>
        </p:nvSpPr>
        <p:spPr>
          <a:xfrm>
            <a:off x="9862857" y="6220589"/>
            <a:ext cx="2037559" cy="375689"/>
          </a:xfrm>
          <a:prstGeom prst="rect">
            <a:avLst/>
          </a:prstGeom>
          <a:solidFill>
            <a:srgbClr val="07464F"/>
          </a:solidFill>
          <a:ln w="6350">
            <a:solidFill>
              <a:schemeClr val="bg1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r>
              <a:rPr lang="ru-RU" sz="1400" dirty="0" smtClean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rPr>
              <a:t>Липецкое УФАС России  </a:t>
            </a:r>
            <a:endParaRPr sz="1400" dirty="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  <p:pic>
        <p:nvPicPr>
          <p:cNvPr id="7" name="Shape 1060"/>
          <p:cNvPicPr/>
          <p:nvPr/>
        </p:nvPicPr>
        <p:blipFill>
          <a:blip r:embed="rId2"/>
          <a:stretch/>
        </p:blipFill>
        <p:spPr>
          <a:xfrm>
            <a:off x="145475" y="5974634"/>
            <a:ext cx="1973261" cy="809624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007631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Shape 443"/>
          <p:cNvSpPr/>
          <p:nvPr/>
        </p:nvSpPr>
        <p:spPr>
          <a:xfrm>
            <a:off x="0" y="0"/>
            <a:ext cx="12192000" cy="932723"/>
          </a:xfrm>
          <a:prstGeom prst="rect">
            <a:avLst/>
          </a:prstGeom>
          <a:solidFill>
            <a:srgbClr val="07464F"/>
          </a:solidFill>
          <a:ln w="25400">
            <a:solidFill>
              <a:schemeClr val="tx2">
                <a:lumMod val="50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algn="ctr"/>
            <a:r>
              <a:rPr lang="ru-RU" alt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Дополнительные требования (ПП 2571)</a:t>
            </a:r>
          </a:p>
        </p:txBody>
      </p:sp>
      <p:sp>
        <p:nvSpPr>
          <p:cNvPr id="444" name="Shape 444"/>
          <p:cNvSpPr/>
          <p:nvPr/>
        </p:nvSpPr>
        <p:spPr>
          <a:xfrm>
            <a:off x="0" y="5942073"/>
            <a:ext cx="12192000" cy="932722"/>
          </a:xfrm>
          <a:prstGeom prst="rect">
            <a:avLst/>
          </a:prstGeom>
          <a:solidFill>
            <a:srgbClr val="07464F"/>
          </a:solidFill>
          <a:ln w="25400">
            <a:solidFill>
              <a:schemeClr val="tx2">
                <a:lumMod val="50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280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3" name="Текст 2">
            <a:extLst>
              <a:ext uri="{FF2B5EF4-FFF2-40B4-BE49-F238E27FC236}">
                <a16:creationId xmlns:a16="http://schemas.microsoft.com/office/drawing/2014/main" xmlns="" id="{8682933F-DD03-46D6-935B-F83E91D74922}"/>
              </a:ext>
            </a:extLst>
          </p:cNvPr>
          <p:cNvSpPr txBox="1">
            <a:spLocks/>
          </p:cNvSpPr>
          <p:nvPr/>
        </p:nvSpPr>
        <p:spPr bwMode="auto">
          <a:xfrm>
            <a:off x="-69180" y="1010624"/>
            <a:ext cx="12261180" cy="898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Допустим ли субподряд?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78319" y="1424243"/>
            <a:ext cx="10498926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Судебная практика: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Суды отметили, что документы, представленные предприятием в составе второй части заявки, не свидетельствовали о наличии у него опыта по строительству линейного объекта;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выполнявшее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качестве субподрядчика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отдельные этапы или виды строительных работ,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может быть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признано имеющим опыт строительства самого линейного объекта в целом.</a:t>
            </a:r>
          </a:p>
          <a:p>
            <a:pPr algn="ctr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(Определение Верховного Суда Российской Федерации от 19 июля 2021 г. N 304-ЭС21-10656).</a:t>
            </a:r>
          </a:p>
          <a:p>
            <a:pPr algn="ctr"/>
            <a:endParaRPr lang="ru-RU" sz="16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Shape 323"/>
          <p:cNvSpPr/>
          <p:nvPr/>
        </p:nvSpPr>
        <p:spPr>
          <a:xfrm>
            <a:off x="9862857" y="6220589"/>
            <a:ext cx="2037559" cy="375689"/>
          </a:xfrm>
          <a:prstGeom prst="rect">
            <a:avLst/>
          </a:prstGeom>
          <a:solidFill>
            <a:srgbClr val="07464F"/>
          </a:solidFill>
          <a:ln w="6350">
            <a:solidFill>
              <a:schemeClr val="bg1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r>
              <a:rPr lang="ru-RU" sz="1400" dirty="0" smtClean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rPr>
              <a:t>Липецкое УФАС России  </a:t>
            </a:r>
            <a:endParaRPr sz="1400" dirty="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  <p:pic>
        <p:nvPicPr>
          <p:cNvPr id="7" name="Shape 1060"/>
          <p:cNvPicPr/>
          <p:nvPr/>
        </p:nvPicPr>
        <p:blipFill>
          <a:blip r:embed="rId2"/>
          <a:stretch/>
        </p:blipFill>
        <p:spPr>
          <a:xfrm>
            <a:off x="145475" y="5974634"/>
            <a:ext cx="1973261" cy="809624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33419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Shape 443"/>
          <p:cNvSpPr/>
          <p:nvPr/>
        </p:nvSpPr>
        <p:spPr>
          <a:xfrm>
            <a:off x="0" y="0"/>
            <a:ext cx="12192000" cy="932723"/>
          </a:xfrm>
          <a:prstGeom prst="rect">
            <a:avLst/>
          </a:prstGeom>
          <a:solidFill>
            <a:srgbClr val="07464F"/>
          </a:solidFill>
          <a:ln w="25400">
            <a:solidFill>
              <a:schemeClr val="tx2">
                <a:lumMod val="50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algn="ctr"/>
            <a:r>
              <a:rPr lang="ru-RU" alt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оценки (ПП 2604)</a:t>
            </a:r>
          </a:p>
        </p:txBody>
      </p:sp>
      <p:sp>
        <p:nvSpPr>
          <p:cNvPr id="444" name="Shape 444"/>
          <p:cNvSpPr/>
          <p:nvPr/>
        </p:nvSpPr>
        <p:spPr>
          <a:xfrm>
            <a:off x="0" y="5942073"/>
            <a:ext cx="12192000" cy="932722"/>
          </a:xfrm>
          <a:prstGeom prst="rect">
            <a:avLst/>
          </a:prstGeom>
          <a:solidFill>
            <a:srgbClr val="07464F"/>
          </a:solidFill>
          <a:ln w="25400">
            <a:solidFill>
              <a:schemeClr val="tx2">
                <a:lumMod val="50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280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3" name="Текст 2">
            <a:extLst>
              <a:ext uri="{FF2B5EF4-FFF2-40B4-BE49-F238E27FC236}">
                <a16:creationId xmlns:a16="http://schemas.microsoft.com/office/drawing/2014/main" xmlns="" id="{8682933F-DD03-46D6-935B-F83E91D74922}"/>
              </a:ext>
            </a:extLst>
          </p:cNvPr>
          <p:cNvSpPr txBox="1">
            <a:spLocks/>
          </p:cNvSpPr>
          <p:nvPr/>
        </p:nvSpPr>
        <p:spPr bwMode="auto">
          <a:xfrm>
            <a:off x="-69180" y="1010624"/>
            <a:ext cx="12261180" cy="898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ли заказчик устанавливать минимальную стоимость контракта при оценке по количеству и/или общей стоимости контрактов?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68150" y="1908933"/>
            <a:ext cx="10498926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«установление требования, в соответствии с которым к оценке принимаются контракты (договоры), цена которых составляет не менее 30 % от НМЦК, не соответствует пункту 28 Положения, поскольку нормами Положения не предусмотрена возможность установления требований к минимальной стоимости исполненных контрактов (договоров), подтверждающих наличие опыта у участников закупки».</a:t>
            </a:r>
          </a:p>
          <a:p>
            <a:pPr algn="ctr"/>
            <a:endParaRPr lang="ru-RU" sz="20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*См. решение ФАС России по закупке 0373100096722000007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28.04.2022</a:t>
            </a:r>
          </a:p>
          <a:p>
            <a:pPr algn="ctr"/>
            <a:endParaRPr lang="ru-RU" sz="16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Shape 323"/>
          <p:cNvSpPr/>
          <p:nvPr/>
        </p:nvSpPr>
        <p:spPr>
          <a:xfrm>
            <a:off x="9862857" y="6220589"/>
            <a:ext cx="2037559" cy="375689"/>
          </a:xfrm>
          <a:prstGeom prst="rect">
            <a:avLst/>
          </a:prstGeom>
          <a:solidFill>
            <a:srgbClr val="07464F"/>
          </a:solidFill>
          <a:ln w="6350">
            <a:solidFill>
              <a:schemeClr val="bg1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r>
              <a:rPr lang="ru-RU" sz="1400" dirty="0" smtClean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rPr>
              <a:t>Липецкое УФАС России  </a:t>
            </a:r>
            <a:endParaRPr sz="1400" dirty="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  <p:pic>
        <p:nvPicPr>
          <p:cNvPr id="7" name="Shape 1060"/>
          <p:cNvPicPr/>
          <p:nvPr/>
        </p:nvPicPr>
        <p:blipFill>
          <a:blip r:embed="rId2"/>
          <a:stretch/>
        </p:blipFill>
        <p:spPr>
          <a:xfrm>
            <a:off x="145475" y="5974634"/>
            <a:ext cx="1973261" cy="809624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421174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Shape 443"/>
          <p:cNvSpPr/>
          <p:nvPr/>
        </p:nvSpPr>
        <p:spPr>
          <a:xfrm>
            <a:off x="0" y="0"/>
            <a:ext cx="12192000" cy="932723"/>
          </a:xfrm>
          <a:prstGeom prst="rect">
            <a:avLst/>
          </a:prstGeom>
          <a:solidFill>
            <a:srgbClr val="07464F"/>
          </a:solidFill>
          <a:ln w="25400">
            <a:solidFill>
              <a:schemeClr val="tx2">
                <a:lumMod val="50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algn="ctr"/>
            <a:r>
              <a:rPr lang="ru-RU" alt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оценки (ПП 2604)</a:t>
            </a:r>
          </a:p>
        </p:txBody>
      </p:sp>
      <p:sp>
        <p:nvSpPr>
          <p:cNvPr id="444" name="Shape 444"/>
          <p:cNvSpPr/>
          <p:nvPr/>
        </p:nvSpPr>
        <p:spPr>
          <a:xfrm>
            <a:off x="0" y="5942073"/>
            <a:ext cx="12192000" cy="932722"/>
          </a:xfrm>
          <a:prstGeom prst="rect">
            <a:avLst/>
          </a:prstGeom>
          <a:solidFill>
            <a:srgbClr val="07464F"/>
          </a:solidFill>
          <a:ln w="25400">
            <a:solidFill>
              <a:schemeClr val="tx2">
                <a:lumMod val="50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280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3" name="Текст 2">
            <a:extLst>
              <a:ext uri="{FF2B5EF4-FFF2-40B4-BE49-F238E27FC236}">
                <a16:creationId xmlns:a16="http://schemas.microsoft.com/office/drawing/2014/main" xmlns="" id="{8682933F-DD03-46D6-935B-F83E91D74922}"/>
              </a:ext>
            </a:extLst>
          </p:cNvPr>
          <p:cNvSpPr txBox="1">
            <a:spLocks/>
          </p:cNvSpPr>
          <p:nvPr/>
        </p:nvSpPr>
        <p:spPr bwMode="auto">
          <a:xfrm>
            <a:off x="-69180" y="1010624"/>
            <a:ext cx="12261180" cy="898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установить предельное максимальное значение показателя?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81064" y="2187449"/>
            <a:ext cx="10498926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«Таким образом, учитывая, что начальная (максимальная) цена контракта составляет                              5 901 192 037,33 руб., действия Заказчика, установившего предельное максимальное значение 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 Детализирующему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показателю Критерия в размере 1 500 000 000 руб. не соответствуют 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пункту 28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Положения».</a:t>
            </a:r>
          </a:p>
          <a:p>
            <a:pPr indent="449580" algn="ctr">
              <a:lnSpc>
                <a:spcPct val="115000"/>
              </a:lnSpc>
              <a:spcAft>
                <a:spcPts val="0"/>
              </a:spcAft>
            </a:pPr>
            <a:endParaRPr lang="ru-RU" sz="2000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ctr">
              <a:lnSpc>
                <a:spcPct val="115000"/>
              </a:lnSpc>
              <a:spcAft>
                <a:spcPts val="0"/>
              </a:spcAft>
            </a:pPr>
            <a:endParaRPr lang="ru-RU" sz="20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ctr">
              <a:lnSpc>
                <a:spcPct val="115000"/>
              </a:lnSpc>
              <a:spcAft>
                <a:spcPts val="0"/>
              </a:spcAft>
            </a:pPr>
            <a:endParaRPr lang="ru-RU" sz="2000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ctr">
              <a:lnSpc>
                <a:spcPct val="115000"/>
              </a:lnSpc>
              <a:spcAft>
                <a:spcPts val="0"/>
              </a:spcAft>
            </a:pPr>
            <a:endParaRPr lang="ru-RU" sz="20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ctr">
              <a:lnSpc>
                <a:spcPct val="115000"/>
              </a:lnSpc>
              <a:spcAft>
                <a:spcPts val="0"/>
              </a:spcAft>
            </a:pPr>
            <a:r>
              <a:rPr lang="ru-RU" sz="2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См. решение ФАС России по закупке 0373100096722000008 от 06.04.2022</a:t>
            </a:r>
            <a:endParaRPr lang="ru-RU" sz="16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Shape 323"/>
          <p:cNvSpPr/>
          <p:nvPr/>
        </p:nvSpPr>
        <p:spPr>
          <a:xfrm>
            <a:off x="9862857" y="6220589"/>
            <a:ext cx="2037559" cy="375689"/>
          </a:xfrm>
          <a:prstGeom prst="rect">
            <a:avLst/>
          </a:prstGeom>
          <a:solidFill>
            <a:srgbClr val="07464F"/>
          </a:solidFill>
          <a:ln w="6350">
            <a:solidFill>
              <a:schemeClr val="bg1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r>
              <a:rPr lang="ru-RU" sz="1400" dirty="0" smtClean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rPr>
              <a:t>Липецкое УФАС России  </a:t>
            </a:r>
            <a:endParaRPr sz="1400" dirty="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  <p:pic>
        <p:nvPicPr>
          <p:cNvPr id="7" name="Shape 1060"/>
          <p:cNvPicPr/>
          <p:nvPr/>
        </p:nvPicPr>
        <p:blipFill>
          <a:blip r:embed="rId2"/>
          <a:stretch/>
        </p:blipFill>
        <p:spPr>
          <a:xfrm>
            <a:off x="145475" y="5974634"/>
            <a:ext cx="1973261" cy="809624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322896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Shape 443"/>
          <p:cNvSpPr/>
          <p:nvPr/>
        </p:nvSpPr>
        <p:spPr>
          <a:xfrm>
            <a:off x="0" y="0"/>
            <a:ext cx="12192000" cy="932723"/>
          </a:xfrm>
          <a:prstGeom prst="rect">
            <a:avLst/>
          </a:prstGeom>
          <a:solidFill>
            <a:srgbClr val="07464F"/>
          </a:solidFill>
          <a:ln w="25400">
            <a:solidFill>
              <a:schemeClr val="tx2">
                <a:lumMod val="50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algn="ctr"/>
            <a:r>
              <a:rPr lang="ru-RU" alt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оценки (ПП 2604)</a:t>
            </a:r>
          </a:p>
        </p:txBody>
      </p:sp>
      <p:sp>
        <p:nvSpPr>
          <p:cNvPr id="444" name="Shape 444"/>
          <p:cNvSpPr/>
          <p:nvPr/>
        </p:nvSpPr>
        <p:spPr>
          <a:xfrm>
            <a:off x="0" y="5942073"/>
            <a:ext cx="12192000" cy="932722"/>
          </a:xfrm>
          <a:prstGeom prst="rect">
            <a:avLst/>
          </a:prstGeom>
          <a:solidFill>
            <a:srgbClr val="07464F"/>
          </a:solidFill>
          <a:ln w="25400">
            <a:solidFill>
              <a:schemeClr val="tx2">
                <a:lumMod val="50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280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3" name="Текст 2">
            <a:extLst>
              <a:ext uri="{FF2B5EF4-FFF2-40B4-BE49-F238E27FC236}">
                <a16:creationId xmlns:a16="http://schemas.microsoft.com/office/drawing/2014/main" xmlns="" id="{8682933F-DD03-46D6-935B-F83E91D74922}"/>
              </a:ext>
            </a:extLst>
          </p:cNvPr>
          <p:cNvSpPr txBox="1">
            <a:spLocks/>
          </p:cNvSpPr>
          <p:nvPr/>
        </p:nvSpPr>
        <p:spPr bwMode="auto">
          <a:xfrm>
            <a:off x="70157" y="1090789"/>
            <a:ext cx="12261180" cy="898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ли заказчик расширить перечень документов, который требуется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участника для подтверждения опыта?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568150" y="2577510"/>
            <a:ext cx="1023467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 закупки обжаловал действия заказчика, ненадлежащим обзором установившего порядок оценки участников закупки, в том числе в части установления требования о том, что к оценке принимаются сведения, сформированные исключительно по справке, требования к которой установлены в извещении о закупке. </a:t>
            </a:r>
          </a:p>
          <a:p>
            <a:pPr algn="ctr"/>
            <a:endParaRPr lang="ru-RU" sz="20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*См. решение ФАС России по закупке 0348100006022000077 от 25.05.2022</a:t>
            </a:r>
          </a:p>
        </p:txBody>
      </p:sp>
      <p:sp>
        <p:nvSpPr>
          <p:cNvPr id="8" name="Shape 323"/>
          <p:cNvSpPr/>
          <p:nvPr/>
        </p:nvSpPr>
        <p:spPr>
          <a:xfrm>
            <a:off x="9862857" y="6220589"/>
            <a:ext cx="2037559" cy="375689"/>
          </a:xfrm>
          <a:prstGeom prst="rect">
            <a:avLst/>
          </a:prstGeom>
          <a:solidFill>
            <a:srgbClr val="07464F"/>
          </a:solidFill>
          <a:ln w="6350">
            <a:solidFill>
              <a:schemeClr val="bg1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r>
              <a:rPr lang="ru-RU" sz="1400" dirty="0" smtClean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rPr>
              <a:t>Липецкое УФАС России  </a:t>
            </a:r>
            <a:endParaRPr sz="1400" dirty="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  <p:pic>
        <p:nvPicPr>
          <p:cNvPr id="7" name="Shape 1060"/>
          <p:cNvPicPr/>
          <p:nvPr/>
        </p:nvPicPr>
        <p:blipFill>
          <a:blip r:embed="rId2"/>
          <a:stretch/>
        </p:blipFill>
        <p:spPr>
          <a:xfrm>
            <a:off x="145475" y="5974634"/>
            <a:ext cx="1973261" cy="809624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973310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7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" name="Shape 797"/>
          <p:cNvSpPr txBox="1"/>
          <p:nvPr/>
        </p:nvSpPr>
        <p:spPr>
          <a:xfrm>
            <a:off x="295386" y="950342"/>
            <a:ext cx="11871214" cy="43146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/>
          <a:lstStyle>
            <a:defPPr/>
            <a:lvl1pPr marL="0" lvl="0" indent="0" algn="ctr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sz="2200" b="1">
                <a:latin typeface="Times New Roman"/>
                <a:ea typeface="Times New Roman"/>
                <a:cs typeface="Times New Roman"/>
              </a:rPr>
              <a:t>Направление сведений для включения в РНП</a:t>
            </a:r>
          </a:p>
        </p:txBody>
      </p:sp>
      <p:sp>
        <p:nvSpPr>
          <p:cNvPr id="798" name="Shape 798"/>
          <p:cNvSpPr/>
          <p:nvPr/>
        </p:nvSpPr>
        <p:spPr>
          <a:xfrm flipV="1">
            <a:off x="0" y="1354964"/>
            <a:ext cx="6564985" cy="465"/>
          </a:xfrm>
          <a:prstGeom prst="line">
            <a:avLst/>
          </a:prstGeom>
          <a:ln w="38100">
            <a:solidFill>
              <a:srgbClr val="10253F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799" name="Shape 799"/>
          <p:cNvSpPr txBox="1"/>
          <p:nvPr/>
        </p:nvSpPr>
        <p:spPr>
          <a:xfrm>
            <a:off x="196262" y="1379589"/>
            <a:ext cx="1141950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defPPr/>
            <a:lvl1pPr marL="0" lvl="0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/>
            <a:r>
              <a:rPr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Основания</a:t>
            </a:r>
            <a:r>
              <a:rPr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для</a:t>
            </a:r>
            <a:r>
              <a:rPr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направления</a:t>
            </a:r>
            <a:r>
              <a:rPr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сведений</a:t>
            </a:r>
            <a:r>
              <a:rPr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в РНП</a:t>
            </a:r>
          </a:p>
          <a:p>
            <a:pPr marL="342900" indent="-342900">
              <a:buFont typeface="+mj-lt"/>
              <a:buAutoNum type="arabicPeriod"/>
            </a:pPr>
            <a:r>
              <a:rPr dirty="0" err="1">
                <a:latin typeface="Times New Roman"/>
                <a:ea typeface="Times New Roman"/>
                <a:cs typeface="Times New Roman"/>
              </a:rPr>
              <a:t>Признание</a:t>
            </a:r>
            <a:r>
              <a:rPr dirty="0">
                <a:latin typeface="Times New Roman"/>
                <a:ea typeface="Times New Roman"/>
                <a:cs typeface="Times New Roman"/>
              </a:rPr>
              <a:t> </a:t>
            </a:r>
            <a:r>
              <a:rPr dirty="0" err="1">
                <a:latin typeface="Times New Roman"/>
                <a:ea typeface="Times New Roman"/>
                <a:cs typeface="Times New Roman"/>
              </a:rPr>
              <a:t>участника</a:t>
            </a:r>
            <a:r>
              <a:rPr dirty="0">
                <a:latin typeface="Times New Roman"/>
                <a:ea typeface="Times New Roman"/>
                <a:cs typeface="Times New Roman"/>
              </a:rPr>
              <a:t> </a:t>
            </a:r>
            <a:r>
              <a:rPr dirty="0" err="1">
                <a:latin typeface="Times New Roman"/>
                <a:ea typeface="Times New Roman"/>
                <a:cs typeface="Times New Roman"/>
              </a:rPr>
              <a:t>уклонившимся</a:t>
            </a:r>
            <a:endParaRPr dirty="0">
              <a:latin typeface="Times New Roman"/>
              <a:ea typeface="Times New Roman"/>
              <a:cs typeface="Times New Roman"/>
            </a:endParaRPr>
          </a:p>
          <a:p>
            <a:pPr marL="342900" indent="-342900">
              <a:buFont typeface="+mj-lt"/>
              <a:buAutoNum type="arabicPeriod"/>
            </a:pPr>
            <a:r>
              <a:rPr dirty="0" err="1">
                <a:latin typeface="Times New Roman"/>
                <a:ea typeface="Times New Roman"/>
                <a:cs typeface="Times New Roman"/>
              </a:rPr>
              <a:t>Односторонний</a:t>
            </a:r>
            <a:r>
              <a:rPr dirty="0">
                <a:latin typeface="Times New Roman"/>
                <a:ea typeface="Times New Roman"/>
                <a:cs typeface="Times New Roman"/>
              </a:rPr>
              <a:t> </a:t>
            </a:r>
            <a:r>
              <a:rPr dirty="0" err="1">
                <a:latin typeface="Times New Roman"/>
                <a:ea typeface="Times New Roman"/>
                <a:cs typeface="Times New Roman"/>
              </a:rPr>
              <a:t>отказ</a:t>
            </a:r>
            <a:r>
              <a:rPr dirty="0">
                <a:latin typeface="Times New Roman"/>
                <a:ea typeface="Times New Roman"/>
                <a:cs typeface="Times New Roman"/>
              </a:rPr>
              <a:t> </a:t>
            </a:r>
            <a:r>
              <a:rPr dirty="0" err="1">
                <a:latin typeface="Times New Roman"/>
                <a:ea typeface="Times New Roman"/>
                <a:cs typeface="Times New Roman"/>
              </a:rPr>
              <a:t>заказчика</a:t>
            </a:r>
            <a:r>
              <a:rPr dirty="0">
                <a:latin typeface="Times New Roman"/>
                <a:ea typeface="Times New Roman"/>
                <a:cs typeface="Times New Roman"/>
              </a:rPr>
              <a:t> </a:t>
            </a:r>
            <a:r>
              <a:rPr dirty="0" err="1">
                <a:latin typeface="Times New Roman"/>
                <a:ea typeface="Times New Roman"/>
                <a:cs typeface="Times New Roman"/>
              </a:rPr>
              <a:t>от</a:t>
            </a:r>
            <a:r>
              <a:rPr dirty="0">
                <a:latin typeface="Times New Roman"/>
                <a:ea typeface="Times New Roman"/>
                <a:cs typeface="Times New Roman"/>
              </a:rPr>
              <a:t> </a:t>
            </a:r>
            <a:r>
              <a:rPr dirty="0" err="1">
                <a:latin typeface="Times New Roman"/>
                <a:ea typeface="Times New Roman"/>
                <a:cs typeface="Times New Roman"/>
              </a:rPr>
              <a:t>исполнения</a:t>
            </a:r>
            <a:r>
              <a:rPr dirty="0">
                <a:latin typeface="Times New Roman"/>
                <a:ea typeface="Times New Roman"/>
                <a:cs typeface="Times New Roman"/>
              </a:rPr>
              <a:t> </a:t>
            </a:r>
            <a:r>
              <a:rPr dirty="0" err="1" smtClean="0">
                <a:latin typeface="Times New Roman"/>
                <a:ea typeface="Times New Roman"/>
                <a:cs typeface="Times New Roman"/>
              </a:rPr>
              <a:t>контракта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(в том числе контракта, заключенного с единственным участником)</a:t>
            </a:r>
            <a:endParaRPr dirty="0">
              <a:latin typeface="Times New Roman"/>
              <a:ea typeface="Times New Roman"/>
              <a:cs typeface="Times New Roman"/>
            </a:endParaRPr>
          </a:p>
          <a:p>
            <a:pPr marL="342900" indent="-342900">
              <a:buFont typeface="+mj-lt"/>
              <a:buAutoNum type="arabicPeriod"/>
            </a:pPr>
            <a:r>
              <a:rPr dirty="0" err="1">
                <a:latin typeface="Times New Roman"/>
                <a:ea typeface="Times New Roman"/>
                <a:cs typeface="Times New Roman"/>
              </a:rPr>
              <a:t>Решение</a:t>
            </a:r>
            <a:r>
              <a:rPr dirty="0">
                <a:latin typeface="Times New Roman"/>
                <a:ea typeface="Times New Roman"/>
                <a:cs typeface="Times New Roman"/>
              </a:rPr>
              <a:t> </a:t>
            </a:r>
            <a:r>
              <a:rPr dirty="0" err="1" smtClean="0">
                <a:latin typeface="Times New Roman"/>
                <a:ea typeface="Times New Roman"/>
                <a:cs typeface="Times New Roman"/>
              </a:rPr>
              <a:t>суда</a:t>
            </a:r>
            <a:endParaRPr lang="ru-RU" b="1" dirty="0" smtClean="0">
              <a:latin typeface="Times New Roman"/>
              <a:ea typeface="Times New Roman"/>
              <a:cs typeface="Times New Roman"/>
            </a:endParaRPr>
          </a:p>
          <a:p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>4. </a:t>
            </a:r>
            <a:r>
              <a:rPr b="1" dirty="0" err="1" smtClean="0">
                <a:latin typeface="Times New Roman"/>
                <a:ea typeface="Times New Roman"/>
                <a:cs typeface="Times New Roman"/>
              </a:rPr>
              <a:t>Односторонний</a:t>
            </a:r>
            <a:r>
              <a:rPr b="1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b="1" dirty="0" err="1">
                <a:latin typeface="Times New Roman"/>
                <a:ea typeface="Times New Roman"/>
                <a:cs typeface="Times New Roman"/>
              </a:rPr>
              <a:t>отказ</a:t>
            </a:r>
            <a:r>
              <a:rPr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b="1" dirty="0" err="1">
                <a:latin typeface="Times New Roman"/>
                <a:ea typeface="Times New Roman"/>
                <a:cs typeface="Times New Roman"/>
              </a:rPr>
              <a:t>поставщика</a:t>
            </a:r>
            <a:r>
              <a:rPr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b="1" dirty="0" err="1">
                <a:latin typeface="Times New Roman"/>
                <a:ea typeface="Times New Roman"/>
                <a:cs typeface="Times New Roman"/>
              </a:rPr>
              <a:t>от</a:t>
            </a:r>
            <a:r>
              <a:rPr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b="1" dirty="0" err="1">
                <a:latin typeface="Times New Roman"/>
                <a:ea typeface="Times New Roman"/>
                <a:cs typeface="Times New Roman"/>
              </a:rPr>
              <a:t>исполнения</a:t>
            </a:r>
            <a:r>
              <a:rPr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b="1" dirty="0" err="1">
                <a:latin typeface="Times New Roman"/>
                <a:ea typeface="Times New Roman"/>
                <a:cs typeface="Times New Roman"/>
              </a:rPr>
              <a:t>контракта</a:t>
            </a:r>
            <a:r>
              <a:rPr b="1" dirty="0">
                <a:latin typeface="Times New Roman"/>
                <a:ea typeface="Times New Roman"/>
                <a:cs typeface="Times New Roman"/>
              </a:rPr>
              <a:t> с 01.07.2022 (ч. 22.2 </a:t>
            </a:r>
            <a:r>
              <a:rPr b="1" dirty="0" err="1">
                <a:latin typeface="Times New Roman"/>
                <a:ea typeface="Times New Roman"/>
                <a:cs typeface="Times New Roman"/>
              </a:rPr>
              <a:t>ст</a:t>
            </a:r>
            <a:r>
              <a:rPr b="1" dirty="0">
                <a:latin typeface="Times New Roman"/>
                <a:ea typeface="Times New Roman"/>
                <a:cs typeface="Times New Roman"/>
              </a:rPr>
              <a:t>. 95 44-ФЗ</a:t>
            </a:r>
            <a:r>
              <a:rPr b="1" dirty="0" smtClean="0">
                <a:latin typeface="Times New Roman"/>
                <a:ea typeface="Times New Roman"/>
                <a:cs typeface="Times New Roman"/>
              </a:rPr>
              <a:t>)</a:t>
            </a:r>
            <a:endParaRPr b="1" dirty="0"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800" name="Shape 800"/>
          <p:cNvSpPr txBox="1"/>
          <p:nvPr/>
        </p:nvSpPr>
        <p:spPr>
          <a:xfrm>
            <a:off x="2145955" y="3112614"/>
            <a:ext cx="7327132" cy="31924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/>
          <a:lstStyle>
            <a:defPPr/>
            <a:lvl1pPr marL="0" lvl="0" indent="0" algn="ctr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sz="2000" b="1" u="sng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Изменена</a:t>
            </a:r>
            <a:r>
              <a:rPr sz="2000" b="1" u="sng" dirty="0">
                <a:solidFill>
                  <a:srgbClr val="07594F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000" b="1" u="sng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формулировка</a:t>
            </a:r>
            <a:r>
              <a:rPr sz="2000" b="1" u="sng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000" b="1" u="sng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части</a:t>
            </a:r>
            <a:r>
              <a:rPr sz="2000" b="1" u="sng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 2 </a:t>
            </a:r>
            <a:r>
              <a:rPr sz="2000" b="1" u="sng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статьи</a:t>
            </a:r>
            <a:r>
              <a:rPr sz="2000" b="1" u="sng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 104 </a:t>
            </a:r>
            <a:r>
              <a:rPr sz="2000" b="1" u="sng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Закона</a:t>
            </a:r>
            <a:r>
              <a:rPr sz="2000" b="1" u="sng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 № 44-ФЗ</a:t>
            </a:r>
            <a:r>
              <a:rPr sz="2000" dirty="0" smtClean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:</a:t>
            </a:r>
            <a:endParaRPr sz="2000" dirty="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801" name="Shape 801"/>
          <p:cNvSpPr/>
          <p:nvPr/>
        </p:nvSpPr>
        <p:spPr>
          <a:xfrm>
            <a:off x="0" y="0"/>
            <a:ext cx="12192000" cy="809625"/>
          </a:xfrm>
          <a:prstGeom prst="rect">
            <a:avLst/>
          </a:prstGeom>
          <a:solidFill>
            <a:srgbClr val="07464F"/>
          </a:solidFill>
          <a:ln>
            <a:noFill/>
          </a:ln>
        </p:spPr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02" name="Shape 802"/>
          <p:cNvSpPr txBox="1"/>
          <p:nvPr/>
        </p:nvSpPr>
        <p:spPr>
          <a:xfrm>
            <a:off x="0" y="128027"/>
            <a:ext cx="121920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defPPr/>
            <a:lvl1pPr marL="0" lvl="0" indent="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1pPr>
            <a:lvl2pPr marL="742950" lvl="1" indent="-28575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2pPr>
            <a:lvl3pPr marL="1143000" lvl="2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3pPr>
            <a:lvl4pPr marL="1600200" lvl="3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4pPr>
            <a:lvl5pPr marL="2057400" lvl="4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5pPr>
            <a:lvl6pPr marL="2514600" lvl="5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6pPr>
            <a:lvl7pPr marL="2971800" lvl="6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7pPr>
            <a:lvl8pPr marL="3429000" lvl="7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8pPr>
            <a:lvl9pPr marL="3886200" lvl="8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9pPr>
          </a:lstStyle>
          <a:p>
            <a:pPr algn="ctr"/>
            <a:r>
              <a:rPr sz="2800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ФЕДЕРАЛЬНЫЙ ЗАКОН ОТ 16.04.2022 № 104-ФЗ</a:t>
            </a:r>
          </a:p>
        </p:txBody>
      </p:sp>
      <p:sp>
        <p:nvSpPr>
          <p:cNvPr id="803" name="Shape 803"/>
          <p:cNvSpPr/>
          <p:nvPr/>
        </p:nvSpPr>
        <p:spPr>
          <a:xfrm>
            <a:off x="0" y="5942073"/>
            <a:ext cx="12192000" cy="932722"/>
          </a:xfrm>
          <a:prstGeom prst="rect">
            <a:avLst/>
          </a:prstGeom>
          <a:solidFill>
            <a:srgbClr val="07464F"/>
          </a:solidFill>
          <a:ln w="25400">
            <a:solidFill>
              <a:schemeClr val="tx2">
                <a:lumMod val="50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280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9" name="Shape 394"/>
          <p:cNvSpPr/>
          <p:nvPr/>
        </p:nvSpPr>
        <p:spPr>
          <a:xfrm>
            <a:off x="6478583" y="3821369"/>
            <a:ext cx="5325028" cy="1785104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В РНП включается информация об участниках закупок, уклонившихся от заключения контрактов,</a:t>
            </a:r>
            <a:br>
              <a:rPr lang="ru-RU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а также о поставщиках, </a:t>
            </a:r>
            <a:r>
              <a:rPr lang="ru-RU" b="1" dirty="0" smtClean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не исполнивших</a:t>
            </a:r>
            <a:br>
              <a:rPr lang="ru-RU" b="1" dirty="0" smtClean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или ненадлежащим образом исполнивших обязательства, предусмотренные контрактами</a:t>
            </a:r>
          </a:p>
          <a:p>
            <a:pPr marL="0" indent="0" algn="l"/>
            <a:endParaRPr sz="2000" dirty="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20" name="Shape 401"/>
          <p:cNvSpPr/>
          <p:nvPr/>
        </p:nvSpPr>
        <p:spPr>
          <a:xfrm>
            <a:off x="6096000" y="3580311"/>
            <a:ext cx="0" cy="2187468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21" name="Shape 402"/>
          <p:cNvSpPr txBox="1"/>
          <p:nvPr/>
        </p:nvSpPr>
        <p:spPr>
          <a:xfrm>
            <a:off x="1130343" y="3364868"/>
            <a:ext cx="3684894" cy="430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2200" b="1" dirty="0" err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Было</a:t>
            </a:r>
            <a:endParaRPr sz="2200" b="1" dirty="0">
              <a:solidFill>
                <a:srgbClr val="C0000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22" name="Shape 403"/>
          <p:cNvSpPr txBox="1"/>
          <p:nvPr/>
        </p:nvSpPr>
        <p:spPr>
          <a:xfrm>
            <a:off x="7315272" y="3364868"/>
            <a:ext cx="3684894" cy="430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22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Стало</a:t>
            </a:r>
            <a:endParaRPr sz="2200" b="1" dirty="0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23" name="Shape 404"/>
          <p:cNvSpPr/>
          <p:nvPr/>
        </p:nvSpPr>
        <p:spPr>
          <a:xfrm>
            <a:off x="342794" y="3791218"/>
            <a:ext cx="5324026" cy="2339102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РНП включается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об участниках закупок, уклонившихся от заключения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контрактов,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поставщиках, 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которыми контракты расторгнуты по решению суда или в случае одностороннего отказа заказчика от исполнения контракта в связи с существенным нарушением ими условий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контрактов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/>
            <a:endParaRPr dirty="0">
              <a:solidFill>
                <a:schemeClr val="tx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17" name="Shape 323"/>
          <p:cNvSpPr/>
          <p:nvPr/>
        </p:nvSpPr>
        <p:spPr>
          <a:xfrm>
            <a:off x="9862857" y="6220589"/>
            <a:ext cx="2037559" cy="375689"/>
          </a:xfrm>
          <a:prstGeom prst="rect">
            <a:avLst/>
          </a:prstGeom>
          <a:solidFill>
            <a:srgbClr val="07464F"/>
          </a:solidFill>
          <a:ln w="6350">
            <a:solidFill>
              <a:schemeClr val="bg1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r>
              <a:rPr lang="ru-RU" sz="1400" dirty="0" smtClean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rPr>
              <a:t>Липецкое УФАС России  </a:t>
            </a:r>
            <a:endParaRPr sz="1400" dirty="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  <p:pic>
        <p:nvPicPr>
          <p:cNvPr id="15" name="Shape 1060"/>
          <p:cNvPicPr/>
          <p:nvPr/>
        </p:nvPicPr>
        <p:blipFill>
          <a:blip r:embed="rId2"/>
          <a:stretch/>
        </p:blipFill>
        <p:spPr>
          <a:xfrm>
            <a:off x="145475" y="5974634"/>
            <a:ext cx="1973261" cy="809624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8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0" name="Shape 810"/>
          <p:cNvSpPr/>
          <p:nvPr/>
        </p:nvSpPr>
        <p:spPr>
          <a:xfrm>
            <a:off x="0" y="0"/>
            <a:ext cx="12192000" cy="809625"/>
          </a:xfrm>
          <a:prstGeom prst="rect">
            <a:avLst/>
          </a:prstGeom>
          <a:solidFill>
            <a:srgbClr val="07464F"/>
          </a:solidFill>
          <a:ln>
            <a:noFill/>
          </a:ln>
        </p:spPr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15" name="Shape 815"/>
          <p:cNvSpPr txBox="1"/>
          <p:nvPr/>
        </p:nvSpPr>
        <p:spPr>
          <a:xfrm>
            <a:off x="581772" y="1367726"/>
            <a:ext cx="10871582" cy="459892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/>
          <a:lstStyle>
            <a:defPPr/>
            <a:lvl1pPr marL="0" lvl="0" indent="0" algn="ctr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 14 Правил ведения реестра РНП: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контроля принимает решение об отказе во включении информации об участнике закупки (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основанием для направления обращения является уклонение участника закупки от заключения контракта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в реестр, если в результате проведения проверок, предусмотренных подпунктом "а" пункта 13 настоящих Правил, выявлено хотя бы одно из следующих обстоятельств: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заказчиком нарушены установленные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требования: 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определению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закупки лицом, с которым заключается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контракт; 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направлению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участнику проекта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контракта, заключению контракта, признанию участника закупки уклонившимся от заключения контракта;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участником закупки в срок до признания его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уклонившимся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заключения контракта осуществлены действия, свидетельствующие об отсутствии намерения уклониться от заключения контракта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7" name="Shape 817"/>
          <p:cNvSpPr txBox="1"/>
          <p:nvPr/>
        </p:nvSpPr>
        <p:spPr>
          <a:xfrm>
            <a:off x="0" y="128027"/>
            <a:ext cx="12192000" cy="523220"/>
          </a:xfrm>
          <a:prstGeom prst="rect">
            <a:avLst/>
          </a:prstGeom>
          <a:solidFill>
            <a:srgbClr val="07464F"/>
          </a:solidFill>
        </p:spPr>
        <p:txBody>
          <a:bodyPr wrap="square" lIns="91440" tIns="45720" rIns="91440" bIns="45720">
            <a:spAutoFit/>
          </a:bodyPr>
          <a:lstStyle>
            <a:defPPr/>
            <a:lvl1pPr marL="0" lvl="0" indent="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1pPr>
            <a:lvl2pPr marL="742950" lvl="1" indent="-28575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2pPr>
            <a:lvl3pPr marL="1143000" lvl="2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3pPr>
            <a:lvl4pPr marL="1600200" lvl="3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4pPr>
            <a:lvl5pPr marL="2057400" lvl="4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5pPr>
            <a:lvl6pPr marL="2514600" lvl="5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6pPr>
            <a:lvl7pPr marL="2971800" lvl="6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7pPr>
            <a:lvl8pPr marL="3429000" lvl="7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8pPr>
            <a:lvl9pPr marL="3886200" lvl="8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9pPr>
          </a:lstStyle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Изменения правил ведения реестра РНП</a:t>
            </a:r>
            <a:endParaRPr sz="2800" dirty="0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819" name="Shape 819"/>
          <p:cNvSpPr/>
          <p:nvPr/>
        </p:nvSpPr>
        <p:spPr>
          <a:xfrm>
            <a:off x="0" y="5942073"/>
            <a:ext cx="12192000" cy="932722"/>
          </a:xfrm>
          <a:prstGeom prst="rect">
            <a:avLst/>
          </a:prstGeom>
          <a:solidFill>
            <a:srgbClr val="07464F"/>
          </a:solidFill>
          <a:ln w="25400">
            <a:solidFill>
              <a:schemeClr val="tx2">
                <a:lumMod val="50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280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4" name="Shape 323"/>
          <p:cNvSpPr/>
          <p:nvPr/>
        </p:nvSpPr>
        <p:spPr>
          <a:xfrm>
            <a:off x="9862857" y="6220589"/>
            <a:ext cx="2037559" cy="375689"/>
          </a:xfrm>
          <a:prstGeom prst="rect">
            <a:avLst/>
          </a:prstGeom>
          <a:solidFill>
            <a:srgbClr val="07464F"/>
          </a:solidFill>
          <a:ln w="6350">
            <a:solidFill>
              <a:schemeClr val="bg1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r>
              <a:rPr lang="ru-RU" sz="1400" dirty="0" smtClean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rPr>
              <a:t>Липецкое УФАС России  </a:t>
            </a:r>
            <a:endParaRPr sz="1400" dirty="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  <p:pic>
        <p:nvPicPr>
          <p:cNvPr id="7" name="Shape 1060"/>
          <p:cNvPicPr/>
          <p:nvPr/>
        </p:nvPicPr>
        <p:blipFill>
          <a:blip r:embed="rId2"/>
          <a:stretch/>
        </p:blipFill>
        <p:spPr>
          <a:xfrm>
            <a:off x="145475" y="5974634"/>
            <a:ext cx="1973261" cy="809624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8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0" name="Shape 810"/>
          <p:cNvSpPr/>
          <p:nvPr/>
        </p:nvSpPr>
        <p:spPr>
          <a:xfrm>
            <a:off x="0" y="0"/>
            <a:ext cx="12192000" cy="809625"/>
          </a:xfrm>
          <a:prstGeom prst="rect">
            <a:avLst/>
          </a:prstGeom>
          <a:solidFill>
            <a:srgbClr val="07464F"/>
          </a:solidFill>
          <a:ln>
            <a:noFill/>
          </a:ln>
        </p:spPr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15" name="Shape 815"/>
          <p:cNvSpPr txBox="1"/>
          <p:nvPr/>
        </p:nvSpPr>
        <p:spPr>
          <a:xfrm>
            <a:off x="581772" y="1367726"/>
            <a:ext cx="10871582" cy="459892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/>
          <a:lstStyle>
            <a:defPPr/>
            <a:lvl1pPr marL="0" lvl="0" indent="0" algn="ctr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000" dirty="0" smtClean="0"/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участником закупки не выполнены требования, предусмотренные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заключения контракта, вследствие обстоятельств непреодолимой силы, то есть чрезвычайных и непредотвратимых при данных условиях обстоятельств, в том числе в связи с мобилизацией в Российской Федерации, введением политических или экономических санкций иностранными государствами, совершающими недружественные действия в отношении Российской Федерации, граждан Российской Федерации или российских юридических лиц (далее - санкции), и (или) введением иностранными государствами, государственными объединениями и (или) союзами и (или) государственными (межгосударственными) учреждениями иностранных государств или государственных объединений и (или) союзов мер ограничительного характера (далее - меры ограничительного характера). К таким обстоятельствам не относится невыполнение требований, предусмотренных Федеральным законом для заключения контракта, по причине введения санкций и (или) мер ограничительного характера в отношении заказчика.</a:t>
            </a:r>
          </a:p>
        </p:txBody>
      </p:sp>
      <p:sp>
        <p:nvSpPr>
          <p:cNvPr id="817" name="Shape 817"/>
          <p:cNvSpPr txBox="1"/>
          <p:nvPr/>
        </p:nvSpPr>
        <p:spPr>
          <a:xfrm>
            <a:off x="0" y="128027"/>
            <a:ext cx="12192000" cy="523220"/>
          </a:xfrm>
          <a:prstGeom prst="rect">
            <a:avLst/>
          </a:prstGeom>
          <a:solidFill>
            <a:srgbClr val="07464F"/>
          </a:solidFill>
        </p:spPr>
        <p:txBody>
          <a:bodyPr wrap="square" lIns="91440" tIns="45720" rIns="91440" bIns="45720">
            <a:spAutoFit/>
          </a:bodyPr>
          <a:lstStyle>
            <a:defPPr/>
            <a:lvl1pPr marL="0" lvl="0" indent="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1pPr>
            <a:lvl2pPr marL="742950" lvl="1" indent="-28575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2pPr>
            <a:lvl3pPr marL="1143000" lvl="2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3pPr>
            <a:lvl4pPr marL="1600200" lvl="3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4pPr>
            <a:lvl5pPr marL="2057400" lvl="4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5pPr>
            <a:lvl6pPr marL="2514600" lvl="5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6pPr>
            <a:lvl7pPr marL="2971800" lvl="6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7pPr>
            <a:lvl8pPr marL="3429000" lvl="7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8pPr>
            <a:lvl9pPr marL="3886200" lvl="8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9pPr>
          </a:lstStyle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Изменения правил ведения реестра РНП</a:t>
            </a:r>
            <a:endParaRPr sz="2800" dirty="0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819" name="Shape 819"/>
          <p:cNvSpPr/>
          <p:nvPr/>
        </p:nvSpPr>
        <p:spPr>
          <a:xfrm>
            <a:off x="0" y="5942073"/>
            <a:ext cx="12192000" cy="932722"/>
          </a:xfrm>
          <a:prstGeom prst="rect">
            <a:avLst/>
          </a:prstGeom>
          <a:solidFill>
            <a:srgbClr val="07464F"/>
          </a:solidFill>
          <a:ln w="25400">
            <a:solidFill>
              <a:schemeClr val="tx2">
                <a:lumMod val="50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280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4" name="Shape 323"/>
          <p:cNvSpPr/>
          <p:nvPr/>
        </p:nvSpPr>
        <p:spPr>
          <a:xfrm>
            <a:off x="9862857" y="6220589"/>
            <a:ext cx="2037559" cy="375689"/>
          </a:xfrm>
          <a:prstGeom prst="rect">
            <a:avLst/>
          </a:prstGeom>
          <a:solidFill>
            <a:srgbClr val="07464F"/>
          </a:solidFill>
          <a:ln w="6350">
            <a:solidFill>
              <a:schemeClr val="bg1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r>
              <a:rPr lang="ru-RU" sz="1400" dirty="0" smtClean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rPr>
              <a:t>Липецкое УФАС России  </a:t>
            </a:r>
            <a:endParaRPr sz="1400" dirty="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  <p:pic>
        <p:nvPicPr>
          <p:cNvPr id="7" name="Shape 1060"/>
          <p:cNvPicPr/>
          <p:nvPr/>
        </p:nvPicPr>
        <p:blipFill>
          <a:blip r:embed="rId2"/>
          <a:stretch/>
        </p:blipFill>
        <p:spPr>
          <a:xfrm>
            <a:off x="145475" y="5974634"/>
            <a:ext cx="1973261" cy="809624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234573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8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0" name="Shape 810"/>
          <p:cNvSpPr/>
          <p:nvPr/>
        </p:nvSpPr>
        <p:spPr>
          <a:xfrm>
            <a:off x="0" y="0"/>
            <a:ext cx="12192000" cy="809625"/>
          </a:xfrm>
          <a:prstGeom prst="rect">
            <a:avLst/>
          </a:prstGeom>
          <a:solidFill>
            <a:srgbClr val="07464F"/>
          </a:solidFill>
          <a:ln>
            <a:noFill/>
          </a:ln>
        </p:spPr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15" name="Shape 815"/>
          <p:cNvSpPr txBox="1"/>
          <p:nvPr/>
        </p:nvSpPr>
        <p:spPr>
          <a:xfrm>
            <a:off x="581772" y="1367726"/>
            <a:ext cx="10871582" cy="459892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/>
          <a:lstStyle>
            <a:defPPr/>
            <a:lvl1pPr marL="0" lvl="0" indent="0" algn="ctr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 </a:t>
            </a:r>
            <a:r>
              <a:rPr lang="ru-RU" sz="20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ru-RU" sz="2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 ведения реестра РНП</a:t>
            </a:r>
            <a:r>
              <a:rPr lang="ru-RU" sz="20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контроля принимает решение об отказе во включении информации о поставщике (подрядчике, исполнителе) в реестр в следующих случаях: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если при рассмотрении обращения, направленного в связи с расторжением контракта в случае одностороннего отказа заказчика от исполнения контракта в связи с существенным нарушением поставщиком (подрядчиком, исполнителем) условий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контракта: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выявлены 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заказчиком установленных законодательством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порядку принятия заказчиком решения об одностороннем отказе от исполнения контракта, направления его поставщику (подрядчику, исполнителю) и размещения в единой информационной системе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заказчиком 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подтверждены факты существенного нарушения поставщиком (подрядчиком, исполнителем) условий контракта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/>
              <a:t> </a:t>
            </a:r>
          </a:p>
        </p:txBody>
      </p:sp>
      <p:sp>
        <p:nvSpPr>
          <p:cNvPr id="817" name="Shape 817"/>
          <p:cNvSpPr txBox="1"/>
          <p:nvPr/>
        </p:nvSpPr>
        <p:spPr>
          <a:xfrm>
            <a:off x="0" y="128027"/>
            <a:ext cx="12192000" cy="523220"/>
          </a:xfrm>
          <a:prstGeom prst="rect">
            <a:avLst/>
          </a:prstGeom>
          <a:solidFill>
            <a:srgbClr val="07464F"/>
          </a:solidFill>
        </p:spPr>
        <p:txBody>
          <a:bodyPr wrap="square" lIns="91440" tIns="45720" rIns="91440" bIns="45720">
            <a:spAutoFit/>
          </a:bodyPr>
          <a:lstStyle>
            <a:defPPr/>
            <a:lvl1pPr marL="0" lvl="0" indent="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1pPr>
            <a:lvl2pPr marL="742950" lvl="1" indent="-28575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2pPr>
            <a:lvl3pPr marL="1143000" lvl="2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3pPr>
            <a:lvl4pPr marL="1600200" lvl="3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4pPr>
            <a:lvl5pPr marL="2057400" lvl="4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5pPr>
            <a:lvl6pPr marL="2514600" lvl="5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6pPr>
            <a:lvl7pPr marL="2971800" lvl="6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7pPr>
            <a:lvl8pPr marL="3429000" lvl="7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8pPr>
            <a:lvl9pPr marL="3886200" lvl="8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9pPr>
          </a:lstStyle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Изменения правил ведения реестра РНП</a:t>
            </a:r>
            <a:endParaRPr sz="2800" dirty="0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819" name="Shape 819"/>
          <p:cNvSpPr/>
          <p:nvPr/>
        </p:nvSpPr>
        <p:spPr>
          <a:xfrm>
            <a:off x="0" y="5942073"/>
            <a:ext cx="12192000" cy="932722"/>
          </a:xfrm>
          <a:prstGeom prst="rect">
            <a:avLst/>
          </a:prstGeom>
          <a:solidFill>
            <a:srgbClr val="07464F"/>
          </a:solidFill>
          <a:ln w="25400">
            <a:solidFill>
              <a:schemeClr val="tx2">
                <a:lumMod val="50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280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4" name="Shape 323"/>
          <p:cNvSpPr/>
          <p:nvPr/>
        </p:nvSpPr>
        <p:spPr>
          <a:xfrm>
            <a:off x="9862857" y="6220589"/>
            <a:ext cx="2037559" cy="375689"/>
          </a:xfrm>
          <a:prstGeom prst="rect">
            <a:avLst/>
          </a:prstGeom>
          <a:solidFill>
            <a:srgbClr val="07464F"/>
          </a:solidFill>
          <a:ln w="6350">
            <a:solidFill>
              <a:schemeClr val="bg1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r>
              <a:rPr lang="ru-RU" sz="1400" dirty="0" smtClean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rPr>
              <a:t>Липецкое УФАС России  </a:t>
            </a:r>
            <a:endParaRPr sz="1400" dirty="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  <p:pic>
        <p:nvPicPr>
          <p:cNvPr id="7" name="Shape 1060"/>
          <p:cNvPicPr/>
          <p:nvPr/>
        </p:nvPicPr>
        <p:blipFill>
          <a:blip r:embed="rId2"/>
          <a:stretch/>
        </p:blipFill>
        <p:spPr>
          <a:xfrm>
            <a:off x="145475" y="5974634"/>
            <a:ext cx="1973261" cy="809624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74821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/>
          <p:nvPr/>
        </p:nvSpPr>
        <p:spPr>
          <a:xfrm>
            <a:off x="0" y="5942073"/>
            <a:ext cx="12192000" cy="932722"/>
          </a:xfrm>
          <a:prstGeom prst="rect">
            <a:avLst/>
          </a:prstGeom>
          <a:solidFill>
            <a:srgbClr val="07464F"/>
          </a:solidFill>
          <a:ln w="25400">
            <a:solidFill>
              <a:schemeClr val="tx2">
                <a:lumMod val="50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280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59" name="Shape 159"/>
          <p:cNvSpPr/>
          <p:nvPr/>
        </p:nvSpPr>
        <p:spPr>
          <a:xfrm>
            <a:off x="0" y="0"/>
            <a:ext cx="12192000" cy="932723"/>
          </a:xfrm>
          <a:prstGeom prst="rect">
            <a:avLst/>
          </a:prstGeom>
          <a:solidFill>
            <a:srgbClr val="07464F"/>
          </a:solidFill>
          <a:ln w="25400">
            <a:solidFill>
              <a:schemeClr val="tx2">
                <a:lumMod val="50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2800" dirty="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60" name="Shape 160"/>
          <p:cNvSpPr/>
          <p:nvPr/>
        </p:nvSpPr>
        <p:spPr>
          <a:xfrm>
            <a:off x="12166600" y="6405331"/>
            <a:ext cx="0" cy="452668"/>
          </a:xfrm>
          <a:prstGeom prst="line">
            <a:avLst/>
          </a:prstGeom>
          <a:ln w="57150">
            <a:solidFill>
              <a:srgbClr val="07464F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61" name="Shape 161"/>
          <p:cNvSpPr/>
          <p:nvPr/>
        </p:nvSpPr>
        <p:spPr>
          <a:xfrm flipH="1">
            <a:off x="8208234" y="6850403"/>
            <a:ext cx="3983765" cy="0"/>
          </a:xfrm>
          <a:prstGeom prst="line">
            <a:avLst/>
          </a:prstGeom>
          <a:ln w="57150">
            <a:solidFill>
              <a:srgbClr val="07464F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509736253"/>
              </p:ext>
            </p:extLst>
          </p:nvPr>
        </p:nvGraphicFramePr>
        <p:xfrm>
          <a:off x="708563" y="1071251"/>
          <a:ext cx="10525238" cy="4830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65" name="Shape 165"/>
          <p:cNvPicPr/>
          <p:nvPr/>
        </p:nvPicPr>
        <p:blipFill>
          <a:blip r:embed="rId7"/>
          <a:stretch/>
        </p:blipFill>
        <p:spPr>
          <a:xfrm>
            <a:off x="145475" y="5974634"/>
            <a:ext cx="1973261" cy="809624"/>
          </a:xfrm>
          <a:prstGeom prst="rect">
            <a:avLst/>
          </a:prstGeom>
          <a:ln>
            <a:noFill/>
          </a:ln>
        </p:spPr>
      </p:pic>
      <p:sp>
        <p:nvSpPr>
          <p:cNvPr id="9" name="Shape 323"/>
          <p:cNvSpPr/>
          <p:nvPr/>
        </p:nvSpPr>
        <p:spPr>
          <a:xfrm>
            <a:off x="9862857" y="6220589"/>
            <a:ext cx="2037559" cy="375689"/>
          </a:xfrm>
          <a:prstGeom prst="rect">
            <a:avLst/>
          </a:prstGeom>
          <a:solidFill>
            <a:srgbClr val="07464F"/>
          </a:solidFill>
          <a:ln w="6350">
            <a:solidFill>
              <a:schemeClr val="bg1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r>
              <a:rPr lang="ru-RU" sz="1400" dirty="0" smtClean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rPr>
              <a:t>Липецкое УФАС России  </a:t>
            </a:r>
            <a:endParaRPr sz="1400" dirty="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774053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8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0" name="Shape 810"/>
          <p:cNvSpPr/>
          <p:nvPr/>
        </p:nvSpPr>
        <p:spPr>
          <a:xfrm>
            <a:off x="0" y="0"/>
            <a:ext cx="12192000" cy="809625"/>
          </a:xfrm>
          <a:prstGeom prst="rect">
            <a:avLst/>
          </a:prstGeom>
          <a:solidFill>
            <a:srgbClr val="07464F"/>
          </a:solidFill>
          <a:ln>
            <a:noFill/>
          </a:ln>
        </p:spPr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15" name="Shape 815"/>
          <p:cNvSpPr txBox="1"/>
          <p:nvPr/>
        </p:nvSpPr>
        <p:spPr>
          <a:xfrm>
            <a:off x="581772" y="1367726"/>
            <a:ext cx="10871582" cy="459892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/>
          <a:lstStyle>
            <a:defPPr/>
            <a:lvl1pPr marL="0" lvl="0" indent="0" algn="ctr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поставщиком 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(подрядчиком, исполнителем) представлены информация и документы, подтверждающие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принятие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 мер для надлежащего исполнения условий контракта;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надлежащее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оказалось невозможным вследствие обстоятельств непреодолимой силы, то есть чрезвычайных и непредотвратимых при данных условиях обстоятельств, в том числе в связи с мобилизацией в Российской Федерации, введением санкций и (или) мер ограничительного характера. К таким обстоятельствам не относится отказ поставщика (подрядчика, исполнителя) от исполнения контракта по причине введения санкций и (или) мер ограничительного характера в отношении заказчика;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если при рассмотрении обращения, направленного в связи с расторжением контракта в случае одностороннего отказа поставщика (подрядчика, исполнителя) от исполнения контракта, и при проведении проверок, предусмотренных подпунктом "а" пункта 13 настоящих Правил, заказчиком не представлены информация и документы, подтверждающие отсутствие оснований для одностороннего отказа поставщика (подрядчика, исполнителя) от исполнения контракта.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/>
              <a:t> </a:t>
            </a:r>
          </a:p>
        </p:txBody>
      </p:sp>
      <p:sp>
        <p:nvSpPr>
          <p:cNvPr id="817" name="Shape 817"/>
          <p:cNvSpPr txBox="1"/>
          <p:nvPr/>
        </p:nvSpPr>
        <p:spPr>
          <a:xfrm>
            <a:off x="0" y="128027"/>
            <a:ext cx="12192000" cy="523220"/>
          </a:xfrm>
          <a:prstGeom prst="rect">
            <a:avLst/>
          </a:prstGeom>
          <a:solidFill>
            <a:srgbClr val="07464F"/>
          </a:solidFill>
        </p:spPr>
        <p:txBody>
          <a:bodyPr wrap="square" lIns="91440" tIns="45720" rIns="91440" bIns="45720">
            <a:spAutoFit/>
          </a:bodyPr>
          <a:lstStyle>
            <a:defPPr/>
            <a:lvl1pPr marL="0" lvl="0" indent="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1pPr>
            <a:lvl2pPr marL="742950" lvl="1" indent="-28575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2pPr>
            <a:lvl3pPr marL="1143000" lvl="2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3pPr>
            <a:lvl4pPr marL="1600200" lvl="3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4pPr>
            <a:lvl5pPr marL="2057400" lvl="4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5pPr>
            <a:lvl6pPr marL="2514600" lvl="5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6pPr>
            <a:lvl7pPr marL="2971800" lvl="6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7pPr>
            <a:lvl8pPr marL="3429000" lvl="7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8pPr>
            <a:lvl9pPr marL="3886200" lvl="8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9pPr>
          </a:lstStyle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Изменения правил ведения реестра РНП</a:t>
            </a:r>
            <a:endParaRPr sz="2800" dirty="0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819" name="Shape 819"/>
          <p:cNvSpPr/>
          <p:nvPr/>
        </p:nvSpPr>
        <p:spPr>
          <a:xfrm>
            <a:off x="0" y="5942073"/>
            <a:ext cx="12192000" cy="932722"/>
          </a:xfrm>
          <a:prstGeom prst="rect">
            <a:avLst/>
          </a:prstGeom>
          <a:solidFill>
            <a:srgbClr val="07464F"/>
          </a:solidFill>
          <a:ln w="25400">
            <a:solidFill>
              <a:schemeClr val="tx2">
                <a:lumMod val="50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280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4" name="Shape 323"/>
          <p:cNvSpPr/>
          <p:nvPr/>
        </p:nvSpPr>
        <p:spPr>
          <a:xfrm>
            <a:off x="9862857" y="6220589"/>
            <a:ext cx="2037559" cy="375689"/>
          </a:xfrm>
          <a:prstGeom prst="rect">
            <a:avLst/>
          </a:prstGeom>
          <a:solidFill>
            <a:srgbClr val="07464F"/>
          </a:solidFill>
          <a:ln w="6350">
            <a:solidFill>
              <a:schemeClr val="bg1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r>
              <a:rPr lang="ru-RU" sz="1400" dirty="0" smtClean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rPr>
              <a:t>Липецкое УФАС России  </a:t>
            </a:r>
            <a:endParaRPr sz="1400" dirty="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  <p:pic>
        <p:nvPicPr>
          <p:cNvPr id="7" name="Shape 1060"/>
          <p:cNvPicPr/>
          <p:nvPr/>
        </p:nvPicPr>
        <p:blipFill>
          <a:blip r:embed="rId2"/>
          <a:stretch/>
        </p:blipFill>
        <p:spPr>
          <a:xfrm>
            <a:off x="145475" y="5974634"/>
            <a:ext cx="1973261" cy="809624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677666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8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" name="Shape 826"/>
          <p:cNvSpPr/>
          <p:nvPr/>
        </p:nvSpPr>
        <p:spPr>
          <a:xfrm>
            <a:off x="0" y="0"/>
            <a:ext cx="12192000" cy="809625"/>
          </a:xfrm>
          <a:prstGeom prst="rect">
            <a:avLst/>
          </a:prstGeom>
          <a:solidFill>
            <a:srgbClr val="07464F"/>
          </a:solidFill>
          <a:ln>
            <a:noFill/>
          </a:ln>
        </p:spPr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27" name="Shape 827"/>
          <p:cNvSpPr txBox="1"/>
          <p:nvPr/>
        </p:nvSpPr>
        <p:spPr>
          <a:xfrm>
            <a:off x="320786" y="1194551"/>
            <a:ext cx="11503738" cy="231186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/>
          <a:lstStyle>
            <a:defPPr/>
            <a:lvl1pPr marL="0" lvl="0" indent="0" algn="ctr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Если введение санкций повлекло невозможность исполнения поставщиком контракта и, как следствие, расторжение с ним контракта и направление заказчиком в уполномоченный орган обращения о включении информации в РНП, такому </a:t>
            </a:r>
            <a:r>
              <a:rPr sz="22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поставщику</a:t>
            </a: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с целью обеспечения защиты своих прав и законных интересов </a:t>
            </a:r>
            <a:r>
              <a:rPr sz="22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целесообразно</a:t>
            </a: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принять участие в заседании комиссии </a:t>
            </a: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уполномоченного органа с </a:t>
            </a:r>
            <a:r>
              <a:rPr sz="22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представлением информации и документов, подтверждающих, что исполнение контракта оказалось невозможным в связи с введением санкций </a:t>
            </a: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(например, в отношении ТРУ или материалов и оборудования)</a:t>
            </a:r>
          </a:p>
        </p:txBody>
      </p:sp>
      <p:sp>
        <p:nvSpPr>
          <p:cNvPr id="828" name="Shape 828"/>
          <p:cNvSpPr/>
          <p:nvPr/>
        </p:nvSpPr>
        <p:spPr>
          <a:xfrm>
            <a:off x="320786" y="3802941"/>
            <a:ext cx="11503738" cy="1810334"/>
          </a:xfrm>
          <a:prstGeom prst="snip2DiagRect">
            <a:avLst/>
          </a:prstGeom>
          <a:solidFill>
            <a:schemeClr val="bg2">
              <a:lumMod val="90000"/>
            </a:schemeClr>
          </a:solidFill>
          <a:ln w="25400">
            <a:solidFill>
              <a:srgbClr val="002060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Подтверждение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: </a:t>
            </a:r>
            <a:r>
              <a:rPr sz="2200" b="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любые</a:t>
            </a:r>
            <a:r>
              <a:rPr sz="22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b="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информация</a:t>
            </a:r>
            <a:r>
              <a:rPr sz="22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и </a:t>
            </a:r>
            <a:r>
              <a:rPr sz="2200" b="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документы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содержание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которых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позволяет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определить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b="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причинно-следственную</a:t>
            </a:r>
            <a:r>
              <a:rPr sz="22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b="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связь</a:t>
            </a:r>
            <a:r>
              <a:rPr sz="22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между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санкциями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и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невозможностью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надлежащего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исполнения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контракта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(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то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есть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последовательно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развивающиеся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события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между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введением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таких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санкций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до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невозможности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надлежащего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исполнения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контракта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)</a:t>
            </a:r>
            <a:endParaRPr sz="2200" b="1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29" name="Shape 829"/>
          <p:cNvSpPr txBox="1"/>
          <p:nvPr/>
        </p:nvSpPr>
        <p:spPr>
          <a:xfrm>
            <a:off x="0" y="128027"/>
            <a:ext cx="121920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defPPr/>
            <a:lvl1pPr marL="0" lvl="0" indent="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1pPr>
            <a:lvl2pPr marL="742950" lvl="1" indent="-28575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2pPr>
            <a:lvl3pPr marL="1143000" lvl="2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3pPr>
            <a:lvl4pPr marL="1600200" lvl="3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4pPr>
            <a:lvl5pPr marL="2057400" lvl="4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5pPr>
            <a:lvl6pPr marL="2514600" lvl="5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6pPr>
            <a:lvl7pPr marL="2971800" lvl="6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7pPr>
            <a:lvl8pPr marL="3429000" lvl="7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8pPr>
            <a:lvl9pPr marL="3886200" lvl="8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9pPr>
          </a:lstStyle>
          <a:p>
            <a:pPr algn="ctr"/>
            <a:r>
              <a:rPr sz="280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ПИСЬМО МИНФИНА РОССИИ ОТ 08.04.2022 № 24-01-09/29768</a:t>
            </a:r>
          </a:p>
        </p:txBody>
      </p:sp>
      <p:sp>
        <p:nvSpPr>
          <p:cNvPr id="830" name="Shape 830"/>
          <p:cNvSpPr/>
          <p:nvPr/>
        </p:nvSpPr>
        <p:spPr>
          <a:xfrm>
            <a:off x="0" y="5942073"/>
            <a:ext cx="12192000" cy="932722"/>
          </a:xfrm>
          <a:prstGeom prst="rect">
            <a:avLst/>
          </a:prstGeom>
          <a:solidFill>
            <a:srgbClr val="07464F"/>
          </a:solidFill>
          <a:ln w="25400">
            <a:solidFill>
              <a:schemeClr val="tx2">
                <a:lumMod val="50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280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831" name="Shape 831"/>
          <p:cNvSpPr/>
          <p:nvPr/>
        </p:nvSpPr>
        <p:spPr>
          <a:xfrm>
            <a:off x="12166600" y="6405331"/>
            <a:ext cx="0" cy="452668"/>
          </a:xfrm>
          <a:prstGeom prst="line">
            <a:avLst/>
          </a:prstGeom>
          <a:ln w="57150">
            <a:solidFill>
              <a:schemeClr val="tx2">
                <a:lumMod val="50000"/>
              </a:schemeClr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832" name="Shape 832"/>
          <p:cNvSpPr/>
          <p:nvPr/>
        </p:nvSpPr>
        <p:spPr>
          <a:xfrm flipH="1">
            <a:off x="8208234" y="6850403"/>
            <a:ext cx="3983765" cy="0"/>
          </a:xfrm>
          <a:prstGeom prst="line">
            <a:avLst/>
          </a:prstGeom>
          <a:ln w="57150">
            <a:solidFill>
              <a:schemeClr val="tx2">
                <a:lumMod val="50000"/>
              </a:schemeClr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1" name="Shape 323"/>
          <p:cNvSpPr/>
          <p:nvPr/>
        </p:nvSpPr>
        <p:spPr>
          <a:xfrm>
            <a:off x="9862857" y="6220589"/>
            <a:ext cx="2037559" cy="375689"/>
          </a:xfrm>
          <a:prstGeom prst="rect">
            <a:avLst/>
          </a:prstGeom>
          <a:solidFill>
            <a:srgbClr val="07464F"/>
          </a:solidFill>
          <a:ln w="6350">
            <a:solidFill>
              <a:schemeClr val="bg1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r>
              <a:rPr lang="ru-RU" sz="1400" dirty="0" smtClean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rPr>
              <a:t>Липецкое УФАС России  </a:t>
            </a:r>
            <a:endParaRPr sz="1400" dirty="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  <p:pic>
        <p:nvPicPr>
          <p:cNvPr id="10" name="Shape 1060"/>
          <p:cNvPicPr/>
          <p:nvPr/>
        </p:nvPicPr>
        <p:blipFill>
          <a:blip r:embed="rId2"/>
          <a:stretch/>
        </p:blipFill>
        <p:spPr>
          <a:xfrm>
            <a:off x="145475" y="5974634"/>
            <a:ext cx="1973261" cy="809624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0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1" name="Shape 1041"/>
          <p:cNvSpPr/>
          <p:nvPr/>
        </p:nvSpPr>
        <p:spPr>
          <a:xfrm>
            <a:off x="21766" y="140433"/>
            <a:ext cx="12148468" cy="523220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280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ПОСТАНОВЛЕНИЕ ПРАВИТЕЛЬСТВА РФ ОТ 05.08.2022 № 1391 (ПП 2571)</a:t>
            </a:r>
          </a:p>
        </p:txBody>
      </p:sp>
      <p:sp>
        <p:nvSpPr>
          <p:cNvPr id="1042" name="Shape 1042"/>
          <p:cNvSpPr txBox="1"/>
          <p:nvPr/>
        </p:nvSpPr>
        <p:spPr>
          <a:xfrm>
            <a:off x="2551611" y="846118"/>
            <a:ext cx="7540283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defPPr/>
            <a:lvl1pPr marL="0" lvl="0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Заказчики обязаны применять позиции Каталога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товаров, работ, услуг для обеспечения государственных и муниципальных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нужд (КТРУ) при описании объекта закупки</a:t>
            </a:r>
            <a:endParaRPr sz="22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1043" name="Shape 1043"/>
          <p:cNvSpPr/>
          <p:nvPr/>
        </p:nvSpPr>
        <p:spPr>
          <a:xfrm>
            <a:off x="21766" y="140433"/>
            <a:ext cx="12148468" cy="523220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280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ФЕДЕРАЛЬНЫЙ ЗАКОН ОТ 28.06.2022 № 231-ФЗ</a:t>
            </a:r>
          </a:p>
        </p:txBody>
      </p:sp>
      <p:sp>
        <p:nvSpPr>
          <p:cNvPr id="1044" name="Shape 1044"/>
          <p:cNvSpPr/>
          <p:nvPr/>
        </p:nvSpPr>
        <p:spPr>
          <a:xfrm>
            <a:off x="0" y="-35169"/>
            <a:ext cx="12192000" cy="809625"/>
          </a:xfrm>
          <a:prstGeom prst="rect">
            <a:avLst/>
          </a:prstGeom>
          <a:solidFill>
            <a:srgbClr val="07464F"/>
          </a:solidFill>
          <a:ln>
            <a:noFill/>
          </a:ln>
        </p:spPr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45" name="Shape 1045"/>
          <p:cNvSpPr/>
          <p:nvPr/>
        </p:nvSpPr>
        <p:spPr>
          <a:xfrm>
            <a:off x="32649" y="140433"/>
            <a:ext cx="12148468" cy="523220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ПОСТАНОВЛЕН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ИЕ</a:t>
            </a:r>
            <a:r>
              <a:rPr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ПРАВИТЕЛЬСТВА </a:t>
            </a:r>
            <a:r>
              <a:rPr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РФ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08.02.2017 №145 </a:t>
            </a:r>
            <a:endParaRPr sz="2800" dirty="0">
              <a:solidFill>
                <a:schemeClr val="bg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1046" name="Shape 1046"/>
          <p:cNvSpPr/>
          <p:nvPr/>
        </p:nvSpPr>
        <p:spPr>
          <a:xfrm>
            <a:off x="0" y="5942073"/>
            <a:ext cx="12192000" cy="932722"/>
          </a:xfrm>
          <a:prstGeom prst="rect">
            <a:avLst/>
          </a:prstGeom>
          <a:solidFill>
            <a:srgbClr val="07464F"/>
          </a:solidFill>
          <a:ln w="25400">
            <a:solidFill>
              <a:schemeClr val="tx2">
                <a:lumMod val="50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280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047" name="Shape 1047"/>
          <p:cNvSpPr/>
          <p:nvPr/>
        </p:nvSpPr>
        <p:spPr>
          <a:xfrm>
            <a:off x="12166600" y="6405331"/>
            <a:ext cx="0" cy="452668"/>
          </a:xfrm>
          <a:prstGeom prst="line">
            <a:avLst/>
          </a:prstGeom>
          <a:ln w="57150">
            <a:solidFill>
              <a:schemeClr val="tx2">
                <a:lumMod val="50000"/>
              </a:schemeClr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048" name="Shape 1048"/>
          <p:cNvSpPr/>
          <p:nvPr/>
        </p:nvSpPr>
        <p:spPr>
          <a:xfrm flipH="1">
            <a:off x="8208234" y="6850403"/>
            <a:ext cx="3983765" cy="0"/>
          </a:xfrm>
          <a:prstGeom prst="line">
            <a:avLst/>
          </a:prstGeom>
          <a:ln w="57150">
            <a:solidFill>
              <a:schemeClr val="tx2">
                <a:lumMod val="50000"/>
              </a:schemeClr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4" name="Shape 323"/>
          <p:cNvSpPr/>
          <p:nvPr/>
        </p:nvSpPr>
        <p:spPr>
          <a:xfrm>
            <a:off x="9862857" y="6220589"/>
            <a:ext cx="2037559" cy="375689"/>
          </a:xfrm>
          <a:prstGeom prst="rect">
            <a:avLst/>
          </a:prstGeom>
          <a:solidFill>
            <a:srgbClr val="07464F"/>
          </a:solidFill>
          <a:ln w="6350">
            <a:solidFill>
              <a:schemeClr val="bg1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r>
              <a:rPr lang="ru-RU" sz="1400" dirty="0" smtClean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rPr>
              <a:t>Липецкое УФАС России  </a:t>
            </a:r>
            <a:endParaRPr sz="1400" dirty="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  <p:pic>
        <p:nvPicPr>
          <p:cNvPr id="15" name="Picture 2" descr="https://cdn1.flamp.ru/7642e973ca4141967dfed714f88873d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62" r="31265"/>
          <a:stretch>
            <a:fillRect/>
          </a:stretch>
        </p:blipFill>
        <p:spPr bwMode="auto">
          <a:xfrm>
            <a:off x="1132296" y="774457"/>
            <a:ext cx="513624" cy="1712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853440" y="2851241"/>
            <a:ext cx="11046976" cy="29904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В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извещении о проведении электронного аукциона установлены ограничения на допуск товаров в соответствии с Постановлением Правительства Российской Федерации от 10.07.2019 №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878. </a:t>
            </a:r>
          </a:p>
          <a:p>
            <a:pPr>
              <a:lnSpc>
                <a:spcPct val="107000"/>
              </a:lnSpc>
            </a:pP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Заказчик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применил описание товара из КТРУ, несмотря на наличие в КТРУ соответствующей позиции. </a:t>
            </a:r>
          </a:p>
          <a:p>
            <a:pPr>
              <a:lnSpc>
                <a:spcPct val="107000"/>
              </a:lnSpc>
            </a:pP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Липецким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УФАС России сделан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вывод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 том, что заказчик уклонился от применения обязательных позиций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КТРУ; установление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иных характеристик, чем содержаться в соответствующей позиции КТРУ, в рассматриваемом случае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запрещено.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 таким образом установил требования к товару, что под заявленные параметры подходит только товар одного производителя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Закупка отменена по предписанию контрольного органа.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r>
              <a:rPr lang="ru-RU" sz="1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*См. решение </a:t>
            </a:r>
            <a:r>
              <a:rPr lang="ru-RU" sz="1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 Липецкой области 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делу № 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А36-4401/2022</a:t>
            </a:r>
          </a:p>
        </p:txBody>
      </p:sp>
      <p:pic>
        <p:nvPicPr>
          <p:cNvPr id="13" name="Shape 1060"/>
          <p:cNvPicPr/>
          <p:nvPr/>
        </p:nvPicPr>
        <p:blipFill>
          <a:blip r:embed="rId3"/>
          <a:stretch/>
        </p:blipFill>
        <p:spPr>
          <a:xfrm>
            <a:off x="145475" y="5974634"/>
            <a:ext cx="1973261" cy="809624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0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" name="Shape 1054"/>
          <p:cNvSpPr/>
          <p:nvPr/>
        </p:nvSpPr>
        <p:spPr>
          <a:xfrm>
            <a:off x="2430418" y="1045958"/>
            <a:ext cx="7209243" cy="5956076"/>
          </a:xfrm>
          <a:prstGeom prst="rect">
            <a:avLst/>
          </a:prstGeom>
        </p:spPr>
        <p:txBody>
          <a:bodyPr wrap="square" lIns="107275" tIns="53637" rIns="107275" bIns="53637">
            <a:spAutoFit/>
          </a:bodyPr>
          <a:lstStyle/>
          <a:p>
            <a:pPr marL="0" indent="0" algn="ctr"/>
            <a:endParaRPr lang="ru-RU" sz="4000" b="1" dirty="0" smtClean="0">
              <a:solidFill>
                <a:srgbClr val="07464F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ctr"/>
            <a:r>
              <a:rPr sz="4000" b="1" dirty="0" smtClean="0">
                <a:solidFill>
                  <a:srgbClr val="07464F"/>
                </a:solidFill>
                <a:latin typeface="Times New Roman"/>
                <a:ea typeface="Times New Roman"/>
                <a:cs typeface="Times New Roman"/>
              </a:rPr>
              <a:t>СПАСИБО </a:t>
            </a:r>
            <a:r>
              <a:rPr sz="4000" b="1" dirty="0">
                <a:solidFill>
                  <a:srgbClr val="07464F"/>
                </a:solidFill>
                <a:latin typeface="Times New Roman"/>
                <a:ea typeface="Times New Roman"/>
                <a:cs typeface="Times New Roman"/>
              </a:rPr>
              <a:t>ЗА ВНИМАНИЕ</a:t>
            </a:r>
            <a:r>
              <a:rPr sz="4000" b="1" dirty="0" smtClean="0">
                <a:solidFill>
                  <a:srgbClr val="07464F"/>
                </a:solidFill>
                <a:latin typeface="Times New Roman"/>
                <a:ea typeface="Times New Roman"/>
                <a:cs typeface="Times New Roman"/>
              </a:rPr>
              <a:t>!</a:t>
            </a:r>
            <a:endParaRPr lang="ru-RU" sz="4000" b="1" dirty="0" smtClean="0">
              <a:solidFill>
                <a:srgbClr val="07464F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ctr"/>
            <a:endParaRPr lang="ru-RU" sz="6000" b="1" dirty="0">
              <a:solidFill>
                <a:srgbClr val="07464F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ctr"/>
            <a:endParaRPr lang="ru-RU" sz="6000" b="1" dirty="0" smtClean="0">
              <a:solidFill>
                <a:srgbClr val="07464F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ctr"/>
            <a:endParaRPr lang="ru-RU" sz="6000" b="1" dirty="0">
              <a:solidFill>
                <a:srgbClr val="07464F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ctr"/>
            <a:endParaRPr lang="ru-RU" sz="6000" b="1" dirty="0" smtClean="0">
              <a:solidFill>
                <a:srgbClr val="07464F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ctr"/>
            <a:endParaRPr sz="6000" b="1" dirty="0">
              <a:solidFill>
                <a:srgbClr val="07464F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055" name="Shape 1055"/>
          <p:cNvSpPr/>
          <p:nvPr/>
        </p:nvSpPr>
        <p:spPr>
          <a:xfrm>
            <a:off x="0" y="0"/>
            <a:ext cx="12192000" cy="809625"/>
          </a:xfrm>
          <a:prstGeom prst="rect">
            <a:avLst/>
          </a:prstGeom>
          <a:solidFill>
            <a:srgbClr val="07464F"/>
          </a:solidFill>
          <a:ln>
            <a:noFill/>
          </a:ln>
        </p:spPr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56" name="Shape 1056"/>
          <p:cNvSpPr/>
          <p:nvPr/>
        </p:nvSpPr>
        <p:spPr>
          <a:xfrm>
            <a:off x="0" y="5942073"/>
            <a:ext cx="12192000" cy="932722"/>
          </a:xfrm>
          <a:prstGeom prst="rect">
            <a:avLst/>
          </a:prstGeom>
          <a:solidFill>
            <a:srgbClr val="07464F"/>
          </a:solidFill>
          <a:ln w="25400">
            <a:solidFill>
              <a:srgbClr val="07594F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280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057" name="Shape 1057"/>
          <p:cNvSpPr/>
          <p:nvPr/>
        </p:nvSpPr>
        <p:spPr>
          <a:xfrm>
            <a:off x="12166600" y="6405331"/>
            <a:ext cx="0" cy="452668"/>
          </a:xfrm>
          <a:prstGeom prst="line">
            <a:avLst/>
          </a:prstGeom>
          <a:ln w="57150">
            <a:solidFill>
              <a:srgbClr val="07464F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058" name="Shape 1058"/>
          <p:cNvSpPr/>
          <p:nvPr/>
        </p:nvSpPr>
        <p:spPr>
          <a:xfrm flipH="1">
            <a:off x="8208234" y="6850403"/>
            <a:ext cx="3983765" cy="0"/>
          </a:xfrm>
          <a:prstGeom prst="line">
            <a:avLst/>
          </a:prstGeom>
          <a:ln w="57150">
            <a:solidFill>
              <a:srgbClr val="07464F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pic>
        <p:nvPicPr>
          <p:cNvPr id="1060" name="Shape 1060"/>
          <p:cNvPicPr/>
          <p:nvPr/>
        </p:nvPicPr>
        <p:blipFill>
          <a:blip r:embed="rId2"/>
          <a:stretch/>
        </p:blipFill>
        <p:spPr>
          <a:xfrm>
            <a:off x="145475" y="5974634"/>
            <a:ext cx="1973261" cy="809624"/>
          </a:xfrm>
          <a:prstGeom prst="rect">
            <a:avLst/>
          </a:prstGeom>
          <a:ln>
            <a:noFill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0888" y="2996952"/>
            <a:ext cx="579437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131840" y="3060918"/>
            <a:ext cx="3608388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en-US" sz="3000" dirty="0" smtClean="0">
                <a:solidFill>
                  <a:schemeClr val="accent1">
                    <a:lumMod val="50000"/>
                  </a:schemeClr>
                </a:solidFill>
                <a:ea typeface="MS PGothic" pitchFamily="34" charset="-128"/>
              </a:rPr>
              <a:t>lipetsk.fas.gov.ru</a:t>
            </a: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4750" y="3804609"/>
            <a:ext cx="4762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8"/>
          <p:cNvSpPr txBox="1">
            <a:spLocks noChangeArrowheads="1"/>
          </p:cNvSpPr>
          <p:nvPr/>
        </p:nvSpPr>
        <p:spPr bwMode="auto">
          <a:xfrm>
            <a:off x="3115116" y="3804609"/>
            <a:ext cx="5417323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en-US" sz="3000" dirty="0" smtClean="0">
                <a:solidFill>
                  <a:schemeClr val="accent1">
                    <a:lumMod val="50000"/>
                  </a:schemeClr>
                </a:solidFill>
                <a:ea typeface="MS PGothic" pitchFamily="34" charset="-128"/>
              </a:rPr>
              <a:t>vk.com/</a:t>
            </a:r>
            <a:r>
              <a:rPr lang="ru-RU" sz="3000" dirty="0" smtClean="0">
                <a:solidFill>
                  <a:schemeClr val="accent1">
                    <a:lumMod val="50000"/>
                  </a:schemeClr>
                </a:solidFill>
                <a:ea typeface="MS PGothic" pitchFamily="34" charset="-128"/>
              </a:rPr>
              <a:t>Липецкое УФАС </a:t>
            </a:r>
            <a:endParaRPr lang="en-US" sz="3000" dirty="0" smtClean="0">
              <a:solidFill>
                <a:schemeClr val="accent1">
                  <a:lumMod val="50000"/>
                </a:schemeClr>
              </a:solidFill>
              <a:ea typeface="MS PGothic" pitchFamily="34" charset="-128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5425" y="4490562"/>
            <a:ext cx="534900" cy="534900"/>
          </a:xfrm>
          <a:prstGeom prst="rect">
            <a:avLst/>
          </a:prstGeom>
        </p:spPr>
      </p:pic>
      <p:sp>
        <p:nvSpPr>
          <p:cNvPr id="13" name="TextBox 8"/>
          <p:cNvSpPr txBox="1">
            <a:spLocks noChangeArrowheads="1"/>
          </p:cNvSpPr>
          <p:nvPr/>
        </p:nvSpPr>
        <p:spPr bwMode="auto">
          <a:xfrm>
            <a:off x="3317711" y="4454261"/>
            <a:ext cx="570535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en-US" sz="3000" dirty="0" err="1" smtClean="0">
                <a:solidFill>
                  <a:schemeClr val="accent1">
                    <a:lumMod val="50000"/>
                  </a:schemeClr>
                </a:solidFill>
                <a:ea typeface="MS PGothic" pitchFamily="34" charset="-128"/>
              </a:rPr>
              <a:t>lipetskoe_ufas</a:t>
            </a:r>
            <a:endParaRPr lang="en-US" sz="3000" dirty="0" smtClean="0">
              <a:solidFill>
                <a:schemeClr val="accent1">
                  <a:lumMod val="50000"/>
                </a:schemeClr>
              </a:solidFill>
              <a:ea typeface="MS PGothic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/>
        </p:nvSpPr>
        <p:spPr>
          <a:xfrm>
            <a:off x="0" y="0"/>
            <a:ext cx="12192000" cy="809625"/>
          </a:xfrm>
          <a:prstGeom prst="rect">
            <a:avLst/>
          </a:prstGeom>
          <a:solidFill>
            <a:srgbClr val="07464F"/>
          </a:solidFill>
          <a:ln>
            <a:noFill/>
          </a:ln>
        </p:spPr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69" name="Shape 169"/>
          <p:cNvSpPr txBox="1"/>
          <p:nvPr/>
        </p:nvSpPr>
        <p:spPr>
          <a:xfrm>
            <a:off x="0" y="128027"/>
            <a:ext cx="121920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defPPr/>
            <a:lvl1pPr marL="0" lvl="0" indent="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1pPr>
            <a:lvl2pPr marL="742950" lvl="1" indent="-28575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2pPr>
            <a:lvl3pPr marL="1143000" lvl="2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3pPr>
            <a:lvl4pPr marL="1600200" lvl="3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4pPr>
            <a:lvl5pPr marL="2057400" lvl="4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5pPr>
            <a:lvl6pPr marL="2514600" lvl="5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6pPr>
            <a:lvl7pPr marL="2971800" lvl="6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7pPr>
            <a:lvl8pPr marL="3429000" lvl="7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8pPr>
            <a:lvl9pPr marL="3886200" lvl="8" indent="-228600" algn="l">
              <a:defRPr sz="18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9pPr>
          </a:lstStyle>
          <a:p>
            <a:pPr algn="ctr"/>
            <a:r>
              <a:rPr sz="2800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ФЕДЕРАЛЬНЫЙ ЗАКОН ОТ 02.07.2021 № 360-ФЗ</a:t>
            </a:r>
          </a:p>
        </p:txBody>
      </p:sp>
      <p:sp>
        <p:nvSpPr>
          <p:cNvPr id="170" name="Shape 170"/>
          <p:cNvSpPr txBox="1"/>
          <p:nvPr/>
        </p:nvSpPr>
        <p:spPr>
          <a:xfrm>
            <a:off x="145475" y="964873"/>
            <a:ext cx="12046525" cy="143073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/>
          <a:lstStyle>
            <a:defPPr/>
            <a:lvl1pPr marL="0" lvl="0" indent="0" algn="ctr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sz="2200" dirty="0">
                <a:latin typeface="Times New Roman"/>
                <a:ea typeface="Times New Roman"/>
                <a:cs typeface="Times New Roman"/>
              </a:rPr>
              <a:t>02.07.2021 </a:t>
            </a:r>
            <a:r>
              <a:rPr sz="2200" dirty="0" err="1">
                <a:latin typeface="Times New Roman"/>
                <a:ea typeface="Times New Roman"/>
                <a:cs typeface="Times New Roman"/>
              </a:rPr>
              <a:t>Федеральным</a:t>
            </a:r>
            <a:r>
              <a:rPr sz="22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latin typeface="Times New Roman"/>
                <a:ea typeface="Times New Roman"/>
                <a:cs typeface="Times New Roman"/>
              </a:rPr>
              <a:t>законом</a:t>
            </a:r>
            <a:r>
              <a:rPr sz="2200" dirty="0">
                <a:latin typeface="Times New Roman"/>
                <a:ea typeface="Times New Roman"/>
                <a:cs typeface="Times New Roman"/>
              </a:rPr>
              <a:t> № 360-ФЗ </a:t>
            </a:r>
          </a:p>
          <a:p>
            <a:pPr>
              <a:spcBef>
                <a:spcPts val="0"/>
              </a:spcBef>
            </a:pPr>
            <a:r>
              <a:rPr sz="2200" dirty="0">
                <a:latin typeface="Times New Roman"/>
                <a:ea typeface="Times New Roman"/>
                <a:cs typeface="Times New Roman"/>
              </a:rPr>
              <a:t>«О </a:t>
            </a:r>
            <a:r>
              <a:rPr sz="2200" dirty="0" err="1">
                <a:latin typeface="Times New Roman"/>
                <a:ea typeface="Times New Roman"/>
                <a:cs typeface="Times New Roman"/>
              </a:rPr>
              <a:t>внесении</a:t>
            </a:r>
            <a:r>
              <a:rPr sz="22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latin typeface="Times New Roman"/>
                <a:ea typeface="Times New Roman"/>
                <a:cs typeface="Times New Roman"/>
              </a:rPr>
              <a:t>изменений</a:t>
            </a:r>
            <a:r>
              <a:rPr sz="2200" dirty="0">
                <a:latin typeface="Times New Roman"/>
                <a:ea typeface="Times New Roman"/>
                <a:cs typeface="Times New Roman"/>
              </a:rPr>
              <a:t> в </a:t>
            </a:r>
            <a:r>
              <a:rPr sz="2200" dirty="0" err="1">
                <a:latin typeface="Times New Roman"/>
                <a:ea typeface="Times New Roman"/>
                <a:cs typeface="Times New Roman"/>
              </a:rPr>
              <a:t>отдельные</a:t>
            </a:r>
            <a:r>
              <a:rPr sz="22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latin typeface="Times New Roman"/>
                <a:ea typeface="Times New Roman"/>
                <a:cs typeface="Times New Roman"/>
              </a:rPr>
              <a:t>законодательные</a:t>
            </a:r>
            <a:r>
              <a:rPr sz="22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latin typeface="Times New Roman"/>
                <a:ea typeface="Times New Roman"/>
                <a:cs typeface="Times New Roman"/>
              </a:rPr>
              <a:t>акты</a:t>
            </a:r>
            <a:r>
              <a:rPr sz="22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latin typeface="Times New Roman"/>
                <a:ea typeface="Times New Roman"/>
                <a:cs typeface="Times New Roman"/>
              </a:rPr>
              <a:t>Российской</a:t>
            </a:r>
            <a:r>
              <a:rPr sz="22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latin typeface="Times New Roman"/>
                <a:ea typeface="Times New Roman"/>
                <a:cs typeface="Times New Roman"/>
              </a:rPr>
              <a:t>Федерации</a:t>
            </a:r>
            <a:r>
              <a:rPr sz="2200" dirty="0">
                <a:latin typeface="Times New Roman"/>
                <a:ea typeface="Times New Roman"/>
                <a:cs typeface="Times New Roman"/>
              </a:rPr>
              <a:t>» </a:t>
            </a:r>
            <a:endParaRPr lang="ru-RU" sz="2200" dirty="0" smtClean="0">
              <a:latin typeface="Times New Roman"/>
              <a:ea typeface="Times New Roman"/>
              <a:cs typeface="Times New Roman"/>
            </a:endParaRPr>
          </a:p>
          <a:p>
            <a:pPr>
              <a:spcBef>
                <a:spcPts val="0"/>
              </a:spcBef>
            </a:pPr>
            <a:r>
              <a:rPr sz="2200" dirty="0" err="1" smtClean="0">
                <a:latin typeface="Times New Roman"/>
                <a:ea typeface="Times New Roman"/>
                <a:cs typeface="Times New Roman"/>
              </a:rPr>
              <a:t>принят</a:t>
            </a:r>
            <a:r>
              <a:rPr sz="22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ea typeface="Times New Roman"/>
                <a:cs typeface="Times New Roman"/>
              </a:rPr>
              <a:t>«</a:t>
            </a:r>
            <a:r>
              <a:rPr sz="2200" dirty="0" err="1">
                <a:latin typeface="Times New Roman"/>
                <a:ea typeface="Times New Roman"/>
                <a:cs typeface="Times New Roman"/>
              </a:rPr>
              <a:t>оптимизационный</a:t>
            </a:r>
            <a:r>
              <a:rPr sz="22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200" dirty="0" smtClean="0">
                <a:latin typeface="Times New Roman"/>
                <a:ea typeface="Times New Roman"/>
                <a:cs typeface="Times New Roman"/>
              </a:rPr>
              <a:t>пакет</a:t>
            </a:r>
            <a:r>
              <a:rPr sz="2200" dirty="0" smtClean="0">
                <a:latin typeface="Times New Roman"/>
                <a:ea typeface="Times New Roman"/>
                <a:cs typeface="Times New Roman"/>
              </a:rPr>
              <a:t>», </a:t>
            </a:r>
            <a:r>
              <a:rPr sz="2200" i="1" dirty="0" err="1">
                <a:latin typeface="Times New Roman"/>
                <a:ea typeface="Times New Roman"/>
                <a:cs typeface="Times New Roman"/>
              </a:rPr>
              <a:t>направленный</a:t>
            </a:r>
            <a:r>
              <a:rPr sz="2200" b="1" i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2200" b="1" i="1" dirty="0" err="1">
                <a:latin typeface="Times New Roman"/>
                <a:ea typeface="Times New Roman"/>
                <a:cs typeface="Times New Roman"/>
              </a:rPr>
              <a:t>на</a:t>
            </a:r>
            <a:r>
              <a:rPr sz="2200" b="1" i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2200" b="1" i="1" dirty="0" err="1">
                <a:latin typeface="Times New Roman"/>
                <a:ea typeface="Times New Roman"/>
                <a:cs typeface="Times New Roman"/>
              </a:rPr>
              <a:t>упрощение</a:t>
            </a:r>
            <a:r>
              <a:rPr sz="2200" b="1" i="1" dirty="0">
                <a:latin typeface="Times New Roman"/>
                <a:ea typeface="Times New Roman"/>
                <a:cs typeface="Times New Roman"/>
              </a:rPr>
              <a:t> и </a:t>
            </a:r>
            <a:r>
              <a:rPr sz="2200" b="1" i="1" dirty="0" err="1">
                <a:latin typeface="Times New Roman"/>
                <a:ea typeface="Times New Roman"/>
                <a:cs typeface="Times New Roman"/>
              </a:rPr>
              <a:t>систематизацию</a:t>
            </a:r>
            <a:r>
              <a:rPr sz="2200" b="1" i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2200" i="1" dirty="0" err="1" smtClean="0">
                <a:latin typeface="Times New Roman"/>
                <a:ea typeface="Times New Roman"/>
                <a:cs typeface="Times New Roman"/>
              </a:rPr>
              <a:t>законодательства</a:t>
            </a:r>
            <a:r>
              <a:rPr lang="ru-RU" sz="2200" i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2200" i="1" dirty="0" smtClean="0">
                <a:latin typeface="Times New Roman"/>
                <a:ea typeface="Times New Roman"/>
                <a:cs typeface="Times New Roman"/>
              </a:rPr>
              <a:t>о </a:t>
            </a:r>
            <a:r>
              <a:rPr sz="2200" i="1" dirty="0" err="1">
                <a:latin typeface="Times New Roman"/>
                <a:ea typeface="Times New Roman"/>
                <a:cs typeface="Times New Roman"/>
              </a:rPr>
              <a:t>контрактной</a:t>
            </a:r>
            <a:r>
              <a:rPr sz="2200" i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2200" i="1" dirty="0" err="1">
                <a:latin typeface="Times New Roman"/>
                <a:ea typeface="Times New Roman"/>
                <a:cs typeface="Times New Roman"/>
              </a:rPr>
              <a:t>системе</a:t>
            </a:r>
            <a:r>
              <a:rPr sz="2200" i="1" dirty="0">
                <a:latin typeface="Times New Roman"/>
                <a:ea typeface="Times New Roman"/>
                <a:cs typeface="Times New Roman"/>
              </a:rPr>
              <a:t> в </a:t>
            </a:r>
            <a:r>
              <a:rPr sz="2200" i="1" dirty="0" err="1">
                <a:latin typeface="Times New Roman"/>
                <a:ea typeface="Times New Roman"/>
                <a:cs typeface="Times New Roman"/>
              </a:rPr>
              <a:t>сфере</a:t>
            </a:r>
            <a:r>
              <a:rPr sz="2200" i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2200" i="1" dirty="0" err="1">
                <a:latin typeface="Times New Roman"/>
                <a:ea typeface="Times New Roman"/>
                <a:cs typeface="Times New Roman"/>
              </a:rPr>
              <a:t>закупок</a:t>
            </a:r>
            <a:endParaRPr sz="2200" i="1" dirty="0"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71" name="Shape 171"/>
          <p:cNvSpPr/>
          <p:nvPr/>
        </p:nvSpPr>
        <p:spPr>
          <a:xfrm flipV="1">
            <a:off x="320786" y="2383866"/>
            <a:ext cx="11586255" cy="11743"/>
          </a:xfrm>
          <a:prstGeom prst="line">
            <a:avLst/>
          </a:prstGeom>
          <a:ln w="38100">
            <a:solidFill>
              <a:srgbClr val="10253F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79" name="Shape 179"/>
          <p:cNvSpPr/>
          <p:nvPr/>
        </p:nvSpPr>
        <p:spPr>
          <a:xfrm>
            <a:off x="-25400" y="5938970"/>
            <a:ext cx="12192000" cy="932722"/>
          </a:xfrm>
          <a:prstGeom prst="rect">
            <a:avLst/>
          </a:prstGeom>
          <a:solidFill>
            <a:srgbClr val="07464F"/>
          </a:solidFill>
          <a:ln w="25400">
            <a:solidFill>
              <a:schemeClr val="tx2">
                <a:lumMod val="50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280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80" name="Shape 180"/>
          <p:cNvSpPr/>
          <p:nvPr/>
        </p:nvSpPr>
        <p:spPr>
          <a:xfrm>
            <a:off x="12166600" y="6405331"/>
            <a:ext cx="0" cy="452668"/>
          </a:xfrm>
          <a:prstGeom prst="line">
            <a:avLst/>
          </a:prstGeom>
          <a:ln w="57150">
            <a:solidFill>
              <a:srgbClr val="07464F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81" name="Shape 181"/>
          <p:cNvSpPr/>
          <p:nvPr/>
        </p:nvSpPr>
        <p:spPr>
          <a:xfrm flipH="1">
            <a:off x="8208234" y="6850403"/>
            <a:ext cx="3983765" cy="0"/>
          </a:xfrm>
          <a:prstGeom prst="line">
            <a:avLst/>
          </a:prstGeom>
          <a:ln w="57150">
            <a:solidFill>
              <a:srgbClr val="07464F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pic>
        <p:nvPicPr>
          <p:cNvPr id="184" name="Shape 184"/>
          <p:cNvPicPr/>
          <p:nvPr/>
        </p:nvPicPr>
        <p:blipFill>
          <a:blip r:embed="rId2"/>
          <a:stretch/>
        </p:blipFill>
        <p:spPr>
          <a:xfrm>
            <a:off x="145475" y="5974634"/>
            <a:ext cx="1973261" cy="809624"/>
          </a:xfrm>
          <a:prstGeom prst="rect">
            <a:avLst/>
          </a:prstGeom>
          <a:ln>
            <a:noFill/>
          </a:ln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29538" y="2505639"/>
            <a:ext cx="648986" cy="326231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1405970" y="2448041"/>
            <a:ext cx="80444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Сокращены способы проведения закупок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405970" y="2800055"/>
            <a:ext cx="100109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Внесены изменения в части преференции уголовно-исполнительной системы,  СМП, организаций инвалидов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405970" y="3439877"/>
            <a:ext cx="102129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Установлены единые требования к участникам закупок, в том числе введена «универсальная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предквалификация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405970" y="4110478"/>
            <a:ext cx="116780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Введено извещение вместо документации при открытых конкурентных закупках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405970" y="4510590"/>
            <a:ext cx="116780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Независимая гарантия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405970" y="4966885"/>
            <a:ext cx="116780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Расширение субъектов контроля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9538" y="3041461"/>
            <a:ext cx="648986" cy="326231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29538" y="3548082"/>
            <a:ext cx="648986" cy="326231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6984" y="4104030"/>
            <a:ext cx="648986" cy="326231"/>
          </a:xfrm>
          <a:prstGeom prst="rect">
            <a:avLst/>
          </a:prstGeom>
        </p:spPr>
      </p:pic>
      <p:pic>
        <p:nvPicPr>
          <p:cNvPr id="29" name="Рисунок 28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tx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56984" y="4584469"/>
            <a:ext cx="648986" cy="326231"/>
          </a:xfrm>
          <a:prstGeom prst="rect">
            <a:avLst/>
          </a:prstGeom>
        </p:spPr>
      </p:pic>
      <p:pic>
        <p:nvPicPr>
          <p:cNvPr id="30" name="Рисунок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6984" y="5021013"/>
            <a:ext cx="648986" cy="326231"/>
          </a:xfrm>
          <a:prstGeom prst="rect">
            <a:avLst/>
          </a:prstGeom>
        </p:spPr>
      </p:pic>
      <p:pic>
        <p:nvPicPr>
          <p:cNvPr id="31" name="Рисунок 30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56984" y="5476982"/>
            <a:ext cx="648986" cy="326231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1405970" y="5394127"/>
            <a:ext cx="116780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Электронное обжалование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Shape 323"/>
          <p:cNvSpPr/>
          <p:nvPr/>
        </p:nvSpPr>
        <p:spPr>
          <a:xfrm>
            <a:off x="9862857" y="6220589"/>
            <a:ext cx="2037559" cy="375689"/>
          </a:xfrm>
          <a:prstGeom prst="rect">
            <a:avLst/>
          </a:prstGeom>
          <a:solidFill>
            <a:srgbClr val="07464F"/>
          </a:solidFill>
          <a:ln w="6350">
            <a:solidFill>
              <a:schemeClr val="bg1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r>
              <a:rPr lang="ru-RU" sz="1400" dirty="0" smtClean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rPr>
              <a:t>Липецкое УФАС России  </a:t>
            </a:r>
            <a:endParaRPr sz="1400" dirty="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6055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Shape 436"/>
          <p:cNvSpPr txBox="1"/>
          <p:nvPr/>
        </p:nvSpPr>
        <p:spPr>
          <a:xfrm>
            <a:off x="320786" y="964873"/>
            <a:ext cx="11871214" cy="4050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/>
          <a:lstStyle>
            <a:defPPr/>
            <a:lvl1pPr marL="0" lvl="0" indent="0" algn="ctr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sz="2200" b="1">
                <a:latin typeface="Times New Roman"/>
                <a:ea typeface="Times New Roman"/>
                <a:cs typeface="Times New Roman"/>
              </a:rPr>
              <a:t>Цифровизация</a:t>
            </a:r>
          </a:p>
        </p:txBody>
      </p:sp>
      <p:sp>
        <p:nvSpPr>
          <p:cNvPr id="437" name="Shape 437"/>
          <p:cNvSpPr/>
          <p:nvPr/>
        </p:nvSpPr>
        <p:spPr>
          <a:xfrm>
            <a:off x="686021" y="2939362"/>
            <a:ext cx="10819957" cy="1446550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2200" b="1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Исполнение</a:t>
            </a:r>
            <a:r>
              <a:rPr sz="22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b="1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контракта</a:t>
            </a:r>
            <a:endParaRPr sz="2200" b="1" dirty="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l"/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Документы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о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приемке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при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исполнении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контрактов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по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итогам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электронных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процедур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, и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большинства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закрытых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электронных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процедур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будут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формироваться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и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подписываться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в ЕИС</a:t>
            </a:r>
          </a:p>
        </p:txBody>
      </p:sp>
      <p:sp>
        <p:nvSpPr>
          <p:cNvPr id="438" name="Shape 438"/>
          <p:cNvSpPr/>
          <p:nvPr/>
        </p:nvSpPr>
        <p:spPr>
          <a:xfrm>
            <a:off x="686021" y="4830773"/>
            <a:ext cx="10819957" cy="1446550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2200" b="1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Односторонний</a:t>
            </a:r>
            <a:r>
              <a:rPr sz="22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b="1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отказ</a:t>
            </a:r>
            <a:endParaRPr sz="2200" b="1" dirty="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l"/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Процедура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одностороннего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отказа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от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исполнения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контракта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по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итогам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электронных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закрытых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электронных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процедур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переводится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в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электронный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вид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</a:p>
          <a:p>
            <a:pPr marL="0" indent="0" algn="l"/>
            <a:endParaRPr sz="2200" dirty="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439" name="Shape 439"/>
          <p:cNvSpPr/>
          <p:nvPr/>
        </p:nvSpPr>
        <p:spPr>
          <a:xfrm>
            <a:off x="0" y="4665534"/>
            <a:ext cx="12192000" cy="0"/>
          </a:xfrm>
          <a:prstGeom prst="line">
            <a:avLst/>
          </a:prstGeom>
          <a:ln w="38100">
            <a:solidFill>
              <a:srgbClr val="07594F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440" name="Shape 440"/>
          <p:cNvSpPr/>
          <p:nvPr/>
        </p:nvSpPr>
        <p:spPr>
          <a:xfrm>
            <a:off x="0" y="2816605"/>
            <a:ext cx="12192000" cy="0"/>
          </a:xfrm>
          <a:prstGeom prst="line">
            <a:avLst/>
          </a:prstGeom>
          <a:ln w="38100">
            <a:solidFill>
              <a:srgbClr val="07594F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441" name="Shape 441"/>
          <p:cNvSpPr/>
          <p:nvPr/>
        </p:nvSpPr>
        <p:spPr>
          <a:xfrm>
            <a:off x="686020" y="1466056"/>
            <a:ext cx="10819957" cy="1107996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2200" b="1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Электронное</a:t>
            </a:r>
            <a:r>
              <a:rPr sz="22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b="1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обжалование</a:t>
            </a:r>
            <a:endParaRPr sz="2200" b="1" dirty="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l"/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При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проведении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электронных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процедур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жалоба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может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быть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подана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в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контрольные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органы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в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сфере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закупок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исключительно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с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использованием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ЕИС</a:t>
            </a:r>
          </a:p>
        </p:txBody>
      </p:sp>
      <p:sp>
        <p:nvSpPr>
          <p:cNvPr id="442" name="Shape 442"/>
          <p:cNvSpPr/>
          <p:nvPr/>
        </p:nvSpPr>
        <p:spPr>
          <a:xfrm>
            <a:off x="0" y="1369933"/>
            <a:ext cx="6059277" cy="0"/>
          </a:xfrm>
          <a:prstGeom prst="line">
            <a:avLst/>
          </a:prstGeom>
          <a:ln w="38100">
            <a:solidFill>
              <a:srgbClr val="07594F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443" name="Shape 443"/>
          <p:cNvSpPr/>
          <p:nvPr/>
        </p:nvSpPr>
        <p:spPr>
          <a:xfrm>
            <a:off x="0" y="0"/>
            <a:ext cx="12192000" cy="932723"/>
          </a:xfrm>
          <a:prstGeom prst="rect">
            <a:avLst/>
          </a:prstGeom>
          <a:solidFill>
            <a:srgbClr val="07464F"/>
          </a:solidFill>
          <a:ln w="25400">
            <a:solidFill>
              <a:schemeClr val="tx2">
                <a:lumMod val="50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r>
              <a:rPr sz="2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rPr>
              <a:t>ОСНОВНЫЕ ИЗМЕНЕНИЯ «ОПТИМИЗАЦИОННОГО ЗАКОНА»</a:t>
            </a:r>
          </a:p>
        </p:txBody>
      </p:sp>
      <p:sp>
        <p:nvSpPr>
          <p:cNvPr id="444" name="Shape 444"/>
          <p:cNvSpPr/>
          <p:nvPr/>
        </p:nvSpPr>
        <p:spPr>
          <a:xfrm>
            <a:off x="0" y="5942073"/>
            <a:ext cx="12192000" cy="932722"/>
          </a:xfrm>
          <a:prstGeom prst="rect">
            <a:avLst/>
          </a:prstGeom>
          <a:solidFill>
            <a:srgbClr val="07464F"/>
          </a:solidFill>
          <a:ln w="25400">
            <a:solidFill>
              <a:schemeClr val="tx2">
                <a:lumMod val="50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280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3" name="Shape 323"/>
          <p:cNvSpPr/>
          <p:nvPr/>
        </p:nvSpPr>
        <p:spPr>
          <a:xfrm>
            <a:off x="9862857" y="6220589"/>
            <a:ext cx="2037559" cy="375689"/>
          </a:xfrm>
          <a:prstGeom prst="rect">
            <a:avLst/>
          </a:prstGeom>
          <a:solidFill>
            <a:srgbClr val="07464F"/>
          </a:solidFill>
          <a:ln w="6350">
            <a:solidFill>
              <a:schemeClr val="bg1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r>
              <a:rPr lang="ru-RU" sz="1400" dirty="0" smtClean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rPr>
              <a:t>Липецкое УФАС России  </a:t>
            </a:r>
            <a:endParaRPr sz="1400" dirty="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  <p:pic>
        <p:nvPicPr>
          <p:cNvPr id="12" name="Shape 1060"/>
          <p:cNvPicPr/>
          <p:nvPr/>
        </p:nvPicPr>
        <p:blipFill>
          <a:blip r:embed="rId2"/>
          <a:stretch/>
        </p:blipFill>
        <p:spPr>
          <a:xfrm>
            <a:off x="145475" y="5974634"/>
            <a:ext cx="1973261" cy="809624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78315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Shape 312"/>
          <p:cNvSpPr/>
          <p:nvPr/>
        </p:nvSpPr>
        <p:spPr>
          <a:xfrm>
            <a:off x="0" y="0"/>
            <a:ext cx="12192000" cy="932723"/>
          </a:xfrm>
          <a:prstGeom prst="rect">
            <a:avLst/>
          </a:prstGeom>
          <a:solidFill>
            <a:srgbClr val="07464F"/>
          </a:solidFill>
          <a:ln w="25400">
            <a:solidFill>
              <a:schemeClr val="tx2">
                <a:lumMod val="50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r>
              <a:rPr sz="280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rPr>
              <a:t>ОСНОВНЫЕ ИЗМЕНЕНИЯ «ОПТИМИЗАЦИОННОГО ЗАКОНА»</a:t>
            </a:r>
          </a:p>
        </p:txBody>
      </p:sp>
      <p:sp>
        <p:nvSpPr>
          <p:cNvPr id="313" name="Shape 313"/>
          <p:cNvSpPr txBox="1"/>
          <p:nvPr/>
        </p:nvSpPr>
        <p:spPr>
          <a:xfrm>
            <a:off x="663686" y="1417725"/>
            <a:ext cx="1052523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endParaRPr sz="24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l"/>
            <a:endParaRPr sz="24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14" name="Shape 314"/>
          <p:cNvSpPr txBox="1"/>
          <p:nvPr/>
        </p:nvSpPr>
        <p:spPr>
          <a:xfrm>
            <a:off x="320786" y="964873"/>
            <a:ext cx="11871214" cy="4050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/>
          <a:lstStyle>
            <a:defPPr/>
            <a:lvl1pPr marL="0" lvl="0" indent="0" algn="ctr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sz="2200" b="1">
                <a:latin typeface="Times New Roman"/>
                <a:ea typeface="Times New Roman"/>
                <a:cs typeface="Times New Roman"/>
              </a:rPr>
              <a:t>«Универсальная предквалификация»</a:t>
            </a:r>
          </a:p>
        </p:txBody>
      </p:sp>
      <p:sp>
        <p:nvSpPr>
          <p:cNvPr id="315" name="Shape 315"/>
          <p:cNvSpPr/>
          <p:nvPr/>
        </p:nvSpPr>
        <p:spPr>
          <a:xfrm>
            <a:off x="0" y="1369933"/>
            <a:ext cx="6059277" cy="0"/>
          </a:xfrm>
          <a:prstGeom prst="line">
            <a:avLst/>
          </a:prstGeom>
          <a:ln w="38100">
            <a:solidFill>
              <a:srgbClr val="10253F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316" name="Shape 316"/>
          <p:cNvSpPr/>
          <p:nvPr/>
        </p:nvSpPr>
        <p:spPr>
          <a:xfrm>
            <a:off x="963903" y="1636997"/>
            <a:ext cx="10347103" cy="1885139"/>
          </a:xfrm>
          <a:prstGeom prst="parallelogram">
            <a:avLst>
              <a:gd name="adj" fmla="val 0"/>
            </a:avLst>
          </a:prstGeom>
          <a:solidFill>
            <a:schemeClr val="bg2"/>
          </a:solidFill>
          <a:ln w="38100">
            <a:solidFill>
              <a:srgbClr val="08685D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При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закупке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с НМЦК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от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20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млн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руб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необходим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опыт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исполнения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u="sng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контракта</a:t>
            </a:r>
            <a:r>
              <a:rPr sz="2200" u="sng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(</a:t>
            </a:r>
            <a:r>
              <a:rPr sz="2200" u="sng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договора</a:t>
            </a:r>
            <a:r>
              <a:rPr sz="2200" u="sng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)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не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менее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u="sng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20% </a:t>
            </a:r>
            <a:r>
              <a:rPr sz="2200" u="sng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от</a:t>
            </a:r>
            <a:r>
              <a:rPr sz="2200" u="sng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НМЦК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в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течение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u="sng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3-х </a:t>
            </a:r>
            <a:r>
              <a:rPr sz="2200" u="sng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лет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до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даты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подачи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заявки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участие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в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закупке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при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условии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u="sng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исполнения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участником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закупки</a:t>
            </a:r>
            <a:r>
              <a:rPr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u="sng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требований</a:t>
            </a:r>
            <a:r>
              <a:rPr sz="2200" u="sng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u="sng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об</a:t>
            </a:r>
            <a:r>
              <a:rPr sz="2200" u="sng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u="sng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уплате</a:t>
            </a:r>
            <a:r>
              <a:rPr sz="2200" u="sng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u="sng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неустоек</a:t>
            </a:r>
            <a:r>
              <a:rPr sz="2200" u="sng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(</a:t>
            </a:r>
            <a:r>
              <a:rPr sz="2200" u="sng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штрафов</a:t>
            </a:r>
            <a:r>
              <a:rPr sz="2200" u="sng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sz="2200" u="sng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пеней</a:t>
            </a:r>
            <a:r>
              <a:rPr sz="2200" u="sng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)</a:t>
            </a:r>
          </a:p>
        </p:txBody>
      </p:sp>
      <p:sp>
        <p:nvSpPr>
          <p:cNvPr id="317" name="Shape 317"/>
          <p:cNvSpPr/>
          <p:nvPr/>
        </p:nvSpPr>
        <p:spPr>
          <a:xfrm>
            <a:off x="6057899" y="3769181"/>
            <a:ext cx="0" cy="2187468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318" name="Shape 318"/>
          <p:cNvSpPr/>
          <p:nvPr/>
        </p:nvSpPr>
        <p:spPr>
          <a:xfrm>
            <a:off x="963903" y="4028918"/>
            <a:ext cx="4124959" cy="1107995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2200" b="1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Автоматическая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b="1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проверка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наличия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опыта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у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участника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закупки</a:t>
            </a:r>
            <a:endParaRPr sz="2200" dirty="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19" name="Shape 319"/>
          <p:cNvSpPr/>
          <p:nvPr/>
        </p:nvSpPr>
        <p:spPr>
          <a:xfrm>
            <a:off x="6886791" y="3769181"/>
            <a:ext cx="4616864" cy="1785103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Борьба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с </a:t>
            </a:r>
            <a:r>
              <a:rPr sz="22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«</a:t>
            </a:r>
            <a:r>
              <a:rPr sz="2200" b="1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профессиональными</a:t>
            </a:r>
            <a:r>
              <a:rPr sz="22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b="1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жалобщиками</a:t>
            </a:r>
            <a:r>
              <a:rPr sz="22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»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.</a:t>
            </a:r>
          </a:p>
          <a:p>
            <a:pPr marL="0" indent="0" algn="ctr"/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Подать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жалобу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может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только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лицо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которое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имеет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право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на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подачу</a:t>
            </a:r>
            <a:r>
              <a:rPr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заявки</a:t>
            </a:r>
            <a:endParaRPr sz="2200" dirty="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20" name="Shape 320"/>
          <p:cNvSpPr/>
          <p:nvPr/>
        </p:nvSpPr>
        <p:spPr>
          <a:xfrm>
            <a:off x="0" y="5942073"/>
            <a:ext cx="12192000" cy="932722"/>
          </a:xfrm>
          <a:prstGeom prst="rect">
            <a:avLst/>
          </a:prstGeom>
          <a:solidFill>
            <a:srgbClr val="07464F"/>
          </a:solidFill>
          <a:ln w="25400">
            <a:solidFill>
              <a:schemeClr val="tx2">
                <a:lumMod val="50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280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23" name="Shape 323"/>
          <p:cNvSpPr/>
          <p:nvPr/>
        </p:nvSpPr>
        <p:spPr>
          <a:xfrm>
            <a:off x="9862857" y="6220589"/>
            <a:ext cx="2037559" cy="375689"/>
          </a:xfrm>
          <a:prstGeom prst="rect">
            <a:avLst/>
          </a:prstGeom>
          <a:solidFill>
            <a:srgbClr val="07464F"/>
          </a:solidFill>
          <a:ln w="6350">
            <a:solidFill>
              <a:schemeClr val="bg1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r>
              <a:rPr lang="ru-RU" sz="1400" dirty="0" smtClean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rPr>
              <a:t>Липецкое УФАС России  </a:t>
            </a:r>
            <a:endParaRPr sz="1400" dirty="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  <p:pic>
        <p:nvPicPr>
          <p:cNvPr id="12" name="Shape 1060"/>
          <p:cNvPicPr/>
          <p:nvPr/>
        </p:nvPicPr>
        <p:blipFill>
          <a:blip r:embed="rId2"/>
          <a:stretch/>
        </p:blipFill>
        <p:spPr>
          <a:xfrm>
            <a:off x="145475" y="5974634"/>
            <a:ext cx="1973261" cy="809624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Shape 327"/>
          <p:cNvSpPr/>
          <p:nvPr/>
        </p:nvSpPr>
        <p:spPr>
          <a:xfrm>
            <a:off x="0" y="0"/>
            <a:ext cx="12192000" cy="932723"/>
          </a:xfrm>
          <a:prstGeom prst="rect">
            <a:avLst/>
          </a:prstGeom>
          <a:solidFill>
            <a:srgbClr val="07464F"/>
          </a:solidFill>
          <a:ln w="25400">
            <a:solidFill>
              <a:schemeClr val="tx2">
                <a:lumMod val="50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r>
              <a:rPr sz="2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rPr>
              <a:t>ОСНОВНЫЕ ИЗМЕНЕНИЯ «ОПТИМИЗАЦИОННОГО ЗАКОНА»</a:t>
            </a:r>
          </a:p>
        </p:txBody>
      </p:sp>
      <p:sp>
        <p:nvSpPr>
          <p:cNvPr id="328" name="Shape 328"/>
          <p:cNvSpPr txBox="1"/>
          <p:nvPr/>
        </p:nvSpPr>
        <p:spPr>
          <a:xfrm>
            <a:off x="626272" y="1599169"/>
            <a:ext cx="1052523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endParaRPr sz="24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l"/>
            <a:endParaRPr sz="24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29" name="Shape 329"/>
          <p:cNvSpPr txBox="1"/>
          <p:nvPr/>
        </p:nvSpPr>
        <p:spPr>
          <a:xfrm>
            <a:off x="320786" y="964873"/>
            <a:ext cx="11871214" cy="4050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/>
          <a:lstStyle>
            <a:defPPr/>
            <a:lvl1pPr marL="0" lvl="0" indent="0" algn="ctr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sz="2200" b="1">
                <a:latin typeface="Times New Roman"/>
                <a:ea typeface="Times New Roman"/>
                <a:cs typeface="Times New Roman"/>
              </a:rPr>
              <a:t>«Универсальная предквалификация»</a:t>
            </a:r>
          </a:p>
        </p:txBody>
      </p:sp>
      <p:sp>
        <p:nvSpPr>
          <p:cNvPr id="330" name="Shape 330"/>
          <p:cNvSpPr/>
          <p:nvPr/>
        </p:nvSpPr>
        <p:spPr>
          <a:xfrm>
            <a:off x="0" y="1369933"/>
            <a:ext cx="6059277" cy="0"/>
          </a:xfrm>
          <a:prstGeom prst="line">
            <a:avLst/>
          </a:prstGeom>
          <a:ln w="38100">
            <a:solidFill>
              <a:srgbClr val="10253F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331" name="Shape 331"/>
          <p:cNvSpPr/>
          <p:nvPr/>
        </p:nvSpPr>
        <p:spPr>
          <a:xfrm>
            <a:off x="511226" y="1504354"/>
            <a:ext cx="6360160" cy="1312307"/>
          </a:xfrm>
          <a:prstGeom prst="homePlate">
            <a:avLst/>
          </a:prstGeom>
          <a:solidFill>
            <a:srgbClr val="E0EFF1"/>
          </a:solidFill>
          <a:ln w="25400">
            <a:solidFill>
              <a:srgbClr val="002060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>
              <a:lnSpc>
                <a:spcPct val="90000"/>
              </a:lnSpc>
            </a:pP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Если информация о контракте размещена в реестре контрактов по 44-ФЗ</a:t>
            </a:r>
          </a:p>
        </p:txBody>
      </p:sp>
      <p:sp>
        <p:nvSpPr>
          <p:cNvPr id="332" name="Shape 332"/>
          <p:cNvSpPr/>
          <p:nvPr/>
        </p:nvSpPr>
        <p:spPr>
          <a:xfrm>
            <a:off x="511226" y="3044787"/>
            <a:ext cx="6360160" cy="1277498"/>
          </a:xfrm>
          <a:prstGeom prst="homePlate">
            <a:avLst/>
          </a:prstGeom>
          <a:solidFill>
            <a:srgbClr val="E0EFF1"/>
          </a:solidFill>
          <a:ln w="25400">
            <a:solidFill>
              <a:srgbClr val="002060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>
              <a:lnSpc>
                <a:spcPct val="90000"/>
              </a:lnSpc>
            </a:pP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Если сведения о контракте содержатся в реестре контрактов, составляющих государственную тайну</a:t>
            </a:r>
          </a:p>
        </p:txBody>
      </p:sp>
      <p:sp>
        <p:nvSpPr>
          <p:cNvPr id="333" name="Shape 333"/>
          <p:cNvSpPr/>
          <p:nvPr/>
        </p:nvSpPr>
        <p:spPr>
          <a:xfrm>
            <a:off x="511226" y="4566695"/>
            <a:ext cx="6360160" cy="1189201"/>
          </a:xfrm>
          <a:prstGeom prst="homePlate">
            <a:avLst/>
          </a:prstGeom>
          <a:solidFill>
            <a:srgbClr val="E0EFF1"/>
          </a:solidFill>
          <a:ln w="25400">
            <a:solidFill>
              <a:srgbClr val="002060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>
              <a:lnSpc>
                <a:spcPct val="90000"/>
              </a:lnSpc>
            </a:pP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Если информация о контракте (договоре) не подлежит размещению в реестрах</a:t>
            </a:r>
          </a:p>
        </p:txBody>
      </p:sp>
      <p:sp>
        <p:nvSpPr>
          <p:cNvPr id="334" name="Shape 334"/>
          <p:cNvSpPr txBox="1"/>
          <p:nvPr/>
        </p:nvSpPr>
        <p:spPr>
          <a:xfrm>
            <a:off x="7094826" y="1728358"/>
            <a:ext cx="4670801" cy="830996"/>
          </a:xfrm>
          <a:prstGeom prst="rect">
            <a:avLst/>
          </a:prstGeom>
          <a:noFill/>
          <a:ln w="28575">
            <a:solidFill>
              <a:srgbClr val="002060"/>
            </a:solidFill>
            <a:prstDash val="solid"/>
          </a:ln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24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Номер</a:t>
            </a:r>
            <a:r>
              <a:rPr sz="24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реестровой</a:t>
            </a:r>
            <a:r>
              <a:rPr sz="24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записи</a:t>
            </a:r>
            <a:r>
              <a:rPr sz="24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из</a:t>
            </a:r>
            <a:r>
              <a:rPr sz="24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реестра</a:t>
            </a:r>
            <a:r>
              <a:rPr sz="24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контрактов</a:t>
            </a:r>
            <a:r>
              <a:rPr sz="24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по</a:t>
            </a:r>
            <a:r>
              <a:rPr sz="24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44-ФЗ</a:t>
            </a:r>
          </a:p>
        </p:txBody>
      </p:sp>
      <p:sp>
        <p:nvSpPr>
          <p:cNvPr id="335" name="Shape 335"/>
          <p:cNvSpPr txBox="1"/>
          <p:nvPr/>
        </p:nvSpPr>
        <p:spPr>
          <a:xfrm>
            <a:off x="7094828" y="3031856"/>
            <a:ext cx="4670801" cy="1200329"/>
          </a:xfrm>
          <a:prstGeom prst="rect">
            <a:avLst/>
          </a:prstGeom>
          <a:noFill/>
          <a:ln w="28575">
            <a:solidFill>
              <a:srgbClr val="002060"/>
            </a:solidFill>
            <a:prstDash val="solid"/>
          </a:ln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Выписка из реестра контрактов, содержащих сведения, составляющих гос. тайну</a:t>
            </a:r>
          </a:p>
        </p:txBody>
      </p:sp>
      <p:sp>
        <p:nvSpPr>
          <p:cNvPr id="336" name="Shape 336"/>
          <p:cNvSpPr txBox="1"/>
          <p:nvPr/>
        </p:nvSpPr>
        <p:spPr>
          <a:xfrm>
            <a:off x="7094826" y="4533793"/>
            <a:ext cx="4670801" cy="1200329"/>
          </a:xfrm>
          <a:prstGeom prst="rect">
            <a:avLst/>
          </a:prstGeom>
          <a:noFill/>
          <a:ln w="28575">
            <a:solidFill>
              <a:srgbClr val="002060"/>
            </a:solidFill>
            <a:prstDash val="solid"/>
          </a:ln>
        </p:spPr>
        <p:txBody>
          <a:bodyPr wrap="square" lIns="91440" tIns="45720" rIns="91440" bIns="45720">
            <a:spAutoFit/>
          </a:bodyPr>
          <a:lstStyle/>
          <a:p>
            <a:pPr marL="0" indent="0" algn="ctr"/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Исполненный контракт (договор), акт приемки, подтверждающий цену</a:t>
            </a:r>
          </a:p>
        </p:txBody>
      </p:sp>
      <p:sp>
        <p:nvSpPr>
          <p:cNvPr id="337" name="Shape 337"/>
          <p:cNvSpPr/>
          <p:nvPr/>
        </p:nvSpPr>
        <p:spPr>
          <a:xfrm>
            <a:off x="-1" y="5925278"/>
            <a:ext cx="12192000" cy="932722"/>
          </a:xfrm>
          <a:prstGeom prst="rect">
            <a:avLst/>
          </a:prstGeom>
          <a:solidFill>
            <a:srgbClr val="07464F"/>
          </a:solidFill>
          <a:ln w="25400">
            <a:solidFill>
              <a:schemeClr val="tx2">
                <a:lumMod val="50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280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5" name="Shape 323"/>
          <p:cNvSpPr/>
          <p:nvPr/>
        </p:nvSpPr>
        <p:spPr>
          <a:xfrm>
            <a:off x="9862857" y="6220589"/>
            <a:ext cx="2037559" cy="375689"/>
          </a:xfrm>
          <a:prstGeom prst="rect">
            <a:avLst/>
          </a:prstGeom>
          <a:solidFill>
            <a:srgbClr val="07464F"/>
          </a:solidFill>
          <a:ln w="6350">
            <a:solidFill>
              <a:schemeClr val="bg1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r>
              <a:rPr lang="ru-RU" sz="1400" dirty="0" smtClean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rPr>
              <a:t>Липецкое УФАС России  </a:t>
            </a:r>
            <a:endParaRPr sz="1400" dirty="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  <p:pic>
        <p:nvPicPr>
          <p:cNvPr id="14" name="Shape 1060"/>
          <p:cNvPicPr/>
          <p:nvPr/>
        </p:nvPicPr>
        <p:blipFill>
          <a:blip r:embed="rId2"/>
          <a:stretch/>
        </p:blipFill>
        <p:spPr>
          <a:xfrm>
            <a:off x="145475" y="5974634"/>
            <a:ext cx="1973261" cy="809624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Shape 344"/>
          <p:cNvSpPr/>
          <p:nvPr/>
        </p:nvSpPr>
        <p:spPr>
          <a:xfrm>
            <a:off x="0" y="0"/>
            <a:ext cx="12192000" cy="932723"/>
          </a:xfrm>
          <a:prstGeom prst="rect">
            <a:avLst/>
          </a:prstGeom>
          <a:solidFill>
            <a:srgbClr val="07464F"/>
          </a:solidFill>
          <a:ln w="25400">
            <a:solidFill>
              <a:schemeClr val="tx2">
                <a:lumMod val="50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r>
              <a:rPr sz="2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rPr>
              <a:t>ОСНОВНЫЕ ИЗМЕНЕНИЯ «ОПТИМИЗАЦИОННОГО ЗАКОНА»</a:t>
            </a:r>
          </a:p>
        </p:txBody>
      </p:sp>
      <p:sp>
        <p:nvSpPr>
          <p:cNvPr id="345" name="Shape 345"/>
          <p:cNvSpPr txBox="1"/>
          <p:nvPr/>
        </p:nvSpPr>
        <p:spPr>
          <a:xfrm>
            <a:off x="663686" y="1417725"/>
            <a:ext cx="1052523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endParaRPr sz="24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l"/>
            <a:endParaRPr sz="24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46" name="Shape 346"/>
          <p:cNvSpPr txBox="1"/>
          <p:nvPr/>
        </p:nvSpPr>
        <p:spPr>
          <a:xfrm>
            <a:off x="320786" y="964873"/>
            <a:ext cx="11871214" cy="4050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/>
          <a:lstStyle>
            <a:defPPr/>
            <a:lvl1pPr marL="0" lvl="0" indent="0" algn="ctr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sz="2200" b="1">
                <a:latin typeface="Times New Roman"/>
                <a:ea typeface="Times New Roman"/>
                <a:cs typeface="Times New Roman"/>
              </a:rPr>
              <a:t>«Универсальная предквалификация»</a:t>
            </a:r>
          </a:p>
        </p:txBody>
      </p:sp>
      <p:sp>
        <p:nvSpPr>
          <p:cNvPr id="347" name="Shape 347"/>
          <p:cNvSpPr/>
          <p:nvPr/>
        </p:nvSpPr>
        <p:spPr>
          <a:xfrm>
            <a:off x="0" y="1369933"/>
            <a:ext cx="6059277" cy="0"/>
          </a:xfrm>
          <a:prstGeom prst="line">
            <a:avLst/>
          </a:prstGeom>
          <a:ln w="38100">
            <a:solidFill>
              <a:srgbClr val="10253F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854380747"/>
              </p:ext>
            </p:extLst>
          </p:nvPr>
        </p:nvGraphicFramePr>
        <p:xfrm>
          <a:off x="509286" y="1588671"/>
          <a:ext cx="11482170" cy="42628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49" name="Shape 349"/>
          <p:cNvSpPr/>
          <p:nvPr/>
        </p:nvSpPr>
        <p:spPr>
          <a:xfrm>
            <a:off x="0" y="5942073"/>
            <a:ext cx="12192000" cy="932722"/>
          </a:xfrm>
          <a:prstGeom prst="rect">
            <a:avLst/>
          </a:prstGeom>
          <a:solidFill>
            <a:srgbClr val="07464F"/>
          </a:solidFill>
          <a:ln w="25400">
            <a:solidFill>
              <a:schemeClr val="tx2">
                <a:lumMod val="50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2800">
              <a:solidFill>
                <a:srgbClr val="07464F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50" name="Shape 350"/>
          <p:cNvSpPr/>
          <p:nvPr/>
        </p:nvSpPr>
        <p:spPr>
          <a:xfrm>
            <a:off x="12166600" y="6405331"/>
            <a:ext cx="0" cy="452668"/>
          </a:xfrm>
          <a:prstGeom prst="line">
            <a:avLst/>
          </a:prstGeom>
          <a:ln w="57150">
            <a:solidFill>
              <a:schemeClr val="tx2">
                <a:lumMod val="50000"/>
              </a:schemeClr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351" name="Shape 351"/>
          <p:cNvSpPr/>
          <p:nvPr/>
        </p:nvSpPr>
        <p:spPr>
          <a:xfrm flipH="1">
            <a:off x="8208234" y="6850403"/>
            <a:ext cx="3983765" cy="0"/>
          </a:xfrm>
          <a:prstGeom prst="line">
            <a:avLst/>
          </a:prstGeom>
          <a:ln w="57150">
            <a:solidFill>
              <a:schemeClr val="tx2">
                <a:lumMod val="50000"/>
              </a:schemeClr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12" name="Shape 323"/>
          <p:cNvSpPr/>
          <p:nvPr/>
        </p:nvSpPr>
        <p:spPr>
          <a:xfrm>
            <a:off x="9862857" y="6220589"/>
            <a:ext cx="2037559" cy="375689"/>
          </a:xfrm>
          <a:prstGeom prst="rect">
            <a:avLst/>
          </a:prstGeom>
          <a:solidFill>
            <a:srgbClr val="07464F"/>
          </a:solidFill>
          <a:ln w="6350">
            <a:solidFill>
              <a:schemeClr val="bg1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r>
              <a:rPr lang="ru-RU" sz="1400" dirty="0" smtClean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rPr>
              <a:t>Липецкое УФАС России  </a:t>
            </a:r>
            <a:endParaRPr sz="1400" dirty="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  <p:pic>
        <p:nvPicPr>
          <p:cNvPr id="11" name="Shape 1060"/>
          <p:cNvPicPr/>
          <p:nvPr/>
        </p:nvPicPr>
        <p:blipFill>
          <a:blip r:embed="rId8"/>
          <a:stretch/>
        </p:blipFill>
        <p:spPr>
          <a:xfrm>
            <a:off x="145475" y="5974634"/>
            <a:ext cx="1973261" cy="809624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Shape 356"/>
          <p:cNvSpPr/>
          <p:nvPr/>
        </p:nvSpPr>
        <p:spPr>
          <a:xfrm>
            <a:off x="0" y="0"/>
            <a:ext cx="12192000" cy="932723"/>
          </a:xfrm>
          <a:prstGeom prst="rect">
            <a:avLst/>
          </a:prstGeom>
          <a:solidFill>
            <a:srgbClr val="07464F"/>
          </a:solidFill>
          <a:ln w="25400">
            <a:solidFill>
              <a:schemeClr val="tx2">
                <a:lumMod val="50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r>
              <a:rPr sz="2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rPr>
              <a:t>ОСНОВНЫЕ ИЗМЕНЕНИЯ «ОПТИМИЗАЦИОННОГО ЗАКОНА»</a:t>
            </a:r>
          </a:p>
        </p:txBody>
      </p:sp>
      <p:sp>
        <p:nvSpPr>
          <p:cNvPr id="357" name="Shape 357"/>
          <p:cNvSpPr txBox="1"/>
          <p:nvPr/>
        </p:nvSpPr>
        <p:spPr>
          <a:xfrm>
            <a:off x="671813" y="2003262"/>
            <a:ext cx="1052523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endParaRPr sz="24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l"/>
            <a:endParaRPr sz="24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58" name="Shape 358"/>
          <p:cNvSpPr txBox="1"/>
          <p:nvPr/>
        </p:nvSpPr>
        <p:spPr>
          <a:xfrm>
            <a:off x="269022" y="950885"/>
            <a:ext cx="11871214" cy="4050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/>
          <a:lstStyle>
            <a:defPPr/>
            <a:lvl1pPr marL="0" lvl="0" indent="0" algn="ctr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sz="2200" b="1">
                <a:latin typeface="Times New Roman"/>
                <a:ea typeface="Times New Roman"/>
                <a:cs typeface="Times New Roman"/>
              </a:rPr>
              <a:t>«Универсальная предквалификация»</a:t>
            </a:r>
          </a:p>
        </p:txBody>
      </p:sp>
      <p:sp>
        <p:nvSpPr>
          <p:cNvPr id="359" name="Shape 359"/>
          <p:cNvSpPr/>
          <p:nvPr/>
        </p:nvSpPr>
        <p:spPr>
          <a:xfrm>
            <a:off x="0" y="1369933"/>
            <a:ext cx="6059277" cy="0"/>
          </a:xfrm>
          <a:prstGeom prst="line">
            <a:avLst/>
          </a:prstGeom>
          <a:ln w="38100">
            <a:solidFill>
              <a:srgbClr val="10253F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360" name="Shape 360"/>
          <p:cNvSpPr/>
          <p:nvPr/>
        </p:nvSpPr>
        <p:spPr>
          <a:xfrm>
            <a:off x="31254" y="4033511"/>
            <a:ext cx="6173375" cy="1200329"/>
          </a:xfrm>
          <a:prstGeom prst="rect">
            <a:avLst/>
          </a:prstGeom>
          <a:noFill/>
        </p:spPr>
        <p:txBody>
          <a:bodyPr wrap="square" lIns="0" tIns="45720" rIns="91440" bIns="45720" anchor="t">
            <a:spAutoFit/>
          </a:bodyPr>
          <a:lstStyle/>
          <a:p>
            <a:pPr marL="0" indent="0" algn="ctr">
              <a:spcAft>
                <a:spcPts val="554"/>
              </a:spcAft>
            </a:pP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Часть 2.1 ст. 31 44-ФЗ устанавливает требование о соответствии участника «универсальной предквалификации»</a:t>
            </a:r>
          </a:p>
        </p:txBody>
      </p:sp>
      <p:sp>
        <p:nvSpPr>
          <p:cNvPr id="361" name="Shape 361"/>
          <p:cNvSpPr/>
          <p:nvPr/>
        </p:nvSpPr>
        <p:spPr>
          <a:xfrm>
            <a:off x="581613" y="2062682"/>
            <a:ext cx="4805988" cy="1569659"/>
          </a:xfrm>
          <a:prstGeom prst="rect">
            <a:avLst/>
          </a:prstGeom>
          <a:noFill/>
        </p:spPr>
        <p:txBody>
          <a:bodyPr wrap="square" lIns="0" tIns="45720" rIns="91440" bIns="45720" anchor="t">
            <a:spAutoFit/>
          </a:bodyPr>
          <a:lstStyle/>
          <a:p>
            <a:pPr marL="0" indent="0" algn="ctr">
              <a:spcAft>
                <a:spcPts val="554"/>
              </a:spcAft>
            </a:pP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Часть 2 ст. 31 44-ФЗ устанавливает доп. требования, утвержденные ПП РФ № 2571 </a:t>
            </a:r>
            <a:b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</a:b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(«специальная предквалификация»)</a:t>
            </a:r>
          </a:p>
        </p:txBody>
      </p:sp>
      <p:sp>
        <p:nvSpPr>
          <p:cNvPr id="362" name="Shape 362"/>
          <p:cNvSpPr/>
          <p:nvPr/>
        </p:nvSpPr>
        <p:spPr>
          <a:xfrm flipV="1">
            <a:off x="486828" y="3827656"/>
            <a:ext cx="4900773" cy="10540"/>
          </a:xfrm>
          <a:prstGeom prst="line">
            <a:avLst/>
          </a:prstGeom>
          <a:ln w="38100">
            <a:solidFill>
              <a:srgbClr val="07594F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364" name="Shape 364"/>
          <p:cNvSpPr txBox="1"/>
          <p:nvPr/>
        </p:nvSpPr>
        <p:spPr>
          <a:xfrm>
            <a:off x="10981644" y="1125962"/>
            <a:ext cx="92461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lang="en-US" sz="4000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NB</a:t>
            </a:r>
            <a:endParaRPr sz="4000" dirty="0">
              <a:solidFill>
                <a:srgbClr val="C00000"/>
              </a:solidFill>
              <a:latin typeface="Times New Roman"/>
              <a:ea typeface="Times New Roman"/>
              <a:cs typeface="Times New Roman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4007530779"/>
              </p:ext>
            </p:extLst>
          </p:nvPr>
        </p:nvGraphicFramePr>
        <p:xfrm>
          <a:off x="4247909" y="1029343"/>
          <a:ext cx="9144000" cy="48161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66" name="Shape 366"/>
          <p:cNvSpPr/>
          <p:nvPr/>
        </p:nvSpPr>
        <p:spPr>
          <a:xfrm>
            <a:off x="0" y="5925278"/>
            <a:ext cx="12192000" cy="932722"/>
          </a:xfrm>
          <a:prstGeom prst="rect">
            <a:avLst/>
          </a:prstGeom>
          <a:solidFill>
            <a:srgbClr val="07464F"/>
          </a:solidFill>
          <a:ln w="25400">
            <a:solidFill>
              <a:schemeClr val="tx2">
                <a:lumMod val="50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280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4" name="Shape 323"/>
          <p:cNvSpPr/>
          <p:nvPr/>
        </p:nvSpPr>
        <p:spPr>
          <a:xfrm>
            <a:off x="9862857" y="6220589"/>
            <a:ext cx="2037559" cy="375689"/>
          </a:xfrm>
          <a:prstGeom prst="rect">
            <a:avLst/>
          </a:prstGeom>
          <a:solidFill>
            <a:srgbClr val="07464F"/>
          </a:solidFill>
          <a:ln w="6350">
            <a:solidFill>
              <a:schemeClr val="bg1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r>
              <a:rPr lang="ru-RU" sz="1400" dirty="0" smtClean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rPr>
              <a:t>Липецкое УФАС России  </a:t>
            </a:r>
            <a:endParaRPr sz="1400" dirty="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  <p:pic>
        <p:nvPicPr>
          <p:cNvPr id="13" name="Shape 1060"/>
          <p:cNvPicPr/>
          <p:nvPr/>
        </p:nvPicPr>
        <p:blipFill>
          <a:blip r:embed="rId7"/>
          <a:stretch/>
        </p:blipFill>
        <p:spPr>
          <a:xfrm>
            <a:off x="145475" y="5974634"/>
            <a:ext cx="1973261" cy="809624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Shape 443"/>
          <p:cNvSpPr/>
          <p:nvPr/>
        </p:nvSpPr>
        <p:spPr>
          <a:xfrm>
            <a:off x="0" y="0"/>
            <a:ext cx="12192000" cy="932723"/>
          </a:xfrm>
          <a:prstGeom prst="rect">
            <a:avLst/>
          </a:prstGeom>
          <a:solidFill>
            <a:srgbClr val="07464F"/>
          </a:solidFill>
          <a:ln w="25400">
            <a:solidFill>
              <a:schemeClr val="tx2">
                <a:lumMod val="50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algn="ctr"/>
            <a:r>
              <a:rPr lang="ru-RU" alt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Дополнительные </a:t>
            </a:r>
            <a:r>
              <a:rPr lang="ru-RU" alt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участникам закупок </a:t>
            </a:r>
            <a:r>
              <a:rPr lang="ru-RU" alt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(ПП 2571)</a:t>
            </a:r>
          </a:p>
        </p:txBody>
      </p:sp>
      <p:sp>
        <p:nvSpPr>
          <p:cNvPr id="444" name="Shape 444"/>
          <p:cNvSpPr/>
          <p:nvPr/>
        </p:nvSpPr>
        <p:spPr>
          <a:xfrm>
            <a:off x="0" y="5942073"/>
            <a:ext cx="12192000" cy="932722"/>
          </a:xfrm>
          <a:prstGeom prst="rect">
            <a:avLst/>
          </a:prstGeom>
          <a:solidFill>
            <a:srgbClr val="07464F"/>
          </a:solidFill>
          <a:ln w="25400">
            <a:solidFill>
              <a:schemeClr val="tx2">
                <a:lumMod val="50000"/>
              </a:schemeClr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280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3" name="Текст 2">
            <a:extLst>
              <a:ext uri="{FF2B5EF4-FFF2-40B4-BE49-F238E27FC236}">
                <a16:creationId xmlns:a16="http://schemas.microsoft.com/office/drawing/2014/main" xmlns="" id="{8682933F-DD03-46D6-935B-F83E91D74922}"/>
              </a:ext>
            </a:extLst>
          </p:cNvPr>
          <p:cNvSpPr txBox="1">
            <a:spLocks/>
          </p:cNvSpPr>
          <p:nvPr/>
        </p:nvSpPr>
        <p:spPr bwMode="auto">
          <a:xfrm>
            <a:off x="145475" y="1242914"/>
            <a:ext cx="12261180" cy="898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Должна ли комиссия отклонить заявку, если данные из ЕИС не совпадают </a:t>
            </a:r>
          </a:p>
          <a:p>
            <a:pPr>
              <a:spcBef>
                <a:spcPts val="0"/>
              </a:spcBef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данными в документах участника?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78319" y="2065884"/>
            <a:ext cx="1049892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 закупки обжаловал действия Комиссии по осуществлению закупок, неправомерно принявшей решение об отклонении указанной заявки на основании предоставления контракта, который в ЕИС  имеет статус «Исполнение», при этом в составе заявки представлены сведения, подтверждающие исполнение контракта в полном объеме. </a:t>
            </a:r>
          </a:p>
          <a:p>
            <a:pPr algn="ctr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Жалоба признана обоснованной. </a:t>
            </a:r>
          </a:p>
          <a:p>
            <a:pPr algn="ctr"/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*См. решение Чукотского УФАС России по закупке 0188300005422000025 от 21.04.2022</a:t>
            </a:r>
          </a:p>
          <a:p>
            <a:pPr algn="ctr"/>
            <a:r>
              <a:rPr lang="ru-RU" sz="1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выводы также подтверждаются письмом ФАС России от 30.05.2022 № ПИ/52251/22</a:t>
            </a:r>
          </a:p>
          <a:p>
            <a:pPr algn="ctr"/>
            <a:r>
              <a:rPr lang="ru-RU" sz="1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Верховного Суда Российской Федерации от 28.10.2019 № 301-ЭС19-18955</a:t>
            </a:r>
          </a:p>
          <a:p>
            <a:pPr algn="ctr"/>
            <a:endParaRPr lang="ru-RU" sz="16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Shape 323"/>
          <p:cNvSpPr/>
          <p:nvPr/>
        </p:nvSpPr>
        <p:spPr>
          <a:xfrm>
            <a:off x="9862857" y="6220589"/>
            <a:ext cx="2037559" cy="375689"/>
          </a:xfrm>
          <a:prstGeom prst="rect">
            <a:avLst/>
          </a:prstGeom>
          <a:solidFill>
            <a:srgbClr val="07464F"/>
          </a:solidFill>
          <a:ln w="6350">
            <a:solidFill>
              <a:schemeClr val="bg1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r>
              <a:rPr lang="ru-RU" sz="1400" dirty="0" smtClean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rPr>
              <a:t>Липецкое УФАС России  </a:t>
            </a:r>
            <a:endParaRPr sz="1400" dirty="0">
              <a:solidFill>
                <a:schemeClr val="lt1"/>
              </a:solidFill>
              <a:latin typeface="Times New Roman"/>
              <a:ea typeface="Times New Roman"/>
              <a:cs typeface="Times New Roman"/>
            </a:endParaRPr>
          </a:p>
        </p:txBody>
      </p:sp>
      <p:pic>
        <p:nvPicPr>
          <p:cNvPr id="7" name="Shape 1060"/>
          <p:cNvPicPr/>
          <p:nvPr/>
        </p:nvPicPr>
        <p:blipFill>
          <a:blip r:embed="rId2"/>
          <a:stretch/>
        </p:blipFill>
        <p:spPr>
          <a:xfrm>
            <a:off x="145475" y="5974634"/>
            <a:ext cx="1973261" cy="809624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2_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</a:gradFill>
      </a:fillStyleLst>
      <a:lnStyleLst>
        <a:ln w="9525">
          <a:solidFill>
            <a:schemeClr val="phClr">
              <a:shade val="95000"/>
              <a:satMod val="105000"/>
            </a:schemeClr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>
              <a:srgbClr val="000000">
                <a:alpha val="38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513</TotalTime>
  <Words>2141</Words>
  <Application>Microsoft Office PowerPoint</Application>
  <DocSecurity>0</DocSecurity>
  <PresentationFormat>Широкоэкранный</PresentationFormat>
  <Paragraphs>194</Paragraphs>
  <Slides>23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23</vt:i4>
      </vt:variant>
    </vt:vector>
  </HeadingPairs>
  <TitlesOfParts>
    <vt:vector size="30" baseType="lpstr">
      <vt:lpstr>MS PGothic</vt:lpstr>
      <vt:lpstr>Arial</vt:lpstr>
      <vt:lpstr>Calibri</vt:lpstr>
      <vt:lpstr>Calibri Light</vt:lpstr>
      <vt:lpstr>Times New Roman</vt:lpstr>
      <vt:lpstr>2_Тема Office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Игоревна Старых</dc:creator>
  <cp:lastModifiedBy>Татьяна Николаевна Ролдугина</cp:lastModifiedBy>
  <cp:revision>69</cp:revision>
  <cp:lastPrinted>2022-12-15T07:20:21Z</cp:lastPrinted>
  <dcterms:modified xsi:type="dcterms:W3CDTF">2022-12-15T07:20:31Z</dcterms:modified>
</cp:coreProperties>
</file>