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  <p:sldMasterId id="2147483885" r:id="rId2"/>
  </p:sldMasterIdLst>
  <p:notesMasterIdLst>
    <p:notesMasterId r:id="rId29"/>
  </p:notesMasterIdLst>
  <p:sldIdLst>
    <p:sldId id="662" r:id="rId3"/>
    <p:sldId id="774" r:id="rId4"/>
    <p:sldId id="784" r:id="rId5"/>
    <p:sldId id="780" r:id="rId6"/>
    <p:sldId id="785" r:id="rId7"/>
    <p:sldId id="773" r:id="rId8"/>
    <p:sldId id="751" r:id="rId9"/>
    <p:sldId id="775" r:id="rId10"/>
    <p:sldId id="756" r:id="rId11"/>
    <p:sldId id="776" r:id="rId12"/>
    <p:sldId id="777" r:id="rId13"/>
    <p:sldId id="778" r:id="rId14"/>
    <p:sldId id="779" r:id="rId15"/>
    <p:sldId id="781" r:id="rId16"/>
    <p:sldId id="782" r:id="rId17"/>
    <p:sldId id="783" r:id="rId18"/>
    <p:sldId id="753" r:id="rId19"/>
    <p:sldId id="757" r:id="rId20"/>
    <p:sldId id="758" r:id="rId21"/>
    <p:sldId id="760" r:id="rId22"/>
    <p:sldId id="761" r:id="rId23"/>
    <p:sldId id="769" r:id="rId24"/>
    <p:sldId id="770" r:id="rId25"/>
    <p:sldId id="771" r:id="rId26"/>
    <p:sldId id="709" r:id="rId27"/>
    <p:sldId id="696" r:id="rId28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F3BF99-9C75-469E-9B83-7E4DADE99657}">
          <p14:sldIdLst>
            <p14:sldId id="662"/>
            <p14:sldId id="774"/>
            <p14:sldId id="784"/>
            <p14:sldId id="780"/>
            <p14:sldId id="785"/>
            <p14:sldId id="773"/>
            <p14:sldId id="751"/>
            <p14:sldId id="775"/>
            <p14:sldId id="756"/>
            <p14:sldId id="776"/>
            <p14:sldId id="777"/>
            <p14:sldId id="778"/>
            <p14:sldId id="779"/>
            <p14:sldId id="781"/>
            <p14:sldId id="782"/>
            <p14:sldId id="783"/>
            <p14:sldId id="753"/>
            <p14:sldId id="757"/>
            <p14:sldId id="758"/>
            <p14:sldId id="760"/>
            <p14:sldId id="761"/>
            <p14:sldId id="769"/>
            <p14:sldId id="770"/>
            <p14:sldId id="771"/>
            <p14:sldId id="709"/>
            <p14:sldId id="6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7A4"/>
    <a:srgbClr val="3A7482"/>
    <a:srgbClr val="3F868D"/>
    <a:srgbClr val="EAB200"/>
    <a:srgbClr val="BC8F00"/>
    <a:srgbClr val="F2B800"/>
    <a:srgbClr val="2969A3"/>
    <a:srgbClr val="7B61BB"/>
    <a:srgbClr val="439F9D"/>
    <a:srgbClr val="543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3511" autoAdjust="0"/>
  </p:normalViewPr>
  <p:slideViewPr>
    <p:cSldViewPr snapToGrid="0">
      <p:cViewPr varScale="1">
        <p:scale>
          <a:sx n="63" d="100"/>
          <a:sy n="63" d="100"/>
        </p:scale>
        <p:origin x="93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E4B0E-D101-4D54-B819-8A614311A36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344377-B57D-4070-AA07-A49A80E84BD0}">
      <dgm:prSet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Заказчик направляет обращение о согласовании заключения контракта</a:t>
          </a:r>
        </a:p>
      </dgm:t>
    </dgm:pt>
    <dgm:pt modelId="{2E84F40E-628A-4389-86FF-9DF1D84D92B6}" type="parTrans" cxnId="{3FC92C45-7B20-4BCE-B7BA-4667257F282B}">
      <dgm:prSet/>
      <dgm:spPr/>
      <dgm:t>
        <a:bodyPr/>
        <a:lstStyle/>
        <a:p>
          <a:endParaRPr lang="ru-RU"/>
        </a:p>
      </dgm:t>
    </dgm:pt>
    <dgm:pt modelId="{E0891D40-70ED-4BC9-A138-A7508FCD44C7}" type="sibTrans" cxnId="{3FC92C45-7B20-4BCE-B7BA-4667257F282B}">
      <dgm:prSet/>
      <dgm:spPr>
        <a:solidFill>
          <a:srgbClr val="C00000">
            <a:alpha val="89804"/>
          </a:srgbClr>
        </a:solidFill>
      </dgm:spPr>
      <dgm:t>
        <a:bodyPr/>
        <a:lstStyle/>
        <a:p>
          <a:endParaRPr lang="ru-RU"/>
        </a:p>
      </dgm:t>
    </dgm:pt>
    <dgm:pt modelId="{E2710026-7914-4D84-AF8C-FA374AA72996}">
      <dgm:prSet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внеплановую проверку на основании соответствующего приказа</a:t>
          </a:r>
          <a:endParaRPr lang="ru-RU" sz="1600" dirty="0"/>
        </a:p>
      </dgm:t>
    </dgm:pt>
    <dgm:pt modelId="{3C44FD47-6EFF-4E38-9EAB-E4D93DF0006A}" type="parTrans" cxnId="{99FB5053-D6C1-4EC2-86E4-5D93D946A24E}">
      <dgm:prSet/>
      <dgm:spPr/>
      <dgm:t>
        <a:bodyPr/>
        <a:lstStyle/>
        <a:p>
          <a:endParaRPr lang="ru-RU"/>
        </a:p>
      </dgm:t>
    </dgm:pt>
    <dgm:pt modelId="{F4C008FA-E441-405B-83DA-BE2613F7C38B}" type="sibTrans" cxnId="{99FB5053-D6C1-4EC2-86E4-5D93D946A24E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BE6A63CF-694F-4CB4-91FB-02D0D18FFD7C}">
      <dgm:prSet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проведения внеплановой проверки принимает одно из следующих решений:</a:t>
          </a:r>
        </a:p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 согласовании заключения контракта,</a:t>
          </a:r>
        </a:p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 согласовании заключения контракта с выдачей предписания,</a:t>
          </a:r>
        </a:p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 отказе в согласовании заключения контракта</a:t>
          </a:r>
        </a:p>
      </dgm:t>
    </dgm:pt>
    <dgm:pt modelId="{772A506B-2F0B-49F9-931D-E50FB424D5FF}" type="parTrans" cxnId="{E1BE87E9-FA13-4089-A24B-AABB01555595}">
      <dgm:prSet/>
      <dgm:spPr/>
      <dgm:t>
        <a:bodyPr/>
        <a:lstStyle/>
        <a:p>
          <a:endParaRPr lang="ru-RU"/>
        </a:p>
      </dgm:t>
    </dgm:pt>
    <dgm:pt modelId="{6C3F22E6-A497-462E-A487-6BBB3B4B92E4}" type="sibTrans" cxnId="{E1BE87E9-FA13-4089-A24B-AABB01555595}">
      <dgm:prSet/>
      <dgm:spPr>
        <a:solidFill>
          <a:srgbClr val="C00000">
            <a:alpha val="89804"/>
          </a:srgbClr>
        </a:solidFill>
      </dgm:spPr>
      <dgm:t>
        <a:bodyPr/>
        <a:lstStyle/>
        <a:p>
          <a:endParaRPr lang="ru-RU" dirty="0"/>
        </a:p>
      </dgm:t>
    </dgm:pt>
    <dgm:pt modelId="{F60E17A9-EFEA-49CE-A8DE-3345E683466F}">
      <dgm:prSet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направляет заказчику принятое решение</a:t>
          </a:r>
          <a:endParaRPr lang="ru-RU" sz="1600" dirty="0"/>
        </a:p>
      </dgm:t>
    </dgm:pt>
    <dgm:pt modelId="{6AE22231-4E46-4E42-8B8A-EB555C43BA6A}" type="parTrans" cxnId="{58B71D4F-5728-4B80-8456-8BA587297BE8}">
      <dgm:prSet/>
      <dgm:spPr/>
      <dgm:t>
        <a:bodyPr/>
        <a:lstStyle/>
        <a:p>
          <a:endParaRPr lang="ru-RU"/>
        </a:p>
      </dgm:t>
    </dgm:pt>
    <dgm:pt modelId="{36C6C258-7577-422E-AA47-0ED2626EA459}" type="sibTrans" cxnId="{58B71D4F-5728-4B80-8456-8BA587297BE8}">
      <dgm:prSet/>
      <dgm:spPr/>
      <dgm:t>
        <a:bodyPr/>
        <a:lstStyle/>
        <a:p>
          <a:endParaRPr lang="ru-RU"/>
        </a:p>
      </dgm:t>
    </dgm:pt>
    <dgm:pt modelId="{61DD0E27-1C0F-49C7-AC12-ED8DAD5FA939}">
      <dgm:prSet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Контрольный орган рассматривает обращение в течение </a:t>
          </a:r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рабочих дней 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 дня, следующем за днем поступления обращения, осуществляя при этом совокупность действий: </a:t>
          </a:r>
        </a:p>
      </dgm:t>
    </dgm:pt>
    <dgm:pt modelId="{7245377A-C909-4CF7-BF84-BBCAC4D6FAF3}" type="parTrans" cxnId="{5CF86C0F-0C30-444C-9EE1-338719BD3C63}">
      <dgm:prSet/>
      <dgm:spPr/>
      <dgm:t>
        <a:bodyPr/>
        <a:lstStyle/>
        <a:p>
          <a:endParaRPr lang="ru-RU"/>
        </a:p>
      </dgm:t>
    </dgm:pt>
    <dgm:pt modelId="{6FD17DFC-E30E-4AD9-8272-E38355976342}" type="sibTrans" cxnId="{5CF86C0F-0C30-444C-9EE1-338719BD3C63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4057D546-10CF-478F-B8F9-3E008F1C6E8F}" type="pres">
      <dgm:prSet presAssocID="{401E4B0E-D101-4D54-B819-8A614311A363}" presName="outerComposite" presStyleCnt="0">
        <dgm:presLayoutVars>
          <dgm:chMax val="5"/>
          <dgm:dir/>
          <dgm:resizeHandles val="exact"/>
        </dgm:presLayoutVars>
      </dgm:prSet>
      <dgm:spPr/>
    </dgm:pt>
    <dgm:pt modelId="{F3E6F101-EC1A-42A9-AF9E-A7A4CF3EA23E}" type="pres">
      <dgm:prSet presAssocID="{401E4B0E-D101-4D54-B819-8A614311A363}" presName="dummyMaxCanvas" presStyleCnt="0">
        <dgm:presLayoutVars/>
      </dgm:prSet>
      <dgm:spPr/>
    </dgm:pt>
    <dgm:pt modelId="{0E53E45F-AF06-41F1-B988-D810A71E14E9}" type="pres">
      <dgm:prSet presAssocID="{401E4B0E-D101-4D54-B819-8A614311A363}" presName="FiveNodes_1" presStyleLbl="node1" presStyleIdx="0" presStyleCnt="5" custScaleY="76631">
        <dgm:presLayoutVars>
          <dgm:bulletEnabled val="1"/>
        </dgm:presLayoutVars>
      </dgm:prSet>
      <dgm:spPr/>
    </dgm:pt>
    <dgm:pt modelId="{57563069-9B6F-43CA-A4D0-351DEE3AFD39}" type="pres">
      <dgm:prSet presAssocID="{401E4B0E-D101-4D54-B819-8A614311A363}" presName="FiveNodes_2" presStyleLbl="node1" presStyleIdx="1" presStyleCnt="5" custLinFactNeighborY="-10973">
        <dgm:presLayoutVars>
          <dgm:bulletEnabled val="1"/>
        </dgm:presLayoutVars>
      </dgm:prSet>
      <dgm:spPr/>
    </dgm:pt>
    <dgm:pt modelId="{BBFDA3DC-1826-4B0B-A851-6D967471EDBD}" type="pres">
      <dgm:prSet presAssocID="{401E4B0E-D101-4D54-B819-8A614311A363}" presName="FiveNodes_3" presStyleLbl="node1" presStyleIdx="2" presStyleCnt="5" custScaleY="78259" custLinFactNeighborX="100" custLinFactNeighborY="-19202">
        <dgm:presLayoutVars>
          <dgm:bulletEnabled val="1"/>
        </dgm:presLayoutVars>
      </dgm:prSet>
      <dgm:spPr/>
    </dgm:pt>
    <dgm:pt modelId="{CAA8D90A-18F0-411C-89CB-BA6892CB2EB9}" type="pres">
      <dgm:prSet presAssocID="{401E4B0E-D101-4D54-B819-8A614311A363}" presName="FiveNodes_4" presStyleLbl="node1" presStyleIdx="3" presStyleCnt="5" custScaleY="145862" custLinFactNeighborY="-914">
        <dgm:presLayoutVars>
          <dgm:bulletEnabled val="1"/>
        </dgm:presLayoutVars>
      </dgm:prSet>
      <dgm:spPr/>
    </dgm:pt>
    <dgm:pt modelId="{9EA97F0D-CAFD-45F0-85F9-6E623C55EB75}" type="pres">
      <dgm:prSet presAssocID="{401E4B0E-D101-4D54-B819-8A614311A363}" presName="FiveNodes_5" presStyleLbl="node1" presStyleIdx="4" presStyleCnt="5" custScaleY="55442">
        <dgm:presLayoutVars>
          <dgm:bulletEnabled val="1"/>
        </dgm:presLayoutVars>
      </dgm:prSet>
      <dgm:spPr/>
    </dgm:pt>
    <dgm:pt modelId="{0AF5B262-1259-4EEE-A010-A9BADE0E2E18}" type="pres">
      <dgm:prSet presAssocID="{401E4B0E-D101-4D54-B819-8A614311A363}" presName="FiveConn_1-2" presStyleLbl="fgAccFollowNode1" presStyleIdx="0" presStyleCnt="4">
        <dgm:presLayoutVars>
          <dgm:bulletEnabled val="1"/>
        </dgm:presLayoutVars>
      </dgm:prSet>
      <dgm:spPr/>
    </dgm:pt>
    <dgm:pt modelId="{94A27592-DBDC-4FF1-8458-0721FBFED5FC}" type="pres">
      <dgm:prSet presAssocID="{401E4B0E-D101-4D54-B819-8A614311A363}" presName="FiveConn_2-3" presStyleLbl="fgAccFollowNode1" presStyleIdx="1" presStyleCnt="4" custLinFactNeighborX="1352" custLinFactNeighborY="-8113">
        <dgm:presLayoutVars>
          <dgm:bulletEnabled val="1"/>
        </dgm:presLayoutVars>
      </dgm:prSet>
      <dgm:spPr/>
    </dgm:pt>
    <dgm:pt modelId="{43CD6954-3404-49D6-9168-903B2A9EC6BF}" type="pres">
      <dgm:prSet presAssocID="{401E4B0E-D101-4D54-B819-8A614311A363}" presName="FiveConn_3-4" presStyleLbl="fgAccFollowNode1" presStyleIdx="2" presStyleCnt="4" custLinFactNeighborX="-1407" custLinFactNeighborY="-26728">
        <dgm:presLayoutVars>
          <dgm:bulletEnabled val="1"/>
        </dgm:presLayoutVars>
      </dgm:prSet>
      <dgm:spPr/>
    </dgm:pt>
    <dgm:pt modelId="{EDB368AC-BB42-4F0A-AC1C-22256B0EABAA}" type="pres">
      <dgm:prSet presAssocID="{401E4B0E-D101-4D54-B819-8A614311A363}" presName="FiveConn_4-5" presStyleLbl="fgAccFollowNode1" presStyleIdx="3" presStyleCnt="4" custScaleY="100000" custLinFactNeighborX="-1406" custLinFactNeighborY="46422">
        <dgm:presLayoutVars>
          <dgm:bulletEnabled val="1"/>
        </dgm:presLayoutVars>
      </dgm:prSet>
      <dgm:spPr/>
    </dgm:pt>
    <dgm:pt modelId="{68583C90-D7F8-4E26-922E-287B43E16987}" type="pres">
      <dgm:prSet presAssocID="{401E4B0E-D101-4D54-B819-8A614311A363}" presName="FiveNodes_1_text" presStyleLbl="node1" presStyleIdx="4" presStyleCnt="5">
        <dgm:presLayoutVars>
          <dgm:bulletEnabled val="1"/>
        </dgm:presLayoutVars>
      </dgm:prSet>
      <dgm:spPr/>
    </dgm:pt>
    <dgm:pt modelId="{0938123C-4C0F-4978-94E1-75B3CDF06003}" type="pres">
      <dgm:prSet presAssocID="{401E4B0E-D101-4D54-B819-8A614311A363}" presName="FiveNodes_2_text" presStyleLbl="node1" presStyleIdx="4" presStyleCnt="5">
        <dgm:presLayoutVars>
          <dgm:bulletEnabled val="1"/>
        </dgm:presLayoutVars>
      </dgm:prSet>
      <dgm:spPr/>
    </dgm:pt>
    <dgm:pt modelId="{25152393-45B2-45D7-8787-67A78255480E}" type="pres">
      <dgm:prSet presAssocID="{401E4B0E-D101-4D54-B819-8A614311A363}" presName="FiveNodes_3_text" presStyleLbl="node1" presStyleIdx="4" presStyleCnt="5">
        <dgm:presLayoutVars>
          <dgm:bulletEnabled val="1"/>
        </dgm:presLayoutVars>
      </dgm:prSet>
      <dgm:spPr/>
    </dgm:pt>
    <dgm:pt modelId="{C3FE2A45-E614-4DF4-ADE8-03EA45F7140E}" type="pres">
      <dgm:prSet presAssocID="{401E4B0E-D101-4D54-B819-8A614311A363}" presName="FiveNodes_4_text" presStyleLbl="node1" presStyleIdx="4" presStyleCnt="5">
        <dgm:presLayoutVars>
          <dgm:bulletEnabled val="1"/>
        </dgm:presLayoutVars>
      </dgm:prSet>
      <dgm:spPr/>
    </dgm:pt>
    <dgm:pt modelId="{65E89E53-3B4F-4900-BC47-6C42D5428E35}" type="pres">
      <dgm:prSet presAssocID="{401E4B0E-D101-4D54-B819-8A614311A36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CF86C0F-0C30-444C-9EE1-338719BD3C63}" srcId="{401E4B0E-D101-4D54-B819-8A614311A363}" destId="{61DD0E27-1C0F-49C7-AC12-ED8DAD5FA939}" srcOrd="1" destOrd="0" parTransId="{7245377A-C909-4CF7-BF84-BBCAC4D6FAF3}" sibTransId="{6FD17DFC-E30E-4AD9-8272-E38355976342}"/>
    <dgm:cxn modelId="{02EC6114-070E-4A35-8B44-A02B7C0E7FCB}" type="presOf" srcId="{BE6A63CF-694F-4CB4-91FB-02D0D18FFD7C}" destId="{CAA8D90A-18F0-411C-89CB-BA6892CB2EB9}" srcOrd="0" destOrd="0" presId="urn:microsoft.com/office/officeart/2005/8/layout/vProcess5"/>
    <dgm:cxn modelId="{A0198C25-985A-4667-BF9A-D3E61F00E145}" type="presOf" srcId="{E2710026-7914-4D84-AF8C-FA374AA72996}" destId="{BBFDA3DC-1826-4B0B-A851-6D967471EDBD}" srcOrd="0" destOrd="0" presId="urn:microsoft.com/office/officeart/2005/8/layout/vProcess5"/>
    <dgm:cxn modelId="{78C10828-EA18-4EE1-82C2-6A6E06B6AA70}" type="presOf" srcId="{401E4B0E-D101-4D54-B819-8A614311A363}" destId="{4057D546-10CF-478F-B8F9-3E008F1C6E8F}" srcOrd="0" destOrd="0" presId="urn:microsoft.com/office/officeart/2005/8/layout/vProcess5"/>
    <dgm:cxn modelId="{A8636C28-71F7-48AF-923C-CC3E0B6876BB}" type="presOf" srcId="{F4C008FA-E441-405B-83DA-BE2613F7C38B}" destId="{43CD6954-3404-49D6-9168-903B2A9EC6BF}" srcOrd="0" destOrd="0" presId="urn:microsoft.com/office/officeart/2005/8/layout/vProcess5"/>
    <dgm:cxn modelId="{F2AD5B62-7B6E-4BAF-AFE9-62246AFD10B6}" type="presOf" srcId="{E2710026-7914-4D84-AF8C-FA374AA72996}" destId="{25152393-45B2-45D7-8787-67A78255480E}" srcOrd="1" destOrd="0" presId="urn:microsoft.com/office/officeart/2005/8/layout/vProcess5"/>
    <dgm:cxn modelId="{B0F2F664-4E96-40DB-9674-F5707CDFD384}" type="presOf" srcId="{6FD17DFC-E30E-4AD9-8272-E38355976342}" destId="{94A27592-DBDC-4FF1-8458-0721FBFED5FC}" srcOrd="0" destOrd="0" presId="urn:microsoft.com/office/officeart/2005/8/layout/vProcess5"/>
    <dgm:cxn modelId="{3FC92C45-7B20-4BCE-B7BA-4667257F282B}" srcId="{401E4B0E-D101-4D54-B819-8A614311A363}" destId="{2A344377-B57D-4070-AA07-A49A80E84BD0}" srcOrd="0" destOrd="0" parTransId="{2E84F40E-628A-4389-86FF-9DF1D84D92B6}" sibTransId="{E0891D40-70ED-4BC9-A138-A7508FCD44C7}"/>
    <dgm:cxn modelId="{DC500B46-1690-4AB0-B5D1-7368EF3173D1}" type="presOf" srcId="{2A344377-B57D-4070-AA07-A49A80E84BD0}" destId="{0E53E45F-AF06-41F1-B988-D810A71E14E9}" srcOrd="0" destOrd="0" presId="urn:microsoft.com/office/officeart/2005/8/layout/vProcess5"/>
    <dgm:cxn modelId="{58B71D4F-5728-4B80-8456-8BA587297BE8}" srcId="{401E4B0E-D101-4D54-B819-8A614311A363}" destId="{F60E17A9-EFEA-49CE-A8DE-3345E683466F}" srcOrd="4" destOrd="0" parTransId="{6AE22231-4E46-4E42-8B8A-EB555C43BA6A}" sibTransId="{36C6C258-7577-422E-AA47-0ED2626EA459}"/>
    <dgm:cxn modelId="{99FB5053-D6C1-4EC2-86E4-5D93D946A24E}" srcId="{401E4B0E-D101-4D54-B819-8A614311A363}" destId="{E2710026-7914-4D84-AF8C-FA374AA72996}" srcOrd="2" destOrd="0" parTransId="{3C44FD47-6EFF-4E38-9EAB-E4D93DF0006A}" sibTransId="{F4C008FA-E441-405B-83DA-BE2613F7C38B}"/>
    <dgm:cxn modelId="{321E6375-88BB-46B1-ADF4-BB77244A8A1F}" type="presOf" srcId="{6C3F22E6-A497-462E-A487-6BBB3B4B92E4}" destId="{EDB368AC-BB42-4F0A-AC1C-22256B0EABAA}" srcOrd="0" destOrd="0" presId="urn:microsoft.com/office/officeart/2005/8/layout/vProcess5"/>
    <dgm:cxn modelId="{9A053C8A-5B8B-4E18-937D-D2BE096B123B}" type="presOf" srcId="{F60E17A9-EFEA-49CE-A8DE-3345E683466F}" destId="{65E89E53-3B4F-4900-BC47-6C42D5428E35}" srcOrd="1" destOrd="0" presId="urn:microsoft.com/office/officeart/2005/8/layout/vProcess5"/>
    <dgm:cxn modelId="{15993F8F-6E67-411B-9D4A-6C1F2D18CFC8}" type="presOf" srcId="{E0891D40-70ED-4BC9-A138-A7508FCD44C7}" destId="{0AF5B262-1259-4EEE-A010-A9BADE0E2E18}" srcOrd="0" destOrd="0" presId="urn:microsoft.com/office/officeart/2005/8/layout/vProcess5"/>
    <dgm:cxn modelId="{7F174C99-4D23-415B-A4F7-699CD8D3CB6F}" type="presOf" srcId="{F60E17A9-EFEA-49CE-A8DE-3345E683466F}" destId="{9EA97F0D-CAFD-45F0-85F9-6E623C55EB75}" srcOrd="0" destOrd="0" presId="urn:microsoft.com/office/officeart/2005/8/layout/vProcess5"/>
    <dgm:cxn modelId="{9FEDB699-8886-4C0B-8628-64B0788FE05B}" type="presOf" srcId="{2A344377-B57D-4070-AA07-A49A80E84BD0}" destId="{68583C90-D7F8-4E26-922E-287B43E16987}" srcOrd="1" destOrd="0" presId="urn:microsoft.com/office/officeart/2005/8/layout/vProcess5"/>
    <dgm:cxn modelId="{F08F85BA-9FBD-428E-BB16-3469C479DCE1}" type="presOf" srcId="{61DD0E27-1C0F-49C7-AC12-ED8DAD5FA939}" destId="{0938123C-4C0F-4978-94E1-75B3CDF06003}" srcOrd="1" destOrd="0" presId="urn:microsoft.com/office/officeart/2005/8/layout/vProcess5"/>
    <dgm:cxn modelId="{87AB78C0-9388-45A6-BDFA-0636F6B2CCB0}" type="presOf" srcId="{BE6A63CF-694F-4CB4-91FB-02D0D18FFD7C}" destId="{C3FE2A45-E614-4DF4-ADE8-03EA45F7140E}" srcOrd="1" destOrd="0" presId="urn:microsoft.com/office/officeart/2005/8/layout/vProcess5"/>
    <dgm:cxn modelId="{E6B9CBCD-F020-4921-A13D-3B108B3F6AA1}" type="presOf" srcId="{61DD0E27-1C0F-49C7-AC12-ED8DAD5FA939}" destId="{57563069-9B6F-43CA-A4D0-351DEE3AFD39}" srcOrd="0" destOrd="0" presId="urn:microsoft.com/office/officeart/2005/8/layout/vProcess5"/>
    <dgm:cxn modelId="{E1BE87E9-FA13-4089-A24B-AABB01555595}" srcId="{401E4B0E-D101-4D54-B819-8A614311A363}" destId="{BE6A63CF-694F-4CB4-91FB-02D0D18FFD7C}" srcOrd="3" destOrd="0" parTransId="{772A506B-2F0B-49F9-931D-E50FB424D5FF}" sibTransId="{6C3F22E6-A497-462E-A487-6BBB3B4B92E4}"/>
    <dgm:cxn modelId="{6117A1E6-0550-4137-A5FA-EF78A03F0622}" type="presParOf" srcId="{4057D546-10CF-478F-B8F9-3E008F1C6E8F}" destId="{F3E6F101-EC1A-42A9-AF9E-A7A4CF3EA23E}" srcOrd="0" destOrd="0" presId="urn:microsoft.com/office/officeart/2005/8/layout/vProcess5"/>
    <dgm:cxn modelId="{043CB2EF-FB18-43D6-8744-A920385D2BBA}" type="presParOf" srcId="{4057D546-10CF-478F-B8F9-3E008F1C6E8F}" destId="{0E53E45F-AF06-41F1-B988-D810A71E14E9}" srcOrd="1" destOrd="0" presId="urn:microsoft.com/office/officeart/2005/8/layout/vProcess5"/>
    <dgm:cxn modelId="{2DAF517B-D52C-4E87-814B-A4E223A289D6}" type="presParOf" srcId="{4057D546-10CF-478F-B8F9-3E008F1C6E8F}" destId="{57563069-9B6F-43CA-A4D0-351DEE3AFD39}" srcOrd="2" destOrd="0" presId="urn:microsoft.com/office/officeart/2005/8/layout/vProcess5"/>
    <dgm:cxn modelId="{C94B5FC0-BAE6-4B66-9A9F-576D757275C5}" type="presParOf" srcId="{4057D546-10CF-478F-B8F9-3E008F1C6E8F}" destId="{BBFDA3DC-1826-4B0B-A851-6D967471EDBD}" srcOrd="3" destOrd="0" presId="urn:microsoft.com/office/officeart/2005/8/layout/vProcess5"/>
    <dgm:cxn modelId="{B5D1B7AB-D290-4734-A93D-432979939059}" type="presParOf" srcId="{4057D546-10CF-478F-B8F9-3E008F1C6E8F}" destId="{CAA8D90A-18F0-411C-89CB-BA6892CB2EB9}" srcOrd="4" destOrd="0" presId="urn:microsoft.com/office/officeart/2005/8/layout/vProcess5"/>
    <dgm:cxn modelId="{08A0CBC6-9FB4-4C03-819F-3E53107FC0D9}" type="presParOf" srcId="{4057D546-10CF-478F-B8F9-3E008F1C6E8F}" destId="{9EA97F0D-CAFD-45F0-85F9-6E623C55EB75}" srcOrd="5" destOrd="0" presId="urn:microsoft.com/office/officeart/2005/8/layout/vProcess5"/>
    <dgm:cxn modelId="{779B62EB-65CF-4360-968A-3D04A69A47D7}" type="presParOf" srcId="{4057D546-10CF-478F-B8F9-3E008F1C6E8F}" destId="{0AF5B262-1259-4EEE-A010-A9BADE0E2E18}" srcOrd="6" destOrd="0" presId="urn:microsoft.com/office/officeart/2005/8/layout/vProcess5"/>
    <dgm:cxn modelId="{6A00CD41-6916-46FD-A295-2B41E8677042}" type="presParOf" srcId="{4057D546-10CF-478F-B8F9-3E008F1C6E8F}" destId="{94A27592-DBDC-4FF1-8458-0721FBFED5FC}" srcOrd="7" destOrd="0" presId="urn:microsoft.com/office/officeart/2005/8/layout/vProcess5"/>
    <dgm:cxn modelId="{1AC466B9-7A04-4268-A408-367FF6285A78}" type="presParOf" srcId="{4057D546-10CF-478F-B8F9-3E008F1C6E8F}" destId="{43CD6954-3404-49D6-9168-903B2A9EC6BF}" srcOrd="8" destOrd="0" presId="urn:microsoft.com/office/officeart/2005/8/layout/vProcess5"/>
    <dgm:cxn modelId="{059A5975-3CFA-4910-8AAF-50040C47A75F}" type="presParOf" srcId="{4057D546-10CF-478F-B8F9-3E008F1C6E8F}" destId="{EDB368AC-BB42-4F0A-AC1C-22256B0EABAA}" srcOrd="9" destOrd="0" presId="urn:microsoft.com/office/officeart/2005/8/layout/vProcess5"/>
    <dgm:cxn modelId="{26B1A922-4757-4637-A76A-32581FC4ED5B}" type="presParOf" srcId="{4057D546-10CF-478F-B8F9-3E008F1C6E8F}" destId="{68583C90-D7F8-4E26-922E-287B43E16987}" srcOrd="10" destOrd="0" presId="urn:microsoft.com/office/officeart/2005/8/layout/vProcess5"/>
    <dgm:cxn modelId="{1A465D62-7D6E-431F-9EB3-15D5BF74E161}" type="presParOf" srcId="{4057D546-10CF-478F-B8F9-3E008F1C6E8F}" destId="{0938123C-4C0F-4978-94E1-75B3CDF06003}" srcOrd="11" destOrd="0" presId="urn:microsoft.com/office/officeart/2005/8/layout/vProcess5"/>
    <dgm:cxn modelId="{365278FD-B0EA-4252-8A3D-8909A2AF1B76}" type="presParOf" srcId="{4057D546-10CF-478F-B8F9-3E008F1C6E8F}" destId="{25152393-45B2-45D7-8787-67A78255480E}" srcOrd="12" destOrd="0" presId="urn:microsoft.com/office/officeart/2005/8/layout/vProcess5"/>
    <dgm:cxn modelId="{BA03FF24-B085-463F-B607-4A50B9751066}" type="presParOf" srcId="{4057D546-10CF-478F-B8F9-3E008F1C6E8F}" destId="{C3FE2A45-E614-4DF4-ADE8-03EA45F7140E}" srcOrd="13" destOrd="0" presId="urn:microsoft.com/office/officeart/2005/8/layout/vProcess5"/>
    <dgm:cxn modelId="{4BFB6268-BCDA-424F-A677-DB79237C432E}" type="presParOf" srcId="{4057D546-10CF-478F-B8F9-3E008F1C6E8F}" destId="{65E89E53-3B4F-4900-BC47-6C42D5428E3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3E45F-AF06-41F1-B988-D810A71E14E9}">
      <dsp:nvSpPr>
        <dsp:cNvPr id="0" name=""/>
        <dsp:cNvSpPr/>
      </dsp:nvSpPr>
      <dsp:spPr>
        <a:xfrm>
          <a:off x="0" y="118029"/>
          <a:ext cx="9245601" cy="77408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Заказчик направляет обращение о согласовании заключения контракта</a:t>
          </a:r>
        </a:p>
      </dsp:txBody>
      <dsp:txXfrm>
        <a:off x="22672" y="140701"/>
        <a:ext cx="8051223" cy="728736"/>
      </dsp:txXfrm>
    </dsp:sp>
    <dsp:sp modelId="{57563069-9B6F-43CA-A4D0-351DEE3AFD39}">
      <dsp:nvSpPr>
        <dsp:cNvPr id="0" name=""/>
        <dsp:cNvSpPr/>
      </dsp:nvSpPr>
      <dsp:spPr>
        <a:xfrm>
          <a:off x="690418" y="1039594"/>
          <a:ext cx="9245601" cy="101014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Контрольный орган рассматривает обращение в течение </a:t>
          </a:r>
          <a:r>
            <a:rPr lang="ru-RU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рабочих дней 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 дня, следующем за днем поступления обращения, осуществляя при этом совокупность действий: </a:t>
          </a:r>
        </a:p>
      </dsp:txBody>
      <dsp:txXfrm>
        <a:off x="720004" y="1069180"/>
        <a:ext cx="7839420" cy="950968"/>
      </dsp:txXfrm>
    </dsp:sp>
    <dsp:sp modelId="{BBFDA3DC-1826-4B0B-A851-6D967471EDBD}">
      <dsp:nvSpPr>
        <dsp:cNvPr id="0" name=""/>
        <dsp:cNvSpPr/>
      </dsp:nvSpPr>
      <dsp:spPr>
        <a:xfrm>
          <a:off x="1390082" y="2216715"/>
          <a:ext cx="9245601" cy="79052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внеплановую проверку на основании соответствующего приказа</a:t>
          </a:r>
          <a:endParaRPr lang="ru-RU" sz="1600" kern="1200" dirty="0"/>
        </a:p>
      </dsp:txBody>
      <dsp:txXfrm>
        <a:off x="1413236" y="2239869"/>
        <a:ext cx="7852284" cy="744217"/>
      </dsp:txXfrm>
    </dsp:sp>
    <dsp:sp modelId="{CAA8D90A-18F0-411C-89CB-BA6892CB2EB9}">
      <dsp:nvSpPr>
        <dsp:cNvPr id="0" name=""/>
        <dsp:cNvSpPr/>
      </dsp:nvSpPr>
      <dsp:spPr>
        <a:xfrm>
          <a:off x="2071254" y="3210444"/>
          <a:ext cx="9245601" cy="147341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проведения внеплановой проверки принимает одно из следующих решений: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 согласовании заключения контракта,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 согласовании заключения контракта с выдачей предписания,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 отказе в согласовании заключения контракта</a:t>
          </a:r>
        </a:p>
      </dsp:txBody>
      <dsp:txXfrm>
        <a:off x="2114409" y="3253599"/>
        <a:ext cx="7812282" cy="1387100"/>
      </dsp:txXfrm>
    </dsp:sp>
    <dsp:sp modelId="{9EA97F0D-CAFD-45F0-85F9-6E623C55EB75}">
      <dsp:nvSpPr>
        <dsp:cNvPr id="0" name=""/>
        <dsp:cNvSpPr/>
      </dsp:nvSpPr>
      <dsp:spPr>
        <a:xfrm>
          <a:off x="2761673" y="4826799"/>
          <a:ext cx="9245601" cy="56004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направляет заказчику принятое решение</a:t>
          </a:r>
          <a:endParaRPr lang="ru-RU" sz="1600" kern="1200" dirty="0"/>
        </a:p>
      </dsp:txBody>
      <dsp:txXfrm>
        <a:off x="2778076" y="4843202"/>
        <a:ext cx="7865786" cy="527236"/>
      </dsp:txXfrm>
    </dsp:sp>
    <dsp:sp modelId="{0AF5B262-1259-4EEE-A010-A9BADE0E2E18}">
      <dsp:nvSpPr>
        <dsp:cNvPr id="0" name=""/>
        <dsp:cNvSpPr/>
      </dsp:nvSpPr>
      <dsp:spPr>
        <a:xfrm>
          <a:off x="8589010" y="737963"/>
          <a:ext cx="656591" cy="656591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8736743" y="737963"/>
        <a:ext cx="361125" cy="494085"/>
      </dsp:txXfrm>
    </dsp:sp>
    <dsp:sp modelId="{94A27592-DBDC-4FF1-8458-0721FBFED5FC}">
      <dsp:nvSpPr>
        <dsp:cNvPr id="0" name=""/>
        <dsp:cNvSpPr/>
      </dsp:nvSpPr>
      <dsp:spPr>
        <a:xfrm>
          <a:off x="9288305" y="1835132"/>
          <a:ext cx="656591" cy="656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9436038" y="1835132"/>
        <a:ext cx="361125" cy="494085"/>
      </dsp:txXfrm>
    </dsp:sp>
    <dsp:sp modelId="{43CD6954-3404-49D6-9168-903B2A9EC6BF}">
      <dsp:nvSpPr>
        <dsp:cNvPr id="0" name=""/>
        <dsp:cNvSpPr/>
      </dsp:nvSpPr>
      <dsp:spPr>
        <a:xfrm>
          <a:off x="9960608" y="2846509"/>
          <a:ext cx="656591" cy="656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10108341" y="2846509"/>
        <a:ext cx="361125" cy="494085"/>
      </dsp:txXfrm>
    </dsp:sp>
    <dsp:sp modelId="{EDB368AC-BB42-4F0A-AC1C-22256B0EABAA}">
      <dsp:nvSpPr>
        <dsp:cNvPr id="0" name=""/>
        <dsp:cNvSpPr/>
      </dsp:nvSpPr>
      <dsp:spPr>
        <a:xfrm>
          <a:off x="10651033" y="4488467"/>
          <a:ext cx="656591" cy="656591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>
        <a:off x="10798766" y="4488467"/>
        <a:ext cx="361125" cy="494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7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7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92"/>
            <a:ext cx="2945657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92"/>
            <a:ext cx="2945657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7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45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97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40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25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57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34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5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74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220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28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0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60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64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35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89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05B68E48F1824F9EE8D12C74431C3FB5B08552325D2376446E6FDF732D13E64E387AE9224F1822C75C850DA58FB693F10439E391A782739373FO" TargetMode="Externa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goszakaz.ufin48.ru/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82296" y="0"/>
            <a:ext cx="10393322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bg1">
                <a:lumMod val="50000"/>
                <a:alpha val="6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200786" y="1102430"/>
            <a:ext cx="1027483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 контрольным </a:t>
            </a:r>
          </a:p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возможности заключения контракта с единственным поставщиком (подрядчиком</a:t>
            </a:r>
            <a:r>
              <a:rPr lang="ru-RU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исполнителем)</a:t>
            </a:r>
            <a:endParaRPr lang="en-US" alt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Questrial"/>
              <a:cs typeface="Times New Roman" panose="02020603050405020304" pitchFamily="18" charset="0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942975" y="6396038"/>
            <a:ext cx="68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2022 г.</a:t>
            </a:r>
          </a:p>
        </p:txBody>
      </p:sp>
      <p:sp>
        <p:nvSpPr>
          <p:cNvPr id="29704" name="Прямоугольник 5"/>
          <p:cNvSpPr>
            <a:spLocks noChangeArrowheads="1"/>
          </p:cNvSpPr>
          <p:nvPr/>
        </p:nvSpPr>
        <p:spPr bwMode="auto">
          <a:xfrm>
            <a:off x="1872170" y="5189012"/>
            <a:ext cx="50527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реализации государственной политики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закупок, развития контрактной системы,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методологического сопровождения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заказчиков управления финансов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</a:t>
            </a: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0" y="78311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111986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67800" y="-43490"/>
            <a:ext cx="10939473" cy="6917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ОБРАЩЕНИЯ О СОГЛАСОВАНИИ ЗАКЛЮЧЕНИЯ КОНТРАКТА ЕСЛИ НА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ЗАКУПКЕ ПОДАНА ОДНА ЗАЯВКА (ШАГ 1)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0" y="2022765"/>
            <a:ext cx="9853062" cy="417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7783" y="969745"/>
            <a:ext cx="11859490" cy="731513"/>
          </a:xfrm>
          <a:prstGeom prst="roundRect">
            <a:avLst/>
          </a:prstGeom>
          <a:gradFill flip="none" rotWithShape="1">
            <a:gsLst>
              <a:gs pos="0">
                <a:srgbClr val="EAB200">
                  <a:shade val="30000"/>
                  <a:satMod val="115000"/>
                </a:srgbClr>
              </a:gs>
              <a:gs pos="50000">
                <a:srgbClr val="EAB200">
                  <a:shade val="67500"/>
                  <a:satMod val="115000"/>
                </a:srgbClr>
              </a:gs>
              <a:gs pos="100000">
                <a:srgbClr val="EAB2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формирования обращения необходимо зайти в несостоявшуюся закупку и в разделе «Результаты определения поставщика (подрядчика, исполнителя)» сформировать обращение нажав зеленый плюс </a:t>
            </a:r>
            <a:r>
              <a:rPr lang="ru-RU" sz="2400" dirty="0">
                <a:solidFill>
                  <a:srgbClr val="00B050"/>
                </a:solidFill>
              </a:rPr>
              <a:t>+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0160" y="5405120"/>
            <a:ext cx="1808480" cy="35560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57221F-0D6A-41E0-A853-C6B1C1691F7E}"/>
              </a:ext>
            </a:extLst>
          </p:cNvPr>
          <p:cNvSpPr/>
          <p:nvPr/>
        </p:nvSpPr>
        <p:spPr>
          <a:xfrm>
            <a:off x="8188960" y="5689599"/>
            <a:ext cx="1554480" cy="426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5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36072" y="-294"/>
            <a:ext cx="10939473" cy="6006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ОБРАЩЕНИЯ О СОГЛАСОВАНИИ ЗАКЛЮЧЕНИЯ КОНТРАКТА ЕСЛИ НА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ЗАКУПКЕ ПОДАНА ОДНА ЗАЯВКА (ШАГ 2)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8" y="648612"/>
            <a:ext cx="11992418" cy="731513"/>
          </a:xfrm>
          <a:prstGeom prst="roundRect">
            <a:avLst/>
          </a:prstGeom>
          <a:gradFill flip="none" rotWithShape="1">
            <a:gsLst>
              <a:gs pos="0">
                <a:srgbClr val="EAB200">
                  <a:shade val="30000"/>
                  <a:satMod val="115000"/>
                </a:srgbClr>
              </a:gs>
              <a:gs pos="50000">
                <a:srgbClr val="EAB200">
                  <a:shade val="67500"/>
                  <a:satMod val="115000"/>
                </a:srgbClr>
              </a:gs>
              <a:gs pos="100000">
                <a:srgbClr val="EAB2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форма обращения в которой часть информации автоматически заполнится на основании данных, содержащихся в ЕИС и информации о закупке, недостающую информацию необходимо заполнить в ручном режиме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/>
          <a:stretch/>
        </p:blipFill>
        <p:spPr bwMode="auto">
          <a:xfrm>
            <a:off x="304800" y="1380126"/>
            <a:ext cx="6095999" cy="547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323888" y="2992582"/>
            <a:ext cx="5751657" cy="6465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контрольного органа можно выбрать по наименованию или ИНН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1130" y="5537806"/>
            <a:ext cx="5912268" cy="3331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ОКТМО поставщика, с которым заключается контракт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0798" y="6246977"/>
            <a:ext cx="5674747" cy="5404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ввода информации необходимо нажать кнопку «Завершить формирование обращения»</a:t>
            </a:r>
          </a:p>
        </p:txBody>
      </p:sp>
    </p:spTree>
    <p:extLst>
      <p:ext uri="{BB962C8B-B14F-4D97-AF65-F5344CB8AC3E}">
        <p14:creationId xmlns:p14="http://schemas.microsoft.com/office/powerpoint/2010/main" val="249913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36072" y="-294"/>
            <a:ext cx="10939473" cy="6006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ОБРАЩЕНИЯ О СОГЛАСОВАНИИ ЗАКЛЮЧЕНИЯ КОНТРАКТА ЕСЛИ НА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ЗАКУПКЕ ПОДАНА ОДНА ЗАЯВКА (ШАГ 3)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8" y="648612"/>
            <a:ext cx="11992418" cy="731513"/>
          </a:xfrm>
          <a:prstGeom prst="roundRect">
            <a:avLst/>
          </a:prstGeom>
          <a:gradFill flip="none" rotWithShape="1">
            <a:gsLst>
              <a:gs pos="0">
                <a:srgbClr val="EAB200">
                  <a:shade val="30000"/>
                  <a:satMod val="115000"/>
                </a:srgbClr>
              </a:gs>
              <a:gs pos="50000">
                <a:srgbClr val="EAB200">
                  <a:shade val="67500"/>
                  <a:satMod val="115000"/>
                </a:srgbClr>
              </a:gs>
              <a:gs pos="100000">
                <a:srgbClr val="EAB2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сформирует обращение о согласовании заключении контракта, которое необходимо подписать и разместить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41" y="1428372"/>
            <a:ext cx="5734228" cy="54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7829550" y="5342101"/>
            <a:ext cx="4017395" cy="6872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документов не требуется </a:t>
            </a:r>
          </a:p>
        </p:txBody>
      </p:sp>
    </p:spTree>
    <p:extLst>
      <p:ext uri="{BB962C8B-B14F-4D97-AF65-F5344CB8AC3E}">
        <p14:creationId xmlns:p14="http://schemas.microsoft.com/office/powerpoint/2010/main" val="182900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7725" y="0"/>
            <a:ext cx="11344275" cy="6917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ОБРАЩЕНИЯ О СОГЛАСОВАНИИ ЗАКЛЮЧЕНИЯ КОНТРАКТА ЕСЛИ НА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ЗАКУПКЕ НЕ ПОДАНО НИ ОДНОЙ ЗАЯВКИ ИЛИ ВСЕ ЗАЯВКИ ОТКЛОНЕНЫ (ШАГ 1)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5" y="2002503"/>
            <a:ext cx="9096791" cy="43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47783" y="981359"/>
            <a:ext cx="11859490" cy="73151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формирования обращения необходимо зайти в несостоявшуюся и в разделе «Результаты определения поставщика (подрядчика, исполнителя)» сформировать обращение нажав зеленый плюс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5127" y="5661891"/>
            <a:ext cx="1200728" cy="434109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5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7725" y="0"/>
            <a:ext cx="11344275" cy="6917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ОБРАЩЕНИЯ О СОГЛАСОВАНИИ ЗАКЛЮЧЕНИЯ КОНТРАКТА ЕСЛИ НА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ЗАКУПКЕ НЕ ПОДАНО НИ ОДНОЙ ЗАЯВКИ ИЛИ ВСЕ ЗАЯВКИ ОТКЛОНЕНЫ (ШАГ 2)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783" y="981359"/>
            <a:ext cx="11859490" cy="73151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информацию о поставщике, с которым вы планируете заключить контракт, заполняем сведения  через номер поставщика в ЕРУЗ.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01" y="2002503"/>
            <a:ext cx="8996881" cy="393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97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7725" y="0"/>
            <a:ext cx="11344275" cy="6917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ОБРАЩЕНИЯ О СОГЛАСОВАНИИ ЗАКЛЮЧЕНИЯ КОНТРАКТА ЕСЛИ НА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ЗАКУПКЕ НЕ ПОДАНО НИ ОДНОЙ ЗАЯВКИ ИЛИ ВСЕ ЗАЯВКИ ОТКЛОНЕНЫ (ШАГ 3)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783" y="981359"/>
            <a:ext cx="11859490" cy="73151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Прикладываем все необходимые документы через кнопку прикрепить файл.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2586"/>
            <a:ext cx="8316416" cy="22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41673" y="2955636"/>
            <a:ext cx="798271" cy="32327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15382" y="3574456"/>
            <a:ext cx="950671" cy="30480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6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58982" y="-294"/>
            <a:ext cx="11216563" cy="6006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ОБРАЩЕНИЯ О СОГЛАСОВАНИИ ЗАКЛЮЧЕНИЯ КОНТРАКТА ЕСЛИ НА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ЗАКУПКЕ НЕ ПОДАНО НИ ОДНОЙ ЗАЯВКИ ИЛИ ВСЕ ЗАЯВКИ ОТКЛОНЕНЫ (ШАГ 4)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41" y="1306460"/>
            <a:ext cx="5734228" cy="555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7783" y="696860"/>
            <a:ext cx="11859490" cy="5131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сформирует обращение о согласовании заключении контракта, которое необходимо подписать и разместить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4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44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ОБРАЩЕНИЯ В КОНТРОЛЬНЫЙ ОРГАН О СОГЛАСОВАНИИ ЗАКЛЮЧЕНИЯ КОНТРАКТА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t="2954"/>
          <a:stretch/>
        </p:blipFill>
        <p:spPr>
          <a:xfrm>
            <a:off x="609600" y="1261975"/>
            <a:ext cx="10972800" cy="5375597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89345" y="494449"/>
            <a:ext cx="11813309" cy="49444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обращения предусмотрена Правилами, утвержденными постановлением Правительства РФ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30.06.2020 №961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3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047080" y="635845"/>
            <a:ext cx="4048517" cy="12817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представлены информация и документы (в случае, если их необходимо прикладывать к обращению) (</a:t>
            </a:r>
            <a:r>
              <a:rPr lang="ru-RU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«д» п. 9 Правил)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44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ВЗАИМОДЕЙСТВИЯ ЗАКАЗЧИКА И КОНТРОЛЬНОГО ОРГАНА В ХОДЕ СОГЛАСОВАНИЯ ЗАКЛЮЧЕНИЯ КОНТРАКТА (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03679" y="695205"/>
            <a:ext cx="4335173" cy="12223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орган не рассматривает обращение и в течение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рабочих дней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заказчику уведомление о несоответствии обращения в случаях если: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3679" y="2487160"/>
            <a:ext cx="4314655" cy="2050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не позднее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рабочих дней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устраняет несоответствия и направляет в контрольный орган информацию и документы, которые явились основанием для направления уведомления о несоответствии (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«е» п. 9 Правил)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507" y="4591927"/>
            <a:ext cx="11961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В случае если Заказчик не устранит выявленные несоответствия и не представит в контрольный орган соответствующие информацию и документы, обращение не будет рассмотрено, следовательно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не может быть заключен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5455" y="5829743"/>
            <a:ext cx="11961090" cy="9317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Обращение, направленное в контрольный орган в чью компетенцию не входит рассмотрение данного обращения,                               в течение 2 рабочих дней перенаправляется данным контрольным органом в орган, к компетенции которого относится рассмотрение поступившего обращения (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«г» п. 9 Правил)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507" y="789349"/>
            <a:ext cx="2626448" cy="10219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направляет обращение о согласовании заключения контракта</a:t>
            </a:r>
          </a:p>
        </p:txBody>
      </p:sp>
      <p:sp>
        <p:nvSpPr>
          <p:cNvPr id="17" name="Штриховая стрелка вправо 16"/>
          <p:cNvSpPr/>
          <p:nvPr/>
        </p:nvSpPr>
        <p:spPr>
          <a:xfrm rot="16200000">
            <a:off x="5482689" y="2036597"/>
            <a:ext cx="664372" cy="517237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615200" y="1041681"/>
            <a:ext cx="664372" cy="517237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14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16812"/>
            <a:ext cx="12192000" cy="4944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ВЗАИМОДЕЙСТВИЯ ЗАКАЗЧИКА И КОНТРОЛЬНОГО ОРГАНА В ХОДЕ СОГЛАСОВАНИЯ ЗАКЛЮЧЕНИЯ КОНТРАКТА (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5125868"/>
              </p:ext>
            </p:extLst>
          </p:nvPr>
        </p:nvGraphicFramePr>
        <p:xfrm>
          <a:off x="83125" y="788908"/>
          <a:ext cx="12007275" cy="561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80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51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ОСНОВНИЕ ДЛЯ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 С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КОНТРОЛЬНЫМ ОРГАНОМ В СФЕРЕ ЗАКУПОК ЗАКЛЮЧЕНИЯ КОНТРАКТА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126" y="1958541"/>
            <a:ext cx="11892315" cy="16636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контракта с единственным поставщиком (подрядчиком, исполнителем) в случае признания определения поставщика (подрядчика, исполнителя) несостоявшимся осуществляется в соответствии с пунктами 24 и 25 части 1 статьи 93 по согласованию с контрольным органом в сфере закупок в случае признания несостоявшимися конкурса или аукциона, если начальная (максимальная) цена контракта превышает предельный размер (предельные размеры) начальной (максимальной) цены контракта, который устанавливается Правительством РФ.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126" y="4858832"/>
            <a:ext cx="11892318" cy="18175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предельный размер начальной (максимальной) цены контракта, при превышении которого заключение контракта с единственным поставщиком (подрядчиком, исполнителем) в случае признания конкурса или аукциона несостоявшимися осуществляется по согласованию с контрольным органом в сфере закупок товаров, работ, услуг для обеспечения государственных и муниципальных нужд, а также утверждены Правила согласования контрольным органом в сфере закупок товаров, работ, услуг для обеспечения государственных и муниципальных нужд заключения контракта с единственным поставщиком (подрядчиком, исполнителем).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 со стрелкой вниз 17">
            <a:extLst>
              <a:ext uri="{FF2B5EF4-FFF2-40B4-BE49-F238E27FC236}">
                <a16:creationId xmlns:a16="http://schemas.microsoft.com/office/drawing/2014/main" id="{A241EF4E-9048-490B-826E-EDE302E7B246}"/>
              </a:ext>
            </a:extLst>
          </p:cNvPr>
          <p:cNvSpPr/>
          <p:nvPr/>
        </p:nvSpPr>
        <p:spPr>
          <a:xfrm>
            <a:off x="83126" y="784816"/>
            <a:ext cx="11892315" cy="1082762"/>
          </a:xfrm>
          <a:prstGeom prst="downArrowCallout">
            <a:avLst>
              <a:gd name="adj1" fmla="val 22319"/>
              <a:gd name="adj2" fmla="val 24648"/>
              <a:gd name="adj3" fmla="val 22672"/>
              <a:gd name="adj4" fmla="val 63354"/>
            </a:avLst>
          </a:prstGeom>
          <a:gradFill flip="none" rotWithShape="1">
            <a:gsLst>
              <a:gs pos="0">
                <a:srgbClr val="439F9D">
                  <a:shade val="30000"/>
                  <a:satMod val="115000"/>
                </a:srgbClr>
              </a:gs>
              <a:gs pos="50000">
                <a:srgbClr val="439F9D">
                  <a:shade val="67500"/>
                  <a:satMod val="115000"/>
                </a:srgbClr>
              </a:gs>
              <a:gs pos="100000">
                <a:srgbClr val="439F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4 части 5 статьи 93 Закона № 44-ФЗ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со стрелкой вниз 17">
            <a:extLst>
              <a:ext uri="{FF2B5EF4-FFF2-40B4-BE49-F238E27FC236}">
                <a16:creationId xmlns:a16="http://schemas.microsoft.com/office/drawing/2014/main" id="{BB299270-B6EA-48F0-94BE-B59AF9B352C5}"/>
              </a:ext>
            </a:extLst>
          </p:cNvPr>
          <p:cNvSpPr/>
          <p:nvPr/>
        </p:nvSpPr>
        <p:spPr>
          <a:xfrm>
            <a:off x="83125" y="3776070"/>
            <a:ext cx="11892315" cy="1082762"/>
          </a:xfrm>
          <a:prstGeom prst="downArrowCallout">
            <a:avLst>
              <a:gd name="adj1" fmla="val 22319"/>
              <a:gd name="adj2" fmla="val 24648"/>
              <a:gd name="adj3" fmla="val 22672"/>
              <a:gd name="adj4" fmla="val 63354"/>
            </a:avLst>
          </a:prstGeom>
          <a:gradFill flip="none" rotWithShape="1">
            <a:gsLst>
              <a:gs pos="0">
                <a:srgbClr val="439F9D">
                  <a:shade val="30000"/>
                  <a:satMod val="115000"/>
                </a:srgbClr>
              </a:gs>
              <a:gs pos="50000">
                <a:srgbClr val="439F9D">
                  <a:shade val="67500"/>
                  <a:satMod val="115000"/>
                </a:srgbClr>
              </a:gs>
              <a:gs pos="100000">
                <a:srgbClr val="439F9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РФ от 30.06.2020 № 961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2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5563" y="71829"/>
            <a:ext cx="12192000" cy="4944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ОТКАЗА В СОГЛАСОВАНИИ ЗАКЛЮЧЕНИЯ КОНТРАКТА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892" y="629072"/>
            <a:ext cx="12025742" cy="64539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орган принимает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отказе в согласовании заключения контракта </a:t>
            </a:r>
          </a:p>
          <a:p>
            <a:pPr lvl="0"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при проведении внеплановой проверки: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92" y="1488694"/>
            <a:ext cx="12025742" cy="4181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неверного выбора способа определения поставщика (подрядчика, исполнителя)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892" y="2121040"/>
            <a:ext cx="12025742" cy="4495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 объекта закупки, влекущего ограничение количества участников закупки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92" y="2784827"/>
            <a:ext cx="12025742" cy="4694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требований к участникам закупки с нарушением норм Закона № 44-ФЗ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892" y="3468481"/>
            <a:ext cx="12025742" cy="4389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срока подачи заявок на участие в закупке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892" y="4121628"/>
            <a:ext cx="12025742" cy="7813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отклонения заявки на участие в закупке, признания заявки на участие в закупке не соответствующими требованиям извещения об осуществлении закупки и документации о закупке, отказ в допуске к участию в определении поставщика (подрядчика, исполнителя) с нарушением норм Закона № 44-ФЗ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892" y="5112742"/>
            <a:ext cx="12025742" cy="5673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несоответствия заявки на участие в закупке, поданной единственным поставщиком (подрядчиком, исполнителем), требованиям извещения о закупке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892" y="5889941"/>
            <a:ext cx="12025742" cy="8216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несоответствия единственного поставщика (подрядчика, исполнителя), требованиям, установленным в извещении об осуществлении закупки в соответствии с частью 1, частями 1.1, 2 и 2.1 (при наличии таких требований) статьи 31 Закона № 44-ФЗ</a:t>
            </a:r>
          </a:p>
        </p:txBody>
      </p:sp>
    </p:spTree>
    <p:extLst>
      <p:ext uri="{BB962C8B-B14F-4D97-AF65-F5344CB8AC3E}">
        <p14:creationId xmlns:p14="http://schemas.microsoft.com/office/powerpoint/2010/main" val="2396073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44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ЗАКАЗЧИКА ПРИ ПОЛУЧЕНИИ РЕШЕНИЯ О СОГЛАСОВАНИИ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304" y="599321"/>
            <a:ext cx="3445165" cy="13762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от контрольного органа </a:t>
            </a:r>
          </a:p>
          <a:p>
            <a:pPr lvl="0" algn="ctr"/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согласовании заключения контракта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36078" y="599321"/>
            <a:ext cx="7498904" cy="137621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заключается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через десять дней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размещения в ЕИС протокола, содержащего информацию о признании определения поставщика (подрядчика, исполнителя) несостоявшимся, и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через двадцать дней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получения заказчиком решения о согласовании заключения контракта с единственным поставщиком (подрядчиком, исполнителем). 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723089" y="1028811"/>
            <a:ext cx="664372" cy="5172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9304" y="5790846"/>
            <a:ext cx="12034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Заключение контракта до получения решения о согласовании не допускается.</a:t>
            </a:r>
          </a:p>
          <a:p>
            <a:pPr lvl="0" algn="just"/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Контракт не может быть заключен до даты исполнения выданного предписания.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304" y="4002039"/>
            <a:ext cx="3445165" cy="137621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от контрольного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решения об отказе </a:t>
            </a:r>
          </a:p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согласовании заключения контракта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36077" y="3976417"/>
            <a:ext cx="7498904" cy="137621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вносит изменения в план-график закупок (при необходимости) и осуществляет новую закупку (при необходимости).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723087" y="2704043"/>
            <a:ext cx="664372" cy="517237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9304" y="2079890"/>
            <a:ext cx="3445165" cy="181078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от контрольного органа </a:t>
            </a:r>
          </a:p>
          <a:p>
            <a:pPr lvl="0" algn="ctr"/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согласовании заключения контракта, но с выдачей предписания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устранении нарушений в части условий контракта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6077" y="2205926"/>
            <a:ext cx="7498904" cy="1513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заказчик, в соответствии с указанным предписанием вносит изменения в проект контракта и направляет его участнику закупки, с которым заключается контракт. 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3723087" y="4421799"/>
            <a:ext cx="664372" cy="517237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5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9300"/>
            <a:ext cx="12192000" cy="49124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Arial Narrow" panose="020B0606020202030204" pitchFamily="34" charset="0"/>
              </a:rPr>
              <a:t>   </a:t>
            </a:r>
            <a:br>
              <a:rPr lang="ru-RU" sz="1800" b="1" dirty="0"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ВЗАИМОДЕЙСТВИЯ ЗАКАЗЧИКА И КОНТРОЛЬНОГО ОРГАНА ПРИ НАПРАВЛЕНИИ ОБРАЩЕНИЯ О СОГЛАСОВАНИИ ЗАКЛЮЧЕНИЯ КОНТРАКТА, ЕСЛИ СОБЛЮДЕНЫ ВСЕ ТРЕБОВАНИЯ (Схема 1)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43" y="557464"/>
            <a:ext cx="2431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ЕИС протокола о том, что закупка не состоялась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условии, что Н(М)ЦК более 250 млн. руб. или более 1 тыс. руб. если заявки участников отсутствуют или все отклонены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40488" y="864578"/>
            <a:ext cx="2317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орган проводит внеплановую проверку, принимает решение о согласовании заключения контракта  и направляет его заказчику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146830" y="3074446"/>
            <a:ext cx="1323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решения, Заказчик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контракта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387" y="1413541"/>
            <a:ext cx="180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р/д с даты размещения в ЕИС протокола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91856" y="4598614"/>
            <a:ext cx="2324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подписывается Заказчиком не ранее 10 дней с даты размещения в ЕИС протокола, но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20 дней от даты выдачи решения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14751" y="5214168"/>
            <a:ext cx="235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закупки подписывает проект контракта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537932" y="5289657"/>
            <a:ext cx="1995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ожидает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контрольного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8022" y="506076"/>
            <a:ext cx="2396248" cy="23083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631097" y="1052254"/>
            <a:ext cx="2073569" cy="1377174"/>
          </a:xfrm>
          <a:prstGeom prst="stripedRight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533609" y="766446"/>
            <a:ext cx="2317754" cy="2052354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триховая стрелка вправо 46"/>
          <p:cNvSpPr/>
          <p:nvPr/>
        </p:nvSpPr>
        <p:spPr>
          <a:xfrm>
            <a:off x="7305354" y="1056776"/>
            <a:ext cx="2073569" cy="1428416"/>
          </a:xfrm>
          <a:prstGeom prst="stripedRightArrow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73926" y="1428775"/>
            <a:ext cx="1869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р/д со дня 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заказчика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endParaRPr lang="ru-RU" sz="12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839855" y="766446"/>
            <a:ext cx="2374910" cy="20480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875757" y="793368"/>
            <a:ext cx="2313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формирует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направляет в контрольный орган обращение о согласовании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заключения контракта с единственным поставщиком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Штриховая стрелка вправо 39"/>
          <p:cNvSpPr/>
          <p:nvPr/>
        </p:nvSpPr>
        <p:spPr>
          <a:xfrm rot="5400000">
            <a:off x="525465" y="2907362"/>
            <a:ext cx="1644312" cy="1596655"/>
          </a:xfrm>
          <a:prstGeom prst="stripedRightArrow">
            <a:avLst>
              <a:gd name="adj1" fmla="val 50000"/>
              <a:gd name="adj2" fmla="val 39235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841025" y="4596033"/>
            <a:ext cx="2348635" cy="2164984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2248" y="3132166"/>
            <a:ext cx="990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р/д с даты размещения в ЕИС протокола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94" y="4596033"/>
            <a:ext cx="2395526" cy="216498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4300" y="5289657"/>
            <a:ext cx="2383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направляет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закупки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контракта </a:t>
            </a:r>
          </a:p>
        </p:txBody>
      </p:sp>
      <p:sp>
        <p:nvSpPr>
          <p:cNvPr id="54" name="Штриховая стрелка вправо 53"/>
          <p:cNvSpPr/>
          <p:nvPr/>
        </p:nvSpPr>
        <p:spPr>
          <a:xfrm>
            <a:off x="2639801" y="4952287"/>
            <a:ext cx="2073569" cy="1377174"/>
          </a:xfrm>
          <a:prstGeom prst="stripedRightArrow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823286" y="5306502"/>
            <a:ext cx="1651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дней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получения проекта контракта</a:t>
            </a:r>
          </a:p>
        </p:txBody>
      </p:sp>
      <p:sp>
        <p:nvSpPr>
          <p:cNvPr id="56" name="Штриховая стрелка вправо 55"/>
          <p:cNvSpPr/>
          <p:nvPr/>
        </p:nvSpPr>
        <p:spPr>
          <a:xfrm>
            <a:off x="7371884" y="4941078"/>
            <a:ext cx="2073569" cy="1377174"/>
          </a:xfrm>
          <a:prstGeom prst="stripedRight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691857" y="4596032"/>
            <a:ext cx="2324633" cy="21649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5400000">
            <a:off x="9952291" y="2836618"/>
            <a:ext cx="1712499" cy="1806331"/>
          </a:xfrm>
          <a:prstGeom prst="stripedRightArrow">
            <a:avLst>
              <a:gd name="adj1" fmla="val 55113"/>
              <a:gd name="adj2" fmla="val 39235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55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5805" y="55038"/>
            <a:ext cx="12192000" cy="49124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ru-RU" sz="1800" b="1" dirty="0">
                <a:latin typeface="Arial Narrow" panose="020B0606020202030204" pitchFamily="34" charset="0"/>
              </a:rPr>
              <a:t>   </a:t>
            </a:r>
            <a:br>
              <a:rPr lang="ru-RU" sz="1800" b="1" dirty="0">
                <a:latin typeface="Arial Narrow" panose="020B0606020202030204" pitchFamily="34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ВЗАИМОДЕЙСТВИЯ ЗАКАЗЧИКА И КОНТРОЛЬНОГО ОРГАНА ПРИ НАПРАВЛЕНИИ ОБРАЩЕНИЯ О СОГЛАСОВАНИИ ЗАКЛЮЧЕНИЯ КОНТРАКТА С НАРУШЕНИЕМ ТРЕБОВАНИЙ</a:t>
            </a:r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(Схема 2)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2641" y="518590"/>
            <a:ext cx="2182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ЕИС протокола о том, что закупка не состоялась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условии, что Н(М)ЦК более  250 млн. руб.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более 1 тыс.руб. если заявки участников отсутствуют или все отклонены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7453" y="1143853"/>
            <a:ext cx="15407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р/д с даты размещения в ЕИС протокола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273487" y="5456588"/>
            <a:ext cx="1786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закупки подписывает проект контракта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120924" y="5611636"/>
            <a:ext cx="1692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ожидает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контрольного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512" y="544475"/>
            <a:ext cx="2133992" cy="19795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863145" y="544475"/>
            <a:ext cx="1837121" cy="175840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30195" y="1107310"/>
            <a:ext cx="173316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р/д со дня 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заказчика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endParaRPr lang="ru-RU" sz="11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49516" y="544475"/>
            <a:ext cx="2193179" cy="175840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770582" y="623460"/>
            <a:ext cx="2313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формирует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направляет в контрольный орган обращение о согласовании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заключения контракта с единственным поставщиком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241099" y="4847547"/>
            <a:ext cx="1850947" cy="195674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272" y="2524031"/>
            <a:ext cx="99074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р/д с даты размещения в ЕИС протокола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6373" y="3722138"/>
            <a:ext cx="2121080" cy="121931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01917" y="3941775"/>
            <a:ext cx="23836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направляет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закупки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контракта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27763" y="5004527"/>
            <a:ext cx="8777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</a:p>
          <a:p>
            <a:pPr lvl="0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дней </a:t>
            </a:r>
          </a:p>
          <a:p>
            <a:pPr lvl="0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получения проекта контракта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63362" y="788073"/>
            <a:ext cx="20550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орган направляет заказчику уведомлении о несоответствии в обращении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242589" y="848273"/>
            <a:ext cx="1577799" cy="1142512"/>
          </a:xfrm>
          <a:prstGeom prst="right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092112" y="848273"/>
            <a:ext cx="1690987" cy="1142512"/>
          </a:xfrm>
          <a:prstGeom prst="rightArrow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8004861" y="5326006"/>
            <a:ext cx="2037395" cy="1048324"/>
          </a:xfrm>
          <a:prstGeom prst="rightArrow">
            <a:avLst>
              <a:gd name="adj1" fmla="val 57283"/>
              <a:gd name="adj2" fmla="val 37861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52267" y="1103559"/>
            <a:ext cx="1817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р/д со дня </a:t>
            </a:r>
          </a:p>
          <a:p>
            <a:pPr lvl="0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уведомления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 rot="10800000" flipH="1">
            <a:off x="9780313" y="1133483"/>
            <a:ext cx="1761836" cy="857301"/>
          </a:xfrm>
          <a:prstGeom prst="bentUpArrow">
            <a:avLst>
              <a:gd name="adj1" fmla="val 47974"/>
              <a:gd name="adj2" fmla="val 45484"/>
              <a:gd name="adj3" fmla="val 34865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101426" y="2045671"/>
            <a:ext cx="2030957" cy="13163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064448" y="2117219"/>
            <a:ext cx="2104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устраняет несоответствия в обращении и снова направляет его в контрольный орган</a:t>
            </a:r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10488725" y="3336872"/>
            <a:ext cx="1264740" cy="1422400"/>
          </a:xfrm>
          <a:prstGeom prst="rightArrow">
            <a:avLst>
              <a:gd name="adj1" fmla="val 57792"/>
              <a:gd name="adj2" fmla="val 30196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598627" y="3399054"/>
            <a:ext cx="10273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</a:p>
          <a:p>
            <a:pPr lvl="0"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р/д </a:t>
            </a:r>
          </a:p>
          <a:p>
            <a:pPr lvl="0"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</a:t>
            </a:r>
          </a:p>
          <a:p>
            <a:pPr lvl="0"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заказчика</a:t>
            </a:r>
          </a:p>
          <a:p>
            <a:pPr lvl="0"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endParaRPr lang="ru-RU" sz="11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124349" y="4810257"/>
            <a:ext cx="2021719" cy="1994036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095471" y="4815347"/>
            <a:ext cx="2096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орган проводит внеплановую проверку, принимает решение о согласовании заключения контракта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согласование с выдачей предписания)</a:t>
            </a:r>
          </a:p>
          <a:p>
            <a:pPr lvl="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направляет его заказчику</a:t>
            </a: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497757" y="2402985"/>
            <a:ext cx="1137776" cy="1431636"/>
          </a:xfrm>
          <a:prstGeom prst="rightArrow">
            <a:avLst>
              <a:gd name="adj1" fmla="val 61613"/>
              <a:gd name="adj2" fmla="val 29991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982134" y="5509532"/>
            <a:ext cx="21005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решения Заказчик подписывает проект контракта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08194" y="5114777"/>
            <a:ext cx="2243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подписывается Заказчиком не ранее 10 дней от даты размещения в ЕИС протокола, но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20 дней от даты выдачи решения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685879" y="4884197"/>
            <a:ext cx="2233033" cy="19319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углом вверх 49"/>
          <p:cNvSpPr/>
          <p:nvPr/>
        </p:nvSpPr>
        <p:spPr>
          <a:xfrm rot="5400000">
            <a:off x="813864" y="4921752"/>
            <a:ext cx="1241132" cy="1470145"/>
          </a:xfrm>
          <a:prstGeom prst="bentUpArrow">
            <a:avLst>
              <a:gd name="adj1" fmla="val 50000"/>
              <a:gd name="adj2" fmla="val 42342"/>
              <a:gd name="adj3" fmla="val 40331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4146038" y="5340462"/>
            <a:ext cx="1484717" cy="1142512"/>
          </a:xfrm>
          <a:prstGeom prst="rightArrow">
            <a:avLst>
              <a:gd name="adj1" fmla="val 50656"/>
              <a:gd name="adj2" fmla="val 45346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0117" y="4155677"/>
            <a:ext cx="60926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вносит изменения в проект контракта и направляет его участнику закупки</a:t>
            </a:r>
          </a:p>
        </p:txBody>
      </p:sp>
      <p:sp>
        <p:nvSpPr>
          <p:cNvPr id="24" name="Стрелка углом вверх 23"/>
          <p:cNvSpPr/>
          <p:nvPr/>
        </p:nvSpPr>
        <p:spPr>
          <a:xfrm rot="16200000">
            <a:off x="5843278" y="367461"/>
            <a:ext cx="849886" cy="8079122"/>
          </a:xfrm>
          <a:prstGeom prst="bentUpArrow">
            <a:avLst>
              <a:gd name="adj1" fmla="val 43425"/>
              <a:gd name="adj2" fmla="val 38939"/>
              <a:gd name="adj3" fmla="val 30434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0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9300"/>
            <a:ext cx="12192000" cy="49124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   </a:t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ВЗАИМОДЕЙСТВИЯ ЗАКАЗЧИКА И КОНТРОЛЬНОГО ОРГАНА ПРИ НАПРАВЛЕНИИ ОБРАЩЕНИЯ О СОГЛАСОВАНИИ ЗАКЛЮЧЕНИЯ КОНТРАКТА И ПОЛУЧЕНИИ ЗАКАЗЧИКОМ ОТКАЗА В СОГЛАСОВАНИИ (Схема 3)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86" y="699608"/>
            <a:ext cx="2463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ЕИС протокола о том, что закупка не состоялась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условии, что Н(М)ЦК более 250 млн. руб.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более 1 тыс. руб. если заявки участников отсутствуют или все отклонены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40487" y="864578"/>
            <a:ext cx="2476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орган проводит внеплановую проверку, принимает решение об отказе в  согласовании заключения контракта  и направляет его заказчику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387" y="1413541"/>
            <a:ext cx="180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р/д с даты размещения в ЕИС протокола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91856" y="4598614"/>
            <a:ext cx="2324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вносит изменения в план-график закупок (при необходимости) и осуществляет новую закупку (при необходимости)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14751" y="5214168"/>
            <a:ext cx="235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закупки подписывает проект контракта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537932" y="5289657"/>
            <a:ext cx="1995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ожидает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контрольного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7254" y="729854"/>
            <a:ext cx="2396248" cy="22218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631097" y="1052254"/>
            <a:ext cx="2073569" cy="1377174"/>
          </a:xfrm>
          <a:prstGeom prst="stripedRight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533609" y="766446"/>
            <a:ext cx="2482880" cy="2052354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триховая стрелка вправо 46"/>
          <p:cNvSpPr/>
          <p:nvPr/>
        </p:nvSpPr>
        <p:spPr>
          <a:xfrm>
            <a:off x="7305354" y="1056776"/>
            <a:ext cx="2073569" cy="1428416"/>
          </a:xfrm>
          <a:prstGeom prst="stripedRightArrow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73926" y="1428775"/>
            <a:ext cx="1869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р/д со дня 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заказчика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endParaRPr lang="ru-RU" sz="12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839855" y="766446"/>
            <a:ext cx="2374910" cy="20480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875757" y="793368"/>
            <a:ext cx="2313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формирует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направляет в контрольный орган обращение о согласовании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заключения контракта с единственным поставщиком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Штриховая стрелка вправо 39"/>
          <p:cNvSpPr/>
          <p:nvPr/>
        </p:nvSpPr>
        <p:spPr>
          <a:xfrm rot="5400000">
            <a:off x="483950" y="2975549"/>
            <a:ext cx="1644312" cy="1596655"/>
          </a:xfrm>
          <a:prstGeom prst="stripedRightArrow">
            <a:avLst>
              <a:gd name="adj1" fmla="val 50000"/>
              <a:gd name="adj2" fmla="val 39235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841025" y="4596033"/>
            <a:ext cx="2348635" cy="2164984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0733" y="3193724"/>
            <a:ext cx="990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р</a:t>
            </a:r>
            <a:r>
              <a:rPr lang="ru-RU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/д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размещения в ЕИС протокола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94" y="4596033"/>
            <a:ext cx="2395526" cy="216498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4300" y="5289657"/>
            <a:ext cx="2383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направляет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закупки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контракта </a:t>
            </a:r>
          </a:p>
        </p:txBody>
      </p:sp>
      <p:sp>
        <p:nvSpPr>
          <p:cNvPr id="54" name="Штриховая стрелка вправо 53"/>
          <p:cNvSpPr/>
          <p:nvPr/>
        </p:nvSpPr>
        <p:spPr>
          <a:xfrm>
            <a:off x="2639801" y="4952287"/>
            <a:ext cx="2073569" cy="1377174"/>
          </a:xfrm>
          <a:prstGeom prst="stripedRightArrow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823286" y="5306502"/>
            <a:ext cx="1651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дней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получения проекта контракта</a:t>
            </a:r>
          </a:p>
        </p:txBody>
      </p:sp>
      <p:sp>
        <p:nvSpPr>
          <p:cNvPr id="56" name="Штриховая стрелка вправо 55"/>
          <p:cNvSpPr/>
          <p:nvPr/>
        </p:nvSpPr>
        <p:spPr>
          <a:xfrm>
            <a:off x="7371884" y="4941078"/>
            <a:ext cx="2073569" cy="1377174"/>
          </a:xfrm>
          <a:prstGeom prst="stripedRight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691857" y="4596032"/>
            <a:ext cx="2324633" cy="21649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5400000">
            <a:off x="9952291" y="2836618"/>
            <a:ext cx="1712499" cy="1806331"/>
          </a:xfrm>
          <a:prstGeom prst="stripedRightArrow">
            <a:avLst>
              <a:gd name="adj1" fmla="val 55113"/>
              <a:gd name="adj2" fmla="val 39235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217412" y="3072697"/>
            <a:ext cx="1182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решения, Заказчик 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от заключения контракта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1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38" y="106031"/>
            <a:ext cx="11996822" cy="58521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НАРУШЕНИЕ ПОРЯДКА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 ЗАКЛЮЧЕНИЯ КОНТРАКТА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392" y="3569237"/>
            <a:ext cx="10533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392" y="799248"/>
            <a:ext cx="11677517" cy="5878532"/>
          </a:xfrm>
          <a:prstGeom prst="rect">
            <a:avLst/>
          </a:prstGeom>
          <a:noFill/>
          <a:ln>
            <a:solidFill>
              <a:srgbClr val="88282F"/>
            </a:solidFill>
          </a:ln>
        </p:spPr>
        <p:txBody>
          <a:bodyPr wrap="square" rtlCol="0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1 статьи 107 Закона №44-ФЗ лица, виновные в нарушении законодательства РФ и иных нормативных правовых актов о контрактной системе в сфере закупок, несут дисциплинарную, гражданско-правовую, административную, уголовную ответственность в соответствии с законодательством РФ.</a:t>
            </a:r>
          </a:p>
          <a:p>
            <a:pPr algn="just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>
                <a:solidFill>
                  <a:prstClr val="black"/>
                </a:solidFill>
                <a:latin typeface="Times New Roman" panose="02020603050405020304" pitchFamily="18" charset="0"/>
              </a:rPr>
              <a:t>7.29.</a:t>
            </a:r>
            <a:r>
              <a:rPr 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2.1. КоАП РФ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и сроков направления в орган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уполномоченный на осуществление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в сфере закупок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федеральный орган исполнительной власти, уполномоченный на осуществление функций по контролю (надзору) в сфере государственного оборонного заказа и в сфере закупок товаров, работ, услуг для обеспечения федеральных нужд, которые не относятся к государственному оборонному заказу и сведения о которых составляют государственную тайну (далее - контрольный орган в сфере государственного оборонного заказа),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документов для согласования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закрытого способа определения поставщика (подрядчика, исполнителя), </a:t>
            </a:r>
            <a:r>
              <a:rPr lang="ru-RU" sz="2400" b="1" dirty="0">
                <a:solidFill>
                  <a:srgbClr val="BE2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заключения контракта с единственным поставщиком (подрядчиком, исполнителем)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должностных лиц в размере 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99216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0035" y="334597"/>
            <a:ext cx="70228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РАЗМЕЩЕНИИ МАТЕРИАЛОВ ВЕБИНАРА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901" y="1375080"/>
            <a:ext cx="1114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вебинара будут размещены на сайте «Госзаказ Липецкой области»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http://goszakaz.ufin48.ru/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901" y="2557792"/>
            <a:ext cx="11256580" cy="33878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21232" y="3530763"/>
            <a:ext cx="1152292" cy="72096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2387600" y="2021411"/>
            <a:ext cx="7371651" cy="1588482"/>
          </a:xfrm>
          <a:prstGeom prst="straightConnector1">
            <a:avLst/>
          </a:prstGeom>
          <a:ln>
            <a:solidFill>
              <a:srgbClr val="88282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3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51"/>
            <a:ext cx="12192000" cy="3831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КОНТРАКТА В РЕЗУЛЬТАТЕ НЕСОСТОЯВШЕЙСЯ ПРОЦЕДУРЫ ЗАКУПКИ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9600" y="2382982"/>
            <a:ext cx="6451600" cy="4475018"/>
          </a:xfrm>
          <a:prstGeom prst="rect">
            <a:avLst/>
          </a:prstGeom>
          <a:noFill/>
          <a:ln w="12700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срока подачи заявок на участие в закупке подана только одна заявка на участие в закупке и Н(М)ЦК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250 млн. руб.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заявок на участие в закупке только одна заявка соответствует требованиям, установленным в извещении и Н(М)ЦК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250 млн. руб.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окончании срока подачи заявок на участие в конкурсе или аукционе не подано ни одной заявки на участие в закупке и Н(М)ЦК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 тыс. 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заявок на участие в конкурсе или аукционе комиссия по осуществлению закупок отклонила все такие заявки и Н(М)ЦК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 тыс. руб.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участники закупки, не отозвавшие в соответствии с Законом № 44-ФЗ заявку на участие в закупке, признаны уклонившимися от заключения контракта и Н(М)ЦК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 тыс. руб.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заказчик в соответствии с ч. 9 и 10 ст. 31 Закона № 44-ФЗ отказался от заключения контракта с участником закупки и который является единственным, либо с участником закупки, подавшим заявку на участие в закупке, признанную единственной соответствующей требованиям, установленным в извещении об осуществлении закупки и Н(М)ЦК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 тыс. 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83129" y="1300220"/>
            <a:ext cx="5292436" cy="1082762"/>
          </a:xfrm>
          <a:prstGeom prst="downArrowCallout">
            <a:avLst>
              <a:gd name="adj1" fmla="val 22319"/>
              <a:gd name="adj2" fmla="val 24648"/>
              <a:gd name="adj3" fmla="val 22672"/>
              <a:gd name="adj4" fmla="val 63354"/>
            </a:avLst>
          </a:prstGeom>
          <a:solidFill>
            <a:srgbClr val="3B8D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заключает контракт </a:t>
            </a:r>
            <a:r>
              <a:rPr lang="ru-RU" sz="1600" b="1" i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согласования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контрольным органом в случаях, если:  </a:t>
            </a: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5735782" y="1300220"/>
            <a:ext cx="6359237" cy="1082762"/>
          </a:xfrm>
          <a:prstGeom prst="downArrowCallout">
            <a:avLst>
              <a:gd name="adj1" fmla="val 22319"/>
              <a:gd name="adj2" fmla="val 24648"/>
              <a:gd name="adj3" fmla="val 22672"/>
              <a:gd name="adj4" fmla="val 63354"/>
            </a:avLst>
          </a:prstGeom>
          <a:solidFill>
            <a:srgbClr val="3B8D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заключает контракт </a:t>
            </a:r>
            <a:r>
              <a:rPr lang="ru-RU" sz="1600" b="1" i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согласования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контрольным органом в  случаях, если: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129" y="2382982"/>
            <a:ext cx="5292437" cy="1535048"/>
          </a:xfrm>
          <a:prstGeom prst="rect">
            <a:avLst/>
          </a:prstGeom>
          <a:noFill/>
          <a:ln w="12700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срока подачи заявок на участие в закупке подана только одна заявка на участие в закупке и Н(М)ЦК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250 млн. руб.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заявок на участие в закупке только одна заявка соответствует требованиям, установленным в извещении и Н(М)ЦК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250 млн. 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838" y="396679"/>
            <a:ext cx="11984181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заключения контракта с контрольным органом в сфере закупок необходимо только в случае признания закупки не состоявшейся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B08118-3AE7-4A08-8D04-42D146B75FBA}"/>
              </a:ext>
            </a:extLst>
          </p:cNvPr>
          <p:cNvSpPr/>
          <p:nvPr/>
        </p:nvSpPr>
        <p:spPr>
          <a:xfrm>
            <a:off x="0" y="5000792"/>
            <a:ext cx="5375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 В случае признания запроса котировок не состоявшимся, согласование с контрольным органом не требуется</a:t>
            </a:r>
          </a:p>
        </p:txBody>
      </p:sp>
    </p:spTree>
    <p:extLst>
      <p:ext uri="{BB962C8B-B14F-4D97-AF65-F5344CB8AC3E}">
        <p14:creationId xmlns:p14="http://schemas.microsoft.com/office/powerpoint/2010/main" val="248114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51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СЛУЧАИ, КОГДА НЕОБХОДИМО СОГЛАСОВАНИЕ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КОНТРАКТА С КОНТРОЛЬНЫМ ОРГАНОМ В СФЕРЕ ЗАКУПОК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272" y="2363262"/>
            <a:ext cx="2511983" cy="902883"/>
          </a:xfrm>
          <a:prstGeom prst="rect">
            <a:avLst/>
          </a:prstGeom>
          <a:gradFill flip="none" rotWithShape="1">
            <a:gsLst>
              <a:gs pos="0">
                <a:srgbClr val="6C87A4">
                  <a:shade val="30000"/>
                  <a:satMod val="115000"/>
                </a:srgbClr>
              </a:gs>
              <a:gs pos="50000">
                <a:srgbClr val="6C87A4">
                  <a:shade val="67500"/>
                  <a:satMod val="115000"/>
                </a:srgbClr>
              </a:gs>
              <a:gs pos="100000">
                <a:srgbClr val="6C87A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части 1 статьи 52 Закона № 44-ФЗ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8784" y="2370219"/>
            <a:ext cx="8728572" cy="924825"/>
          </a:xfrm>
          <a:prstGeom prst="rect">
            <a:avLst/>
          </a:prstGeom>
          <a:noFill/>
          <a:ln w="12700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срока подачи заявок на участие в закупке подана только одна заявка на участие в закупке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769795" y="2827918"/>
            <a:ext cx="499244" cy="0"/>
          </a:xfrm>
          <a:prstGeom prst="straightConnector1">
            <a:avLst/>
          </a:prstGeom>
          <a:ln w="28575">
            <a:solidFill>
              <a:srgbClr val="C53B45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94272" y="4023759"/>
            <a:ext cx="2511983" cy="902883"/>
          </a:xfrm>
          <a:prstGeom prst="rect">
            <a:avLst/>
          </a:prstGeom>
          <a:gradFill flip="none" rotWithShape="1">
            <a:gsLst>
              <a:gs pos="0">
                <a:srgbClr val="6C87A4">
                  <a:shade val="30000"/>
                  <a:satMod val="115000"/>
                </a:srgbClr>
              </a:gs>
              <a:gs pos="50000">
                <a:srgbClr val="6C87A4">
                  <a:shade val="67500"/>
                  <a:satMod val="115000"/>
                </a:srgbClr>
              </a:gs>
              <a:gs pos="100000">
                <a:srgbClr val="6C87A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 части 1 статьи 52 Закона № 44-ФЗ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58784" y="4030716"/>
            <a:ext cx="8728572" cy="924825"/>
          </a:xfrm>
          <a:prstGeom prst="rect">
            <a:avLst/>
          </a:prstGeom>
          <a:noFill/>
          <a:ln w="12700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заявок на участие в закупке только одна заявка на участие в закупке соответствует требованиям, установленным в извещении об осуществлении закупки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769795" y="4497651"/>
            <a:ext cx="499244" cy="0"/>
          </a:xfrm>
          <a:prstGeom prst="straightConnector1">
            <a:avLst/>
          </a:prstGeom>
          <a:ln w="28575">
            <a:solidFill>
              <a:srgbClr val="C53B45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94272" y="882012"/>
            <a:ext cx="11893084" cy="625112"/>
          </a:xfrm>
          <a:prstGeom prst="roundRect">
            <a:avLst/>
          </a:prstGeom>
          <a:solidFill>
            <a:srgbClr val="3F868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закупки не состоялась и начальная (максимальная) цена 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250 млн.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согласование требуется в следующих случаях, если:</a:t>
            </a:r>
          </a:p>
        </p:txBody>
      </p:sp>
    </p:spTree>
    <p:extLst>
      <p:ext uri="{BB962C8B-B14F-4D97-AF65-F5344CB8AC3E}">
        <p14:creationId xmlns:p14="http://schemas.microsoft.com/office/powerpoint/2010/main" val="106837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51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СЛУЧАИ, КОГДА НЕОБХОДИМО СОГЛАСОВАНИЕ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КОНТРАКТА С КОНТРОЛЬНЫМ ОРГАНОМ В СФЕРЕ ЗАКУПОК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271" y="1859880"/>
            <a:ext cx="2511983" cy="902883"/>
          </a:xfrm>
          <a:prstGeom prst="rect">
            <a:avLst/>
          </a:prstGeom>
          <a:gradFill flip="none" rotWithShape="1">
            <a:gsLst>
              <a:gs pos="0">
                <a:srgbClr val="3D9573">
                  <a:shade val="30000"/>
                  <a:satMod val="115000"/>
                </a:srgbClr>
              </a:gs>
              <a:gs pos="50000">
                <a:srgbClr val="3D9573">
                  <a:shade val="67500"/>
                  <a:satMod val="115000"/>
                </a:srgbClr>
              </a:gs>
              <a:gs pos="100000">
                <a:srgbClr val="3D957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3D9573"/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 части 1 статьи 52 Закона № 44-ФЗ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8783" y="1866837"/>
            <a:ext cx="8728572" cy="924825"/>
          </a:xfrm>
          <a:prstGeom prst="rect">
            <a:avLst/>
          </a:prstGeom>
          <a:noFill/>
          <a:ln w="12700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срока подачи заявок на участие в закупке не подано ни одной заявки на участие в закупк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769794" y="2185990"/>
            <a:ext cx="499244" cy="0"/>
          </a:xfrm>
          <a:prstGeom prst="straightConnector1">
            <a:avLst/>
          </a:prstGeom>
          <a:ln w="28575">
            <a:solidFill>
              <a:srgbClr val="C53B45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94271" y="3104741"/>
            <a:ext cx="2511983" cy="902883"/>
          </a:xfrm>
          <a:prstGeom prst="rect">
            <a:avLst/>
          </a:prstGeom>
          <a:gradFill flip="none" rotWithShape="1">
            <a:gsLst>
              <a:gs pos="0">
                <a:srgbClr val="3D9573">
                  <a:shade val="30000"/>
                  <a:satMod val="115000"/>
                </a:srgbClr>
              </a:gs>
              <a:gs pos="50000">
                <a:srgbClr val="3D9573">
                  <a:shade val="67500"/>
                  <a:satMod val="115000"/>
                </a:srgbClr>
              </a:gs>
              <a:gs pos="100000">
                <a:srgbClr val="3D957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3D9573"/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4 части 1 статьи 52 Закона № 44-ФЗ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58783" y="3111698"/>
            <a:ext cx="8728572" cy="924825"/>
          </a:xfrm>
          <a:prstGeom prst="rect">
            <a:avLst/>
          </a:prstGeom>
          <a:noFill/>
          <a:ln w="12700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заявок на участие в закупке комиссия по осуществлению закупок отклонила все такие заявки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769794" y="3430851"/>
            <a:ext cx="499244" cy="0"/>
          </a:xfrm>
          <a:prstGeom prst="straightConnector1">
            <a:avLst/>
          </a:prstGeom>
          <a:ln w="28575">
            <a:solidFill>
              <a:srgbClr val="C53B45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4271" y="4348688"/>
            <a:ext cx="2511983" cy="902883"/>
          </a:xfrm>
          <a:prstGeom prst="rect">
            <a:avLst/>
          </a:prstGeom>
          <a:gradFill flip="none" rotWithShape="1">
            <a:gsLst>
              <a:gs pos="0">
                <a:srgbClr val="3D9573">
                  <a:shade val="30000"/>
                  <a:satMod val="115000"/>
                </a:srgbClr>
              </a:gs>
              <a:gs pos="50000">
                <a:srgbClr val="3D9573">
                  <a:shade val="67500"/>
                  <a:satMod val="115000"/>
                </a:srgbClr>
              </a:gs>
              <a:gs pos="100000">
                <a:srgbClr val="3D957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3D9573"/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5 части 1 статьи 52 Закона  № 44-ФЗ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58783" y="4355645"/>
            <a:ext cx="8728572" cy="924825"/>
          </a:xfrm>
          <a:prstGeom prst="rect">
            <a:avLst/>
          </a:prstGeom>
          <a:noFill/>
          <a:ln w="12700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закупки, не отозвавшие в соответствии с Законом № 44-ФЗ заявку на участие в закупке, признаны уклонившимися от заключения контракта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769794" y="4674798"/>
            <a:ext cx="499244" cy="0"/>
          </a:xfrm>
          <a:prstGeom prst="straightConnector1">
            <a:avLst/>
          </a:prstGeom>
          <a:ln w="28575">
            <a:solidFill>
              <a:srgbClr val="C53B45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94271" y="5587809"/>
            <a:ext cx="2511983" cy="1181297"/>
          </a:xfrm>
          <a:prstGeom prst="rect">
            <a:avLst/>
          </a:prstGeom>
          <a:gradFill flip="none" rotWithShape="1">
            <a:gsLst>
              <a:gs pos="0">
                <a:srgbClr val="3D9573">
                  <a:shade val="30000"/>
                  <a:satMod val="115000"/>
                </a:srgbClr>
              </a:gs>
              <a:gs pos="50000">
                <a:srgbClr val="3D9573">
                  <a:shade val="67500"/>
                  <a:satMod val="115000"/>
                </a:srgbClr>
              </a:gs>
              <a:gs pos="100000">
                <a:srgbClr val="3D957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3D9573"/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6 части 1 статьи 52 Закона  № 44-ФЗ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58783" y="5588000"/>
            <a:ext cx="8728572" cy="1210005"/>
          </a:xfrm>
          <a:prstGeom prst="rect">
            <a:avLst/>
          </a:prstGeom>
          <a:noFill/>
          <a:ln w="12700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соответствии с частями 9 и 10 статьи 31 Закона № 44-ФЗ заказчик отказался от заключения контракта с участником закупки, подавшим заявку на участие в закупке, которая является единственной, либо с участником закупки, подавшим заявку на участие в закупке, признанную единственной соответствующей требованиям, установленным в извещении об осуществлении закупки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769794" y="6192333"/>
            <a:ext cx="499244" cy="0"/>
          </a:xfrm>
          <a:prstGeom prst="straightConnector1">
            <a:avLst/>
          </a:prstGeom>
          <a:ln w="28575">
            <a:solidFill>
              <a:srgbClr val="C53B45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7">
            <a:extLst>
              <a:ext uri="{FF2B5EF4-FFF2-40B4-BE49-F238E27FC236}">
                <a16:creationId xmlns:a16="http://schemas.microsoft.com/office/drawing/2014/main" id="{E1C5F559-B71D-45AD-89FE-CA5BD00E8D25}"/>
              </a:ext>
            </a:extLst>
          </p:cNvPr>
          <p:cNvSpPr/>
          <p:nvPr/>
        </p:nvSpPr>
        <p:spPr>
          <a:xfrm>
            <a:off x="149458" y="768447"/>
            <a:ext cx="11893084" cy="625112"/>
          </a:xfrm>
          <a:prstGeom prst="roundRect">
            <a:avLst/>
          </a:prstGeom>
          <a:solidFill>
            <a:srgbClr val="6C87A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закупки не состоялась и начальная (максимальная) цена свыше </a:t>
            </a:r>
            <a:r>
              <a:rPr lang="ru-RU" b="1" i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1 000,00 рублей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согласование требуется в следующих случаях, если:</a:t>
            </a:r>
          </a:p>
        </p:txBody>
      </p:sp>
    </p:spTree>
    <p:extLst>
      <p:ext uri="{BB962C8B-B14F-4D97-AF65-F5344CB8AC3E}">
        <p14:creationId xmlns:p14="http://schemas.microsoft.com/office/powerpoint/2010/main" val="158853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51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ОРГАНЫ В СФЕРЕ ЗАКУПОК, С КОТОРЫМИ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СОГЛАСОВАНИЕ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36289" y="1356392"/>
            <a:ext cx="8752896" cy="1089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орган субъекта РФ -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Липецкой области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36289" y="2833478"/>
            <a:ext cx="8752895" cy="10704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орган в сфере закупок муниципального района, городского округа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органов размещён на сайте «Госзаказ Липецкой области» в разделе «Паспорт контрактной системы в сфере закупок»)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7783" y="1356392"/>
            <a:ext cx="2525238" cy="1090037"/>
          </a:xfrm>
          <a:prstGeom prst="rect">
            <a:avLst/>
          </a:prstGeom>
          <a:solidFill>
            <a:srgbClr val="3D957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Согласовательный орган при осуществлении закупок для государственных нужд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1" y="2864178"/>
            <a:ext cx="2493510" cy="1033567"/>
          </a:xfrm>
          <a:prstGeom prst="rect">
            <a:avLst/>
          </a:prstGeom>
          <a:solidFill>
            <a:srgbClr val="3D957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Согласовательный орган при осуществлении закупок для муниципальных нужд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9511" y="4223785"/>
            <a:ext cx="2493510" cy="957815"/>
          </a:xfrm>
          <a:prstGeom prst="rect">
            <a:avLst/>
          </a:prstGeom>
          <a:solidFill>
            <a:srgbClr val="3D957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Согласовательный орган при осуществлении закупки закрытом способом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36289" y="4236399"/>
            <a:ext cx="8818317" cy="9513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орган исполнительной власти –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УФАС </a:t>
            </a:r>
            <a:r>
              <a:rPr lang="ru-RU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Липецкой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755033" y="1876731"/>
            <a:ext cx="499244" cy="0"/>
          </a:xfrm>
          <a:prstGeom prst="straightConnector1">
            <a:avLst/>
          </a:prstGeom>
          <a:ln w="28575">
            <a:solidFill>
              <a:srgbClr val="C00000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755033" y="3346556"/>
            <a:ext cx="499244" cy="0"/>
          </a:xfrm>
          <a:prstGeom prst="straightConnector1">
            <a:avLst/>
          </a:prstGeom>
          <a:ln w="28575">
            <a:solidFill>
              <a:srgbClr val="C00000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55033" y="4691292"/>
            <a:ext cx="499244" cy="0"/>
          </a:xfrm>
          <a:prstGeom prst="straightConnector1">
            <a:avLst/>
          </a:prstGeom>
          <a:ln w="28575">
            <a:solidFill>
              <a:srgbClr val="C00000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1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56717" y="4014"/>
            <a:ext cx="78785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РЕЕСТР МУНИЦИПАЛЬНЫХ </a:t>
            </a:r>
            <a:r>
              <a:rPr lang="ru-RU" alt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КОНТРОЛЬНЫХ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ОРГАНОВ</a:t>
            </a:r>
            <a:r>
              <a:rPr kumimoji="0" lang="ru-RU" alt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ЗАКУПОК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67391"/>
              </p:ext>
            </p:extLst>
          </p:nvPr>
        </p:nvGraphicFramePr>
        <p:xfrm>
          <a:off x="0" y="454346"/>
          <a:ext cx="12192000" cy="637489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6732">
                  <a:extLst>
                    <a:ext uri="{9D8B030D-6E8A-4147-A177-3AD203B41FA5}">
                      <a16:colId xmlns:a16="http://schemas.microsoft.com/office/drawing/2014/main" val="1720808616"/>
                    </a:ext>
                  </a:extLst>
                </a:gridCol>
                <a:gridCol w="2223341">
                  <a:extLst>
                    <a:ext uri="{9D8B030D-6E8A-4147-A177-3AD203B41FA5}">
                      <a16:colId xmlns:a16="http://schemas.microsoft.com/office/drawing/2014/main" val="3235547906"/>
                    </a:ext>
                  </a:extLst>
                </a:gridCol>
                <a:gridCol w="7749309">
                  <a:extLst>
                    <a:ext uri="{9D8B030D-6E8A-4147-A177-3AD203B41FA5}">
                      <a16:colId xmlns:a16="http://schemas.microsoft.com/office/drawing/2014/main" val="2774599418"/>
                    </a:ext>
                  </a:extLst>
                </a:gridCol>
                <a:gridCol w="1782618">
                  <a:extLst>
                    <a:ext uri="{9D8B030D-6E8A-4147-A177-3AD203B41FA5}">
                      <a16:colId xmlns:a16="http://schemas.microsoft.com/office/drawing/2014/main" val="1041264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Наименование контрольного органа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Контактный телефон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6341"/>
                  </a:ext>
                </a:extLst>
              </a:tr>
              <a:tr h="343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г. Липецк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 контроля в сфере закупок контрольно-ревизионного управления Департамента финансов администрации города Липецка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(4742) 23-91-12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116434"/>
                  </a:ext>
                </a:extLst>
              </a:tr>
              <a:tr h="2442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г. Елец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Управление финансов администрации городского округа город Елец Липецкой области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(47467) 2-33-98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7022404"/>
                  </a:ext>
                </a:extLst>
              </a:tr>
              <a:tr h="27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Воловский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экономики и инвестиций администрации Воловского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(47473) 2-15-85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197307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Грязинский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Управление экономики, контроля и регулирования закупок администрации Грязинского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(47461) 2-13-93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740289"/>
                  </a:ext>
                </a:extLst>
              </a:tr>
              <a:tr h="2613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Данковский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экономики администрации Данковского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(47465) 6-67-49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41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Добринский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регулирования закупок комитета экономики и инвестиционной деятельности администрации Добринского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(47462) 2-12-38,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2-11-86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513323"/>
                  </a:ext>
                </a:extLst>
              </a:tr>
              <a:tr h="251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Добровский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сельского хозяйства и развития кооперации администрации Добровского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(47463) 2-21-06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5586270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Долгоруковский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экономики, инвестиций и потребительского рынка администрации Долгоруковского муниципального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 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(47468) 2-21-44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5944646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Елецкий район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по контролю в сфере закупок в комитете экономики администрации Елецкого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(47467) 6-06-43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065111"/>
                  </a:ext>
                </a:extLst>
              </a:tr>
              <a:tr h="2337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Задонский район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Комитет экономики и имущественных отношений администрации Задонского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(47471) 2-14-43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929995"/>
                  </a:ext>
                </a:extLst>
              </a:tr>
              <a:tr h="3381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Измалковский район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экономики, муниципальных закупок и сферы услуг администрации Измалковского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(47478) 2-18-81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287508"/>
                  </a:ext>
                </a:extLst>
              </a:tr>
              <a:tr h="2518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Краснинский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финансов администрации Краснинского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(47469) 2-04-25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5303376"/>
                  </a:ext>
                </a:extLst>
              </a:tr>
              <a:tr h="2269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Лебедянский район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финансов и налогово - бюджетной политики администрации Лебедянского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(47466) 5-25-44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4052689"/>
                  </a:ext>
                </a:extLst>
              </a:tr>
              <a:tr h="1834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Лев-Толстовский район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финансов администрации Лев-Толстовского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(47464) 2-22-70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2779906"/>
                  </a:ext>
                </a:extLst>
              </a:tr>
              <a:tr h="2416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Липецкий район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Комитет финансов администрации Липецкого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(4742) 79-73-96, 36-85-44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0935381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Становлянский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экономики, инвестиционной деятельности и муниципальных закупок администрации Становлянского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(47476) 2-17-05,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2-10-82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514372"/>
                  </a:ext>
                </a:extLst>
              </a:tr>
              <a:tr h="2597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Тербунский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экономики и муниципальных закупок администрации Тербунского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(47474) 2-10-68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678783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Усманский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Комитет по экономике и прогнозированию администрации Усманского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(47472) 2-12-41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7675544"/>
                  </a:ext>
                </a:extLst>
              </a:tr>
              <a:tr h="2561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Хлевенский район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Отдел экономики  и развития малого бизнеса администрации Хлевенского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(47477) 2-11-84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865371"/>
                  </a:ext>
                </a:extLst>
              </a:tr>
              <a:tr h="226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Чаплыгинский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Комитет по финансам администрации Чаплыгинского муниципального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(47475) 2-14-36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674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64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704" y="103518"/>
            <a:ext cx="11982605" cy="4944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НАПРАВЛЕНИЯ ОБРАЩЕНИЯ О СОГЛАСОВАНИИ ЗАКЛЮЧЕНИЯ КОНТРАКТА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ПРИЛАГАЕМЫЕ К НЕМУ ДОКУМЕНТЫ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83705" y="917883"/>
            <a:ext cx="2355273" cy="997528"/>
          </a:xfrm>
          <a:prstGeom prst="rightArrowCallout">
            <a:avLst>
              <a:gd name="adj1" fmla="val 25365"/>
              <a:gd name="adj2" fmla="val 28886"/>
              <a:gd name="adj3" fmla="val 39267"/>
              <a:gd name="adj4" fmla="val 74145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направления обращения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22683" y="917883"/>
            <a:ext cx="9279676" cy="997528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через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рабочих дней с даты размещения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ЕИС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содержащего информацию о признании определения поставщика (подрядчика, исполнителя) несостоявшимся (ч. 6 ст. 93 Закона № 44-ФЗ)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83704" y="3151827"/>
            <a:ext cx="2355273" cy="997528"/>
          </a:xfrm>
          <a:prstGeom prst="rightArrowCallout">
            <a:avLst>
              <a:gd name="adj1" fmla="val 25365"/>
              <a:gd name="adj2" fmla="val 28886"/>
              <a:gd name="adj3" fmla="val 39267"/>
              <a:gd name="adj4" fmla="val 74145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прилагаемые к обращению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2683" y="2800302"/>
            <a:ext cx="9279676" cy="1873298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 документы или их копии, предусмотренные в извещении об осуществлении закупки (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«е» п. 7 Правил)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(полный пакет документов, который участник прилагает при участии в закупке)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о цене контракта или сумме цен единиц товара, работы, услуги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«ж» п. 7 Правил)</a:t>
            </a:r>
          </a:p>
          <a:p>
            <a:pPr lvl="0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Документы прилагаются к обращению только в случае если не было ни одной заявки участника или все участники были отклонены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73058"/>
            <a:ext cx="1218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 С 01.01.2022 обращение о согласовании заключения контракта с единственным поставщиком (подрядчиком, исполнителем) направляется в контрольный орган с использованием ЕИС</a:t>
            </a:r>
          </a:p>
          <a:p>
            <a:pPr algn="just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1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704" y="103519"/>
            <a:ext cx="11982605" cy="4338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ОБРАЩЕНИЯ О СОГЛАСОВАНИИ ЗАКЛЮЧЕНИЯ КОНТРАКТА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98" y="5063673"/>
            <a:ext cx="4714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310" y="1130901"/>
            <a:ext cx="11933380" cy="369332"/>
          </a:xfrm>
          <a:prstGeom prst="rect">
            <a:avLst/>
          </a:prstGeom>
          <a:solidFill>
            <a:srgbClr val="54377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права доступа в ЕИС, для того чтобы работать с согласованием обращений о заключении контрактов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1755" y="2075699"/>
            <a:ext cx="11277598" cy="369332"/>
          </a:xfrm>
          <a:prstGeom prst="rect">
            <a:avLst/>
          </a:prstGeom>
          <a:solidFill>
            <a:srgbClr val="2969A3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зайти в раздел «Администрирование», «Пользователи организации»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2954" y="3035794"/>
            <a:ext cx="1087639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контекстном меню требуемого пользователя в списке пользователей выберите пункт «Права доступа пользователя»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6515" y="4272888"/>
            <a:ext cx="1027283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прав на работу с документами о приемке, корректировочными документами осуществляется в блоке «Работа с реестром обращений в контрольный орган»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850108" y="1543258"/>
            <a:ext cx="484632" cy="504712"/>
          </a:xfrm>
          <a:prstGeom prst="downArrow">
            <a:avLst/>
          </a:prstGeom>
          <a:solidFill>
            <a:srgbClr val="43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334740" y="2502183"/>
            <a:ext cx="484632" cy="504712"/>
          </a:xfrm>
          <a:prstGeom prst="downArrow">
            <a:avLst/>
          </a:prstGeom>
          <a:solidFill>
            <a:srgbClr val="43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806515" y="3725150"/>
            <a:ext cx="484632" cy="504712"/>
          </a:xfrm>
          <a:prstGeom prst="downArrow">
            <a:avLst/>
          </a:prstGeom>
          <a:solidFill>
            <a:srgbClr val="43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98982" y="4962245"/>
            <a:ext cx="5144654" cy="134157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0387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56030</TotalTime>
  <Words>3117</Words>
  <Application>Microsoft Office PowerPoint</Application>
  <PresentationFormat>Широкоэкранный</PresentationFormat>
  <Paragraphs>301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Century Gothic</vt:lpstr>
      <vt:lpstr>Times New Roman</vt:lpstr>
      <vt:lpstr>Wingdings</vt:lpstr>
      <vt:lpstr>1_Тема Office</vt:lpstr>
      <vt:lpstr>Тема Office</vt:lpstr>
      <vt:lpstr>Презентация PowerPoint</vt:lpstr>
      <vt:lpstr>НОРМАТИВНОЕ ОСНОВНИЕ ДЛЯ СОГЛАСОВАНИЯ С КОНТРОЛЬНЫМ ОРГАНОМ В СФЕРЕ ЗАКУПОК ЗАКЛЮЧЕНИЯ КОНТРАКТА  </vt:lpstr>
      <vt:lpstr>ЗАКЛЮЧЕНИЕ КОНТРАКТА В РЕЗУЛЬТАТЕ НЕСОСТОЯВШЕЙСЯ ПРОЦЕДУРЫ ЗАКУПКИ</vt:lpstr>
      <vt:lpstr>СЛУЧАИ, КОГДА НЕОБХОДИМО СОГЛАСОВАНИЕ  ЗАКЛЮЧЕНИЯ КОНТРАКТА С КОНТРОЛЬНЫМ ОРГАНОМ В СФЕРЕ ЗАКУПОК </vt:lpstr>
      <vt:lpstr>СЛУЧАИ, КОГДА НЕОБХОДИМО СОГЛАСОВАНИЕ  ЗАКЛЮЧЕНИЯ КОНТРАКТА С КОНТРОЛЬНЫМ ОРГАНОМ В СФЕРЕ ЗАКУПОК </vt:lpstr>
      <vt:lpstr>КОНТРОЛЬНЫЕ ОРГАНЫ В СФЕРЕ ЗАКУПОК, С КОТОРЫМИ  ОСУЩЕСТВЛЯЕТСЯ СОГЛАСОВАНИЕ</vt:lpstr>
      <vt:lpstr>Презентация PowerPoint</vt:lpstr>
      <vt:lpstr>СРОК НАПРАВЛЕНИЯ ОБРАЩЕНИЯ О СОГЛАСОВАНИИ ЗАКЛЮЧЕНИЯ КОНТРАКТА  И ПРИЛАГАЕМЫЕ К НЕМУ ДОКУМЕНТЫ</vt:lpstr>
      <vt:lpstr>НАПРАВЛЕНИЕ ОБРАЩЕНИЯ О СОГЛАСОВАНИИ ЗАКЛЮЧЕНИЯ КОНТРАКТА  </vt:lpstr>
      <vt:lpstr>ФОРМИРОВАНИЕ ОБРАЩЕНИЯ О СОГЛАСОВАНИИ ЗАКЛЮЧЕНИЯ КОНТРАКТА ЕСЛИ НА  УЧАСТИЕ В ЗАКУПКЕ ПОДАНА ОДНА ЗАЯВКА (ШАГ 1)</vt:lpstr>
      <vt:lpstr>ФОРМИРОВАНИЕ ОБРАЩЕНИЯ О СОГЛАСОВАНИИ ЗАКЛЮЧЕНИЯ КОНТРАКТА ЕСЛИ НА  УЧАСТИЕ В ЗАКУПКЕ ПОДАНА ОДНА ЗАЯВКА (ШАГ 2)</vt:lpstr>
      <vt:lpstr>ФОРМИРОВАНИЕ ОБРАЩЕНИЯ О СОГЛАСОВАНИИ ЗАКЛЮЧЕНИЯ КОНТРАКТА ЕСЛИ НА  УЧАСТИЕ В ЗАКУПКЕ ПОДАНА ОДНА ЗАЯВКА (ШАГ 3)</vt:lpstr>
      <vt:lpstr>ФОРМИРОВАНИЕ ОБРАЩЕНИЯ О СОГЛАСОВАНИИ ЗАКЛЮЧЕНИЯ КОНТРАКТА ЕСЛИ НА  УЧАСТИЕ В ЗАКУПКЕ НЕ ПОДАНО НИ ОДНОЙ ЗАЯВКИ ИЛИ ВСЕ ЗАЯВКИ ОТКЛОНЕНЫ (ШАГ 1)</vt:lpstr>
      <vt:lpstr>ФОРМИРОВАНИЕ ОБРАЩЕНИЯ О СОГЛАСОВАНИИ ЗАКЛЮЧЕНИЯ КОНТРАКТА ЕСЛИ НА  УЧАСТИЕ В ЗАКУПКЕ НЕ ПОДАНО НИ ОДНОЙ ЗАЯВКИ ИЛИ ВСЕ ЗАЯВКИ ОТКЛОНЕНЫ (ШАГ 2)</vt:lpstr>
      <vt:lpstr>ФОРМИРОВАНИЕ ОБРАЩЕНИЯ О СОГЛАСОВАНИИ ЗАКЛЮЧЕНИЯ КОНТРАКТА ЕСЛИ НА  УЧАСТИЕ В ЗАКУПКЕ НЕ ПОДАНО НИ ОДНОЙ ЗАЯВКИ ИЛИ ВСЕ ЗАЯВКИ ОТКЛОНЕНЫ (ШАГ 3)</vt:lpstr>
      <vt:lpstr>ФОРМИРОВАНИЕ ОБРАЩЕНИЯ О СОГЛАСОВАНИИ ЗАКЛЮЧЕНИЯ КОНТРАКТА ЕСЛИ НА  УЧАСТИЕ В ЗАКУПКЕ НЕ ПОДАНО НИ ОДНОЙ ЗАЯВКИ ИЛИ ВСЕ ЗАЯВКИ ОТКЛОНЕНЫ (ШАГ 4)</vt:lpstr>
      <vt:lpstr>ФОРМА ОБРАЩЕНИЯ В КОНТРОЛЬНЫЙ ОРГАН О СОГЛАСОВАНИИ ЗАКЛЮЧЕНИЯ КОНТРАКТА</vt:lpstr>
      <vt:lpstr>АЛГОРИТМ ВЗАИМОДЕЙСТВИЯ ЗАКАЗЧИКА И КОНТРОЛЬНОГО ОРГАНА В ХОДЕ СОГЛАСОВАНИЯ ЗАКЛЮЧЕНИЯ КОНТРАКТА (часть 1)</vt:lpstr>
      <vt:lpstr>АЛГОРИТМ ВЗАИМОДЕЙСТВИЯ ЗАКАЗЧИКА И КОНТРОЛЬНОГО ОРГАНА В ХОДЕ СОГЛАСОВАНИЯ ЗАКЛЮЧЕНИЯ КОНТРАКТА (часть 2)</vt:lpstr>
      <vt:lpstr>СЛУЧАИ ОТКАЗА В СОГЛАСОВАНИИ ЗАКЛЮЧЕНИЯ КОНТРАКТА </vt:lpstr>
      <vt:lpstr>ДЕЙСТВИЯ ЗАКАЗЧИКА ПРИ ПОЛУЧЕНИИ РЕШЕНИЯ О СОГЛАСОВАНИИ</vt:lpstr>
      <vt:lpstr>    СХЕМА ВЗАИМОДЕЙСТВИЯ ЗАКАЗЧИКА И КОНТРОЛЬНОГО ОРГАНА ПРИ НАПРАВЛЕНИИ ОБРАЩЕНИЯ О СОГЛАСОВАНИИ ЗАКЛЮЧЕНИЯ КОНТРАКТА, ЕСЛИ СОБЛЮДЕНЫ ВСЕ ТРЕБОВАНИЯ (Схема 1)</vt:lpstr>
      <vt:lpstr>    СХЕМА ВЗАИМОДЕЙСТВИЯ ЗАКАЗЧИКА И КОНТРОЛЬНОГО ОРГАНА ПРИ НАПРАВЛЕНИИ ОБРАЩЕНИЯ О СОГЛАСОВАНИИ ЗАКЛЮЧЕНИЯ КОНТРАКТА С НАРУШЕНИЕМ ТРЕБОВАНИЙ (Схема 2)</vt:lpstr>
      <vt:lpstr>    СХЕМА ВЗАИМОДЕЙСТВИЯ ЗАКАЗЧИКА И КОНТРОЛЬНОГО ОРГАНА ПРИ НАПРАВЛЕНИИ ОБРАЩЕНИЯ О СОГЛАСОВАНИИ ЗАКЛЮЧЕНИЯ КОНТРАКТА И ПОЛУЧЕНИИ ЗАКАЗЧИКОМ ОТКАЗА В СОГЛАСОВАНИИ (Схема 3)</vt:lpstr>
      <vt:lpstr>АДМИНИСТРАТИВНАЯ ОТВЕТСТВЕННОСТЬ ЗА НАРУШЕНИЕ ПОРЯДКА  СОГЛАСОВАНИЯ ЗАКЛЮЧЕНИЯ КОНТРАКТА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u1555</cp:lastModifiedBy>
  <cp:revision>1192</cp:revision>
  <cp:lastPrinted>2021-11-08T07:34:52Z</cp:lastPrinted>
  <dcterms:created xsi:type="dcterms:W3CDTF">2018-01-21T18:20:29Z</dcterms:created>
  <dcterms:modified xsi:type="dcterms:W3CDTF">2022-12-12T22:28:51Z</dcterms:modified>
</cp:coreProperties>
</file>