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3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  <p:sldMasterId id="2147483690" r:id="rId4"/>
  </p:sldMasterIdLst>
  <p:notesMasterIdLst>
    <p:notesMasterId r:id="rId49"/>
  </p:notesMasterIdLst>
  <p:sldIdLst>
    <p:sldId id="454" r:id="rId5"/>
    <p:sldId id="413" r:id="rId6"/>
    <p:sldId id="414" r:id="rId7"/>
    <p:sldId id="456" r:id="rId8"/>
    <p:sldId id="459" r:id="rId9"/>
    <p:sldId id="419" r:id="rId10"/>
    <p:sldId id="460" r:id="rId11"/>
    <p:sldId id="421" r:id="rId12"/>
    <p:sldId id="433" r:id="rId13"/>
    <p:sldId id="465" r:id="rId14"/>
    <p:sldId id="422" r:id="rId15"/>
    <p:sldId id="466" r:id="rId16"/>
    <p:sldId id="468" r:id="rId17"/>
    <p:sldId id="469" r:id="rId18"/>
    <p:sldId id="470" r:id="rId19"/>
    <p:sldId id="423" r:id="rId20"/>
    <p:sldId id="475" r:id="rId21"/>
    <p:sldId id="472" r:id="rId22"/>
    <p:sldId id="415" r:id="rId23"/>
    <p:sldId id="478" r:id="rId24"/>
    <p:sldId id="479" r:id="rId25"/>
    <p:sldId id="481" r:id="rId26"/>
    <p:sldId id="426" r:id="rId27"/>
    <p:sldId id="427" r:id="rId28"/>
    <p:sldId id="428" r:id="rId29"/>
    <p:sldId id="429" r:id="rId30"/>
    <p:sldId id="488" r:id="rId31"/>
    <p:sldId id="432" r:id="rId32"/>
    <p:sldId id="484" r:id="rId33"/>
    <p:sldId id="435" r:id="rId34"/>
    <p:sldId id="489" r:id="rId35"/>
    <p:sldId id="439" r:id="rId36"/>
    <p:sldId id="440" r:id="rId37"/>
    <p:sldId id="443" r:id="rId38"/>
    <p:sldId id="444" r:id="rId39"/>
    <p:sldId id="445" r:id="rId40"/>
    <p:sldId id="446" r:id="rId41"/>
    <p:sldId id="447" r:id="rId42"/>
    <p:sldId id="490" r:id="rId43"/>
    <p:sldId id="491" r:id="rId44"/>
    <p:sldId id="492" r:id="rId45"/>
    <p:sldId id="449" r:id="rId46"/>
    <p:sldId id="494" r:id="rId47"/>
    <p:sldId id="495" r:id="rId4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>
      <p:cViewPr varScale="1">
        <p:scale>
          <a:sx n="94" d="100"/>
          <a:sy n="94" d="100"/>
        </p:scale>
        <p:origin x="264" y="9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9DE35C-6612-443A-8658-FD279D40B73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E7F0BB-90C0-461C-A236-8A0B5AD8B064}">
      <dgm:prSet phldrT="[Текст]"/>
      <dgm:spPr/>
      <dgm:t>
        <a:bodyPr/>
        <a:lstStyle/>
        <a:p>
          <a:r>
            <a:rPr lang="ru-RU" b="1" dirty="0"/>
            <a:t>Заполнение формы жалобы в ЕИС</a:t>
          </a:r>
        </a:p>
      </dgm:t>
    </dgm:pt>
    <dgm:pt modelId="{79AE249A-1CC2-444A-93B0-07B887EEE6EF}" type="parTrans" cxnId="{C2E9D13B-9752-4CAE-A968-2E697BFC0FD2}">
      <dgm:prSet/>
      <dgm:spPr/>
      <dgm:t>
        <a:bodyPr/>
        <a:lstStyle/>
        <a:p>
          <a:endParaRPr lang="ru-RU"/>
        </a:p>
      </dgm:t>
    </dgm:pt>
    <dgm:pt modelId="{2259F9F2-0FA9-4B9E-846A-6DE4E560F641}" type="sibTrans" cxnId="{C2E9D13B-9752-4CAE-A968-2E697BFC0FD2}">
      <dgm:prSet/>
      <dgm:spPr/>
      <dgm:t>
        <a:bodyPr/>
        <a:lstStyle/>
        <a:p>
          <a:endParaRPr lang="ru-RU"/>
        </a:p>
      </dgm:t>
    </dgm:pt>
    <dgm:pt modelId="{6117312F-585D-47A9-B29F-4015C33994DF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ru-RU" sz="2000" b="1" dirty="0"/>
            <a:t>Автоматическое размещение жалобы в ЕИС</a:t>
          </a:r>
          <a:r>
            <a:rPr lang="ru-RU" sz="2300" b="1" dirty="0"/>
            <a:t> </a:t>
          </a:r>
        </a:p>
      </dgm:t>
    </dgm:pt>
    <dgm:pt modelId="{FF58A2DA-A2AC-49BA-9A22-30CAAE445960}" type="parTrans" cxnId="{F27F85EA-22EE-4795-BA33-7EB494C912EF}">
      <dgm:prSet/>
      <dgm:spPr/>
      <dgm:t>
        <a:bodyPr/>
        <a:lstStyle/>
        <a:p>
          <a:endParaRPr lang="ru-RU"/>
        </a:p>
      </dgm:t>
    </dgm:pt>
    <dgm:pt modelId="{B206D62D-6FDC-4BA3-B19B-C1CBD1C99539}" type="sibTrans" cxnId="{F27F85EA-22EE-4795-BA33-7EB494C912EF}">
      <dgm:prSet/>
      <dgm:spPr/>
      <dgm:t>
        <a:bodyPr/>
        <a:lstStyle/>
        <a:p>
          <a:endParaRPr lang="ru-RU"/>
        </a:p>
      </dgm:t>
    </dgm:pt>
    <dgm:pt modelId="{8DE1C902-6580-4180-BB90-F74B917CDB3D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b="1" dirty="0"/>
            <a:t>Принятие/отказ в принятии жалобы</a:t>
          </a:r>
        </a:p>
      </dgm:t>
    </dgm:pt>
    <dgm:pt modelId="{9F62C5CE-9304-4BB8-BDEC-97CFCC012B75}" type="parTrans" cxnId="{D03B5F66-4D92-405B-9989-B56D70D6AF89}">
      <dgm:prSet/>
      <dgm:spPr/>
      <dgm:t>
        <a:bodyPr/>
        <a:lstStyle/>
        <a:p>
          <a:endParaRPr lang="ru-RU"/>
        </a:p>
      </dgm:t>
    </dgm:pt>
    <dgm:pt modelId="{E6C9A4F6-5B95-4B5D-9D0A-5FD4D8758880}" type="sibTrans" cxnId="{D03B5F66-4D92-405B-9989-B56D70D6AF89}">
      <dgm:prSet/>
      <dgm:spPr/>
      <dgm:t>
        <a:bodyPr/>
        <a:lstStyle/>
        <a:p>
          <a:endParaRPr lang="ru-RU"/>
        </a:p>
      </dgm:t>
    </dgm:pt>
    <dgm:pt modelId="{6E36ABC9-6F89-4655-ACE5-36DB840FD550}">
      <dgm:prSet/>
      <dgm:spPr>
        <a:solidFill>
          <a:srgbClr val="AACEB6"/>
        </a:solidFill>
      </dgm:spPr>
      <dgm:t>
        <a:bodyPr/>
        <a:lstStyle/>
        <a:p>
          <a:r>
            <a:rPr lang="ru-RU" b="1" dirty="0"/>
            <a:t>ЕИС уведомляет о размещении жалобы</a:t>
          </a:r>
        </a:p>
      </dgm:t>
    </dgm:pt>
    <dgm:pt modelId="{9406C346-96EF-4405-9F74-F83474CDA3D3}" type="parTrans" cxnId="{42859AD3-2375-4B3D-86F8-D84438FDBC39}">
      <dgm:prSet/>
      <dgm:spPr/>
      <dgm:t>
        <a:bodyPr/>
        <a:lstStyle/>
        <a:p>
          <a:endParaRPr lang="ru-RU"/>
        </a:p>
      </dgm:t>
    </dgm:pt>
    <dgm:pt modelId="{AE1BB810-259B-424B-94BB-580ECCDEEDC2}" type="sibTrans" cxnId="{42859AD3-2375-4B3D-86F8-D84438FDBC39}">
      <dgm:prSet/>
      <dgm:spPr/>
      <dgm:t>
        <a:bodyPr/>
        <a:lstStyle/>
        <a:p>
          <a:endParaRPr lang="ru-RU"/>
        </a:p>
      </dgm:t>
    </dgm:pt>
    <dgm:pt modelId="{476C62C4-6865-4944-96E6-79952A0202A3}">
      <dgm:prSet/>
      <dgm:spPr>
        <a:solidFill>
          <a:srgbClr val="599D75"/>
        </a:solidFill>
      </dgm:spPr>
      <dgm:t>
        <a:bodyPr/>
        <a:lstStyle/>
        <a:p>
          <a:r>
            <a:rPr lang="ru-RU" b="1" dirty="0"/>
            <a:t>Рассмотрение жалобы комиссией ФАС</a:t>
          </a:r>
        </a:p>
      </dgm:t>
    </dgm:pt>
    <dgm:pt modelId="{DD7ABF51-9C35-47A7-A76F-0F9ECE1A29B5}" type="parTrans" cxnId="{F561F0EE-E0D0-4A00-9013-A654D8BE52F0}">
      <dgm:prSet/>
      <dgm:spPr/>
      <dgm:t>
        <a:bodyPr/>
        <a:lstStyle/>
        <a:p>
          <a:endParaRPr lang="ru-RU"/>
        </a:p>
      </dgm:t>
    </dgm:pt>
    <dgm:pt modelId="{7B93E84B-00B1-4D74-A660-1246C46BDFDE}" type="sibTrans" cxnId="{F561F0EE-E0D0-4A00-9013-A654D8BE52F0}">
      <dgm:prSet/>
      <dgm:spPr/>
      <dgm:t>
        <a:bodyPr/>
        <a:lstStyle/>
        <a:p>
          <a:endParaRPr lang="ru-RU"/>
        </a:p>
      </dgm:t>
    </dgm:pt>
    <dgm:pt modelId="{441FDA0E-3A8C-4A9D-B708-E9798958423F}" type="pres">
      <dgm:prSet presAssocID="{089DE35C-6612-443A-8658-FD279D40B73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11AB1E-C03B-4057-A8BE-FA4CA19C17E3}" type="pres">
      <dgm:prSet presAssocID="{089DE35C-6612-443A-8658-FD279D40B730}" presName="dummyMaxCanvas" presStyleCnt="0">
        <dgm:presLayoutVars/>
      </dgm:prSet>
      <dgm:spPr/>
    </dgm:pt>
    <dgm:pt modelId="{52043DCE-B085-4992-8F74-5ADE9A8A9FA5}" type="pres">
      <dgm:prSet presAssocID="{089DE35C-6612-443A-8658-FD279D40B730}" presName="FiveNodes_1" presStyleLbl="node1" presStyleIdx="0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68269A3-AEF9-47AF-804C-14D4BD7435EE}" type="pres">
      <dgm:prSet presAssocID="{089DE35C-6612-443A-8658-FD279D40B730}" presName="FiveNodes_2" presStyleLbl="node1" presStyleIdx="1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713E9B94-28AC-48CD-842A-71F2A8C75AB4}" type="pres">
      <dgm:prSet presAssocID="{089DE35C-6612-443A-8658-FD279D40B730}" presName="FiveNodes_3" presStyleLbl="node1" presStyleIdx="2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09B5A4F-8A49-471B-A2B6-3960BE89F14B}" type="pres">
      <dgm:prSet presAssocID="{089DE35C-6612-443A-8658-FD279D40B730}" presName="FiveNodes_4" presStyleLbl="node1" presStyleIdx="3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77C6338-55DF-4BFE-A82D-0FF988CF554F}" type="pres">
      <dgm:prSet presAssocID="{089DE35C-6612-443A-8658-FD279D40B730}" presName="FiveNodes_5" presStyleLbl="node1" presStyleIdx="4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C0EF7FF-C5BC-4EE6-A7F6-C9DBBD4C77A2}" type="pres">
      <dgm:prSet presAssocID="{089DE35C-6612-443A-8658-FD279D40B73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AC57FA-8349-4F5B-BF3F-869EE546F003}" type="pres">
      <dgm:prSet presAssocID="{089DE35C-6612-443A-8658-FD279D40B73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4DE3C-DA56-490E-BF68-AE3DADCF609A}" type="pres">
      <dgm:prSet presAssocID="{089DE35C-6612-443A-8658-FD279D40B73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FCA51D-833D-4B9C-A4D5-CEB95C78B7BD}" type="pres">
      <dgm:prSet presAssocID="{089DE35C-6612-443A-8658-FD279D40B73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1AE51-CFA0-4791-BA3C-1BF00DB966C8}" type="pres">
      <dgm:prSet presAssocID="{089DE35C-6612-443A-8658-FD279D40B73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732EF-86EC-4AC9-8018-6908D996BDDE}" type="pres">
      <dgm:prSet presAssocID="{089DE35C-6612-443A-8658-FD279D40B73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5C248-AA33-48D2-A918-1AF6D9A9B3D9}" type="pres">
      <dgm:prSet presAssocID="{089DE35C-6612-443A-8658-FD279D40B73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B249C-AA3D-4AAF-AFDE-55DA804712EB}" type="pres">
      <dgm:prSet presAssocID="{089DE35C-6612-443A-8658-FD279D40B73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EE3FF-7A05-4920-B945-0DDADB39368D}" type="pres">
      <dgm:prSet presAssocID="{089DE35C-6612-443A-8658-FD279D40B73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73B1D1-0762-4950-81E7-84B7663CD8CA}" type="presOf" srcId="{089DE35C-6612-443A-8658-FD279D40B730}" destId="{441FDA0E-3A8C-4A9D-B708-E9798958423F}" srcOrd="0" destOrd="0" presId="urn:microsoft.com/office/officeart/2005/8/layout/vProcess5"/>
    <dgm:cxn modelId="{2B48410F-B879-48EA-A08B-2A7FE399D9EC}" type="presOf" srcId="{8DE1C902-6580-4180-BB90-F74B917CDB3D}" destId="{5B75C248-AA33-48D2-A918-1AF6D9A9B3D9}" srcOrd="1" destOrd="0" presId="urn:microsoft.com/office/officeart/2005/8/layout/vProcess5"/>
    <dgm:cxn modelId="{327DB07D-D9DB-4166-8B73-178906F92FD6}" type="presOf" srcId="{6117312F-585D-47A9-B29F-4015C33994DF}" destId="{168269A3-AEF9-47AF-804C-14D4BD7435EE}" srcOrd="0" destOrd="0" presId="urn:microsoft.com/office/officeart/2005/8/layout/vProcess5"/>
    <dgm:cxn modelId="{F27F85EA-22EE-4795-BA33-7EB494C912EF}" srcId="{089DE35C-6612-443A-8658-FD279D40B730}" destId="{6117312F-585D-47A9-B29F-4015C33994DF}" srcOrd="1" destOrd="0" parTransId="{FF58A2DA-A2AC-49BA-9A22-30CAAE445960}" sibTransId="{B206D62D-6FDC-4BA3-B19B-C1CBD1C99539}"/>
    <dgm:cxn modelId="{F19668CF-9C33-4C0D-8024-697862578E82}" type="presOf" srcId="{E6C9A4F6-5B95-4B5D-9D0A-5FD4D8758880}" destId="{1D54DE3C-DA56-490E-BF68-AE3DADCF609A}" srcOrd="0" destOrd="0" presId="urn:microsoft.com/office/officeart/2005/8/layout/vProcess5"/>
    <dgm:cxn modelId="{2532B2F4-3253-4B1B-B7D6-5CDF98F8281C}" type="presOf" srcId="{8DE1C902-6580-4180-BB90-F74B917CDB3D}" destId="{713E9B94-28AC-48CD-842A-71F2A8C75AB4}" srcOrd="0" destOrd="0" presId="urn:microsoft.com/office/officeart/2005/8/layout/vProcess5"/>
    <dgm:cxn modelId="{C2E9D13B-9752-4CAE-A968-2E697BFC0FD2}" srcId="{089DE35C-6612-443A-8658-FD279D40B730}" destId="{18E7F0BB-90C0-461C-A236-8A0B5AD8B064}" srcOrd="0" destOrd="0" parTransId="{79AE249A-1CC2-444A-93B0-07B887EEE6EF}" sibTransId="{2259F9F2-0FA9-4B9E-846A-6DE4E560F641}"/>
    <dgm:cxn modelId="{DAD1C94C-3F76-41E4-88A3-037AA14B1A39}" type="presOf" srcId="{AE1BB810-259B-424B-94BB-580ECCDEEDC2}" destId="{09FCA51D-833D-4B9C-A4D5-CEB95C78B7BD}" srcOrd="0" destOrd="0" presId="urn:microsoft.com/office/officeart/2005/8/layout/vProcess5"/>
    <dgm:cxn modelId="{67812617-A664-4CE8-BC7F-0DB6EF72E974}" type="presOf" srcId="{B206D62D-6FDC-4BA3-B19B-C1CBD1C99539}" destId="{2BAC57FA-8349-4F5B-BF3F-869EE546F003}" srcOrd="0" destOrd="0" presId="urn:microsoft.com/office/officeart/2005/8/layout/vProcess5"/>
    <dgm:cxn modelId="{8E51DDFB-C68A-4A13-BC98-29E7B071D7DB}" type="presOf" srcId="{6E36ABC9-6F89-4655-ACE5-36DB840FD550}" destId="{FA0B249C-AA3D-4AAF-AFDE-55DA804712EB}" srcOrd="1" destOrd="0" presId="urn:microsoft.com/office/officeart/2005/8/layout/vProcess5"/>
    <dgm:cxn modelId="{4A0419B7-8000-44AE-8232-F06C25CC6E83}" type="presOf" srcId="{18E7F0BB-90C0-461C-A236-8A0B5AD8B064}" destId="{AEB1AE51-CFA0-4791-BA3C-1BF00DB966C8}" srcOrd="1" destOrd="0" presId="urn:microsoft.com/office/officeart/2005/8/layout/vProcess5"/>
    <dgm:cxn modelId="{D03B5F66-4D92-405B-9989-B56D70D6AF89}" srcId="{089DE35C-6612-443A-8658-FD279D40B730}" destId="{8DE1C902-6580-4180-BB90-F74B917CDB3D}" srcOrd="2" destOrd="0" parTransId="{9F62C5CE-9304-4BB8-BDEC-97CFCC012B75}" sibTransId="{E6C9A4F6-5B95-4B5D-9D0A-5FD4D8758880}"/>
    <dgm:cxn modelId="{EA8C076F-9030-4581-9C98-3712C0203E70}" type="presOf" srcId="{2259F9F2-0FA9-4B9E-846A-6DE4E560F641}" destId="{0C0EF7FF-C5BC-4EE6-A7F6-C9DBBD4C77A2}" srcOrd="0" destOrd="0" presId="urn:microsoft.com/office/officeart/2005/8/layout/vProcess5"/>
    <dgm:cxn modelId="{D251B9D4-705A-4C32-AAFD-BC6AE0715058}" type="presOf" srcId="{6E36ABC9-6F89-4655-ACE5-36DB840FD550}" destId="{809B5A4F-8A49-471B-A2B6-3960BE89F14B}" srcOrd="0" destOrd="0" presId="urn:microsoft.com/office/officeart/2005/8/layout/vProcess5"/>
    <dgm:cxn modelId="{52D95375-B81E-480D-8B31-E6A12CA6F221}" type="presOf" srcId="{18E7F0BB-90C0-461C-A236-8A0B5AD8B064}" destId="{52043DCE-B085-4992-8F74-5ADE9A8A9FA5}" srcOrd="0" destOrd="0" presId="urn:microsoft.com/office/officeart/2005/8/layout/vProcess5"/>
    <dgm:cxn modelId="{F561F0EE-E0D0-4A00-9013-A654D8BE52F0}" srcId="{089DE35C-6612-443A-8658-FD279D40B730}" destId="{476C62C4-6865-4944-96E6-79952A0202A3}" srcOrd="4" destOrd="0" parTransId="{DD7ABF51-9C35-47A7-A76F-0F9ECE1A29B5}" sibTransId="{7B93E84B-00B1-4D74-A660-1246C46BDFDE}"/>
    <dgm:cxn modelId="{42859AD3-2375-4B3D-86F8-D84438FDBC39}" srcId="{089DE35C-6612-443A-8658-FD279D40B730}" destId="{6E36ABC9-6F89-4655-ACE5-36DB840FD550}" srcOrd="3" destOrd="0" parTransId="{9406C346-96EF-4405-9F74-F83474CDA3D3}" sibTransId="{AE1BB810-259B-424B-94BB-580ECCDEEDC2}"/>
    <dgm:cxn modelId="{A800463B-C1F9-44BF-A573-B8027A7AB231}" type="presOf" srcId="{476C62C4-6865-4944-96E6-79952A0202A3}" destId="{A77C6338-55DF-4BFE-A82D-0FF988CF554F}" srcOrd="0" destOrd="0" presId="urn:microsoft.com/office/officeart/2005/8/layout/vProcess5"/>
    <dgm:cxn modelId="{55A8B975-7C4B-4E8A-89A9-735450CC8593}" type="presOf" srcId="{6117312F-585D-47A9-B29F-4015C33994DF}" destId="{D8C732EF-86EC-4AC9-8018-6908D996BDDE}" srcOrd="1" destOrd="0" presId="urn:microsoft.com/office/officeart/2005/8/layout/vProcess5"/>
    <dgm:cxn modelId="{82B3C4C6-216C-4835-9303-889D8E8DA963}" type="presOf" srcId="{476C62C4-6865-4944-96E6-79952A0202A3}" destId="{49DEE3FF-7A05-4920-B945-0DDADB39368D}" srcOrd="1" destOrd="0" presId="urn:microsoft.com/office/officeart/2005/8/layout/vProcess5"/>
    <dgm:cxn modelId="{2A2EFDFA-C11D-46EC-B08B-3FD82624B5F0}" type="presParOf" srcId="{441FDA0E-3A8C-4A9D-B708-E9798958423F}" destId="{4011AB1E-C03B-4057-A8BE-FA4CA19C17E3}" srcOrd="0" destOrd="0" presId="urn:microsoft.com/office/officeart/2005/8/layout/vProcess5"/>
    <dgm:cxn modelId="{322566F8-D8EF-49F5-8724-B5E6A50CCD31}" type="presParOf" srcId="{441FDA0E-3A8C-4A9D-B708-E9798958423F}" destId="{52043DCE-B085-4992-8F74-5ADE9A8A9FA5}" srcOrd="1" destOrd="0" presId="urn:microsoft.com/office/officeart/2005/8/layout/vProcess5"/>
    <dgm:cxn modelId="{AE6312AC-CE77-4DE4-966E-10231E4ED91F}" type="presParOf" srcId="{441FDA0E-3A8C-4A9D-B708-E9798958423F}" destId="{168269A3-AEF9-47AF-804C-14D4BD7435EE}" srcOrd="2" destOrd="0" presId="urn:microsoft.com/office/officeart/2005/8/layout/vProcess5"/>
    <dgm:cxn modelId="{B6C6D9E6-25FD-4383-B158-F89EC2EBC13C}" type="presParOf" srcId="{441FDA0E-3A8C-4A9D-B708-E9798958423F}" destId="{713E9B94-28AC-48CD-842A-71F2A8C75AB4}" srcOrd="3" destOrd="0" presId="urn:microsoft.com/office/officeart/2005/8/layout/vProcess5"/>
    <dgm:cxn modelId="{39FE4F08-BA64-46C1-B1A8-12DEDAA06974}" type="presParOf" srcId="{441FDA0E-3A8C-4A9D-B708-E9798958423F}" destId="{809B5A4F-8A49-471B-A2B6-3960BE89F14B}" srcOrd="4" destOrd="0" presId="urn:microsoft.com/office/officeart/2005/8/layout/vProcess5"/>
    <dgm:cxn modelId="{A5A6A629-32AE-4FE9-9707-45318003216C}" type="presParOf" srcId="{441FDA0E-3A8C-4A9D-B708-E9798958423F}" destId="{A77C6338-55DF-4BFE-A82D-0FF988CF554F}" srcOrd="5" destOrd="0" presId="urn:microsoft.com/office/officeart/2005/8/layout/vProcess5"/>
    <dgm:cxn modelId="{CCA73740-1A77-41E2-BB79-774D87D8120B}" type="presParOf" srcId="{441FDA0E-3A8C-4A9D-B708-E9798958423F}" destId="{0C0EF7FF-C5BC-4EE6-A7F6-C9DBBD4C77A2}" srcOrd="6" destOrd="0" presId="urn:microsoft.com/office/officeart/2005/8/layout/vProcess5"/>
    <dgm:cxn modelId="{5E43673C-516D-4183-BAB9-F7C27D5119E4}" type="presParOf" srcId="{441FDA0E-3A8C-4A9D-B708-E9798958423F}" destId="{2BAC57FA-8349-4F5B-BF3F-869EE546F003}" srcOrd="7" destOrd="0" presId="urn:microsoft.com/office/officeart/2005/8/layout/vProcess5"/>
    <dgm:cxn modelId="{2235C4A3-07E7-41A4-B6A3-45DF6D85CD80}" type="presParOf" srcId="{441FDA0E-3A8C-4A9D-B708-E9798958423F}" destId="{1D54DE3C-DA56-490E-BF68-AE3DADCF609A}" srcOrd="8" destOrd="0" presId="urn:microsoft.com/office/officeart/2005/8/layout/vProcess5"/>
    <dgm:cxn modelId="{520A999D-1AB7-45F9-95E4-00F43A80ED47}" type="presParOf" srcId="{441FDA0E-3A8C-4A9D-B708-E9798958423F}" destId="{09FCA51D-833D-4B9C-A4D5-CEB95C78B7BD}" srcOrd="9" destOrd="0" presId="urn:microsoft.com/office/officeart/2005/8/layout/vProcess5"/>
    <dgm:cxn modelId="{2BD0E36D-E9B7-47BA-B7AC-1671E2F9D3A9}" type="presParOf" srcId="{441FDA0E-3A8C-4A9D-B708-E9798958423F}" destId="{AEB1AE51-CFA0-4791-BA3C-1BF00DB966C8}" srcOrd="10" destOrd="0" presId="urn:microsoft.com/office/officeart/2005/8/layout/vProcess5"/>
    <dgm:cxn modelId="{91417C4C-9B25-445A-89E0-3FAC68433F26}" type="presParOf" srcId="{441FDA0E-3A8C-4A9D-B708-E9798958423F}" destId="{D8C732EF-86EC-4AC9-8018-6908D996BDDE}" srcOrd="11" destOrd="0" presId="urn:microsoft.com/office/officeart/2005/8/layout/vProcess5"/>
    <dgm:cxn modelId="{FBB96D62-65FE-4CF5-9E12-AABDC79778AC}" type="presParOf" srcId="{441FDA0E-3A8C-4A9D-B708-E9798958423F}" destId="{5B75C248-AA33-48D2-A918-1AF6D9A9B3D9}" srcOrd="12" destOrd="0" presId="urn:microsoft.com/office/officeart/2005/8/layout/vProcess5"/>
    <dgm:cxn modelId="{75B45998-0FB5-42A6-A4CA-C5D1C9851FEF}" type="presParOf" srcId="{441FDA0E-3A8C-4A9D-B708-E9798958423F}" destId="{FA0B249C-AA3D-4AAF-AFDE-55DA804712EB}" srcOrd="13" destOrd="0" presId="urn:microsoft.com/office/officeart/2005/8/layout/vProcess5"/>
    <dgm:cxn modelId="{2554088B-345D-41EB-8938-A622E0850061}" type="presParOf" srcId="{441FDA0E-3A8C-4A9D-B708-E9798958423F}" destId="{49DEE3FF-7A05-4920-B945-0DDADB39368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43DCE-B085-4992-8F74-5ADE9A8A9FA5}">
      <dsp:nvSpPr>
        <dsp:cNvPr id="0" name=""/>
        <dsp:cNvSpPr/>
      </dsp:nvSpPr>
      <dsp:spPr>
        <a:xfrm>
          <a:off x="0" y="0"/>
          <a:ext cx="7261100" cy="8741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Заполнение формы жалобы в ЕИС</a:t>
          </a:r>
        </a:p>
      </dsp:txBody>
      <dsp:txXfrm>
        <a:off x="25604" y="25604"/>
        <a:ext cx="6215490" cy="822991"/>
      </dsp:txXfrm>
    </dsp:sp>
    <dsp:sp modelId="{168269A3-AEF9-47AF-804C-14D4BD7435EE}">
      <dsp:nvSpPr>
        <dsp:cNvPr id="0" name=""/>
        <dsp:cNvSpPr/>
      </dsp:nvSpPr>
      <dsp:spPr>
        <a:xfrm>
          <a:off x="542225" y="995616"/>
          <a:ext cx="7261100" cy="87419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Автоматическое размещение жалобы в ЕИС</a:t>
          </a:r>
          <a:r>
            <a:rPr lang="ru-RU" sz="2300" b="1" kern="1200" dirty="0"/>
            <a:t> </a:t>
          </a:r>
        </a:p>
      </dsp:txBody>
      <dsp:txXfrm>
        <a:off x="567829" y="1021220"/>
        <a:ext cx="6099437" cy="822991"/>
      </dsp:txXfrm>
    </dsp:sp>
    <dsp:sp modelId="{713E9B94-28AC-48CD-842A-71F2A8C75AB4}">
      <dsp:nvSpPr>
        <dsp:cNvPr id="0" name=""/>
        <dsp:cNvSpPr/>
      </dsp:nvSpPr>
      <dsp:spPr>
        <a:xfrm>
          <a:off x="1084450" y="1991232"/>
          <a:ext cx="7261100" cy="87419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Принятие/отказ в принятии жалобы</a:t>
          </a:r>
        </a:p>
      </dsp:txBody>
      <dsp:txXfrm>
        <a:off x="1110054" y="2016836"/>
        <a:ext cx="6099437" cy="822991"/>
      </dsp:txXfrm>
    </dsp:sp>
    <dsp:sp modelId="{809B5A4F-8A49-471B-A2B6-3960BE89F14B}">
      <dsp:nvSpPr>
        <dsp:cNvPr id="0" name=""/>
        <dsp:cNvSpPr/>
      </dsp:nvSpPr>
      <dsp:spPr>
        <a:xfrm>
          <a:off x="1626675" y="2986848"/>
          <a:ext cx="7261100" cy="874199"/>
        </a:xfrm>
        <a:prstGeom prst="rect">
          <a:avLst/>
        </a:prstGeom>
        <a:solidFill>
          <a:srgbClr val="AACEB6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ЕИС уведомляет о размещении жалобы</a:t>
          </a:r>
        </a:p>
      </dsp:txBody>
      <dsp:txXfrm>
        <a:off x="1652279" y="3012452"/>
        <a:ext cx="6099437" cy="822991"/>
      </dsp:txXfrm>
    </dsp:sp>
    <dsp:sp modelId="{A77C6338-55DF-4BFE-A82D-0FF988CF554F}">
      <dsp:nvSpPr>
        <dsp:cNvPr id="0" name=""/>
        <dsp:cNvSpPr/>
      </dsp:nvSpPr>
      <dsp:spPr>
        <a:xfrm>
          <a:off x="2168900" y="3982464"/>
          <a:ext cx="7261100" cy="874199"/>
        </a:xfrm>
        <a:prstGeom prst="rect">
          <a:avLst/>
        </a:prstGeom>
        <a:solidFill>
          <a:srgbClr val="599D75"/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Рассмотрение жалобы комиссией ФАС</a:t>
          </a:r>
        </a:p>
      </dsp:txBody>
      <dsp:txXfrm>
        <a:off x="2194504" y="4008068"/>
        <a:ext cx="6099437" cy="822991"/>
      </dsp:txXfrm>
    </dsp:sp>
    <dsp:sp modelId="{0C0EF7FF-C5BC-4EE6-A7F6-C9DBBD4C77A2}">
      <dsp:nvSpPr>
        <dsp:cNvPr id="0" name=""/>
        <dsp:cNvSpPr/>
      </dsp:nvSpPr>
      <dsp:spPr>
        <a:xfrm>
          <a:off x="6692870" y="638651"/>
          <a:ext cx="568229" cy="5682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6820722" y="638651"/>
        <a:ext cx="312525" cy="427592"/>
      </dsp:txXfrm>
    </dsp:sp>
    <dsp:sp modelId="{2BAC57FA-8349-4F5B-BF3F-869EE546F003}">
      <dsp:nvSpPr>
        <dsp:cNvPr id="0" name=""/>
        <dsp:cNvSpPr/>
      </dsp:nvSpPr>
      <dsp:spPr>
        <a:xfrm>
          <a:off x="7235095" y="1634267"/>
          <a:ext cx="568229" cy="5682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362947" y="1634267"/>
        <a:ext cx="312525" cy="427592"/>
      </dsp:txXfrm>
    </dsp:sp>
    <dsp:sp modelId="{1D54DE3C-DA56-490E-BF68-AE3DADCF609A}">
      <dsp:nvSpPr>
        <dsp:cNvPr id="0" name=""/>
        <dsp:cNvSpPr/>
      </dsp:nvSpPr>
      <dsp:spPr>
        <a:xfrm>
          <a:off x="7777320" y="2615313"/>
          <a:ext cx="568229" cy="5682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905172" y="2615313"/>
        <a:ext cx="312525" cy="427592"/>
      </dsp:txXfrm>
    </dsp:sp>
    <dsp:sp modelId="{09FCA51D-833D-4B9C-A4D5-CEB95C78B7BD}">
      <dsp:nvSpPr>
        <dsp:cNvPr id="0" name=""/>
        <dsp:cNvSpPr/>
      </dsp:nvSpPr>
      <dsp:spPr>
        <a:xfrm>
          <a:off x="8319545" y="3620643"/>
          <a:ext cx="568229" cy="5682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8447397" y="3620643"/>
        <a:ext cx="312525" cy="4275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BB25D-6F93-458F-8045-842F9316322D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184532-3238-4887-8139-34FE9C7865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462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71216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5486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3381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24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517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629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4906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027A45-3872-4D01-BF85-09038D5EB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99EFF-359B-46AF-BB70-68978E5628BB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5AAE9F-FD61-4FF7-9DFF-4196B6FAF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A4C167-C3CC-425E-8E84-25CEFE3A1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0BC1B-5F2C-41F1-AAA9-9636D8A1C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6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1C8844-D76B-46D2-BD0C-70214DAC7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789D0-1C04-416D-AE2A-0735DD08A8E3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68814D-D9AF-42D1-B78A-30ECF9F5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1B22F0-7A2D-46BA-A785-354CF2C35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0D3AA-9008-4EAD-9880-9AA1E79547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853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0F4A7B-73C5-4C93-8DBA-536FF121B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F3034-FB06-4E4F-A313-E77DAA855875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34A598-007C-47BF-93EA-ABEB3515A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FFEBAC-6128-4BD6-81C8-1ED47BF9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0BD51-8F5D-46C6-A67A-7B4F1DF654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347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E47A1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1A1818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795F0AE9-3D41-4A89-BF15-5603F5B4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5F712-BAE9-4DCB-B431-33C688BF3614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5113A0D-22D3-4A03-A779-871CCEC5E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4BFE132D-7F0C-496F-9852-1780F7529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7D10A-0506-4EA0-8B30-54D0A9D0D7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8419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4EF56126-CA9E-4617-A991-B6A0720EA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A647C-0EFF-448F-9FEE-64353F872480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BF15388-500E-46E4-BF27-A3C8FD70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0236796A-DCD8-4F11-8FF3-25B959747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44B86-48A5-443F-A1E8-AA5E3A0A0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811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60F86831-FC28-403C-A47E-67499AABD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C4355-3CC0-4696-82AE-3823C2FFAF35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9FF0EA3-E25A-4989-AA39-5FDB207C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53DED09-835A-4BED-B88C-C58D550AA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8A250-31B5-49E2-B607-513F1BCB2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9710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338E7645-AF2F-4CFA-894D-EAA93775E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F6828-C5B2-4F74-829C-D3F3EC3DD95A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7786A8A2-35EF-48E6-858E-64CFE237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7C34B5F6-367F-4D95-A8ED-AA5B627E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970F2-ABCA-4F24-8B3A-4119D0567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036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B3A6E4F-60BF-4B28-B28C-4814A851D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7F426-560F-4B82-AA78-1F1AC69EE737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0CE4F03-A3A4-4784-A5E2-1FD412AFF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4DC7442-4F9A-44A4-BF93-6933466E5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79196-94F6-46AA-BD7A-1C6DB96F1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844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600D80D-3C5E-476D-B004-C230D861A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744D-5EAE-4DBA-9A31-EFF51F05982B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BF591F1-EC98-4DB1-ADC7-C1DDC1415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0A612F9-8A08-4BC2-872A-766B3C86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2C133-0CEF-4AC2-BB29-4276D3C0D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988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88A7E9-C70E-4652-A287-728E3A915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F25F0-5204-46E6-A75F-16D5DBEA416A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136755-54F1-4A94-99CD-E02F0CFE5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DE125-578A-4A62-BCE0-8B23601E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FAD2-F988-445F-8313-B2F215FE9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7324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78BBC0-2913-4180-910A-079D2907C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F14B-E001-4862-9057-ECDD6A03FE03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356591-2B21-49C0-A3F6-FCC006CA2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280ACA-E78E-4240-9272-AF1505CD3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DABFB-2F88-4F81-AF10-67FB3FCC0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147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7448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83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E47A1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082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959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77599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9191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8838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3130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6540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178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37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E47A1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18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71730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65274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851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292840" y="0"/>
            <a:ext cx="899160" cy="6858000"/>
          </a:xfrm>
          <a:custGeom>
            <a:avLst/>
            <a:gdLst/>
            <a:ahLst/>
            <a:cxnLst/>
            <a:rect l="l" t="t" r="r" b="b"/>
            <a:pathLst>
              <a:path w="899159" h="6858000">
                <a:moveTo>
                  <a:pt x="0" y="0"/>
                </a:moveTo>
                <a:lnTo>
                  <a:pt x="0" y="6857998"/>
                </a:lnTo>
                <a:lnTo>
                  <a:pt x="899159" y="6857998"/>
                </a:lnTo>
                <a:lnTo>
                  <a:pt x="899159" y="0"/>
                </a:lnTo>
                <a:lnTo>
                  <a:pt x="0" y="0"/>
                </a:lnTo>
                <a:close/>
              </a:path>
            </a:pathLst>
          </a:custGeom>
          <a:solidFill>
            <a:srgbClr val="E47A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457200" cy="6858000"/>
          </a:xfrm>
          <a:custGeom>
            <a:avLst/>
            <a:gdLst/>
            <a:ahLst/>
            <a:cxnLst/>
            <a:rect l="l" t="t" r="r" b="b"/>
            <a:pathLst>
              <a:path w="457200" h="6858000">
                <a:moveTo>
                  <a:pt x="457200" y="0"/>
                </a:moveTo>
                <a:lnTo>
                  <a:pt x="0" y="0"/>
                </a:lnTo>
                <a:lnTo>
                  <a:pt x="0" y="6858000"/>
                </a:lnTo>
                <a:lnTo>
                  <a:pt x="457200" y="6858000"/>
                </a:lnTo>
                <a:lnTo>
                  <a:pt x="457200" y="0"/>
                </a:lnTo>
                <a:close/>
              </a:path>
            </a:pathLst>
          </a:custGeom>
          <a:solidFill>
            <a:srgbClr val="A6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40866" y="305765"/>
            <a:ext cx="9510267" cy="1904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E47A1B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40866" y="1827403"/>
            <a:ext cx="9510267" cy="4223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A1818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48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46244610-9D84-4A4B-A332-1E549367E8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AE73451B-1083-4324-A3C2-3CDF193977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C02222-2E58-4D1A-8110-2941EC2415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F5B39E-4B97-4267-89EA-2AC20EA16309}" type="datetimeFigureOut">
              <a:rPr lang="ru-RU"/>
              <a:pPr>
                <a:defRPr/>
              </a:pPr>
              <a:t>15.12.2022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0F34D0-001D-420D-85CC-6C72CD646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1F3012-3CB8-4F30-8353-291FB92A4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B135E0-C645-42E1-ADFA-B52CF13B0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40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12/15/2022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0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.jp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5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600200"/>
            <a:ext cx="8763000" cy="1407052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 marR="5080" algn="ctr">
              <a:lnSpc>
                <a:spcPct val="85000"/>
              </a:lnSpc>
              <a:spcBef>
                <a:spcPts val="1180"/>
              </a:spcBef>
            </a:pPr>
            <a:r>
              <a:rPr lang="ru-RU" sz="4800" dirty="0" smtClean="0">
                <a:latin typeface="Century Schoolbook" panose="02040604050505020304" pitchFamily="18" charset="0"/>
                <a:cs typeface="Cambria"/>
              </a:rPr>
              <a:t>Практика контролирующих органов в 2022 году</a:t>
            </a:r>
            <a:endParaRPr sz="4800" dirty="0">
              <a:latin typeface="Century Schoolbook" panose="02040604050505020304" pitchFamily="18" charset="0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161807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41275" y="1471544"/>
            <a:ext cx="287324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менее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НМ(Ц)К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04837" y="1476237"/>
            <a:ext cx="354131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года до даты подачи </a:t>
            </a:r>
            <a:r>
              <a:rPr lang="ru-RU" sz="20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</a:t>
            </a:r>
            <a:endParaRPr lang="ru-RU" sz="20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70663" y="2540626"/>
            <a:ext cx="3629139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ru-RU" sz="20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контракт/договор по </a:t>
            </a:r>
            <a:br>
              <a:rPr lang="ru-RU" sz="20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Законам № 44-ФЗ и № 223-ФЗ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69784" y="2540626"/>
            <a:ext cx="478371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0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уплате неустоек (штрафов, пеней</a:t>
            </a:r>
            <a:r>
              <a:rPr lang="ru-RU" sz="20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должны быть исполнены</a:t>
            </a:r>
            <a:endParaRPr lang="ru-RU" sz="200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03087" y="1348122"/>
            <a:ext cx="647700" cy="6477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69421" y="1276494"/>
            <a:ext cx="717804" cy="71932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8034" y="2529882"/>
            <a:ext cx="649224" cy="6492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69421" y="2540626"/>
            <a:ext cx="647699" cy="649224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6095999" y="1146572"/>
            <a:ext cx="45719" cy="984004"/>
          </a:xfrm>
          <a:custGeom>
            <a:avLst/>
            <a:gdLst/>
            <a:ahLst/>
            <a:cxnLst/>
            <a:rect l="l" t="t" r="r" b="b"/>
            <a:pathLst>
              <a:path h="1128395">
                <a:moveTo>
                  <a:pt x="0" y="1128268"/>
                </a:moveTo>
                <a:lnTo>
                  <a:pt x="0" y="0"/>
                </a:lnTo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42160" y="2196144"/>
            <a:ext cx="3714750" cy="0"/>
          </a:xfrm>
          <a:custGeom>
            <a:avLst/>
            <a:gdLst/>
            <a:ahLst/>
            <a:cxnLst/>
            <a:rect l="l" t="t" r="r" b="b"/>
            <a:pathLst>
              <a:path w="3714750">
                <a:moveTo>
                  <a:pt x="3714750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4"/>
          <p:cNvSpPr/>
          <p:nvPr/>
        </p:nvSpPr>
        <p:spPr>
          <a:xfrm>
            <a:off x="6095998" y="2330898"/>
            <a:ext cx="45719" cy="968893"/>
          </a:xfrm>
          <a:custGeom>
            <a:avLst/>
            <a:gdLst/>
            <a:ahLst/>
            <a:cxnLst/>
            <a:rect l="l" t="t" r="r" b="b"/>
            <a:pathLst>
              <a:path h="1128395">
                <a:moveTo>
                  <a:pt x="0" y="1128217"/>
                </a:moveTo>
                <a:lnTo>
                  <a:pt x="0" y="0"/>
                </a:lnTo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Стоимостная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предквалификация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Google Shape;146;p11"/>
          <p:cNvPicPr preferRelativeResize="0"/>
          <p:nvPr/>
        </p:nvPicPr>
        <p:blipFill rotWithShape="1">
          <a:blip r:embed="rId6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object 13"/>
          <p:cNvSpPr/>
          <p:nvPr/>
        </p:nvSpPr>
        <p:spPr>
          <a:xfrm>
            <a:off x="6403087" y="2196144"/>
            <a:ext cx="3714750" cy="0"/>
          </a:xfrm>
          <a:custGeom>
            <a:avLst/>
            <a:gdLst/>
            <a:ahLst/>
            <a:cxnLst/>
            <a:rect l="l" t="t" r="r" b="b"/>
            <a:pathLst>
              <a:path w="3714750">
                <a:moveTo>
                  <a:pt x="3714750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1988" y="3644900"/>
            <a:ext cx="3216403" cy="32131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017" y="3845223"/>
            <a:ext cx="2852530" cy="183996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96452" y="4440560"/>
            <a:ext cx="72044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контрактов, содержащего сведения, составляющие государственную тайну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96452" y="3760960"/>
            <a:ext cx="29990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омер реестровой записи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96452" y="5424644"/>
            <a:ext cx="72886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Исполненный контракт (договор),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заключенный в соответствии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Законами № 44-ФЗ и № 223-ФЗ,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акт приемки поставленных товаров, выполненных работ, оказанных услуг, подтверждающий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object 13"/>
          <p:cNvPicPr/>
          <p:nvPr/>
        </p:nvPicPr>
        <p:blipFill>
          <a:blip r:embed="rId9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99535" y="3675147"/>
            <a:ext cx="553079" cy="571736"/>
          </a:xfrm>
          <a:prstGeom prst="rect">
            <a:avLst/>
          </a:prstGeom>
        </p:spPr>
      </p:pic>
      <p:pic>
        <p:nvPicPr>
          <p:cNvPr id="26" name="object 13"/>
          <p:cNvPicPr/>
          <p:nvPr/>
        </p:nvPicPr>
        <p:blipFill>
          <a:blip r:embed="rId9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99534" y="4508635"/>
            <a:ext cx="553079" cy="571736"/>
          </a:xfrm>
          <a:prstGeom prst="rect">
            <a:avLst/>
          </a:prstGeom>
        </p:spPr>
      </p:pic>
      <p:pic>
        <p:nvPicPr>
          <p:cNvPr id="27" name="object 13"/>
          <p:cNvPicPr/>
          <p:nvPr/>
        </p:nvPicPr>
        <p:blipFill>
          <a:blip r:embed="rId9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99534" y="5800495"/>
            <a:ext cx="553079" cy="571736"/>
          </a:xfrm>
          <a:prstGeom prst="rect">
            <a:avLst/>
          </a:prstGeom>
        </p:spPr>
      </p:pic>
      <p:pic>
        <p:nvPicPr>
          <p:cNvPr id="28" name="Google Shape;146;p11"/>
          <p:cNvPicPr preferRelativeResize="0"/>
          <p:nvPr/>
        </p:nvPicPr>
        <p:blipFill rotWithShape="1">
          <a:blip r:embed="rId6">
            <a:alphaModFix/>
            <a:grayscl/>
          </a:blip>
          <a:srcRect/>
          <a:stretch/>
        </p:blipFill>
        <p:spPr>
          <a:xfrm flipV="1">
            <a:off x="311987" y="3507464"/>
            <a:ext cx="11488947" cy="4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47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E57A1C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ИЗМЕНЕНИЯ «ОПТИМИЗАЦИОННОГО ЗАКОНА»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75AA99-F209-4620-80F6-B4E8BFEF5A64}"/>
              </a:ext>
            </a:extLst>
          </p:cNvPr>
          <p:cNvSpPr txBox="1"/>
          <p:nvPr/>
        </p:nvSpPr>
        <p:spPr>
          <a:xfrm>
            <a:off x="663686" y="1417725"/>
            <a:ext cx="105252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20786" y="964874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«Универсальная </a:t>
            </a:r>
            <a:r>
              <a:rPr kumimoji="0" lang="ru-RU" altLang="ru-RU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предквалификация</a:t>
            </a: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»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69933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араллелограмм 14"/>
          <p:cNvSpPr/>
          <p:nvPr/>
        </p:nvSpPr>
        <p:spPr>
          <a:xfrm>
            <a:off x="963904" y="1636997"/>
            <a:ext cx="10347103" cy="188513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45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закупке с НМЦК от 20 млн. руб. необходим опыт исполнения </a:t>
            </a:r>
            <a:r>
              <a:rPr kumimoji="0" lang="ru-RU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контракта (договора)</a:t>
            </a: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не менее </a:t>
            </a:r>
            <a:r>
              <a:rPr kumimoji="0" lang="ru-RU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20% от НМЦК</a:t>
            </a: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 течение </a:t>
            </a:r>
            <a:r>
              <a:rPr kumimoji="0" lang="ru-RU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3-х лет</a:t>
            </a: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до даты подачи заявки на участие в закупке при условии </a:t>
            </a:r>
            <a:r>
              <a:rPr kumimoji="0" lang="ru-RU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исполнения</a:t>
            </a: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участником закупки </a:t>
            </a:r>
            <a:r>
              <a:rPr kumimoji="0" lang="ru-RU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требований об уплате неустоек (штрафов, пеней)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63687" y="3769181"/>
            <a:ext cx="108399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Заказчиками неправомерно устанавливаются требования о подтверждении участника закупки требованиям контракта сопоставимого с предметом закупки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Участники подтверждают требования несколькими контрактами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757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ФКУ «Федеральный центр планирования и организации лекарственного обеспечения граждан»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инистерства здравоохранения Российской Федерации.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поставка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лекарственного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препарата.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НМ(Ц)К: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5.5 млрд. рублей.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1987" y="3267314"/>
            <a:ext cx="114889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 от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24.05.2022 по делу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22/44/93/87: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представлено 8 государственных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контрактов. При этом ни один из этих контрактов не соответствует дополнительным требованиям.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0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предквалификация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object 21"/>
          <p:cNvSpPr txBox="1"/>
          <p:nvPr/>
        </p:nvSpPr>
        <p:spPr>
          <a:xfrm>
            <a:off x="5826633" y="5096383"/>
            <a:ext cx="535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+mn-ea"/>
                <a:cs typeface="Trebuchet MS"/>
              </a:rPr>
              <a:t>К7М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Trebuchet MS"/>
            </a:endParaRPr>
          </a:p>
        </p:txBody>
      </p:sp>
      <p:pic>
        <p:nvPicPr>
          <p:cNvPr id="21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8252" y="2409362"/>
            <a:ext cx="2795496" cy="242808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976003" y="2882884"/>
            <a:ext cx="223999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если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начальная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(максимальная) цена контракта превышает 500 тыс. рублей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11988" y="1279629"/>
            <a:ext cx="5889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услуги общественного питания и (или) поставка пищевых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продуктов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определенных организаций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11988" y="3275568"/>
            <a:ext cx="4288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сфера культуры и культурного наследия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77868" y="4932442"/>
            <a:ext cx="56713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услуги по проведению обязательного публичного технологического и ценового аудита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инвест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проектов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государственным участием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13670" y="1279629"/>
            <a:ext cx="4787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ремонту вооружения и военной техники ядерного оружейного комплекса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935300" y="3329160"/>
            <a:ext cx="41085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сфера использования атомной энергии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99410" y="4800135"/>
            <a:ext cx="54328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услуги по обеспечению охраны объектов (территорий) образовательных и научных организаций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65725" y="6286499"/>
            <a:ext cx="5750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услуги по организации отдыха детей и их оздоровлению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bject 11"/>
          <p:cNvSpPr/>
          <p:nvPr/>
        </p:nvSpPr>
        <p:spPr>
          <a:xfrm>
            <a:off x="311988" y="1293455"/>
            <a:ext cx="5889250" cy="664845"/>
          </a:xfrm>
          <a:custGeom>
            <a:avLst/>
            <a:gdLst/>
            <a:ahLst/>
            <a:cxnLst/>
            <a:rect l="l" t="t" r="r" b="b"/>
            <a:pathLst>
              <a:path w="4762500" h="664844">
                <a:moveTo>
                  <a:pt x="0" y="110744"/>
                </a:moveTo>
                <a:lnTo>
                  <a:pt x="8695" y="67615"/>
                </a:lnTo>
                <a:lnTo>
                  <a:pt x="32416" y="32416"/>
                </a:lnTo>
                <a:lnTo>
                  <a:pt x="67615" y="8695"/>
                </a:lnTo>
                <a:lnTo>
                  <a:pt x="110744" y="0"/>
                </a:lnTo>
                <a:lnTo>
                  <a:pt x="4651756" y="0"/>
                </a:lnTo>
                <a:lnTo>
                  <a:pt x="4694884" y="8695"/>
                </a:lnTo>
                <a:lnTo>
                  <a:pt x="4730083" y="32416"/>
                </a:lnTo>
                <a:lnTo>
                  <a:pt x="4753804" y="67615"/>
                </a:lnTo>
                <a:lnTo>
                  <a:pt x="4762500" y="110744"/>
                </a:lnTo>
                <a:lnTo>
                  <a:pt x="4762500" y="553720"/>
                </a:lnTo>
                <a:lnTo>
                  <a:pt x="4753804" y="596848"/>
                </a:lnTo>
                <a:lnTo>
                  <a:pt x="4730083" y="632047"/>
                </a:lnTo>
                <a:lnTo>
                  <a:pt x="4694884" y="655768"/>
                </a:lnTo>
                <a:lnTo>
                  <a:pt x="4651756" y="664463"/>
                </a:lnTo>
                <a:lnTo>
                  <a:pt x="110744" y="664463"/>
                </a:lnTo>
                <a:lnTo>
                  <a:pt x="67615" y="655768"/>
                </a:lnTo>
                <a:lnTo>
                  <a:pt x="32416" y="632047"/>
                </a:lnTo>
                <a:lnTo>
                  <a:pt x="8695" y="596848"/>
                </a:lnTo>
                <a:lnTo>
                  <a:pt x="0" y="553720"/>
                </a:lnTo>
                <a:lnTo>
                  <a:pt x="0" y="110744"/>
                </a:lnTo>
                <a:close/>
              </a:path>
            </a:pathLst>
          </a:custGeom>
          <a:ln w="28956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bject 11"/>
          <p:cNvSpPr/>
          <p:nvPr/>
        </p:nvSpPr>
        <p:spPr>
          <a:xfrm>
            <a:off x="311988" y="3181403"/>
            <a:ext cx="4108512" cy="664845"/>
          </a:xfrm>
          <a:custGeom>
            <a:avLst/>
            <a:gdLst/>
            <a:ahLst/>
            <a:cxnLst/>
            <a:rect l="l" t="t" r="r" b="b"/>
            <a:pathLst>
              <a:path w="4762500" h="664844">
                <a:moveTo>
                  <a:pt x="0" y="110744"/>
                </a:moveTo>
                <a:lnTo>
                  <a:pt x="8695" y="67615"/>
                </a:lnTo>
                <a:lnTo>
                  <a:pt x="32416" y="32416"/>
                </a:lnTo>
                <a:lnTo>
                  <a:pt x="67615" y="8695"/>
                </a:lnTo>
                <a:lnTo>
                  <a:pt x="110744" y="0"/>
                </a:lnTo>
                <a:lnTo>
                  <a:pt x="4651756" y="0"/>
                </a:lnTo>
                <a:lnTo>
                  <a:pt x="4694884" y="8695"/>
                </a:lnTo>
                <a:lnTo>
                  <a:pt x="4730083" y="32416"/>
                </a:lnTo>
                <a:lnTo>
                  <a:pt x="4753804" y="67615"/>
                </a:lnTo>
                <a:lnTo>
                  <a:pt x="4762500" y="110744"/>
                </a:lnTo>
                <a:lnTo>
                  <a:pt x="4762500" y="553720"/>
                </a:lnTo>
                <a:lnTo>
                  <a:pt x="4753804" y="596848"/>
                </a:lnTo>
                <a:lnTo>
                  <a:pt x="4730083" y="632047"/>
                </a:lnTo>
                <a:lnTo>
                  <a:pt x="4694884" y="655768"/>
                </a:lnTo>
                <a:lnTo>
                  <a:pt x="4651756" y="664463"/>
                </a:lnTo>
                <a:lnTo>
                  <a:pt x="110744" y="664463"/>
                </a:lnTo>
                <a:lnTo>
                  <a:pt x="67615" y="655768"/>
                </a:lnTo>
                <a:lnTo>
                  <a:pt x="32416" y="632047"/>
                </a:lnTo>
                <a:lnTo>
                  <a:pt x="8695" y="596848"/>
                </a:lnTo>
                <a:lnTo>
                  <a:pt x="0" y="553720"/>
                </a:lnTo>
                <a:lnTo>
                  <a:pt x="0" y="110744"/>
                </a:lnTo>
                <a:close/>
              </a:path>
            </a:pathLst>
          </a:custGeom>
          <a:ln w="28956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bject 11"/>
          <p:cNvSpPr/>
          <p:nvPr/>
        </p:nvSpPr>
        <p:spPr>
          <a:xfrm>
            <a:off x="7875667" y="3232168"/>
            <a:ext cx="4108512" cy="664845"/>
          </a:xfrm>
          <a:custGeom>
            <a:avLst/>
            <a:gdLst/>
            <a:ahLst/>
            <a:cxnLst/>
            <a:rect l="l" t="t" r="r" b="b"/>
            <a:pathLst>
              <a:path w="4762500" h="664844">
                <a:moveTo>
                  <a:pt x="0" y="110744"/>
                </a:moveTo>
                <a:lnTo>
                  <a:pt x="8695" y="67615"/>
                </a:lnTo>
                <a:lnTo>
                  <a:pt x="32416" y="32416"/>
                </a:lnTo>
                <a:lnTo>
                  <a:pt x="67615" y="8695"/>
                </a:lnTo>
                <a:lnTo>
                  <a:pt x="110744" y="0"/>
                </a:lnTo>
                <a:lnTo>
                  <a:pt x="4651756" y="0"/>
                </a:lnTo>
                <a:lnTo>
                  <a:pt x="4694884" y="8695"/>
                </a:lnTo>
                <a:lnTo>
                  <a:pt x="4730083" y="32416"/>
                </a:lnTo>
                <a:lnTo>
                  <a:pt x="4753804" y="67615"/>
                </a:lnTo>
                <a:lnTo>
                  <a:pt x="4762500" y="110744"/>
                </a:lnTo>
                <a:lnTo>
                  <a:pt x="4762500" y="553720"/>
                </a:lnTo>
                <a:lnTo>
                  <a:pt x="4753804" y="596848"/>
                </a:lnTo>
                <a:lnTo>
                  <a:pt x="4730083" y="632047"/>
                </a:lnTo>
                <a:lnTo>
                  <a:pt x="4694884" y="655768"/>
                </a:lnTo>
                <a:lnTo>
                  <a:pt x="4651756" y="664463"/>
                </a:lnTo>
                <a:lnTo>
                  <a:pt x="110744" y="664463"/>
                </a:lnTo>
                <a:lnTo>
                  <a:pt x="67615" y="655768"/>
                </a:lnTo>
                <a:lnTo>
                  <a:pt x="32416" y="632047"/>
                </a:lnTo>
                <a:lnTo>
                  <a:pt x="8695" y="596848"/>
                </a:lnTo>
                <a:lnTo>
                  <a:pt x="0" y="553720"/>
                </a:lnTo>
                <a:lnTo>
                  <a:pt x="0" y="110744"/>
                </a:lnTo>
                <a:close/>
              </a:path>
            </a:pathLst>
          </a:custGeom>
          <a:ln w="28956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bject 11"/>
          <p:cNvSpPr/>
          <p:nvPr/>
        </p:nvSpPr>
        <p:spPr>
          <a:xfrm>
            <a:off x="7215996" y="1293455"/>
            <a:ext cx="4462482" cy="664845"/>
          </a:xfrm>
          <a:custGeom>
            <a:avLst/>
            <a:gdLst/>
            <a:ahLst/>
            <a:cxnLst/>
            <a:rect l="l" t="t" r="r" b="b"/>
            <a:pathLst>
              <a:path w="4762500" h="664844">
                <a:moveTo>
                  <a:pt x="0" y="110744"/>
                </a:moveTo>
                <a:lnTo>
                  <a:pt x="8695" y="67615"/>
                </a:lnTo>
                <a:lnTo>
                  <a:pt x="32416" y="32416"/>
                </a:lnTo>
                <a:lnTo>
                  <a:pt x="67615" y="8695"/>
                </a:lnTo>
                <a:lnTo>
                  <a:pt x="110744" y="0"/>
                </a:lnTo>
                <a:lnTo>
                  <a:pt x="4651756" y="0"/>
                </a:lnTo>
                <a:lnTo>
                  <a:pt x="4694884" y="8695"/>
                </a:lnTo>
                <a:lnTo>
                  <a:pt x="4730083" y="32416"/>
                </a:lnTo>
                <a:lnTo>
                  <a:pt x="4753804" y="67615"/>
                </a:lnTo>
                <a:lnTo>
                  <a:pt x="4762500" y="110744"/>
                </a:lnTo>
                <a:lnTo>
                  <a:pt x="4762500" y="553720"/>
                </a:lnTo>
                <a:lnTo>
                  <a:pt x="4753804" y="596848"/>
                </a:lnTo>
                <a:lnTo>
                  <a:pt x="4730083" y="632047"/>
                </a:lnTo>
                <a:lnTo>
                  <a:pt x="4694884" y="655768"/>
                </a:lnTo>
                <a:lnTo>
                  <a:pt x="4651756" y="664463"/>
                </a:lnTo>
                <a:lnTo>
                  <a:pt x="110744" y="664463"/>
                </a:lnTo>
                <a:lnTo>
                  <a:pt x="67615" y="655768"/>
                </a:lnTo>
                <a:lnTo>
                  <a:pt x="32416" y="632047"/>
                </a:lnTo>
                <a:lnTo>
                  <a:pt x="8695" y="596848"/>
                </a:lnTo>
                <a:lnTo>
                  <a:pt x="0" y="553720"/>
                </a:lnTo>
                <a:lnTo>
                  <a:pt x="0" y="110744"/>
                </a:lnTo>
                <a:close/>
              </a:path>
            </a:pathLst>
          </a:custGeom>
          <a:ln w="28956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bject 11"/>
          <p:cNvSpPr/>
          <p:nvPr/>
        </p:nvSpPr>
        <p:spPr>
          <a:xfrm>
            <a:off x="70919" y="4884432"/>
            <a:ext cx="5373796" cy="1088984"/>
          </a:xfrm>
          <a:custGeom>
            <a:avLst/>
            <a:gdLst/>
            <a:ahLst/>
            <a:cxnLst/>
            <a:rect l="l" t="t" r="r" b="b"/>
            <a:pathLst>
              <a:path w="4762500" h="664844">
                <a:moveTo>
                  <a:pt x="0" y="110744"/>
                </a:moveTo>
                <a:lnTo>
                  <a:pt x="8695" y="67615"/>
                </a:lnTo>
                <a:lnTo>
                  <a:pt x="32416" y="32416"/>
                </a:lnTo>
                <a:lnTo>
                  <a:pt x="67615" y="8695"/>
                </a:lnTo>
                <a:lnTo>
                  <a:pt x="110744" y="0"/>
                </a:lnTo>
                <a:lnTo>
                  <a:pt x="4651756" y="0"/>
                </a:lnTo>
                <a:lnTo>
                  <a:pt x="4694884" y="8695"/>
                </a:lnTo>
                <a:lnTo>
                  <a:pt x="4730083" y="32416"/>
                </a:lnTo>
                <a:lnTo>
                  <a:pt x="4753804" y="67615"/>
                </a:lnTo>
                <a:lnTo>
                  <a:pt x="4762500" y="110744"/>
                </a:lnTo>
                <a:lnTo>
                  <a:pt x="4762500" y="553720"/>
                </a:lnTo>
                <a:lnTo>
                  <a:pt x="4753804" y="596848"/>
                </a:lnTo>
                <a:lnTo>
                  <a:pt x="4730083" y="632047"/>
                </a:lnTo>
                <a:lnTo>
                  <a:pt x="4694884" y="655768"/>
                </a:lnTo>
                <a:lnTo>
                  <a:pt x="4651756" y="664463"/>
                </a:lnTo>
                <a:lnTo>
                  <a:pt x="110744" y="664463"/>
                </a:lnTo>
                <a:lnTo>
                  <a:pt x="67615" y="655768"/>
                </a:lnTo>
                <a:lnTo>
                  <a:pt x="32416" y="632047"/>
                </a:lnTo>
                <a:lnTo>
                  <a:pt x="8695" y="596848"/>
                </a:lnTo>
                <a:lnTo>
                  <a:pt x="0" y="553720"/>
                </a:lnTo>
                <a:lnTo>
                  <a:pt x="0" y="110744"/>
                </a:lnTo>
                <a:close/>
              </a:path>
            </a:pathLst>
          </a:custGeom>
          <a:ln w="28956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bject 11"/>
          <p:cNvSpPr/>
          <p:nvPr/>
        </p:nvSpPr>
        <p:spPr>
          <a:xfrm>
            <a:off x="3419235" y="6211641"/>
            <a:ext cx="5796589" cy="569872"/>
          </a:xfrm>
          <a:custGeom>
            <a:avLst/>
            <a:gdLst/>
            <a:ahLst/>
            <a:cxnLst/>
            <a:rect l="l" t="t" r="r" b="b"/>
            <a:pathLst>
              <a:path w="4762500" h="664844">
                <a:moveTo>
                  <a:pt x="0" y="110744"/>
                </a:moveTo>
                <a:lnTo>
                  <a:pt x="8695" y="67615"/>
                </a:lnTo>
                <a:lnTo>
                  <a:pt x="32416" y="32416"/>
                </a:lnTo>
                <a:lnTo>
                  <a:pt x="67615" y="8695"/>
                </a:lnTo>
                <a:lnTo>
                  <a:pt x="110744" y="0"/>
                </a:lnTo>
                <a:lnTo>
                  <a:pt x="4651756" y="0"/>
                </a:lnTo>
                <a:lnTo>
                  <a:pt x="4694884" y="8695"/>
                </a:lnTo>
                <a:lnTo>
                  <a:pt x="4730083" y="32416"/>
                </a:lnTo>
                <a:lnTo>
                  <a:pt x="4753804" y="67615"/>
                </a:lnTo>
                <a:lnTo>
                  <a:pt x="4762500" y="110744"/>
                </a:lnTo>
                <a:lnTo>
                  <a:pt x="4762500" y="553720"/>
                </a:lnTo>
                <a:lnTo>
                  <a:pt x="4753804" y="596848"/>
                </a:lnTo>
                <a:lnTo>
                  <a:pt x="4730083" y="632047"/>
                </a:lnTo>
                <a:lnTo>
                  <a:pt x="4694884" y="655768"/>
                </a:lnTo>
                <a:lnTo>
                  <a:pt x="4651756" y="664463"/>
                </a:lnTo>
                <a:lnTo>
                  <a:pt x="110744" y="664463"/>
                </a:lnTo>
                <a:lnTo>
                  <a:pt x="67615" y="655768"/>
                </a:lnTo>
                <a:lnTo>
                  <a:pt x="32416" y="632047"/>
                </a:lnTo>
                <a:lnTo>
                  <a:pt x="8695" y="596848"/>
                </a:lnTo>
                <a:lnTo>
                  <a:pt x="0" y="553720"/>
                </a:lnTo>
                <a:lnTo>
                  <a:pt x="0" y="110744"/>
                </a:lnTo>
                <a:close/>
              </a:path>
            </a:pathLst>
          </a:custGeom>
          <a:ln w="28956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bject 11"/>
          <p:cNvSpPr/>
          <p:nvPr/>
        </p:nvSpPr>
        <p:spPr>
          <a:xfrm>
            <a:off x="7013670" y="4800135"/>
            <a:ext cx="4513257" cy="940436"/>
          </a:xfrm>
          <a:custGeom>
            <a:avLst/>
            <a:gdLst/>
            <a:ahLst/>
            <a:cxnLst/>
            <a:rect l="l" t="t" r="r" b="b"/>
            <a:pathLst>
              <a:path w="4762500" h="664844">
                <a:moveTo>
                  <a:pt x="0" y="110744"/>
                </a:moveTo>
                <a:lnTo>
                  <a:pt x="8695" y="67615"/>
                </a:lnTo>
                <a:lnTo>
                  <a:pt x="32416" y="32416"/>
                </a:lnTo>
                <a:lnTo>
                  <a:pt x="67615" y="8695"/>
                </a:lnTo>
                <a:lnTo>
                  <a:pt x="110744" y="0"/>
                </a:lnTo>
                <a:lnTo>
                  <a:pt x="4651756" y="0"/>
                </a:lnTo>
                <a:lnTo>
                  <a:pt x="4694884" y="8695"/>
                </a:lnTo>
                <a:lnTo>
                  <a:pt x="4730083" y="32416"/>
                </a:lnTo>
                <a:lnTo>
                  <a:pt x="4753804" y="67615"/>
                </a:lnTo>
                <a:lnTo>
                  <a:pt x="4762500" y="110744"/>
                </a:lnTo>
                <a:lnTo>
                  <a:pt x="4762500" y="553720"/>
                </a:lnTo>
                <a:lnTo>
                  <a:pt x="4753804" y="596848"/>
                </a:lnTo>
                <a:lnTo>
                  <a:pt x="4730083" y="632047"/>
                </a:lnTo>
                <a:lnTo>
                  <a:pt x="4694884" y="655768"/>
                </a:lnTo>
                <a:lnTo>
                  <a:pt x="4651756" y="664463"/>
                </a:lnTo>
                <a:lnTo>
                  <a:pt x="110744" y="664463"/>
                </a:lnTo>
                <a:lnTo>
                  <a:pt x="67615" y="655768"/>
                </a:lnTo>
                <a:lnTo>
                  <a:pt x="32416" y="632047"/>
                </a:lnTo>
                <a:lnTo>
                  <a:pt x="8695" y="596848"/>
                </a:lnTo>
                <a:lnTo>
                  <a:pt x="0" y="553720"/>
                </a:lnTo>
                <a:lnTo>
                  <a:pt x="0" y="110744"/>
                </a:lnTo>
                <a:close/>
              </a:path>
            </a:pathLst>
          </a:custGeom>
          <a:ln w="28956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9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979" y="1065411"/>
            <a:ext cx="11678011" cy="12913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предквалификация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V="1">
            <a:off x="311988" y="989449"/>
            <a:ext cx="11678003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285056" y="2469923"/>
            <a:ext cx="5704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строительству, реконструкции объекта капитального строительства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1983" y="3298458"/>
            <a:ext cx="5704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строительству, реконструкции линейного объекта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85057" y="3298458"/>
            <a:ext cx="5704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капитальному ремонту объекта капитального строительства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1982" y="2469923"/>
            <a:ext cx="5704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подготовке проектной документации и (или) выполнению инженерных изысканий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1986" y="5784063"/>
            <a:ext cx="570493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строительству некапитального строения, сооружения (строений, сооружений), благоустройству территории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85058" y="4126993"/>
            <a:ext cx="5704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капитальному ремонту линейного объекта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85059" y="5784062"/>
            <a:ext cx="570493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строительству, реконструкции особо опасных, технически сложных, уникальных объектов капитального строительства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1985" y="4955528"/>
            <a:ext cx="5704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сносу объекта капитального строительства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1984" y="4126993"/>
            <a:ext cx="5704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строительству, реконструкции, капитальному ремонту автомобильной дороги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85058" y="4955528"/>
            <a:ext cx="5704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ремонту, содержанию автомобильной дороги</a:t>
            </a:r>
          </a:p>
        </p:txBody>
      </p:sp>
      <p:pic>
        <p:nvPicPr>
          <p:cNvPr id="26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H="1">
            <a:off x="6073138" y="2469923"/>
            <a:ext cx="45719" cy="4326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>
            <a:off x="311988" y="3252738"/>
            <a:ext cx="11678003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>
            <a:off x="311988" y="4081273"/>
            <a:ext cx="11678003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>
            <a:off x="311988" y="4893951"/>
            <a:ext cx="11678003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>
            <a:off x="311988" y="5717405"/>
            <a:ext cx="11678003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>
            <a:off x="311988" y="2410797"/>
            <a:ext cx="11678003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26387" y="1643838"/>
            <a:ext cx="83318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обеспечения федеральных нужд превышает 10 млн. рублей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46080" y="1148285"/>
            <a:ext cx="115455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обеспечения нужд субъектов Российской Федерации, муниципальных нужд - 5 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08414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предквалификация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204118" y="4134209"/>
            <a:ext cx="659681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техническому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обслуживанию медицинской техники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3419061" y="1282148"/>
            <a:ext cx="1554574" cy="5347252"/>
          </a:xfrm>
          <a:custGeom>
            <a:avLst/>
            <a:gdLst/>
            <a:ahLst/>
            <a:cxnLst/>
            <a:rect l="l" t="t" r="r" b="b"/>
            <a:pathLst>
              <a:path w="1633220" h="6858000">
                <a:moveTo>
                  <a:pt x="44531" y="0"/>
                </a:moveTo>
                <a:lnTo>
                  <a:pt x="0" y="0"/>
                </a:lnTo>
                <a:lnTo>
                  <a:pt x="85934" y="73532"/>
                </a:lnTo>
                <a:lnTo>
                  <a:pt x="170770" y="149859"/>
                </a:lnTo>
                <a:lnTo>
                  <a:pt x="253193" y="227965"/>
                </a:lnTo>
                <a:lnTo>
                  <a:pt x="333330" y="307721"/>
                </a:lnTo>
                <a:lnTo>
                  <a:pt x="410927" y="389127"/>
                </a:lnTo>
                <a:lnTo>
                  <a:pt x="486111" y="472059"/>
                </a:lnTo>
                <a:lnTo>
                  <a:pt x="559009" y="556513"/>
                </a:lnTo>
                <a:lnTo>
                  <a:pt x="629494" y="642492"/>
                </a:lnTo>
                <a:lnTo>
                  <a:pt x="697566" y="729996"/>
                </a:lnTo>
                <a:lnTo>
                  <a:pt x="763098" y="818769"/>
                </a:lnTo>
                <a:lnTo>
                  <a:pt x="826344" y="908812"/>
                </a:lnTo>
                <a:lnTo>
                  <a:pt x="887177" y="1000125"/>
                </a:lnTo>
                <a:lnTo>
                  <a:pt x="945597" y="1092835"/>
                </a:lnTo>
                <a:lnTo>
                  <a:pt x="1001477" y="1186561"/>
                </a:lnTo>
                <a:lnTo>
                  <a:pt x="1054944" y="1281557"/>
                </a:lnTo>
                <a:lnTo>
                  <a:pt x="1105998" y="1377569"/>
                </a:lnTo>
                <a:lnTo>
                  <a:pt x="1154639" y="1474597"/>
                </a:lnTo>
                <a:lnTo>
                  <a:pt x="1200740" y="1572640"/>
                </a:lnTo>
                <a:lnTo>
                  <a:pt x="1244428" y="1671574"/>
                </a:lnTo>
                <a:lnTo>
                  <a:pt x="1285703" y="1771396"/>
                </a:lnTo>
                <a:lnTo>
                  <a:pt x="1324438" y="1872234"/>
                </a:lnTo>
                <a:lnTo>
                  <a:pt x="1360506" y="1973579"/>
                </a:lnTo>
                <a:lnTo>
                  <a:pt x="1394288" y="2075814"/>
                </a:lnTo>
                <a:lnTo>
                  <a:pt x="1425530" y="2178812"/>
                </a:lnTo>
                <a:lnTo>
                  <a:pt x="1454359" y="2282316"/>
                </a:lnTo>
                <a:lnTo>
                  <a:pt x="1480521" y="2386457"/>
                </a:lnTo>
                <a:lnTo>
                  <a:pt x="1504270" y="2491104"/>
                </a:lnTo>
                <a:lnTo>
                  <a:pt x="1525606" y="2596388"/>
                </a:lnTo>
                <a:lnTo>
                  <a:pt x="1544275" y="2701925"/>
                </a:lnTo>
                <a:lnTo>
                  <a:pt x="1560404" y="2807970"/>
                </a:lnTo>
                <a:lnTo>
                  <a:pt x="1573993" y="2914269"/>
                </a:lnTo>
                <a:lnTo>
                  <a:pt x="1585169" y="3021076"/>
                </a:lnTo>
                <a:lnTo>
                  <a:pt x="1593678" y="3127883"/>
                </a:lnTo>
                <a:lnTo>
                  <a:pt x="1599647" y="3234944"/>
                </a:lnTo>
                <a:lnTo>
                  <a:pt x="1603203" y="3342259"/>
                </a:lnTo>
                <a:lnTo>
                  <a:pt x="1603965" y="3449574"/>
                </a:lnTo>
                <a:lnTo>
                  <a:pt x="1602299" y="3557397"/>
                </a:lnTo>
                <a:lnTo>
                  <a:pt x="1597996" y="3664330"/>
                </a:lnTo>
                <a:lnTo>
                  <a:pt x="1591138" y="3771646"/>
                </a:lnTo>
                <a:lnTo>
                  <a:pt x="1581740" y="3878961"/>
                </a:lnTo>
                <a:lnTo>
                  <a:pt x="1569802" y="3986022"/>
                </a:lnTo>
                <a:lnTo>
                  <a:pt x="1555197" y="4092829"/>
                </a:lnTo>
                <a:lnTo>
                  <a:pt x="1538052" y="4199508"/>
                </a:lnTo>
                <a:lnTo>
                  <a:pt x="1518113" y="4305935"/>
                </a:lnTo>
                <a:lnTo>
                  <a:pt x="1495761" y="4411853"/>
                </a:lnTo>
                <a:lnTo>
                  <a:pt x="1470742" y="4517517"/>
                </a:lnTo>
                <a:lnTo>
                  <a:pt x="1442929" y="4622546"/>
                </a:lnTo>
                <a:lnTo>
                  <a:pt x="1412703" y="4727321"/>
                </a:lnTo>
                <a:lnTo>
                  <a:pt x="1379683" y="4831333"/>
                </a:lnTo>
                <a:lnTo>
                  <a:pt x="1344123" y="4934966"/>
                </a:lnTo>
                <a:lnTo>
                  <a:pt x="1305896" y="5037708"/>
                </a:lnTo>
                <a:lnTo>
                  <a:pt x="1265002" y="5140071"/>
                </a:lnTo>
                <a:lnTo>
                  <a:pt x="1221441" y="5241417"/>
                </a:lnTo>
                <a:lnTo>
                  <a:pt x="1175213" y="5342128"/>
                </a:lnTo>
                <a:lnTo>
                  <a:pt x="1126318" y="5441950"/>
                </a:lnTo>
                <a:lnTo>
                  <a:pt x="1074756" y="5540883"/>
                </a:lnTo>
                <a:lnTo>
                  <a:pt x="1020527" y="5638838"/>
                </a:lnTo>
                <a:lnTo>
                  <a:pt x="963504" y="5735866"/>
                </a:lnTo>
                <a:lnTo>
                  <a:pt x="903941" y="5831852"/>
                </a:lnTo>
                <a:lnTo>
                  <a:pt x="841584" y="5926696"/>
                </a:lnTo>
                <a:lnTo>
                  <a:pt x="776560" y="6020498"/>
                </a:lnTo>
                <a:lnTo>
                  <a:pt x="708869" y="6113068"/>
                </a:lnTo>
                <a:lnTo>
                  <a:pt x="638384" y="6204407"/>
                </a:lnTo>
                <a:lnTo>
                  <a:pt x="599903" y="6252298"/>
                </a:lnTo>
                <a:lnTo>
                  <a:pt x="560787" y="6299555"/>
                </a:lnTo>
                <a:lnTo>
                  <a:pt x="521036" y="6346367"/>
                </a:lnTo>
                <a:lnTo>
                  <a:pt x="480650" y="6392608"/>
                </a:lnTo>
                <a:lnTo>
                  <a:pt x="439629" y="6438277"/>
                </a:lnTo>
                <a:lnTo>
                  <a:pt x="397973" y="6483362"/>
                </a:lnTo>
                <a:lnTo>
                  <a:pt x="355809" y="6527901"/>
                </a:lnTo>
                <a:lnTo>
                  <a:pt x="312883" y="6571856"/>
                </a:lnTo>
                <a:lnTo>
                  <a:pt x="269576" y="6615150"/>
                </a:lnTo>
                <a:lnTo>
                  <a:pt x="225507" y="6657873"/>
                </a:lnTo>
                <a:lnTo>
                  <a:pt x="180803" y="6700024"/>
                </a:lnTo>
                <a:lnTo>
                  <a:pt x="135718" y="6741510"/>
                </a:lnTo>
                <a:lnTo>
                  <a:pt x="89871" y="6782434"/>
                </a:lnTo>
                <a:lnTo>
                  <a:pt x="43516" y="6822686"/>
                </a:lnTo>
                <a:lnTo>
                  <a:pt x="1824" y="6857996"/>
                </a:lnTo>
                <a:lnTo>
                  <a:pt x="46652" y="6857996"/>
                </a:lnTo>
                <a:lnTo>
                  <a:pt x="109175" y="6804021"/>
                </a:lnTo>
                <a:lnTo>
                  <a:pt x="155276" y="6762840"/>
                </a:lnTo>
                <a:lnTo>
                  <a:pt x="200742" y="6721081"/>
                </a:lnTo>
                <a:lnTo>
                  <a:pt x="245700" y="6678650"/>
                </a:lnTo>
                <a:lnTo>
                  <a:pt x="290023" y="6635648"/>
                </a:lnTo>
                <a:lnTo>
                  <a:pt x="333711" y="6592061"/>
                </a:lnTo>
                <a:lnTo>
                  <a:pt x="376764" y="6547827"/>
                </a:lnTo>
                <a:lnTo>
                  <a:pt x="419309" y="6503022"/>
                </a:lnTo>
                <a:lnTo>
                  <a:pt x="461219" y="6457619"/>
                </a:lnTo>
                <a:lnTo>
                  <a:pt x="502494" y="6411645"/>
                </a:lnTo>
                <a:lnTo>
                  <a:pt x="543134" y="6365125"/>
                </a:lnTo>
                <a:lnTo>
                  <a:pt x="583139" y="6318021"/>
                </a:lnTo>
                <a:lnTo>
                  <a:pt x="622509" y="6270409"/>
                </a:lnTo>
                <a:lnTo>
                  <a:pt x="661244" y="6222098"/>
                </a:lnTo>
                <a:lnTo>
                  <a:pt x="732110" y="6130175"/>
                </a:lnTo>
                <a:lnTo>
                  <a:pt x="800436" y="6036995"/>
                </a:lnTo>
                <a:lnTo>
                  <a:pt x="865841" y="5942596"/>
                </a:lnTo>
                <a:lnTo>
                  <a:pt x="928579" y="5847130"/>
                </a:lnTo>
                <a:lnTo>
                  <a:pt x="988523" y="5750521"/>
                </a:lnTo>
                <a:lnTo>
                  <a:pt x="1045800" y="5652858"/>
                </a:lnTo>
                <a:lnTo>
                  <a:pt x="1100410" y="5554218"/>
                </a:lnTo>
                <a:lnTo>
                  <a:pt x="1152353" y="5454650"/>
                </a:lnTo>
                <a:lnTo>
                  <a:pt x="1201502" y="5354193"/>
                </a:lnTo>
                <a:lnTo>
                  <a:pt x="1247984" y="5252847"/>
                </a:lnTo>
                <a:lnTo>
                  <a:pt x="1291926" y="5150739"/>
                </a:lnTo>
                <a:lnTo>
                  <a:pt x="1332947" y="5047869"/>
                </a:lnTo>
                <a:lnTo>
                  <a:pt x="1371555" y="4944364"/>
                </a:lnTo>
                <a:lnTo>
                  <a:pt x="1407369" y="4840097"/>
                </a:lnTo>
                <a:lnTo>
                  <a:pt x="1440516" y="4735322"/>
                </a:lnTo>
                <a:lnTo>
                  <a:pt x="1470996" y="4630039"/>
                </a:lnTo>
                <a:lnTo>
                  <a:pt x="1498809" y="4524248"/>
                </a:lnTo>
                <a:lnTo>
                  <a:pt x="1524082" y="4417822"/>
                </a:lnTo>
                <a:lnTo>
                  <a:pt x="1546688" y="4311142"/>
                </a:lnTo>
                <a:lnTo>
                  <a:pt x="1566627" y="4204208"/>
                </a:lnTo>
                <a:lnTo>
                  <a:pt x="1583899" y="4096766"/>
                </a:lnTo>
                <a:lnTo>
                  <a:pt x="1598631" y="3989197"/>
                </a:lnTo>
                <a:lnTo>
                  <a:pt x="1610696" y="3881501"/>
                </a:lnTo>
                <a:lnTo>
                  <a:pt x="1620094" y="3773424"/>
                </a:lnTo>
                <a:lnTo>
                  <a:pt x="1626952" y="3665474"/>
                </a:lnTo>
                <a:lnTo>
                  <a:pt x="1631276" y="3557016"/>
                </a:lnTo>
                <a:lnTo>
                  <a:pt x="1632921" y="3449320"/>
                </a:lnTo>
                <a:lnTo>
                  <a:pt x="1632159" y="3341242"/>
                </a:lnTo>
                <a:lnTo>
                  <a:pt x="1628603" y="3233292"/>
                </a:lnTo>
                <a:lnTo>
                  <a:pt x="1622507" y="3125470"/>
                </a:lnTo>
                <a:lnTo>
                  <a:pt x="1613998" y="3018028"/>
                </a:lnTo>
                <a:lnTo>
                  <a:pt x="1602822" y="2910586"/>
                </a:lnTo>
                <a:lnTo>
                  <a:pt x="1588979" y="2803652"/>
                </a:lnTo>
                <a:lnTo>
                  <a:pt x="1572723" y="2696845"/>
                </a:lnTo>
                <a:lnTo>
                  <a:pt x="1553927" y="2590546"/>
                </a:lnTo>
                <a:lnTo>
                  <a:pt x="1532464" y="2484754"/>
                </a:lnTo>
                <a:lnTo>
                  <a:pt x="1508588" y="2379472"/>
                </a:lnTo>
                <a:lnTo>
                  <a:pt x="1482299" y="2274570"/>
                </a:lnTo>
                <a:lnTo>
                  <a:pt x="1453343" y="2170303"/>
                </a:lnTo>
                <a:lnTo>
                  <a:pt x="1421847" y="2066798"/>
                </a:lnTo>
                <a:lnTo>
                  <a:pt x="1387811" y="1963801"/>
                </a:lnTo>
                <a:lnTo>
                  <a:pt x="1351362" y="1861820"/>
                </a:lnTo>
                <a:lnTo>
                  <a:pt x="1312373" y="1760474"/>
                </a:lnTo>
                <a:lnTo>
                  <a:pt x="1270971" y="1659889"/>
                </a:lnTo>
                <a:lnTo>
                  <a:pt x="1227029" y="1560322"/>
                </a:lnTo>
                <a:lnTo>
                  <a:pt x="1180547" y="1461642"/>
                </a:lnTo>
                <a:lnTo>
                  <a:pt x="1131652" y="1363979"/>
                </a:lnTo>
                <a:lnTo>
                  <a:pt x="1080217" y="1267333"/>
                </a:lnTo>
                <a:lnTo>
                  <a:pt x="1026369" y="1171828"/>
                </a:lnTo>
                <a:lnTo>
                  <a:pt x="970108" y="1077340"/>
                </a:lnTo>
                <a:lnTo>
                  <a:pt x="911307" y="984123"/>
                </a:lnTo>
                <a:lnTo>
                  <a:pt x="850093" y="892175"/>
                </a:lnTo>
                <a:lnTo>
                  <a:pt x="786466" y="801497"/>
                </a:lnTo>
                <a:lnTo>
                  <a:pt x="720426" y="712088"/>
                </a:lnTo>
                <a:lnTo>
                  <a:pt x="651846" y="624077"/>
                </a:lnTo>
                <a:lnTo>
                  <a:pt x="580980" y="537717"/>
                </a:lnTo>
                <a:lnTo>
                  <a:pt x="507574" y="452627"/>
                </a:lnTo>
                <a:lnTo>
                  <a:pt x="431882" y="369062"/>
                </a:lnTo>
                <a:lnTo>
                  <a:pt x="353650" y="287147"/>
                </a:lnTo>
                <a:lnTo>
                  <a:pt x="273005" y="206882"/>
                </a:lnTo>
                <a:lnTo>
                  <a:pt x="190074" y="128397"/>
                </a:lnTo>
                <a:lnTo>
                  <a:pt x="104730" y="51561"/>
                </a:lnTo>
                <a:lnTo>
                  <a:pt x="44531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object 19"/>
          <p:cNvGrpSpPr/>
          <p:nvPr/>
        </p:nvGrpSpPr>
        <p:grpSpPr>
          <a:xfrm>
            <a:off x="3621673" y="1378117"/>
            <a:ext cx="574675" cy="574675"/>
            <a:chOff x="5527547" y="1255775"/>
            <a:chExt cx="574675" cy="574675"/>
          </a:xfrm>
        </p:grpSpPr>
        <p:sp>
          <p:nvSpPr>
            <p:cNvPr id="9" name="object 20"/>
            <p:cNvSpPr/>
            <p:nvPr/>
          </p:nvSpPr>
          <p:spPr>
            <a:xfrm>
              <a:off x="5527547" y="1255775"/>
              <a:ext cx="574675" cy="574675"/>
            </a:xfrm>
            <a:custGeom>
              <a:avLst/>
              <a:gdLst/>
              <a:ahLst/>
              <a:cxnLst/>
              <a:rect l="l" t="t" r="r" b="b"/>
              <a:pathLst>
                <a:path w="574675" h="574675">
                  <a:moveTo>
                    <a:pt x="287274" y="0"/>
                  </a:moveTo>
                  <a:lnTo>
                    <a:pt x="240684" y="3760"/>
                  </a:lnTo>
                  <a:lnTo>
                    <a:pt x="196486" y="14648"/>
                  </a:lnTo>
                  <a:lnTo>
                    <a:pt x="155270" y="32071"/>
                  </a:lnTo>
                  <a:lnTo>
                    <a:pt x="117628" y="55437"/>
                  </a:lnTo>
                  <a:lnTo>
                    <a:pt x="84153" y="84153"/>
                  </a:lnTo>
                  <a:lnTo>
                    <a:pt x="55437" y="117628"/>
                  </a:lnTo>
                  <a:lnTo>
                    <a:pt x="32071" y="155270"/>
                  </a:lnTo>
                  <a:lnTo>
                    <a:pt x="14648" y="196486"/>
                  </a:lnTo>
                  <a:lnTo>
                    <a:pt x="3760" y="240684"/>
                  </a:lnTo>
                  <a:lnTo>
                    <a:pt x="0" y="287274"/>
                  </a:lnTo>
                  <a:lnTo>
                    <a:pt x="3760" y="333863"/>
                  </a:lnTo>
                  <a:lnTo>
                    <a:pt x="14648" y="378061"/>
                  </a:lnTo>
                  <a:lnTo>
                    <a:pt x="32071" y="419277"/>
                  </a:lnTo>
                  <a:lnTo>
                    <a:pt x="55437" y="456919"/>
                  </a:lnTo>
                  <a:lnTo>
                    <a:pt x="84153" y="490394"/>
                  </a:lnTo>
                  <a:lnTo>
                    <a:pt x="117628" y="519110"/>
                  </a:lnTo>
                  <a:lnTo>
                    <a:pt x="155270" y="542476"/>
                  </a:lnTo>
                  <a:lnTo>
                    <a:pt x="196486" y="559899"/>
                  </a:lnTo>
                  <a:lnTo>
                    <a:pt x="240684" y="570787"/>
                  </a:lnTo>
                  <a:lnTo>
                    <a:pt x="287274" y="574548"/>
                  </a:lnTo>
                  <a:lnTo>
                    <a:pt x="333863" y="570787"/>
                  </a:lnTo>
                  <a:lnTo>
                    <a:pt x="378061" y="559899"/>
                  </a:lnTo>
                  <a:lnTo>
                    <a:pt x="419277" y="542476"/>
                  </a:lnTo>
                  <a:lnTo>
                    <a:pt x="456919" y="519110"/>
                  </a:lnTo>
                  <a:lnTo>
                    <a:pt x="490394" y="490394"/>
                  </a:lnTo>
                  <a:lnTo>
                    <a:pt x="519110" y="456919"/>
                  </a:lnTo>
                  <a:lnTo>
                    <a:pt x="542476" y="419277"/>
                  </a:lnTo>
                  <a:lnTo>
                    <a:pt x="559899" y="378061"/>
                  </a:lnTo>
                  <a:lnTo>
                    <a:pt x="570787" y="333863"/>
                  </a:lnTo>
                  <a:lnTo>
                    <a:pt x="574548" y="287274"/>
                  </a:lnTo>
                  <a:lnTo>
                    <a:pt x="570787" y="240684"/>
                  </a:lnTo>
                  <a:lnTo>
                    <a:pt x="559899" y="196486"/>
                  </a:lnTo>
                  <a:lnTo>
                    <a:pt x="542476" y="155270"/>
                  </a:lnTo>
                  <a:lnTo>
                    <a:pt x="519110" y="117628"/>
                  </a:lnTo>
                  <a:lnTo>
                    <a:pt x="490394" y="84153"/>
                  </a:lnTo>
                  <a:lnTo>
                    <a:pt x="456919" y="55437"/>
                  </a:lnTo>
                  <a:lnTo>
                    <a:pt x="419277" y="32071"/>
                  </a:lnTo>
                  <a:lnTo>
                    <a:pt x="378061" y="14648"/>
                  </a:lnTo>
                  <a:lnTo>
                    <a:pt x="333863" y="3760"/>
                  </a:lnTo>
                  <a:lnTo>
                    <a:pt x="287274" y="0"/>
                  </a:lnTo>
                  <a:close/>
                </a:path>
              </a:pathLst>
            </a:custGeom>
            <a:solidFill>
              <a:srgbClr val="FFFFFF">
                <a:alpha val="901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bject 21"/>
            <p:cNvSpPr/>
            <p:nvPr/>
          </p:nvSpPr>
          <p:spPr>
            <a:xfrm>
              <a:off x="5618987" y="1345691"/>
              <a:ext cx="393700" cy="393700"/>
            </a:xfrm>
            <a:custGeom>
              <a:avLst/>
              <a:gdLst/>
              <a:ahLst/>
              <a:cxnLst/>
              <a:rect l="l" t="t" r="r" b="b"/>
              <a:pathLst>
                <a:path w="393700" h="393700">
                  <a:moveTo>
                    <a:pt x="196596" y="0"/>
                  </a:moveTo>
                  <a:lnTo>
                    <a:pt x="151515" y="5191"/>
                  </a:lnTo>
                  <a:lnTo>
                    <a:pt x="110134" y="19980"/>
                  </a:lnTo>
                  <a:lnTo>
                    <a:pt x="73631" y="43187"/>
                  </a:lnTo>
                  <a:lnTo>
                    <a:pt x="43187" y="73631"/>
                  </a:lnTo>
                  <a:lnTo>
                    <a:pt x="19980" y="110134"/>
                  </a:lnTo>
                  <a:lnTo>
                    <a:pt x="5191" y="151515"/>
                  </a:lnTo>
                  <a:lnTo>
                    <a:pt x="0" y="196596"/>
                  </a:lnTo>
                  <a:lnTo>
                    <a:pt x="5191" y="241676"/>
                  </a:lnTo>
                  <a:lnTo>
                    <a:pt x="19980" y="283057"/>
                  </a:lnTo>
                  <a:lnTo>
                    <a:pt x="43187" y="319560"/>
                  </a:lnTo>
                  <a:lnTo>
                    <a:pt x="73631" y="350004"/>
                  </a:lnTo>
                  <a:lnTo>
                    <a:pt x="110134" y="373211"/>
                  </a:lnTo>
                  <a:lnTo>
                    <a:pt x="151515" y="388000"/>
                  </a:lnTo>
                  <a:lnTo>
                    <a:pt x="196596" y="393192"/>
                  </a:lnTo>
                  <a:lnTo>
                    <a:pt x="241676" y="388000"/>
                  </a:lnTo>
                  <a:lnTo>
                    <a:pt x="283057" y="373211"/>
                  </a:lnTo>
                  <a:lnTo>
                    <a:pt x="319560" y="350004"/>
                  </a:lnTo>
                  <a:lnTo>
                    <a:pt x="350004" y="319560"/>
                  </a:lnTo>
                  <a:lnTo>
                    <a:pt x="373211" y="283057"/>
                  </a:lnTo>
                  <a:lnTo>
                    <a:pt x="388000" y="241676"/>
                  </a:lnTo>
                  <a:lnTo>
                    <a:pt x="393191" y="196596"/>
                  </a:lnTo>
                  <a:lnTo>
                    <a:pt x="388000" y="151515"/>
                  </a:lnTo>
                  <a:lnTo>
                    <a:pt x="373211" y="110134"/>
                  </a:lnTo>
                  <a:lnTo>
                    <a:pt x="350004" y="73631"/>
                  </a:lnTo>
                  <a:lnTo>
                    <a:pt x="319560" y="43187"/>
                  </a:lnTo>
                  <a:lnTo>
                    <a:pt x="283057" y="19980"/>
                  </a:lnTo>
                  <a:lnTo>
                    <a:pt x="241676" y="519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61000"/>
              </a:scheme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object 22"/>
            <p:cNvPicPr/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24143" y="1450847"/>
              <a:ext cx="182879" cy="182879"/>
            </a:xfrm>
            <a:prstGeom prst="rect">
              <a:avLst/>
            </a:prstGeom>
          </p:spPr>
        </p:pic>
      </p:grpSp>
      <p:grpSp>
        <p:nvGrpSpPr>
          <p:cNvPr id="18" name="object 19"/>
          <p:cNvGrpSpPr/>
          <p:nvPr/>
        </p:nvGrpSpPr>
        <p:grpSpPr>
          <a:xfrm>
            <a:off x="4256134" y="2236353"/>
            <a:ext cx="574675" cy="574675"/>
            <a:chOff x="5527547" y="1255775"/>
            <a:chExt cx="574675" cy="574675"/>
          </a:xfrm>
        </p:grpSpPr>
        <p:sp>
          <p:nvSpPr>
            <p:cNvPr id="19" name="object 20"/>
            <p:cNvSpPr/>
            <p:nvPr/>
          </p:nvSpPr>
          <p:spPr>
            <a:xfrm>
              <a:off x="5527547" y="1255775"/>
              <a:ext cx="574675" cy="574675"/>
            </a:xfrm>
            <a:custGeom>
              <a:avLst/>
              <a:gdLst/>
              <a:ahLst/>
              <a:cxnLst/>
              <a:rect l="l" t="t" r="r" b="b"/>
              <a:pathLst>
                <a:path w="574675" h="574675">
                  <a:moveTo>
                    <a:pt x="287274" y="0"/>
                  </a:moveTo>
                  <a:lnTo>
                    <a:pt x="240684" y="3760"/>
                  </a:lnTo>
                  <a:lnTo>
                    <a:pt x="196486" y="14648"/>
                  </a:lnTo>
                  <a:lnTo>
                    <a:pt x="155270" y="32071"/>
                  </a:lnTo>
                  <a:lnTo>
                    <a:pt x="117628" y="55437"/>
                  </a:lnTo>
                  <a:lnTo>
                    <a:pt x="84153" y="84153"/>
                  </a:lnTo>
                  <a:lnTo>
                    <a:pt x="55437" y="117628"/>
                  </a:lnTo>
                  <a:lnTo>
                    <a:pt x="32071" y="155270"/>
                  </a:lnTo>
                  <a:lnTo>
                    <a:pt x="14648" y="196486"/>
                  </a:lnTo>
                  <a:lnTo>
                    <a:pt x="3760" y="240684"/>
                  </a:lnTo>
                  <a:lnTo>
                    <a:pt x="0" y="287274"/>
                  </a:lnTo>
                  <a:lnTo>
                    <a:pt x="3760" y="333863"/>
                  </a:lnTo>
                  <a:lnTo>
                    <a:pt x="14648" y="378061"/>
                  </a:lnTo>
                  <a:lnTo>
                    <a:pt x="32071" y="419277"/>
                  </a:lnTo>
                  <a:lnTo>
                    <a:pt x="55437" y="456919"/>
                  </a:lnTo>
                  <a:lnTo>
                    <a:pt x="84153" y="490394"/>
                  </a:lnTo>
                  <a:lnTo>
                    <a:pt x="117628" y="519110"/>
                  </a:lnTo>
                  <a:lnTo>
                    <a:pt x="155270" y="542476"/>
                  </a:lnTo>
                  <a:lnTo>
                    <a:pt x="196486" y="559899"/>
                  </a:lnTo>
                  <a:lnTo>
                    <a:pt x="240684" y="570787"/>
                  </a:lnTo>
                  <a:lnTo>
                    <a:pt x="287274" y="574548"/>
                  </a:lnTo>
                  <a:lnTo>
                    <a:pt x="333863" y="570787"/>
                  </a:lnTo>
                  <a:lnTo>
                    <a:pt x="378061" y="559899"/>
                  </a:lnTo>
                  <a:lnTo>
                    <a:pt x="419277" y="542476"/>
                  </a:lnTo>
                  <a:lnTo>
                    <a:pt x="456919" y="519110"/>
                  </a:lnTo>
                  <a:lnTo>
                    <a:pt x="490394" y="490394"/>
                  </a:lnTo>
                  <a:lnTo>
                    <a:pt x="519110" y="456919"/>
                  </a:lnTo>
                  <a:lnTo>
                    <a:pt x="542476" y="419277"/>
                  </a:lnTo>
                  <a:lnTo>
                    <a:pt x="559899" y="378061"/>
                  </a:lnTo>
                  <a:lnTo>
                    <a:pt x="570787" y="333863"/>
                  </a:lnTo>
                  <a:lnTo>
                    <a:pt x="574548" y="287274"/>
                  </a:lnTo>
                  <a:lnTo>
                    <a:pt x="570787" y="240684"/>
                  </a:lnTo>
                  <a:lnTo>
                    <a:pt x="559899" y="196486"/>
                  </a:lnTo>
                  <a:lnTo>
                    <a:pt x="542476" y="155270"/>
                  </a:lnTo>
                  <a:lnTo>
                    <a:pt x="519110" y="117628"/>
                  </a:lnTo>
                  <a:lnTo>
                    <a:pt x="490394" y="84153"/>
                  </a:lnTo>
                  <a:lnTo>
                    <a:pt x="456919" y="55437"/>
                  </a:lnTo>
                  <a:lnTo>
                    <a:pt x="419277" y="32071"/>
                  </a:lnTo>
                  <a:lnTo>
                    <a:pt x="378061" y="14648"/>
                  </a:lnTo>
                  <a:lnTo>
                    <a:pt x="333863" y="3760"/>
                  </a:lnTo>
                  <a:lnTo>
                    <a:pt x="287274" y="0"/>
                  </a:lnTo>
                  <a:close/>
                </a:path>
              </a:pathLst>
            </a:custGeom>
            <a:solidFill>
              <a:srgbClr val="FFFFFF">
                <a:alpha val="901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bject 21"/>
            <p:cNvSpPr/>
            <p:nvPr/>
          </p:nvSpPr>
          <p:spPr>
            <a:xfrm>
              <a:off x="5618987" y="1345691"/>
              <a:ext cx="393700" cy="393700"/>
            </a:xfrm>
            <a:custGeom>
              <a:avLst/>
              <a:gdLst/>
              <a:ahLst/>
              <a:cxnLst/>
              <a:rect l="l" t="t" r="r" b="b"/>
              <a:pathLst>
                <a:path w="393700" h="393700">
                  <a:moveTo>
                    <a:pt x="196596" y="0"/>
                  </a:moveTo>
                  <a:lnTo>
                    <a:pt x="151515" y="5191"/>
                  </a:lnTo>
                  <a:lnTo>
                    <a:pt x="110134" y="19980"/>
                  </a:lnTo>
                  <a:lnTo>
                    <a:pt x="73631" y="43187"/>
                  </a:lnTo>
                  <a:lnTo>
                    <a:pt x="43187" y="73631"/>
                  </a:lnTo>
                  <a:lnTo>
                    <a:pt x="19980" y="110134"/>
                  </a:lnTo>
                  <a:lnTo>
                    <a:pt x="5191" y="151515"/>
                  </a:lnTo>
                  <a:lnTo>
                    <a:pt x="0" y="196596"/>
                  </a:lnTo>
                  <a:lnTo>
                    <a:pt x="5191" y="241676"/>
                  </a:lnTo>
                  <a:lnTo>
                    <a:pt x="19980" y="283057"/>
                  </a:lnTo>
                  <a:lnTo>
                    <a:pt x="43187" y="319560"/>
                  </a:lnTo>
                  <a:lnTo>
                    <a:pt x="73631" y="350004"/>
                  </a:lnTo>
                  <a:lnTo>
                    <a:pt x="110134" y="373211"/>
                  </a:lnTo>
                  <a:lnTo>
                    <a:pt x="151515" y="388000"/>
                  </a:lnTo>
                  <a:lnTo>
                    <a:pt x="196596" y="393192"/>
                  </a:lnTo>
                  <a:lnTo>
                    <a:pt x="241676" y="388000"/>
                  </a:lnTo>
                  <a:lnTo>
                    <a:pt x="283057" y="373211"/>
                  </a:lnTo>
                  <a:lnTo>
                    <a:pt x="319560" y="350004"/>
                  </a:lnTo>
                  <a:lnTo>
                    <a:pt x="350004" y="319560"/>
                  </a:lnTo>
                  <a:lnTo>
                    <a:pt x="373211" y="283057"/>
                  </a:lnTo>
                  <a:lnTo>
                    <a:pt x="388000" y="241676"/>
                  </a:lnTo>
                  <a:lnTo>
                    <a:pt x="393191" y="196596"/>
                  </a:lnTo>
                  <a:lnTo>
                    <a:pt x="388000" y="151515"/>
                  </a:lnTo>
                  <a:lnTo>
                    <a:pt x="373211" y="110134"/>
                  </a:lnTo>
                  <a:lnTo>
                    <a:pt x="350004" y="73631"/>
                  </a:lnTo>
                  <a:lnTo>
                    <a:pt x="319560" y="43187"/>
                  </a:lnTo>
                  <a:lnTo>
                    <a:pt x="283057" y="19980"/>
                  </a:lnTo>
                  <a:lnTo>
                    <a:pt x="241676" y="519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61000"/>
              </a:scheme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object 22"/>
            <p:cNvPicPr/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24143" y="1450847"/>
              <a:ext cx="182879" cy="182879"/>
            </a:xfrm>
            <a:prstGeom prst="rect">
              <a:avLst/>
            </a:prstGeom>
          </p:spPr>
        </p:pic>
      </p:grpSp>
      <p:grpSp>
        <p:nvGrpSpPr>
          <p:cNvPr id="22" name="object 19"/>
          <p:cNvGrpSpPr/>
          <p:nvPr/>
        </p:nvGrpSpPr>
        <p:grpSpPr>
          <a:xfrm>
            <a:off x="4629443" y="4201641"/>
            <a:ext cx="574675" cy="574675"/>
            <a:chOff x="5527547" y="1255775"/>
            <a:chExt cx="574675" cy="574675"/>
          </a:xfrm>
        </p:grpSpPr>
        <p:sp>
          <p:nvSpPr>
            <p:cNvPr id="23" name="object 20"/>
            <p:cNvSpPr/>
            <p:nvPr/>
          </p:nvSpPr>
          <p:spPr>
            <a:xfrm>
              <a:off x="5527547" y="1255775"/>
              <a:ext cx="574675" cy="574675"/>
            </a:xfrm>
            <a:custGeom>
              <a:avLst/>
              <a:gdLst/>
              <a:ahLst/>
              <a:cxnLst/>
              <a:rect l="l" t="t" r="r" b="b"/>
              <a:pathLst>
                <a:path w="574675" h="574675">
                  <a:moveTo>
                    <a:pt x="287274" y="0"/>
                  </a:moveTo>
                  <a:lnTo>
                    <a:pt x="240684" y="3760"/>
                  </a:lnTo>
                  <a:lnTo>
                    <a:pt x="196486" y="14648"/>
                  </a:lnTo>
                  <a:lnTo>
                    <a:pt x="155270" y="32071"/>
                  </a:lnTo>
                  <a:lnTo>
                    <a:pt x="117628" y="55437"/>
                  </a:lnTo>
                  <a:lnTo>
                    <a:pt x="84153" y="84153"/>
                  </a:lnTo>
                  <a:lnTo>
                    <a:pt x="55437" y="117628"/>
                  </a:lnTo>
                  <a:lnTo>
                    <a:pt x="32071" y="155270"/>
                  </a:lnTo>
                  <a:lnTo>
                    <a:pt x="14648" y="196486"/>
                  </a:lnTo>
                  <a:lnTo>
                    <a:pt x="3760" y="240684"/>
                  </a:lnTo>
                  <a:lnTo>
                    <a:pt x="0" y="287274"/>
                  </a:lnTo>
                  <a:lnTo>
                    <a:pt x="3760" y="333863"/>
                  </a:lnTo>
                  <a:lnTo>
                    <a:pt x="14648" y="378061"/>
                  </a:lnTo>
                  <a:lnTo>
                    <a:pt x="32071" y="419277"/>
                  </a:lnTo>
                  <a:lnTo>
                    <a:pt x="55437" y="456919"/>
                  </a:lnTo>
                  <a:lnTo>
                    <a:pt x="84153" y="490394"/>
                  </a:lnTo>
                  <a:lnTo>
                    <a:pt x="117628" y="519110"/>
                  </a:lnTo>
                  <a:lnTo>
                    <a:pt x="155270" y="542476"/>
                  </a:lnTo>
                  <a:lnTo>
                    <a:pt x="196486" y="559899"/>
                  </a:lnTo>
                  <a:lnTo>
                    <a:pt x="240684" y="570787"/>
                  </a:lnTo>
                  <a:lnTo>
                    <a:pt x="287274" y="574548"/>
                  </a:lnTo>
                  <a:lnTo>
                    <a:pt x="333863" y="570787"/>
                  </a:lnTo>
                  <a:lnTo>
                    <a:pt x="378061" y="559899"/>
                  </a:lnTo>
                  <a:lnTo>
                    <a:pt x="419277" y="542476"/>
                  </a:lnTo>
                  <a:lnTo>
                    <a:pt x="456919" y="519110"/>
                  </a:lnTo>
                  <a:lnTo>
                    <a:pt x="490394" y="490394"/>
                  </a:lnTo>
                  <a:lnTo>
                    <a:pt x="519110" y="456919"/>
                  </a:lnTo>
                  <a:lnTo>
                    <a:pt x="542476" y="419277"/>
                  </a:lnTo>
                  <a:lnTo>
                    <a:pt x="559899" y="378061"/>
                  </a:lnTo>
                  <a:lnTo>
                    <a:pt x="570787" y="333863"/>
                  </a:lnTo>
                  <a:lnTo>
                    <a:pt x="574548" y="287274"/>
                  </a:lnTo>
                  <a:lnTo>
                    <a:pt x="570787" y="240684"/>
                  </a:lnTo>
                  <a:lnTo>
                    <a:pt x="559899" y="196486"/>
                  </a:lnTo>
                  <a:lnTo>
                    <a:pt x="542476" y="155270"/>
                  </a:lnTo>
                  <a:lnTo>
                    <a:pt x="519110" y="117628"/>
                  </a:lnTo>
                  <a:lnTo>
                    <a:pt x="490394" y="84153"/>
                  </a:lnTo>
                  <a:lnTo>
                    <a:pt x="456919" y="55437"/>
                  </a:lnTo>
                  <a:lnTo>
                    <a:pt x="419277" y="32071"/>
                  </a:lnTo>
                  <a:lnTo>
                    <a:pt x="378061" y="14648"/>
                  </a:lnTo>
                  <a:lnTo>
                    <a:pt x="333863" y="3760"/>
                  </a:lnTo>
                  <a:lnTo>
                    <a:pt x="287274" y="0"/>
                  </a:lnTo>
                  <a:close/>
                </a:path>
              </a:pathLst>
            </a:custGeom>
            <a:solidFill>
              <a:srgbClr val="FFFFFF">
                <a:alpha val="901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bject 21"/>
            <p:cNvSpPr/>
            <p:nvPr/>
          </p:nvSpPr>
          <p:spPr>
            <a:xfrm>
              <a:off x="5618987" y="1345691"/>
              <a:ext cx="393700" cy="393700"/>
            </a:xfrm>
            <a:custGeom>
              <a:avLst/>
              <a:gdLst/>
              <a:ahLst/>
              <a:cxnLst/>
              <a:rect l="l" t="t" r="r" b="b"/>
              <a:pathLst>
                <a:path w="393700" h="393700">
                  <a:moveTo>
                    <a:pt x="196596" y="0"/>
                  </a:moveTo>
                  <a:lnTo>
                    <a:pt x="151515" y="5191"/>
                  </a:lnTo>
                  <a:lnTo>
                    <a:pt x="110134" y="19980"/>
                  </a:lnTo>
                  <a:lnTo>
                    <a:pt x="73631" y="43187"/>
                  </a:lnTo>
                  <a:lnTo>
                    <a:pt x="43187" y="73631"/>
                  </a:lnTo>
                  <a:lnTo>
                    <a:pt x="19980" y="110134"/>
                  </a:lnTo>
                  <a:lnTo>
                    <a:pt x="5191" y="151515"/>
                  </a:lnTo>
                  <a:lnTo>
                    <a:pt x="0" y="196596"/>
                  </a:lnTo>
                  <a:lnTo>
                    <a:pt x="5191" y="241676"/>
                  </a:lnTo>
                  <a:lnTo>
                    <a:pt x="19980" y="283057"/>
                  </a:lnTo>
                  <a:lnTo>
                    <a:pt x="43187" y="319560"/>
                  </a:lnTo>
                  <a:lnTo>
                    <a:pt x="73631" y="350004"/>
                  </a:lnTo>
                  <a:lnTo>
                    <a:pt x="110134" y="373211"/>
                  </a:lnTo>
                  <a:lnTo>
                    <a:pt x="151515" y="388000"/>
                  </a:lnTo>
                  <a:lnTo>
                    <a:pt x="196596" y="393192"/>
                  </a:lnTo>
                  <a:lnTo>
                    <a:pt x="241676" y="388000"/>
                  </a:lnTo>
                  <a:lnTo>
                    <a:pt x="283057" y="373211"/>
                  </a:lnTo>
                  <a:lnTo>
                    <a:pt x="319560" y="350004"/>
                  </a:lnTo>
                  <a:lnTo>
                    <a:pt x="350004" y="319560"/>
                  </a:lnTo>
                  <a:lnTo>
                    <a:pt x="373211" y="283057"/>
                  </a:lnTo>
                  <a:lnTo>
                    <a:pt x="388000" y="241676"/>
                  </a:lnTo>
                  <a:lnTo>
                    <a:pt x="393191" y="196596"/>
                  </a:lnTo>
                  <a:lnTo>
                    <a:pt x="388000" y="151515"/>
                  </a:lnTo>
                  <a:lnTo>
                    <a:pt x="373211" y="110134"/>
                  </a:lnTo>
                  <a:lnTo>
                    <a:pt x="350004" y="73631"/>
                  </a:lnTo>
                  <a:lnTo>
                    <a:pt x="319560" y="43187"/>
                  </a:lnTo>
                  <a:lnTo>
                    <a:pt x="283057" y="19980"/>
                  </a:lnTo>
                  <a:lnTo>
                    <a:pt x="241676" y="519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61000"/>
              </a:scheme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object 22"/>
            <p:cNvPicPr/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24143" y="1450847"/>
              <a:ext cx="182879" cy="182879"/>
            </a:xfrm>
            <a:prstGeom prst="rect">
              <a:avLst/>
            </a:prstGeom>
          </p:spPr>
        </p:pic>
      </p:grpSp>
      <p:grpSp>
        <p:nvGrpSpPr>
          <p:cNvPr id="26" name="object 19"/>
          <p:cNvGrpSpPr/>
          <p:nvPr/>
        </p:nvGrpSpPr>
        <p:grpSpPr>
          <a:xfrm>
            <a:off x="4001148" y="5503097"/>
            <a:ext cx="574675" cy="574675"/>
            <a:chOff x="5527547" y="1255775"/>
            <a:chExt cx="574675" cy="574675"/>
          </a:xfrm>
        </p:grpSpPr>
        <p:sp>
          <p:nvSpPr>
            <p:cNvPr id="27" name="object 20"/>
            <p:cNvSpPr/>
            <p:nvPr/>
          </p:nvSpPr>
          <p:spPr>
            <a:xfrm>
              <a:off x="5527547" y="1255775"/>
              <a:ext cx="574675" cy="574675"/>
            </a:xfrm>
            <a:custGeom>
              <a:avLst/>
              <a:gdLst/>
              <a:ahLst/>
              <a:cxnLst/>
              <a:rect l="l" t="t" r="r" b="b"/>
              <a:pathLst>
                <a:path w="574675" h="574675">
                  <a:moveTo>
                    <a:pt x="287274" y="0"/>
                  </a:moveTo>
                  <a:lnTo>
                    <a:pt x="240684" y="3760"/>
                  </a:lnTo>
                  <a:lnTo>
                    <a:pt x="196486" y="14648"/>
                  </a:lnTo>
                  <a:lnTo>
                    <a:pt x="155270" y="32071"/>
                  </a:lnTo>
                  <a:lnTo>
                    <a:pt x="117628" y="55437"/>
                  </a:lnTo>
                  <a:lnTo>
                    <a:pt x="84153" y="84153"/>
                  </a:lnTo>
                  <a:lnTo>
                    <a:pt x="55437" y="117628"/>
                  </a:lnTo>
                  <a:lnTo>
                    <a:pt x="32071" y="155270"/>
                  </a:lnTo>
                  <a:lnTo>
                    <a:pt x="14648" y="196486"/>
                  </a:lnTo>
                  <a:lnTo>
                    <a:pt x="3760" y="240684"/>
                  </a:lnTo>
                  <a:lnTo>
                    <a:pt x="0" y="287274"/>
                  </a:lnTo>
                  <a:lnTo>
                    <a:pt x="3760" y="333863"/>
                  </a:lnTo>
                  <a:lnTo>
                    <a:pt x="14648" y="378061"/>
                  </a:lnTo>
                  <a:lnTo>
                    <a:pt x="32071" y="419277"/>
                  </a:lnTo>
                  <a:lnTo>
                    <a:pt x="55437" y="456919"/>
                  </a:lnTo>
                  <a:lnTo>
                    <a:pt x="84153" y="490394"/>
                  </a:lnTo>
                  <a:lnTo>
                    <a:pt x="117628" y="519110"/>
                  </a:lnTo>
                  <a:lnTo>
                    <a:pt x="155270" y="542476"/>
                  </a:lnTo>
                  <a:lnTo>
                    <a:pt x="196486" y="559899"/>
                  </a:lnTo>
                  <a:lnTo>
                    <a:pt x="240684" y="570787"/>
                  </a:lnTo>
                  <a:lnTo>
                    <a:pt x="287274" y="574548"/>
                  </a:lnTo>
                  <a:lnTo>
                    <a:pt x="333863" y="570787"/>
                  </a:lnTo>
                  <a:lnTo>
                    <a:pt x="378061" y="559899"/>
                  </a:lnTo>
                  <a:lnTo>
                    <a:pt x="419277" y="542476"/>
                  </a:lnTo>
                  <a:lnTo>
                    <a:pt x="456919" y="519110"/>
                  </a:lnTo>
                  <a:lnTo>
                    <a:pt x="490394" y="490394"/>
                  </a:lnTo>
                  <a:lnTo>
                    <a:pt x="519110" y="456919"/>
                  </a:lnTo>
                  <a:lnTo>
                    <a:pt x="542476" y="419277"/>
                  </a:lnTo>
                  <a:lnTo>
                    <a:pt x="559899" y="378061"/>
                  </a:lnTo>
                  <a:lnTo>
                    <a:pt x="570787" y="333863"/>
                  </a:lnTo>
                  <a:lnTo>
                    <a:pt x="574548" y="287274"/>
                  </a:lnTo>
                  <a:lnTo>
                    <a:pt x="570787" y="240684"/>
                  </a:lnTo>
                  <a:lnTo>
                    <a:pt x="559899" y="196486"/>
                  </a:lnTo>
                  <a:lnTo>
                    <a:pt x="542476" y="155270"/>
                  </a:lnTo>
                  <a:lnTo>
                    <a:pt x="519110" y="117628"/>
                  </a:lnTo>
                  <a:lnTo>
                    <a:pt x="490394" y="84153"/>
                  </a:lnTo>
                  <a:lnTo>
                    <a:pt x="456919" y="55437"/>
                  </a:lnTo>
                  <a:lnTo>
                    <a:pt x="419277" y="32071"/>
                  </a:lnTo>
                  <a:lnTo>
                    <a:pt x="378061" y="14648"/>
                  </a:lnTo>
                  <a:lnTo>
                    <a:pt x="333863" y="3760"/>
                  </a:lnTo>
                  <a:lnTo>
                    <a:pt x="287274" y="0"/>
                  </a:lnTo>
                  <a:close/>
                </a:path>
              </a:pathLst>
            </a:custGeom>
            <a:solidFill>
              <a:srgbClr val="FFFFFF">
                <a:alpha val="901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object 21"/>
            <p:cNvSpPr/>
            <p:nvPr/>
          </p:nvSpPr>
          <p:spPr>
            <a:xfrm>
              <a:off x="5618987" y="1345691"/>
              <a:ext cx="393700" cy="393700"/>
            </a:xfrm>
            <a:custGeom>
              <a:avLst/>
              <a:gdLst/>
              <a:ahLst/>
              <a:cxnLst/>
              <a:rect l="l" t="t" r="r" b="b"/>
              <a:pathLst>
                <a:path w="393700" h="393700">
                  <a:moveTo>
                    <a:pt x="196596" y="0"/>
                  </a:moveTo>
                  <a:lnTo>
                    <a:pt x="151515" y="5191"/>
                  </a:lnTo>
                  <a:lnTo>
                    <a:pt x="110134" y="19980"/>
                  </a:lnTo>
                  <a:lnTo>
                    <a:pt x="73631" y="43187"/>
                  </a:lnTo>
                  <a:lnTo>
                    <a:pt x="43187" y="73631"/>
                  </a:lnTo>
                  <a:lnTo>
                    <a:pt x="19980" y="110134"/>
                  </a:lnTo>
                  <a:lnTo>
                    <a:pt x="5191" y="151515"/>
                  </a:lnTo>
                  <a:lnTo>
                    <a:pt x="0" y="196596"/>
                  </a:lnTo>
                  <a:lnTo>
                    <a:pt x="5191" y="241676"/>
                  </a:lnTo>
                  <a:lnTo>
                    <a:pt x="19980" y="283057"/>
                  </a:lnTo>
                  <a:lnTo>
                    <a:pt x="43187" y="319560"/>
                  </a:lnTo>
                  <a:lnTo>
                    <a:pt x="73631" y="350004"/>
                  </a:lnTo>
                  <a:lnTo>
                    <a:pt x="110134" y="373211"/>
                  </a:lnTo>
                  <a:lnTo>
                    <a:pt x="151515" y="388000"/>
                  </a:lnTo>
                  <a:lnTo>
                    <a:pt x="196596" y="393192"/>
                  </a:lnTo>
                  <a:lnTo>
                    <a:pt x="241676" y="388000"/>
                  </a:lnTo>
                  <a:lnTo>
                    <a:pt x="283057" y="373211"/>
                  </a:lnTo>
                  <a:lnTo>
                    <a:pt x="319560" y="350004"/>
                  </a:lnTo>
                  <a:lnTo>
                    <a:pt x="350004" y="319560"/>
                  </a:lnTo>
                  <a:lnTo>
                    <a:pt x="373211" y="283057"/>
                  </a:lnTo>
                  <a:lnTo>
                    <a:pt x="388000" y="241676"/>
                  </a:lnTo>
                  <a:lnTo>
                    <a:pt x="393191" y="196596"/>
                  </a:lnTo>
                  <a:lnTo>
                    <a:pt x="388000" y="151515"/>
                  </a:lnTo>
                  <a:lnTo>
                    <a:pt x="373211" y="110134"/>
                  </a:lnTo>
                  <a:lnTo>
                    <a:pt x="350004" y="73631"/>
                  </a:lnTo>
                  <a:lnTo>
                    <a:pt x="319560" y="43187"/>
                  </a:lnTo>
                  <a:lnTo>
                    <a:pt x="283057" y="19980"/>
                  </a:lnTo>
                  <a:lnTo>
                    <a:pt x="241676" y="519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61000"/>
              </a:scheme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object 22"/>
            <p:cNvPicPr/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24143" y="1450847"/>
              <a:ext cx="182879" cy="182879"/>
            </a:xfrm>
            <a:prstGeom prst="rect">
              <a:avLst/>
            </a:prstGeom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" y="2403561"/>
            <a:ext cx="2711633" cy="2292688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2008589" y="5576714"/>
            <a:ext cx="18914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50 млн. рублей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832205" y="1461623"/>
            <a:ext cx="1763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723738" y="4268456"/>
            <a:ext cx="18914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75113" y="5435665"/>
            <a:ext cx="68264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Товары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салютные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орудия, сигнальные орудия, катапультные установки отстрела, пистолетные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ракетницы и др.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775113" y="2299633"/>
            <a:ext cx="68307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Услуги по техническому обслуживанию зданий, сооружений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178733" y="3228491"/>
            <a:ext cx="56913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Работы по текущему ремонту зданий, сооружений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263530" y="1312430"/>
            <a:ext cx="75946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Услуги по уборке зданий, сооружений, прилегающих к ним территорий</a:t>
            </a:r>
          </a:p>
        </p:txBody>
      </p:sp>
      <p:grpSp>
        <p:nvGrpSpPr>
          <p:cNvPr id="38" name="object 19"/>
          <p:cNvGrpSpPr/>
          <p:nvPr/>
        </p:nvGrpSpPr>
        <p:grpSpPr>
          <a:xfrm>
            <a:off x="4629442" y="3155742"/>
            <a:ext cx="574675" cy="574675"/>
            <a:chOff x="5527547" y="1255775"/>
            <a:chExt cx="574675" cy="574675"/>
          </a:xfrm>
        </p:grpSpPr>
        <p:sp>
          <p:nvSpPr>
            <p:cNvPr id="39" name="object 20"/>
            <p:cNvSpPr/>
            <p:nvPr/>
          </p:nvSpPr>
          <p:spPr>
            <a:xfrm>
              <a:off x="5527547" y="1255775"/>
              <a:ext cx="574675" cy="574675"/>
            </a:xfrm>
            <a:custGeom>
              <a:avLst/>
              <a:gdLst/>
              <a:ahLst/>
              <a:cxnLst/>
              <a:rect l="l" t="t" r="r" b="b"/>
              <a:pathLst>
                <a:path w="574675" h="574675">
                  <a:moveTo>
                    <a:pt x="287274" y="0"/>
                  </a:moveTo>
                  <a:lnTo>
                    <a:pt x="240684" y="3760"/>
                  </a:lnTo>
                  <a:lnTo>
                    <a:pt x="196486" y="14648"/>
                  </a:lnTo>
                  <a:lnTo>
                    <a:pt x="155270" y="32071"/>
                  </a:lnTo>
                  <a:lnTo>
                    <a:pt x="117628" y="55437"/>
                  </a:lnTo>
                  <a:lnTo>
                    <a:pt x="84153" y="84153"/>
                  </a:lnTo>
                  <a:lnTo>
                    <a:pt x="55437" y="117628"/>
                  </a:lnTo>
                  <a:lnTo>
                    <a:pt x="32071" y="155270"/>
                  </a:lnTo>
                  <a:lnTo>
                    <a:pt x="14648" y="196486"/>
                  </a:lnTo>
                  <a:lnTo>
                    <a:pt x="3760" y="240684"/>
                  </a:lnTo>
                  <a:lnTo>
                    <a:pt x="0" y="287274"/>
                  </a:lnTo>
                  <a:lnTo>
                    <a:pt x="3760" y="333863"/>
                  </a:lnTo>
                  <a:lnTo>
                    <a:pt x="14648" y="378061"/>
                  </a:lnTo>
                  <a:lnTo>
                    <a:pt x="32071" y="419277"/>
                  </a:lnTo>
                  <a:lnTo>
                    <a:pt x="55437" y="456919"/>
                  </a:lnTo>
                  <a:lnTo>
                    <a:pt x="84153" y="490394"/>
                  </a:lnTo>
                  <a:lnTo>
                    <a:pt x="117628" y="519110"/>
                  </a:lnTo>
                  <a:lnTo>
                    <a:pt x="155270" y="542476"/>
                  </a:lnTo>
                  <a:lnTo>
                    <a:pt x="196486" y="559899"/>
                  </a:lnTo>
                  <a:lnTo>
                    <a:pt x="240684" y="570787"/>
                  </a:lnTo>
                  <a:lnTo>
                    <a:pt x="287274" y="574548"/>
                  </a:lnTo>
                  <a:lnTo>
                    <a:pt x="333863" y="570787"/>
                  </a:lnTo>
                  <a:lnTo>
                    <a:pt x="378061" y="559899"/>
                  </a:lnTo>
                  <a:lnTo>
                    <a:pt x="419277" y="542476"/>
                  </a:lnTo>
                  <a:lnTo>
                    <a:pt x="456919" y="519110"/>
                  </a:lnTo>
                  <a:lnTo>
                    <a:pt x="490394" y="490394"/>
                  </a:lnTo>
                  <a:lnTo>
                    <a:pt x="519110" y="456919"/>
                  </a:lnTo>
                  <a:lnTo>
                    <a:pt x="542476" y="419277"/>
                  </a:lnTo>
                  <a:lnTo>
                    <a:pt x="559899" y="378061"/>
                  </a:lnTo>
                  <a:lnTo>
                    <a:pt x="570787" y="333863"/>
                  </a:lnTo>
                  <a:lnTo>
                    <a:pt x="574548" y="287274"/>
                  </a:lnTo>
                  <a:lnTo>
                    <a:pt x="570787" y="240684"/>
                  </a:lnTo>
                  <a:lnTo>
                    <a:pt x="559899" y="196486"/>
                  </a:lnTo>
                  <a:lnTo>
                    <a:pt x="542476" y="155270"/>
                  </a:lnTo>
                  <a:lnTo>
                    <a:pt x="519110" y="117628"/>
                  </a:lnTo>
                  <a:lnTo>
                    <a:pt x="490394" y="84153"/>
                  </a:lnTo>
                  <a:lnTo>
                    <a:pt x="456919" y="55437"/>
                  </a:lnTo>
                  <a:lnTo>
                    <a:pt x="419277" y="32071"/>
                  </a:lnTo>
                  <a:lnTo>
                    <a:pt x="378061" y="14648"/>
                  </a:lnTo>
                  <a:lnTo>
                    <a:pt x="333863" y="3760"/>
                  </a:lnTo>
                  <a:lnTo>
                    <a:pt x="287274" y="0"/>
                  </a:lnTo>
                  <a:close/>
                </a:path>
              </a:pathLst>
            </a:custGeom>
            <a:solidFill>
              <a:srgbClr val="FFFFFF">
                <a:alpha val="901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object 21"/>
            <p:cNvSpPr/>
            <p:nvPr/>
          </p:nvSpPr>
          <p:spPr>
            <a:xfrm>
              <a:off x="5618987" y="1345691"/>
              <a:ext cx="393700" cy="393700"/>
            </a:xfrm>
            <a:custGeom>
              <a:avLst/>
              <a:gdLst/>
              <a:ahLst/>
              <a:cxnLst/>
              <a:rect l="l" t="t" r="r" b="b"/>
              <a:pathLst>
                <a:path w="393700" h="393700">
                  <a:moveTo>
                    <a:pt x="196596" y="0"/>
                  </a:moveTo>
                  <a:lnTo>
                    <a:pt x="151515" y="5191"/>
                  </a:lnTo>
                  <a:lnTo>
                    <a:pt x="110134" y="19980"/>
                  </a:lnTo>
                  <a:lnTo>
                    <a:pt x="73631" y="43187"/>
                  </a:lnTo>
                  <a:lnTo>
                    <a:pt x="43187" y="73631"/>
                  </a:lnTo>
                  <a:lnTo>
                    <a:pt x="19980" y="110134"/>
                  </a:lnTo>
                  <a:lnTo>
                    <a:pt x="5191" y="151515"/>
                  </a:lnTo>
                  <a:lnTo>
                    <a:pt x="0" y="196596"/>
                  </a:lnTo>
                  <a:lnTo>
                    <a:pt x="5191" y="241676"/>
                  </a:lnTo>
                  <a:lnTo>
                    <a:pt x="19980" y="283057"/>
                  </a:lnTo>
                  <a:lnTo>
                    <a:pt x="43187" y="319560"/>
                  </a:lnTo>
                  <a:lnTo>
                    <a:pt x="73631" y="350004"/>
                  </a:lnTo>
                  <a:lnTo>
                    <a:pt x="110134" y="373211"/>
                  </a:lnTo>
                  <a:lnTo>
                    <a:pt x="151515" y="388000"/>
                  </a:lnTo>
                  <a:lnTo>
                    <a:pt x="196596" y="393192"/>
                  </a:lnTo>
                  <a:lnTo>
                    <a:pt x="241676" y="388000"/>
                  </a:lnTo>
                  <a:lnTo>
                    <a:pt x="283057" y="373211"/>
                  </a:lnTo>
                  <a:lnTo>
                    <a:pt x="319560" y="350004"/>
                  </a:lnTo>
                  <a:lnTo>
                    <a:pt x="350004" y="319560"/>
                  </a:lnTo>
                  <a:lnTo>
                    <a:pt x="373211" y="283057"/>
                  </a:lnTo>
                  <a:lnTo>
                    <a:pt x="388000" y="241676"/>
                  </a:lnTo>
                  <a:lnTo>
                    <a:pt x="393191" y="196596"/>
                  </a:lnTo>
                  <a:lnTo>
                    <a:pt x="388000" y="151515"/>
                  </a:lnTo>
                  <a:lnTo>
                    <a:pt x="373211" y="110134"/>
                  </a:lnTo>
                  <a:lnTo>
                    <a:pt x="350004" y="73631"/>
                  </a:lnTo>
                  <a:lnTo>
                    <a:pt x="319560" y="43187"/>
                  </a:lnTo>
                  <a:lnTo>
                    <a:pt x="283057" y="19980"/>
                  </a:lnTo>
                  <a:lnTo>
                    <a:pt x="241676" y="5191"/>
                  </a:lnTo>
                  <a:lnTo>
                    <a:pt x="196596" y="0"/>
                  </a:lnTo>
                  <a:close/>
                </a:path>
              </a:pathLst>
            </a:custGeom>
            <a:solidFill>
              <a:schemeClr val="bg1">
                <a:lumMod val="50000"/>
                <a:alpha val="61000"/>
              </a:scheme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object 22"/>
            <p:cNvPicPr/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24143" y="1450847"/>
              <a:ext cx="182879" cy="182879"/>
            </a:xfrm>
            <a:prstGeom prst="rect">
              <a:avLst/>
            </a:prstGeom>
          </p:spPr>
        </p:pic>
      </p:grpSp>
      <p:sp>
        <p:nvSpPr>
          <p:cNvPr id="42" name="Прямоугольник 41"/>
          <p:cNvSpPr/>
          <p:nvPr/>
        </p:nvSpPr>
        <p:spPr>
          <a:xfrm>
            <a:off x="2801063" y="3214796"/>
            <a:ext cx="1763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502158" y="2310163"/>
            <a:ext cx="17632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00185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ПРАВОПРИМЕНИТЕЛЬНАЯ ПРАКТИКА ПП РФ № 2571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15.02.2022 по делу № 28/06/105-290/2022 (№ 0172400000722000001)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04800" y="1498405"/>
            <a:ext cx="11887200" cy="347787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проведение эл. аукциона на право заключения гос. контракта на выполнение работ по на оказание комплекса услуг по уборке помещений в здании суда общей юрисдикции в первом полугодии 2022 года.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4 153 604,15 руб.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результатам внеплановой проверки выявлено: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Заказчиком в Извещении не установлены дополнительные требования к участникам закупки в соответствии с ПП РФ № 2571.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соответствии с подпунктом «а» части 3 ПП РФ № 2571 положения ПП РФ № 2571 применяются при проведении конкурентных способов определения поставщиков (подрядчиков, исполнителей) по позиции 36 в случае, если при осуществлении закупки НМЦК превышает 1 млн. рублей. Заказчиком в Извещении не установлены дополнительные требования к участникам закупки в соответствии с ПП РФ № 2571. В действиях заказчика выявлены нарушения п.12 ч.1 ст. 42 Закона № 44-ФЗ.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15949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490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 жалобы: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извещении неправомерно не установлены дополнительные требования.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1» с.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рачевка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Грачевского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Ставропольского края.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закупки: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охраны.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НМ(Ц)К: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13,9 млн. рублей.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34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 2571 «Услуги по обеспечению охраны объектов (территорий) образовательных и научных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организаций»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4806197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Ставропольского УФАС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05.04.2022 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делу №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026/06/31-587/2022: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признана обоснованной.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3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 жалобы: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извещении неправомерно установлены «двойные» дополнительные требования.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Приискового сельсовета Орджоникидзевского района Республики Хакасия.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закупки: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документации и выполнение строительно-монтажных работ по объекту: «Благоустройство скверов городского поселения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Ростов».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НМ(Ц)К: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 млн. рублей.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извещении установлены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6 и 7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 2571 «Работы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 проектной документации и (или) выполнению инженерных изысканий в соответствии с законодательством о градостроительной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«Работы по строительству, реконструкции объекта капитального строительства, за исключением линейного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объекта»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5421750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Хакасского УФАС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22.06.2022 по делу № 019/06/106-346/2022: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признана обоснованной.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44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650" y="171447"/>
            <a:ext cx="11166764" cy="139712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Ошибки, связанные с рассмотрением заявок участников: 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23A512E-97C6-0310-18A9-67037049E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505" y="1816222"/>
            <a:ext cx="10377053" cy="504177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ненадлежащее применение оценочных критериев при конкурсах (непринятие сведений (документов) к оценке, субъективная оценка заявок и начисление баллов);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неверное применение дополнительных требований при закупках в сфере строительства: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принятие субподрядных договоров;</a:t>
            </a:r>
          </a:p>
        </p:txBody>
      </p:sp>
    </p:spTree>
    <p:extLst>
      <p:ext uri="{BB962C8B-B14F-4D97-AF65-F5344CB8AC3E}">
        <p14:creationId xmlns:p14="http://schemas.microsoft.com/office/powerpoint/2010/main" val="2608067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599" y="311274"/>
            <a:ext cx="10411689" cy="13971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Ошибки, </a:t>
            </a:r>
            <a:r>
              <a:rPr lang="ru-RU" dirty="0"/>
              <a:t>связанные с ненадлежащими требованиями документации: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23A512E-97C6-0310-18A9-67037049E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711" y="1780501"/>
            <a:ext cx="10377053" cy="496557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объединение в один объект закупки лицензируемых и не лицензируемых работ;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неправомерные требования к предоставлению в составе заявок конкретных показателей товаров;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отсутствие понятной инструкции по заполнению заявки;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неправомерные требования к обеспечению заявки/контракта, а также к их размерам и способу внесения;</a:t>
            </a:r>
          </a:p>
        </p:txBody>
      </p:sp>
    </p:spTree>
    <p:extLst>
      <p:ext uri="{BB962C8B-B14F-4D97-AF65-F5344CB8AC3E}">
        <p14:creationId xmlns:p14="http://schemas.microsoft.com/office/powerpoint/2010/main" val="377105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Исполненный договор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311988" y="1184632"/>
            <a:ext cx="4548247" cy="2294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Исключительно договоры по Законам № 223-ФЗ и № 44-ФЗ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1987" y="3816626"/>
            <a:ext cx="4548247" cy="2781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исполнены требования об уплате неустоек (штрафов, пеней)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1228157"/>
            <a:ext cx="570493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Услуги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организации отдыха детей и 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оздоровлению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Услуги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уборке зданий, сооружений, прилегающих к ним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Услуги общественного питания и (или) поставка пищевых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 для определенных организаций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130247" y="2034334"/>
            <a:ext cx="695739" cy="59466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130246" y="4911617"/>
            <a:ext cx="695739" cy="591347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096000" y="4083905"/>
            <a:ext cx="570493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по техническому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обслуживанию медицинской техники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Услуги по обеспечению охраны объектов (территорий) образовательных и научных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по ремонту вооружения и военной техники ядерного оружейного комплекса</a:t>
            </a:r>
          </a:p>
        </p:txBody>
      </p:sp>
    </p:spTree>
    <p:extLst>
      <p:ext uri="{BB962C8B-B14F-4D97-AF65-F5344CB8AC3E}">
        <p14:creationId xmlns:p14="http://schemas.microsoft.com/office/powerpoint/2010/main" val="19907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 жалобы: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неправомерное решение об отклонении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(представленный контракт выполнен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начислением неустойки).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ФБУН «Государственный научный центр прикладной микробиологии и биотехнологии».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закупки: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 по разработке проектно-сметной документации.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НМ(Ц)К: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 млн. рублей.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6 ПП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 № 2571 «Работы по подготовке проектной документации и (или) выполнению инженерных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изысканий»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4806197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04.07.2022 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делу №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28/06/105-2145/2022: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признана необоснованной.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49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11988" y="1181746"/>
            <a:ext cx="11488947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 жалобы: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неправомерное решение об отклонении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(отсутствует акт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объекта).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дминистрация муниципального образования Бородинское Киреевского района.</a:t>
            </a: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закупки: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«Газификация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Марьино Киреевского района Тульской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НМ(Ц)К: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млн. рублей.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8 ПП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 № 2571 «Работы по строительству, реконструкции линейного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объекта»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987" y="4806197"/>
            <a:ext cx="11488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Тульского УФАС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24.05.2022 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делу №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071/06/106-421/2022: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признана необоснованной.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24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ПРАВОПРИМЕНИТЕЛЬНАЯ ПРАКТИКА ПП РФ № 2604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538105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631634" y="1983178"/>
            <a:ext cx="11380735" cy="178510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Неправомерно, т.к. согласно </a:t>
            </a:r>
            <a:r>
              <a:rPr kumimoji="0" lang="ru-RU" alt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пп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«б» п. 30 ПП РФ № 2604 к документам, подтверждающим наличие специалистов и иных работников, их квалификацию является: трудовая книжка или сведения о трудовой деятельности, предусмотренные статьей 66.1 Трудового кодекса Российской Федерации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Установление требования об учете только специалистов, находящихся в штате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E57A1C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007E88"/>
          </a:solidFill>
          <a:ln w="6350"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ПРАВОПРИМЕНИТЕЛЬНАЯ ПРАКТИКА ПП РФ № 2604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72338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E57A1C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007E88"/>
          </a:solidFill>
          <a:ln w="6350"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31.03.2022 по делу № 28/06/105-923/2022 (№ 0173100014422000001)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04800" y="1373243"/>
            <a:ext cx="11887200" cy="450892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открытый конкурс в эл. форме на право заключения гос. контракта на оказание услуг по организационно-техническому обеспечению эксплуатации информационно-телекоммуникационной инфраструктуры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18 800 180,00 руб.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Довод жалобы: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Комиссией по осуществлению закупок ненадлежащим образом оценена заявка Заявителя по критерию «квалификация участников закупки…»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Пояснения заказчика: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представленные Заявителем в составе второй части заявки трудовые договоры, не являются подтверждением наличия у Заявителя специалистов и иных работников определенного уровня квалификации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представленные в составе второй части заявки договоры, являются трудовыми договорами по совместительству. Исходя из системного толкования положений ст. 66.1, 60.1, 282, 283 ТК РФ представленные Заявителем в составе второй части заявки трудовые договоры являются надлежащими сведениями о наличии у Заявителя соответствующих специалистов. Действия заказчика нарушают </a:t>
            </a:r>
            <a:r>
              <a:rPr kumimoji="0" lang="ru-RU" altLang="ru-RU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пп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«б» п. 1 ч. 11 ст. 48 Закона № 44-ФЗ</a:t>
            </a:r>
          </a:p>
        </p:txBody>
      </p:sp>
    </p:spTree>
    <p:extLst>
      <p:ext uri="{BB962C8B-B14F-4D97-AF65-F5344CB8AC3E}">
        <p14:creationId xmlns:p14="http://schemas.microsoft.com/office/powerpoint/2010/main" val="1559804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ПРАВОПРИМЕНИТЕЛЬНАЯ ПРАКТИКА ПП РФ № 2604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791024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631634" y="1983178"/>
            <a:ext cx="11380735" cy="280076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Неправомерно, т.к. в случае применения показателя оценки «наличие у участников закупки опыта поставки товара, выполнения работы, оказания услуги, связанного с предметом контракта» по критерию оценки «квалификация участников закупки» к оценке принимаются исполненные участником закупки с учетом правопреемства (в случае наличия в заявке подтверждающего документа) гражданско-правовые договоры, в том числе заключенные и исполненные в соответствии с Законом № 44-ФЗ (</a:t>
            </a:r>
            <a:r>
              <a:rPr kumimoji="0" lang="ru-RU" altLang="ru-RU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пп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«д» п. 28 ПП РФ № 2604)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60393" y="1074484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Установление требования о принятии к оценке только контрактов, заключенных в соответствии с Законом № 44-ФЗ и Законом № 223-ФЗ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E57A1C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007E88"/>
          </a:solidFill>
          <a:ln w="6350"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308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ПРАВОПРИМЕНИТЕЛЬНАЯ ПРАКТИКА ПП РФ № 2604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72338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E57A1C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007E88"/>
          </a:solidFill>
          <a:ln w="6350"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11.04.2022 по делу № 22/44/93/44 (№ 0172100005022000004)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04800" y="1373243"/>
            <a:ext cx="11887200" cy="406265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Геологоразведочные работы на железомарганцевые конкреции на площади участка В1-4 Российского разведочного района в Тихом океане в соответствии с контрактными обязательствами перед Международным органом по морскому дну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1 290 000 000,00 руб.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результатам внеплановой проверки выявлено: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оценке принимаются исполненные участником закупки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учетом правопреемства (в случае наличия в заявке подтверждающего документа) гражданско-правовые договоры, заключенные и исполненные в соответствии с Законом № 223-ФЗ, а также контракты заключенные и исполненные в соответствии с Законом № 44-ФЗ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Заказчиком неправомерно установлено условие о подтверждении наличия опыта выполнения работ исключительно контрактами и договорами, заключенными в рамках Закона № 223-ФЗ</a:t>
            </a:r>
            <a:b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alt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Закона № 44-ФЗ, поскольку указанные условия не соответствуют подпункту «д» пункта 28 ПП РФ № 2604. Действия заказчика нарушают п. 11 ч. 1 ст. 42 Закона № 44-ФЗ</a:t>
            </a:r>
          </a:p>
        </p:txBody>
      </p:sp>
    </p:spTree>
    <p:extLst>
      <p:ext uri="{BB962C8B-B14F-4D97-AF65-F5344CB8AC3E}">
        <p14:creationId xmlns:p14="http://schemas.microsoft.com/office/powerpoint/2010/main" val="3339470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60393" y="1691771"/>
            <a:ext cx="11459032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ru-RU" altLang="ru-RU" sz="22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 рамках ПП РФ № 2604 к оценке принимаются все контракты (договоры), а не только те, которые заключены в соответствии с Законом № 44-ФЗ и Законом № </a:t>
            </a:r>
            <a:r>
              <a:rPr lang="ru-RU" altLang="ru-RU" sz="22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223-ФЗ.</a:t>
            </a:r>
            <a:endParaRPr lang="ru-RU" altLang="ru-RU" sz="22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538105"/>
            <a:ext cx="605927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238690" y="2569166"/>
            <a:ext cx="11380735" cy="246221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/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рассмотрении вторых частей заявок на участие в закупке заявку можно отклонить в случае выявления недостоверной информации в заявке (п. 8 ч. 12 ст. 48 Закона № 44-ФЗ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подтверждения достоверности информации, содержащейся в заявке, </a:t>
            </a:r>
            <a:r>
              <a:rPr lang="ru-RU" alt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вправе направлять запросы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соответствующие уполномоченные учреждения, а также руководствоваться открытыми источниками информации, размещенными на официальных сайтах государственных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органов.</a:t>
            </a:r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60393" y="1013782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Как конкурсной комиссии проверять достоверность представляемых договоров?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51526" y="-8249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51526" y="859471"/>
            <a:ext cx="11488947" cy="4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6510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ПРАВОПРИМЕНИТЕЛЬНАЯ ПРАКТИКА ПП РФ № 2604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(требование по конкретному погрузчику)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72338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E57A1C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007E88"/>
          </a:solidFill>
          <a:ln w="6350"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04.03.2022 по делу № 28/06/105-519/2022 (№ 0160100012622000001)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04800" y="1404900"/>
            <a:ext cx="11887200" cy="427809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открытого конкурса в электронной форме на право заключения государственного контракта на оказание услуг по комплексному обслуживанию административного здания и прилегающей территории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17 515 168 руб.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результатам внеплановой проверки выявлено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в порядке оценки заявок участников закупки, установлен детализирующий показатель «Наличие у участников закупки на праве собственности или ином законном основании оборудования и других материальных ресурсов», содержащий детализирующий показатель «Обеспеченность участника закупки механизированной уборочной техникой».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При этом Комиссией установлено, что подтверждением наличия оборудования по Детализирующему показателю  является наличие погрузчика типа «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bobcat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Вместе с тем в извещении о проведении Конкурса отсутствует условие о возможности предоставления подтверждения наличия эквивалентного оборудования.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Изучив порядок оценки заявок участников закупки по Детализирующему показателю Критерия, Комиссия приходит к выводу, что требование о наличии у участников закупки погрузчика производителя «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bobcat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не соответствует Положению, поскольку ограничивает количество потенциальных участников закупки, владеющих эквивалентным оборудованием.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812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96815" y="2671785"/>
            <a:ext cx="11404120" cy="178510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/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заказчиками в документации о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закупке положений 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том, что к оценке будут приниматься исключительно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контракты (договоры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рамках которых осуществлялось выполнение работ по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строительству, реконструкции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капитальному ремонту, сносу объекта капитального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строительства, например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общеобразовательных нужд, </a:t>
            </a:r>
            <a:r>
              <a:rPr lang="ru-RU" alt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ограничением числа участников закупок.</a:t>
            </a:r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11988" y="1221402"/>
            <a:ext cx="11488947" cy="145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Об установлении в документации о закупке условия о </a:t>
            </a:r>
            <a:r>
              <a:rPr lang="ru-RU" altLang="ru-RU" sz="22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подтверждении наличия опыта выполнения </a:t>
            </a: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работ у участника закупки </a:t>
            </a:r>
            <a:r>
              <a:rPr lang="ru-RU" altLang="ru-RU" sz="22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контрактами (договорами</a:t>
            </a: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) по выполнению работ на объекте капитального строительства </a:t>
            </a:r>
            <a:r>
              <a:rPr lang="ru-RU" altLang="ru-RU" sz="22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 определенной </a:t>
            </a: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инфраструктурной принадлежностью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11988" y="121730"/>
            <a:ext cx="10515600" cy="681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127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10252364" cy="13971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Ошибки, </a:t>
            </a:r>
            <a:r>
              <a:rPr lang="ru-RU" dirty="0"/>
              <a:t>связанные с ненадлежащими требованиями документации: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23A512E-97C6-0310-18A9-67037049E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711" y="1644775"/>
            <a:ext cx="10377053" cy="4965576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ненадлежащее установление/ не установление дополнительных требований к участникам (например, проведение закупки по текущему ремонту без дополнительных требований);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ненадлежащие требования к порядку оценки заявок при конкурсах (отсутствие пропорциональности начисления баллов, сопоставимости выполненных работ, оценка только штатных специалистов);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объединение в один предмет закупки функционально и технологически несвязанных работ;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установление требований, которым соответствует единственный исполнитель.</a:t>
            </a:r>
          </a:p>
        </p:txBody>
      </p:sp>
    </p:spTree>
    <p:extLst>
      <p:ext uri="{BB962C8B-B14F-4D97-AF65-F5344CB8AC3E}">
        <p14:creationId xmlns:p14="http://schemas.microsoft.com/office/powerpoint/2010/main" val="2800024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449" y="304800"/>
            <a:ext cx="9985664" cy="13971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Ошибки, связанные с применением национального режима в закупках: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23A512E-97C6-0310-18A9-67037049E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268" y="1816222"/>
            <a:ext cx="10332027" cy="504177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не установление запретов, ограничений на допуск, преференций при осуществлении закупок, в которых применяется национальный режим;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размещение ненадлежащего обоснования невозможности соблюдения запретов/ограничений;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bg1"/>
                </a:solidFill>
              </a:rPr>
              <a:t>не установление запретов на допуск программного ограничения при осуществлении закупок на выполнение работ, оказание услуг при которых используется программное обеспечение;</a:t>
            </a:r>
          </a:p>
        </p:txBody>
      </p:sp>
    </p:spTree>
    <p:extLst>
      <p:ext uri="{BB962C8B-B14F-4D97-AF65-F5344CB8AC3E}">
        <p14:creationId xmlns:p14="http://schemas.microsoft.com/office/powerpoint/2010/main" val="36717584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F2E9DA-4A76-D83B-09DD-3DE0A8742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18" y="0"/>
            <a:ext cx="10751127" cy="552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833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756560"/>
          </a:xfrm>
        </p:spPr>
        <p:txBody>
          <a:bodyPr/>
          <a:lstStyle/>
          <a:p>
            <a:r>
              <a:rPr lang="ru-RU" dirty="0"/>
              <a:t>Новый механизм обжалования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262063" y="1323474"/>
          <a:ext cx="9430000" cy="485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4" t="5174" r="21099" b="6871"/>
          <a:stretch/>
        </p:blipFill>
        <p:spPr>
          <a:xfrm rot="20838087">
            <a:off x="9036910" y="933372"/>
            <a:ext cx="2029646" cy="1964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3" t="14958" r="26914" b="15158"/>
          <a:stretch/>
        </p:blipFill>
        <p:spPr>
          <a:xfrm rot="10800000">
            <a:off x="477052" y="4226498"/>
            <a:ext cx="2394480" cy="242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711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9789" y="-100047"/>
            <a:ext cx="9692640" cy="1397124"/>
          </a:xfrm>
        </p:spPr>
        <p:txBody>
          <a:bodyPr/>
          <a:lstStyle/>
          <a:p>
            <a:r>
              <a:rPr lang="ru-RU" dirty="0"/>
              <a:t>Новации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4" t="3849" r="7937" b="132"/>
          <a:stretch/>
        </p:blipFill>
        <p:spPr>
          <a:xfrm>
            <a:off x="505326" y="3986462"/>
            <a:ext cx="3328737" cy="2871538"/>
          </a:xfr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229789" y="1430589"/>
            <a:ext cx="9446233" cy="24223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Только </a:t>
            </a:r>
            <a:r>
              <a:rPr kumimoji="0" lang="ru-RU" sz="3900" b="1" i="0" u="none" strike="noStrike" kern="1200" cap="none" spc="10" normalizeH="0" baseline="0" noProof="0" dirty="0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одна</a:t>
            </a: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жалоба от участника на положения извещения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Жалоба на аккредитацию, размещение предварительного ЦП, </a:t>
            </a:r>
            <a:r>
              <a:rPr kumimoji="0" lang="ru-RU" sz="3900" b="1" i="0" u="none" strike="noStrike" kern="1200" cap="none" spc="10" normalizeH="0" baseline="0" noProof="0" dirty="0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не позднее 5 дней</a:t>
            </a: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с события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834064" y="3839745"/>
            <a:ext cx="6841958" cy="3276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Нельзя подать одну жалобу на </a:t>
            </a:r>
            <a:r>
              <a:rPr kumimoji="0" lang="ru-RU" sz="3200" b="1" i="0" u="none" strike="noStrike" kern="1200" cap="none" spc="10" normalizeH="0" baseline="0" noProof="0" dirty="0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несколько закупок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32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Подать жалобу возможно только с </a:t>
            </a:r>
            <a:r>
              <a:rPr kumimoji="0" lang="ru-RU" sz="3200" b="1" i="0" u="none" strike="noStrike" kern="1200" cap="none" spc="10" normalizeH="0" baseline="0" noProof="0" dirty="0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универсальной </a:t>
            </a:r>
            <a:r>
              <a:rPr kumimoji="0" lang="ru-RU" sz="3200" b="1" i="0" u="none" strike="noStrike" kern="1200" cap="none" spc="10" normalizeH="0" baseline="0" noProof="0" dirty="0" err="1">
                <a:ln>
                  <a:noFill/>
                </a:ln>
                <a:solidFill>
                  <a:srgbClr val="2A7A2A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предквалификацией</a:t>
            </a:r>
            <a:endParaRPr kumimoji="0" lang="ru-RU" sz="3200" b="1" i="0" u="none" strike="noStrike" kern="1200" cap="none" spc="10" normalizeH="0" baseline="0" noProof="0" dirty="0">
              <a:ln>
                <a:noFill/>
              </a:ln>
              <a:solidFill>
                <a:srgbClr val="2A7A2A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385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04" y="338666"/>
            <a:ext cx="10379796" cy="561021"/>
          </a:xfrm>
        </p:spPr>
        <p:txBody>
          <a:bodyPr>
            <a:noAutofit/>
          </a:bodyPr>
          <a:lstStyle/>
          <a:p>
            <a:r>
              <a:rPr lang="ru-RU" sz="2800" b="1" dirty="0"/>
              <a:t>Основания проведения контрольного мероприятия.</a:t>
            </a:r>
            <a:br>
              <a:rPr lang="ru-RU" sz="2800" b="1" dirty="0"/>
            </a:br>
            <a:r>
              <a:rPr lang="ru-RU" sz="2800" b="1" dirty="0"/>
              <a:t>Проведение плановой/внеплановой проверки по 44-ФЗ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5204" y="1270002"/>
            <a:ext cx="10582995" cy="54017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900" u="sng" dirty="0">
                <a:solidFill>
                  <a:schemeClr val="bg2">
                    <a:lumMod val="25000"/>
                  </a:schemeClr>
                </a:solidFill>
              </a:rPr>
              <a:t>Основания проведения плановой/внеплановой проверки действий субъектов контроля                    в соответствии с положениями ПП-1576 и статьи 99 Закона 44-ФЗ:</a:t>
            </a:r>
          </a:p>
          <a:p>
            <a:pPr marL="0" indent="0" algn="ctr">
              <a:buNone/>
            </a:pPr>
            <a:endParaRPr lang="ru-RU" sz="100" u="sng" dirty="0">
              <a:solidFill>
                <a:schemeClr val="bg2">
                  <a:lumMod val="25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2">
                    <a:lumMod val="25000"/>
                  </a:schemeClr>
                </a:solidFill>
              </a:rPr>
              <a:t>Получение обращения участника закупки с жалобой на действия (бездействие) субъектов контроля.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2">
                    <a:lumMod val="25000"/>
                  </a:schemeClr>
                </a:solidFill>
              </a:rPr>
              <a:t>Получение заявления, сообщения физического лица, юридического лица либо осуществляющих общественный контроль общественного объединения или объединения юридических лиц, в которых указывается на наличие признаков нарушения законодательства Российской Федерации и иных нормативных правовых актов о контрактной системе в сфере закупок.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2">
                    <a:lumMod val="25000"/>
                  </a:schemeClr>
                </a:solidFill>
              </a:rPr>
              <a:t>Обнаружение контрольным органом в сфере закупок признаков нарушения законодательства Российской Федерации и иных нормативных правовых актов о контрактной системе в сфере закупок.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2">
                    <a:lumMod val="25000"/>
                  </a:schemeClr>
                </a:solidFill>
              </a:rPr>
              <a:t>Сообщение средства массовой информации, в котором указывается на наличие признаков нарушения законодательства Российской Федерации и иных нормативных правовых актов о контрактной системе в сфере закупок.</a:t>
            </a:r>
          </a:p>
        </p:txBody>
      </p:sp>
    </p:spTree>
    <p:extLst>
      <p:ext uri="{BB962C8B-B14F-4D97-AF65-F5344CB8AC3E}">
        <p14:creationId xmlns:p14="http://schemas.microsoft.com/office/powerpoint/2010/main" val="1967976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04" y="338666"/>
            <a:ext cx="10379796" cy="561021"/>
          </a:xfrm>
        </p:spPr>
        <p:txBody>
          <a:bodyPr>
            <a:noAutofit/>
          </a:bodyPr>
          <a:lstStyle/>
          <a:p>
            <a:r>
              <a:rPr lang="ru-RU" sz="2800" b="1" dirty="0"/>
              <a:t>Основания проведения контрольного мероприятия.</a:t>
            </a:r>
            <a:br>
              <a:rPr lang="ru-RU" sz="2800" b="1" dirty="0"/>
            </a:br>
            <a:r>
              <a:rPr lang="ru-RU" sz="2800" b="1" dirty="0"/>
              <a:t>Проведение плановой/внеплановой проверки по 44-ФЗ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5204" y="1270002"/>
            <a:ext cx="10582995" cy="54017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900" u="sng" dirty="0">
                <a:solidFill>
                  <a:schemeClr val="bg1">
                    <a:lumMod val="75000"/>
                  </a:schemeClr>
                </a:solidFill>
              </a:rPr>
              <a:t>Основания проведения плановой/внеплановой проверки действий субъектов контроля                    в соответствии с положениями ПП-1576 и статьи 99 Закона 44-ФЗ:</a:t>
            </a:r>
          </a:p>
          <a:p>
            <a:pPr marL="0" indent="0" algn="ctr">
              <a:buNone/>
            </a:pPr>
            <a:endParaRPr lang="ru-RU" sz="100" u="sng" dirty="0">
              <a:solidFill>
                <a:schemeClr val="bg1">
                  <a:lumMod val="75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1">
                    <a:lumMod val="75000"/>
                  </a:schemeClr>
                </a:solidFill>
              </a:rPr>
              <a:t>Истечение срока исполнения ранее выданного в соответствии с пунктом 2 части 22 статьи 99 Закона 44-ФЗ предписания.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1">
                    <a:lumMod val="75000"/>
                  </a:schemeClr>
                </a:solidFill>
              </a:rPr>
              <a:t>Получение обращения о согласовании заключения контракта с единственным поставщиком (подрядчиком, исполнителем).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dirty="0">
                <a:solidFill>
                  <a:schemeClr val="bg1">
                    <a:lumMod val="75000"/>
                  </a:schemeClr>
                </a:solidFill>
              </a:rPr>
              <a:t>Получение обращения о включении информации об участнике закупки или о поставщике (подрядчике, исполнителе) в реестр недобросовестных поставщиков (подрядчиков, исполнителей).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900" i="1" u="sng" dirty="0">
                <a:solidFill>
                  <a:schemeClr val="bg1">
                    <a:lumMod val="75000"/>
                  </a:schemeClr>
                </a:solidFill>
              </a:rPr>
              <a:t>Обратить внимание: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500" i="1" u="sng" dirty="0">
              <a:solidFill>
                <a:schemeClr val="bg1">
                  <a:lumMod val="75000"/>
                </a:schemeClr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900" i="1" dirty="0">
                <a:solidFill>
                  <a:schemeClr val="bg1">
                    <a:lumMod val="75000"/>
                  </a:schemeClr>
                </a:solidFill>
              </a:rPr>
              <a:t>Срок проведения проверки составляет не более 10 рабочих дней, а в случае если проверка проводится в отношении субъектов контроля при осуществлении закупок, сведения о которых составляют государственную тайну – не более 20 рабочих дней со дня принятия решения о проведении проверки. В случае необходимости получения дополнительной информации и документов, срок проведения </a:t>
            </a:r>
            <a:r>
              <a:rPr lang="ru-RU" sz="1900" i="1" dirty="0"/>
              <a:t>внеплановой проверки может быть продлен не более чем на 10 рабочих дней.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7136819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Реестр недобросовестных поставщиков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090" y="3529263"/>
            <a:ext cx="6527007" cy="4351338"/>
          </a:xfrm>
        </p:spPr>
      </p:pic>
      <p:sp>
        <p:nvSpPr>
          <p:cNvPr id="6" name="Объект 5"/>
          <p:cNvSpPr txBox="1">
            <a:spLocks/>
          </p:cNvSpPr>
          <p:nvPr/>
        </p:nvSpPr>
        <p:spPr>
          <a:xfrm>
            <a:off x="1165618" y="1954320"/>
            <a:ext cx="9470296" cy="52967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  <a:t>Уклонение победителя от заключения контракта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ru-RU" sz="36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Arial" panose="020B0604020202020204" pitchFamily="34" charset="0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  <a:t>Расторжение контракта по решению суда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ru-RU" sz="36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Arial" panose="020B0604020202020204" pitchFamily="34" charset="0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  <a:t>Односторонний отказ </a:t>
            </a:r>
            <a:b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  <a:t>заказчика от исполнения </a:t>
            </a:r>
            <a:b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</a:b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  <a:t>контракта</a:t>
            </a: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  <a:t/>
            </a:r>
            <a:br>
              <a:rPr kumimoji="0" lang="ru-RU" sz="3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Arial" panose="020B0604020202020204" pitchFamily="34" charset="0"/>
              </a:rPr>
            </a:br>
            <a:endParaRPr kumimoji="0" lang="ru-RU" sz="3600" b="0" i="0" u="sng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Arial" panose="020B0604020202020204" pitchFamily="34" charset="0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ü"/>
              <a:tabLst/>
              <a:defRPr/>
            </a:pPr>
            <a:endParaRPr kumimoji="0" lang="ru-RU" sz="36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4688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74" y="112294"/>
            <a:ext cx="11237494" cy="12662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600" dirty="0"/>
              <a:t>Уклонение от заключения контракта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04" y="2310063"/>
            <a:ext cx="4159424" cy="29155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5577355" y="1724527"/>
            <a:ext cx="5367847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Непредставление обеспечения исполнения контракта в установленные сроки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Непредставление обеспечения с учетом антидемпинговых мер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Не подписание проекта контракта в установленные сроки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793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1872" y="390450"/>
            <a:ext cx="9692640" cy="905259"/>
          </a:xfrm>
        </p:spPr>
        <p:txBody>
          <a:bodyPr/>
          <a:lstStyle/>
          <a:p>
            <a:r>
              <a:rPr lang="ru-RU" dirty="0"/>
              <a:t>Решение НЕ включать в РНП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96650" y="2374232"/>
            <a:ext cx="4553392" cy="42431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sz="2600" dirty="0">
                <a:solidFill>
                  <a:schemeClr val="bg1"/>
                </a:solidFill>
              </a:rPr>
              <a:t>Заказчиком нарушены требования Закона, в части определения Победителя или 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порядка признания уклонистом;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600" dirty="0">
                <a:solidFill>
                  <a:schemeClr val="bg1"/>
                </a:solidFill>
              </a:rPr>
              <a:t> У участника не было намерений уклоняться </a:t>
            </a:r>
            <a:br>
              <a:rPr lang="ru-RU" sz="2600" dirty="0">
                <a:solidFill>
                  <a:schemeClr val="bg1"/>
                </a:solidFill>
              </a:rPr>
            </a:br>
            <a:r>
              <a:rPr lang="ru-RU" sz="2600" dirty="0">
                <a:solidFill>
                  <a:schemeClr val="bg1"/>
                </a:solidFill>
              </a:rPr>
              <a:t>от заключения контракта.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1261872" y="1134151"/>
            <a:ext cx="4513286" cy="1041617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-50" normalizeH="0" baseline="0" noProof="0" dirty="0">
                <a:ln>
                  <a:noFill/>
                </a:ln>
                <a:solidFill>
                  <a:srgbClr val="387B2D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При Уклонении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6063339" y="1206341"/>
            <a:ext cx="4987233" cy="969427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-50" normalizeH="0" baseline="0" noProof="0" dirty="0">
                <a:ln>
                  <a:noFill/>
                </a:ln>
                <a:solidFill>
                  <a:srgbClr val="387B2D"/>
                </a:solidFill>
                <a:effectLst/>
                <a:uLnTx/>
                <a:uFillTx/>
                <a:latin typeface="Century Schoolbook" panose="02040604050505020304"/>
                <a:ea typeface="+mj-ea"/>
                <a:cs typeface="+mj-cs"/>
              </a:rPr>
              <a:t>При Расторжении</a:t>
            </a:r>
          </a:p>
        </p:txBody>
      </p:sp>
      <p:sp>
        <p:nvSpPr>
          <p:cNvPr id="10" name="Объект 5"/>
          <p:cNvSpPr txBox="1">
            <a:spLocks/>
          </p:cNvSpPr>
          <p:nvPr/>
        </p:nvSpPr>
        <p:spPr>
          <a:xfrm>
            <a:off x="6321252" y="2374232"/>
            <a:ext cx="5059038" cy="3862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0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Заказчиком нарушен порядок принятия решения;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Заказчик не подтвердил ненадлежащее исполнение;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Поставщик все исполнил        </a:t>
            </a:r>
            <a:r>
              <a:rPr kumimoji="0" lang="ru-RU" sz="2600" b="0" i="0" u="none" strike="noStrike" kern="1200" cap="none" spc="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оо</a:t>
            </a:r>
            <a:r>
              <a:rPr kumimoji="0" lang="ru-RU" sz="2600" b="0" i="0" u="none" strike="noStrike" kern="1200" cap="none" spc="10" normalizeH="0" baseline="0" noProof="0" dirty="0" err="1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надлежащим</a:t>
            </a:r>
            <a:r>
              <a:rPr kumimoji="0" lang="ru-RU" sz="2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образом;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600" b="0" i="0" u="none" strike="noStrike" kern="1200" cap="none" spc="10" normalizeH="0" baseline="0" noProof="0" dirty="0">
                <a:ln>
                  <a:noFill/>
                </a:ln>
                <a:solidFill>
                  <a:srgbClr val="343232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Обстоятельства непреодолимой силы.</a:t>
            </a: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E57B1B"/>
              </a:buClr>
              <a:buSzPct val="80000"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10" normalizeH="0" baseline="0" noProof="0" dirty="0">
              <a:ln>
                <a:noFill/>
              </a:ln>
              <a:solidFill>
                <a:srgbClr val="343232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069" y="2544637"/>
            <a:ext cx="3024870" cy="352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366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11987" y="1208904"/>
            <a:ext cx="114889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Карельского УФАС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 от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19.01.2022 по делу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010/06/104-26/2022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сведения в отношении общества в реестр недобросовестных поставщиков (подрядчиков, исполнителей) включить.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регламентированный срок контракт не подписан, а также не предоставлено обеспечение исполнения контракта, на заседании комиссии не явился.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418" y="2564296"/>
            <a:ext cx="4145985" cy="413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8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Прямоугольник 4"/>
          <p:cNvSpPr>
            <a:spLocks noChangeArrowheads="1"/>
          </p:cNvSpPr>
          <p:nvPr/>
        </p:nvSpPr>
        <p:spPr bwMode="auto">
          <a:xfrm>
            <a:off x="1524000" y="1268414"/>
            <a:ext cx="41402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участникам закупки наличия специальной правоспособности: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 одну закупку объединены функционально связанные </a:t>
            </a:r>
            <a:r>
              <a:rPr kumimoji="0" lang="ru-RU" alt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работы, подлежащие лицензированию,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kumimoji="0" lang="ru-RU" alt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работы, для выполнения которых лицензия не требуется,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нельзя требовать у участника закупки наличия лицензии, так как это приводит к уменьшению количества участников закупки</a:t>
            </a:r>
          </a:p>
        </p:txBody>
      </p:sp>
      <p:sp>
        <p:nvSpPr>
          <p:cNvPr id="74756" name="Прямоугольник 5"/>
          <p:cNvSpPr>
            <a:spLocks noChangeArrowheads="1"/>
          </p:cNvSpPr>
          <p:nvPr/>
        </p:nvSpPr>
        <p:spPr bwMode="auto">
          <a:xfrm>
            <a:off x="6040439" y="2781300"/>
            <a:ext cx="4321175" cy="1322388"/>
          </a:xfrm>
          <a:prstGeom prst="rect">
            <a:avLst/>
          </a:prstGeom>
          <a:solidFill>
            <a:srgbClr val="FF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Решение от 15.02.2022 по делу № 28/06/105-1732/2021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1" u="none" strike="noStrike" kern="1200" cap="none" spc="0" normalizeH="0" baseline="0" noProof="0" dirty="0">
              <a:ln>
                <a:noFill/>
              </a:ln>
              <a:solidFill>
                <a:srgbClr val="1E4649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0373100037421000023</a:t>
            </a:r>
          </a:p>
        </p:txBody>
      </p:sp>
      <p:sp>
        <p:nvSpPr>
          <p:cNvPr id="74757" name="Прямоугольник 6"/>
          <p:cNvSpPr>
            <a:spLocks noChangeArrowheads="1"/>
          </p:cNvSpPr>
          <p:nvPr/>
        </p:nvSpPr>
        <p:spPr bwMode="auto">
          <a:xfrm>
            <a:off x="6040439" y="4167188"/>
            <a:ext cx="4321175" cy="1200150"/>
          </a:xfrm>
          <a:prstGeom prst="rect">
            <a:avLst/>
          </a:prstGeom>
          <a:solidFill>
            <a:srgbClr val="FF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Объект закупки: 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услуги по эксплуатационно-техническому обслуживанию инженерных систем, сетей, помещений комплекса зданий  </a:t>
            </a:r>
            <a:endParaRPr kumimoji="0" lang="ru-RU" altLang="ru-RU" sz="1800" b="0" i="1" u="none" strike="noStrike" kern="1200" cap="none" spc="0" normalizeH="0" baseline="0" noProof="0">
              <a:ln>
                <a:noFill/>
              </a:ln>
              <a:solidFill>
                <a:srgbClr val="1E4649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4758" name="Прямоугольник 9"/>
          <p:cNvSpPr>
            <a:spLocks noChangeArrowheads="1"/>
          </p:cNvSpPr>
          <p:nvPr/>
        </p:nvSpPr>
        <p:spPr bwMode="auto">
          <a:xfrm>
            <a:off x="6040439" y="5429250"/>
            <a:ext cx="4321175" cy="1200150"/>
          </a:xfrm>
          <a:prstGeom prst="rect">
            <a:avLst/>
          </a:prstGeom>
          <a:solidFill>
            <a:srgbClr val="FF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Нарушение: 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неправомерное требование к участникам закупки о включение в состав заявки лицензий Роспотребнадзора, МЧС России</a:t>
            </a:r>
            <a:endParaRPr kumimoji="0" lang="ru-RU" altLang="ru-RU" sz="1800" b="0" i="1" u="none" strike="noStrike" kern="1200" cap="none" spc="0" normalizeH="0" baseline="0" noProof="0">
              <a:ln>
                <a:noFill/>
              </a:ln>
              <a:solidFill>
                <a:srgbClr val="1E4649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902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68" y="3826566"/>
            <a:ext cx="3405176" cy="28326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3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11987" y="1208904"/>
            <a:ext cx="1148894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Ульяновского УФАС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 от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22.07.2022 по делу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РНП-73-101: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сведения в отношении общества в реестр недобросовестных поставщиков (подрядчиков, исполнителей) не включать.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момент подписания контракта произошел технический сбой в связи с отключением электроэнергии во всем районе, где осуществлялась процедура подписания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контракта.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осуществления поставки в рамках данного контракта был куплен объект недвижимости (выписка из ЕГРН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 Денежные средства по обеспечению исполнения контракта перечислены.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44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11987" y="1208904"/>
            <a:ext cx="114889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 от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26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.0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.2022 по делу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22/44/104/39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сведения в отношении общества в реестр недобросовестных поставщиков (подрядчиков, исполнителей) не включать.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признан уклонившемся в связи с предоставлением гарантии, несоответствующей требованиям извещения и Закону № 44-ФЗ.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действиях заказчика выявлены нарушения Закона № 44-ФЗ в части признания гарантии несоответствующей и выдано предписание об отмене протокола уклонения.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346" y="3937183"/>
            <a:ext cx="2414588" cy="281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9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1872" y="240632"/>
            <a:ext cx="9692640" cy="90525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ФАС России: включение в РНП</a:t>
            </a:r>
          </a:p>
        </p:txBody>
      </p:sp>
      <p:sp>
        <p:nvSpPr>
          <p:cNvPr id="6" name="Скругленный прямоугольник 1">
            <a:extLst>
              <a:ext uri="{FF2B5EF4-FFF2-40B4-BE49-F238E27FC236}">
                <a16:creationId xmlns:a16="http://schemas.microsoft.com/office/drawing/2014/main" id="{BE940C3F-97B9-FD0F-F81D-9378CF5239CC}"/>
              </a:ext>
            </a:extLst>
          </p:cNvPr>
          <p:cNvSpPr/>
          <p:nvPr/>
        </p:nvSpPr>
        <p:spPr>
          <a:xfrm>
            <a:off x="1327821" y="1460500"/>
            <a:ext cx="2160588" cy="719138"/>
          </a:xfrm>
          <a:prstGeom prst="roundRect">
            <a:avLst/>
          </a:prstGeom>
          <a:gradFill>
            <a:gsLst>
              <a:gs pos="1000">
                <a:srgbClr val="B5DCE3"/>
              </a:gs>
              <a:gs pos="45000">
                <a:srgbClr val="A5B592">
                  <a:lumMod val="45000"/>
                  <a:lumOff val="55000"/>
                </a:srgbClr>
              </a:gs>
              <a:gs pos="83000">
                <a:srgbClr val="A5B592">
                  <a:lumMod val="45000"/>
                  <a:lumOff val="55000"/>
                </a:srgbClr>
              </a:gs>
              <a:gs pos="100000">
                <a:srgbClr val="A5B592">
                  <a:lumMod val="30000"/>
                  <a:lumOff val="70000"/>
                </a:srgbClr>
              </a:gs>
            </a:gsLst>
            <a:lin ang="5400000" scaled="1"/>
          </a:gradFill>
          <a:ln w="13970" cap="flat" cmpd="sng" algn="ctr">
            <a:solidFill>
              <a:srgbClr val="809EC2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Включать в РНП</a:t>
            </a: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28058D9A-66EC-423A-7AA1-64D9E6EC0950}"/>
              </a:ext>
            </a:extLst>
          </p:cNvPr>
          <p:cNvSpPr/>
          <p:nvPr/>
        </p:nvSpPr>
        <p:spPr>
          <a:xfrm>
            <a:off x="7098128" y="1460500"/>
            <a:ext cx="2303463" cy="719138"/>
          </a:xfrm>
          <a:prstGeom prst="roundRect">
            <a:avLst/>
          </a:prstGeom>
          <a:gradFill>
            <a:gsLst>
              <a:gs pos="1000">
                <a:srgbClr val="B5DCE3"/>
              </a:gs>
              <a:gs pos="45000">
                <a:srgbClr val="A5B592">
                  <a:lumMod val="45000"/>
                  <a:lumOff val="55000"/>
                </a:srgbClr>
              </a:gs>
              <a:gs pos="83000">
                <a:srgbClr val="A5B592">
                  <a:lumMod val="45000"/>
                  <a:lumOff val="55000"/>
                </a:srgbClr>
              </a:gs>
              <a:gs pos="100000">
                <a:srgbClr val="A5B592">
                  <a:lumMod val="30000"/>
                  <a:lumOff val="70000"/>
                </a:srgbClr>
              </a:gs>
            </a:gsLst>
            <a:lin ang="5400000" scaled="1"/>
          </a:gradFill>
          <a:ln w="13970" cap="flat" cmpd="sng" algn="ctr">
            <a:solidFill>
              <a:srgbClr val="809EC2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Не включать в РНП</a:t>
            </a:r>
          </a:p>
        </p:txBody>
      </p:sp>
      <p:sp>
        <p:nvSpPr>
          <p:cNvPr id="8" name="Скругленный прямоугольник 8">
            <a:extLst>
              <a:ext uri="{FF2B5EF4-FFF2-40B4-BE49-F238E27FC236}">
                <a16:creationId xmlns:a16="http://schemas.microsoft.com/office/drawing/2014/main" id="{13472C8A-3CFC-7163-521C-09CF75483074}"/>
              </a:ext>
            </a:extLst>
          </p:cNvPr>
          <p:cNvSpPr/>
          <p:nvPr/>
        </p:nvSpPr>
        <p:spPr>
          <a:xfrm>
            <a:off x="986509" y="2409825"/>
            <a:ext cx="2881312" cy="1041400"/>
          </a:xfrm>
          <a:prstGeom prst="roundRect">
            <a:avLst/>
          </a:prstGeom>
          <a:solidFill>
            <a:sysClr val="window" lastClr="FFFFFF"/>
          </a:solidFill>
          <a:ln w="13970" cap="flat" cmpd="sng" algn="ctr">
            <a:solidFill>
              <a:srgbClr val="00808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Подтверждено ненадлежащее качество исполнения контракта</a:t>
            </a:r>
          </a:p>
        </p:txBody>
      </p:sp>
      <p:sp>
        <p:nvSpPr>
          <p:cNvPr id="9" name="Скругленный прямоугольник 9">
            <a:extLst>
              <a:ext uri="{FF2B5EF4-FFF2-40B4-BE49-F238E27FC236}">
                <a16:creationId xmlns:a16="http://schemas.microsoft.com/office/drawing/2014/main" id="{97BA0783-2EDE-5BBD-639C-2FE6598345C3}"/>
              </a:ext>
            </a:extLst>
          </p:cNvPr>
          <p:cNvSpPr/>
          <p:nvPr/>
        </p:nvSpPr>
        <p:spPr>
          <a:xfrm>
            <a:off x="967460" y="3800475"/>
            <a:ext cx="2879725" cy="1079500"/>
          </a:xfrm>
          <a:prstGeom prst="roundRect">
            <a:avLst/>
          </a:prstGeom>
          <a:solidFill>
            <a:sysClr val="window" lastClr="FFFFFF"/>
          </a:solidFill>
          <a:ln w="13970" cap="flat" cmpd="sng" algn="ctr">
            <a:solidFill>
              <a:srgbClr val="00808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Исполнителем не представлены необходимые документы</a:t>
            </a:r>
          </a:p>
        </p:txBody>
      </p:sp>
      <p:sp>
        <p:nvSpPr>
          <p:cNvPr id="12" name="Скругленный прямоугольник 10">
            <a:extLst>
              <a:ext uri="{FF2B5EF4-FFF2-40B4-BE49-F238E27FC236}">
                <a16:creationId xmlns:a16="http://schemas.microsoft.com/office/drawing/2014/main" id="{BAEF64E3-F819-6243-CDE5-390615CFA3E7}"/>
              </a:ext>
            </a:extLst>
          </p:cNvPr>
          <p:cNvSpPr/>
          <p:nvPr/>
        </p:nvSpPr>
        <p:spPr>
          <a:xfrm>
            <a:off x="986510" y="5229226"/>
            <a:ext cx="2890837" cy="1116013"/>
          </a:xfrm>
          <a:prstGeom prst="roundRect">
            <a:avLst/>
          </a:prstGeom>
          <a:solidFill>
            <a:sysClr val="window" lastClr="FFFFFF"/>
          </a:solidFill>
          <a:ln w="13970" cap="flat" cmpd="sng" algn="ctr">
            <a:solidFill>
              <a:srgbClr val="017284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Существенное нарушение срока исполнения контракта</a:t>
            </a:r>
          </a:p>
        </p:txBody>
      </p:sp>
      <p:sp>
        <p:nvSpPr>
          <p:cNvPr id="13" name="Скругленный прямоугольник 11">
            <a:extLst>
              <a:ext uri="{FF2B5EF4-FFF2-40B4-BE49-F238E27FC236}">
                <a16:creationId xmlns:a16="http://schemas.microsoft.com/office/drawing/2014/main" id="{5E52AD3F-6D1A-2B03-0869-E0E9376E0334}"/>
              </a:ext>
            </a:extLst>
          </p:cNvPr>
          <p:cNvSpPr/>
          <p:nvPr/>
        </p:nvSpPr>
        <p:spPr>
          <a:xfrm>
            <a:off x="5605878" y="2417764"/>
            <a:ext cx="2303463" cy="896937"/>
          </a:xfrm>
          <a:prstGeom prst="roundRect">
            <a:avLst/>
          </a:prstGeom>
          <a:noFill/>
          <a:ln w="13970" cap="flat" cmpd="sng" algn="ctr">
            <a:solidFill>
              <a:srgbClr val="444D26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Сроки исполнения не наступили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8F4417C0-04E2-8FDF-D26B-4164068BFA54}"/>
              </a:ext>
            </a:extLst>
          </p:cNvPr>
          <p:cNvSpPr/>
          <p:nvPr/>
        </p:nvSpPr>
        <p:spPr>
          <a:xfrm>
            <a:off x="8463377" y="2417763"/>
            <a:ext cx="2522538" cy="925512"/>
          </a:xfrm>
          <a:prstGeom prst="roundRect">
            <a:avLst/>
          </a:prstGeom>
          <a:noFill/>
          <a:ln w="13970" cap="flat" cmpd="sng" algn="ctr">
            <a:solidFill>
              <a:srgbClr val="00808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Сроки исполнения соблюдены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241742C8-6B50-1889-666B-228C04C33B0D}"/>
              </a:ext>
            </a:extLst>
          </p:cNvPr>
          <p:cNvSpPr/>
          <p:nvPr/>
        </p:nvSpPr>
        <p:spPr>
          <a:xfrm>
            <a:off x="5605878" y="3451226"/>
            <a:ext cx="2303463" cy="1190625"/>
          </a:xfrm>
          <a:prstGeom prst="roundRect">
            <a:avLst/>
          </a:prstGeom>
          <a:noFill/>
          <a:ln w="13970" cap="flat" cmpd="sng" algn="ctr">
            <a:solidFill>
              <a:srgbClr val="00808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Качество товара или исполнения работ (услуг) подтверждено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0AA7E306-E1FA-9706-B5ED-DA1EDE48F79C}"/>
              </a:ext>
            </a:extLst>
          </p:cNvPr>
          <p:cNvSpPr/>
          <p:nvPr/>
        </p:nvSpPr>
        <p:spPr>
          <a:xfrm>
            <a:off x="8463377" y="3451225"/>
            <a:ext cx="2522538" cy="1201738"/>
          </a:xfrm>
          <a:prstGeom prst="roundRect">
            <a:avLst/>
          </a:prstGeom>
          <a:noFill/>
          <a:ln w="13970" cap="flat" cmpd="sng" algn="ctr">
            <a:solidFill>
              <a:srgbClr val="00808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Заказчиком не исполнены встречные обязательства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18293E17-8B25-E172-ED95-67AF6C876FB5}"/>
              </a:ext>
            </a:extLst>
          </p:cNvPr>
          <p:cNvSpPr/>
          <p:nvPr/>
        </p:nvSpPr>
        <p:spPr>
          <a:xfrm>
            <a:off x="5624928" y="4879976"/>
            <a:ext cx="2284413" cy="1465263"/>
          </a:xfrm>
          <a:prstGeom prst="roundRect">
            <a:avLst/>
          </a:prstGeom>
          <a:noFill/>
          <a:ln w="13970" cap="flat" cmpd="sng" algn="ctr">
            <a:solidFill>
              <a:srgbClr val="00808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Изменение заказчиком требований при исполнении контракта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E6176080-6E9C-7C03-7543-43136080516E}"/>
              </a:ext>
            </a:extLst>
          </p:cNvPr>
          <p:cNvSpPr/>
          <p:nvPr/>
        </p:nvSpPr>
        <p:spPr>
          <a:xfrm>
            <a:off x="8463377" y="4760914"/>
            <a:ext cx="2522533" cy="1711324"/>
          </a:xfrm>
          <a:prstGeom prst="roundRect">
            <a:avLst/>
          </a:prstGeom>
          <a:noFill/>
          <a:ln w="13970" cap="flat" cmpd="sng" algn="ctr">
            <a:solidFill>
              <a:srgbClr val="00808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Возникновение по вине заказчика обстоятельств, препятствующих надлежащему исполнения контракта</a:t>
            </a:r>
          </a:p>
        </p:txBody>
      </p:sp>
    </p:spTree>
    <p:extLst>
      <p:ext uri="{BB962C8B-B14F-4D97-AF65-F5344CB8AC3E}">
        <p14:creationId xmlns:p14="http://schemas.microsoft.com/office/powerpoint/2010/main" val="33319125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11987" y="1208904"/>
            <a:ext cx="1148894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Калужского УФАС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 от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11.07.2022 по делу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040/06/104-558/2022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сведения в отношении общества в реестр недобросовестных поставщиков (подрядчиков, исполнителей) не включать.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проектно-изыскательские работы и разработка проектно-сметной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документации.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после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заключения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контракта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выяснилось, что изменились границы земельного участка, в связи с чем неоднократно запрашивались документы на утвержденный участок с измененными границами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заказчика.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Подрядчиком неоднократно запрашивались документы (технические условия водоснабжения, водоотведения, электроснабжения, газоснабжения, ГПЗУ, проект СЗЗ). При этом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подрядчик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указывал на невозможность завершения работ, в связи с непредставлением данных документов, что и привело к срыву сроков по неисполнению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контракта.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13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9" y="4155508"/>
            <a:ext cx="2702492" cy="27024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2917" y="4244960"/>
            <a:ext cx="2017212" cy="25344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989" y="71827"/>
            <a:ext cx="10515600" cy="963343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контролирующих органов</a:t>
            </a:r>
          </a:p>
        </p:txBody>
      </p:sp>
      <p:pic>
        <p:nvPicPr>
          <p:cNvPr id="4" name="Google Shape;146;p11"/>
          <p:cNvPicPr preferRelativeResize="0"/>
          <p:nvPr/>
        </p:nvPicPr>
        <p:blipFill rotWithShape="1">
          <a:blip r:embed="rId4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11987" y="1208904"/>
            <a:ext cx="1148894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Татарстанского УФАС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России от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22.03.2022 по делу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04-04/3625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сведения в отношении общества в реестр недобросовестных поставщиков (подрядчиков, исполнителей) включить.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закупки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выборочный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капитальный ремонт помещений первого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этажа.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Мотивировочная часть: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рамках визуального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осмотра выявлено множество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несоответствий: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отслоение последующего слоя и обрушение керамической плитки вместе с клеевым раствором местами (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фото-приложение, видео-приложение);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неаккуратная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затирка швов, местами отсутствие затирки швов (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фото-приложение, видео-приложение).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312" y="3644900"/>
            <a:ext cx="3624470" cy="362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11988" y="146379"/>
            <a:ext cx="10515600" cy="7073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11988" y="1153069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altLang="ru-RU" sz="22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Эквивалентность товаров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1988" y="1676028"/>
            <a:ext cx="111602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Требование о поставке товара конкретного производителя без сопровождения словом «или эквивалент» и отсутствие параметров эквивалентности, в том числе если есть ПСД, является </a:t>
            </a:r>
            <a:r>
              <a:rPr lang="ru-RU" altLang="ru-RU" sz="2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нарушением.</a:t>
            </a: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Если заказчик устанавливает товарный знак со словами «или эквивалент», то </a:t>
            </a:r>
            <a:r>
              <a:rPr lang="ru-RU" altLang="ru-RU" sz="2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заказчику следует </a:t>
            </a: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установить параметры эквивалентности, то есть характеристики </a:t>
            </a:r>
            <a:r>
              <a:rPr lang="ru-RU" altLang="ru-RU" sz="2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товара, по </a:t>
            </a:r>
            <a:r>
              <a:rPr lang="ru-RU" altLang="ru-RU" sz="2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которым товар может признаваться </a:t>
            </a:r>
            <a:r>
              <a:rPr lang="ru-RU" altLang="ru-RU" sz="2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эквивалентным.</a:t>
            </a: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ru-RU" altLang="ru-RU" sz="2000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368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76200"/>
            <a:ext cx="9601201" cy="1538288"/>
          </a:xfrm>
        </p:spPr>
        <p:txBody>
          <a:bodyPr/>
          <a:lstStyle/>
          <a:p>
            <a:pPr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Нарушения, связанные с формированием объекта закупки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1855" y="2452330"/>
            <a:ext cx="4500563" cy="178276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Требование о поставке товара конкретного производителя без сопровождения словом «или эквивалент» и отсутствие параметров эквивалентности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02402" y="2024588"/>
            <a:ext cx="4572000" cy="1200329"/>
          </a:xfrm>
          <a:prstGeom prst="rect">
            <a:avLst/>
          </a:prstGeom>
          <a:solidFill>
            <a:srgbClr val="FFE5E5"/>
          </a:solidFill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от 11.01.2022 по делу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П-4/22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E57B1B">
                  <a:lumMod val="2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1248000000221000065</a:t>
            </a:r>
          </a:p>
        </p:txBody>
      </p:sp>
      <p:sp>
        <p:nvSpPr>
          <p:cNvPr id="75782" name="Прямоугольник 7"/>
          <p:cNvSpPr>
            <a:spLocks noChangeArrowheads="1"/>
          </p:cNvSpPr>
          <p:nvPr/>
        </p:nvSpPr>
        <p:spPr bwMode="auto">
          <a:xfrm>
            <a:off x="6502403" y="3635017"/>
            <a:ext cx="4572000" cy="1200150"/>
          </a:xfrm>
          <a:prstGeom prst="rect">
            <a:avLst/>
          </a:prstGeom>
          <a:solidFill>
            <a:srgbClr val="FFE5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Нарушение: 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+mn-cs"/>
              </a:rPr>
              <a:t>неправомерно установлено 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1E4649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требование о поставке станка с характеристикой «Система числового управления ЧПУ «Fanuc 0i-TF»</a:t>
            </a:r>
            <a:endParaRPr kumimoji="0" lang="ru-RU" altLang="ru-RU" sz="1800" b="0" i="1" u="none" strike="noStrike" kern="1200" cap="none" spc="0" normalizeH="0" baseline="0" noProof="0">
              <a:ln>
                <a:noFill/>
              </a:ln>
              <a:solidFill>
                <a:srgbClr val="1E4649"/>
              </a:solidFill>
              <a:effectLst/>
              <a:uLnTx/>
              <a:uFillTx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44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388889" y="1921021"/>
            <a:ext cx="11642718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11988" y="146379"/>
            <a:ext cx="10515600" cy="7073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ТИПОВЫЕ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НАРУШЕНИЯ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3" name="Google Shape;146;p11"/>
          <p:cNvPicPr preferRelativeResize="0"/>
          <p:nvPr/>
        </p:nvPicPr>
        <p:blipFill rotWithShape="1">
          <a:blip r:embed="rId2">
            <a:alphaModFix/>
            <a:grayscl/>
          </a:blip>
          <a:srcRect/>
          <a:stretch/>
        </p:blipFill>
        <p:spPr>
          <a:xfrm flipV="1">
            <a:off x="311988" y="989450"/>
            <a:ext cx="1148894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311988" y="1170874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Применение КТРУ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1988" y="1711638"/>
            <a:ext cx="1116020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Заказчиком установлены характеристики товаров, не предусмотренные позициями КТРУ, а также не указано обоснование применения дополнительных характеристик, не предусмотренных позициями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КТРУ.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Заказчик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обязан использовать КТРУ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случае установления дополнительных характеристик, необходимо предоставлять обоснование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62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9875" y="22225"/>
            <a:ext cx="878363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3432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20.05.2022 по делу № 20/44/99/136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432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0131100004520000023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3432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9805" y="1181099"/>
            <a:ext cx="360045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Объект закупки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дооборудование существующей системы комплексной защиты здания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27576" y="1052513"/>
            <a:ext cx="5940425" cy="3478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Закупке подлежит «Сервер»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(код позиции Каталога 26.20.14.000-00000001)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в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т.ч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с характеристиками: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количество разъемов для жестких дисков 2,5''                     с поддержкой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Hot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Swap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не менее 8;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должны быть установлены не менее чем два процессора с номинальной тактовой частотой не менее 3,4 ГГц, не менее чем с 6-ю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двухпоточными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ядрами и не менее чем с 19 МБ кэш-памяти;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должно быть установлено не менее 32ГБ памяти с частотой не менее 2933МГц.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95475" y="4946651"/>
            <a:ext cx="8496300" cy="1323439"/>
          </a:xfrm>
          <a:prstGeom prst="rect">
            <a:avLst/>
          </a:prstGeom>
          <a:ln w="38100">
            <a:solidFill>
              <a:srgbClr val="FF8181"/>
            </a:solidFill>
          </a:ln>
        </p:spPr>
        <p:txBody>
          <a:bodyPr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Комиссия ФАС России: обоснования необходимости использования характеристик, не предусмотренных позицией Каталога, в</a:t>
            </a:r>
            <a:r>
              <a:rPr kumimoji="0" lang="ru-RU" sz="2000" b="1" i="1" u="none" strike="noStrike" kern="1200" cap="none" spc="0" normalizeH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извещении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E57B1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об Аукционе не установлено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rgbClr val="E57B1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521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rgbClr val="FF9300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ПРАВОПРИМЕНИТЕЛЬНАЯ ПРАКТИКА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(требование о предоставлении конкретных показателей используемого товара)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72338"/>
            <a:ext cx="6059277" cy="0"/>
          </a:xfrm>
          <a:prstGeom prst="line">
            <a:avLst/>
          </a:prstGeom>
          <a:ln w="381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E57A1C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007E88"/>
          </a:solidFill>
          <a:ln w="6350"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932723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14.06.2021 по делу № 28/06/105-1881/2022 (№ 0373100037422000006)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236705" y="1332833"/>
            <a:ext cx="11887200" cy="5724644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закупки: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работ по выборочному капитальному ремонту </a:t>
            </a:r>
            <a:r>
              <a:rPr kumimoji="0" lang="ru-RU" alt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режимно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-секретного помещения (Первый отдел </a:t>
            </a:r>
            <a:r>
              <a:rPr kumimoji="0" lang="ru-RU" alt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спецчасти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ru-RU" alt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НМЦК: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15 645 791 руб.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Довод: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Заказчиком неправомерно установлено требование о предоставлении в составе заявки на участие в Аукционе характеристик используемого при выполнении работ по капитальному ремонту товара.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Суть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Извещением установлено, что заявка должна содержать характеристики предлагаемого участником закупки товара, соответствующие показателям, установленным в описании объекта закупки в соответствии со статьей 33 Закона о контрактной системе.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На заседании Комиссии установлено, что согласно описанию объекта закупки Заказчиком установлены требования к товарам: «Раствор», «Сетка», «Грунтовка», «Гранит, «Клей», «Смесь», «Состав грунтовочный», «Плитка», «Сталь», «Портландцемент», «Мастика», «Кабель», «Сталь арматурная», «Гранит».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Вместе с тем, установление требования о предоставлении характеристик предлагаемого участниками закупки товара в составе заявки является неправомерным, поскольку Заказчик при проведении закупки работ по капитальному ремонту  не вправе требовать предоставления в составе заявки конкретных показателей товара, соответствующих значениям, установленным в Извещении, поскольку товаром являются строительные и расходные материалы, используемые при выполнении работ, без которых невозможно выполнить такую работу.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Кроме того, Извещение не содержит положения согласно которому товар, используемый в рамках выполнения работ, принимается к бухгалтерскому учету или передается по товарной накладной.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комиссии: </a:t>
            </a: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действия Заказчика, установившего требование о предоставлении конкретных показателей товара, нарушают часть 3 статьи 43 Закона о контрактной системе и содержат признаки административного правонарушения, ответственность за совершение которого предусмотрена частью 4 статьи 7.30 КоАП РФ.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587931" y="6061166"/>
            <a:ext cx="6331132" cy="7230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Письмо ФАС России от 25.06.2020 № ИА/53616/20 «По вопросу установления требований к составу заявки (поставляемый, используемый товар)»</a:t>
            </a:r>
          </a:p>
        </p:txBody>
      </p:sp>
    </p:spTree>
    <p:extLst>
      <p:ext uri="{BB962C8B-B14F-4D97-AF65-F5344CB8AC3E}">
        <p14:creationId xmlns:p14="http://schemas.microsoft.com/office/powerpoint/2010/main" val="2626770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ид">
  <a:themeElements>
    <a:clrScheme name="Другая 5">
      <a:dk1>
        <a:srgbClr val="FFFFFF"/>
      </a:dk1>
      <a:lt1>
        <a:srgbClr val="343232"/>
      </a:lt1>
      <a:dk2>
        <a:srgbClr val="696464"/>
      </a:dk2>
      <a:lt2>
        <a:srgbClr val="E9E5DC"/>
      </a:lt2>
      <a:accent1>
        <a:srgbClr val="E57B1B"/>
      </a:accent1>
      <a:accent2>
        <a:srgbClr val="FFC000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1104</TotalTime>
  <Words>3667</Words>
  <Application>Microsoft Office PowerPoint</Application>
  <PresentationFormat>Широкоэкранный</PresentationFormat>
  <Paragraphs>331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44</vt:i4>
      </vt:variant>
    </vt:vector>
  </HeadingPairs>
  <TitlesOfParts>
    <vt:vector size="59" baseType="lpstr">
      <vt:lpstr>SimSun</vt:lpstr>
      <vt:lpstr>Arial</vt:lpstr>
      <vt:lpstr>Calibri</vt:lpstr>
      <vt:lpstr>Calibri Light</vt:lpstr>
      <vt:lpstr>Cambria</vt:lpstr>
      <vt:lpstr>Century Schoolbook</vt:lpstr>
      <vt:lpstr>Open Sans</vt:lpstr>
      <vt:lpstr>Times New Roman</vt:lpstr>
      <vt:lpstr>Trebuchet MS</vt:lpstr>
      <vt:lpstr>Wingdings</vt:lpstr>
      <vt:lpstr>Wingdings 2</vt:lpstr>
      <vt:lpstr>Office Theme</vt:lpstr>
      <vt:lpstr>Вид</vt:lpstr>
      <vt:lpstr>Тема Office</vt:lpstr>
      <vt:lpstr>1_Тема Office</vt:lpstr>
      <vt:lpstr>Презентация PowerPoint</vt:lpstr>
      <vt:lpstr>Ошибки, связанные с ненадлежащими требованиями документации:</vt:lpstr>
      <vt:lpstr>Ошибки, связанные с ненадлежащими требованиями документации:</vt:lpstr>
      <vt:lpstr>Презентация PowerPoint</vt:lpstr>
      <vt:lpstr>Презентация PowerPoint</vt:lpstr>
      <vt:lpstr>Нарушения, связанные с формированием объекта закупки   </vt:lpstr>
      <vt:lpstr>Презентация PowerPoint</vt:lpstr>
      <vt:lpstr>Презентация PowerPoint</vt:lpstr>
      <vt:lpstr>Презентация PowerPoint</vt:lpstr>
      <vt:lpstr>Стоимостная предквалификация</vt:lpstr>
      <vt:lpstr>Презентация PowerPoint</vt:lpstr>
      <vt:lpstr>Практика контролирующих органов</vt:lpstr>
      <vt:lpstr>Специальная предквалификация</vt:lpstr>
      <vt:lpstr>Специальная предквалификация</vt:lpstr>
      <vt:lpstr>Специальная предквалификация</vt:lpstr>
      <vt:lpstr>Презентация PowerPoint</vt:lpstr>
      <vt:lpstr>Практика контролирующих органов</vt:lpstr>
      <vt:lpstr>Практика контролирующих органов</vt:lpstr>
      <vt:lpstr>Ошибки, связанные с рассмотрением заявок участников: </vt:lpstr>
      <vt:lpstr>Исполненный договор</vt:lpstr>
      <vt:lpstr>Практика контролирующих органов</vt:lpstr>
      <vt:lpstr>Практика контролирующих органов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Ошибки, связанные с применением национального режима в закупках:</vt:lpstr>
      <vt:lpstr>Презентация PowerPoint</vt:lpstr>
      <vt:lpstr>Новый механизм обжалования</vt:lpstr>
      <vt:lpstr>Новации</vt:lpstr>
      <vt:lpstr>Основания проведения контрольного мероприятия. Проведение плановой/внеплановой проверки по 44-ФЗ</vt:lpstr>
      <vt:lpstr>Основания проведения контрольного мероприятия. Проведение плановой/внеплановой проверки по 44-ФЗ</vt:lpstr>
      <vt:lpstr>Реестр недобросовестных поставщиков</vt:lpstr>
      <vt:lpstr>Уклонение от заключения контракта</vt:lpstr>
      <vt:lpstr>Решение НЕ включать в РНП</vt:lpstr>
      <vt:lpstr>Практика контролирующих органов</vt:lpstr>
      <vt:lpstr>Практика контролирующих органов</vt:lpstr>
      <vt:lpstr>Практика контролирующих органов</vt:lpstr>
      <vt:lpstr>ФАС России: включение в РНП</vt:lpstr>
      <vt:lpstr>Практика контролирующих органов</vt:lpstr>
      <vt:lpstr>Практика контролирующих органов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Ассоциация          РОСТ</dc:title>
  <dc:creator>Ольга Ключенкова</dc:creator>
  <cp:lastModifiedBy>Светлана</cp:lastModifiedBy>
  <cp:revision>34</cp:revision>
  <dcterms:created xsi:type="dcterms:W3CDTF">2022-06-20T08:06:25Z</dcterms:created>
  <dcterms:modified xsi:type="dcterms:W3CDTF">2022-12-15T05:05:04Z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2022-06-20T00:00:00Z</vt:filetime>
  </property>
</Properties>
</file>