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svg" ContentType="image/svg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6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9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341" r:id="rId2"/>
    <p:sldId id="873" r:id="rId3"/>
    <p:sldId id="891" r:id="rId4"/>
    <p:sldId id="887" r:id="rId5"/>
    <p:sldId id="889" r:id="rId6"/>
    <p:sldId id="881" r:id="rId7"/>
    <p:sldId id="882" r:id="rId8"/>
    <p:sldId id="883" r:id="rId9"/>
    <p:sldId id="884" r:id="rId10"/>
    <p:sldId id="885" r:id="rId11"/>
    <p:sldId id="886" r:id="rId12"/>
    <p:sldId id="895" r:id="rId13"/>
    <p:sldId id="892" r:id="rId14"/>
    <p:sldId id="893" r:id="rId15"/>
    <p:sldId id="894" r:id="rId16"/>
    <p:sldId id="890" r:id="rId17"/>
    <p:sldId id="875" r:id="rId18"/>
    <p:sldId id="896" r:id="rId19"/>
  </p:sldIdLst>
  <p:sldSz cx="12192000" cy="6858000"/>
  <p:notesSz cx="6808788" cy="99409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B800"/>
    <a:srgbClr val="FFABAB"/>
    <a:srgbClr val="D9D9D9"/>
    <a:srgbClr val="B6C9D8"/>
    <a:srgbClr val="E26714"/>
    <a:srgbClr val="D4E8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06799F8-075E-4A3A-A7F6-7FBC6576F1A4}" styleName="Стиль из темы 2 - акцент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505E3EF-67EA-436B-97B2-0124C06EBD24}" styleName="Средний стиль 4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E3FDE45-AF77-4B5C-9715-49D594BDF05E}" styleName="Светлый стиль 1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72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618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8ECBB35-0FA9-4B87-B40C-495B6FAA2CC8}" type="doc">
      <dgm:prSet loTypeId="urn:microsoft.com/office/officeart/2008/layout/VerticalCurvedList" loCatId="list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2D54B42-D03B-4B90-81C8-C5F0639FFF72}">
      <dgm:prSet phldrT="[Текст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gradFill flip="none" rotWithShape="1">
          <a:gsLst>
            <a:gs pos="0">
              <a:srgbClr val="E1F7FF">
                <a:shade val="30000"/>
                <a:satMod val="115000"/>
              </a:srgbClr>
            </a:gs>
            <a:gs pos="50000">
              <a:srgbClr val="E1F7FF">
                <a:shade val="67500"/>
                <a:satMod val="115000"/>
              </a:srgbClr>
            </a:gs>
            <a:gs pos="100000">
              <a:srgbClr val="E1F7FF">
                <a:shade val="100000"/>
                <a:satMod val="115000"/>
              </a:srgbClr>
            </a:gs>
          </a:gsLst>
          <a:lin ang="0" scaled="1"/>
          <a:tileRect/>
        </a:gradFill>
      </dgm:spPr>
      <dgm:t>
        <a:bodyPr/>
        <a:lstStyle/>
        <a:p>
          <a:endParaRPr lang="ru-RU" sz="2400" dirty="0">
            <a:latin typeface="Franklin Gothic Medium" panose="020B0603020102020204" pitchFamily="34" charset="0"/>
          </a:endParaRPr>
        </a:p>
      </dgm:t>
    </dgm:pt>
    <dgm:pt modelId="{FF7921DC-79B6-4F6A-B8B0-2EDCACA3B64F}" type="parTrans" cxnId="{D5FAAA68-9396-45E3-9857-B59F3360F492}">
      <dgm:prSet/>
      <dgm:spPr/>
      <dgm:t>
        <a:bodyPr/>
        <a:lstStyle/>
        <a:p>
          <a:endParaRPr lang="ru-RU"/>
        </a:p>
      </dgm:t>
    </dgm:pt>
    <dgm:pt modelId="{AD6B136B-C092-445A-A446-BFEE5018D869}" type="sibTrans" cxnId="{D5FAAA68-9396-45E3-9857-B59F3360F492}">
      <dgm:prSet/>
      <dgm:spPr/>
      <dgm:t>
        <a:bodyPr/>
        <a:lstStyle/>
        <a:p>
          <a:endParaRPr lang="ru-RU"/>
        </a:p>
      </dgm:t>
    </dgm:pt>
    <dgm:pt modelId="{33008810-41A0-43F6-A691-8BAA49906A4D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gradFill flip="none" rotWithShape="1">
          <a:gsLst>
            <a:gs pos="0">
              <a:srgbClr val="E1F7FF">
                <a:shade val="30000"/>
                <a:satMod val="115000"/>
              </a:srgbClr>
            </a:gs>
            <a:gs pos="50000">
              <a:srgbClr val="E1F7FF">
                <a:shade val="67500"/>
                <a:satMod val="115000"/>
              </a:srgbClr>
            </a:gs>
            <a:gs pos="100000">
              <a:srgbClr val="E1F7FF">
                <a:shade val="100000"/>
                <a:satMod val="115000"/>
              </a:srgbClr>
            </a:gs>
          </a:gsLst>
          <a:lin ang="0" scaled="1"/>
          <a:tileRect/>
        </a:gradFill>
      </dgm:spPr>
      <dgm:t>
        <a:bodyPr/>
        <a:lstStyle/>
        <a:p>
          <a:endParaRPr lang="ru-RU"/>
        </a:p>
      </dgm:t>
    </dgm:pt>
    <dgm:pt modelId="{5B802655-38CA-4A19-ACEB-24D9D3D3DD84}" type="parTrans" cxnId="{79E276AF-C484-4173-9D93-0DB6AF7FD517}">
      <dgm:prSet/>
      <dgm:spPr/>
      <dgm:t>
        <a:bodyPr/>
        <a:lstStyle/>
        <a:p>
          <a:endParaRPr lang="ru-RU"/>
        </a:p>
      </dgm:t>
    </dgm:pt>
    <dgm:pt modelId="{92CA8B47-1AE8-40DB-8C57-7445B07D1660}" type="sibTrans" cxnId="{79E276AF-C484-4173-9D93-0DB6AF7FD517}">
      <dgm:prSet/>
      <dgm:spPr/>
      <dgm:t>
        <a:bodyPr/>
        <a:lstStyle/>
        <a:p>
          <a:endParaRPr lang="ru-RU"/>
        </a:p>
      </dgm:t>
    </dgm:pt>
    <dgm:pt modelId="{0768D335-5870-40D3-BF33-A572D99D0B67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gradFill flip="none" rotWithShape="0">
          <a:gsLst>
            <a:gs pos="0">
              <a:srgbClr val="E1F7FF">
                <a:shade val="30000"/>
                <a:satMod val="115000"/>
              </a:srgbClr>
            </a:gs>
            <a:gs pos="50000">
              <a:srgbClr val="E1F7FF">
                <a:shade val="67500"/>
                <a:satMod val="115000"/>
              </a:srgbClr>
            </a:gs>
            <a:gs pos="100000">
              <a:srgbClr val="E1F7FF">
                <a:shade val="100000"/>
                <a:satMod val="115000"/>
              </a:srgbClr>
            </a:gs>
          </a:gsLst>
          <a:lin ang="0" scaled="1"/>
          <a:tileRect/>
        </a:gradFill>
      </dgm:spPr>
      <dgm:t>
        <a:bodyPr/>
        <a:lstStyle/>
        <a:p>
          <a:endParaRPr lang="ru-RU"/>
        </a:p>
      </dgm:t>
    </dgm:pt>
    <dgm:pt modelId="{95E1B177-66FC-49FC-8720-01CA7C30BE2E}" type="parTrans" cxnId="{354ED0FE-42E0-4932-9C71-2BDD73B2ED34}">
      <dgm:prSet/>
      <dgm:spPr/>
      <dgm:t>
        <a:bodyPr/>
        <a:lstStyle/>
        <a:p>
          <a:endParaRPr lang="ru-RU"/>
        </a:p>
      </dgm:t>
    </dgm:pt>
    <dgm:pt modelId="{CEF16D79-BABD-4182-8640-2B856AA81818}" type="sibTrans" cxnId="{354ED0FE-42E0-4932-9C71-2BDD73B2ED34}">
      <dgm:prSet/>
      <dgm:spPr/>
      <dgm:t>
        <a:bodyPr/>
        <a:lstStyle/>
        <a:p>
          <a:endParaRPr lang="ru-RU"/>
        </a:p>
      </dgm:t>
    </dgm:pt>
    <dgm:pt modelId="{40E9FD64-3E13-4329-9C27-CA382E06F7A1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gradFill flip="none" rotWithShape="0">
          <a:gsLst>
            <a:gs pos="0">
              <a:srgbClr val="E1F7FF">
                <a:shade val="30000"/>
                <a:satMod val="115000"/>
              </a:srgbClr>
            </a:gs>
            <a:gs pos="50000">
              <a:srgbClr val="E1F7FF">
                <a:shade val="67500"/>
                <a:satMod val="115000"/>
              </a:srgbClr>
            </a:gs>
            <a:gs pos="100000">
              <a:srgbClr val="E1F7FF">
                <a:shade val="100000"/>
                <a:satMod val="115000"/>
              </a:srgbClr>
            </a:gs>
          </a:gsLst>
          <a:lin ang="0" scaled="1"/>
          <a:tileRect/>
        </a:gradFill>
      </dgm:spPr>
      <dgm:t>
        <a:bodyPr/>
        <a:lstStyle/>
        <a:p>
          <a:endParaRPr lang="ru-RU"/>
        </a:p>
      </dgm:t>
    </dgm:pt>
    <dgm:pt modelId="{AA02BF67-BFD2-4E13-84C2-61698E7B5333}" type="parTrans" cxnId="{DE93008F-74B3-472A-9E96-60D25F0B9506}">
      <dgm:prSet/>
      <dgm:spPr/>
      <dgm:t>
        <a:bodyPr/>
        <a:lstStyle/>
        <a:p>
          <a:endParaRPr lang="ru-RU"/>
        </a:p>
      </dgm:t>
    </dgm:pt>
    <dgm:pt modelId="{AD911B82-EF29-49DA-A880-3A22A07BEF42}" type="sibTrans" cxnId="{DE93008F-74B3-472A-9E96-60D25F0B9506}">
      <dgm:prSet/>
      <dgm:spPr/>
      <dgm:t>
        <a:bodyPr/>
        <a:lstStyle/>
        <a:p>
          <a:endParaRPr lang="ru-RU"/>
        </a:p>
      </dgm:t>
    </dgm:pt>
    <dgm:pt modelId="{133AD577-FCA1-4D2A-B69A-3A19E216EDA6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gradFill flip="none" rotWithShape="0">
          <a:gsLst>
            <a:gs pos="0">
              <a:srgbClr val="E1F7FF">
                <a:shade val="30000"/>
                <a:satMod val="115000"/>
              </a:srgbClr>
            </a:gs>
            <a:gs pos="50000">
              <a:srgbClr val="E1F7FF">
                <a:shade val="67500"/>
                <a:satMod val="115000"/>
              </a:srgbClr>
            </a:gs>
            <a:gs pos="100000">
              <a:srgbClr val="E1F7FF">
                <a:shade val="100000"/>
                <a:satMod val="115000"/>
              </a:srgbClr>
            </a:gs>
          </a:gsLst>
          <a:lin ang="0" scaled="1"/>
          <a:tileRect/>
        </a:gradFill>
      </dgm:spPr>
      <dgm:t>
        <a:bodyPr/>
        <a:lstStyle/>
        <a:p>
          <a:endParaRPr lang="ru-RU"/>
        </a:p>
      </dgm:t>
    </dgm:pt>
    <dgm:pt modelId="{4F5732A2-C33A-4F77-9047-B93B9FCD5CBE}" type="parTrans" cxnId="{34A70DB3-8308-4FA7-A8E5-E5FCADA38A4D}">
      <dgm:prSet/>
      <dgm:spPr/>
      <dgm:t>
        <a:bodyPr/>
        <a:lstStyle/>
        <a:p>
          <a:endParaRPr lang="ru-RU"/>
        </a:p>
      </dgm:t>
    </dgm:pt>
    <dgm:pt modelId="{7E2EFAEA-45CC-4161-956F-198390181354}" type="sibTrans" cxnId="{34A70DB3-8308-4FA7-A8E5-E5FCADA38A4D}">
      <dgm:prSet/>
      <dgm:spPr/>
      <dgm:t>
        <a:bodyPr/>
        <a:lstStyle/>
        <a:p>
          <a:endParaRPr lang="ru-RU"/>
        </a:p>
      </dgm:t>
    </dgm:pt>
    <dgm:pt modelId="{277B8380-51A9-4AEA-8A94-B068DB3880E5}">
      <dgm:prSet phldrT="[Текст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gradFill flip="none" rotWithShape="0">
          <a:gsLst>
            <a:gs pos="0">
              <a:srgbClr val="E1F7FF">
                <a:shade val="30000"/>
                <a:satMod val="115000"/>
              </a:srgbClr>
            </a:gs>
            <a:gs pos="50000">
              <a:srgbClr val="E1F7FF">
                <a:shade val="67500"/>
                <a:satMod val="115000"/>
              </a:srgbClr>
            </a:gs>
            <a:gs pos="100000">
              <a:srgbClr val="E1F7FF">
                <a:shade val="100000"/>
                <a:satMod val="115000"/>
              </a:srgbClr>
            </a:gs>
          </a:gsLst>
          <a:path path="circle">
            <a:fillToRect t="100000" r="100000"/>
          </a:path>
          <a:tileRect l="-100000" b="-100000"/>
        </a:gradFill>
      </dgm:spPr>
      <dgm:t>
        <a:bodyPr/>
        <a:lstStyle/>
        <a:p>
          <a:endParaRPr lang="ru-RU" sz="2400" dirty="0">
            <a:latin typeface="Franklin Gothic Medium" panose="020B0603020102020204" pitchFamily="34" charset="0"/>
          </a:endParaRPr>
        </a:p>
      </dgm:t>
    </dgm:pt>
    <dgm:pt modelId="{B3690033-8513-4AF5-9A6F-98F46F05A9E1}" type="sibTrans" cxnId="{593B7378-9921-486A-A037-D3F377061111}">
      <dgm:prSet/>
      <dgm:spPr/>
      <dgm:t>
        <a:bodyPr/>
        <a:lstStyle/>
        <a:p>
          <a:endParaRPr lang="ru-RU"/>
        </a:p>
      </dgm:t>
    </dgm:pt>
    <dgm:pt modelId="{4281BE86-8BCB-4478-B056-E1FDADD1C196}" type="parTrans" cxnId="{593B7378-9921-486A-A037-D3F377061111}">
      <dgm:prSet/>
      <dgm:spPr/>
      <dgm:t>
        <a:bodyPr/>
        <a:lstStyle/>
        <a:p>
          <a:endParaRPr lang="ru-RU"/>
        </a:p>
      </dgm:t>
    </dgm:pt>
    <dgm:pt modelId="{4372D128-B965-4624-A62E-C9835B62B17F}" type="pres">
      <dgm:prSet presAssocID="{98ECBB35-0FA9-4B87-B40C-495B6FAA2CC8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12C7D3CC-BB7F-4A46-AC05-0CDFD646FD5A}" type="pres">
      <dgm:prSet presAssocID="{98ECBB35-0FA9-4B87-B40C-495B6FAA2CC8}" presName="Name1" presStyleCnt="0"/>
      <dgm:spPr/>
    </dgm:pt>
    <dgm:pt modelId="{0D9A33DE-CBF4-404A-AB1E-EF2386971FD8}" type="pres">
      <dgm:prSet presAssocID="{98ECBB35-0FA9-4B87-B40C-495B6FAA2CC8}" presName="cycle" presStyleCnt="0"/>
      <dgm:spPr/>
    </dgm:pt>
    <dgm:pt modelId="{15CE3D6B-67FE-4C34-A6A4-69F913BD1A36}" type="pres">
      <dgm:prSet presAssocID="{98ECBB35-0FA9-4B87-B40C-495B6FAA2CC8}" presName="srcNode" presStyleLbl="node1" presStyleIdx="0" presStyleCnt="6"/>
      <dgm:spPr/>
    </dgm:pt>
    <dgm:pt modelId="{D2915E37-4DAD-463A-B0AF-2D03F7B47298}" type="pres">
      <dgm:prSet presAssocID="{98ECBB35-0FA9-4B87-B40C-495B6FAA2CC8}" presName="conn" presStyleLbl="parChTrans1D2" presStyleIdx="0" presStyleCnt="1"/>
      <dgm:spPr/>
      <dgm:t>
        <a:bodyPr/>
        <a:lstStyle/>
        <a:p>
          <a:endParaRPr lang="ru-RU"/>
        </a:p>
      </dgm:t>
    </dgm:pt>
    <dgm:pt modelId="{CAAA8812-C949-47DD-B97E-23BFB014EC55}" type="pres">
      <dgm:prSet presAssocID="{98ECBB35-0FA9-4B87-B40C-495B6FAA2CC8}" presName="extraNode" presStyleLbl="node1" presStyleIdx="0" presStyleCnt="6"/>
      <dgm:spPr/>
    </dgm:pt>
    <dgm:pt modelId="{61EBF4C0-3C6E-4E48-9BE4-A30E39677F90}" type="pres">
      <dgm:prSet presAssocID="{98ECBB35-0FA9-4B87-B40C-495B6FAA2CC8}" presName="dstNode" presStyleLbl="node1" presStyleIdx="0" presStyleCnt="6"/>
      <dgm:spPr/>
    </dgm:pt>
    <dgm:pt modelId="{AEF00B8A-60F5-46C4-91F0-AB75125DDD3B}" type="pres">
      <dgm:prSet presAssocID="{277B8380-51A9-4AEA-8A94-B068DB3880E5}" presName="text_1" presStyleLbl="node1" presStyleIdx="0" presStyleCnt="6" custLinFactNeighborX="-20" custLinFactNeighborY="439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94280A3-4794-47F6-B2E6-B74EB08AD3B7}" type="pres">
      <dgm:prSet presAssocID="{277B8380-51A9-4AEA-8A94-B068DB3880E5}" presName="accent_1" presStyleCnt="0"/>
      <dgm:spPr/>
    </dgm:pt>
    <dgm:pt modelId="{7D96521D-10CC-451D-A331-05C6ADD73340}" type="pres">
      <dgm:prSet presAssocID="{277B8380-51A9-4AEA-8A94-B068DB3880E5}" presName="accentRepeatNode" presStyleLbl="solidFgAcc1" presStyleIdx="0" presStyleCnt="6"/>
      <dgm:spPr/>
    </dgm:pt>
    <dgm:pt modelId="{ABE8A279-C7A3-4B82-9086-E2477C39BB52}" type="pres">
      <dgm:prSet presAssocID="{92D54B42-D03B-4B90-81C8-C5F0639FFF72}" presName="text_2" presStyleLbl="node1" presStyleIdx="1" presStyleCnt="6" custScaleX="9908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EC20456-EF6C-45EC-98E5-789F554300EC}" type="pres">
      <dgm:prSet presAssocID="{92D54B42-D03B-4B90-81C8-C5F0639FFF72}" presName="accent_2" presStyleCnt="0"/>
      <dgm:spPr/>
    </dgm:pt>
    <dgm:pt modelId="{0B0C2202-4E59-4329-9CEE-82A7503B11AA}" type="pres">
      <dgm:prSet presAssocID="{92D54B42-D03B-4B90-81C8-C5F0639FFF72}" presName="accentRepeatNode" presStyleLbl="solidFgAcc1" presStyleIdx="1" presStyleCnt="6"/>
      <dgm:spPr/>
    </dgm:pt>
    <dgm:pt modelId="{C5C24AF3-5C1A-4131-924C-388905C26EDC}" type="pres">
      <dgm:prSet presAssocID="{33008810-41A0-43F6-A691-8BAA49906A4D}" presName="text_3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E6E8409-E33E-4261-A908-BC9E20200CF6}" type="pres">
      <dgm:prSet presAssocID="{33008810-41A0-43F6-A691-8BAA49906A4D}" presName="accent_3" presStyleCnt="0"/>
      <dgm:spPr/>
    </dgm:pt>
    <dgm:pt modelId="{FBC38B58-8D6F-4999-B564-D7C159D5E9F4}" type="pres">
      <dgm:prSet presAssocID="{33008810-41A0-43F6-A691-8BAA49906A4D}" presName="accentRepeatNode" presStyleLbl="solidFgAcc1" presStyleIdx="2" presStyleCnt="6"/>
      <dgm:spPr/>
    </dgm:pt>
    <dgm:pt modelId="{333D9D07-F88D-41F9-817A-297F524767BF}" type="pres">
      <dgm:prSet presAssocID="{40E9FD64-3E13-4329-9C27-CA382E06F7A1}" presName="text_4" presStyleLbl="node1" presStyleIdx="3" presStyleCnt="6" custScaleX="101107" custLinFactNeighborX="-902" custLinFactNeighborY="-953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FDEFBFC-903A-456D-A0B5-0C53794CB2F4}" type="pres">
      <dgm:prSet presAssocID="{40E9FD64-3E13-4329-9C27-CA382E06F7A1}" presName="accent_4" presStyleCnt="0"/>
      <dgm:spPr/>
    </dgm:pt>
    <dgm:pt modelId="{8E6A97D1-480A-4EAD-9280-4E443C42AEB9}" type="pres">
      <dgm:prSet presAssocID="{40E9FD64-3E13-4329-9C27-CA382E06F7A1}" presName="accentRepeatNode" presStyleLbl="solidFgAcc1" presStyleIdx="3" presStyleCnt="6"/>
      <dgm:spPr/>
    </dgm:pt>
    <dgm:pt modelId="{0E454564-571E-429B-B3EF-3312CECEC79F}" type="pres">
      <dgm:prSet presAssocID="{0768D335-5870-40D3-BF33-A572D99D0B67}" presName="text_5" presStyleLbl="node1" presStyleIdx="4" presStyleCnt="6" custLinFactNeighborX="80" custLinFactNeighborY="98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EA16E5B-FEA4-4A18-A9B1-435E87F05E62}" type="pres">
      <dgm:prSet presAssocID="{0768D335-5870-40D3-BF33-A572D99D0B67}" presName="accent_5" presStyleCnt="0"/>
      <dgm:spPr/>
    </dgm:pt>
    <dgm:pt modelId="{9BDF6A75-5A0D-4B1C-9FFC-7B1106333255}" type="pres">
      <dgm:prSet presAssocID="{0768D335-5870-40D3-BF33-A572D99D0B67}" presName="accentRepeatNode" presStyleLbl="solidFgAcc1" presStyleIdx="4" presStyleCnt="6"/>
      <dgm:spPr/>
    </dgm:pt>
    <dgm:pt modelId="{A522651D-2099-4B15-80FF-EA91966D5829}" type="pres">
      <dgm:prSet presAssocID="{133AD577-FCA1-4D2A-B69A-3A19E216EDA6}" presName="text_6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A087D50-5B05-4D18-8409-4A2C380436FC}" type="pres">
      <dgm:prSet presAssocID="{133AD577-FCA1-4D2A-B69A-3A19E216EDA6}" presName="accent_6" presStyleCnt="0"/>
      <dgm:spPr/>
    </dgm:pt>
    <dgm:pt modelId="{239F2A63-B447-49C0-AECF-31A07B33F41C}" type="pres">
      <dgm:prSet presAssocID="{133AD577-FCA1-4D2A-B69A-3A19E216EDA6}" presName="accentRepeatNode" presStyleLbl="solidFgAcc1" presStyleIdx="5" presStyleCnt="6"/>
      <dgm:spPr/>
    </dgm:pt>
  </dgm:ptLst>
  <dgm:cxnLst>
    <dgm:cxn modelId="{77C34A69-090D-45CD-AFD3-06959EE12A31}" type="presOf" srcId="{133AD577-FCA1-4D2A-B69A-3A19E216EDA6}" destId="{A522651D-2099-4B15-80FF-EA91966D5829}" srcOrd="0" destOrd="0" presId="urn:microsoft.com/office/officeart/2008/layout/VerticalCurvedList"/>
    <dgm:cxn modelId="{7363DD14-031E-4E22-9095-326F7D4D9539}" type="presOf" srcId="{B3690033-8513-4AF5-9A6F-98F46F05A9E1}" destId="{D2915E37-4DAD-463A-B0AF-2D03F7B47298}" srcOrd="0" destOrd="0" presId="urn:microsoft.com/office/officeart/2008/layout/VerticalCurvedList"/>
    <dgm:cxn modelId="{310ACFD3-6779-449A-BEDF-BBC5D9B47900}" type="presOf" srcId="{40E9FD64-3E13-4329-9C27-CA382E06F7A1}" destId="{333D9D07-F88D-41F9-817A-297F524767BF}" srcOrd="0" destOrd="0" presId="urn:microsoft.com/office/officeart/2008/layout/VerticalCurvedList"/>
    <dgm:cxn modelId="{79E276AF-C484-4173-9D93-0DB6AF7FD517}" srcId="{98ECBB35-0FA9-4B87-B40C-495B6FAA2CC8}" destId="{33008810-41A0-43F6-A691-8BAA49906A4D}" srcOrd="2" destOrd="0" parTransId="{5B802655-38CA-4A19-ACEB-24D9D3D3DD84}" sibTransId="{92CA8B47-1AE8-40DB-8C57-7445B07D1660}"/>
    <dgm:cxn modelId="{D5FAAA68-9396-45E3-9857-B59F3360F492}" srcId="{98ECBB35-0FA9-4B87-B40C-495B6FAA2CC8}" destId="{92D54B42-D03B-4B90-81C8-C5F0639FFF72}" srcOrd="1" destOrd="0" parTransId="{FF7921DC-79B6-4F6A-B8B0-2EDCACA3B64F}" sibTransId="{AD6B136B-C092-445A-A446-BFEE5018D869}"/>
    <dgm:cxn modelId="{898A9EE3-9E0E-4DF5-A15B-F26B7D897459}" type="presOf" srcId="{33008810-41A0-43F6-A691-8BAA49906A4D}" destId="{C5C24AF3-5C1A-4131-924C-388905C26EDC}" srcOrd="0" destOrd="0" presId="urn:microsoft.com/office/officeart/2008/layout/VerticalCurvedList"/>
    <dgm:cxn modelId="{593B7378-9921-486A-A037-D3F377061111}" srcId="{98ECBB35-0FA9-4B87-B40C-495B6FAA2CC8}" destId="{277B8380-51A9-4AEA-8A94-B068DB3880E5}" srcOrd="0" destOrd="0" parTransId="{4281BE86-8BCB-4478-B056-E1FDADD1C196}" sibTransId="{B3690033-8513-4AF5-9A6F-98F46F05A9E1}"/>
    <dgm:cxn modelId="{2F4A7B54-70DA-4751-84C1-81CD12DA5E70}" type="presOf" srcId="{92D54B42-D03B-4B90-81C8-C5F0639FFF72}" destId="{ABE8A279-C7A3-4B82-9086-E2477C39BB52}" srcOrd="0" destOrd="0" presId="urn:microsoft.com/office/officeart/2008/layout/VerticalCurvedList"/>
    <dgm:cxn modelId="{A1EAEAEC-6623-4AF7-9630-DD49D93D8175}" type="presOf" srcId="{0768D335-5870-40D3-BF33-A572D99D0B67}" destId="{0E454564-571E-429B-B3EF-3312CECEC79F}" srcOrd="0" destOrd="0" presId="urn:microsoft.com/office/officeart/2008/layout/VerticalCurvedList"/>
    <dgm:cxn modelId="{34A70DB3-8308-4FA7-A8E5-E5FCADA38A4D}" srcId="{98ECBB35-0FA9-4B87-B40C-495B6FAA2CC8}" destId="{133AD577-FCA1-4D2A-B69A-3A19E216EDA6}" srcOrd="5" destOrd="0" parTransId="{4F5732A2-C33A-4F77-9047-B93B9FCD5CBE}" sibTransId="{7E2EFAEA-45CC-4161-956F-198390181354}"/>
    <dgm:cxn modelId="{39DB1BFF-F0D9-4526-B68B-2567E1E9176E}" type="presOf" srcId="{98ECBB35-0FA9-4B87-B40C-495B6FAA2CC8}" destId="{4372D128-B965-4624-A62E-C9835B62B17F}" srcOrd="0" destOrd="0" presId="urn:microsoft.com/office/officeart/2008/layout/VerticalCurvedList"/>
    <dgm:cxn modelId="{10A9EF7B-C03A-4D7C-95C6-14E42CF7C2EC}" type="presOf" srcId="{277B8380-51A9-4AEA-8A94-B068DB3880E5}" destId="{AEF00B8A-60F5-46C4-91F0-AB75125DDD3B}" srcOrd="0" destOrd="0" presId="urn:microsoft.com/office/officeart/2008/layout/VerticalCurvedList"/>
    <dgm:cxn modelId="{354ED0FE-42E0-4932-9C71-2BDD73B2ED34}" srcId="{98ECBB35-0FA9-4B87-B40C-495B6FAA2CC8}" destId="{0768D335-5870-40D3-BF33-A572D99D0B67}" srcOrd="4" destOrd="0" parTransId="{95E1B177-66FC-49FC-8720-01CA7C30BE2E}" sibTransId="{CEF16D79-BABD-4182-8640-2B856AA81818}"/>
    <dgm:cxn modelId="{DE93008F-74B3-472A-9E96-60D25F0B9506}" srcId="{98ECBB35-0FA9-4B87-B40C-495B6FAA2CC8}" destId="{40E9FD64-3E13-4329-9C27-CA382E06F7A1}" srcOrd="3" destOrd="0" parTransId="{AA02BF67-BFD2-4E13-84C2-61698E7B5333}" sibTransId="{AD911B82-EF29-49DA-A880-3A22A07BEF42}"/>
    <dgm:cxn modelId="{00AD03D5-218A-4738-BCF6-3B31DF57E4BF}" type="presParOf" srcId="{4372D128-B965-4624-A62E-C9835B62B17F}" destId="{12C7D3CC-BB7F-4A46-AC05-0CDFD646FD5A}" srcOrd="0" destOrd="0" presId="urn:microsoft.com/office/officeart/2008/layout/VerticalCurvedList"/>
    <dgm:cxn modelId="{C83F04BC-C149-4139-8448-52CB2F34B1A5}" type="presParOf" srcId="{12C7D3CC-BB7F-4A46-AC05-0CDFD646FD5A}" destId="{0D9A33DE-CBF4-404A-AB1E-EF2386971FD8}" srcOrd="0" destOrd="0" presId="urn:microsoft.com/office/officeart/2008/layout/VerticalCurvedList"/>
    <dgm:cxn modelId="{65EA880B-3062-4318-8DC7-9E6F3DCD4302}" type="presParOf" srcId="{0D9A33DE-CBF4-404A-AB1E-EF2386971FD8}" destId="{15CE3D6B-67FE-4C34-A6A4-69F913BD1A36}" srcOrd="0" destOrd="0" presId="urn:microsoft.com/office/officeart/2008/layout/VerticalCurvedList"/>
    <dgm:cxn modelId="{1477D87F-E673-43B7-A985-E9C498DD5CF6}" type="presParOf" srcId="{0D9A33DE-CBF4-404A-AB1E-EF2386971FD8}" destId="{D2915E37-4DAD-463A-B0AF-2D03F7B47298}" srcOrd="1" destOrd="0" presId="urn:microsoft.com/office/officeart/2008/layout/VerticalCurvedList"/>
    <dgm:cxn modelId="{5940E23E-0FF1-4259-A35E-936770912E84}" type="presParOf" srcId="{0D9A33DE-CBF4-404A-AB1E-EF2386971FD8}" destId="{CAAA8812-C949-47DD-B97E-23BFB014EC55}" srcOrd="2" destOrd="0" presId="urn:microsoft.com/office/officeart/2008/layout/VerticalCurvedList"/>
    <dgm:cxn modelId="{43114C8A-8312-4B48-82E1-310BCB7738C1}" type="presParOf" srcId="{0D9A33DE-CBF4-404A-AB1E-EF2386971FD8}" destId="{61EBF4C0-3C6E-4E48-9BE4-A30E39677F90}" srcOrd="3" destOrd="0" presId="urn:microsoft.com/office/officeart/2008/layout/VerticalCurvedList"/>
    <dgm:cxn modelId="{8071FD8C-2C6F-4D5E-BE46-8824AD79C13B}" type="presParOf" srcId="{12C7D3CC-BB7F-4A46-AC05-0CDFD646FD5A}" destId="{AEF00B8A-60F5-46C4-91F0-AB75125DDD3B}" srcOrd="1" destOrd="0" presId="urn:microsoft.com/office/officeart/2008/layout/VerticalCurvedList"/>
    <dgm:cxn modelId="{0D93DBAD-B93F-4505-993B-8C9A1CEA9B25}" type="presParOf" srcId="{12C7D3CC-BB7F-4A46-AC05-0CDFD646FD5A}" destId="{C94280A3-4794-47F6-B2E6-B74EB08AD3B7}" srcOrd="2" destOrd="0" presId="urn:microsoft.com/office/officeart/2008/layout/VerticalCurvedList"/>
    <dgm:cxn modelId="{39C09C10-4483-41B0-80D0-43FE9D4DC35D}" type="presParOf" srcId="{C94280A3-4794-47F6-B2E6-B74EB08AD3B7}" destId="{7D96521D-10CC-451D-A331-05C6ADD73340}" srcOrd="0" destOrd="0" presId="urn:microsoft.com/office/officeart/2008/layout/VerticalCurvedList"/>
    <dgm:cxn modelId="{E218BD12-49D4-426C-9FCA-762606FAA95E}" type="presParOf" srcId="{12C7D3CC-BB7F-4A46-AC05-0CDFD646FD5A}" destId="{ABE8A279-C7A3-4B82-9086-E2477C39BB52}" srcOrd="3" destOrd="0" presId="urn:microsoft.com/office/officeart/2008/layout/VerticalCurvedList"/>
    <dgm:cxn modelId="{97357A6B-3D5A-4589-8875-732788A8E26C}" type="presParOf" srcId="{12C7D3CC-BB7F-4A46-AC05-0CDFD646FD5A}" destId="{6EC20456-EF6C-45EC-98E5-789F554300EC}" srcOrd="4" destOrd="0" presId="urn:microsoft.com/office/officeart/2008/layout/VerticalCurvedList"/>
    <dgm:cxn modelId="{15A6DD7A-65F3-45EF-9ED1-92301E3217C6}" type="presParOf" srcId="{6EC20456-EF6C-45EC-98E5-789F554300EC}" destId="{0B0C2202-4E59-4329-9CEE-82A7503B11AA}" srcOrd="0" destOrd="0" presId="urn:microsoft.com/office/officeart/2008/layout/VerticalCurvedList"/>
    <dgm:cxn modelId="{64DF0A7C-B0E1-40B8-82EA-D93FF328B4EF}" type="presParOf" srcId="{12C7D3CC-BB7F-4A46-AC05-0CDFD646FD5A}" destId="{C5C24AF3-5C1A-4131-924C-388905C26EDC}" srcOrd="5" destOrd="0" presId="urn:microsoft.com/office/officeart/2008/layout/VerticalCurvedList"/>
    <dgm:cxn modelId="{5FAFD5D4-6C6D-4F0C-B25A-2239E258FCC0}" type="presParOf" srcId="{12C7D3CC-BB7F-4A46-AC05-0CDFD646FD5A}" destId="{7E6E8409-E33E-4261-A908-BC9E20200CF6}" srcOrd="6" destOrd="0" presId="urn:microsoft.com/office/officeart/2008/layout/VerticalCurvedList"/>
    <dgm:cxn modelId="{C74971C9-7308-4AA2-B4C8-F241DCD38496}" type="presParOf" srcId="{7E6E8409-E33E-4261-A908-BC9E20200CF6}" destId="{FBC38B58-8D6F-4999-B564-D7C159D5E9F4}" srcOrd="0" destOrd="0" presId="urn:microsoft.com/office/officeart/2008/layout/VerticalCurvedList"/>
    <dgm:cxn modelId="{E2F31A7C-A2A1-435C-98F1-CC7D5D301AC3}" type="presParOf" srcId="{12C7D3CC-BB7F-4A46-AC05-0CDFD646FD5A}" destId="{333D9D07-F88D-41F9-817A-297F524767BF}" srcOrd="7" destOrd="0" presId="urn:microsoft.com/office/officeart/2008/layout/VerticalCurvedList"/>
    <dgm:cxn modelId="{DCF3865A-75F2-4A45-ADF6-BE5827708795}" type="presParOf" srcId="{12C7D3CC-BB7F-4A46-AC05-0CDFD646FD5A}" destId="{1FDEFBFC-903A-456D-A0B5-0C53794CB2F4}" srcOrd="8" destOrd="0" presId="urn:microsoft.com/office/officeart/2008/layout/VerticalCurvedList"/>
    <dgm:cxn modelId="{6876C241-19CD-4B79-AB1F-F2A5E690295F}" type="presParOf" srcId="{1FDEFBFC-903A-456D-A0B5-0C53794CB2F4}" destId="{8E6A97D1-480A-4EAD-9280-4E443C42AEB9}" srcOrd="0" destOrd="0" presId="urn:microsoft.com/office/officeart/2008/layout/VerticalCurvedList"/>
    <dgm:cxn modelId="{F622E1C5-EFA1-4463-965C-4A56A834117F}" type="presParOf" srcId="{12C7D3CC-BB7F-4A46-AC05-0CDFD646FD5A}" destId="{0E454564-571E-429B-B3EF-3312CECEC79F}" srcOrd="9" destOrd="0" presId="urn:microsoft.com/office/officeart/2008/layout/VerticalCurvedList"/>
    <dgm:cxn modelId="{8805293B-49F0-497B-935C-5F28C6C4C747}" type="presParOf" srcId="{12C7D3CC-BB7F-4A46-AC05-0CDFD646FD5A}" destId="{6EA16E5B-FEA4-4A18-A9B1-435E87F05E62}" srcOrd="10" destOrd="0" presId="urn:microsoft.com/office/officeart/2008/layout/VerticalCurvedList"/>
    <dgm:cxn modelId="{F0CF1852-518C-4955-9D4E-53BD82D74282}" type="presParOf" srcId="{6EA16E5B-FEA4-4A18-A9B1-435E87F05E62}" destId="{9BDF6A75-5A0D-4B1C-9FFC-7B1106333255}" srcOrd="0" destOrd="0" presId="urn:microsoft.com/office/officeart/2008/layout/VerticalCurvedList"/>
    <dgm:cxn modelId="{CAD53E68-2A19-4E3B-955A-F3E6C0DD3DAA}" type="presParOf" srcId="{12C7D3CC-BB7F-4A46-AC05-0CDFD646FD5A}" destId="{A522651D-2099-4B15-80FF-EA91966D5829}" srcOrd="11" destOrd="0" presId="urn:microsoft.com/office/officeart/2008/layout/VerticalCurvedList"/>
    <dgm:cxn modelId="{48E12BEA-E195-4B10-B1FE-CF6D6D8EB347}" type="presParOf" srcId="{12C7D3CC-BB7F-4A46-AC05-0CDFD646FD5A}" destId="{1A087D50-5B05-4D18-8409-4A2C380436FC}" srcOrd="12" destOrd="0" presId="urn:microsoft.com/office/officeart/2008/layout/VerticalCurvedList"/>
    <dgm:cxn modelId="{1E72F177-520D-4DAE-988D-CFBCE028DE5E}" type="presParOf" srcId="{1A087D50-5B05-4D18-8409-4A2C380436FC}" destId="{239F2A63-B447-49C0-AECF-31A07B33F41C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4373528-2FA1-4471-8E9B-59F064F4BF17}" type="doc">
      <dgm:prSet loTypeId="urn:microsoft.com/office/officeart/2005/8/layout/chart3" loCatId="cycle" qsTypeId="urn:microsoft.com/office/officeart/2005/8/quickstyle/simple5" qsCatId="simple" csTypeId="urn:microsoft.com/office/officeart/2005/8/colors/colorful5" csCatId="colorful" phldr="1"/>
      <dgm:spPr/>
    </dgm:pt>
    <dgm:pt modelId="{50BE152C-1B2F-4D4E-9AA6-8695193065C7}">
      <dgm:prSet phldrT="[Текст]"/>
      <dgm:spPr/>
      <dgm:t>
        <a:bodyPr tIns="0" anchor="ctr" anchorCtr="0"/>
        <a:lstStyle/>
        <a:p>
          <a:r>
            <a:rPr lang="ru-RU" dirty="0"/>
            <a:t>Контракты по результатам конкурентных процедур</a:t>
          </a:r>
        </a:p>
      </dgm:t>
    </dgm:pt>
    <dgm:pt modelId="{985A19EE-7801-4A12-846B-F24FD73417B4}" type="parTrans" cxnId="{DE0F3919-0D4D-4D9A-9515-0D79FF6CA6D2}">
      <dgm:prSet/>
      <dgm:spPr/>
      <dgm:t>
        <a:bodyPr/>
        <a:lstStyle/>
        <a:p>
          <a:endParaRPr lang="ru-RU"/>
        </a:p>
      </dgm:t>
    </dgm:pt>
    <dgm:pt modelId="{146576DB-BF5D-4418-9449-946248320B3E}" type="sibTrans" cxnId="{DE0F3919-0D4D-4D9A-9515-0D79FF6CA6D2}">
      <dgm:prSet/>
      <dgm:spPr/>
      <dgm:t>
        <a:bodyPr/>
        <a:lstStyle/>
        <a:p>
          <a:endParaRPr lang="ru-RU"/>
        </a:p>
      </dgm:t>
    </dgm:pt>
    <dgm:pt modelId="{9D2572A0-1195-472C-B955-BF51A4932B77}">
      <dgm:prSet phldrT="[Текст]"/>
      <dgm:spPr/>
      <dgm:t>
        <a:bodyPr/>
        <a:lstStyle/>
        <a:p>
          <a:pPr>
            <a:spcAft>
              <a:spcPts val="0"/>
            </a:spcAft>
          </a:pPr>
          <a:r>
            <a:rPr lang="ru-RU" dirty="0" smtClean="0"/>
            <a:t>Закупки малого объема </a:t>
          </a:r>
        </a:p>
        <a:p>
          <a:pPr>
            <a:spcAft>
              <a:spcPts val="0"/>
            </a:spcAft>
          </a:pPr>
          <a:r>
            <a:rPr lang="ru-RU" dirty="0" smtClean="0"/>
            <a:t>(п.4, 5 ч.1 ст.93)</a:t>
          </a:r>
          <a:endParaRPr lang="ru-RU" dirty="0"/>
        </a:p>
      </dgm:t>
    </dgm:pt>
    <dgm:pt modelId="{61787B2C-EB19-4FA8-B619-9B9F67215DFA}" type="parTrans" cxnId="{BAEB04A4-F280-49D2-9933-38DE28A11E84}">
      <dgm:prSet/>
      <dgm:spPr/>
      <dgm:t>
        <a:bodyPr/>
        <a:lstStyle/>
        <a:p>
          <a:endParaRPr lang="ru-RU"/>
        </a:p>
      </dgm:t>
    </dgm:pt>
    <dgm:pt modelId="{3DA10C7D-D86C-4973-B389-2DD8872E14FC}" type="sibTrans" cxnId="{BAEB04A4-F280-49D2-9933-38DE28A11E84}">
      <dgm:prSet/>
      <dgm:spPr/>
      <dgm:t>
        <a:bodyPr/>
        <a:lstStyle/>
        <a:p>
          <a:endParaRPr lang="ru-RU"/>
        </a:p>
      </dgm:t>
    </dgm:pt>
    <dgm:pt modelId="{00A6C491-E375-4B8F-91E1-D30C099E416C}">
      <dgm:prSet phldrT="[Текст]"/>
      <dgm:spPr/>
      <dgm:t>
        <a:bodyPr/>
        <a:lstStyle/>
        <a:p>
          <a:pPr>
            <a:spcAft>
              <a:spcPts val="0"/>
            </a:spcAft>
          </a:pPr>
          <a:r>
            <a:rPr lang="ru-RU" dirty="0"/>
            <a:t>Контракты, заключенные </a:t>
          </a:r>
          <a:endParaRPr lang="ru-RU" dirty="0" smtClean="0"/>
        </a:p>
        <a:p>
          <a:pPr>
            <a:spcAft>
              <a:spcPct val="35000"/>
            </a:spcAft>
          </a:pPr>
          <a:r>
            <a:rPr lang="ru-RU" dirty="0" smtClean="0"/>
            <a:t>по </a:t>
          </a:r>
          <a:r>
            <a:rPr lang="ru-RU" dirty="0"/>
            <a:t>п.25 ч.1 ст.93</a:t>
          </a:r>
        </a:p>
      </dgm:t>
    </dgm:pt>
    <dgm:pt modelId="{2BF6C2B4-5CFF-42B1-83DF-66E39B48F317}" type="parTrans" cxnId="{6071386F-4E7F-4B1A-9E21-1336547D96B5}">
      <dgm:prSet/>
      <dgm:spPr/>
      <dgm:t>
        <a:bodyPr/>
        <a:lstStyle/>
        <a:p>
          <a:endParaRPr lang="ru-RU"/>
        </a:p>
      </dgm:t>
    </dgm:pt>
    <dgm:pt modelId="{F54DE38D-DD48-4434-A5E7-0B42500ED33F}" type="sibTrans" cxnId="{6071386F-4E7F-4B1A-9E21-1336547D96B5}">
      <dgm:prSet/>
      <dgm:spPr/>
      <dgm:t>
        <a:bodyPr/>
        <a:lstStyle/>
        <a:p>
          <a:endParaRPr lang="ru-RU"/>
        </a:p>
      </dgm:t>
    </dgm:pt>
    <dgm:pt modelId="{AC084723-0C03-4FB0-BAE2-76DAC248868C}">
      <dgm:prSet/>
      <dgm:spPr/>
      <dgm:t>
        <a:bodyPr/>
        <a:lstStyle/>
        <a:p>
          <a:r>
            <a:rPr lang="ru-RU" dirty="0"/>
            <a:t>Контракты, заключенные с ед. поставщиком (без п.4, 5, 25 ч.1 ст.93)</a:t>
          </a:r>
        </a:p>
      </dgm:t>
    </dgm:pt>
    <dgm:pt modelId="{F0D257AB-9CA3-47C1-A34F-69A07826B6FC}" type="parTrans" cxnId="{0E0A18CE-8D90-4C94-9DC2-C1380A95C35B}">
      <dgm:prSet/>
      <dgm:spPr/>
      <dgm:t>
        <a:bodyPr/>
        <a:lstStyle/>
        <a:p>
          <a:endParaRPr lang="ru-RU"/>
        </a:p>
      </dgm:t>
    </dgm:pt>
    <dgm:pt modelId="{20073135-04DE-4E2D-8CF3-CFFC026BB6EE}" type="sibTrans" cxnId="{0E0A18CE-8D90-4C94-9DC2-C1380A95C35B}">
      <dgm:prSet/>
      <dgm:spPr/>
      <dgm:t>
        <a:bodyPr/>
        <a:lstStyle/>
        <a:p>
          <a:endParaRPr lang="ru-RU"/>
        </a:p>
      </dgm:t>
    </dgm:pt>
    <dgm:pt modelId="{7129B005-BB3C-4402-BD60-3BD379D66EAD}" type="pres">
      <dgm:prSet presAssocID="{54373528-2FA1-4471-8E9B-59F064F4BF17}" presName="compositeShape" presStyleCnt="0">
        <dgm:presLayoutVars>
          <dgm:chMax val="7"/>
          <dgm:dir/>
          <dgm:resizeHandles val="exact"/>
        </dgm:presLayoutVars>
      </dgm:prSet>
      <dgm:spPr/>
    </dgm:pt>
    <dgm:pt modelId="{0293D70F-A486-44EA-89CF-2C004853E57B}" type="pres">
      <dgm:prSet presAssocID="{54373528-2FA1-4471-8E9B-59F064F4BF17}" presName="wedge1" presStyleLbl="node1" presStyleIdx="0" presStyleCnt="4"/>
      <dgm:spPr/>
      <dgm:t>
        <a:bodyPr/>
        <a:lstStyle/>
        <a:p>
          <a:endParaRPr lang="ru-RU"/>
        </a:p>
      </dgm:t>
    </dgm:pt>
    <dgm:pt modelId="{668F4D67-62CC-414D-8689-A36981EE9688}" type="pres">
      <dgm:prSet presAssocID="{54373528-2FA1-4471-8E9B-59F064F4BF17}" presName="wedge1Tx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A68A20-A15F-4682-8888-6A47D73148F7}" type="pres">
      <dgm:prSet presAssocID="{54373528-2FA1-4471-8E9B-59F064F4BF17}" presName="wedge2" presStyleLbl="node1" presStyleIdx="1" presStyleCnt="4"/>
      <dgm:spPr/>
      <dgm:t>
        <a:bodyPr/>
        <a:lstStyle/>
        <a:p>
          <a:endParaRPr lang="ru-RU"/>
        </a:p>
      </dgm:t>
    </dgm:pt>
    <dgm:pt modelId="{B001F256-6012-4A9F-9375-4DC8B22A8FD5}" type="pres">
      <dgm:prSet presAssocID="{54373528-2FA1-4471-8E9B-59F064F4BF17}" presName="wedge2Tx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5A1390-A887-4D05-B616-1872A37364DB}" type="pres">
      <dgm:prSet presAssocID="{54373528-2FA1-4471-8E9B-59F064F4BF17}" presName="wedge3" presStyleLbl="node1" presStyleIdx="2" presStyleCnt="4"/>
      <dgm:spPr/>
      <dgm:t>
        <a:bodyPr/>
        <a:lstStyle/>
        <a:p>
          <a:endParaRPr lang="ru-RU"/>
        </a:p>
      </dgm:t>
    </dgm:pt>
    <dgm:pt modelId="{76B7C2F5-52FC-4BD3-AD29-8BA31C17741C}" type="pres">
      <dgm:prSet presAssocID="{54373528-2FA1-4471-8E9B-59F064F4BF17}" presName="wedge3Tx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9A5ACD-5950-46D4-AC97-AA5A020ADF33}" type="pres">
      <dgm:prSet presAssocID="{54373528-2FA1-4471-8E9B-59F064F4BF17}" presName="wedge4" presStyleLbl="node1" presStyleIdx="3" presStyleCnt="4"/>
      <dgm:spPr/>
      <dgm:t>
        <a:bodyPr/>
        <a:lstStyle/>
        <a:p>
          <a:endParaRPr lang="ru-RU"/>
        </a:p>
      </dgm:t>
    </dgm:pt>
    <dgm:pt modelId="{8709BF85-E277-4362-B87A-ED352AE321FD}" type="pres">
      <dgm:prSet presAssocID="{54373528-2FA1-4471-8E9B-59F064F4BF17}" presName="wedge4Tx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E0A18CE-8D90-4C94-9DC2-C1380A95C35B}" srcId="{54373528-2FA1-4471-8E9B-59F064F4BF17}" destId="{AC084723-0C03-4FB0-BAE2-76DAC248868C}" srcOrd="1" destOrd="0" parTransId="{F0D257AB-9CA3-47C1-A34F-69A07826B6FC}" sibTransId="{20073135-04DE-4E2D-8CF3-CFFC026BB6EE}"/>
    <dgm:cxn modelId="{DE0F3919-0D4D-4D9A-9515-0D79FF6CA6D2}" srcId="{54373528-2FA1-4471-8E9B-59F064F4BF17}" destId="{50BE152C-1B2F-4D4E-9AA6-8695193065C7}" srcOrd="0" destOrd="0" parTransId="{985A19EE-7801-4A12-846B-F24FD73417B4}" sibTransId="{146576DB-BF5D-4418-9449-946248320B3E}"/>
    <dgm:cxn modelId="{AF737F7A-7DF8-4F01-A48D-70AA1B21ACAC}" type="presOf" srcId="{AC084723-0C03-4FB0-BAE2-76DAC248868C}" destId="{C7A68A20-A15F-4682-8888-6A47D73148F7}" srcOrd="0" destOrd="0" presId="urn:microsoft.com/office/officeart/2005/8/layout/chart3"/>
    <dgm:cxn modelId="{9E6A6EF9-26B8-478C-B4F6-3BCBE25B42A8}" type="presOf" srcId="{9D2572A0-1195-472C-B955-BF51A4932B77}" destId="{76B7C2F5-52FC-4BD3-AD29-8BA31C17741C}" srcOrd="1" destOrd="0" presId="urn:microsoft.com/office/officeart/2005/8/layout/chart3"/>
    <dgm:cxn modelId="{E3EE99C3-FC46-404D-AE1C-554F8F8B4D7C}" type="presOf" srcId="{54373528-2FA1-4471-8E9B-59F064F4BF17}" destId="{7129B005-BB3C-4402-BD60-3BD379D66EAD}" srcOrd="0" destOrd="0" presId="urn:microsoft.com/office/officeart/2005/8/layout/chart3"/>
    <dgm:cxn modelId="{A84D01F2-F657-47A4-A803-B0C13D817828}" type="presOf" srcId="{AC084723-0C03-4FB0-BAE2-76DAC248868C}" destId="{B001F256-6012-4A9F-9375-4DC8B22A8FD5}" srcOrd="1" destOrd="0" presId="urn:microsoft.com/office/officeart/2005/8/layout/chart3"/>
    <dgm:cxn modelId="{8BFECC62-FF45-440D-B0CD-FC71AB5F3714}" type="presOf" srcId="{00A6C491-E375-4B8F-91E1-D30C099E416C}" destId="{259A5ACD-5950-46D4-AC97-AA5A020ADF33}" srcOrd="0" destOrd="0" presId="urn:microsoft.com/office/officeart/2005/8/layout/chart3"/>
    <dgm:cxn modelId="{789C83EC-CC89-43C6-927E-73724932DC93}" type="presOf" srcId="{50BE152C-1B2F-4D4E-9AA6-8695193065C7}" destId="{668F4D67-62CC-414D-8689-A36981EE9688}" srcOrd="1" destOrd="0" presId="urn:microsoft.com/office/officeart/2005/8/layout/chart3"/>
    <dgm:cxn modelId="{6071386F-4E7F-4B1A-9E21-1336547D96B5}" srcId="{54373528-2FA1-4471-8E9B-59F064F4BF17}" destId="{00A6C491-E375-4B8F-91E1-D30C099E416C}" srcOrd="3" destOrd="0" parTransId="{2BF6C2B4-5CFF-42B1-83DF-66E39B48F317}" sibTransId="{F54DE38D-DD48-4434-A5E7-0B42500ED33F}"/>
    <dgm:cxn modelId="{CDAAA676-394F-4EEC-86EA-70A23F15AE43}" type="presOf" srcId="{50BE152C-1B2F-4D4E-9AA6-8695193065C7}" destId="{0293D70F-A486-44EA-89CF-2C004853E57B}" srcOrd="0" destOrd="0" presId="urn:microsoft.com/office/officeart/2005/8/layout/chart3"/>
    <dgm:cxn modelId="{748F1D11-77D3-4C63-BF29-D4D5FCDD2A5E}" type="presOf" srcId="{9D2572A0-1195-472C-B955-BF51A4932B77}" destId="{515A1390-A887-4D05-B616-1872A37364DB}" srcOrd="0" destOrd="0" presId="urn:microsoft.com/office/officeart/2005/8/layout/chart3"/>
    <dgm:cxn modelId="{AD0B9C36-73E9-4A79-A2D2-8F0BA835C3DB}" type="presOf" srcId="{00A6C491-E375-4B8F-91E1-D30C099E416C}" destId="{8709BF85-E277-4362-B87A-ED352AE321FD}" srcOrd="1" destOrd="0" presId="urn:microsoft.com/office/officeart/2005/8/layout/chart3"/>
    <dgm:cxn modelId="{BAEB04A4-F280-49D2-9933-38DE28A11E84}" srcId="{54373528-2FA1-4471-8E9B-59F064F4BF17}" destId="{9D2572A0-1195-472C-B955-BF51A4932B77}" srcOrd="2" destOrd="0" parTransId="{61787B2C-EB19-4FA8-B619-9B9F67215DFA}" sibTransId="{3DA10C7D-D86C-4973-B389-2DD8872E14FC}"/>
    <dgm:cxn modelId="{2B8FF0BD-0544-43B5-AB2C-6C9329C4E91C}" type="presParOf" srcId="{7129B005-BB3C-4402-BD60-3BD379D66EAD}" destId="{0293D70F-A486-44EA-89CF-2C004853E57B}" srcOrd="0" destOrd="0" presId="urn:microsoft.com/office/officeart/2005/8/layout/chart3"/>
    <dgm:cxn modelId="{3F2F8C8D-0C0D-455C-8684-B22D8BE4BCD8}" type="presParOf" srcId="{7129B005-BB3C-4402-BD60-3BD379D66EAD}" destId="{668F4D67-62CC-414D-8689-A36981EE9688}" srcOrd="1" destOrd="0" presId="urn:microsoft.com/office/officeart/2005/8/layout/chart3"/>
    <dgm:cxn modelId="{430A958B-86AD-471F-BDBD-FCE1238319B3}" type="presParOf" srcId="{7129B005-BB3C-4402-BD60-3BD379D66EAD}" destId="{C7A68A20-A15F-4682-8888-6A47D73148F7}" srcOrd="2" destOrd="0" presId="urn:microsoft.com/office/officeart/2005/8/layout/chart3"/>
    <dgm:cxn modelId="{726FBCF4-8F71-407E-B8F9-3022BDB52C25}" type="presParOf" srcId="{7129B005-BB3C-4402-BD60-3BD379D66EAD}" destId="{B001F256-6012-4A9F-9375-4DC8B22A8FD5}" srcOrd="3" destOrd="0" presId="urn:microsoft.com/office/officeart/2005/8/layout/chart3"/>
    <dgm:cxn modelId="{45ACA998-D950-4A89-A458-EAE8CE085F98}" type="presParOf" srcId="{7129B005-BB3C-4402-BD60-3BD379D66EAD}" destId="{515A1390-A887-4D05-B616-1872A37364DB}" srcOrd="4" destOrd="0" presId="urn:microsoft.com/office/officeart/2005/8/layout/chart3"/>
    <dgm:cxn modelId="{937C3F8E-628F-4124-BC4C-E9FEB163ED87}" type="presParOf" srcId="{7129B005-BB3C-4402-BD60-3BD379D66EAD}" destId="{76B7C2F5-52FC-4BD3-AD29-8BA31C17741C}" srcOrd="5" destOrd="0" presId="urn:microsoft.com/office/officeart/2005/8/layout/chart3"/>
    <dgm:cxn modelId="{514ABCBA-376C-4C66-A698-5E7CD1CAAAC7}" type="presParOf" srcId="{7129B005-BB3C-4402-BD60-3BD379D66EAD}" destId="{259A5ACD-5950-46D4-AC97-AA5A020ADF33}" srcOrd="6" destOrd="0" presId="urn:microsoft.com/office/officeart/2005/8/layout/chart3"/>
    <dgm:cxn modelId="{5E6EB829-165F-4FB4-84E0-3EAFD0593229}" type="presParOf" srcId="{7129B005-BB3C-4402-BD60-3BD379D66EAD}" destId="{8709BF85-E277-4362-B87A-ED352AE321FD}" srcOrd="7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A36490A-1CA5-458B-821A-0D96A2339AE4}" type="doc">
      <dgm:prSet loTypeId="urn:microsoft.com/office/officeart/2005/8/layout/arrow3" loCatId="relationship" qsTypeId="urn:microsoft.com/office/officeart/2005/8/quickstyle/3d2" qsCatId="3D" csTypeId="urn:microsoft.com/office/officeart/2005/8/colors/accent6_2" csCatId="accent6" phldr="1"/>
      <dgm:spPr/>
      <dgm:t>
        <a:bodyPr/>
        <a:lstStyle/>
        <a:p>
          <a:endParaRPr lang="ru-RU"/>
        </a:p>
      </dgm:t>
    </dgm:pt>
    <dgm:pt modelId="{3C543364-6458-483F-8375-18FE4232E862}">
      <dgm:prSet phldrT="[Текст]" custT="1"/>
      <dgm:spPr/>
      <dgm:t>
        <a:bodyPr/>
        <a:lstStyle/>
        <a:p>
          <a:pPr>
            <a:spcAft>
              <a:spcPts val="0"/>
            </a:spcAft>
          </a:pPr>
          <a:r>
            <a:rPr lang="ru-RU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Общая стоимость заключенных контрактов конкурентными способами </a:t>
          </a:r>
        </a:p>
        <a:p>
          <a:pPr>
            <a:spcAft>
              <a:spcPts val="0"/>
            </a:spcAft>
          </a:pPr>
          <a:r>
            <a:rPr lang="ru-RU" sz="11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только состоявшиеся закупки</a:t>
          </a:r>
        </a:p>
      </dgm:t>
    </dgm:pt>
    <dgm:pt modelId="{A6023F83-BE84-40E1-BC91-0B4C28893C0C}" type="parTrans" cxnId="{28E4DFE8-1D89-492E-A01D-F8C416FBA62B}">
      <dgm:prSet/>
      <dgm:spPr/>
      <dgm:t>
        <a:bodyPr/>
        <a:lstStyle/>
        <a:p>
          <a:endParaRPr lang="ru-RU"/>
        </a:p>
      </dgm:t>
    </dgm:pt>
    <dgm:pt modelId="{E79A0FA2-811A-400A-BCD8-6A00AA088233}" type="sibTrans" cxnId="{28E4DFE8-1D89-492E-A01D-F8C416FBA62B}">
      <dgm:prSet/>
      <dgm:spPr/>
      <dgm:t>
        <a:bodyPr/>
        <a:lstStyle/>
        <a:p>
          <a:endParaRPr lang="ru-RU"/>
        </a:p>
      </dgm:t>
    </dgm:pt>
    <dgm:pt modelId="{97628FE2-07A8-4F30-840A-92F0AB0ED5A4}">
      <dgm:prSet phldrT="[Текст]" custT="1"/>
      <dgm:spPr/>
      <dgm:t>
        <a:bodyPr/>
        <a:lstStyle/>
        <a:p>
          <a:pPr>
            <a:lnSpc>
              <a:spcPct val="90000"/>
            </a:lnSpc>
            <a:spcAft>
              <a:spcPct val="35000"/>
            </a:spcAft>
          </a:pPr>
          <a:r>
            <a:rPr lang="ru-RU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Общая стоимость заключенных контрактов</a:t>
          </a:r>
          <a:endParaRPr lang="ru-RU" sz="1200" b="1" i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ECBF386-29C8-488E-AA79-E21D3F7B22B6}" type="parTrans" cxnId="{E493AB3A-B46E-49F0-8A6D-27250F653494}">
      <dgm:prSet/>
      <dgm:spPr/>
      <dgm:t>
        <a:bodyPr/>
        <a:lstStyle/>
        <a:p>
          <a:endParaRPr lang="ru-RU"/>
        </a:p>
      </dgm:t>
    </dgm:pt>
    <dgm:pt modelId="{345DDA57-E357-48C3-AB95-7E73CAB64D69}" type="sibTrans" cxnId="{E493AB3A-B46E-49F0-8A6D-27250F653494}">
      <dgm:prSet/>
      <dgm:spPr/>
      <dgm:t>
        <a:bodyPr/>
        <a:lstStyle/>
        <a:p>
          <a:endParaRPr lang="ru-RU"/>
        </a:p>
      </dgm:t>
    </dgm:pt>
    <dgm:pt modelId="{7A74949C-C816-4564-95E1-79D45C98E209}" type="pres">
      <dgm:prSet presAssocID="{8A36490A-1CA5-458B-821A-0D96A2339AE4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5446BEA-F8EF-469F-9392-AB433D0FEA03}" type="pres">
      <dgm:prSet presAssocID="{8A36490A-1CA5-458B-821A-0D96A2339AE4}" presName="divider" presStyleLbl="fgShp" presStyleIdx="0" presStyleCnt="1" custAng="300000"/>
      <dgm:spPr/>
    </dgm:pt>
    <dgm:pt modelId="{97D1A8C7-0ECB-48D1-B5BD-5C7102B1281F}" type="pres">
      <dgm:prSet presAssocID="{3C543364-6458-483F-8375-18FE4232E862}" presName="downArrow" presStyleLbl="node1" presStyleIdx="0" presStyleCnt="2" custScaleX="21280" custScaleY="82675" custLinFactNeighborX="-32010" custLinFactNeighborY="879"/>
      <dgm:spPr>
        <a:noFill/>
      </dgm:spPr>
    </dgm:pt>
    <dgm:pt modelId="{21923072-202F-4691-AC40-3FA6E4AB5AC5}" type="pres">
      <dgm:prSet presAssocID="{3C543364-6458-483F-8375-18FE4232E862}" presName="downArrowText" presStyleLbl="revTx" presStyleIdx="0" presStyleCnt="2" custScaleX="226362" custScaleY="80251" custLinFactNeighborX="-63284" custLinFactNeighborY="2158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2AEC64A-301E-49A0-BECB-4B48C40BCB79}" type="pres">
      <dgm:prSet presAssocID="{97628FE2-07A8-4F30-840A-92F0AB0ED5A4}" presName="upArrow" presStyleLbl="node1" presStyleIdx="1" presStyleCnt="2" custScaleX="24274" custScaleY="83644" custLinFactNeighborX="34296" custLinFactNeighborY="-774"/>
      <dgm:spPr>
        <a:noFill/>
      </dgm:spPr>
    </dgm:pt>
    <dgm:pt modelId="{77EEE867-463A-4DEF-9D5C-26EE509EDDDF}" type="pres">
      <dgm:prSet presAssocID="{97628FE2-07A8-4F30-840A-92F0AB0ED5A4}" presName="upArrowText" presStyleLbl="revTx" presStyleIdx="1" presStyleCnt="2" custScaleX="230111" custScaleY="38526" custLinFactNeighborX="55323" custLinFactNeighborY="-3906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8E4DFE8-1D89-492E-A01D-F8C416FBA62B}" srcId="{8A36490A-1CA5-458B-821A-0D96A2339AE4}" destId="{3C543364-6458-483F-8375-18FE4232E862}" srcOrd="0" destOrd="0" parTransId="{A6023F83-BE84-40E1-BC91-0B4C28893C0C}" sibTransId="{E79A0FA2-811A-400A-BCD8-6A00AA088233}"/>
    <dgm:cxn modelId="{E493AB3A-B46E-49F0-8A6D-27250F653494}" srcId="{8A36490A-1CA5-458B-821A-0D96A2339AE4}" destId="{97628FE2-07A8-4F30-840A-92F0AB0ED5A4}" srcOrd="1" destOrd="0" parTransId="{DECBF386-29C8-488E-AA79-E21D3F7B22B6}" sibTransId="{345DDA57-E357-48C3-AB95-7E73CAB64D69}"/>
    <dgm:cxn modelId="{E1C3E9F2-82B4-4756-86BA-168A3F4A3DBE}" type="presOf" srcId="{97628FE2-07A8-4F30-840A-92F0AB0ED5A4}" destId="{77EEE867-463A-4DEF-9D5C-26EE509EDDDF}" srcOrd="0" destOrd="0" presId="urn:microsoft.com/office/officeart/2005/8/layout/arrow3"/>
    <dgm:cxn modelId="{A87C8503-DE95-48E3-9486-69F2C06F3888}" type="presOf" srcId="{3C543364-6458-483F-8375-18FE4232E862}" destId="{21923072-202F-4691-AC40-3FA6E4AB5AC5}" srcOrd="0" destOrd="0" presId="urn:microsoft.com/office/officeart/2005/8/layout/arrow3"/>
    <dgm:cxn modelId="{747B3798-7AD2-47B3-B7AA-1C624F3EDA4A}" type="presOf" srcId="{8A36490A-1CA5-458B-821A-0D96A2339AE4}" destId="{7A74949C-C816-4564-95E1-79D45C98E209}" srcOrd="0" destOrd="0" presId="urn:microsoft.com/office/officeart/2005/8/layout/arrow3"/>
    <dgm:cxn modelId="{B423B77E-7D06-48F2-98F2-7DDD0AB8887C}" type="presParOf" srcId="{7A74949C-C816-4564-95E1-79D45C98E209}" destId="{F5446BEA-F8EF-469F-9392-AB433D0FEA03}" srcOrd="0" destOrd="0" presId="urn:microsoft.com/office/officeart/2005/8/layout/arrow3"/>
    <dgm:cxn modelId="{7DE6132B-062C-48BA-817F-525D60BD12E7}" type="presParOf" srcId="{7A74949C-C816-4564-95E1-79D45C98E209}" destId="{97D1A8C7-0ECB-48D1-B5BD-5C7102B1281F}" srcOrd="1" destOrd="0" presId="urn:microsoft.com/office/officeart/2005/8/layout/arrow3"/>
    <dgm:cxn modelId="{D5DB14B4-80A0-4693-879F-9E7A3E050BE3}" type="presParOf" srcId="{7A74949C-C816-4564-95E1-79D45C98E209}" destId="{21923072-202F-4691-AC40-3FA6E4AB5AC5}" srcOrd="2" destOrd="0" presId="urn:microsoft.com/office/officeart/2005/8/layout/arrow3"/>
    <dgm:cxn modelId="{9C53BE37-A200-4D82-A159-6E4840A89D7A}" type="presParOf" srcId="{7A74949C-C816-4564-95E1-79D45C98E209}" destId="{42AEC64A-301E-49A0-BECB-4B48C40BCB79}" srcOrd="3" destOrd="0" presId="urn:microsoft.com/office/officeart/2005/8/layout/arrow3"/>
    <dgm:cxn modelId="{399E31D6-8891-4DF3-9976-686576103A77}" type="presParOf" srcId="{7A74949C-C816-4564-95E1-79D45C98E209}" destId="{77EEE867-463A-4DEF-9D5C-26EE509EDDDF}" srcOrd="4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A36490A-1CA5-458B-821A-0D96A2339AE4}" type="doc">
      <dgm:prSet loTypeId="urn:microsoft.com/office/officeart/2005/8/layout/arrow3" loCatId="relationship" qsTypeId="urn:microsoft.com/office/officeart/2005/8/quickstyle/3d2" qsCatId="3D" csTypeId="urn:microsoft.com/office/officeart/2005/8/colors/accent6_2" csCatId="accent6" phldr="1"/>
      <dgm:spPr/>
      <dgm:t>
        <a:bodyPr/>
        <a:lstStyle/>
        <a:p>
          <a:endParaRPr lang="ru-RU"/>
        </a:p>
      </dgm:t>
    </dgm:pt>
    <dgm:pt modelId="{3C543364-6458-483F-8375-18FE4232E862}">
      <dgm:prSet phldrT="[Текст]" custT="1"/>
      <dgm:spPr/>
      <dgm:t>
        <a:bodyPr/>
        <a:lstStyle/>
        <a:p>
          <a:pPr>
            <a:spcAft>
              <a:spcPts val="0"/>
            </a:spcAft>
          </a:pP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Количество </a:t>
          </a:r>
          <a:r>
            <a:rPr lang="ru-RU" sz="18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состоявшихся</a:t>
          </a: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конкурентных процедур</a:t>
          </a:r>
        </a:p>
      </dgm:t>
    </dgm:pt>
    <dgm:pt modelId="{A6023F83-BE84-40E1-BC91-0B4C28893C0C}" type="parTrans" cxnId="{28E4DFE8-1D89-492E-A01D-F8C416FBA62B}">
      <dgm:prSet/>
      <dgm:spPr/>
      <dgm:t>
        <a:bodyPr/>
        <a:lstStyle/>
        <a:p>
          <a:endParaRPr lang="ru-RU"/>
        </a:p>
      </dgm:t>
    </dgm:pt>
    <dgm:pt modelId="{E79A0FA2-811A-400A-BCD8-6A00AA088233}" type="sibTrans" cxnId="{28E4DFE8-1D89-492E-A01D-F8C416FBA62B}">
      <dgm:prSet/>
      <dgm:spPr/>
      <dgm:t>
        <a:bodyPr/>
        <a:lstStyle/>
        <a:p>
          <a:endParaRPr lang="ru-RU"/>
        </a:p>
      </dgm:t>
    </dgm:pt>
    <dgm:pt modelId="{97628FE2-07A8-4F30-840A-92F0AB0ED5A4}">
      <dgm:prSet phldrT="[Текст]" custT="1"/>
      <dgm:spPr/>
      <dgm:t>
        <a:bodyPr/>
        <a:lstStyle/>
        <a:p>
          <a:pPr>
            <a:lnSpc>
              <a:spcPct val="90000"/>
            </a:lnSpc>
            <a:spcAft>
              <a:spcPct val="35000"/>
            </a:spcAft>
          </a:pPr>
          <a:r>
            <a:rPr lang="ru-RU" sz="18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Общее</a:t>
          </a: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количество проведенных конкурентных процедур</a:t>
          </a:r>
          <a:endParaRPr lang="ru-RU" sz="1400" b="1" i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ECBF386-29C8-488E-AA79-E21D3F7B22B6}" type="parTrans" cxnId="{E493AB3A-B46E-49F0-8A6D-27250F653494}">
      <dgm:prSet/>
      <dgm:spPr/>
      <dgm:t>
        <a:bodyPr/>
        <a:lstStyle/>
        <a:p>
          <a:endParaRPr lang="ru-RU"/>
        </a:p>
      </dgm:t>
    </dgm:pt>
    <dgm:pt modelId="{345DDA57-E357-48C3-AB95-7E73CAB64D69}" type="sibTrans" cxnId="{E493AB3A-B46E-49F0-8A6D-27250F653494}">
      <dgm:prSet/>
      <dgm:spPr/>
      <dgm:t>
        <a:bodyPr/>
        <a:lstStyle/>
        <a:p>
          <a:endParaRPr lang="ru-RU"/>
        </a:p>
      </dgm:t>
    </dgm:pt>
    <dgm:pt modelId="{7A74949C-C816-4564-95E1-79D45C98E209}" type="pres">
      <dgm:prSet presAssocID="{8A36490A-1CA5-458B-821A-0D96A2339AE4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5446BEA-F8EF-469F-9392-AB433D0FEA03}" type="pres">
      <dgm:prSet presAssocID="{8A36490A-1CA5-458B-821A-0D96A2339AE4}" presName="divider" presStyleLbl="fgShp" presStyleIdx="0" presStyleCnt="1" custAng="300000"/>
      <dgm:spPr/>
    </dgm:pt>
    <dgm:pt modelId="{97D1A8C7-0ECB-48D1-B5BD-5C7102B1281F}" type="pres">
      <dgm:prSet presAssocID="{3C543364-6458-483F-8375-18FE4232E862}" presName="downArrow" presStyleLbl="node1" presStyleIdx="0" presStyleCnt="2" custScaleX="21280" custScaleY="82675" custLinFactNeighborX="-32010" custLinFactNeighborY="879"/>
      <dgm:spPr>
        <a:noFill/>
      </dgm:spPr>
    </dgm:pt>
    <dgm:pt modelId="{21923072-202F-4691-AC40-3FA6E4AB5AC5}" type="pres">
      <dgm:prSet presAssocID="{3C543364-6458-483F-8375-18FE4232E862}" presName="downArrowText" presStyleLbl="revTx" presStyleIdx="0" presStyleCnt="2" custScaleX="226362" custScaleY="80251" custLinFactNeighborX="-63284" custLinFactNeighborY="2158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2AEC64A-301E-49A0-BECB-4B48C40BCB79}" type="pres">
      <dgm:prSet presAssocID="{97628FE2-07A8-4F30-840A-92F0AB0ED5A4}" presName="upArrow" presStyleLbl="node1" presStyleIdx="1" presStyleCnt="2" custScaleX="24274" custScaleY="83644" custLinFactNeighborX="34296" custLinFactNeighborY="-774"/>
      <dgm:spPr>
        <a:noFill/>
      </dgm:spPr>
    </dgm:pt>
    <dgm:pt modelId="{77EEE867-463A-4DEF-9D5C-26EE509EDDDF}" type="pres">
      <dgm:prSet presAssocID="{97628FE2-07A8-4F30-840A-92F0AB0ED5A4}" presName="upArrowText" presStyleLbl="revTx" presStyleIdx="1" presStyleCnt="2" custScaleX="230111" custScaleY="81464" custLinFactNeighborX="55323" custLinFactNeighborY="-156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8E4DFE8-1D89-492E-A01D-F8C416FBA62B}" srcId="{8A36490A-1CA5-458B-821A-0D96A2339AE4}" destId="{3C543364-6458-483F-8375-18FE4232E862}" srcOrd="0" destOrd="0" parTransId="{A6023F83-BE84-40E1-BC91-0B4C28893C0C}" sibTransId="{E79A0FA2-811A-400A-BCD8-6A00AA088233}"/>
    <dgm:cxn modelId="{E493AB3A-B46E-49F0-8A6D-27250F653494}" srcId="{8A36490A-1CA5-458B-821A-0D96A2339AE4}" destId="{97628FE2-07A8-4F30-840A-92F0AB0ED5A4}" srcOrd="1" destOrd="0" parTransId="{DECBF386-29C8-488E-AA79-E21D3F7B22B6}" sibTransId="{345DDA57-E357-48C3-AB95-7E73CAB64D69}"/>
    <dgm:cxn modelId="{E1C3E9F2-82B4-4756-86BA-168A3F4A3DBE}" type="presOf" srcId="{97628FE2-07A8-4F30-840A-92F0AB0ED5A4}" destId="{77EEE867-463A-4DEF-9D5C-26EE509EDDDF}" srcOrd="0" destOrd="0" presId="urn:microsoft.com/office/officeart/2005/8/layout/arrow3"/>
    <dgm:cxn modelId="{A87C8503-DE95-48E3-9486-69F2C06F3888}" type="presOf" srcId="{3C543364-6458-483F-8375-18FE4232E862}" destId="{21923072-202F-4691-AC40-3FA6E4AB5AC5}" srcOrd="0" destOrd="0" presId="urn:microsoft.com/office/officeart/2005/8/layout/arrow3"/>
    <dgm:cxn modelId="{747B3798-7AD2-47B3-B7AA-1C624F3EDA4A}" type="presOf" srcId="{8A36490A-1CA5-458B-821A-0D96A2339AE4}" destId="{7A74949C-C816-4564-95E1-79D45C98E209}" srcOrd="0" destOrd="0" presId="urn:microsoft.com/office/officeart/2005/8/layout/arrow3"/>
    <dgm:cxn modelId="{B423B77E-7D06-48F2-98F2-7DDD0AB8887C}" type="presParOf" srcId="{7A74949C-C816-4564-95E1-79D45C98E209}" destId="{F5446BEA-F8EF-469F-9392-AB433D0FEA03}" srcOrd="0" destOrd="0" presId="urn:microsoft.com/office/officeart/2005/8/layout/arrow3"/>
    <dgm:cxn modelId="{7DE6132B-062C-48BA-817F-525D60BD12E7}" type="presParOf" srcId="{7A74949C-C816-4564-95E1-79D45C98E209}" destId="{97D1A8C7-0ECB-48D1-B5BD-5C7102B1281F}" srcOrd="1" destOrd="0" presId="urn:microsoft.com/office/officeart/2005/8/layout/arrow3"/>
    <dgm:cxn modelId="{D5DB14B4-80A0-4693-879F-9E7A3E050BE3}" type="presParOf" srcId="{7A74949C-C816-4564-95E1-79D45C98E209}" destId="{21923072-202F-4691-AC40-3FA6E4AB5AC5}" srcOrd="2" destOrd="0" presId="urn:microsoft.com/office/officeart/2005/8/layout/arrow3"/>
    <dgm:cxn modelId="{9C53BE37-A200-4D82-A159-6E4840A89D7A}" type="presParOf" srcId="{7A74949C-C816-4564-95E1-79D45C98E209}" destId="{42AEC64A-301E-49A0-BECB-4B48C40BCB79}" srcOrd="3" destOrd="0" presId="urn:microsoft.com/office/officeart/2005/8/layout/arrow3"/>
    <dgm:cxn modelId="{399E31D6-8891-4DF3-9976-686576103A77}" type="presParOf" srcId="{7A74949C-C816-4564-95E1-79D45C98E209}" destId="{77EEE867-463A-4DEF-9D5C-26EE509EDDDF}" srcOrd="4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95F74A2-8ABB-4FAA-9BC5-3AB936CC9E69}" type="doc">
      <dgm:prSet loTypeId="urn:microsoft.com/office/officeart/2005/8/layout/radial3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6C608952-9E6A-430F-B96D-938FB58DD95B}">
      <dgm:prSet phldrT="[Текст]"/>
      <dgm:spPr/>
      <dgm:t>
        <a:bodyPr/>
        <a:lstStyle/>
        <a:p>
          <a:r>
            <a:rPr lang="ru-RU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Победитель определен</a:t>
          </a:r>
        </a:p>
      </dgm:t>
    </dgm:pt>
    <dgm:pt modelId="{8EB1E753-2A08-46A3-A9B7-94A452A63AAA}" type="parTrans" cxnId="{A72689EE-BD98-41C3-B43F-9CFDA2709026}">
      <dgm:prSet/>
      <dgm:spPr/>
      <dgm:t>
        <a:bodyPr/>
        <a:lstStyle/>
        <a:p>
          <a:endParaRPr lang="ru-RU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930B92B-E289-42EA-978F-4F18212ADC42}" type="sibTrans" cxnId="{A72689EE-BD98-41C3-B43F-9CFDA2709026}">
      <dgm:prSet/>
      <dgm:spPr/>
      <dgm:t>
        <a:bodyPr/>
        <a:lstStyle/>
        <a:p>
          <a:endParaRPr lang="ru-RU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55BE071-D033-467F-BA81-430FF68A0E9C}">
      <dgm:prSet phldrT="[Текст]"/>
      <dgm:spPr/>
      <dgm:t>
        <a:bodyPr/>
        <a:lstStyle/>
        <a:p>
          <a:r>
            <a:rPr lang="ru-RU" b="1" dirty="0">
              <a:latin typeface="Times New Roman" panose="02020603050405020304" pitchFamily="18" charset="0"/>
              <a:cs typeface="Times New Roman" panose="02020603050405020304" pitchFamily="18" charset="0"/>
            </a:rPr>
            <a:t>Запросы котировок</a:t>
          </a:r>
        </a:p>
      </dgm:t>
    </dgm:pt>
    <dgm:pt modelId="{819E3CAB-8E66-43E0-8996-7F13C9C5FBD7}" type="parTrans" cxnId="{8C604986-0379-4073-8428-E24A1E7DAACB}">
      <dgm:prSet/>
      <dgm:spPr/>
      <dgm:t>
        <a:bodyPr/>
        <a:lstStyle/>
        <a:p>
          <a:endParaRPr lang="ru-RU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19B31F9-9198-4600-A688-9C534281CE51}" type="sibTrans" cxnId="{8C604986-0379-4073-8428-E24A1E7DAACB}">
      <dgm:prSet/>
      <dgm:spPr/>
      <dgm:t>
        <a:bodyPr/>
        <a:lstStyle/>
        <a:p>
          <a:endParaRPr lang="ru-RU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8CC2A7F-64F8-417B-9AAE-9F280D93D82D}">
      <dgm:prSet phldrT="[Текст]"/>
      <dgm:spPr/>
      <dgm:t>
        <a:bodyPr/>
        <a:lstStyle/>
        <a:p>
          <a:r>
            <a:rPr lang="ru-RU" b="1" dirty="0">
              <a:latin typeface="Times New Roman" panose="02020603050405020304" pitchFamily="18" charset="0"/>
              <a:cs typeface="Times New Roman" panose="02020603050405020304" pitchFamily="18" charset="0"/>
            </a:rPr>
            <a:t>Конкурсы</a:t>
          </a:r>
        </a:p>
      </dgm:t>
    </dgm:pt>
    <dgm:pt modelId="{482E11FA-4178-4F74-BE11-A76F0950FBDC}" type="parTrans" cxnId="{1B3634F3-A1AE-4A39-8AC1-4D2789F91273}">
      <dgm:prSet/>
      <dgm:spPr/>
      <dgm:t>
        <a:bodyPr/>
        <a:lstStyle/>
        <a:p>
          <a:endParaRPr lang="ru-RU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4C0D177-15B0-43AB-8670-757FD19D563A}" type="sibTrans" cxnId="{1B3634F3-A1AE-4A39-8AC1-4D2789F91273}">
      <dgm:prSet/>
      <dgm:spPr/>
      <dgm:t>
        <a:bodyPr/>
        <a:lstStyle/>
        <a:p>
          <a:endParaRPr lang="ru-RU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69B59A8-9995-41E1-9F42-DC52E7C2081F}">
      <dgm:prSet phldrT="[Текст]"/>
      <dgm:spPr/>
      <dgm:t>
        <a:bodyPr/>
        <a:lstStyle/>
        <a:p>
          <a:r>
            <a:rPr lang="ru-RU" b="1" dirty="0">
              <a:latin typeface="Times New Roman" panose="02020603050405020304" pitchFamily="18" charset="0"/>
              <a:cs typeface="Times New Roman" panose="02020603050405020304" pitchFamily="18" charset="0"/>
            </a:rPr>
            <a:t>Аукционы</a:t>
          </a:r>
        </a:p>
      </dgm:t>
    </dgm:pt>
    <dgm:pt modelId="{A475ECB4-FB69-4C9B-BC6A-777BA6077432}" type="parTrans" cxnId="{A1A14398-5CDD-43B2-B589-AB814F445665}">
      <dgm:prSet/>
      <dgm:spPr/>
      <dgm:t>
        <a:bodyPr/>
        <a:lstStyle/>
        <a:p>
          <a:endParaRPr lang="ru-RU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14F085E-DA12-4087-A28B-AB943FC445EA}" type="sibTrans" cxnId="{A1A14398-5CDD-43B2-B589-AB814F445665}">
      <dgm:prSet/>
      <dgm:spPr/>
      <dgm:t>
        <a:bodyPr/>
        <a:lstStyle/>
        <a:p>
          <a:endParaRPr lang="ru-RU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E2B4224-5F34-4ACB-9ADD-481B8B9A41EE}" type="pres">
      <dgm:prSet presAssocID="{B95F74A2-8ABB-4FAA-9BC5-3AB936CC9E69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3C719BD-E29D-48AC-871B-B277E4EFC5E8}" type="pres">
      <dgm:prSet presAssocID="{B95F74A2-8ABB-4FAA-9BC5-3AB936CC9E69}" presName="radial" presStyleCnt="0">
        <dgm:presLayoutVars>
          <dgm:animLvl val="ctr"/>
        </dgm:presLayoutVars>
      </dgm:prSet>
      <dgm:spPr/>
    </dgm:pt>
    <dgm:pt modelId="{B81D5184-D57D-481B-AF9A-9229F922D1B0}" type="pres">
      <dgm:prSet presAssocID="{6C608952-9E6A-430F-B96D-938FB58DD95B}" presName="centerShape" presStyleLbl="vennNode1" presStyleIdx="0" presStyleCnt="4" custScaleX="79080" custScaleY="71766" custLinFactNeighborY="-1616"/>
      <dgm:spPr/>
      <dgm:t>
        <a:bodyPr/>
        <a:lstStyle/>
        <a:p>
          <a:endParaRPr lang="ru-RU"/>
        </a:p>
      </dgm:t>
    </dgm:pt>
    <dgm:pt modelId="{DAA9D019-9E18-427D-9CD3-0B5604E6E711}" type="pres">
      <dgm:prSet presAssocID="{655BE071-D033-467F-BA81-430FF68A0E9C}" presName="node" presStyleLbl="vennNode1" presStyleIdx="1" presStyleCnt="4" custScaleX="175037" custScaleY="119750" custRadScaleRad="76592" custRadScaleInc="-63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29A60C-D20D-41C0-A76B-EA566D77E8F2}" type="pres">
      <dgm:prSet presAssocID="{B8CC2A7F-64F8-417B-9AAE-9F280D93D82D}" presName="node" presStyleLbl="vennNode1" presStyleIdx="2" presStyleCnt="4" custScaleX="151145" custScaleY="119750" custRadScaleRad="90375" custRadScaleInc="299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A4C095-9F06-4B0F-B7B4-C96A6145696E}" type="pres">
      <dgm:prSet presAssocID="{869B59A8-9995-41E1-9F42-DC52E7C2081F}" presName="node" presStyleLbl="vennNode1" presStyleIdx="3" presStyleCnt="4" custScaleX="151145" custScaleY="119750" custRadScaleRad="87910" custRadScaleInc="-33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A1DA13A-39D3-439C-8683-F5FB17BF39F2}" type="presOf" srcId="{869B59A8-9995-41E1-9F42-DC52E7C2081F}" destId="{D9A4C095-9F06-4B0F-B7B4-C96A6145696E}" srcOrd="0" destOrd="0" presId="urn:microsoft.com/office/officeart/2005/8/layout/radial3"/>
    <dgm:cxn modelId="{8C604986-0379-4073-8428-E24A1E7DAACB}" srcId="{6C608952-9E6A-430F-B96D-938FB58DD95B}" destId="{655BE071-D033-467F-BA81-430FF68A0E9C}" srcOrd="0" destOrd="0" parTransId="{819E3CAB-8E66-43E0-8996-7F13C9C5FBD7}" sibTransId="{B19B31F9-9198-4600-A688-9C534281CE51}"/>
    <dgm:cxn modelId="{D7DF348C-A0D2-4AAC-ADC8-EE17DDF51826}" type="presOf" srcId="{655BE071-D033-467F-BA81-430FF68A0E9C}" destId="{DAA9D019-9E18-427D-9CD3-0B5604E6E711}" srcOrd="0" destOrd="0" presId="urn:microsoft.com/office/officeart/2005/8/layout/radial3"/>
    <dgm:cxn modelId="{A72689EE-BD98-41C3-B43F-9CFDA2709026}" srcId="{B95F74A2-8ABB-4FAA-9BC5-3AB936CC9E69}" destId="{6C608952-9E6A-430F-B96D-938FB58DD95B}" srcOrd="0" destOrd="0" parTransId="{8EB1E753-2A08-46A3-A9B7-94A452A63AAA}" sibTransId="{1930B92B-E289-42EA-978F-4F18212ADC42}"/>
    <dgm:cxn modelId="{A1A14398-5CDD-43B2-B589-AB814F445665}" srcId="{6C608952-9E6A-430F-B96D-938FB58DD95B}" destId="{869B59A8-9995-41E1-9F42-DC52E7C2081F}" srcOrd="2" destOrd="0" parTransId="{A475ECB4-FB69-4C9B-BC6A-777BA6077432}" sibTransId="{514F085E-DA12-4087-A28B-AB943FC445EA}"/>
    <dgm:cxn modelId="{1B3634F3-A1AE-4A39-8AC1-4D2789F91273}" srcId="{6C608952-9E6A-430F-B96D-938FB58DD95B}" destId="{B8CC2A7F-64F8-417B-9AAE-9F280D93D82D}" srcOrd="1" destOrd="0" parTransId="{482E11FA-4178-4F74-BE11-A76F0950FBDC}" sibTransId="{D4C0D177-15B0-43AB-8670-757FD19D563A}"/>
    <dgm:cxn modelId="{B6C77948-2B35-491A-A638-BAC89D3F348D}" type="presOf" srcId="{B95F74A2-8ABB-4FAA-9BC5-3AB936CC9E69}" destId="{2E2B4224-5F34-4ACB-9ADD-481B8B9A41EE}" srcOrd="0" destOrd="0" presId="urn:microsoft.com/office/officeart/2005/8/layout/radial3"/>
    <dgm:cxn modelId="{1FD2F589-FE68-4BBB-8694-B0EF135AC92E}" type="presOf" srcId="{6C608952-9E6A-430F-B96D-938FB58DD95B}" destId="{B81D5184-D57D-481B-AF9A-9229F922D1B0}" srcOrd="0" destOrd="0" presId="urn:microsoft.com/office/officeart/2005/8/layout/radial3"/>
    <dgm:cxn modelId="{69D52785-15AB-4017-A3BC-AEF22D25965C}" type="presOf" srcId="{B8CC2A7F-64F8-417B-9AAE-9F280D93D82D}" destId="{F629A60C-D20D-41C0-A76B-EA566D77E8F2}" srcOrd="0" destOrd="0" presId="urn:microsoft.com/office/officeart/2005/8/layout/radial3"/>
    <dgm:cxn modelId="{0BC795F6-F049-41FD-A94D-700775007D08}" type="presParOf" srcId="{2E2B4224-5F34-4ACB-9ADD-481B8B9A41EE}" destId="{A3C719BD-E29D-48AC-871B-B277E4EFC5E8}" srcOrd="0" destOrd="0" presId="urn:microsoft.com/office/officeart/2005/8/layout/radial3"/>
    <dgm:cxn modelId="{69AFC11D-FF96-428B-BC1D-E265048F669B}" type="presParOf" srcId="{A3C719BD-E29D-48AC-871B-B277E4EFC5E8}" destId="{B81D5184-D57D-481B-AF9A-9229F922D1B0}" srcOrd="0" destOrd="0" presId="urn:microsoft.com/office/officeart/2005/8/layout/radial3"/>
    <dgm:cxn modelId="{8900054C-25B8-44CE-9815-ACA58F45DC38}" type="presParOf" srcId="{A3C719BD-E29D-48AC-871B-B277E4EFC5E8}" destId="{DAA9D019-9E18-427D-9CD3-0B5604E6E711}" srcOrd="1" destOrd="0" presId="urn:microsoft.com/office/officeart/2005/8/layout/radial3"/>
    <dgm:cxn modelId="{4B8D7445-A00C-4C1D-BD8C-EA603DCCD1EF}" type="presParOf" srcId="{A3C719BD-E29D-48AC-871B-B277E4EFC5E8}" destId="{F629A60C-D20D-41C0-A76B-EA566D77E8F2}" srcOrd="2" destOrd="0" presId="urn:microsoft.com/office/officeart/2005/8/layout/radial3"/>
    <dgm:cxn modelId="{C1DA23BF-DD48-4DC9-A880-D57C7058EA58}" type="presParOf" srcId="{A3C719BD-E29D-48AC-871B-B277E4EFC5E8}" destId="{D9A4C095-9F06-4B0F-B7B4-C96A6145696E}" srcOrd="3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15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A36490A-1CA5-458B-821A-0D96A2339AE4}" type="doc">
      <dgm:prSet loTypeId="urn:microsoft.com/office/officeart/2005/8/layout/arrow3" loCatId="relationship" qsTypeId="urn:microsoft.com/office/officeart/2005/8/quickstyle/3d2" qsCatId="3D" csTypeId="urn:microsoft.com/office/officeart/2005/8/colors/accent6_2" csCatId="accent6" phldr="1"/>
      <dgm:spPr/>
      <dgm:t>
        <a:bodyPr/>
        <a:lstStyle/>
        <a:p>
          <a:endParaRPr lang="ru-RU"/>
        </a:p>
      </dgm:t>
    </dgm:pt>
    <dgm:pt modelId="{3C543364-6458-483F-8375-18FE4232E862}">
      <dgm:prSet phldrT="[Текст]" custT="1"/>
      <dgm:spPr/>
      <dgm:t>
        <a:bodyPr/>
        <a:lstStyle/>
        <a:p>
          <a:pPr>
            <a:spcAft>
              <a:spcPts val="0"/>
            </a:spcAft>
          </a:pP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Число </a:t>
          </a:r>
          <a:r>
            <a:rPr lang="ru-RU" sz="18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допущенных</a:t>
          </a: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участников по конкурентным процедурам</a:t>
          </a:r>
        </a:p>
      </dgm:t>
    </dgm:pt>
    <dgm:pt modelId="{A6023F83-BE84-40E1-BC91-0B4C28893C0C}" type="parTrans" cxnId="{28E4DFE8-1D89-492E-A01D-F8C416FBA62B}">
      <dgm:prSet/>
      <dgm:spPr/>
      <dgm:t>
        <a:bodyPr/>
        <a:lstStyle/>
        <a:p>
          <a:endParaRPr lang="ru-RU"/>
        </a:p>
      </dgm:t>
    </dgm:pt>
    <dgm:pt modelId="{E79A0FA2-811A-400A-BCD8-6A00AA088233}" type="sibTrans" cxnId="{28E4DFE8-1D89-492E-A01D-F8C416FBA62B}">
      <dgm:prSet/>
      <dgm:spPr/>
      <dgm:t>
        <a:bodyPr/>
        <a:lstStyle/>
        <a:p>
          <a:endParaRPr lang="ru-RU"/>
        </a:p>
      </dgm:t>
    </dgm:pt>
    <dgm:pt modelId="{97628FE2-07A8-4F30-840A-92F0AB0ED5A4}">
      <dgm:prSet phldrT="[Текст]" custT="1"/>
      <dgm:spPr/>
      <dgm:t>
        <a:bodyPr/>
        <a:lstStyle/>
        <a:p>
          <a:pPr>
            <a:lnSpc>
              <a:spcPct val="90000"/>
            </a:lnSpc>
            <a:spcAft>
              <a:spcPct val="35000"/>
            </a:spcAft>
          </a:pPr>
          <a:r>
            <a:rPr lang="ru-RU" sz="18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Количество </a:t>
          </a: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проведенных конкурентных процедур</a:t>
          </a:r>
          <a:endParaRPr lang="ru-RU" sz="1400" b="1" i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ECBF386-29C8-488E-AA79-E21D3F7B22B6}" type="parTrans" cxnId="{E493AB3A-B46E-49F0-8A6D-27250F653494}">
      <dgm:prSet/>
      <dgm:spPr/>
      <dgm:t>
        <a:bodyPr/>
        <a:lstStyle/>
        <a:p>
          <a:endParaRPr lang="ru-RU"/>
        </a:p>
      </dgm:t>
    </dgm:pt>
    <dgm:pt modelId="{345DDA57-E357-48C3-AB95-7E73CAB64D69}" type="sibTrans" cxnId="{E493AB3A-B46E-49F0-8A6D-27250F653494}">
      <dgm:prSet/>
      <dgm:spPr/>
      <dgm:t>
        <a:bodyPr/>
        <a:lstStyle/>
        <a:p>
          <a:endParaRPr lang="ru-RU"/>
        </a:p>
      </dgm:t>
    </dgm:pt>
    <dgm:pt modelId="{7A74949C-C816-4564-95E1-79D45C98E209}" type="pres">
      <dgm:prSet presAssocID="{8A36490A-1CA5-458B-821A-0D96A2339AE4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5446BEA-F8EF-469F-9392-AB433D0FEA03}" type="pres">
      <dgm:prSet presAssocID="{8A36490A-1CA5-458B-821A-0D96A2339AE4}" presName="divider" presStyleLbl="fgShp" presStyleIdx="0" presStyleCnt="1" custAng="300000"/>
      <dgm:spPr/>
    </dgm:pt>
    <dgm:pt modelId="{97D1A8C7-0ECB-48D1-B5BD-5C7102B1281F}" type="pres">
      <dgm:prSet presAssocID="{3C543364-6458-483F-8375-18FE4232E862}" presName="downArrow" presStyleLbl="node1" presStyleIdx="0" presStyleCnt="2" custScaleX="21280" custScaleY="82675" custLinFactNeighborX="-32010" custLinFactNeighborY="879"/>
      <dgm:spPr>
        <a:noFill/>
      </dgm:spPr>
    </dgm:pt>
    <dgm:pt modelId="{21923072-202F-4691-AC40-3FA6E4AB5AC5}" type="pres">
      <dgm:prSet presAssocID="{3C543364-6458-483F-8375-18FE4232E862}" presName="downArrowText" presStyleLbl="revTx" presStyleIdx="0" presStyleCnt="2" custScaleX="226362" custScaleY="80251" custLinFactNeighborX="-63284" custLinFactNeighborY="2158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2AEC64A-301E-49A0-BECB-4B48C40BCB79}" type="pres">
      <dgm:prSet presAssocID="{97628FE2-07A8-4F30-840A-92F0AB0ED5A4}" presName="upArrow" presStyleLbl="node1" presStyleIdx="1" presStyleCnt="2" custScaleX="24274" custScaleY="83644" custLinFactNeighborX="34296" custLinFactNeighborY="-774"/>
      <dgm:spPr>
        <a:noFill/>
      </dgm:spPr>
    </dgm:pt>
    <dgm:pt modelId="{77EEE867-463A-4DEF-9D5C-26EE509EDDDF}" type="pres">
      <dgm:prSet presAssocID="{97628FE2-07A8-4F30-840A-92F0AB0ED5A4}" presName="upArrowText" presStyleLbl="revTx" presStyleIdx="1" presStyleCnt="2" custScaleX="230111" custScaleY="81464" custLinFactNeighborX="55323" custLinFactNeighborY="-2734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8E4DFE8-1D89-492E-A01D-F8C416FBA62B}" srcId="{8A36490A-1CA5-458B-821A-0D96A2339AE4}" destId="{3C543364-6458-483F-8375-18FE4232E862}" srcOrd="0" destOrd="0" parTransId="{A6023F83-BE84-40E1-BC91-0B4C28893C0C}" sibTransId="{E79A0FA2-811A-400A-BCD8-6A00AA088233}"/>
    <dgm:cxn modelId="{E493AB3A-B46E-49F0-8A6D-27250F653494}" srcId="{8A36490A-1CA5-458B-821A-0D96A2339AE4}" destId="{97628FE2-07A8-4F30-840A-92F0AB0ED5A4}" srcOrd="1" destOrd="0" parTransId="{DECBF386-29C8-488E-AA79-E21D3F7B22B6}" sibTransId="{345DDA57-E357-48C3-AB95-7E73CAB64D69}"/>
    <dgm:cxn modelId="{E1C3E9F2-82B4-4756-86BA-168A3F4A3DBE}" type="presOf" srcId="{97628FE2-07A8-4F30-840A-92F0AB0ED5A4}" destId="{77EEE867-463A-4DEF-9D5C-26EE509EDDDF}" srcOrd="0" destOrd="0" presId="urn:microsoft.com/office/officeart/2005/8/layout/arrow3"/>
    <dgm:cxn modelId="{A87C8503-DE95-48E3-9486-69F2C06F3888}" type="presOf" srcId="{3C543364-6458-483F-8375-18FE4232E862}" destId="{21923072-202F-4691-AC40-3FA6E4AB5AC5}" srcOrd="0" destOrd="0" presId="urn:microsoft.com/office/officeart/2005/8/layout/arrow3"/>
    <dgm:cxn modelId="{747B3798-7AD2-47B3-B7AA-1C624F3EDA4A}" type="presOf" srcId="{8A36490A-1CA5-458B-821A-0D96A2339AE4}" destId="{7A74949C-C816-4564-95E1-79D45C98E209}" srcOrd="0" destOrd="0" presId="urn:microsoft.com/office/officeart/2005/8/layout/arrow3"/>
    <dgm:cxn modelId="{B423B77E-7D06-48F2-98F2-7DDD0AB8887C}" type="presParOf" srcId="{7A74949C-C816-4564-95E1-79D45C98E209}" destId="{F5446BEA-F8EF-469F-9392-AB433D0FEA03}" srcOrd="0" destOrd="0" presId="urn:microsoft.com/office/officeart/2005/8/layout/arrow3"/>
    <dgm:cxn modelId="{7DE6132B-062C-48BA-817F-525D60BD12E7}" type="presParOf" srcId="{7A74949C-C816-4564-95E1-79D45C98E209}" destId="{97D1A8C7-0ECB-48D1-B5BD-5C7102B1281F}" srcOrd="1" destOrd="0" presId="urn:microsoft.com/office/officeart/2005/8/layout/arrow3"/>
    <dgm:cxn modelId="{D5DB14B4-80A0-4693-879F-9E7A3E050BE3}" type="presParOf" srcId="{7A74949C-C816-4564-95E1-79D45C98E209}" destId="{21923072-202F-4691-AC40-3FA6E4AB5AC5}" srcOrd="2" destOrd="0" presId="urn:microsoft.com/office/officeart/2005/8/layout/arrow3"/>
    <dgm:cxn modelId="{9C53BE37-A200-4D82-A159-6E4840A89D7A}" type="presParOf" srcId="{7A74949C-C816-4564-95E1-79D45C98E209}" destId="{42AEC64A-301E-49A0-BECB-4B48C40BCB79}" srcOrd="3" destOrd="0" presId="urn:microsoft.com/office/officeart/2005/8/layout/arrow3"/>
    <dgm:cxn modelId="{399E31D6-8891-4DF3-9976-686576103A77}" type="presParOf" srcId="{7A74949C-C816-4564-95E1-79D45C98E209}" destId="{77EEE867-463A-4DEF-9D5C-26EE509EDDDF}" srcOrd="4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532E609-B09C-43A9-83F5-304FB25CB114}" type="doc">
      <dgm:prSet loTypeId="urn:microsoft.com/office/officeart/2005/8/layout/venn2" loCatId="relationship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CA7CC65C-0EA3-4DEB-B96B-80A465F4201C}">
      <dgm:prSet phldrT="[Текст]" custT="1"/>
      <dgm:spPr/>
      <dgm:t>
        <a:bodyPr lIns="0" tIns="0" rIns="0" bIns="0" anchor="ctr" anchorCtr="0"/>
        <a:lstStyle/>
        <a:p>
          <a:r>
            <a:rPr lang="ru-RU" sz="1100" b="1" dirty="0">
              <a:latin typeface="Times New Roman" panose="02020603050405020304" pitchFamily="18" charset="0"/>
              <a:cs typeface="Times New Roman" panose="02020603050405020304" pitchFamily="18" charset="0"/>
            </a:rPr>
            <a:t>Совокупный годовой объем закупок</a:t>
          </a:r>
        </a:p>
      </dgm:t>
    </dgm:pt>
    <dgm:pt modelId="{94196224-4FDA-4DC3-BCE0-B37E03E71212}" type="parTrans" cxnId="{253DC47E-D0E3-4CEB-998D-67B6D751B147}">
      <dgm:prSet/>
      <dgm:spPr/>
      <dgm:t>
        <a:bodyPr/>
        <a:lstStyle/>
        <a:p>
          <a:endParaRPr lang="ru-RU" sz="11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56EAD95-C019-4F42-AE87-B6D568A5F032}" type="sibTrans" cxnId="{253DC47E-D0E3-4CEB-998D-67B6D751B147}">
      <dgm:prSet/>
      <dgm:spPr/>
      <dgm:t>
        <a:bodyPr/>
        <a:lstStyle/>
        <a:p>
          <a:endParaRPr lang="ru-RU" sz="11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D7F216B-3859-4008-80F6-423F985124C5}">
      <dgm:prSet phldrT="[Текст]" custT="1"/>
      <dgm:spPr/>
      <dgm:t>
        <a:bodyPr lIns="0" tIns="0" rIns="0" bIns="0" anchor="ctr" anchorCtr="0"/>
        <a:lstStyle/>
        <a:p>
          <a:r>
            <a:rPr lang="ru-RU" sz="1100" b="1" dirty="0">
              <a:latin typeface="Times New Roman" panose="02020603050405020304" pitchFamily="18" charset="0"/>
              <a:cs typeface="Times New Roman" panose="02020603050405020304" pitchFamily="18" charset="0"/>
            </a:rPr>
            <a:t>Закупки, по перечню из ч.1.1 ст.30 </a:t>
          </a:r>
        </a:p>
      </dgm:t>
    </dgm:pt>
    <dgm:pt modelId="{63539545-7795-433D-BC26-06D87A9AECE0}" type="parTrans" cxnId="{31B03788-F2C9-467B-98D9-C258E4D11C80}">
      <dgm:prSet/>
      <dgm:spPr/>
      <dgm:t>
        <a:bodyPr/>
        <a:lstStyle/>
        <a:p>
          <a:endParaRPr lang="ru-RU" sz="11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BE77370-27D2-4562-BC6A-CF7D28E4BAB7}" type="sibTrans" cxnId="{31B03788-F2C9-467B-98D9-C258E4D11C80}">
      <dgm:prSet/>
      <dgm:spPr/>
      <dgm:t>
        <a:bodyPr/>
        <a:lstStyle/>
        <a:p>
          <a:endParaRPr lang="ru-RU" sz="11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863745F-A79A-4286-8B92-589059BCC0B1}">
      <dgm:prSet phldrT="[Текст]" custT="1"/>
      <dgm:spPr/>
      <dgm:t>
        <a:bodyPr lIns="0" rIns="0" bIns="0"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300" b="1" dirty="0">
              <a:latin typeface="Times New Roman" panose="02020603050405020304" pitchFamily="18" charset="0"/>
              <a:cs typeface="Times New Roman" panose="02020603050405020304" pitchFamily="18" charset="0"/>
            </a:rPr>
            <a:t>Закупки,</a:t>
          </a:r>
        </a:p>
        <a:p>
          <a:pPr>
            <a:lnSpc>
              <a:spcPct val="90000"/>
            </a:lnSpc>
            <a:spcAft>
              <a:spcPct val="35000"/>
            </a:spcAft>
          </a:pPr>
          <a:r>
            <a:rPr lang="ru-RU" sz="1300" b="1" dirty="0">
              <a:latin typeface="Times New Roman" panose="02020603050405020304" pitchFamily="18" charset="0"/>
              <a:cs typeface="Times New Roman" panose="02020603050405020304" pitchFamily="18" charset="0"/>
            </a:rPr>
            <a:t>проведенные в соответствии с ч.1 ст.30</a:t>
          </a:r>
        </a:p>
      </dgm:t>
    </dgm:pt>
    <dgm:pt modelId="{85109243-E436-4468-A041-60A175894A20}" type="parTrans" cxnId="{45724509-F657-4D17-B5DD-1B6056FF9F88}">
      <dgm:prSet/>
      <dgm:spPr/>
      <dgm:t>
        <a:bodyPr/>
        <a:lstStyle/>
        <a:p>
          <a:endParaRPr lang="ru-RU" sz="11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B5A30E1-ACDA-423E-A15F-791E9EA015BA}" type="sibTrans" cxnId="{45724509-F657-4D17-B5DD-1B6056FF9F88}">
      <dgm:prSet/>
      <dgm:spPr/>
      <dgm:t>
        <a:bodyPr/>
        <a:lstStyle/>
        <a:p>
          <a:endParaRPr lang="ru-RU" sz="11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384AD7B-908F-42C2-8126-84EF3B7B73A0}" type="pres">
      <dgm:prSet presAssocID="{C532E609-B09C-43A9-83F5-304FB25CB114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9DA057D-5DCF-41D3-A066-81786978758F}" type="pres">
      <dgm:prSet presAssocID="{C532E609-B09C-43A9-83F5-304FB25CB114}" presName="comp1" presStyleCnt="0"/>
      <dgm:spPr/>
    </dgm:pt>
    <dgm:pt modelId="{7E3DD922-D1B1-449D-8ABE-89D17539ED95}" type="pres">
      <dgm:prSet presAssocID="{C532E609-B09C-43A9-83F5-304FB25CB114}" presName="circle1" presStyleLbl="node1" presStyleIdx="0" presStyleCnt="3" custLinFactNeighborX="360" custLinFactNeighborY="-1290"/>
      <dgm:spPr/>
      <dgm:t>
        <a:bodyPr/>
        <a:lstStyle/>
        <a:p>
          <a:endParaRPr lang="ru-RU"/>
        </a:p>
      </dgm:t>
    </dgm:pt>
    <dgm:pt modelId="{FFC308AD-8063-4B91-A581-E2A5C028CB51}" type="pres">
      <dgm:prSet presAssocID="{C532E609-B09C-43A9-83F5-304FB25CB114}" presName="c1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E8F561E-2154-4FA2-971F-7CF394FB90B8}" type="pres">
      <dgm:prSet presAssocID="{C532E609-B09C-43A9-83F5-304FB25CB114}" presName="comp2" presStyleCnt="0"/>
      <dgm:spPr/>
    </dgm:pt>
    <dgm:pt modelId="{93713F41-8DD9-41D0-801E-863A00BD9789}" type="pres">
      <dgm:prSet presAssocID="{C532E609-B09C-43A9-83F5-304FB25CB114}" presName="circle2" presStyleLbl="node1" presStyleIdx="1" presStyleCnt="3" custScaleX="107659" custScaleY="107659" custLinFactNeighborY="-3688"/>
      <dgm:spPr/>
      <dgm:t>
        <a:bodyPr/>
        <a:lstStyle/>
        <a:p>
          <a:endParaRPr lang="ru-RU"/>
        </a:p>
      </dgm:t>
    </dgm:pt>
    <dgm:pt modelId="{4DFDE353-A9C7-4141-9447-1A3A0EC003AC}" type="pres">
      <dgm:prSet presAssocID="{C532E609-B09C-43A9-83F5-304FB25CB114}" presName="c2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27F56E-F0FF-4C63-885A-55624FA10E15}" type="pres">
      <dgm:prSet presAssocID="{C532E609-B09C-43A9-83F5-304FB25CB114}" presName="comp3" presStyleCnt="0"/>
      <dgm:spPr/>
    </dgm:pt>
    <dgm:pt modelId="{9FA707CF-7A9C-4354-8BBE-887D465FB257}" type="pres">
      <dgm:prSet presAssocID="{C532E609-B09C-43A9-83F5-304FB25CB114}" presName="circle3" presStyleLbl="node1" presStyleIdx="2" presStyleCnt="3" custScaleX="121381" custScaleY="121381" custLinFactNeighborY="-10481"/>
      <dgm:spPr/>
      <dgm:t>
        <a:bodyPr/>
        <a:lstStyle/>
        <a:p>
          <a:endParaRPr lang="ru-RU"/>
        </a:p>
      </dgm:t>
    </dgm:pt>
    <dgm:pt modelId="{4913F24F-F8FA-4452-B97B-46DA8324ADA5}" type="pres">
      <dgm:prSet presAssocID="{C532E609-B09C-43A9-83F5-304FB25CB114}" presName="c3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EEE3C07-E153-4063-8100-DAB3B64839C6}" type="presOf" srcId="{C532E609-B09C-43A9-83F5-304FB25CB114}" destId="{5384AD7B-908F-42C2-8126-84EF3B7B73A0}" srcOrd="0" destOrd="0" presId="urn:microsoft.com/office/officeart/2005/8/layout/venn2"/>
    <dgm:cxn modelId="{0F1B8D17-3409-4EF6-9A44-51999999DCF6}" type="presOf" srcId="{2863745F-A79A-4286-8B92-589059BCC0B1}" destId="{4913F24F-F8FA-4452-B97B-46DA8324ADA5}" srcOrd="1" destOrd="0" presId="urn:microsoft.com/office/officeart/2005/8/layout/venn2"/>
    <dgm:cxn modelId="{7FB280EC-375E-447D-8860-483CEA5359AD}" type="presOf" srcId="{BD7F216B-3859-4008-80F6-423F985124C5}" destId="{93713F41-8DD9-41D0-801E-863A00BD9789}" srcOrd="0" destOrd="0" presId="urn:microsoft.com/office/officeart/2005/8/layout/venn2"/>
    <dgm:cxn modelId="{27D866C0-03B5-48DD-9C08-ABFB52FC7FB3}" type="presOf" srcId="{BD7F216B-3859-4008-80F6-423F985124C5}" destId="{4DFDE353-A9C7-4141-9447-1A3A0EC003AC}" srcOrd="1" destOrd="0" presId="urn:microsoft.com/office/officeart/2005/8/layout/venn2"/>
    <dgm:cxn modelId="{45724509-F657-4D17-B5DD-1B6056FF9F88}" srcId="{C532E609-B09C-43A9-83F5-304FB25CB114}" destId="{2863745F-A79A-4286-8B92-589059BCC0B1}" srcOrd="2" destOrd="0" parTransId="{85109243-E436-4468-A041-60A175894A20}" sibTransId="{AB5A30E1-ACDA-423E-A15F-791E9EA015BA}"/>
    <dgm:cxn modelId="{810C2A41-CB5A-4806-846E-5C1075EF582D}" type="presOf" srcId="{CA7CC65C-0EA3-4DEB-B96B-80A465F4201C}" destId="{FFC308AD-8063-4B91-A581-E2A5C028CB51}" srcOrd="1" destOrd="0" presId="urn:microsoft.com/office/officeart/2005/8/layout/venn2"/>
    <dgm:cxn modelId="{DE1087E6-23EE-42A6-95BB-FAB7F49A0788}" type="presOf" srcId="{CA7CC65C-0EA3-4DEB-B96B-80A465F4201C}" destId="{7E3DD922-D1B1-449D-8ABE-89D17539ED95}" srcOrd="0" destOrd="0" presId="urn:microsoft.com/office/officeart/2005/8/layout/venn2"/>
    <dgm:cxn modelId="{B852AC88-F7A5-41E1-95E8-FA914FD5EE0C}" type="presOf" srcId="{2863745F-A79A-4286-8B92-589059BCC0B1}" destId="{9FA707CF-7A9C-4354-8BBE-887D465FB257}" srcOrd="0" destOrd="0" presId="urn:microsoft.com/office/officeart/2005/8/layout/venn2"/>
    <dgm:cxn modelId="{253DC47E-D0E3-4CEB-998D-67B6D751B147}" srcId="{C532E609-B09C-43A9-83F5-304FB25CB114}" destId="{CA7CC65C-0EA3-4DEB-B96B-80A465F4201C}" srcOrd="0" destOrd="0" parTransId="{94196224-4FDA-4DC3-BCE0-B37E03E71212}" sibTransId="{156EAD95-C019-4F42-AE87-B6D568A5F032}"/>
    <dgm:cxn modelId="{31B03788-F2C9-467B-98D9-C258E4D11C80}" srcId="{C532E609-B09C-43A9-83F5-304FB25CB114}" destId="{BD7F216B-3859-4008-80F6-423F985124C5}" srcOrd="1" destOrd="0" parTransId="{63539545-7795-433D-BC26-06D87A9AECE0}" sibTransId="{9BE77370-27D2-4562-BC6A-CF7D28E4BAB7}"/>
    <dgm:cxn modelId="{6DD439F3-0D78-4342-96BE-736CEE025A0E}" type="presParOf" srcId="{5384AD7B-908F-42C2-8126-84EF3B7B73A0}" destId="{59DA057D-5DCF-41D3-A066-81786978758F}" srcOrd="0" destOrd="0" presId="urn:microsoft.com/office/officeart/2005/8/layout/venn2"/>
    <dgm:cxn modelId="{B9238977-661A-4B97-B1A4-AB93904546F3}" type="presParOf" srcId="{59DA057D-5DCF-41D3-A066-81786978758F}" destId="{7E3DD922-D1B1-449D-8ABE-89D17539ED95}" srcOrd="0" destOrd="0" presId="urn:microsoft.com/office/officeart/2005/8/layout/venn2"/>
    <dgm:cxn modelId="{84F9FD91-728B-41B7-9A42-6164BB064F89}" type="presParOf" srcId="{59DA057D-5DCF-41D3-A066-81786978758F}" destId="{FFC308AD-8063-4B91-A581-E2A5C028CB51}" srcOrd="1" destOrd="0" presId="urn:microsoft.com/office/officeart/2005/8/layout/venn2"/>
    <dgm:cxn modelId="{E02F70EE-DA06-4ECD-BA8B-62282D3868E9}" type="presParOf" srcId="{5384AD7B-908F-42C2-8126-84EF3B7B73A0}" destId="{6E8F561E-2154-4FA2-971F-7CF394FB90B8}" srcOrd="1" destOrd="0" presId="urn:microsoft.com/office/officeart/2005/8/layout/venn2"/>
    <dgm:cxn modelId="{F6C3C095-0A7F-4550-9ECA-267E53F6E268}" type="presParOf" srcId="{6E8F561E-2154-4FA2-971F-7CF394FB90B8}" destId="{93713F41-8DD9-41D0-801E-863A00BD9789}" srcOrd="0" destOrd="0" presId="urn:microsoft.com/office/officeart/2005/8/layout/venn2"/>
    <dgm:cxn modelId="{D1BE9770-63C2-483D-96E8-15643FD7C682}" type="presParOf" srcId="{6E8F561E-2154-4FA2-971F-7CF394FB90B8}" destId="{4DFDE353-A9C7-4141-9447-1A3A0EC003AC}" srcOrd="1" destOrd="0" presId="urn:microsoft.com/office/officeart/2005/8/layout/venn2"/>
    <dgm:cxn modelId="{39C49F9F-0C3C-4893-857C-B89677CB6186}" type="presParOf" srcId="{5384AD7B-908F-42C2-8126-84EF3B7B73A0}" destId="{2227F56E-F0FF-4C63-885A-55624FA10E15}" srcOrd="2" destOrd="0" presId="urn:microsoft.com/office/officeart/2005/8/layout/venn2"/>
    <dgm:cxn modelId="{CA9A2C8C-BF56-4D8A-B7B0-6A12F6013703}" type="presParOf" srcId="{2227F56E-F0FF-4C63-885A-55624FA10E15}" destId="{9FA707CF-7A9C-4354-8BBE-887D465FB257}" srcOrd="0" destOrd="0" presId="urn:microsoft.com/office/officeart/2005/8/layout/venn2"/>
    <dgm:cxn modelId="{0B7CAEB8-D0B2-48F6-9A30-8234B047CE34}" type="presParOf" srcId="{2227F56E-F0FF-4C63-885A-55624FA10E15}" destId="{4913F24F-F8FA-4452-B97B-46DA8324ADA5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78A9406C-0A98-4456-BC1D-906C679DDBED}" type="doc">
      <dgm:prSet loTypeId="urn:microsoft.com/office/officeart/2005/8/layout/radial4" loCatId="relationship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7B97946E-7663-4A5D-B696-E325A3AAAE6D}">
      <dgm:prSet phldrT="[Текст]" custT="1"/>
      <dgm:spPr/>
      <dgm:t>
        <a:bodyPr/>
        <a:lstStyle/>
        <a:p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Контракты по конкурентным процедурам</a:t>
          </a:r>
        </a:p>
      </dgm:t>
    </dgm:pt>
    <dgm:pt modelId="{97D68503-508B-4E58-BB79-4974BBD3AFD9}" type="parTrans" cxnId="{47A3739D-02F7-4C46-81C9-8B255690A02B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58DF52F-32ED-48AF-BB86-286A11F7F824}" type="sibTrans" cxnId="{47A3739D-02F7-4C46-81C9-8B255690A02B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41EA381-C2DF-4119-972F-EB7DFD674F41}">
      <dgm:prSet phldrT="[Текст]" custT="1"/>
      <dgm:spPr/>
      <dgm:t>
        <a:bodyPr/>
        <a:lstStyle/>
        <a:p>
          <a:pPr>
            <a:spcAft>
              <a:spcPts val="0"/>
            </a:spcAft>
          </a:pPr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Контракты по результатам несостоявшихся процедур</a:t>
          </a:r>
        </a:p>
        <a:p>
          <a:pPr>
            <a:spcAft>
              <a:spcPct val="35000"/>
            </a:spcAft>
          </a:pPr>
          <a:r>
            <a:rPr lang="ru-RU" sz="1400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(п.25 ч.1 ст.93)</a:t>
          </a:r>
        </a:p>
      </dgm:t>
    </dgm:pt>
    <dgm:pt modelId="{C2165A15-2875-4FF6-B3E8-63BCD55AF22B}" type="parTrans" cxnId="{8A2272E1-1D5B-49E2-A67E-37FA80CA29CA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7B4C65B-B600-4D75-976C-98566DE4EF65}" type="sibTrans" cxnId="{8A2272E1-1D5B-49E2-A67E-37FA80CA29CA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7F67FEE-A16D-42AC-B745-0FEA052EA2AD}">
      <dgm:prSet phldrT="[Текст]" custT="1"/>
      <dgm:spPr/>
      <dgm:t>
        <a:bodyPr anchor="b" anchorCtr="1"/>
        <a:lstStyle/>
        <a:p>
          <a:r>
            <a:rPr lang="ru-RU" sz="1350" b="1" dirty="0">
              <a:latin typeface="Times New Roman" panose="02020603050405020304" pitchFamily="18" charset="0"/>
              <a:cs typeface="Times New Roman" panose="02020603050405020304" pitchFamily="18" charset="0"/>
            </a:rPr>
            <a:t>Контракты, заключенные с СМП</a:t>
          </a:r>
        </a:p>
      </dgm:t>
    </dgm:pt>
    <dgm:pt modelId="{3EDE4250-3925-4329-9B7A-B6DE934827A3}" type="parTrans" cxnId="{E98B9C12-16F7-40BA-AD7C-1C391A37E56D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7388A50-ED22-4632-A307-A9EDCE0E9452}" type="sibTrans" cxnId="{E98B9C12-16F7-40BA-AD7C-1C391A37E56D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830ED41-B2D3-441F-ABC6-C23AB54BCE41}">
      <dgm:prSet phldrT="[Текст]"/>
      <dgm:spPr/>
      <dgm:t>
        <a:bodyPr/>
        <a:lstStyle/>
        <a:p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475AD1C-8FD8-4BF9-B7D6-F6EC40D54AB9}" type="parTrans" cxnId="{28803354-0919-4490-B30B-67AFB9B4A2D5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2A370BE-2023-4840-B664-F2B0E911FEB0}" type="sibTrans" cxnId="{28803354-0919-4490-B30B-67AFB9B4A2D5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F60D106-2B13-4178-997D-E0FA44323AAA}" type="pres">
      <dgm:prSet presAssocID="{78A9406C-0A98-4456-BC1D-906C679DDBED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D46ECA3-391A-460C-A35A-9905EC8A02E4}" type="pres">
      <dgm:prSet presAssocID="{27F67FEE-A16D-42AC-B745-0FEA052EA2AD}" presName="centerShape" presStyleLbl="node0" presStyleIdx="0" presStyleCnt="1" custLinFactNeighborX="-922" custLinFactNeighborY="2151"/>
      <dgm:spPr/>
      <dgm:t>
        <a:bodyPr/>
        <a:lstStyle/>
        <a:p>
          <a:endParaRPr lang="ru-RU"/>
        </a:p>
      </dgm:t>
    </dgm:pt>
    <dgm:pt modelId="{9380EB5E-F2E4-41BA-8496-707DF84011B8}" type="pres">
      <dgm:prSet presAssocID="{C2165A15-2875-4FF6-B3E8-63BCD55AF22B}" presName="parTrans" presStyleLbl="bgSibTrans2D1" presStyleIdx="0" presStyleCnt="2" custScaleX="137411"/>
      <dgm:spPr/>
      <dgm:t>
        <a:bodyPr/>
        <a:lstStyle/>
        <a:p>
          <a:endParaRPr lang="ru-RU"/>
        </a:p>
      </dgm:t>
    </dgm:pt>
    <dgm:pt modelId="{2DBFD15F-6F11-4B36-A353-FE8A563D0287}" type="pres">
      <dgm:prSet presAssocID="{E41EA381-C2DF-4119-972F-EB7DFD674F41}" presName="node" presStyleLbl="node1" presStyleIdx="0" presStyleCnt="2" custRadScaleRad="79909" custRadScaleInc="2505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6414CC4-76D9-436F-B6F4-580E62242962}" type="pres">
      <dgm:prSet presAssocID="{97D68503-508B-4E58-BB79-4974BBD3AFD9}" presName="parTrans" presStyleLbl="bgSibTrans2D1" presStyleIdx="1" presStyleCnt="2" custScaleX="137527"/>
      <dgm:spPr/>
      <dgm:t>
        <a:bodyPr/>
        <a:lstStyle/>
        <a:p>
          <a:endParaRPr lang="ru-RU"/>
        </a:p>
      </dgm:t>
    </dgm:pt>
    <dgm:pt modelId="{5DD46880-27E7-4374-9673-428652F34256}" type="pres">
      <dgm:prSet presAssocID="{7B97946E-7663-4A5D-B696-E325A3AAAE6D}" presName="node" presStyleLbl="node1" presStyleIdx="1" presStyleCnt="2" custRadScaleRad="77258" custRadScaleInc="-2864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8803354-0919-4490-B30B-67AFB9B4A2D5}" srcId="{78A9406C-0A98-4456-BC1D-906C679DDBED}" destId="{C830ED41-B2D3-441F-ABC6-C23AB54BCE41}" srcOrd="1" destOrd="0" parTransId="{1475AD1C-8FD8-4BF9-B7D6-F6EC40D54AB9}" sibTransId="{22A370BE-2023-4840-B664-F2B0E911FEB0}"/>
    <dgm:cxn modelId="{47A3739D-02F7-4C46-81C9-8B255690A02B}" srcId="{27F67FEE-A16D-42AC-B745-0FEA052EA2AD}" destId="{7B97946E-7663-4A5D-B696-E325A3AAAE6D}" srcOrd="1" destOrd="0" parTransId="{97D68503-508B-4E58-BB79-4974BBD3AFD9}" sibTransId="{E58DF52F-32ED-48AF-BB86-286A11F7F824}"/>
    <dgm:cxn modelId="{BE99819D-6597-4664-8014-D7E46773AD4E}" type="presOf" srcId="{78A9406C-0A98-4456-BC1D-906C679DDBED}" destId="{8F60D106-2B13-4178-997D-E0FA44323AAA}" srcOrd="0" destOrd="0" presId="urn:microsoft.com/office/officeart/2005/8/layout/radial4"/>
    <dgm:cxn modelId="{E98B9C12-16F7-40BA-AD7C-1C391A37E56D}" srcId="{78A9406C-0A98-4456-BC1D-906C679DDBED}" destId="{27F67FEE-A16D-42AC-B745-0FEA052EA2AD}" srcOrd="0" destOrd="0" parTransId="{3EDE4250-3925-4329-9B7A-B6DE934827A3}" sibTransId="{47388A50-ED22-4632-A307-A9EDCE0E9452}"/>
    <dgm:cxn modelId="{C6BAD526-0FC1-488F-92D0-210678D2D57B}" type="presOf" srcId="{97D68503-508B-4E58-BB79-4974BBD3AFD9}" destId="{56414CC4-76D9-436F-B6F4-580E62242962}" srcOrd="0" destOrd="0" presId="urn:microsoft.com/office/officeart/2005/8/layout/radial4"/>
    <dgm:cxn modelId="{D75A8D1E-895F-4A9B-A82C-D04645DF1F83}" type="presOf" srcId="{C2165A15-2875-4FF6-B3E8-63BCD55AF22B}" destId="{9380EB5E-F2E4-41BA-8496-707DF84011B8}" srcOrd="0" destOrd="0" presId="urn:microsoft.com/office/officeart/2005/8/layout/radial4"/>
    <dgm:cxn modelId="{8A2272E1-1D5B-49E2-A67E-37FA80CA29CA}" srcId="{27F67FEE-A16D-42AC-B745-0FEA052EA2AD}" destId="{E41EA381-C2DF-4119-972F-EB7DFD674F41}" srcOrd="0" destOrd="0" parTransId="{C2165A15-2875-4FF6-B3E8-63BCD55AF22B}" sibTransId="{D7B4C65B-B600-4D75-976C-98566DE4EF65}"/>
    <dgm:cxn modelId="{AF347852-83E5-4A41-B724-F94F2F9CF058}" type="presOf" srcId="{E41EA381-C2DF-4119-972F-EB7DFD674F41}" destId="{2DBFD15F-6F11-4B36-A353-FE8A563D0287}" srcOrd="0" destOrd="0" presId="urn:microsoft.com/office/officeart/2005/8/layout/radial4"/>
    <dgm:cxn modelId="{6A1F4175-AC0B-44D3-A522-063291885358}" type="presOf" srcId="{27F67FEE-A16D-42AC-B745-0FEA052EA2AD}" destId="{0D46ECA3-391A-460C-A35A-9905EC8A02E4}" srcOrd="0" destOrd="0" presId="urn:microsoft.com/office/officeart/2005/8/layout/radial4"/>
    <dgm:cxn modelId="{73A35A46-5251-47C5-AE8E-812D80A12916}" type="presOf" srcId="{7B97946E-7663-4A5D-B696-E325A3AAAE6D}" destId="{5DD46880-27E7-4374-9673-428652F34256}" srcOrd="0" destOrd="0" presId="urn:microsoft.com/office/officeart/2005/8/layout/radial4"/>
    <dgm:cxn modelId="{767EE9AF-ADE3-49BB-BBC4-CC329267F1F1}" type="presParOf" srcId="{8F60D106-2B13-4178-997D-E0FA44323AAA}" destId="{0D46ECA3-391A-460C-A35A-9905EC8A02E4}" srcOrd="0" destOrd="0" presId="urn:microsoft.com/office/officeart/2005/8/layout/radial4"/>
    <dgm:cxn modelId="{C661FA35-C4B4-483E-8D19-F61D2B575DEA}" type="presParOf" srcId="{8F60D106-2B13-4178-997D-E0FA44323AAA}" destId="{9380EB5E-F2E4-41BA-8496-707DF84011B8}" srcOrd="1" destOrd="0" presId="urn:microsoft.com/office/officeart/2005/8/layout/radial4"/>
    <dgm:cxn modelId="{A77C40FE-EC8C-4BC8-B24B-CA38671CB7B0}" type="presParOf" srcId="{8F60D106-2B13-4178-997D-E0FA44323AAA}" destId="{2DBFD15F-6F11-4B36-A353-FE8A563D0287}" srcOrd="2" destOrd="0" presId="urn:microsoft.com/office/officeart/2005/8/layout/radial4"/>
    <dgm:cxn modelId="{66FB5BAD-F6C2-4AEB-BFAE-DB71F860A70C}" type="presParOf" srcId="{8F60D106-2B13-4178-997D-E0FA44323AAA}" destId="{56414CC4-76D9-436F-B6F4-580E62242962}" srcOrd="3" destOrd="0" presId="urn:microsoft.com/office/officeart/2005/8/layout/radial4"/>
    <dgm:cxn modelId="{3793AF5F-0A0C-44BC-9AA2-E1840A6901BB}" type="presParOf" srcId="{8F60D106-2B13-4178-997D-E0FA44323AAA}" destId="{5DD46880-27E7-4374-9673-428652F34256}" srcOrd="4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14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915E37-4DAD-463A-B0AF-2D03F7B47298}">
      <dsp:nvSpPr>
        <dsp:cNvPr id="0" name=""/>
        <dsp:cNvSpPr/>
      </dsp:nvSpPr>
      <dsp:spPr>
        <a:xfrm>
          <a:off x="-6338832" y="-966021"/>
          <a:ext cx="7517054" cy="7517054"/>
        </a:xfrm>
        <a:prstGeom prst="blockArc">
          <a:avLst>
            <a:gd name="adj1" fmla="val 18900000"/>
            <a:gd name="adj2" fmla="val 2700000"/>
            <a:gd name="adj3" fmla="val 287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F00B8A-60F5-46C4-91F0-AB75125DDD3B}">
      <dsp:nvSpPr>
        <dsp:cNvPr id="0" name=""/>
        <dsp:cNvSpPr/>
      </dsp:nvSpPr>
      <dsp:spPr>
        <a:xfrm>
          <a:off x="421954" y="319931"/>
          <a:ext cx="9251361" cy="587989"/>
        </a:xfrm>
        <a:prstGeom prst="rect">
          <a:avLst/>
        </a:prstGeom>
        <a:gradFill flip="none" rotWithShape="0">
          <a:gsLst>
            <a:gs pos="0">
              <a:srgbClr val="E1F7FF">
                <a:shade val="30000"/>
                <a:satMod val="115000"/>
              </a:srgbClr>
            </a:gs>
            <a:gs pos="50000">
              <a:srgbClr val="E1F7FF">
                <a:shade val="67500"/>
                <a:satMod val="115000"/>
              </a:srgbClr>
            </a:gs>
            <a:gs pos="100000">
              <a:srgbClr val="E1F7FF">
                <a:shade val="100000"/>
                <a:satMod val="115000"/>
              </a:srgbClr>
            </a:gs>
          </a:gsLst>
          <a:path path="circle">
            <a:fillToRect t="100000" r="100000"/>
          </a:path>
          <a:tileRect l="-100000" b="-100000"/>
        </a:gradFill>
        <a:ln w="12700" cap="flat" cmpd="sng" algn="ctr">
          <a:solidFill>
            <a:schemeClr val="dk1"/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466717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 dirty="0">
            <a:latin typeface="Franklin Gothic Medium" panose="020B0603020102020204" pitchFamily="34" charset="0"/>
          </a:endParaRPr>
        </a:p>
      </dsp:txBody>
      <dsp:txXfrm>
        <a:off x="421954" y="319931"/>
        <a:ext cx="9251361" cy="587989"/>
      </dsp:txXfrm>
    </dsp:sp>
    <dsp:sp modelId="{7D96521D-10CC-451D-A331-05C6ADD73340}">
      <dsp:nvSpPr>
        <dsp:cNvPr id="0" name=""/>
        <dsp:cNvSpPr/>
      </dsp:nvSpPr>
      <dsp:spPr>
        <a:xfrm>
          <a:off x="56310" y="220607"/>
          <a:ext cx="734987" cy="73498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BE8A279-C7A3-4B82-9086-E2477C39BB52}">
      <dsp:nvSpPr>
        <dsp:cNvPr id="0" name=""/>
        <dsp:cNvSpPr/>
      </dsp:nvSpPr>
      <dsp:spPr>
        <a:xfrm>
          <a:off x="947491" y="1175979"/>
          <a:ext cx="8687650" cy="587989"/>
        </a:xfrm>
        <a:prstGeom prst="rect">
          <a:avLst/>
        </a:prstGeom>
        <a:gradFill flip="none" rotWithShape="1">
          <a:gsLst>
            <a:gs pos="0">
              <a:srgbClr val="E1F7FF">
                <a:shade val="30000"/>
                <a:satMod val="115000"/>
              </a:srgbClr>
            </a:gs>
            <a:gs pos="50000">
              <a:srgbClr val="E1F7FF">
                <a:shade val="67500"/>
                <a:satMod val="115000"/>
              </a:srgbClr>
            </a:gs>
            <a:gs pos="100000">
              <a:srgbClr val="E1F7FF">
                <a:shade val="100000"/>
                <a:satMod val="115000"/>
              </a:srgbClr>
            </a:gs>
          </a:gsLst>
          <a:lin ang="0" scaled="1"/>
          <a:tileRect/>
        </a:gradFill>
        <a:ln w="12700" cap="flat" cmpd="sng" algn="ctr">
          <a:solidFill>
            <a:schemeClr val="dk1"/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466717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 dirty="0">
            <a:latin typeface="Franklin Gothic Medium" panose="020B0603020102020204" pitchFamily="34" charset="0"/>
          </a:endParaRPr>
        </a:p>
      </dsp:txBody>
      <dsp:txXfrm>
        <a:off x="947491" y="1175979"/>
        <a:ext cx="8687650" cy="587989"/>
      </dsp:txXfrm>
    </dsp:sp>
    <dsp:sp modelId="{0B0C2202-4E59-4329-9CEE-82A7503B11AA}">
      <dsp:nvSpPr>
        <dsp:cNvPr id="0" name=""/>
        <dsp:cNvSpPr/>
      </dsp:nvSpPr>
      <dsp:spPr>
        <a:xfrm>
          <a:off x="539972" y="1102481"/>
          <a:ext cx="734987" cy="73498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C24AF3-5C1A-4131-924C-388905C26EDC}">
      <dsp:nvSpPr>
        <dsp:cNvPr id="0" name=""/>
        <dsp:cNvSpPr/>
      </dsp:nvSpPr>
      <dsp:spPr>
        <a:xfrm>
          <a:off x="1128633" y="2057853"/>
          <a:ext cx="8546533" cy="587989"/>
        </a:xfrm>
        <a:prstGeom prst="rect">
          <a:avLst/>
        </a:prstGeom>
        <a:gradFill flip="none" rotWithShape="1">
          <a:gsLst>
            <a:gs pos="0">
              <a:srgbClr val="E1F7FF">
                <a:shade val="30000"/>
                <a:satMod val="115000"/>
              </a:srgbClr>
            </a:gs>
            <a:gs pos="50000">
              <a:srgbClr val="E1F7FF">
                <a:shade val="67500"/>
                <a:satMod val="115000"/>
              </a:srgbClr>
            </a:gs>
            <a:gs pos="100000">
              <a:srgbClr val="E1F7FF">
                <a:shade val="100000"/>
                <a:satMod val="115000"/>
              </a:srgbClr>
            </a:gs>
          </a:gsLst>
          <a:lin ang="0" scaled="1"/>
          <a:tileRect/>
        </a:gradFill>
        <a:ln w="12700" cap="flat" cmpd="sng" algn="ctr">
          <a:solidFill>
            <a:schemeClr val="dk1"/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466717" tIns="76200" rIns="76200" bIns="762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000" kern="1200"/>
        </a:p>
      </dsp:txBody>
      <dsp:txXfrm>
        <a:off x="1128633" y="2057853"/>
        <a:ext cx="8546533" cy="587989"/>
      </dsp:txXfrm>
    </dsp:sp>
    <dsp:sp modelId="{FBC38B58-8D6F-4999-B564-D7C159D5E9F4}">
      <dsp:nvSpPr>
        <dsp:cNvPr id="0" name=""/>
        <dsp:cNvSpPr/>
      </dsp:nvSpPr>
      <dsp:spPr>
        <a:xfrm>
          <a:off x="761139" y="1984354"/>
          <a:ext cx="734987" cy="73498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33D9D07-F88D-41F9-817A-297F524767BF}">
      <dsp:nvSpPr>
        <dsp:cNvPr id="0" name=""/>
        <dsp:cNvSpPr/>
      </dsp:nvSpPr>
      <dsp:spPr>
        <a:xfrm>
          <a:off x="1004238" y="2883097"/>
          <a:ext cx="8641143" cy="587989"/>
        </a:xfrm>
        <a:prstGeom prst="rect">
          <a:avLst/>
        </a:prstGeom>
        <a:gradFill flip="none" rotWithShape="0">
          <a:gsLst>
            <a:gs pos="0">
              <a:srgbClr val="E1F7FF">
                <a:shade val="30000"/>
                <a:satMod val="115000"/>
              </a:srgbClr>
            </a:gs>
            <a:gs pos="50000">
              <a:srgbClr val="E1F7FF">
                <a:shade val="67500"/>
                <a:satMod val="115000"/>
              </a:srgbClr>
            </a:gs>
            <a:gs pos="100000">
              <a:srgbClr val="E1F7FF">
                <a:shade val="100000"/>
                <a:satMod val="115000"/>
              </a:srgbClr>
            </a:gs>
          </a:gsLst>
          <a:lin ang="0" scaled="1"/>
          <a:tileRect/>
        </a:gradFill>
        <a:ln w="12700" cap="flat" cmpd="sng" algn="ctr">
          <a:solidFill>
            <a:schemeClr val="dk1"/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466717" tIns="76200" rIns="76200" bIns="762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000" kern="1200"/>
        </a:p>
      </dsp:txBody>
      <dsp:txXfrm>
        <a:off x="1004238" y="2883097"/>
        <a:ext cx="8641143" cy="587989"/>
      </dsp:txXfrm>
    </dsp:sp>
    <dsp:sp modelId="{8E6A97D1-480A-4EAD-9280-4E443C42AEB9}">
      <dsp:nvSpPr>
        <dsp:cNvPr id="0" name=""/>
        <dsp:cNvSpPr/>
      </dsp:nvSpPr>
      <dsp:spPr>
        <a:xfrm>
          <a:off x="761139" y="2865669"/>
          <a:ext cx="734987" cy="73498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E454564-571E-429B-B3EF-3312CECEC79F}">
      <dsp:nvSpPr>
        <dsp:cNvPr id="0" name=""/>
        <dsp:cNvSpPr/>
      </dsp:nvSpPr>
      <dsp:spPr>
        <a:xfrm>
          <a:off x="914480" y="3826826"/>
          <a:ext cx="8767699" cy="587989"/>
        </a:xfrm>
        <a:prstGeom prst="rect">
          <a:avLst/>
        </a:prstGeom>
        <a:gradFill flip="none" rotWithShape="0">
          <a:gsLst>
            <a:gs pos="0">
              <a:srgbClr val="E1F7FF">
                <a:shade val="30000"/>
                <a:satMod val="115000"/>
              </a:srgbClr>
            </a:gs>
            <a:gs pos="50000">
              <a:srgbClr val="E1F7FF">
                <a:shade val="67500"/>
                <a:satMod val="115000"/>
              </a:srgbClr>
            </a:gs>
            <a:gs pos="100000">
              <a:srgbClr val="E1F7FF">
                <a:shade val="100000"/>
                <a:satMod val="115000"/>
              </a:srgbClr>
            </a:gs>
          </a:gsLst>
          <a:lin ang="0" scaled="1"/>
          <a:tileRect/>
        </a:gradFill>
        <a:ln w="12700" cap="flat" cmpd="sng" algn="ctr">
          <a:solidFill>
            <a:schemeClr val="dk1"/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466717" tIns="76200" rIns="76200" bIns="762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000" kern="1200"/>
        </a:p>
      </dsp:txBody>
      <dsp:txXfrm>
        <a:off x="914480" y="3826826"/>
        <a:ext cx="8767699" cy="587989"/>
      </dsp:txXfrm>
    </dsp:sp>
    <dsp:sp modelId="{9BDF6A75-5A0D-4B1C-9FFC-7B1106333255}">
      <dsp:nvSpPr>
        <dsp:cNvPr id="0" name=""/>
        <dsp:cNvSpPr/>
      </dsp:nvSpPr>
      <dsp:spPr>
        <a:xfrm>
          <a:off x="539972" y="3747542"/>
          <a:ext cx="734987" cy="73498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522651D-2099-4B15-80FF-EA91966D5829}">
      <dsp:nvSpPr>
        <dsp:cNvPr id="0" name=""/>
        <dsp:cNvSpPr/>
      </dsp:nvSpPr>
      <dsp:spPr>
        <a:xfrm>
          <a:off x="423804" y="4702914"/>
          <a:ext cx="9251361" cy="587989"/>
        </a:xfrm>
        <a:prstGeom prst="rect">
          <a:avLst/>
        </a:prstGeom>
        <a:gradFill flip="none" rotWithShape="0">
          <a:gsLst>
            <a:gs pos="0">
              <a:srgbClr val="E1F7FF">
                <a:shade val="30000"/>
                <a:satMod val="115000"/>
              </a:srgbClr>
            </a:gs>
            <a:gs pos="50000">
              <a:srgbClr val="E1F7FF">
                <a:shade val="67500"/>
                <a:satMod val="115000"/>
              </a:srgbClr>
            </a:gs>
            <a:gs pos="100000">
              <a:srgbClr val="E1F7FF">
                <a:shade val="100000"/>
                <a:satMod val="115000"/>
              </a:srgbClr>
            </a:gs>
          </a:gsLst>
          <a:lin ang="0" scaled="1"/>
          <a:tileRect/>
        </a:gradFill>
        <a:ln w="12700" cap="flat" cmpd="sng" algn="ctr">
          <a:solidFill>
            <a:schemeClr val="dk1"/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466717" tIns="76200" rIns="76200" bIns="762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000" kern="1200"/>
        </a:p>
      </dsp:txBody>
      <dsp:txXfrm>
        <a:off x="423804" y="4702914"/>
        <a:ext cx="9251361" cy="587989"/>
      </dsp:txXfrm>
    </dsp:sp>
    <dsp:sp modelId="{239F2A63-B447-49C0-AECF-31A07B33F41C}">
      <dsp:nvSpPr>
        <dsp:cNvPr id="0" name=""/>
        <dsp:cNvSpPr/>
      </dsp:nvSpPr>
      <dsp:spPr>
        <a:xfrm>
          <a:off x="56310" y="4629415"/>
          <a:ext cx="734987" cy="73498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93D70F-A486-44EA-89CF-2C004853E57B}">
      <dsp:nvSpPr>
        <dsp:cNvPr id="0" name=""/>
        <dsp:cNvSpPr/>
      </dsp:nvSpPr>
      <dsp:spPr>
        <a:xfrm>
          <a:off x="1432739" y="220760"/>
          <a:ext cx="2976542" cy="2976542"/>
        </a:xfrm>
        <a:prstGeom prst="pie">
          <a:avLst>
            <a:gd name="adj1" fmla="val 16200000"/>
            <a:gd name="adj2" fmla="val 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970" tIns="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/>
            <a:t>Контракты по результатам конкурентных процедур</a:t>
          </a:r>
        </a:p>
      </dsp:txBody>
      <dsp:txXfrm>
        <a:off x="2955028" y="771420"/>
        <a:ext cx="1098485" cy="885875"/>
      </dsp:txXfrm>
    </dsp:sp>
    <dsp:sp modelId="{C7A68A20-A15F-4682-8888-6A47D73148F7}">
      <dsp:nvSpPr>
        <dsp:cNvPr id="0" name=""/>
        <dsp:cNvSpPr/>
      </dsp:nvSpPr>
      <dsp:spPr>
        <a:xfrm>
          <a:off x="1307299" y="346200"/>
          <a:ext cx="2976542" cy="2976542"/>
        </a:xfrm>
        <a:prstGeom prst="pie">
          <a:avLst>
            <a:gd name="adj1" fmla="val 0"/>
            <a:gd name="adj2" fmla="val 5400000"/>
          </a:avLst>
        </a:prstGeom>
        <a:gradFill rotWithShape="0">
          <a:gsLst>
            <a:gs pos="0">
              <a:schemeClr val="accent5">
                <a:hueOff val="-2451115"/>
                <a:satOff val="-3409"/>
                <a:lumOff val="-130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2451115"/>
                <a:satOff val="-3409"/>
                <a:lumOff val="-130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2451115"/>
                <a:satOff val="-3409"/>
                <a:lumOff val="-130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/>
            <a:t>Контракты, заключенные с ед. поставщиком (без п.4, 5, 25 ч.1 ст.93)</a:t>
          </a:r>
        </a:p>
      </dsp:txBody>
      <dsp:txXfrm>
        <a:off x="2848723" y="1887624"/>
        <a:ext cx="1098485" cy="885875"/>
      </dsp:txXfrm>
    </dsp:sp>
    <dsp:sp modelId="{515A1390-A887-4D05-B616-1872A37364DB}">
      <dsp:nvSpPr>
        <dsp:cNvPr id="0" name=""/>
        <dsp:cNvSpPr/>
      </dsp:nvSpPr>
      <dsp:spPr>
        <a:xfrm>
          <a:off x="1307299" y="346200"/>
          <a:ext cx="2976542" cy="2976542"/>
        </a:xfrm>
        <a:prstGeom prst="pie">
          <a:avLst>
            <a:gd name="adj1" fmla="val 5400000"/>
            <a:gd name="adj2" fmla="val 10800000"/>
          </a:avLst>
        </a:prstGeom>
        <a:gradFill rotWithShape="0">
          <a:gsLst>
            <a:gs pos="0">
              <a:schemeClr val="accent5">
                <a:hueOff val="-4902230"/>
                <a:satOff val="-6819"/>
                <a:lumOff val="-261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4902230"/>
                <a:satOff val="-6819"/>
                <a:lumOff val="-261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4902230"/>
                <a:satOff val="-6819"/>
                <a:lumOff val="-261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100" kern="1200" dirty="0" smtClean="0"/>
            <a:t>Закупки малого объема 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100" kern="1200" dirty="0" smtClean="0"/>
            <a:t>(п.4, 5 ч.1 ст.93)</a:t>
          </a:r>
          <a:endParaRPr lang="ru-RU" sz="1100" kern="1200" dirty="0"/>
        </a:p>
      </dsp:txBody>
      <dsp:txXfrm>
        <a:off x="1643932" y="1887624"/>
        <a:ext cx="1098485" cy="885875"/>
      </dsp:txXfrm>
    </dsp:sp>
    <dsp:sp modelId="{259A5ACD-5950-46D4-AC97-AA5A020ADF33}">
      <dsp:nvSpPr>
        <dsp:cNvPr id="0" name=""/>
        <dsp:cNvSpPr/>
      </dsp:nvSpPr>
      <dsp:spPr>
        <a:xfrm>
          <a:off x="1307299" y="346200"/>
          <a:ext cx="2976542" cy="2976542"/>
        </a:xfrm>
        <a:prstGeom prst="pie">
          <a:avLst>
            <a:gd name="adj1" fmla="val 10800000"/>
            <a:gd name="adj2" fmla="val 16200000"/>
          </a:avLst>
        </a:prstGeom>
        <a:gradFill rotWithShape="0">
          <a:gsLst>
            <a:gs pos="0">
              <a:schemeClr val="accent5">
                <a:hueOff val="-7353344"/>
                <a:satOff val="-10228"/>
                <a:lumOff val="-392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7353344"/>
                <a:satOff val="-10228"/>
                <a:lumOff val="-392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7353344"/>
                <a:satOff val="-10228"/>
                <a:lumOff val="-392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100" kern="1200" dirty="0"/>
            <a:t>Контракты, заключенные </a:t>
          </a:r>
          <a:endParaRPr lang="ru-RU" sz="1100" kern="1200" dirty="0" smtClean="0"/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по </a:t>
          </a:r>
          <a:r>
            <a:rPr lang="ru-RU" sz="1100" kern="1200" dirty="0"/>
            <a:t>п.25 ч.1 ст.93</a:t>
          </a:r>
        </a:p>
      </dsp:txBody>
      <dsp:txXfrm>
        <a:off x="1643932" y="895443"/>
        <a:ext cx="1098485" cy="88587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446BEA-F8EF-469F-9392-AB433D0FEA03}">
      <dsp:nvSpPr>
        <dsp:cNvPr id="0" name=""/>
        <dsp:cNvSpPr/>
      </dsp:nvSpPr>
      <dsp:spPr>
        <a:xfrm>
          <a:off x="13998" y="1095075"/>
          <a:ext cx="4533749" cy="519182"/>
        </a:xfrm>
        <a:prstGeom prst="mathMinus">
          <a:avLst/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7D1A8C7-0ECB-48D1-B5BD-5C7102B1281F}">
      <dsp:nvSpPr>
        <dsp:cNvPr id="0" name=""/>
        <dsp:cNvSpPr/>
      </dsp:nvSpPr>
      <dsp:spPr>
        <a:xfrm>
          <a:off x="647996" y="238871"/>
          <a:ext cx="291221" cy="895976"/>
        </a:xfrm>
        <a:prstGeom prst="downArrow">
          <a:avLst/>
        </a:prstGeom>
        <a:noFill/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1923072-202F-4691-AC40-3FA6E4AB5AC5}">
      <dsp:nvSpPr>
        <dsp:cNvPr id="0" name=""/>
        <dsp:cNvSpPr/>
      </dsp:nvSpPr>
      <dsp:spPr>
        <a:xfrm>
          <a:off x="571641" y="357961"/>
          <a:ext cx="3304339" cy="9131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Общая стоимость заключенных контрактов конкурентными способами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100" b="1" i="1" kern="1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только состоявшиеся закупки</a:t>
          </a:r>
        </a:p>
      </dsp:txBody>
      <dsp:txXfrm>
        <a:off x="571641" y="357961"/>
        <a:ext cx="3304339" cy="913192"/>
      </dsp:txXfrm>
    </dsp:sp>
    <dsp:sp modelId="{42AEC64A-301E-49A0-BECB-4B48C40BCB79}">
      <dsp:nvSpPr>
        <dsp:cNvPr id="0" name=""/>
        <dsp:cNvSpPr/>
      </dsp:nvSpPr>
      <dsp:spPr>
        <a:xfrm>
          <a:off x="3633326" y="1570372"/>
          <a:ext cx="332195" cy="906477"/>
        </a:xfrm>
        <a:prstGeom prst="upArrow">
          <a:avLst/>
        </a:prstGeom>
        <a:noFill/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7EEE867-463A-4DEF-9D5C-26EE509EDDDF}">
      <dsp:nvSpPr>
        <dsp:cNvPr id="0" name=""/>
        <dsp:cNvSpPr/>
      </dsp:nvSpPr>
      <dsp:spPr>
        <a:xfrm>
          <a:off x="542191" y="1476704"/>
          <a:ext cx="3359066" cy="4383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Общая стоимость заключенных контрактов</a:t>
          </a:r>
          <a:endParaRPr lang="ru-RU" sz="1200" b="1" i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42191" y="1476704"/>
        <a:ext cx="3359066" cy="43839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446BEA-F8EF-469F-9392-AB433D0FEA03}">
      <dsp:nvSpPr>
        <dsp:cNvPr id="0" name=""/>
        <dsp:cNvSpPr/>
      </dsp:nvSpPr>
      <dsp:spPr>
        <a:xfrm>
          <a:off x="13998" y="1095075"/>
          <a:ext cx="4533749" cy="519182"/>
        </a:xfrm>
        <a:prstGeom prst="mathMinus">
          <a:avLst/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7D1A8C7-0ECB-48D1-B5BD-5C7102B1281F}">
      <dsp:nvSpPr>
        <dsp:cNvPr id="0" name=""/>
        <dsp:cNvSpPr/>
      </dsp:nvSpPr>
      <dsp:spPr>
        <a:xfrm>
          <a:off x="647996" y="238871"/>
          <a:ext cx="291221" cy="895976"/>
        </a:xfrm>
        <a:prstGeom prst="downArrow">
          <a:avLst/>
        </a:prstGeom>
        <a:noFill/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1923072-202F-4691-AC40-3FA6E4AB5AC5}">
      <dsp:nvSpPr>
        <dsp:cNvPr id="0" name=""/>
        <dsp:cNvSpPr/>
      </dsp:nvSpPr>
      <dsp:spPr>
        <a:xfrm>
          <a:off x="571641" y="357961"/>
          <a:ext cx="3304339" cy="9131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Количество </a:t>
          </a:r>
          <a:r>
            <a:rPr lang="ru-RU" sz="1800" b="1" kern="12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состоявшихся</a:t>
          </a: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конкурентных процедур</a:t>
          </a:r>
        </a:p>
      </dsp:txBody>
      <dsp:txXfrm>
        <a:off x="571641" y="357961"/>
        <a:ext cx="3304339" cy="913192"/>
      </dsp:txXfrm>
    </dsp:sp>
    <dsp:sp modelId="{42AEC64A-301E-49A0-BECB-4B48C40BCB79}">
      <dsp:nvSpPr>
        <dsp:cNvPr id="0" name=""/>
        <dsp:cNvSpPr/>
      </dsp:nvSpPr>
      <dsp:spPr>
        <a:xfrm>
          <a:off x="3633326" y="1570372"/>
          <a:ext cx="332195" cy="906477"/>
        </a:xfrm>
        <a:prstGeom prst="upArrow">
          <a:avLst/>
        </a:prstGeom>
        <a:noFill/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7EEE867-463A-4DEF-9D5C-26EE509EDDDF}">
      <dsp:nvSpPr>
        <dsp:cNvPr id="0" name=""/>
        <dsp:cNvSpPr/>
      </dsp:nvSpPr>
      <dsp:spPr>
        <a:xfrm>
          <a:off x="542191" y="1499086"/>
          <a:ext cx="3359066" cy="9269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Общее</a:t>
          </a: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количество проведенных конкурентных процедур</a:t>
          </a:r>
          <a:endParaRPr lang="ru-RU" sz="1400" b="1" i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42191" y="1499086"/>
        <a:ext cx="3359066" cy="92699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1D5184-D57D-481B-AF9A-9229F922D1B0}">
      <dsp:nvSpPr>
        <dsp:cNvPr id="0" name=""/>
        <dsp:cNvSpPr/>
      </dsp:nvSpPr>
      <dsp:spPr>
        <a:xfrm>
          <a:off x="1243886" y="1080859"/>
          <a:ext cx="1432254" cy="1299787"/>
        </a:xfrm>
        <a:prstGeom prst="ellipse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Победитель определен</a:t>
          </a:r>
        </a:p>
      </dsp:txBody>
      <dsp:txXfrm>
        <a:off x="1453635" y="1271208"/>
        <a:ext cx="1012756" cy="919089"/>
      </dsp:txXfrm>
    </dsp:sp>
    <dsp:sp modelId="{DAA9D019-9E18-427D-9CD3-0B5604E6E711}">
      <dsp:nvSpPr>
        <dsp:cNvPr id="0" name=""/>
        <dsp:cNvSpPr/>
      </dsp:nvSpPr>
      <dsp:spPr>
        <a:xfrm>
          <a:off x="1155448" y="324205"/>
          <a:ext cx="1585088" cy="1084423"/>
        </a:xfrm>
        <a:prstGeom prst="ellipse">
          <a:avLst/>
        </a:prstGeom>
        <a:solidFill>
          <a:schemeClr val="accent5">
            <a:alpha val="50000"/>
            <a:hueOff val="-2451115"/>
            <a:satOff val="-3409"/>
            <a:lumOff val="-130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Запросы котировок</a:t>
          </a:r>
        </a:p>
      </dsp:txBody>
      <dsp:txXfrm>
        <a:off x="1387579" y="483015"/>
        <a:ext cx="1120826" cy="766803"/>
      </dsp:txXfrm>
    </dsp:sp>
    <dsp:sp modelId="{F629A60C-D20D-41C0-A76B-EA566D77E8F2}">
      <dsp:nvSpPr>
        <dsp:cNvPr id="0" name=""/>
        <dsp:cNvSpPr/>
      </dsp:nvSpPr>
      <dsp:spPr>
        <a:xfrm>
          <a:off x="2162718" y="1815804"/>
          <a:ext cx="1368728" cy="1084423"/>
        </a:xfrm>
        <a:prstGeom prst="ellipse">
          <a:avLst/>
        </a:prstGeom>
        <a:solidFill>
          <a:schemeClr val="accent5">
            <a:alpha val="50000"/>
            <a:hueOff val="-4902230"/>
            <a:satOff val="-6819"/>
            <a:lumOff val="-261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Конкурсы</a:t>
          </a:r>
        </a:p>
      </dsp:txBody>
      <dsp:txXfrm>
        <a:off x="2363164" y="1974614"/>
        <a:ext cx="967836" cy="766803"/>
      </dsp:txXfrm>
    </dsp:sp>
    <dsp:sp modelId="{D9A4C095-9F06-4B0F-B7B4-C96A6145696E}">
      <dsp:nvSpPr>
        <dsp:cNvPr id="0" name=""/>
        <dsp:cNvSpPr/>
      </dsp:nvSpPr>
      <dsp:spPr>
        <a:xfrm>
          <a:off x="417168" y="1806295"/>
          <a:ext cx="1368728" cy="1084423"/>
        </a:xfrm>
        <a:prstGeom prst="ellipse">
          <a:avLst/>
        </a:prstGeom>
        <a:solidFill>
          <a:schemeClr val="accent5">
            <a:alpha val="50000"/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Аукционы</a:t>
          </a:r>
        </a:p>
      </dsp:txBody>
      <dsp:txXfrm>
        <a:off x="617614" y="1965105"/>
        <a:ext cx="967836" cy="76680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446BEA-F8EF-469F-9392-AB433D0FEA03}">
      <dsp:nvSpPr>
        <dsp:cNvPr id="0" name=""/>
        <dsp:cNvSpPr/>
      </dsp:nvSpPr>
      <dsp:spPr>
        <a:xfrm>
          <a:off x="13459" y="1105076"/>
          <a:ext cx="4359071" cy="499179"/>
        </a:xfrm>
        <a:prstGeom prst="mathMinus">
          <a:avLst/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7D1A8C7-0ECB-48D1-B5BD-5C7102B1281F}">
      <dsp:nvSpPr>
        <dsp:cNvPr id="0" name=""/>
        <dsp:cNvSpPr/>
      </dsp:nvSpPr>
      <dsp:spPr>
        <a:xfrm>
          <a:off x="623029" y="238871"/>
          <a:ext cx="280001" cy="895976"/>
        </a:xfrm>
        <a:prstGeom prst="downArrow">
          <a:avLst/>
        </a:prstGeom>
        <a:noFill/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1923072-202F-4691-AC40-3FA6E4AB5AC5}">
      <dsp:nvSpPr>
        <dsp:cNvPr id="0" name=""/>
        <dsp:cNvSpPr/>
      </dsp:nvSpPr>
      <dsp:spPr>
        <a:xfrm>
          <a:off x="549617" y="357961"/>
          <a:ext cx="3177028" cy="9131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Число </a:t>
          </a:r>
          <a:r>
            <a:rPr lang="ru-RU" sz="1800" b="1" kern="12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допущенных</a:t>
          </a: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участников по конкурентным процедурам</a:t>
          </a:r>
        </a:p>
      </dsp:txBody>
      <dsp:txXfrm>
        <a:off x="549617" y="357961"/>
        <a:ext cx="3177028" cy="913192"/>
      </dsp:txXfrm>
    </dsp:sp>
    <dsp:sp modelId="{42AEC64A-301E-49A0-BECB-4B48C40BCB79}">
      <dsp:nvSpPr>
        <dsp:cNvPr id="0" name=""/>
        <dsp:cNvSpPr/>
      </dsp:nvSpPr>
      <dsp:spPr>
        <a:xfrm>
          <a:off x="3493340" y="1570372"/>
          <a:ext cx="319396" cy="906477"/>
        </a:xfrm>
        <a:prstGeom prst="upArrow">
          <a:avLst/>
        </a:prstGeom>
        <a:noFill/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7EEE867-463A-4DEF-9D5C-26EE509EDDDF}">
      <dsp:nvSpPr>
        <dsp:cNvPr id="0" name=""/>
        <dsp:cNvSpPr/>
      </dsp:nvSpPr>
      <dsp:spPr>
        <a:xfrm>
          <a:off x="521301" y="1365745"/>
          <a:ext cx="3229646" cy="9269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Количество </a:t>
          </a: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проведенных конкурентных процедур</a:t>
          </a:r>
          <a:endParaRPr lang="ru-RU" sz="1400" b="1" i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21301" y="1365745"/>
        <a:ext cx="3229646" cy="92699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3DD922-D1B1-449D-8ABE-89D17539ED95}">
      <dsp:nvSpPr>
        <dsp:cNvPr id="0" name=""/>
        <dsp:cNvSpPr/>
      </dsp:nvSpPr>
      <dsp:spPr>
        <a:xfrm>
          <a:off x="0" y="232641"/>
          <a:ext cx="2754496" cy="2754496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Совокупный годовой объем закупок</a:t>
          </a:r>
        </a:p>
      </dsp:txBody>
      <dsp:txXfrm>
        <a:off x="895900" y="370365"/>
        <a:ext cx="962696" cy="413174"/>
      </dsp:txXfrm>
    </dsp:sp>
    <dsp:sp modelId="{93713F41-8DD9-41D0-801E-863A00BD9789}">
      <dsp:nvSpPr>
        <dsp:cNvPr id="0" name=""/>
        <dsp:cNvSpPr/>
      </dsp:nvSpPr>
      <dsp:spPr>
        <a:xfrm>
          <a:off x="265199" y="801496"/>
          <a:ext cx="2224097" cy="2224097"/>
        </a:xfrm>
        <a:prstGeom prst="ellipse">
          <a:avLst/>
        </a:prstGeom>
        <a:gradFill rotWithShape="0">
          <a:gsLst>
            <a:gs pos="0">
              <a:schemeClr val="accent5">
                <a:hueOff val="-3676672"/>
                <a:satOff val="-5114"/>
                <a:lumOff val="-1961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-3676672"/>
                <a:satOff val="-5114"/>
                <a:lumOff val="-1961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-3676672"/>
                <a:satOff val="-5114"/>
                <a:lumOff val="-1961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Закупки, по перечню из ч.1.1 ст.30 </a:t>
          </a:r>
        </a:p>
      </dsp:txBody>
      <dsp:txXfrm>
        <a:off x="859033" y="940502"/>
        <a:ext cx="1036429" cy="417018"/>
      </dsp:txXfrm>
    </dsp:sp>
    <dsp:sp modelId="{9FA707CF-7A9C-4354-8BBE-887D465FB257}">
      <dsp:nvSpPr>
        <dsp:cNvPr id="0" name=""/>
        <dsp:cNvSpPr/>
      </dsp:nvSpPr>
      <dsp:spPr>
        <a:xfrm>
          <a:off x="541389" y="1353838"/>
          <a:ext cx="1671718" cy="1671718"/>
        </a:xfrm>
        <a:prstGeom prst="ellipse">
          <a:avLst/>
        </a:prstGeom>
        <a:gradFill rotWithShape="0">
          <a:gsLst>
            <a:gs pos="0">
              <a:schemeClr val="accent5">
                <a:hueOff val="-7353344"/>
                <a:satOff val="-10228"/>
                <a:lumOff val="-3922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-7353344"/>
                <a:satOff val="-10228"/>
                <a:lumOff val="-3922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-7353344"/>
                <a:satOff val="-10228"/>
                <a:lumOff val="-3922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92456" rIns="0" bIns="0" numCol="1" spcCol="1270" anchor="ctr" anchorCtr="0">
          <a:noAutofit/>
        </a:bodyPr>
        <a:lstStyle/>
        <a:p>
          <a:pPr lvl="0" algn="ctr" defTabSz="5778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3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Закупки,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проведенные в соответствии с ч.1 ст.30</a:t>
          </a:r>
        </a:p>
      </dsp:txBody>
      <dsp:txXfrm>
        <a:off x="786206" y="1771767"/>
        <a:ext cx="1182083" cy="835859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46ECA3-391A-460C-A35A-9905EC8A02E4}">
      <dsp:nvSpPr>
        <dsp:cNvPr id="0" name=""/>
        <dsp:cNvSpPr/>
      </dsp:nvSpPr>
      <dsp:spPr>
        <a:xfrm>
          <a:off x="1638901" y="1392546"/>
          <a:ext cx="1547213" cy="1547213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b" anchorCtr="1">
          <a:noAutofit/>
        </a:bodyPr>
        <a:lstStyle/>
        <a:p>
          <a:pPr lvl="0" algn="ctr" defTabSz="60007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5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Контракты, заключенные с СМП</a:t>
          </a:r>
        </a:p>
      </dsp:txBody>
      <dsp:txXfrm>
        <a:off x="1865485" y="1619130"/>
        <a:ext cx="1094045" cy="1094045"/>
      </dsp:txXfrm>
    </dsp:sp>
    <dsp:sp modelId="{9380EB5E-F2E4-41BA-8496-707DF84011B8}">
      <dsp:nvSpPr>
        <dsp:cNvPr id="0" name=""/>
        <dsp:cNvSpPr/>
      </dsp:nvSpPr>
      <dsp:spPr>
        <a:xfrm rot="14413575">
          <a:off x="1160165" y="837942"/>
          <a:ext cx="1237223" cy="440955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2DBFD15F-6F11-4B36-A353-FE8A563D0287}">
      <dsp:nvSpPr>
        <dsp:cNvPr id="0" name=""/>
        <dsp:cNvSpPr/>
      </dsp:nvSpPr>
      <dsp:spPr>
        <a:xfrm>
          <a:off x="820296" y="79716"/>
          <a:ext cx="1469852" cy="117588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Контракты по результатам несостоявшихся процедур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(п.25 ч.1 ст.93)</a:t>
          </a:r>
        </a:p>
      </dsp:txBody>
      <dsp:txXfrm>
        <a:off x="854736" y="114156"/>
        <a:ext cx="1400972" cy="1107001"/>
      </dsp:txXfrm>
    </dsp:sp>
    <dsp:sp modelId="{56414CC4-76D9-436F-B6F4-580E62242962}">
      <dsp:nvSpPr>
        <dsp:cNvPr id="0" name=""/>
        <dsp:cNvSpPr/>
      </dsp:nvSpPr>
      <dsp:spPr>
        <a:xfrm rot="17932475">
          <a:off x="2415633" y="835136"/>
          <a:ext cx="1218564" cy="440955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-7353344"/>
                <a:satOff val="-10228"/>
                <a:lumOff val="-3922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-7353344"/>
                <a:satOff val="-10228"/>
                <a:lumOff val="-3922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-7353344"/>
                <a:satOff val="-10228"/>
                <a:lumOff val="-3922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5DD46880-27E7-4374-9673-428652F34256}">
      <dsp:nvSpPr>
        <dsp:cNvPr id="0" name=""/>
        <dsp:cNvSpPr/>
      </dsp:nvSpPr>
      <dsp:spPr>
        <a:xfrm>
          <a:off x="2503925" y="79724"/>
          <a:ext cx="1469852" cy="117588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7353344"/>
                <a:satOff val="-10228"/>
                <a:lumOff val="-3922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-7353344"/>
                <a:satOff val="-10228"/>
                <a:lumOff val="-3922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-7353344"/>
                <a:satOff val="-10228"/>
                <a:lumOff val="-3922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Контракты по конкурентным процедурам</a:t>
          </a:r>
        </a:p>
      </dsp:txBody>
      <dsp:txXfrm>
        <a:off x="2538365" y="114164"/>
        <a:ext cx="1400972" cy="11070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5" y="0"/>
            <a:ext cx="2950951" cy="498316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253" y="0"/>
            <a:ext cx="2950951" cy="498316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>
              <a:defRPr sz="1200"/>
            </a:lvl1pPr>
          </a:lstStyle>
          <a:p>
            <a:fld id="{9CBE8323-0AFE-45E7-8D90-F77CF008848F}" type="datetimeFigureOut">
              <a:rPr lang="ru-RU" smtClean="0"/>
              <a:t>14.12.2022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4238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1" tIns="45715" rIns="91431" bIns="4571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359" y="4784788"/>
            <a:ext cx="5446077" cy="3913525"/>
          </a:xfrm>
          <a:prstGeom prst="rect">
            <a:avLst/>
          </a:prstGeom>
        </p:spPr>
        <p:txBody>
          <a:bodyPr vert="horz" lIns="91431" tIns="45715" rIns="91431" bIns="45715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5" y="9442612"/>
            <a:ext cx="2950951" cy="498316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253" y="9442612"/>
            <a:ext cx="2950951" cy="498316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r">
              <a:defRPr sz="1200"/>
            </a:lvl1pPr>
          </a:lstStyle>
          <a:p>
            <a:fld id="{6D9CBE6B-AE64-493B-B232-BEE8CD8AB2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82078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BA796E-7212-49CF-ADEF-A9B0C04EE7A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12675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BA796E-7212-49CF-ADEF-A9B0C04EE7A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6250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BA796E-7212-49CF-ADEF-A9B0C04EE7A6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50935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BA796E-7212-49CF-ADEF-A9B0C04EE7A6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18764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BA796E-7212-49CF-ADEF-A9B0C04EE7A6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1093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BA796E-7212-49CF-ADEF-A9B0C04EE7A6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44869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BA796E-7212-49CF-ADEF-A9B0C04EE7A6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40863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BA796E-7212-49CF-ADEF-A9B0C04EE7A6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6042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BA796E-7212-49CF-ADEF-A9B0C04EE7A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9512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BA796E-7212-49CF-ADEF-A9B0C04EE7A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2520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BA796E-7212-49CF-ADEF-A9B0C04EE7A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2014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BA796E-7212-49CF-ADEF-A9B0C04EE7A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259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BA796E-7212-49CF-ADEF-A9B0C04EE7A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6907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BA796E-7212-49CF-ADEF-A9B0C04EE7A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7788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BA796E-7212-49CF-ADEF-A9B0C04EE7A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5816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BA796E-7212-49CF-ADEF-A9B0C04EE7A6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5012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82B7-19BF-4724-A353-06B2864F49CD}" type="datetimeFigureOut">
              <a:rPr lang="ru-RU" smtClean="0"/>
              <a:t>14.12.2022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577D-208C-4610-8866-206E4C2874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8669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82B7-19BF-4724-A353-06B2864F49CD}" type="datetimeFigureOut">
              <a:rPr lang="ru-RU" smtClean="0"/>
              <a:t>14.12.2022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577D-208C-4610-8866-206E4C2874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65629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82B7-19BF-4724-A353-06B2864F49CD}" type="datetimeFigureOut">
              <a:rPr lang="ru-RU" smtClean="0"/>
              <a:t>14.12.2022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577D-208C-4610-8866-206E4C2874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85584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bg>
      <p:bgPr>
        <a:gradFill>
          <a:gsLst>
            <a:gs pos="32000">
              <a:schemeClr val="accent2">
                <a:lumMod val="40000"/>
                <a:lumOff val="60000"/>
                <a:alpha val="55000"/>
              </a:schemeClr>
            </a:gs>
            <a:gs pos="56000">
              <a:schemeClr val="accent3">
                <a:lumMod val="20000"/>
                <a:lumOff val="80000"/>
                <a:alpha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Прямоугольник 17"/>
          <p:cNvSpPr/>
          <p:nvPr userDrawn="1"/>
        </p:nvSpPr>
        <p:spPr>
          <a:xfrm>
            <a:off x="7543800" y="-58723"/>
            <a:ext cx="4648200" cy="69796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-67112" y="-58723"/>
            <a:ext cx="7610912" cy="697964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pic>
        <p:nvPicPr>
          <p:cNvPr id="16" name="Picture 2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89583" l="5280" r="100000">
                        <a14:foregroundMark x1="5760" y1="88472" x2="99520" y2="88194"/>
                      </a14:backgroundRemoval>
                    </a14:imgEffect>
                    <a14:imgEffect>
                      <a14:colorTemperature colorTemp="7200"/>
                    </a14:imgEffect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400" b="10713"/>
          <a:stretch/>
        </p:blipFill>
        <p:spPr bwMode="auto">
          <a:xfrm>
            <a:off x="7543800" y="722085"/>
            <a:ext cx="4648200" cy="5413829"/>
          </a:xfrm>
          <a:prstGeom prst="rect">
            <a:avLst/>
          </a:prstGeom>
          <a:noFill/>
          <a:ln>
            <a:noFill/>
          </a:ln>
          <a:effectLst>
            <a:glow>
              <a:schemeClr val="accent1">
                <a:alpha val="40000"/>
              </a:schemeClr>
            </a:glow>
            <a:reflection endPos="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9" name="Группа 8"/>
          <p:cNvGrpSpPr/>
          <p:nvPr userDrawn="1"/>
        </p:nvGrpSpPr>
        <p:grpSpPr>
          <a:xfrm>
            <a:off x="161758" y="227804"/>
            <a:ext cx="1800392" cy="641622"/>
            <a:chOff x="327025" y="198438"/>
            <a:chExt cx="1317878" cy="504825"/>
          </a:xfrm>
        </p:grpSpPr>
        <p:pic>
          <p:nvPicPr>
            <p:cNvPr id="10" name="Picture 2" descr="C:\Users\User\Desktop\logo.png"/>
            <p:cNvPicPr>
              <a:picLocks noChangeAspect="1" noChangeArrowheads="1"/>
            </p:cNvPicPr>
            <p:nvPr userDrawn="1"/>
          </p:nvPicPr>
          <p:blipFill>
            <a:blip r:embed="rId4" cstate="print">
              <a:biLevel thresh="75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5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7025" y="198438"/>
              <a:ext cx="450850" cy="504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" name="Прямоугольник 1"/>
            <p:cNvSpPr>
              <a:spLocks noChangeArrowheads="1"/>
            </p:cNvSpPr>
            <p:nvPr userDrawn="1"/>
          </p:nvSpPr>
          <p:spPr bwMode="auto">
            <a:xfrm>
              <a:off x="811466" y="240235"/>
              <a:ext cx="833437" cy="4600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r>
                <a:rPr lang="ru-RU" altLang="ru-RU" sz="1600" b="1" dirty="0">
                  <a:solidFill>
                    <a:schemeClr val="bg1"/>
                  </a:solidFill>
                </a:rPr>
                <a:t>Липецкая </a:t>
              </a:r>
            </a:p>
            <a:p>
              <a:r>
                <a:rPr lang="ru-RU" altLang="ru-RU" sz="1600" b="1" dirty="0">
                  <a:solidFill>
                    <a:schemeClr val="bg1"/>
                  </a:solidFill>
                </a:rPr>
                <a:t>область</a:t>
              </a:r>
            </a:p>
          </p:txBody>
        </p:sp>
        <p:pic>
          <p:nvPicPr>
            <p:cNvPr id="17" name="Picture 2" descr="C:\Users\User\Desktop\logo.png"/>
            <p:cNvPicPr>
              <a:picLocks noChangeAspect="1" noChangeArrowheads="1"/>
            </p:cNvPicPr>
            <p:nvPr userDrawn="1"/>
          </p:nvPicPr>
          <p:blipFill>
            <a:blip r:embed="rId6" cstate="print">
              <a:biLevel thresh="75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aturation sat="400000"/>
                      </a14:imgEffect>
                      <a14:imgEffect>
                        <a14:brightnessContrast brigh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9431" y="202804"/>
              <a:ext cx="426037" cy="4960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9207409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025" y="198438"/>
            <a:ext cx="45085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1"/>
          <p:cNvSpPr>
            <a:spLocks noChangeArrowheads="1"/>
          </p:cNvSpPr>
          <p:nvPr userDrawn="1"/>
        </p:nvSpPr>
        <p:spPr bwMode="auto">
          <a:xfrm>
            <a:off x="935038" y="220663"/>
            <a:ext cx="83343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altLang="ru-RU" sz="1200" dirty="0">
                <a:solidFill>
                  <a:schemeClr val="accent2"/>
                </a:solidFill>
              </a:rPr>
              <a:t>Липецкая </a:t>
            </a:r>
          </a:p>
          <a:p>
            <a:r>
              <a:rPr lang="ru-RU" altLang="ru-RU" sz="1200" dirty="0">
                <a:solidFill>
                  <a:schemeClr val="accent2"/>
                </a:solidFill>
              </a:rPr>
              <a:t>область</a:t>
            </a:r>
          </a:p>
        </p:txBody>
      </p:sp>
      <p:sp>
        <p:nvSpPr>
          <p:cNvPr id="8" name="Заголовок 2"/>
          <p:cNvSpPr>
            <a:spLocks noGrp="1"/>
          </p:cNvSpPr>
          <p:nvPr>
            <p:ph type="title"/>
          </p:nvPr>
        </p:nvSpPr>
        <p:spPr>
          <a:xfrm>
            <a:off x="1917700" y="228601"/>
            <a:ext cx="10020300" cy="588961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dirty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3673030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82B7-19BF-4724-A353-06B2864F49CD}" type="datetimeFigureOut">
              <a:rPr lang="ru-RU" smtClean="0"/>
              <a:t>14.12.2022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577D-208C-4610-8866-206E4C2874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1687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82B7-19BF-4724-A353-06B2864F49CD}" type="datetimeFigureOut">
              <a:rPr lang="ru-RU" smtClean="0"/>
              <a:t>14.12.2022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577D-208C-4610-8866-206E4C2874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0525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82B7-19BF-4724-A353-06B2864F49CD}" type="datetimeFigureOut">
              <a:rPr lang="ru-RU" smtClean="0"/>
              <a:t>14.12.2022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577D-208C-4610-8866-206E4C2874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6616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82B7-19BF-4724-A353-06B2864F49CD}" type="datetimeFigureOut">
              <a:rPr lang="ru-RU" smtClean="0"/>
              <a:t>14.12.2022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577D-208C-4610-8866-206E4C2874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7236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82B7-19BF-4724-A353-06B2864F49CD}" type="datetimeFigureOut">
              <a:rPr lang="ru-RU" smtClean="0"/>
              <a:t>14.12.2022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577D-208C-4610-8866-206E4C2874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7593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82B7-19BF-4724-A353-06B2864F49CD}" type="datetimeFigureOut">
              <a:rPr lang="ru-RU" smtClean="0"/>
              <a:t>14.12.2022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577D-208C-4610-8866-206E4C2874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4599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82B7-19BF-4724-A353-06B2864F49CD}" type="datetimeFigureOut">
              <a:rPr lang="ru-RU" smtClean="0"/>
              <a:t>14.12.2022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577D-208C-4610-8866-206E4C2874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5489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82B7-19BF-4724-A353-06B2864F49CD}" type="datetimeFigureOut">
              <a:rPr lang="ru-RU" smtClean="0"/>
              <a:t>14.12.2022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577D-208C-4610-8866-206E4C2874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0290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D782B7-19BF-4724-A353-06B2864F49CD}" type="datetimeFigureOut">
              <a:rPr lang="ru-RU" smtClean="0"/>
              <a:t>14.12.2022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E2577D-208C-4610-8866-206E4C2874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8010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2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7.xml"/><Relationship Id="rId13" Type="http://schemas.openxmlformats.org/officeDocument/2006/relationships/image" Target="../media/image17.png"/><Relationship Id="rId3" Type="http://schemas.openxmlformats.org/officeDocument/2006/relationships/image" Target="../media/image7.png"/><Relationship Id="rId7" Type="http://schemas.openxmlformats.org/officeDocument/2006/relationships/image" Target="../media/image5.svg"/><Relationship Id="rId12" Type="http://schemas.microsoft.com/office/2007/relationships/diagramDrawing" Target="../diagrams/drawing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Relationship Id="rId11" Type="http://schemas.openxmlformats.org/officeDocument/2006/relationships/diagramColors" Target="../diagrams/colors7.xml"/><Relationship Id="rId10" Type="http://schemas.openxmlformats.org/officeDocument/2006/relationships/diagramQuickStyle" Target="../diagrams/quickStyle7.xml"/><Relationship Id="rId9" Type="http://schemas.openxmlformats.org/officeDocument/2006/relationships/diagramLayout" Target="../diagrams/layout7.xml"/><Relationship Id="rId14" Type="http://schemas.openxmlformats.org/officeDocument/2006/relationships/image" Target="../media/image9.sv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diagramColors" Target="../diagrams/colors8.xml"/><Relationship Id="rId3" Type="http://schemas.openxmlformats.org/officeDocument/2006/relationships/image" Target="../media/image7.png"/><Relationship Id="rId7" Type="http://schemas.openxmlformats.org/officeDocument/2006/relationships/image" Target="../media/image5.svg"/><Relationship Id="rId12" Type="http://schemas.openxmlformats.org/officeDocument/2006/relationships/diagramQuickStyle" Target="../diagrams/quickStyle8.xml"/><Relationship Id="rId2" Type="http://schemas.openxmlformats.org/officeDocument/2006/relationships/notesSlide" Target="../notesSlides/notesSlide9.xml"/><Relationship Id="rId16" Type="http://schemas.openxmlformats.org/officeDocument/2006/relationships/image" Target="../media/image9.svg"/><Relationship Id="rId1" Type="http://schemas.openxmlformats.org/officeDocument/2006/relationships/slideLayout" Target="../slideLayouts/slideLayout13.xml"/><Relationship Id="rId11" Type="http://schemas.openxmlformats.org/officeDocument/2006/relationships/diagramLayout" Target="../diagrams/layout8.xml"/><Relationship Id="rId15" Type="http://schemas.openxmlformats.org/officeDocument/2006/relationships/image" Target="../media/image17.png"/><Relationship Id="rId10" Type="http://schemas.openxmlformats.org/officeDocument/2006/relationships/diagramData" Target="../diagrams/data8.xml"/><Relationship Id="rId9" Type="http://schemas.openxmlformats.org/officeDocument/2006/relationships/image" Target="../media/image3.svg"/><Relationship Id="rId14" Type="http://schemas.microsoft.com/office/2007/relationships/diagramDrawing" Target="../diagrams/drawing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mailto:stepochkinaSV@admlr.lipetsk.ru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13" Type="http://schemas.microsoft.com/office/2007/relationships/diagramDrawing" Target="../diagrams/drawing3.xml"/><Relationship Id="rId18" Type="http://schemas.openxmlformats.org/officeDocument/2006/relationships/image" Target="../media/image7.png"/><Relationship Id="rId3" Type="http://schemas.openxmlformats.org/officeDocument/2006/relationships/notesSlide" Target="../notesSlides/notesSlide4.xml"/><Relationship Id="rId21" Type="http://schemas.openxmlformats.org/officeDocument/2006/relationships/image" Target="../media/image7.svg"/><Relationship Id="rId7" Type="http://schemas.openxmlformats.org/officeDocument/2006/relationships/diagramColors" Target="../diagrams/colors2.xml"/><Relationship Id="rId12" Type="http://schemas.openxmlformats.org/officeDocument/2006/relationships/diagramColors" Target="../diagrams/colors3.xml"/><Relationship Id="rId17" Type="http://schemas.openxmlformats.org/officeDocument/2006/relationships/image" Target="../media/image3.svg"/><Relationship Id="rId2" Type="http://schemas.openxmlformats.org/officeDocument/2006/relationships/slideLayout" Target="../slideLayouts/slideLayout13.xml"/><Relationship Id="rId20" Type="http://schemas.openxmlformats.org/officeDocument/2006/relationships/image" Target="../media/image8.png"/><Relationship Id="rId1" Type="http://schemas.openxmlformats.org/officeDocument/2006/relationships/vmlDrawing" Target="../drawings/vmlDrawing1.vml"/><Relationship Id="rId6" Type="http://schemas.openxmlformats.org/officeDocument/2006/relationships/diagramQuickStyle" Target="../diagrams/quickStyle2.xml"/><Relationship Id="rId11" Type="http://schemas.openxmlformats.org/officeDocument/2006/relationships/diagramQuickStyle" Target="../diagrams/quickStyle3.xml"/><Relationship Id="rId5" Type="http://schemas.openxmlformats.org/officeDocument/2006/relationships/diagramLayout" Target="../diagrams/layout2.xml"/><Relationship Id="rId23" Type="http://schemas.openxmlformats.org/officeDocument/2006/relationships/image" Target="../media/image5.emf"/><Relationship Id="rId10" Type="http://schemas.openxmlformats.org/officeDocument/2006/relationships/diagramLayout" Target="../diagrams/layout3.xml"/><Relationship Id="rId19" Type="http://schemas.openxmlformats.org/officeDocument/2006/relationships/image" Target="../media/image5.svg"/><Relationship Id="rId4" Type="http://schemas.openxmlformats.org/officeDocument/2006/relationships/diagramData" Target="../diagrams/data2.xml"/><Relationship Id="rId9" Type="http://schemas.openxmlformats.org/officeDocument/2006/relationships/diagramData" Target="../diagrams/data3.xml"/><Relationship Id="rId14" Type="http://schemas.openxmlformats.org/officeDocument/2006/relationships/image" Target="../media/image6.png"/><Relationship Id="rId22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13" Type="http://schemas.openxmlformats.org/officeDocument/2006/relationships/diagramQuickStyle" Target="../diagrams/quickStyle5.xml"/><Relationship Id="rId18" Type="http://schemas.openxmlformats.org/officeDocument/2006/relationships/image" Target="../media/image11.png"/><Relationship Id="rId3" Type="http://schemas.openxmlformats.org/officeDocument/2006/relationships/notesSlide" Target="../notesSlides/notesSlide5.xml"/><Relationship Id="rId21" Type="http://schemas.openxmlformats.org/officeDocument/2006/relationships/oleObject" Target="../embeddings/oleObject2.bin"/><Relationship Id="rId7" Type="http://schemas.openxmlformats.org/officeDocument/2006/relationships/diagramColors" Target="../diagrams/colors4.xml"/><Relationship Id="rId12" Type="http://schemas.openxmlformats.org/officeDocument/2006/relationships/diagramLayout" Target="../diagrams/layout5.xml"/><Relationship Id="rId17" Type="http://schemas.openxmlformats.org/officeDocument/2006/relationships/image" Target="../media/image9.sv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10.png"/><Relationship Id="rId20" Type="http://schemas.openxmlformats.org/officeDocument/2006/relationships/image" Target="../media/image12.emf"/><Relationship Id="rId1" Type="http://schemas.openxmlformats.org/officeDocument/2006/relationships/vmlDrawing" Target="../drawings/vmlDrawing2.vml"/><Relationship Id="rId6" Type="http://schemas.openxmlformats.org/officeDocument/2006/relationships/diagramQuickStyle" Target="../diagrams/quickStyle4.xml"/><Relationship Id="rId11" Type="http://schemas.openxmlformats.org/officeDocument/2006/relationships/diagramData" Target="../diagrams/data5.xml"/><Relationship Id="rId5" Type="http://schemas.openxmlformats.org/officeDocument/2006/relationships/diagramLayout" Target="../diagrams/layout4.xml"/><Relationship Id="rId15" Type="http://schemas.microsoft.com/office/2007/relationships/diagramDrawing" Target="../diagrams/drawing5.xml"/><Relationship Id="rId10" Type="http://schemas.openxmlformats.org/officeDocument/2006/relationships/image" Target="../media/image5.svg"/><Relationship Id="rId19" Type="http://schemas.openxmlformats.org/officeDocument/2006/relationships/image" Target="../media/image11.svg"/><Relationship Id="rId4" Type="http://schemas.openxmlformats.org/officeDocument/2006/relationships/diagramData" Target="../diagrams/data4.xml"/><Relationship Id="rId9" Type="http://schemas.openxmlformats.org/officeDocument/2006/relationships/image" Target="../media/image7.png"/><Relationship Id="rId14" Type="http://schemas.openxmlformats.org/officeDocument/2006/relationships/diagramColors" Target="../diagrams/colors5.xml"/><Relationship Id="rId22" Type="http://schemas.openxmlformats.org/officeDocument/2006/relationships/image" Target="../media/image9.e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6.xml"/><Relationship Id="rId11" Type="http://schemas.openxmlformats.org/officeDocument/2006/relationships/image" Target="../media/image15.svg"/><Relationship Id="rId5" Type="http://schemas.openxmlformats.org/officeDocument/2006/relationships/diagramQuickStyle" Target="../diagrams/quickStyle6.xml"/><Relationship Id="rId10" Type="http://schemas.openxmlformats.org/officeDocument/2006/relationships/image" Target="../media/image14.png"/><Relationship Id="rId4" Type="http://schemas.openxmlformats.org/officeDocument/2006/relationships/diagramLayout" Target="../diagrams/layout6.xml"/><Relationship Id="rId9" Type="http://schemas.openxmlformats.org/officeDocument/2006/relationships/image" Target="../media/image13.sv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7.png"/><Relationship Id="rId7" Type="http://schemas.openxmlformats.org/officeDocument/2006/relationships/image" Target="../media/image17.sv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5.png"/><Relationship Id="rId5" Type="http://schemas.openxmlformats.org/officeDocument/2006/relationships/image" Target="../media/image5.svg"/><Relationship Id="rId9" Type="http://schemas.openxmlformats.org/officeDocument/2006/relationships/image" Target="../media/image7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36996" y="1981640"/>
            <a:ext cx="688042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altLang="ru-RU" sz="3600" b="1" dirty="0">
                <a:solidFill>
                  <a:srgbClr val="FFFFFF"/>
                </a:solidFill>
                <a:ea typeface="Questrial"/>
                <a:cs typeface="Questrial"/>
              </a:rPr>
              <a:t>ИНСТРУКЦИЯ </a:t>
            </a:r>
          </a:p>
          <a:p>
            <a:r>
              <a:rPr lang="ru-RU" altLang="ru-RU" sz="3600" b="1" dirty="0">
                <a:solidFill>
                  <a:srgbClr val="FFFFFF"/>
                </a:solidFill>
                <a:ea typeface="Questrial"/>
                <a:cs typeface="Questrial"/>
              </a:rPr>
              <a:t>ПО РАСЧЁТУ КЛЮЧЕВЫХ ПОКАЗАТЕЛЕЙ ЭФФЕКТИВНОСТИ </a:t>
            </a:r>
          </a:p>
          <a:p>
            <a:r>
              <a:rPr lang="ru-RU" altLang="ru-RU" sz="3600" b="1" dirty="0">
                <a:solidFill>
                  <a:srgbClr val="FFFFFF"/>
                </a:solidFill>
                <a:ea typeface="Questrial"/>
                <a:cs typeface="Questrial"/>
              </a:rPr>
              <a:t>ЗАКУПОЧНОЙ ДЕЯТЕЛЬНОСТИ</a:t>
            </a:r>
          </a:p>
          <a:p>
            <a:r>
              <a:rPr lang="ru-RU" altLang="ru-RU" sz="3600" b="1" dirty="0">
                <a:solidFill>
                  <a:srgbClr val="FFFFFF"/>
                </a:solidFill>
                <a:ea typeface="Questrial"/>
                <a:cs typeface="Questrial"/>
              </a:rPr>
              <a:t>НА ТЕРРИТОРИИ ЛИПЕЦКОЙ </a:t>
            </a:r>
            <a:r>
              <a:rPr lang="ru-RU" altLang="ru-RU" sz="3600" b="1" dirty="0" smtClean="0">
                <a:solidFill>
                  <a:srgbClr val="FFFFFF"/>
                </a:solidFill>
                <a:ea typeface="Questrial"/>
                <a:cs typeface="Questrial"/>
              </a:rPr>
              <a:t>ОБЛАСТИ</a:t>
            </a:r>
            <a:endParaRPr lang="ru-RU" altLang="ru-RU" sz="3600" b="1" dirty="0">
              <a:solidFill>
                <a:srgbClr val="FFFFFF"/>
              </a:solidFill>
              <a:ea typeface="Questrial"/>
              <a:cs typeface="Questrial"/>
            </a:endParaRPr>
          </a:p>
        </p:txBody>
      </p:sp>
    </p:spTree>
    <p:extLst>
      <p:ext uri="{BB962C8B-B14F-4D97-AF65-F5344CB8AC3E}">
        <p14:creationId xmlns:p14="http://schemas.microsoft.com/office/powerpoint/2010/main" val="2051872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Таблица 19">
            <a:extLst>
              <a:ext uri="{FF2B5EF4-FFF2-40B4-BE49-F238E27FC236}">
                <a16:creationId xmlns:a16="http://schemas.microsoft.com/office/drawing/2014/main" id="{A6E31883-60F7-49B0-83A9-32E0108B0D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0631705"/>
              </p:ext>
            </p:extLst>
          </p:nvPr>
        </p:nvGraphicFramePr>
        <p:xfrm>
          <a:off x="3248024" y="965827"/>
          <a:ext cx="8251897" cy="217969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296026">
                  <a:extLst>
                    <a:ext uri="{9D8B030D-6E8A-4147-A177-3AD203B41FA5}">
                      <a16:colId xmlns:a16="http://schemas.microsoft.com/office/drawing/2014/main" val="4155719004"/>
                    </a:ext>
                  </a:extLst>
                </a:gridCol>
                <a:gridCol w="1955871">
                  <a:extLst>
                    <a:ext uri="{9D8B030D-6E8A-4147-A177-3AD203B41FA5}">
                      <a16:colId xmlns:a16="http://schemas.microsoft.com/office/drawing/2014/main" val="709408181"/>
                    </a:ext>
                  </a:extLst>
                </a:gridCol>
              </a:tblGrid>
              <a:tr h="217969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Доля закупок у СМП, СОНКО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9790672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4176032" y="1223122"/>
            <a:ext cx="1228725" cy="4888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700"/>
              </a:lnSpc>
              <a:defRPr/>
            </a:pP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996569" y="1069072"/>
            <a:ext cx="1456858" cy="4888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700"/>
              </a:lnSpc>
              <a:defRPr/>
            </a:pP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8" name="Рисунок 7" descr="Закрыть">
            <a:extLst>
              <a:ext uri="{FF2B5EF4-FFF2-40B4-BE49-F238E27FC236}">
                <a16:creationId xmlns:a16="http://schemas.microsoft.com/office/drawing/2014/main" id="{FB7B99B3-0B1D-4502-BDE6-EC54BDB9ABC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299416" y="1841286"/>
            <a:ext cx="378507" cy="488864"/>
          </a:xfrm>
          <a:prstGeom prst="rect">
            <a:avLst/>
          </a:prstGeom>
        </p:spPr>
      </p:pic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43496C7A-E0D5-4F3D-A67C-C5082E61B47D}"/>
              </a:ext>
            </a:extLst>
          </p:cNvPr>
          <p:cNvSpPr/>
          <p:nvPr/>
        </p:nvSpPr>
        <p:spPr>
          <a:xfrm>
            <a:off x="8591650" y="1716550"/>
            <a:ext cx="954107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600" b="1" cap="none" spc="0" dirty="0">
                <a:ln w="0"/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100</a:t>
            </a:r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B412AD80-B195-4180-B06E-D0482A88F876}"/>
              </a:ext>
            </a:extLst>
          </p:cNvPr>
          <p:cNvSpPr/>
          <p:nvPr/>
        </p:nvSpPr>
        <p:spPr>
          <a:xfrm>
            <a:off x="4136360" y="8721"/>
            <a:ext cx="437138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200" dirty="0">
                <a:ln w="0"/>
                <a:solidFill>
                  <a:schemeClr val="accent5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Расчет показателя</a:t>
            </a:r>
          </a:p>
          <a:p>
            <a:pPr algn="ctr"/>
            <a:r>
              <a:rPr lang="ru-RU" sz="2200" b="1" dirty="0">
                <a:ln w="0"/>
                <a:solidFill>
                  <a:schemeClr val="accent5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«Доля закупок у СМП, СОНКО»</a:t>
            </a:r>
            <a:endParaRPr lang="ru-RU" sz="2200" b="1" dirty="0">
              <a:ln w="0"/>
              <a:solidFill>
                <a:schemeClr val="accent5">
                  <a:lumMod val="50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grpSp>
        <p:nvGrpSpPr>
          <p:cNvPr id="4" name="Группа 3">
            <a:extLst>
              <a:ext uri="{FF2B5EF4-FFF2-40B4-BE49-F238E27FC236}">
                <a16:creationId xmlns:a16="http://schemas.microsoft.com/office/drawing/2014/main" id="{4EB0F04E-66BE-4526-AC3E-E56FD97877CF}"/>
              </a:ext>
            </a:extLst>
          </p:cNvPr>
          <p:cNvGrpSpPr/>
          <p:nvPr/>
        </p:nvGrpSpPr>
        <p:grpSpPr>
          <a:xfrm>
            <a:off x="2619375" y="1035705"/>
            <a:ext cx="6457950" cy="1991606"/>
            <a:chOff x="2305050" y="1395383"/>
            <a:chExt cx="6457950" cy="1991606"/>
          </a:xfrm>
        </p:grpSpPr>
        <p:sp>
          <p:nvSpPr>
            <p:cNvPr id="16" name="Знак ''минус'' 15">
              <a:extLst>
                <a:ext uri="{FF2B5EF4-FFF2-40B4-BE49-F238E27FC236}">
                  <a16:creationId xmlns:a16="http://schemas.microsoft.com/office/drawing/2014/main" id="{F25F03B0-6E1E-4272-90A5-30FA0F2F3233}"/>
                </a:ext>
              </a:extLst>
            </p:cNvPr>
            <p:cNvSpPr/>
            <p:nvPr/>
          </p:nvSpPr>
          <p:spPr>
            <a:xfrm>
              <a:off x="2305050" y="2168543"/>
              <a:ext cx="6457950" cy="543936"/>
            </a:xfrm>
            <a:prstGeom prst="mathMinus">
              <a:avLst/>
            </a:prstGeom>
            <a:scene3d>
              <a:camera prst="orthographicFront"/>
              <a:lightRig rig="threePt" dir="t">
                <a:rot lat="0" lon="0" rev="7500000"/>
              </a:lightRig>
            </a:scene3d>
            <a:sp3d z="152400" extrusionH="63500" prstMaterial="matte">
              <a:bevelT w="50800" h="19050" prst="relaxedInset"/>
              <a:contourClr>
                <a:schemeClr val="bg1"/>
              </a:contourClr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tint val="6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6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A4F5E4ED-7F36-49E9-9F5A-67F612BB7DC5}"/>
                </a:ext>
              </a:extLst>
            </p:cNvPr>
            <p:cNvSpPr txBox="1"/>
            <p:nvPr/>
          </p:nvSpPr>
          <p:spPr>
            <a:xfrm>
              <a:off x="3152776" y="1395383"/>
              <a:ext cx="4656118" cy="10464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Объем закупок в стоимостном выражении, который заказчик осуществил у СМП, СОНКО в отчетном </a:t>
              </a:r>
              <a:r>
                <a:rPr lang="ru-RU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году</a:t>
              </a:r>
              <a:endPara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ru-RU" sz="1400" b="1" i="1" dirty="0">
                  <a:solidFill>
                    <a:schemeClr val="accent5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по ч.1 ст.30 № 44-ФЗ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61C43B4C-2D1C-4927-97FC-D1689B409FB1}"/>
                </a:ext>
              </a:extLst>
            </p:cNvPr>
            <p:cNvSpPr txBox="1"/>
            <p:nvPr/>
          </p:nvSpPr>
          <p:spPr>
            <a:xfrm>
              <a:off x="3298129" y="2555992"/>
              <a:ext cx="200345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Совокупный годовой объем закупок</a:t>
              </a:r>
            </a:p>
          </p:txBody>
        </p:sp>
        <p:sp>
          <p:nvSpPr>
            <p:cNvPr id="3" name="Знак ''минус'' 2">
              <a:extLst>
                <a:ext uri="{FF2B5EF4-FFF2-40B4-BE49-F238E27FC236}">
                  <a16:creationId xmlns:a16="http://schemas.microsoft.com/office/drawing/2014/main" id="{2085293B-C6A9-4E17-B7B1-B743489D28F4}"/>
                </a:ext>
              </a:extLst>
            </p:cNvPr>
            <p:cNvSpPr/>
            <p:nvPr/>
          </p:nvSpPr>
          <p:spPr>
            <a:xfrm>
              <a:off x="5222784" y="2828229"/>
              <a:ext cx="470817" cy="286525"/>
            </a:xfrm>
            <a:prstGeom prst="mathMinus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906520A1-A178-45A2-A33A-3FC9D4343AE1}"/>
                </a:ext>
              </a:extLst>
            </p:cNvPr>
            <p:cNvSpPr txBox="1"/>
            <p:nvPr/>
          </p:nvSpPr>
          <p:spPr>
            <a:xfrm>
              <a:off x="5488174" y="2555992"/>
              <a:ext cx="258792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Объем закупок, предусмотренных </a:t>
              </a:r>
            </a:p>
            <a:p>
              <a:pPr algn="ctr"/>
              <a:r>
                <a:rPr lang="ru-RU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ч. 1.1 ст. 30 № 44-ФЗ</a:t>
              </a:r>
            </a:p>
          </p:txBody>
        </p:sp>
      </p:grpSp>
      <p:graphicFrame>
        <p:nvGraphicFramePr>
          <p:cNvPr id="5" name="Схема 4">
            <a:extLst>
              <a:ext uri="{FF2B5EF4-FFF2-40B4-BE49-F238E27FC236}">
                <a16:creationId xmlns:a16="http://schemas.microsoft.com/office/drawing/2014/main" id="{5F8812CC-1099-4630-B2BF-274FBAE56BA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22046993"/>
              </p:ext>
            </p:extLst>
          </p:nvPr>
        </p:nvGraphicFramePr>
        <p:xfrm>
          <a:off x="426879" y="415925"/>
          <a:ext cx="2754497" cy="3438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pSp>
        <p:nvGrpSpPr>
          <p:cNvPr id="14" name="Группа 13">
            <a:extLst>
              <a:ext uri="{FF2B5EF4-FFF2-40B4-BE49-F238E27FC236}">
                <a16:creationId xmlns:a16="http://schemas.microsoft.com/office/drawing/2014/main" id="{16D91740-8945-4D75-AE19-17C417BC0FD2}"/>
              </a:ext>
            </a:extLst>
          </p:cNvPr>
          <p:cNvGrpSpPr/>
          <p:nvPr/>
        </p:nvGrpSpPr>
        <p:grpSpPr>
          <a:xfrm>
            <a:off x="1356060" y="1904115"/>
            <a:ext cx="941493" cy="461665"/>
            <a:chOff x="1356060" y="1958993"/>
            <a:chExt cx="941493" cy="461665"/>
          </a:xfrm>
        </p:grpSpPr>
        <p:pic>
          <p:nvPicPr>
            <p:cNvPr id="23" name="Рисунок 22" descr="Флаг">
              <a:extLst>
                <a:ext uri="{FF2B5EF4-FFF2-40B4-BE49-F238E27FC236}">
                  <a16:creationId xmlns:a16="http://schemas.microsoft.com/office/drawing/2014/main" id="{79293C34-98D5-46BC-95BE-0B82E9BDA315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14"/>
                </a:ext>
              </a:extLst>
            </a:blip>
            <a:stretch>
              <a:fillRect/>
            </a:stretch>
          </p:blipFill>
          <p:spPr>
            <a:xfrm>
              <a:off x="1356060" y="1991414"/>
              <a:ext cx="313754" cy="313754"/>
            </a:xfrm>
            <a:prstGeom prst="rect">
              <a:avLst/>
            </a:prstGeom>
          </p:spPr>
        </p:pic>
        <p:sp>
          <p:nvSpPr>
            <p:cNvPr id="24" name="Прямоугольник 23">
              <a:extLst>
                <a:ext uri="{FF2B5EF4-FFF2-40B4-BE49-F238E27FC236}">
                  <a16:creationId xmlns:a16="http://schemas.microsoft.com/office/drawing/2014/main" id="{9B120C2C-7297-46FE-8F75-DE4D4A1AA553}"/>
                </a:ext>
              </a:extLst>
            </p:cNvPr>
            <p:cNvSpPr/>
            <p:nvPr/>
          </p:nvSpPr>
          <p:spPr>
            <a:xfrm>
              <a:off x="1480874" y="1958993"/>
              <a:ext cx="816679" cy="461665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ru-RU" sz="2400" b="1" cap="none" spc="0" dirty="0">
                  <a:ln w="0"/>
                  <a:solidFill>
                    <a:schemeClr val="accent5">
                      <a:lumMod val="50000"/>
                    </a:schemeClr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</a:rPr>
                <a:t>50%</a:t>
              </a:r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11772901" y="-10462"/>
            <a:ext cx="4191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3536404"/>
              </p:ext>
            </p:extLst>
          </p:nvPr>
        </p:nvGraphicFramePr>
        <p:xfrm>
          <a:off x="905690" y="3414759"/>
          <a:ext cx="10594231" cy="3035248"/>
        </p:xfrm>
        <a:graphic>
          <a:graphicData uri="http://schemas.openxmlformats.org/drawingml/2006/table">
            <a:tbl>
              <a:tblPr/>
              <a:tblGrid>
                <a:gridCol w="1629414">
                  <a:extLst>
                    <a:ext uri="{9D8B030D-6E8A-4147-A177-3AD203B41FA5}">
                      <a16:colId xmlns:a16="http://schemas.microsoft.com/office/drawing/2014/main" val="2407402151"/>
                    </a:ext>
                  </a:extLst>
                </a:gridCol>
                <a:gridCol w="1288939">
                  <a:extLst>
                    <a:ext uri="{9D8B030D-6E8A-4147-A177-3AD203B41FA5}">
                      <a16:colId xmlns:a16="http://schemas.microsoft.com/office/drawing/2014/main" val="4007780762"/>
                    </a:ext>
                  </a:extLst>
                </a:gridCol>
                <a:gridCol w="2760277">
                  <a:extLst>
                    <a:ext uri="{9D8B030D-6E8A-4147-A177-3AD203B41FA5}">
                      <a16:colId xmlns:a16="http://schemas.microsoft.com/office/drawing/2014/main" val="605684320"/>
                    </a:ext>
                  </a:extLst>
                </a:gridCol>
                <a:gridCol w="2763315">
                  <a:extLst>
                    <a:ext uri="{9D8B030D-6E8A-4147-A177-3AD203B41FA5}">
                      <a16:colId xmlns:a16="http://schemas.microsoft.com/office/drawing/2014/main" val="1756909072"/>
                    </a:ext>
                  </a:extLst>
                </a:gridCol>
                <a:gridCol w="2152286">
                  <a:extLst>
                    <a:ext uri="{9D8B030D-6E8A-4147-A177-3AD203B41FA5}">
                      <a16:colId xmlns:a16="http://schemas.microsoft.com/office/drawing/2014/main" val="920233099"/>
                    </a:ext>
                  </a:extLst>
                </a:gridCol>
              </a:tblGrid>
              <a:tr h="317350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ru-RU" sz="1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V. Расчет показателя "Доля закупок у СМП, СОНКО"</a:t>
                      </a:r>
                    </a:p>
                  </a:txBody>
                  <a:tcPr marL="8198" marR="8198" marT="81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697048"/>
                  </a:ext>
                </a:extLst>
              </a:tr>
              <a:tr h="260079">
                <a:tc>
                  <a:txBody>
                    <a:bodyPr/>
                    <a:lstStyle/>
                    <a:p>
                      <a:pPr algn="ctr" fontAlgn="ctr"/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198" marR="8198" marT="81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198" marR="8198" marT="81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198" marR="8198" marT="81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198" marR="8198" marT="81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Таблица 5</a:t>
                      </a:r>
                    </a:p>
                  </a:txBody>
                  <a:tcPr marL="8198" marR="8198" marT="81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1232812"/>
                  </a:ext>
                </a:extLst>
              </a:tr>
              <a:tr h="174676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Наименование заказчика</a:t>
                      </a:r>
                    </a:p>
                  </a:txBody>
                  <a:tcPr marL="8198" marR="8198" marT="81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Единица измерения</a:t>
                      </a:r>
                    </a:p>
                  </a:txBody>
                  <a:tcPr marL="8198" marR="8198" marT="81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Объем закупок в стоимостном выражении, который заказчик осуществил </a:t>
                      </a:r>
                      <a:br>
                        <a:rPr lang="ru-RU" sz="1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1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у СМП, СОНКО в отчетном году</a:t>
                      </a:r>
                      <a:br>
                        <a:rPr lang="ru-RU" sz="1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1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 ч.1 ст.30 </a:t>
                      </a:r>
                      <a:br>
                        <a:rPr lang="ru-RU" sz="1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1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№ 44-ФЗ</a:t>
                      </a:r>
                    </a:p>
                  </a:txBody>
                  <a:tcPr marL="8198" marR="8198" marT="81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Совокупный годовой объем закупок, рассчитанный за вычетом закупок, предусмотренных ч. 1.1 ст. 30 Федерального закона </a:t>
                      </a:r>
                      <a:br>
                        <a:rPr lang="ru-RU" sz="1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1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№ 44-ФЗ</a:t>
                      </a:r>
                    </a:p>
                  </a:txBody>
                  <a:tcPr marL="8198" marR="8198" marT="81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Доля закупок </a:t>
                      </a:r>
                      <a:br>
                        <a:rPr lang="ru-RU" sz="1500" b="1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1500" b="1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у СМП, СОНКО</a:t>
                      </a:r>
                      <a:br>
                        <a:rPr lang="ru-RU" sz="1500" b="1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1500" b="1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(норма ст. 30 44-ФЗ)</a:t>
                      </a:r>
                    </a:p>
                  </a:txBody>
                  <a:tcPr marL="8198" marR="8198" marT="81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9466380"/>
                  </a:ext>
                </a:extLst>
              </a:tr>
              <a:tr h="15512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198" marR="8198" marT="81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198" marR="8198" marT="81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198" marR="8198" marT="81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8198" marR="8198" marT="81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8198" marR="8198" marT="81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0008276"/>
                  </a:ext>
                </a:extLst>
              </a:tr>
              <a:tr h="27796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198" marR="8198" marT="81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рубли</a:t>
                      </a:r>
                    </a:p>
                  </a:txBody>
                  <a:tcPr marL="8198" marR="8198" marT="81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198" marR="8198" marT="81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198" marR="8198" marT="81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не заполняется</a:t>
                      </a:r>
                    </a:p>
                  </a:txBody>
                  <a:tcPr marL="8198" marR="8198" marT="81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71361296"/>
                  </a:ext>
                </a:extLst>
              </a:tr>
              <a:tr h="27796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проценты</a:t>
                      </a:r>
                    </a:p>
                  </a:txBody>
                  <a:tcPr marL="8198" marR="8198" marT="81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не заполняется</a:t>
                      </a:r>
                    </a:p>
                  </a:txBody>
                  <a:tcPr marL="8198" marR="8198" marT="81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не заполняется</a:t>
                      </a:r>
                    </a:p>
                  </a:txBody>
                  <a:tcPr marL="8198" marR="8198" marT="81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#ДЕЛ/0!</a:t>
                      </a:r>
                    </a:p>
                  </a:txBody>
                  <a:tcPr marL="8198" marR="8198" marT="81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40701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1199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Таблица 19">
            <a:extLst>
              <a:ext uri="{FF2B5EF4-FFF2-40B4-BE49-F238E27FC236}">
                <a16:creationId xmlns:a16="http://schemas.microsoft.com/office/drawing/2014/main" id="{A6E31883-60F7-49B0-83A9-32E0108B0D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168297"/>
              </p:ext>
            </p:extLst>
          </p:nvPr>
        </p:nvGraphicFramePr>
        <p:xfrm>
          <a:off x="3562351" y="1120821"/>
          <a:ext cx="7899642" cy="2209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232452">
                  <a:extLst>
                    <a:ext uri="{9D8B030D-6E8A-4147-A177-3AD203B41FA5}">
                      <a16:colId xmlns:a16="http://schemas.microsoft.com/office/drawing/2014/main" val="4155719004"/>
                    </a:ext>
                  </a:extLst>
                </a:gridCol>
                <a:gridCol w="2667190">
                  <a:extLst>
                    <a:ext uri="{9D8B030D-6E8A-4147-A177-3AD203B41FA5}">
                      <a16:colId xmlns:a16="http://schemas.microsoft.com/office/drawing/2014/main" val="709408181"/>
                    </a:ext>
                  </a:extLst>
                </a:gridCol>
              </a:tblGrid>
              <a:tr h="220980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Доля заключенных контрактов с СМП по конкурентным процедурам в общей стоимости заключенных контрактов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9790672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4176032" y="1236770"/>
            <a:ext cx="1228725" cy="4888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700"/>
              </a:lnSpc>
              <a:defRPr/>
            </a:pP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996569" y="1082720"/>
            <a:ext cx="1456858" cy="4888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700"/>
              </a:lnSpc>
              <a:defRPr/>
            </a:pP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8" name="Рисунок 7" descr="Закрыть">
            <a:extLst>
              <a:ext uri="{FF2B5EF4-FFF2-40B4-BE49-F238E27FC236}">
                <a16:creationId xmlns:a16="http://schemas.microsoft.com/office/drawing/2014/main" id="{FB7B99B3-0B1D-4502-BDE6-EC54BDB9ABC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642191" y="1912084"/>
            <a:ext cx="378507" cy="488864"/>
          </a:xfrm>
          <a:prstGeom prst="rect">
            <a:avLst/>
          </a:prstGeom>
        </p:spPr>
      </p:pic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43496C7A-E0D5-4F3D-A67C-C5082E61B47D}"/>
              </a:ext>
            </a:extLst>
          </p:cNvPr>
          <p:cNvSpPr/>
          <p:nvPr/>
        </p:nvSpPr>
        <p:spPr>
          <a:xfrm>
            <a:off x="7934425" y="1787348"/>
            <a:ext cx="954107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600" b="1" cap="none" spc="0" dirty="0">
                <a:ln w="0"/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100</a:t>
            </a:r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B412AD80-B195-4180-B06E-D0482A88F876}"/>
              </a:ext>
            </a:extLst>
          </p:cNvPr>
          <p:cNvSpPr/>
          <p:nvPr/>
        </p:nvSpPr>
        <p:spPr>
          <a:xfrm>
            <a:off x="1700469" y="8721"/>
            <a:ext cx="9243171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200" dirty="0">
                <a:ln w="0"/>
                <a:solidFill>
                  <a:schemeClr val="accent5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Расчет показателя</a:t>
            </a:r>
          </a:p>
          <a:p>
            <a:pPr algn="ctr"/>
            <a:r>
              <a:rPr lang="ru-RU" sz="2200" b="1" dirty="0">
                <a:ln w="0"/>
                <a:solidFill>
                  <a:schemeClr val="accent5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«Доля заключенных контрактов с СМП по конкурентным процедурам</a:t>
            </a:r>
          </a:p>
          <a:p>
            <a:pPr algn="ctr"/>
            <a:r>
              <a:rPr lang="ru-RU" sz="2200" b="1" dirty="0">
                <a:ln w="0"/>
                <a:solidFill>
                  <a:schemeClr val="accent5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в общей стоимости заключенных контрактов»</a:t>
            </a:r>
            <a:endParaRPr lang="ru-RU" sz="2200" b="1" dirty="0">
              <a:ln w="0"/>
              <a:solidFill>
                <a:schemeClr val="accent5">
                  <a:lumMod val="50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grpSp>
        <p:nvGrpSpPr>
          <p:cNvPr id="4" name="Группа 3">
            <a:extLst>
              <a:ext uri="{FF2B5EF4-FFF2-40B4-BE49-F238E27FC236}">
                <a16:creationId xmlns:a16="http://schemas.microsoft.com/office/drawing/2014/main" id="{4EB0F04E-66BE-4526-AC3E-E56FD97877CF}"/>
              </a:ext>
            </a:extLst>
          </p:cNvPr>
          <p:cNvGrpSpPr/>
          <p:nvPr/>
        </p:nvGrpSpPr>
        <p:grpSpPr>
          <a:xfrm>
            <a:off x="3000375" y="1310464"/>
            <a:ext cx="5272978" cy="1242356"/>
            <a:chOff x="3343275" y="1599344"/>
            <a:chExt cx="5272978" cy="1242356"/>
          </a:xfrm>
        </p:grpSpPr>
        <p:sp>
          <p:nvSpPr>
            <p:cNvPr id="16" name="Знак ''минус'' 15">
              <a:extLst>
                <a:ext uri="{FF2B5EF4-FFF2-40B4-BE49-F238E27FC236}">
                  <a16:creationId xmlns:a16="http://schemas.microsoft.com/office/drawing/2014/main" id="{F25F03B0-6E1E-4272-90A5-30FA0F2F3233}"/>
                </a:ext>
              </a:extLst>
            </p:cNvPr>
            <p:cNvSpPr/>
            <p:nvPr/>
          </p:nvSpPr>
          <p:spPr>
            <a:xfrm>
              <a:off x="3343275" y="2150144"/>
              <a:ext cx="5272978" cy="543936"/>
            </a:xfrm>
            <a:prstGeom prst="mathMinus">
              <a:avLst/>
            </a:prstGeom>
            <a:scene3d>
              <a:camera prst="orthographicFront"/>
              <a:lightRig rig="threePt" dir="t">
                <a:rot lat="0" lon="0" rev="7500000"/>
              </a:lightRig>
            </a:scene3d>
            <a:sp3d z="152400" extrusionH="63500" prstMaterial="matte">
              <a:bevelT w="50800" h="19050" prst="relaxedInset"/>
              <a:contourClr>
                <a:schemeClr val="bg1"/>
              </a:contourClr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tint val="6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6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A4F5E4ED-7F36-49E9-9F5A-67F612BB7DC5}"/>
                </a:ext>
              </a:extLst>
            </p:cNvPr>
            <p:cNvSpPr txBox="1"/>
            <p:nvPr/>
          </p:nvSpPr>
          <p:spPr>
            <a:xfrm>
              <a:off x="3990975" y="1599344"/>
              <a:ext cx="4006151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Сумма заключенных контрактов с СМП</a:t>
              </a:r>
            </a:p>
            <a:p>
              <a:pPr algn="ctr"/>
              <a:r>
                <a:rPr lang="ru-RU" sz="1200" b="1" i="1" dirty="0">
                  <a:solidFill>
                    <a:schemeClr val="accent5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поставщик (исполнитель, подрядчик) включен в реестр субъектов малого предпринимательства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61C43B4C-2D1C-4927-97FC-D1689B409FB1}"/>
                </a:ext>
              </a:extLst>
            </p:cNvPr>
            <p:cNvSpPr txBox="1"/>
            <p:nvPr/>
          </p:nvSpPr>
          <p:spPr>
            <a:xfrm>
              <a:off x="4299858" y="2503146"/>
              <a:ext cx="342665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Сумма заключенных контрактов</a:t>
              </a:r>
            </a:p>
          </p:txBody>
        </p:sp>
      </p:grpSp>
      <p:grpSp>
        <p:nvGrpSpPr>
          <p:cNvPr id="5" name="Группа 4">
            <a:extLst>
              <a:ext uri="{FF2B5EF4-FFF2-40B4-BE49-F238E27FC236}">
                <a16:creationId xmlns:a16="http://schemas.microsoft.com/office/drawing/2014/main" id="{8C80EC74-17CB-4DC8-BC3A-75A33FA89589}"/>
              </a:ext>
            </a:extLst>
          </p:cNvPr>
          <p:cNvGrpSpPr/>
          <p:nvPr/>
        </p:nvGrpSpPr>
        <p:grpSpPr>
          <a:xfrm>
            <a:off x="4073227" y="2648211"/>
            <a:ext cx="3083267" cy="422685"/>
            <a:chOff x="4292302" y="2718016"/>
            <a:chExt cx="3083267" cy="422685"/>
          </a:xfrm>
        </p:grpSpPr>
        <p:sp>
          <p:nvSpPr>
            <p:cNvPr id="15" name="Прямоугольник: скругленные противолежащие углы 14">
              <a:extLst>
                <a:ext uri="{FF2B5EF4-FFF2-40B4-BE49-F238E27FC236}">
                  <a16:creationId xmlns:a16="http://schemas.microsoft.com/office/drawing/2014/main" id="{C7321156-2276-4DEA-A5A9-03F35A16452C}"/>
                </a:ext>
              </a:extLst>
            </p:cNvPr>
            <p:cNvSpPr/>
            <p:nvPr/>
          </p:nvSpPr>
          <p:spPr>
            <a:xfrm>
              <a:off x="4292302" y="2718016"/>
              <a:ext cx="1245301" cy="416393"/>
            </a:xfrm>
            <a:prstGeom prst="round2DiagRect">
              <a:avLst/>
            </a:prstGeom>
            <a:gradFill flip="none" rotWithShape="1">
              <a:gsLst>
                <a:gs pos="0">
                  <a:schemeClr val="accent6">
                    <a:lumMod val="110000"/>
                    <a:satMod val="105000"/>
                    <a:tint val="67000"/>
                  </a:schemeClr>
                </a:gs>
                <a:gs pos="50000">
                  <a:schemeClr val="accent6">
                    <a:lumMod val="105000"/>
                    <a:satMod val="103000"/>
                    <a:tint val="73000"/>
                  </a:schemeClr>
                </a:gs>
                <a:gs pos="100000">
                  <a:schemeClr val="accent6">
                    <a:lumMod val="105000"/>
                    <a:satMod val="109000"/>
                    <a:tint val="81000"/>
                  </a:schemeClr>
                </a:gs>
              </a:gsLst>
              <a:lin ang="16200000" scaled="1"/>
              <a:tileRect/>
            </a:gra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100" b="1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конкурентными способами</a:t>
              </a:r>
              <a:endParaRPr lang="ru-RU" sz="1100" dirty="0">
                <a:solidFill>
                  <a:schemeClr val="tx1"/>
                </a:solidFill>
              </a:endParaRPr>
            </a:p>
          </p:txBody>
        </p:sp>
        <p:sp>
          <p:nvSpPr>
            <p:cNvPr id="18" name="Прямоугольник: скругленные противолежащие углы 17">
              <a:extLst>
                <a:ext uri="{FF2B5EF4-FFF2-40B4-BE49-F238E27FC236}">
                  <a16:creationId xmlns:a16="http://schemas.microsoft.com/office/drawing/2014/main" id="{C511E987-C5E9-4503-B05F-17C6B4C7941B}"/>
                </a:ext>
              </a:extLst>
            </p:cNvPr>
            <p:cNvSpPr/>
            <p:nvPr/>
          </p:nvSpPr>
          <p:spPr>
            <a:xfrm>
              <a:off x="6007969" y="2724308"/>
              <a:ext cx="1367600" cy="416393"/>
            </a:xfrm>
            <a:prstGeom prst="round2DiagRect">
              <a:avLst/>
            </a:prstGeom>
            <a:gradFill flip="none" rotWithShape="1">
              <a:gsLst>
                <a:gs pos="0">
                  <a:schemeClr val="accent6">
                    <a:lumMod val="110000"/>
                    <a:satMod val="105000"/>
                    <a:tint val="67000"/>
                  </a:schemeClr>
                </a:gs>
                <a:gs pos="50000">
                  <a:schemeClr val="accent6">
                    <a:lumMod val="105000"/>
                    <a:satMod val="103000"/>
                    <a:tint val="73000"/>
                  </a:schemeClr>
                </a:gs>
                <a:gs pos="100000">
                  <a:schemeClr val="accent6">
                    <a:lumMod val="105000"/>
                    <a:satMod val="109000"/>
                    <a:tint val="81000"/>
                  </a:schemeClr>
                </a:gs>
              </a:gsLst>
              <a:lin ang="16200000" scaled="1"/>
              <a:tileRect/>
            </a:gra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lvl="0">
                <a:lnSpc>
                  <a:spcPct val="100000"/>
                </a:lnSpc>
                <a:spcAft>
                  <a:spcPts val="0"/>
                </a:spcAft>
              </a:pPr>
              <a:r>
                <a:rPr lang="ru-RU" sz="1100" b="1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с </a:t>
              </a:r>
              <a:r>
                <a:rPr lang="ru-RU" sz="1100" b="1" i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ед.поставщиком</a:t>
              </a:r>
              <a:r>
                <a:rPr lang="ru-RU" sz="1100" b="1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  <a:p>
              <a:pPr lvl="0" algn="ctr">
                <a:lnSpc>
                  <a:spcPct val="100000"/>
                </a:lnSpc>
                <a:spcAft>
                  <a:spcPts val="0"/>
                </a:spcAft>
              </a:pPr>
              <a:r>
                <a:rPr lang="ru-RU" sz="1050" b="1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по п.25 ч.1 ст.93</a:t>
              </a:r>
              <a:endParaRPr lang="ru-RU" sz="1050" dirty="0">
                <a:solidFill>
                  <a:schemeClr val="tx1"/>
                </a:solidFill>
              </a:endParaRPr>
            </a:p>
          </p:txBody>
        </p:sp>
        <p:pic>
          <p:nvPicPr>
            <p:cNvPr id="21" name="Рисунок 20" descr="Добавление">
              <a:extLst>
                <a:ext uri="{FF2B5EF4-FFF2-40B4-BE49-F238E27FC236}">
                  <a16:creationId xmlns:a16="http://schemas.microsoft.com/office/drawing/2014/main" id="{8FB0C8C1-1863-49B5-AD2D-F8271614F572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5601861" y="2755287"/>
              <a:ext cx="341850" cy="341850"/>
            </a:xfrm>
            <a:prstGeom prst="rect">
              <a:avLst/>
            </a:prstGeom>
          </p:spPr>
        </p:pic>
      </p:grpSp>
      <p:graphicFrame>
        <p:nvGraphicFramePr>
          <p:cNvPr id="7" name="Схема 6">
            <a:extLst>
              <a:ext uri="{FF2B5EF4-FFF2-40B4-BE49-F238E27FC236}">
                <a16:creationId xmlns:a16="http://schemas.microsoft.com/office/drawing/2014/main" id="{5482D0AE-E194-499F-9ADF-5330AE82C97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00109494"/>
              </p:ext>
            </p:extLst>
          </p:nvPr>
        </p:nvGraphicFramePr>
        <p:xfrm>
          <a:off x="-706834" y="807148"/>
          <a:ext cx="4902061" cy="314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0" r:lo="rId11" r:qs="rId12" r:cs="rId13"/>
          </a:graphicData>
        </a:graphic>
      </p:graphicFrame>
      <p:grpSp>
        <p:nvGrpSpPr>
          <p:cNvPr id="23" name="Группа 22">
            <a:extLst>
              <a:ext uri="{FF2B5EF4-FFF2-40B4-BE49-F238E27FC236}">
                <a16:creationId xmlns:a16="http://schemas.microsoft.com/office/drawing/2014/main" id="{BF6AF175-2AFE-40B0-9F16-9BBF68E71D5B}"/>
              </a:ext>
            </a:extLst>
          </p:cNvPr>
          <p:cNvGrpSpPr/>
          <p:nvPr/>
        </p:nvGrpSpPr>
        <p:grpSpPr>
          <a:xfrm>
            <a:off x="1257462" y="2359399"/>
            <a:ext cx="941493" cy="461665"/>
            <a:chOff x="1356060" y="1958993"/>
            <a:chExt cx="941493" cy="461665"/>
          </a:xfrm>
        </p:grpSpPr>
        <p:pic>
          <p:nvPicPr>
            <p:cNvPr id="24" name="Рисунок 23" descr="Флаг">
              <a:extLst>
                <a:ext uri="{FF2B5EF4-FFF2-40B4-BE49-F238E27FC236}">
                  <a16:creationId xmlns:a16="http://schemas.microsoft.com/office/drawing/2014/main" id="{6A9A858D-9AD8-4703-B663-942BF626AE4C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16"/>
                </a:ext>
              </a:extLst>
            </a:blip>
            <a:stretch>
              <a:fillRect/>
            </a:stretch>
          </p:blipFill>
          <p:spPr>
            <a:xfrm>
              <a:off x="1356060" y="1991414"/>
              <a:ext cx="313754" cy="313754"/>
            </a:xfrm>
            <a:prstGeom prst="rect">
              <a:avLst/>
            </a:prstGeom>
          </p:spPr>
        </p:pic>
        <p:sp>
          <p:nvSpPr>
            <p:cNvPr id="25" name="Прямоугольник 24">
              <a:extLst>
                <a:ext uri="{FF2B5EF4-FFF2-40B4-BE49-F238E27FC236}">
                  <a16:creationId xmlns:a16="http://schemas.microsoft.com/office/drawing/2014/main" id="{7345C7F8-7625-4DCE-A7DC-87B4153F85C7}"/>
                </a:ext>
              </a:extLst>
            </p:cNvPr>
            <p:cNvSpPr/>
            <p:nvPr/>
          </p:nvSpPr>
          <p:spPr>
            <a:xfrm>
              <a:off x="1480874" y="1958993"/>
              <a:ext cx="816679" cy="461665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ru-RU" sz="2400" b="1" dirty="0" smtClean="0">
                  <a:ln w="0"/>
                  <a:solidFill>
                    <a:schemeClr val="accent5">
                      <a:lumMod val="50000"/>
                    </a:schemeClr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</a:rPr>
                <a:t>76</a:t>
              </a:r>
              <a:r>
                <a:rPr lang="ru-RU" sz="2400" b="1" cap="none" spc="0" dirty="0" smtClean="0">
                  <a:ln w="0"/>
                  <a:solidFill>
                    <a:schemeClr val="accent5">
                      <a:lumMod val="50000"/>
                    </a:schemeClr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</a:rPr>
                <a:t>%</a:t>
              </a:r>
              <a:endParaRPr lang="ru-RU" sz="2400" b="1" cap="none" spc="0" dirty="0">
                <a:ln w="0"/>
                <a:solidFill>
                  <a:schemeClr val="accent5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endParaRPr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11772901" y="-10462"/>
            <a:ext cx="4191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006024" y="3355339"/>
            <a:ext cx="63836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/>
              <a:t>VI. Расчет показателя "Доля заключенных контрактов с </a:t>
            </a:r>
            <a:r>
              <a:rPr lang="ru-RU" b="1" dirty="0" smtClean="0"/>
              <a:t>СМП»</a:t>
            </a:r>
            <a:endParaRPr lang="ru-RU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857250" y="6265445"/>
            <a:ext cx="111252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!!! В расчет показателя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включаются контракты, заключенные в текущем году, при этом дата объявления закупки значение не имеет.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6882731"/>
              </p:ext>
            </p:extLst>
          </p:nvPr>
        </p:nvGraphicFramePr>
        <p:xfrm>
          <a:off x="1058670" y="3502959"/>
          <a:ext cx="10403323" cy="2618494"/>
        </p:xfrm>
        <a:graphic>
          <a:graphicData uri="http://schemas.openxmlformats.org/drawingml/2006/table">
            <a:tbl>
              <a:tblPr/>
              <a:tblGrid>
                <a:gridCol w="1479486">
                  <a:extLst>
                    <a:ext uri="{9D8B030D-6E8A-4147-A177-3AD203B41FA5}">
                      <a16:colId xmlns:a16="http://schemas.microsoft.com/office/drawing/2014/main" val="4016904021"/>
                    </a:ext>
                  </a:extLst>
                </a:gridCol>
                <a:gridCol w="1954246">
                  <a:extLst>
                    <a:ext uri="{9D8B030D-6E8A-4147-A177-3AD203B41FA5}">
                      <a16:colId xmlns:a16="http://schemas.microsoft.com/office/drawing/2014/main" val="1128120216"/>
                    </a:ext>
                  </a:extLst>
                </a:gridCol>
                <a:gridCol w="2506293">
                  <a:extLst>
                    <a:ext uri="{9D8B030D-6E8A-4147-A177-3AD203B41FA5}">
                      <a16:colId xmlns:a16="http://schemas.microsoft.com/office/drawing/2014/main" val="3311179040"/>
                    </a:ext>
                  </a:extLst>
                </a:gridCol>
                <a:gridCol w="2509052">
                  <a:extLst>
                    <a:ext uri="{9D8B030D-6E8A-4147-A177-3AD203B41FA5}">
                      <a16:colId xmlns:a16="http://schemas.microsoft.com/office/drawing/2014/main" val="2510869230"/>
                    </a:ext>
                  </a:extLst>
                </a:gridCol>
                <a:gridCol w="1954246">
                  <a:extLst>
                    <a:ext uri="{9D8B030D-6E8A-4147-A177-3AD203B41FA5}">
                      <a16:colId xmlns:a16="http://schemas.microsoft.com/office/drawing/2014/main" val="3106049325"/>
                    </a:ext>
                  </a:extLst>
                </a:gridCol>
              </a:tblGrid>
              <a:tr h="393472">
                <a:tc>
                  <a:txBody>
                    <a:bodyPr/>
                    <a:lstStyle/>
                    <a:p>
                      <a:pPr algn="ctr" fontAlgn="ctr"/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715" marR="7715" marT="77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715" marR="7715" marT="77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715" marR="7715" marT="77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715" marR="7715" marT="77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Таблица 6</a:t>
                      </a:r>
                    </a:p>
                  </a:txBody>
                  <a:tcPr marL="7715" marR="7715" marT="77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4288879"/>
                  </a:ext>
                </a:extLst>
              </a:tr>
              <a:tr h="124691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Наименование заказчика</a:t>
                      </a:r>
                    </a:p>
                  </a:txBody>
                  <a:tcPr marL="7715" marR="7715" marT="771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Единица измерения</a:t>
                      </a:r>
                    </a:p>
                  </a:txBody>
                  <a:tcPr marL="7715" marR="7715" marT="7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Общий объём заключенных контрактов </a:t>
                      </a:r>
                      <a:b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 текущем году</a:t>
                      </a:r>
                      <a:b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/>
                      </a:r>
                      <a:b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(конкурентными способами </a:t>
                      </a:r>
                      <a:endParaRPr lang="ru-RU" sz="1100" b="0" i="1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ru-RU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 </a:t>
                      </a:r>
                      <a:r>
                        <a:rPr lang="ru-RU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 единственным поставщиком </a:t>
                      </a:r>
                      <a:br>
                        <a:rPr lang="ru-RU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 п.25 ч.1 ст.93 </a:t>
                      </a:r>
                      <a:r>
                        <a:rPr lang="ru-RU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44-ФЗ</a:t>
                      </a:r>
                      <a:r>
                        <a:rPr lang="ru-RU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</a:p>
                  </a:txBody>
                  <a:tcPr marL="7715" marR="7715" marT="7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Сумма заключенных контрактов </a:t>
                      </a:r>
                      <a:endParaRPr lang="ru-RU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СМП, руб.</a:t>
                      </a:r>
                      <a:b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/>
                      </a:r>
                      <a:b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поставщик </a:t>
                      </a:r>
                      <a:r>
                        <a:rPr lang="ru-RU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(исполнитель, подрядчик) включен в реестр субъектов малого предпринимательства</a:t>
                      </a:r>
                    </a:p>
                  </a:txBody>
                  <a:tcPr marL="7715" marR="7715" marT="7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Доля заключенных контрактов с СМП по конкурентным процедурам в общей стоимости заключенных контрактов</a:t>
                      </a:r>
                    </a:p>
                  </a:txBody>
                  <a:tcPr marL="7715" marR="7715" marT="7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5597395"/>
                  </a:ext>
                </a:extLst>
              </a:tr>
              <a:tr h="896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7715" marR="7715" marT="771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7715" marR="7715" marT="7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7715" marR="7715" marT="7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7715" marR="7715" marT="7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7715" marR="7715" marT="7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5496375"/>
                  </a:ext>
                </a:extLst>
              </a:tr>
              <a:tr h="41661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7715" marR="7715" marT="771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рубли</a:t>
                      </a:r>
                    </a:p>
                  </a:txBody>
                  <a:tcPr marL="7715" marR="7715" marT="7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7715" marR="7715" marT="7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715" marR="7715" marT="7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не заполняется</a:t>
                      </a:r>
                    </a:p>
                  </a:txBody>
                  <a:tcPr marL="7715" marR="7715" marT="7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343925"/>
                  </a:ext>
                </a:extLst>
              </a:tr>
              <a:tr h="41661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проценты</a:t>
                      </a:r>
                    </a:p>
                  </a:txBody>
                  <a:tcPr marL="7715" marR="7715" marT="7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не заполняется</a:t>
                      </a:r>
                    </a:p>
                  </a:txBody>
                  <a:tcPr marL="7715" marR="7715" marT="7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не заполняется</a:t>
                      </a:r>
                    </a:p>
                  </a:txBody>
                  <a:tcPr marL="7715" marR="7715" marT="7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#ДЕЛ/0!</a:t>
                      </a:r>
                    </a:p>
                  </a:txBody>
                  <a:tcPr marL="7715" marR="7715" marT="7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99979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3925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B412AD80-B195-4180-B06E-D0482A88F876}"/>
              </a:ext>
            </a:extLst>
          </p:cNvPr>
          <p:cNvSpPr/>
          <p:nvPr/>
        </p:nvSpPr>
        <p:spPr>
          <a:xfrm>
            <a:off x="1830360" y="158815"/>
            <a:ext cx="8888139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dirty="0" smtClean="0">
                <a:ln w="0"/>
                <a:solidFill>
                  <a:schemeClr val="accent5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</a:t>
            </a:r>
            <a:r>
              <a:rPr lang="ru-RU" sz="2800" b="1" dirty="0">
                <a:ln w="0"/>
                <a:solidFill>
                  <a:schemeClr val="accent5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 проведенных конкурентных </a:t>
            </a:r>
            <a:r>
              <a:rPr lang="ru-RU" sz="2800" b="1" dirty="0" smtClean="0">
                <a:ln w="0"/>
                <a:solidFill>
                  <a:schemeClr val="accent5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</a:t>
            </a:r>
            <a:endParaRPr lang="ru-RU" sz="2800" b="1" dirty="0">
              <a:ln w="0"/>
              <a:solidFill>
                <a:schemeClr val="accent5">
                  <a:lumMod val="50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1772901" y="-10462"/>
            <a:ext cx="4191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0096764" y="722277"/>
            <a:ext cx="1180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fontAlgn="ctr"/>
            <a:r>
              <a:rPr lang="ru-RU" b="1" dirty="0">
                <a:solidFill>
                  <a:srgbClr val="000000"/>
                </a:solidFill>
                <a:latin typeface="Calibri" panose="020F0502020204030204" pitchFamily="34" charset="0"/>
              </a:rPr>
              <a:t>Таблица </a:t>
            </a:r>
            <a:r>
              <a:rPr lang="ru-RU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7</a:t>
            </a:r>
            <a:endParaRPr lang="ru-RU" b="1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8284056"/>
              </p:ext>
            </p:extLst>
          </p:nvPr>
        </p:nvGraphicFramePr>
        <p:xfrm>
          <a:off x="478973" y="1131851"/>
          <a:ext cx="11007633" cy="5382167"/>
        </p:xfrm>
        <a:graphic>
          <a:graphicData uri="http://schemas.openxmlformats.org/drawingml/2006/table">
            <a:tbl>
              <a:tblPr/>
              <a:tblGrid>
                <a:gridCol w="419770">
                  <a:extLst>
                    <a:ext uri="{9D8B030D-6E8A-4147-A177-3AD203B41FA5}">
                      <a16:colId xmlns:a16="http://schemas.microsoft.com/office/drawing/2014/main" val="258060278"/>
                    </a:ext>
                  </a:extLst>
                </a:gridCol>
                <a:gridCol w="1032409">
                  <a:extLst>
                    <a:ext uri="{9D8B030D-6E8A-4147-A177-3AD203B41FA5}">
                      <a16:colId xmlns:a16="http://schemas.microsoft.com/office/drawing/2014/main" val="2766428588"/>
                    </a:ext>
                  </a:extLst>
                </a:gridCol>
                <a:gridCol w="873576">
                  <a:extLst>
                    <a:ext uri="{9D8B030D-6E8A-4147-A177-3AD203B41FA5}">
                      <a16:colId xmlns:a16="http://schemas.microsoft.com/office/drawing/2014/main" val="2422167169"/>
                    </a:ext>
                  </a:extLst>
                </a:gridCol>
                <a:gridCol w="873576">
                  <a:extLst>
                    <a:ext uri="{9D8B030D-6E8A-4147-A177-3AD203B41FA5}">
                      <a16:colId xmlns:a16="http://schemas.microsoft.com/office/drawing/2014/main" val="786795214"/>
                    </a:ext>
                  </a:extLst>
                </a:gridCol>
                <a:gridCol w="930303">
                  <a:extLst>
                    <a:ext uri="{9D8B030D-6E8A-4147-A177-3AD203B41FA5}">
                      <a16:colId xmlns:a16="http://schemas.microsoft.com/office/drawing/2014/main" val="2286922421"/>
                    </a:ext>
                  </a:extLst>
                </a:gridCol>
                <a:gridCol w="873576">
                  <a:extLst>
                    <a:ext uri="{9D8B030D-6E8A-4147-A177-3AD203B41FA5}">
                      <a16:colId xmlns:a16="http://schemas.microsoft.com/office/drawing/2014/main" val="2584488035"/>
                    </a:ext>
                  </a:extLst>
                </a:gridCol>
                <a:gridCol w="1216768">
                  <a:extLst>
                    <a:ext uri="{9D8B030D-6E8A-4147-A177-3AD203B41FA5}">
                      <a16:colId xmlns:a16="http://schemas.microsoft.com/office/drawing/2014/main" val="3159122806"/>
                    </a:ext>
                  </a:extLst>
                </a:gridCol>
                <a:gridCol w="1327384">
                  <a:extLst>
                    <a:ext uri="{9D8B030D-6E8A-4147-A177-3AD203B41FA5}">
                      <a16:colId xmlns:a16="http://schemas.microsoft.com/office/drawing/2014/main" val="3514748889"/>
                    </a:ext>
                  </a:extLst>
                </a:gridCol>
                <a:gridCol w="1202586">
                  <a:extLst>
                    <a:ext uri="{9D8B030D-6E8A-4147-A177-3AD203B41FA5}">
                      <a16:colId xmlns:a16="http://schemas.microsoft.com/office/drawing/2014/main" val="819919863"/>
                    </a:ext>
                  </a:extLst>
                </a:gridCol>
                <a:gridCol w="1202586">
                  <a:extLst>
                    <a:ext uri="{9D8B030D-6E8A-4147-A177-3AD203B41FA5}">
                      <a16:colId xmlns:a16="http://schemas.microsoft.com/office/drawing/2014/main" val="619769272"/>
                    </a:ext>
                  </a:extLst>
                </a:gridCol>
                <a:gridCol w="1055099">
                  <a:extLst>
                    <a:ext uri="{9D8B030D-6E8A-4147-A177-3AD203B41FA5}">
                      <a16:colId xmlns:a16="http://schemas.microsoft.com/office/drawing/2014/main" val="1854035017"/>
                    </a:ext>
                  </a:extLst>
                </a:gridCol>
              </a:tblGrid>
              <a:tr h="174787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№</a:t>
                      </a:r>
                      <a:br>
                        <a:rPr lang="ru-RU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п/п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Наименование заказчика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Реестровый номер извещения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Дата размещения извещения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Предмет закупки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Н(М)ЦК, </a:t>
                      </a:r>
                      <a:br>
                        <a:rPr lang="ru-RU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руб.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Способа определения </a:t>
                      </a:r>
                      <a:br>
                        <a:rPr lang="ru-RU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поставщика (подрядчика, исполнителя)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Статус закупки</a:t>
                      </a:r>
                      <a:br>
                        <a:rPr lang="ru-RU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(самостоятельная, централизованная, совместная)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Результат закупки</a:t>
                      </a:r>
                      <a:br>
                        <a:rPr lang="ru-RU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(состоялась / </a:t>
                      </a:r>
                      <a:br>
                        <a:rPr lang="ru-RU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не состоялась)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Дата протокола подведения итогов определения </a:t>
                      </a:r>
                      <a:br>
                        <a:rPr lang="ru-RU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поставщика (подрядчика, исполнителя)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Количество допущенных участников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5288646"/>
                  </a:ext>
                </a:extLst>
              </a:tr>
              <a:tr h="21315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30115"/>
                  </a:ext>
                </a:extLst>
              </a:tr>
              <a:tr h="213155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6967588"/>
                  </a:ext>
                </a:extLst>
              </a:tr>
              <a:tr h="213155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2361526"/>
                  </a:ext>
                </a:extLst>
              </a:tr>
              <a:tr h="213155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3957062"/>
                  </a:ext>
                </a:extLst>
              </a:tr>
              <a:tr h="213155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231170"/>
                  </a:ext>
                </a:extLst>
              </a:tr>
              <a:tr h="213155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и т.д.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9321970"/>
                  </a:ext>
                </a:extLst>
              </a:tr>
              <a:tr h="213155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2450824"/>
                  </a:ext>
                </a:extLst>
              </a:tr>
              <a:tr h="213155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4647579"/>
                  </a:ext>
                </a:extLst>
              </a:tr>
              <a:tr h="213155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0276267"/>
                  </a:ext>
                </a:extLst>
              </a:tr>
              <a:tr h="213155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5606329"/>
                  </a:ext>
                </a:extLst>
              </a:tr>
              <a:tr h="213155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0651760"/>
                  </a:ext>
                </a:extLst>
              </a:tr>
              <a:tr h="213155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4066452"/>
                  </a:ext>
                </a:extLst>
              </a:tr>
              <a:tr h="213155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7238741"/>
                  </a:ext>
                </a:extLst>
              </a:tr>
              <a:tr h="213155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4115953"/>
                  </a:ext>
                </a:extLst>
              </a:tr>
              <a:tr h="213155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30585531"/>
                  </a:ext>
                </a:extLst>
              </a:tr>
              <a:tr h="213155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3146191"/>
                  </a:ext>
                </a:extLst>
              </a:tr>
              <a:tr h="223813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5478333"/>
                  </a:ext>
                </a:extLst>
              </a:tr>
            </a:tbl>
          </a:graphicData>
        </a:graphic>
      </p:graphicFrame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60274" y="3103652"/>
            <a:ext cx="1401672" cy="649741"/>
          </a:xfrm>
          <a:prstGeom prst="rect">
            <a:avLst/>
          </a:prstGeom>
          <a:ln w="15875">
            <a:solidFill>
              <a:schemeClr val="tx1"/>
            </a:solidFill>
          </a:ln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61947" y="3103652"/>
            <a:ext cx="1271860" cy="658450"/>
          </a:xfrm>
          <a:prstGeom prst="rect">
            <a:avLst/>
          </a:prstGeom>
          <a:ln w="15875">
            <a:solidFill>
              <a:schemeClr val="tx1"/>
            </a:solidFill>
          </a:ln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42516" y="3086233"/>
            <a:ext cx="1227907" cy="527823"/>
          </a:xfrm>
          <a:prstGeom prst="rect">
            <a:avLst/>
          </a:prstGeom>
          <a:ln w="158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669056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176032" y="1373250"/>
            <a:ext cx="1228725" cy="4888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700"/>
              </a:lnSpc>
              <a:defRPr/>
            </a:pP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650749" y="1206040"/>
            <a:ext cx="1456858" cy="4888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700"/>
              </a:lnSpc>
              <a:defRPr/>
            </a:pP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996569" y="1219200"/>
            <a:ext cx="1456858" cy="4888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700"/>
              </a:lnSpc>
              <a:defRPr/>
            </a:pP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444927" y="1233925"/>
            <a:ext cx="1456858" cy="4888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700"/>
              </a:lnSpc>
              <a:defRPr/>
            </a:pP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11232" y="72401"/>
            <a:ext cx="1078076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оценки эффективности закупочной деятельности</a:t>
            </a:r>
          </a:p>
          <a:p>
            <a:pPr algn="ctr"/>
            <a:r>
              <a:rPr lang="ru-RU" sz="2200" b="1" dirty="0">
                <a:ln w="0"/>
                <a:solidFill>
                  <a:schemeClr val="accent5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«ОТЧЕТ </a:t>
            </a:r>
            <a:r>
              <a:rPr lang="ru-RU" sz="2200" b="1" dirty="0" smtClean="0">
                <a:ln w="0"/>
                <a:solidFill>
                  <a:schemeClr val="accent5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ГРБС» </a:t>
            </a:r>
            <a:r>
              <a:rPr lang="ru-RU" sz="2200" b="1" dirty="0">
                <a:ln w="0"/>
                <a:solidFill>
                  <a:schemeClr val="accent5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(Приложение</a:t>
            </a:r>
            <a:r>
              <a:rPr lang="ru-RU" sz="2200" b="1" dirty="0" smtClean="0">
                <a:ln w="0"/>
                <a:solidFill>
                  <a:schemeClr val="accent5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№2)</a:t>
            </a:r>
            <a:endParaRPr lang="ru-RU" sz="2200" b="1" dirty="0">
              <a:ln w="0"/>
              <a:solidFill>
                <a:schemeClr val="accent5">
                  <a:lumMod val="50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772901" y="-10462"/>
            <a:ext cx="4191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890055"/>
              </p:ext>
            </p:extLst>
          </p:nvPr>
        </p:nvGraphicFramePr>
        <p:xfrm>
          <a:off x="342900" y="924706"/>
          <a:ext cx="11430000" cy="2572870"/>
        </p:xfrm>
        <a:graphic>
          <a:graphicData uri="http://schemas.openxmlformats.org/drawingml/2006/table">
            <a:tbl>
              <a:tblPr/>
              <a:tblGrid>
                <a:gridCol w="839531">
                  <a:extLst>
                    <a:ext uri="{9D8B030D-6E8A-4147-A177-3AD203B41FA5}">
                      <a16:colId xmlns:a16="http://schemas.microsoft.com/office/drawing/2014/main" val="3034485928"/>
                    </a:ext>
                  </a:extLst>
                </a:gridCol>
                <a:gridCol w="984039">
                  <a:extLst>
                    <a:ext uri="{9D8B030D-6E8A-4147-A177-3AD203B41FA5}">
                      <a16:colId xmlns:a16="http://schemas.microsoft.com/office/drawing/2014/main" val="2663748453"/>
                    </a:ext>
                  </a:extLst>
                </a:gridCol>
                <a:gridCol w="963396">
                  <a:extLst>
                    <a:ext uri="{9D8B030D-6E8A-4147-A177-3AD203B41FA5}">
                      <a16:colId xmlns:a16="http://schemas.microsoft.com/office/drawing/2014/main" val="2403101147"/>
                    </a:ext>
                  </a:extLst>
                </a:gridCol>
                <a:gridCol w="846412">
                  <a:extLst>
                    <a:ext uri="{9D8B030D-6E8A-4147-A177-3AD203B41FA5}">
                      <a16:colId xmlns:a16="http://schemas.microsoft.com/office/drawing/2014/main" val="1446999602"/>
                    </a:ext>
                  </a:extLst>
                </a:gridCol>
                <a:gridCol w="846412">
                  <a:extLst>
                    <a:ext uri="{9D8B030D-6E8A-4147-A177-3AD203B41FA5}">
                      <a16:colId xmlns:a16="http://schemas.microsoft.com/office/drawing/2014/main" val="2983755587"/>
                    </a:ext>
                  </a:extLst>
                </a:gridCol>
                <a:gridCol w="695021">
                  <a:extLst>
                    <a:ext uri="{9D8B030D-6E8A-4147-A177-3AD203B41FA5}">
                      <a16:colId xmlns:a16="http://schemas.microsoft.com/office/drawing/2014/main" val="1182619732"/>
                    </a:ext>
                  </a:extLst>
                </a:gridCol>
                <a:gridCol w="695021">
                  <a:extLst>
                    <a:ext uri="{9D8B030D-6E8A-4147-A177-3AD203B41FA5}">
                      <a16:colId xmlns:a16="http://schemas.microsoft.com/office/drawing/2014/main" val="222227427"/>
                    </a:ext>
                  </a:extLst>
                </a:gridCol>
                <a:gridCol w="695021">
                  <a:extLst>
                    <a:ext uri="{9D8B030D-6E8A-4147-A177-3AD203B41FA5}">
                      <a16:colId xmlns:a16="http://schemas.microsoft.com/office/drawing/2014/main" val="825052371"/>
                    </a:ext>
                  </a:extLst>
                </a:gridCol>
                <a:gridCol w="695021">
                  <a:extLst>
                    <a:ext uri="{9D8B030D-6E8A-4147-A177-3AD203B41FA5}">
                      <a16:colId xmlns:a16="http://schemas.microsoft.com/office/drawing/2014/main" val="1012353798"/>
                    </a:ext>
                  </a:extLst>
                </a:gridCol>
                <a:gridCol w="695021">
                  <a:extLst>
                    <a:ext uri="{9D8B030D-6E8A-4147-A177-3AD203B41FA5}">
                      <a16:colId xmlns:a16="http://schemas.microsoft.com/office/drawing/2014/main" val="2777750001"/>
                    </a:ext>
                  </a:extLst>
                </a:gridCol>
                <a:gridCol w="695021">
                  <a:extLst>
                    <a:ext uri="{9D8B030D-6E8A-4147-A177-3AD203B41FA5}">
                      <a16:colId xmlns:a16="http://schemas.microsoft.com/office/drawing/2014/main" val="3378600404"/>
                    </a:ext>
                  </a:extLst>
                </a:gridCol>
                <a:gridCol w="695021">
                  <a:extLst>
                    <a:ext uri="{9D8B030D-6E8A-4147-A177-3AD203B41FA5}">
                      <a16:colId xmlns:a16="http://schemas.microsoft.com/office/drawing/2014/main" val="869768977"/>
                    </a:ext>
                  </a:extLst>
                </a:gridCol>
                <a:gridCol w="695021">
                  <a:extLst>
                    <a:ext uri="{9D8B030D-6E8A-4147-A177-3AD203B41FA5}">
                      <a16:colId xmlns:a16="http://schemas.microsoft.com/office/drawing/2014/main" val="579768999"/>
                    </a:ext>
                  </a:extLst>
                </a:gridCol>
                <a:gridCol w="695021">
                  <a:extLst>
                    <a:ext uri="{9D8B030D-6E8A-4147-A177-3AD203B41FA5}">
                      <a16:colId xmlns:a16="http://schemas.microsoft.com/office/drawing/2014/main" val="3283662092"/>
                    </a:ext>
                  </a:extLst>
                </a:gridCol>
                <a:gridCol w="695021">
                  <a:extLst>
                    <a:ext uri="{9D8B030D-6E8A-4147-A177-3AD203B41FA5}">
                      <a16:colId xmlns:a16="http://schemas.microsoft.com/office/drawing/2014/main" val="2673727551"/>
                    </a:ext>
                  </a:extLst>
                </a:gridCol>
              </a:tblGrid>
              <a:tr h="141347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№ п/п</a:t>
                      </a:r>
                    </a:p>
                  </a:txBody>
                  <a:tcPr marL="4923" marR="4923" marT="49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Наименование заказчика</a:t>
                      </a:r>
                    </a:p>
                  </a:txBody>
                  <a:tcPr marL="4923" marR="4923" marT="49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ИНН </a:t>
                      </a:r>
                      <a:b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заказчика</a:t>
                      </a:r>
                    </a:p>
                  </a:txBody>
                  <a:tcPr marL="4923" marR="4923" marT="49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КЛЮЧЕВЫЕ ПОКАЗАТЕЛИ ЭФФЕКТИВНОСТИ ЗАКУПОЧНОЙ ДЕЯТЕЛЬНОСТИ</a:t>
                      </a:r>
                    </a:p>
                  </a:txBody>
                  <a:tcPr marL="4923" marR="4923" marT="49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3" marR="4923" marT="492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3" marR="4923" marT="492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3" marR="4923" marT="492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3" marR="4923" marT="492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3" marR="4923" marT="492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6551204"/>
                  </a:ext>
                </a:extLst>
              </a:tr>
              <a:tr h="3464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 Доля конкурентных закупок в стоимостном выражении</a:t>
                      </a:r>
                      <a:b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900" b="1" i="1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(не менее 75%)</a:t>
                      </a:r>
                    </a:p>
                  </a:txBody>
                  <a:tcPr marL="4923" marR="4923" marT="49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 Доля состоявшихся торгов</a:t>
                      </a:r>
                      <a:b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900" b="1" i="1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(не менее 75%)</a:t>
                      </a:r>
                    </a:p>
                  </a:txBody>
                  <a:tcPr marL="4923" marR="4923" marT="49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 Среднее число участников конкурентных закупок</a:t>
                      </a:r>
                      <a:b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900" b="1" i="1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(не менее 5)</a:t>
                      </a:r>
                    </a:p>
                  </a:txBody>
                  <a:tcPr marL="4923" marR="4923" marT="49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3788307"/>
                  </a:ext>
                </a:extLst>
              </a:tr>
              <a:tr h="86653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Общая стоимость заключенных контрактов конкурентными способами, руб. </a:t>
                      </a:r>
                      <a:b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(только состоявшиеся закупки)</a:t>
                      </a:r>
                    </a:p>
                  </a:txBody>
                  <a:tcPr marL="4923" marR="4923" marT="49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Общая стоимость заключенных контрактов, руб.</a:t>
                      </a:r>
                      <a:b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/>
                      </a:r>
                      <a:b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(конкурентными способами</a:t>
                      </a:r>
                      <a:b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+ с единственным поставщиком (подрядчиком, исполнителем))</a:t>
                      </a:r>
                    </a:p>
                  </a:txBody>
                  <a:tcPr marL="4923" marR="4923" marT="49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Фактическое значение показателя</a:t>
                      </a:r>
                    </a:p>
                  </a:txBody>
                  <a:tcPr marL="4923" marR="4923" marT="49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Оценка </a:t>
                      </a:r>
                      <a:b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 баллах</a:t>
                      </a:r>
                      <a:b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/>
                      </a:r>
                      <a:b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900" b="1" i="0" u="none" strike="noStrike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(</a:t>
                      </a:r>
                      <a:r>
                        <a:rPr lang="ru-RU" sz="900" b="1" i="0" u="none" strike="noStrike" kern="12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max</a:t>
                      </a:r>
                      <a:r>
                        <a:rPr lang="ru-RU" sz="900" b="1" i="0" u="none" strike="noStrike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25)</a:t>
                      </a:r>
                    </a:p>
                  </a:txBody>
                  <a:tcPr marL="4923" marR="4923" marT="49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Количество состоявшихся конкурентных процедур</a:t>
                      </a:r>
                    </a:p>
                  </a:txBody>
                  <a:tcPr marL="4923" marR="4923" marT="49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Общее количество проведенных конкурентных процедур</a:t>
                      </a:r>
                    </a:p>
                  </a:txBody>
                  <a:tcPr marL="4923" marR="4923" marT="49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Фактическое значение показателя</a:t>
                      </a:r>
                    </a:p>
                  </a:txBody>
                  <a:tcPr marL="4923" marR="4923" marT="49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Оценка </a:t>
                      </a:r>
                      <a:b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 баллах</a:t>
                      </a:r>
                      <a:b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/>
                      </a:r>
                      <a:b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900" b="1" i="0" u="none" strike="noStrike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(</a:t>
                      </a:r>
                      <a:r>
                        <a:rPr lang="ru-RU" sz="900" b="1" i="0" u="none" strike="noStrike" kern="12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max</a:t>
                      </a:r>
                      <a:r>
                        <a:rPr lang="ru-RU" sz="900" b="1" i="0" u="none" strike="noStrike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15)</a:t>
                      </a:r>
                    </a:p>
                  </a:txBody>
                  <a:tcPr marL="4923" marR="4923" marT="49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Число допущенных участников по конкурентным процедурам</a:t>
                      </a:r>
                    </a:p>
                  </a:txBody>
                  <a:tcPr marL="4923" marR="4923" marT="49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Общее количество проведенных конкурентных процедур</a:t>
                      </a:r>
                    </a:p>
                  </a:txBody>
                  <a:tcPr marL="4923" marR="4923" marT="49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Фактическое значение показателя</a:t>
                      </a:r>
                    </a:p>
                  </a:txBody>
                  <a:tcPr marL="4923" marR="4923" marT="49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Оценка </a:t>
                      </a:r>
                      <a:b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 баллах</a:t>
                      </a:r>
                      <a:b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/>
                      </a:r>
                      <a:b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900" b="1" i="0" u="none" strike="noStrike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(</a:t>
                      </a:r>
                      <a:r>
                        <a:rPr lang="ru-RU" sz="900" b="1" i="0" u="none" strike="noStrike" kern="12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max</a:t>
                      </a:r>
                      <a:r>
                        <a:rPr lang="ru-RU" sz="900" b="1" i="0" u="none" strike="noStrike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15)</a:t>
                      </a:r>
                    </a:p>
                  </a:txBody>
                  <a:tcPr marL="4923" marR="4923" marT="49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2603785"/>
                  </a:ext>
                </a:extLst>
              </a:tr>
              <a:tr h="9083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4923" marR="4923" marT="49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4923" marR="4923" marT="49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4923" marR="4923" marT="49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4923" marR="4923" marT="49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4923" marR="4923" marT="49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4923" marR="4923" marT="49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4923" marR="4923" marT="49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4923" marR="4923" marT="49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4923" marR="4923" marT="49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4923" marR="4923" marT="49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</a:p>
                  </a:txBody>
                  <a:tcPr marL="4923" marR="4923" marT="49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4923" marR="4923" marT="49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</a:t>
                      </a:r>
                    </a:p>
                  </a:txBody>
                  <a:tcPr marL="4923" marR="4923" marT="49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4923" marR="4923" marT="49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</a:t>
                      </a:r>
                    </a:p>
                  </a:txBody>
                  <a:tcPr marL="4923" marR="4923" marT="49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2489659"/>
                  </a:ext>
                </a:extLst>
              </a:tr>
              <a:tr h="21373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4923" marR="4923" marT="49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3" marR="4923" marT="49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3" marR="4923" marT="49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3" marR="4923" marT="49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3" marR="4923" marT="49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3" marR="4923" marT="49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3" marR="4923" marT="49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3" marR="4923" marT="49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3" marR="4923" marT="49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3" marR="4923" marT="49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3" marR="4923" marT="49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3" marR="4923" marT="49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3" marR="4923" marT="49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3" marR="4923" marT="49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3" marR="4923" marT="49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1423529"/>
                  </a:ext>
                </a:extLst>
              </a:tr>
              <a:tr h="21373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4923" marR="4923" marT="49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3" marR="4923" marT="49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3" marR="4923" marT="49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3" marR="4923" marT="49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3" marR="4923" marT="49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3" marR="4923" marT="49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3" marR="4923" marT="49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3" marR="4923" marT="49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3" marR="4923" marT="49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3" marR="4923" marT="49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3" marR="4923" marT="49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3" marR="4923" marT="49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3" marR="4923" marT="49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3" marR="4923" marT="49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3" marR="4923" marT="49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7293041"/>
                  </a:ext>
                </a:extLst>
              </a:tr>
              <a:tr h="21373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4923" marR="4923" marT="49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3" marR="4923" marT="49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3" marR="4923" marT="49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3" marR="4923" marT="49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3" marR="4923" marT="49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3" marR="4923" marT="49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3" marR="4923" marT="49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3" marR="4923" marT="49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3" marR="4923" marT="49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3" marR="4923" marT="49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3" marR="4923" marT="49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3" marR="4923" marT="49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3" marR="4923" marT="49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3" marR="4923" marT="49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3" marR="4923" marT="49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7840974"/>
                  </a:ext>
                </a:extLst>
              </a:tr>
              <a:tr h="21373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 т.д.</a:t>
                      </a:r>
                    </a:p>
                  </a:txBody>
                  <a:tcPr marL="4923" marR="4923" marT="49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3" marR="4923" marT="49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3" marR="4923" marT="49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3" marR="4923" marT="49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3" marR="4923" marT="49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3" marR="4923" marT="49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3" marR="4923" marT="49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3" marR="4923" marT="49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3" marR="4923" marT="49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3" marR="4923" marT="49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3" marR="4923" marT="49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3" marR="4923" marT="49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3" marR="4923" marT="49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3" marR="4923" marT="49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3" marR="4923" marT="49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7125893"/>
                  </a:ext>
                </a:extLst>
              </a:tr>
              <a:tr h="213739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ВСЕГО ПО ОТРАСЛИ</a:t>
                      </a:r>
                    </a:p>
                  </a:txBody>
                  <a:tcPr marL="4923" marR="4923" marT="49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4923" marR="4923" marT="49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4923" marR="4923" marT="49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#ДЕЛ/0!</a:t>
                      </a:r>
                    </a:p>
                  </a:txBody>
                  <a:tcPr marL="4923" marR="4923" marT="49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#ДЕЛ/0!</a:t>
                      </a:r>
                    </a:p>
                  </a:txBody>
                  <a:tcPr marL="4923" marR="4923" marT="49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3" marR="4923" marT="49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1D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3" marR="4923" marT="49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1D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#ДЕЛ/0!</a:t>
                      </a:r>
                    </a:p>
                  </a:txBody>
                  <a:tcPr marL="4923" marR="4923" marT="49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#ДЕЛ/0!</a:t>
                      </a:r>
                    </a:p>
                  </a:txBody>
                  <a:tcPr marL="4923" marR="4923" marT="49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3" marR="4923" marT="49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1D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3" marR="4923" marT="49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1D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#ДЕЛ/0!</a:t>
                      </a:r>
                    </a:p>
                  </a:txBody>
                  <a:tcPr marL="4923" marR="4923" marT="49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#ДЕЛ/0!</a:t>
                      </a:r>
                    </a:p>
                  </a:txBody>
                  <a:tcPr marL="4923" marR="4923" marT="49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4966507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3119987"/>
              </p:ext>
            </p:extLst>
          </p:nvPr>
        </p:nvGraphicFramePr>
        <p:xfrm>
          <a:off x="342900" y="3657598"/>
          <a:ext cx="11430004" cy="3038477"/>
        </p:xfrm>
        <a:graphic>
          <a:graphicData uri="http://schemas.openxmlformats.org/drawingml/2006/table">
            <a:tbl>
              <a:tblPr/>
              <a:tblGrid>
                <a:gridCol w="733787">
                  <a:extLst>
                    <a:ext uri="{9D8B030D-6E8A-4147-A177-3AD203B41FA5}">
                      <a16:colId xmlns:a16="http://schemas.microsoft.com/office/drawing/2014/main" val="2230331100"/>
                    </a:ext>
                  </a:extLst>
                </a:gridCol>
                <a:gridCol w="733787">
                  <a:extLst>
                    <a:ext uri="{9D8B030D-6E8A-4147-A177-3AD203B41FA5}">
                      <a16:colId xmlns:a16="http://schemas.microsoft.com/office/drawing/2014/main" val="3918297001"/>
                    </a:ext>
                  </a:extLst>
                </a:gridCol>
                <a:gridCol w="733787">
                  <a:extLst>
                    <a:ext uri="{9D8B030D-6E8A-4147-A177-3AD203B41FA5}">
                      <a16:colId xmlns:a16="http://schemas.microsoft.com/office/drawing/2014/main" val="377151970"/>
                    </a:ext>
                  </a:extLst>
                </a:gridCol>
                <a:gridCol w="733787">
                  <a:extLst>
                    <a:ext uri="{9D8B030D-6E8A-4147-A177-3AD203B41FA5}">
                      <a16:colId xmlns:a16="http://schemas.microsoft.com/office/drawing/2014/main" val="3021604546"/>
                    </a:ext>
                  </a:extLst>
                </a:gridCol>
                <a:gridCol w="733787">
                  <a:extLst>
                    <a:ext uri="{9D8B030D-6E8A-4147-A177-3AD203B41FA5}">
                      <a16:colId xmlns:a16="http://schemas.microsoft.com/office/drawing/2014/main" val="3012090756"/>
                    </a:ext>
                  </a:extLst>
                </a:gridCol>
                <a:gridCol w="733787">
                  <a:extLst>
                    <a:ext uri="{9D8B030D-6E8A-4147-A177-3AD203B41FA5}">
                      <a16:colId xmlns:a16="http://schemas.microsoft.com/office/drawing/2014/main" val="3713069103"/>
                    </a:ext>
                  </a:extLst>
                </a:gridCol>
                <a:gridCol w="733787">
                  <a:extLst>
                    <a:ext uri="{9D8B030D-6E8A-4147-A177-3AD203B41FA5}">
                      <a16:colId xmlns:a16="http://schemas.microsoft.com/office/drawing/2014/main" val="3417795485"/>
                    </a:ext>
                  </a:extLst>
                </a:gridCol>
                <a:gridCol w="733787">
                  <a:extLst>
                    <a:ext uri="{9D8B030D-6E8A-4147-A177-3AD203B41FA5}">
                      <a16:colId xmlns:a16="http://schemas.microsoft.com/office/drawing/2014/main" val="2766091864"/>
                    </a:ext>
                  </a:extLst>
                </a:gridCol>
                <a:gridCol w="1031661">
                  <a:extLst>
                    <a:ext uri="{9D8B030D-6E8A-4147-A177-3AD203B41FA5}">
                      <a16:colId xmlns:a16="http://schemas.microsoft.com/office/drawing/2014/main" val="3302554932"/>
                    </a:ext>
                  </a:extLst>
                </a:gridCol>
                <a:gridCol w="733787">
                  <a:extLst>
                    <a:ext uri="{9D8B030D-6E8A-4147-A177-3AD203B41FA5}">
                      <a16:colId xmlns:a16="http://schemas.microsoft.com/office/drawing/2014/main" val="2232132335"/>
                    </a:ext>
                  </a:extLst>
                </a:gridCol>
                <a:gridCol w="733787">
                  <a:extLst>
                    <a:ext uri="{9D8B030D-6E8A-4147-A177-3AD203B41FA5}">
                      <a16:colId xmlns:a16="http://schemas.microsoft.com/office/drawing/2014/main" val="1688612032"/>
                    </a:ext>
                  </a:extLst>
                </a:gridCol>
                <a:gridCol w="806439">
                  <a:extLst>
                    <a:ext uri="{9D8B030D-6E8A-4147-A177-3AD203B41FA5}">
                      <a16:colId xmlns:a16="http://schemas.microsoft.com/office/drawing/2014/main" val="3935283594"/>
                    </a:ext>
                  </a:extLst>
                </a:gridCol>
                <a:gridCol w="948833">
                  <a:extLst>
                    <a:ext uri="{9D8B030D-6E8A-4147-A177-3AD203B41FA5}">
                      <a16:colId xmlns:a16="http://schemas.microsoft.com/office/drawing/2014/main" val="585059907"/>
                    </a:ext>
                  </a:extLst>
                </a:gridCol>
                <a:gridCol w="1305201">
                  <a:extLst>
                    <a:ext uri="{9D8B030D-6E8A-4147-A177-3AD203B41FA5}">
                      <a16:colId xmlns:a16="http://schemas.microsoft.com/office/drawing/2014/main" val="2686865848"/>
                    </a:ext>
                  </a:extLst>
                </a:gridCol>
              </a:tblGrid>
              <a:tr h="173116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5" marR="4925" marT="49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5" marR="4925" marT="49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5" marR="4925" marT="49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5" marR="4925" marT="49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5" marR="4925" marT="49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5" marR="4925" marT="49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5" marR="4925" marT="49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5" marR="4925" marT="49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5" marR="4925" marT="49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5" marR="4925" marT="49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5" marR="4925" marT="49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5" marR="4925" marT="49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ИТОГОВЫЙ РЕЙТИНГ*</a:t>
                      </a:r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/>
                      </a:r>
                      <a:b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b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900" b="1" i="0" u="none" strike="noStrike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(КОЛИЧЕСТВО БАЛЛОВ)</a:t>
                      </a:r>
                    </a:p>
                  </a:txBody>
                  <a:tcPr marL="4925" marR="4925" marT="49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УРОВЕНЬ ЭФФЕКТИВНОСТИ </a:t>
                      </a:r>
                      <a:br>
                        <a:rPr lang="ru-RU" sz="1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</a:br>
                      <a:r>
                        <a:rPr lang="ru-RU" sz="1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ЗАКУПОЧНОЙ </a:t>
                      </a:r>
                      <a:r>
                        <a:rPr lang="ru-RU" sz="10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ДЕЯТЕЛЬНОСТИ</a:t>
                      </a:r>
                      <a:endParaRPr lang="ru-RU" sz="10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4925" marR="4925" marT="49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3889347"/>
                  </a:ext>
                </a:extLst>
              </a:tr>
              <a:tr h="600190">
                <a:tc gridSpan="4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 Экономия бюджетных средств по результатам конкурентных закупок</a:t>
                      </a:r>
                      <a:b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900" b="1" i="1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(не менее 17%)</a:t>
                      </a:r>
                    </a:p>
                  </a:txBody>
                  <a:tcPr marL="4925" marR="4925" marT="49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5. Доля закупок у СМП, СОНКО</a:t>
                      </a:r>
                      <a:b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900" b="1" i="1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(не менее 50%)</a:t>
                      </a:r>
                    </a:p>
                  </a:txBody>
                  <a:tcPr marL="4925" marR="4925" marT="49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6. Доля заключенных контрактов с СМП </a:t>
                      </a:r>
                      <a:b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 конкурентным процедурам</a:t>
                      </a:r>
                      <a:b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в общей стоимости заключенных контрактов</a:t>
                      </a:r>
                      <a:b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900" b="1" i="1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(не менее </a:t>
                      </a:r>
                      <a:r>
                        <a:rPr lang="ru-RU" sz="900" b="1" i="1" u="none" strike="noStrike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76%)</a:t>
                      </a:r>
                      <a:endParaRPr lang="ru-RU" sz="900" b="1" i="1" u="none" strike="noStrike" kern="12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4925" marR="4925" marT="49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101299"/>
                  </a:ext>
                </a:extLst>
              </a:tr>
              <a:tr h="11201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Общая сумма Н(М)ЦК  проведенных конкурентных закупок, приведших к заключению контракта, руб.</a:t>
                      </a:r>
                    </a:p>
                  </a:txBody>
                  <a:tcPr marL="4925" marR="4925" marT="49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Стоимость заключенных контрактов по итогам конкурентных закупок, руб.</a:t>
                      </a:r>
                    </a:p>
                  </a:txBody>
                  <a:tcPr marL="4925" marR="4925" marT="49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Фактическое значение показателя</a:t>
                      </a:r>
                      <a:b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endParaRPr lang="ru-RU" sz="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25" marR="4925" marT="49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Оценка </a:t>
                      </a:r>
                      <a:b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 баллах</a:t>
                      </a:r>
                      <a:b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/>
                      </a:r>
                      <a:b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900" b="1" i="0" u="none" strike="noStrike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(</a:t>
                      </a:r>
                      <a:r>
                        <a:rPr lang="ru-RU" sz="900" b="1" i="0" u="none" strike="noStrike" kern="12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max</a:t>
                      </a:r>
                      <a:r>
                        <a:rPr lang="ru-RU" sz="900" b="1" i="0" u="none" strike="noStrike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15)</a:t>
                      </a:r>
                    </a:p>
                  </a:txBody>
                  <a:tcPr marL="4925" marR="4925" marT="49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Объем закупок в стоимостном выражении, который заказчик осуществил у СМП, СОНКО в отчетном году</a:t>
                      </a:r>
                      <a:b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 ч.1 ст.30 </a:t>
                      </a:r>
                      <a:b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№ 44-ФЗ, руб.</a:t>
                      </a:r>
                    </a:p>
                  </a:txBody>
                  <a:tcPr marL="4925" marR="4925" marT="49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Совокупный годовой объем закупок, рассчитанный за вычетом закупок, предусмотренных ч. 1.1 ст. 30 Федерального закона № 44-ФЗ, руб.</a:t>
                      </a:r>
                    </a:p>
                  </a:txBody>
                  <a:tcPr marL="4925" marR="4925" marT="49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Фактическое значение показателя</a:t>
                      </a:r>
                    </a:p>
                  </a:txBody>
                  <a:tcPr marL="4925" marR="4925" marT="49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Оценка </a:t>
                      </a:r>
                      <a:b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 баллах</a:t>
                      </a:r>
                      <a:b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/>
                      </a:r>
                      <a:b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900" b="1" i="0" u="none" strike="noStrike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(</a:t>
                      </a:r>
                      <a:r>
                        <a:rPr lang="ru-RU" sz="900" b="1" i="0" u="none" strike="noStrike" kern="12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max</a:t>
                      </a:r>
                      <a:r>
                        <a:rPr lang="ru-RU" sz="900" b="1" i="0" u="none" strike="noStrike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15)</a:t>
                      </a:r>
                    </a:p>
                  </a:txBody>
                  <a:tcPr marL="4925" marR="4925" marT="49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Сумма заключенных контрактов с СМП, руб.</a:t>
                      </a:r>
                      <a:b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/>
                      </a:r>
                      <a:b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поставщик (исполнитель, подрядчик) включен в реестр субъектов малого предпринимательства</a:t>
                      </a:r>
                    </a:p>
                  </a:txBody>
                  <a:tcPr marL="4925" marR="4925" marT="49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Сумма заключенных контрактов, руб.</a:t>
                      </a:r>
                      <a:b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/>
                      </a:r>
                      <a:b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(конкурентными способами и с единственным поставщиком по п.25 ч.1 ст.93 </a:t>
                      </a:r>
                      <a:b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44-ФЗ)</a:t>
                      </a:r>
                    </a:p>
                  </a:txBody>
                  <a:tcPr marL="4925" marR="4925" marT="49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Фактическое значение показателя</a:t>
                      </a:r>
                    </a:p>
                  </a:txBody>
                  <a:tcPr marL="4925" marR="4925" marT="49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Оценка </a:t>
                      </a:r>
                      <a:b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 баллах</a:t>
                      </a:r>
                      <a:b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/>
                      </a:r>
                      <a:b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900" b="1" i="0" u="none" strike="noStrike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(</a:t>
                      </a:r>
                      <a:r>
                        <a:rPr lang="ru-RU" sz="900" b="1" i="0" u="none" strike="noStrike" kern="12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max</a:t>
                      </a:r>
                      <a:r>
                        <a:rPr lang="ru-RU" sz="900" b="1" i="0" u="none" strike="noStrike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15)</a:t>
                      </a:r>
                    </a:p>
                  </a:txBody>
                  <a:tcPr marL="4925" marR="4925" marT="49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2160381"/>
                  </a:ext>
                </a:extLst>
              </a:tr>
              <a:tr h="11741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4925" marR="4925" marT="49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</a:t>
                      </a:r>
                    </a:p>
                  </a:txBody>
                  <a:tcPr marL="4925" marR="4925" marT="49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</a:t>
                      </a:r>
                    </a:p>
                  </a:txBody>
                  <a:tcPr marL="4925" marR="4925" marT="49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</a:t>
                      </a:r>
                    </a:p>
                  </a:txBody>
                  <a:tcPr marL="4925" marR="4925" marT="49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4925" marR="4925" marT="49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</a:t>
                      </a:r>
                    </a:p>
                  </a:txBody>
                  <a:tcPr marL="4925" marR="4925" marT="49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</a:t>
                      </a:r>
                    </a:p>
                  </a:txBody>
                  <a:tcPr marL="4925" marR="4925" marT="49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</a:t>
                      </a:r>
                    </a:p>
                  </a:txBody>
                  <a:tcPr marL="4925" marR="4925" marT="49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</a:t>
                      </a:r>
                    </a:p>
                  </a:txBody>
                  <a:tcPr marL="4925" marR="4925" marT="49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</a:t>
                      </a:r>
                    </a:p>
                  </a:txBody>
                  <a:tcPr marL="4925" marR="4925" marT="49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</a:t>
                      </a:r>
                    </a:p>
                  </a:txBody>
                  <a:tcPr marL="4925" marR="4925" marT="49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27</a:t>
                      </a:r>
                    </a:p>
                  </a:txBody>
                  <a:tcPr marL="4925" marR="4925" marT="49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</a:t>
                      </a:r>
                    </a:p>
                  </a:txBody>
                  <a:tcPr marL="4925" marR="4925" marT="49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29</a:t>
                      </a:r>
                    </a:p>
                  </a:txBody>
                  <a:tcPr marL="4925" marR="4925" marT="49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5571587"/>
                  </a:ext>
                </a:extLst>
              </a:tr>
              <a:tr h="20553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5" marR="4925" marT="49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5" marR="4925" marT="49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5" marR="4925" marT="49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5" marR="4925" marT="49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5" marR="4925" marT="49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5" marR="4925" marT="49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5" marR="4925" marT="49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5" marR="4925" marT="49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5" marR="4925" marT="49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5" marR="4925" marT="49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5" marR="4925" marT="49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5" marR="4925" marT="49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5" marR="4925" marT="49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5" marR="4925" marT="49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9301427"/>
                  </a:ext>
                </a:extLst>
              </a:tr>
              <a:tr h="20553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5" marR="4925" marT="49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5" marR="4925" marT="49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5" marR="4925" marT="49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5" marR="4925" marT="49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5" marR="4925" marT="49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5" marR="4925" marT="49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5" marR="4925" marT="49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5" marR="4925" marT="49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5" marR="4925" marT="49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5" marR="4925" marT="49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5" marR="4925" marT="49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5" marR="4925" marT="49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5" marR="4925" marT="49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5" marR="4925" marT="49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2474721"/>
                  </a:ext>
                </a:extLst>
              </a:tr>
              <a:tr h="20553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5" marR="4925" marT="49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5" marR="4925" marT="49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5" marR="4925" marT="49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5" marR="4925" marT="49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5" marR="4925" marT="49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5" marR="4925" marT="49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5" marR="4925" marT="49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5" marR="4925" marT="49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5" marR="4925" marT="49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5" marR="4925" marT="49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5" marR="4925" marT="49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5" marR="4925" marT="49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5" marR="4925" marT="49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5" marR="4925" marT="49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746727"/>
                  </a:ext>
                </a:extLst>
              </a:tr>
              <a:tr h="20553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5" marR="4925" marT="49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5" marR="4925" marT="49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5" marR="4925" marT="49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5" marR="4925" marT="49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5" marR="4925" marT="49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5" marR="4925" marT="49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5" marR="4925" marT="49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5" marR="4925" marT="49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5" marR="4925" marT="49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5" marR="4925" marT="49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5" marR="4925" marT="49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5" marR="4925" marT="49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5" marR="4925" marT="49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5" marR="4925" marT="49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3753308"/>
                  </a:ext>
                </a:extLst>
              </a:tr>
              <a:tr h="20553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4925" marR="4925" marT="49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4925" marR="4925" marT="49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#ДЕЛ/0!</a:t>
                      </a:r>
                    </a:p>
                  </a:txBody>
                  <a:tcPr marL="4925" marR="4925" marT="49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#ДЕЛ/0!</a:t>
                      </a:r>
                    </a:p>
                  </a:txBody>
                  <a:tcPr marL="4925" marR="4925" marT="49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4925" marR="4925" marT="49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4925" marR="4925" marT="49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#ДЕЛ/0!</a:t>
                      </a:r>
                    </a:p>
                  </a:txBody>
                  <a:tcPr marL="4925" marR="4925" marT="49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#ДЕЛ/0!</a:t>
                      </a:r>
                    </a:p>
                  </a:txBody>
                  <a:tcPr marL="4925" marR="4925" marT="49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4925" marR="4925" marT="49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4925" marR="4925" marT="49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#ДЕЛ/0!</a:t>
                      </a:r>
                    </a:p>
                  </a:txBody>
                  <a:tcPr marL="4925" marR="4925" marT="49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#ДЕЛ/0!</a:t>
                      </a:r>
                    </a:p>
                  </a:txBody>
                  <a:tcPr marL="4925" marR="4925" marT="49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#ДЕЛ/0!</a:t>
                      </a:r>
                    </a:p>
                  </a:txBody>
                  <a:tcPr marL="4925" marR="4925" marT="49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#ДЕЛ/0!</a:t>
                      </a:r>
                    </a:p>
                  </a:txBody>
                  <a:tcPr marL="4925" marR="4925" marT="49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539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0691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176032" y="1373250"/>
            <a:ext cx="1228725" cy="4888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700"/>
              </a:lnSpc>
              <a:defRPr/>
            </a:pP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650749" y="1206040"/>
            <a:ext cx="1456858" cy="4888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700"/>
              </a:lnSpc>
              <a:defRPr/>
            </a:pP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996569" y="1219200"/>
            <a:ext cx="1456858" cy="4888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700"/>
              </a:lnSpc>
              <a:defRPr/>
            </a:pP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444927" y="1233925"/>
            <a:ext cx="1456858" cy="4888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700"/>
              </a:lnSpc>
              <a:defRPr/>
            </a:pP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11232" y="72401"/>
            <a:ext cx="1078076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оценки эффективности закупочной деятельности</a:t>
            </a:r>
          </a:p>
          <a:p>
            <a:pPr algn="ctr"/>
            <a:r>
              <a:rPr lang="ru-RU" sz="2200" b="1" dirty="0">
                <a:ln w="0"/>
                <a:solidFill>
                  <a:schemeClr val="accent5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«ОТЧЕТ </a:t>
            </a:r>
            <a:r>
              <a:rPr lang="ru-RU" sz="2200" b="1" dirty="0" smtClean="0">
                <a:ln w="0"/>
                <a:solidFill>
                  <a:schemeClr val="accent5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МУНИЦИПАЛЬНОГО ОБРАЗОВАНИЯ» </a:t>
            </a:r>
            <a:r>
              <a:rPr lang="ru-RU" sz="2200" b="1" dirty="0">
                <a:ln w="0"/>
                <a:solidFill>
                  <a:schemeClr val="accent5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(Приложение</a:t>
            </a:r>
            <a:r>
              <a:rPr lang="ru-RU" sz="2200" b="1" dirty="0" smtClean="0">
                <a:ln w="0"/>
                <a:solidFill>
                  <a:schemeClr val="accent5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№3)</a:t>
            </a:r>
            <a:endParaRPr lang="ru-RU" sz="2200" b="1" dirty="0">
              <a:ln w="0"/>
              <a:solidFill>
                <a:schemeClr val="accent5">
                  <a:lumMod val="50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772901" y="-10462"/>
            <a:ext cx="4191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9101754"/>
              </p:ext>
            </p:extLst>
          </p:nvPr>
        </p:nvGraphicFramePr>
        <p:xfrm>
          <a:off x="372500" y="3762376"/>
          <a:ext cx="11571850" cy="2992677"/>
        </p:xfrm>
        <a:graphic>
          <a:graphicData uri="http://schemas.openxmlformats.org/drawingml/2006/table">
            <a:tbl>
              <a:tblPr/>
              <a:tblGrid>
                <a:gridCol w="742893">
                  <a:extLst>
                    <a:ext uri="{9D8B030D-6E8A-4147-A177-3AD203B41FA5}">
                      <a16:colId xmlns:a16="http://schemas.microsoft.com/office/drawing/2014/main" val="2715966636"/>
                    </a:ext>
                  </a:extLst>
                </a:gridCol>
                <a:gridCol w="742893">
                  <a:extLst>
                    <a:ext uri="{9D8B030D-6E8A-4147-A177-3AD203B41FA5}">
                      <a16:colId xmlns:a16="http://schemas.microsoft.com/office/drawing/2014/main" val="118023513"/>
                    </a:ext>
                  </a:extLst>
                </a:gridCol>
                <a:gridCol w="742893">
                  <a:extLst>
                    <a:ext uri="{9D8B030D-6E8A-4147-A177-3AD203B41FA5}">
                      <a16:colId xmlns:a16="http://schemas.microsoft.com/office/drawing/2014/main" val="3718650673"/>
                    </a:ext>
                  </a:extLst>
                </a:gridCol>
                <a:gridCol w="742893">
                  <a:extLst>
                    <a:ext uri="{9D8B030D-6E8A-4147-A177-3AD203B41FA5}">
                      <a16:colId xmlns:a16="http://schemas.microsoft.com/office/drawing/2014/main" val="3062835834"/>
                    </a:ext>
                  </a:extLst>
                </a:gridCol>
                <a:gridCol w="742893">
                  <a:extLst>
                    <a:ext uri="{9D8B030D-6E8A-4147-A177-3AD203B41FA5}">
                      <a16:colId xmlns:a16="http://schemas.microsoft.com/office/drawing/2014/main" val="3244548393"/>
                    </a:ext>
                  </a:extLst>
                </a:gridCol>
                <a:gridCol w="742893">
                  <a:extLst>
                    <a:ext uri="{9D8B030D-6E8A-4147-A177-3AD203B41FA5}">
                      <a16:colId xmlns:a16="http://schemas.microsoft.com/office/drawing/2014/main" val="4188744898"/>
                    </a:ext>
                  </a:extLst>
                </a:gridCol>
                <a:gridCol w="742893">
                  <a:extLst>
                    <a:ext uri="{9D8B030D-6E8A-4147-A177-3AD203B41FA5}">
                      <a16:colId xmlns:a16="http://schemas.microsoft.com/office/drawing/2014/main" val="3233654067"/>
                    </a:ext>
                  </a:extLst>
                </a:gridCol>
                <a:gridCol w="742893">
                  <a:extLst>
                    <a:ext uri="{9D8B030D-6E8A-4147-A177-3AD203B41FA5}">
                      <a16:colId xmlns:a16="http://schemas.microsoft.com/office/drawing/2014/main" val="3647273636"/>
                    </a:ext>
                  </a:extLst>
                </a:gridCol>
                <a:gridCol w="1044464">
                  <a:extLst>
                    <a:ext uri="{9D8B030D-6E8A-4147-A177-3AD203B41FA5}">
                      <a16:colId xmlns:a16="http://schemas.microsoft.com/office/drawing/2014/main" val="2621307826"/>
                    </a:ext>
                  </a:extLst>
                </a:gridCol>
                <a:gridCol w="742893">
                  <a:extLst>
                    <a:ext uri="{9D8B030D-6E8A-4147-A177-3AD203B41FA5}">
                      <a16:colId xmlns:a16="http://schemas.microsoft.com/office/drawing/2014/main" val="3738273635"/>
                    </a:ext>
                  </a:extLst>
                </a:gridCol>
                <a:gridCol w="742893">
                  <a:extLst>
                    <a:ext uri="{9D8B030D-6E8A-4147-A177-3AD203B41FA5}">
                      <a16:colId xmlns:a16="http://schemas.microsoft.com/office/drawing/2014/main" val="1447466056"/>
                    </a:ext>
                  </a:extLst>
                </a:gridCol>
                <a:gridCol w="816448">
                  <a:extLst>
                    <a:ext uri="{9D8B030D-6E8A-4147-A177-3AD203B41FA5}">
                      <a16:colId xmlns:a16="http://schemas.microsoft.com/office/drawing/2014/main" val="1380012620"/>
                    </a:ext>
                  </a:extLst>
                </a:gridCol>
                <a:gridCol w="944698">
                  <a:extLst>
                    <a:ext uri="{9D8B030D-6E8A-4147-A177-3AD203B41FA5}">
                      <a16:colId xmlns:a16="http://schemas.microsoft.com/office/drawing/2014/main" val="4227885605"/>
                    </a:ext>
                  </a:extLst>
                </a:gridCol>
                <a:gridCol w="1337310">
                  <a:extLst>
                    <a:ext uri="{9D8B030D-6E8A-4147-A177-3AD203B41FA5}">
                      <a16:colId xmlns:a16="http://schemas.microsoft.com/office/drawing/2014/main" val="1287656197"/>
                    </a:ext>
                  </a:extLst>
                </a:gridCol>
              </a:tblGrid>
              <a:tr h="168261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ИТОГОВЫЙ РЕЙТИНГ*</a:t>
                      </a:r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/>
                      </a:r>
                      <a:b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b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900" b="1" i="0" u="none" strike="noStrike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(КОЛИЧЕСТВО БАЛЛОВ)</a:t>
                      </a:r>
                    </a:p>
                  </a:txBody>
                  <a:tcPr marL="4827" marR="4827" marT="4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УРОВЕНЬ ЭФФЕКТИВНОСТИ </a:t>
                      </a:r>
                      <a:br>
                        <a:rPr lang="ru-RU" sz="1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</a:br>
                      <a:r>
                        <a:rPr lang="ru-RU" sz="1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ЗАКУПОЧНОЙ </a:t>
                      </a:r>
                      <a:r>
                        <a:rPr lang="ru-RU" sz="10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ДЕЯТЕЛЬНОСТИ</a:t>
                      </a:r>
                      <a:endParaRPr lang="ru-RU" sz="10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4827" marR="4827" marT="4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7748911"/>
                  </a:ext>
                </a:extLst>
              </a:tr>
              <a:tr h="479824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 Экономия бюджетных средств по </a:t>
                      </a:r>
                      <a:r>
                        <a:rPr lang="ru-RU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результатам</a:t>
                      </a:r>
                    </a:p>
                    <a:p>
                      <a:pPr algn="ctr" fontAlgn="ctr"/>
                      <a:endParaRPr lang="ru-RU" sz="800" b="1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ru-RU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конкурентных </a:t>
                      </a:r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закупок</a:t>
                      </a:r>
                      <a:b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900" b="1" i="1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(не менее 17%)</a:t>
                      </a:r>
                    </a:p>
                  </a:txBody>
                  <a:tcPr marL="4827" marR="4827" marT="4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5. Доля закупок у СМП, СОНКО</a:t>
                      </a:r>
                      <a:b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900" b="1" i="1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(не менее 50%)</a:t>
                      </a:r>
                    </a:p>
                  </a:txBody>
                  <a:tcPr marL="4827" marR="4827" marT="4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6. Доля заключенных контрактов с СМП </a:t>
                      </a:r>
                      <a:b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 конкурентным процедурам</a:t>
                      </a:r>
                      <a:b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в общей стоимости заключенных контрактов</a:t>
                      </a:r>
                      <a:b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900" b="1" i="1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(не менее </a:t>
                      </a:r>
                      <a:r>
                        <a:rPr lang="ru-RU" sz="900" b="1" i="1" u="none" strike="noStrike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76%)</a:t>
                      </a:r>
                      <a:endParaRPr lang="ru-RU" sz="900" b="1" i="1" u="none" strike="noStrike" kern="12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4827" marR="4827" marT="4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8149692"/>
                  </a:ext>
                </a:extLst>
              </a:tr>
              <a:tr h="89555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Общая сумма Н(М)ЦК  проведенных конкурентных закупок, приведших к заключению контракта, руб.</a:t>
                      </a:r>
                    </a:p>
                  </a:txBody>
                  <a:tcPr marL="4827" marR="4827" marT="4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Стоимость заключенных контрактов по итогам конкурентных закупок, руб.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Фактическое значение </a:t>
                      </a:r>
                      <a:endParaRPr lang="ru-RU" sz="600" b="1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ru-RU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показателя</a:t>
                      </a:r>
                      <a: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/>
                      </a:r>
                      <a:b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endParaRPr lang="ru-RU" sz="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Оценка </a:t>
                      </a:r>
                      <a:b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 баллах</a:t>
                      </a:r>
                      <a:b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/>
                      </a:r>
                      <a:b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900" b="1" i="0" u="none" strike="noStrike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(</a:t>
                      </a:r>
                      <a:r>
                        <a:rPr lang="ru-RU" sz="900" b="1" i="0" u="none" strike="noStrike" kern="12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max</a:t>
                      </a:r>
                      <a:r>
                        <a:rPr lang="ru-RU" sz="900" b="1" i="0" u="none" strike="noStrike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15)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Объем закупок в стоимостном выражении, который заказчик осуществил у СМП, СОНКО в отчетном году</a:t>
                      </a:r>
                      <a:b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 ч.1 ст.30 </a:t>
                      </a:r>
                      <a:b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№ 44-ФЗ, руб.</a:t>
                      </a:r>
                    </a:p>
                  </a:txBody>
                  <a:tcPr marL="4827" marR="4827" marT="4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Совокупный годовой объем закупок, рассчитанный за вычетом закупок, предусмотренных ч. 1.1 ст. 30 Федерального закона № 44-ФЗ, руб.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Фактическое значение </a:t>
                      </a:r>
                      <a:endParaRPr lang="ru-RU" sz="600" b="1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ru-RU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показателя</a:t>
                      </a:r>
                      <a:endParaRPr lang="ru-RU" sz="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Оценка </a:t>
                      </a:r>
                      <a:b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 баллах</a:t>
                      </a:r>
                      <a:b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/>
                      </a:r>
                      <a:b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900" b="1" i="0" u="none" strike="noStrike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(</a:t>
                      </a:r>
                      <a:r>
                        <a:rPr lang="ru-RU" sz="900" b="1" i="0" u="none" strike="noStrike" kern="12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max</a:t>
                      </a:r>
                      <a:r>
                        <a:rPr lang="ru-RU" sz="900" b="1" i="0" u="none" strike="noStrike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15)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Сумма заключенных контрактов с СМП, руб.</a:t>
                      </a:r>
                      <a:b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/>
                      </a:r>
                      <a:b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поставщик (исполнитель, подрядчик) включен в реестр субъектов малого предпринимательства</a:t>
                      </a:r>
                    </a:p>
                  </a:txBody>
                  <a:tcPr marL="4827" marR="4827" marT="4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Сумма заключенных контрактов, руб.</a:t>
                      </a:r>
                      <a:b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/>
                      </a:r>
                      <a:b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(конкурентными способами и с единственным поставщиком по п.25 ч.1 ст.93 </a:t>
                      </a:r>
                      <a:b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44-ФЗ)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Фактическое значение </a:t>
                      </a:r>
                      <a:endParaRPr lang="ru-RU" sz="600" b="1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ru-RU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показателя</a:t>
                      </a:r>
                      <a:endParaRPr lang="ru-RU" sz="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Оценка </a:t>
                      </a:r>
                      <a:b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 баллах</a:t>
                      </a:r>
                      <a:b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/>
                      </a:r>
                      <a:b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900" b="1" i="0" u="none" strike="noStrike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(</a:t>
                      </a:r>
                      <a:r>
                        <a:rPr lang="ru-RU" sz="900" b="1" i="0" u="none" strike="noStrike" kern="12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max</a:t>
                      </a:r>
                      <a:r>
                        <a:rPr lang="ru-RU" sz="900" b="1" i="0" u="none" strike="noStrike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15)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6848640"/>
                  </a:ext>
                </a:extLst>
              </a:tr>
              <a:tr h="9378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</a:t>
                      </a:r>
                    </a:p>
                  </a:txBody>
                  <a:tcPr marL="4827" marR="4827" marT="4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</a:t>
                      </a:r>
                    </a:p>
                  </a:txBody>
                  <a:tcPr marL="4827" marR="4827" marT="4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</a:t>
                      </a:r>
                    </a:p>
                  </a:txBody>
                  <a:tcPr marL="4827" marR="4827" marT="4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27</a:t>
                      </a:r>
                    </a:p>
                  </a:txBody>
                  <a:tcPr marL="4827" marR="4827" marT="4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</a:t>
                      </a:r>
                    </a:p>
                  </a:txBody>
                  <a:tcPr marL="4827" marR="4827" marT="4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6335193"/>
                  </a:ext>
                </a:extLst>
              </a:tr>
              <a:tr h="25444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9364522"/>
                  </a:ext>
                </a:extLst>
              </a:tr>
              <a:tr h="25444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0495257"/>
                  </a:ext>
                </a:extLst>
              </a:tr>
              <a:tr h="25444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1090340"/>
                  </a:ext>
                </a:extLst>
              </a:tr>
              <a:tr h="25444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2345226"/>
                  </a:ext>
                </a:extLst>
              </a:tr>
              <a:tr h="30708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4827" marR="4827" marT="4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#ДЕЛ/0!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#ДЕЛ/0!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4827" marR="4827" marT="4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#ДЕЛ/0!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#ДЕЛ/0!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4827" marR="4827" marT="4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#ДЕЛ/0!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#ДЕЛ/0!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#ДЕЛ/0!</a:t>
                      </a:r>
                    </a:p>
                  </a:txBody>
                  <a:tcPr marL="4827" marR="4827" marT="4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#ДЕЛ/0!</a:t>
                      </a:r>
                    </a:p>
                  </a:txBody>
                  <a:tcPr marL="4827" marR="4827" marT="4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7835812"/>
                  </a:ext>
                </a:extLst>
              </a:tr>
            </a:tbl>
          </a:graphicData>
        </a:graphic>
      </p:graphicFrame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7316344"/>
              </p:ext>
            </p:extLst>
          </p:nvPr>
        </p:nvGraphicFramePr>
        <p:xfrm>
          <a:off x="372499" y="841842"/>
          <a:ext cx="11571854" cy="2787185"/>
        </p:xfrm>
        <a:graphic>
          <a:graphicData uri="http://schemas.openxmlformats.org/drawingml/2006/table">
            <a:tbl>
              <a:tblPr/>
              <a:tblGrid>
                <a:gridCol w="928182">
                  <a:extLst>
                    <a:ext uri="{9D8B030D-6E8A-4147-A177-3AD203B41FA5}">
                      <a16:colId xmlns:a16="http://schemas.microsoft.com/office/drawing/2014/main" val="3616755984"/>
                    </a:ext>
                  </a:extLst>
                </a:gridCol>
                <a:gridCol w="1087952">
                  <a:extLst>
                    <a:ext uri="{9D8B030D-6E8A-4147-A177-3AD203B41FA5}">
                      <a16:colId xmlns:a16="http://schemas.microsoft.com/office/drawing/2014/main" val="736605915"/>
                    </a:ext>
                  </a:extLst>
                </a:gridCol>
                <a:gridCol w="935790">
                  <a:extLst>
                    <a:ext uri="{9D8B030D-6E8A-4147-A177-3AD203B41FA5}">
                      <a16:colId xmlns:a16="http://schemas.microsoft.com/office/drawing/2014/main" val="979253719"/>
                    </a:ext>
                  </a:extLst>
                </a:gridCol>
                <a:gridCol w="935790">
                  <a:extLst>
                    <a:ext uri="{9D8B030D-6E8A-4147-A177-3AD203B41FA5}">
                      <a16:colId xmlns:a16="http://schemas.microsoft.com/office/drawing/2014/main" val="2190576094"/>
                    </a:ext>
                  </a:extLst>
                </a:gridCol>
                <a:gridCol w="768414">
                  <a:extLst>
                    <a:ext uri="{9D8B030D-6E8A-4147-A177-3AD203B41FA5}">
                      <a16:colId xmlns:a16="http://schemas.microsoft.com/office/drawing/2014/main" val="250447820"/>
                    </a:ext>
                  </a:extLst>
                </a:gridCol>
                <a:gridCol w="768414">
                  <a:extLst>
                    <a:ext uri="{9D8B030D-6E8A-4147-A177-3AD203B41FA5}">
                      <a16:colId xmlns:a16="http://schemas.microsoft.com/office/drawing/2014/main" val="4015392892"/>
                    </a:ext>
                  </a:extLst>
                </a:gridCol>
                <a:gridCol w="768414">
                  <a:extLst>
                    <a:ext uri="{9D8B030D-6E8A-4147-A177-3AD203B41FA5}">
                      <a16:colId xmlns:a16="http://schemas.microsoft.com/office/drawing/2014/main" val="1257452754"/>
                    </a:ext>
                  </a:extLst>
                </a:gridCol>
                <a:gridCol w="768414">
                  <a:extLst>
                    <a:ext uri="{9D8B030D-6E8A-4147-A177-3AD203B41FA5}">
                      <a16:colId xmlns:a16="http://schemas.microsoft.com/office/drawing/2014/main" val="417903747"/>
                    </a:ext>
                  </a:extLst>
                </a:gridCol>
                <a:gridCol w="768414">
                  <a:extLst>
                    <a:ext uri="{9D8B030D-6E8A-4147-A177-3AD203B41FA5}">
                      <a16:colId xmlns:a16="http://schemas.microsoft.com/office/drawing/2014/main" val="948450639"/>
                    </a:ext>
                  </a:extLst>
                </a:gridCol>
                <a:gridCol w="768414">
                  <a:extLst>
                    <a:ext uri="{9D8B030D-6E8A-4147-A177-3AD203B41FA5}">
                      <a16:colId xmlns:a16="http://schemas.microsoft.com/office/drawing/2014/main" val="1155973812"/>
                    </a:ext>
                  </a:extLst>
                </a:gridCol>
                <a:gridCol w="768414">
                  <a:extLst>
                    <a:ext uri="{9D8B030D-6E8A-4147-A177-3AD203B41FA5}">
                      <a16:colId xmlns:a16="http://schemas.microsoft.com/office/drawing/2014/main" val="2802048639"/>
                    </a:ext>
                  </a:extLst>
                </a:gridCol>
                <a:gridCol w="768414">
                  <a:extLst>
                    <a:ext uri="{9D8B030D-6E8A-4147-A177-3AD203B41FA5}">
                      <a16:colId xmlns:a16="http://schemas.microsoft.com/office/drawing/2014/main" val="4077840221"/>
                    </a:ext>
                  </a:extLst>
                </a:gridCol>
                <a:gridCol w="768414">
                  <a:extLst>
                    <a:ext uri="{9D8B030D-6E8A-4147-A177-3AD203B41FA5}">
                      <a16:colId xmlns:a16="http://schemas.microsoft.com/office/drawing/2014/main" val="20263002"/>
                    </a:ext>
                  </a:extLst>
                </a:gridCol>
                <a:gridCol w="768414">
                  <a:extLst>
                    <a:ext uri="{9D8B030D-6E8A-4147-A177-3AD203B41FA5}">
                      <a16:colId xmlns:a16="http://schemas.microsoft.com/office/drawing/2014/main" val="879458836"/>
                    </a:ext>
                  </a:extLst>
                </a:gridCol>
              </a:tblGrid>
              <a:tr h="156358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№ п/п</a:t>
                      </a:r>
                    </a:p>
                  </a:txBody>
                  <a:tcPr marL="4827" marR="4827" marT="4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Наименование отрасли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КЛЮЧЕВЫЕ ПОКАЗАТЕЛИ ЭФФЕКТИВНОСТИ ЗАКУПОЧНОЙ ДЕЯТЕЛЬНОСТИ</a:t>
                      </a:r>
                    </a:p>
                  </a:txBody>
                  <a:tcPr marL="4827" marR="4827" marT="4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7058981"/>
                  </a:ext>
                </a:extLst>
              </a:tr>
              <a:tr h="38319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 Доля конкурентных закупок в стоимостном выражении</a:t>
                      </a:r>
                      <a:b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900" b="1" i="1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(не менее 75%)</a:t>
                      </a:r>
                    </a:p>
                  </a:txBody>
                  <a:tcPr marL="4827" marR="4827" marT="4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 Доля состоявшихся торгов</a:t>
                      </a:r>
                      <a:b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900" b="1" i="1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(не менее 75%)</a:t>
                      </a:r>
                    </a:p>
                  </a:txBody>
                  <a:tcPr marL="4827" marR="4827" marT="4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 Среднее число участников конкурентных закупок</a:t>
                      </a:r>
                      <a:b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900" b="1" i="1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(не менее 5)</a:t>
                      </a:r>
                    </a:p>
                  </a:txBody>
                  <a:tcPr marL="4827" marR="4827" marT="4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2635468"/>
                  </a:ext>
                </a:extLst>
              </a:tr>
              <a:tr h="92014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Общая стоимость заключенных контрактов конкурентными способами, руб. </a:t>
                      </a:r>
                      <a:b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(только состоявшиеся закупки)</a:t>
                      </a:r>
                    </a:p>
                  </a:txBody>
                  <a:tcPr marL="4827" marR="4827" marT="4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Общая стоимость заключенных контрактов, руб.</a:t>
                      </a:r>
                      <a:b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/>
                      </a:r>
                      <a:b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(конкурентными способами</a:t>
                      </a:r>
                      <a:b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+ с единственным поставщиком (подрядчиком, исполнителем))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Фактическое значение </a:t>
                      </a:r>
                      <a:endParaRPr lang="ru-RU" sz="600" b="1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ru-RU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показателя</a:t>
                      </a:r>
                      <a:endParaRPr lang="ru-RU" sz="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Оценка </a:t>
                      </a:r>
                      <a:b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 баллах</a:t>
                      </a:r>
                      <a:b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/>
                      </a:r>
                      <a:b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900" b="1" i="0" u="none" strike="noStrike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(</a:t>
                      </a:r>
                      <a:r>
                        <a:rPr lang="ru-RU" sz="900" b="1" i="0" u="none" strike="noStrike" kern="12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max</a:t>
                      </a:r>
                      <a:r>
                        <a:rPr lang="ru-RU" sz="900" b="1" i="0" u="none" strike="noStrike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25)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Количество состоявшихся конкурентных процедур</a:t>
                      </a:r>
                    </a:p>
                  </a:txBody>
                  <a:tcPr marL="4827" marR="4827" marT="4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Общее количество проведенных конкурентных процедур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Фактическое значение </a:t>
                      </a:r>
                      <a:endParaRPr lang="ru-RU" sz="600" b="1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ru-RU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показателя</a:t>
                      </a:r>
                      <a:endParaRPr lang="ru-RU" sz="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Оценка </a:t>
                      </a:r>
                      <a:b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 баллах</a:t>
                      </a:r>
                      <a:b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/>
                      </a:r>
                      <a:b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900" b="1" i="0" u="none" strike="noStrike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(</a:t>
                      </a:r>
                      <a:r>
                        <a:rPr lang="ru-RU" sz="900" b="1" i="0" u="none" strike="noStrike" kern="12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max</a:t>
                      </a:r>
                      <a:r>
                        <a:rPr lang="ru-RU" sz="900" b="1" i="0" u="none" strike="noStrike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15)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Число допущенных участников по конкурентным процедурам</a:t>
                      </a:r>
                    </a:p>
                  </a:txBody>
                  <a:tcPr marL="4827" marR="4827" marT="4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Общее количество проведенных конкурентных процедур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Фактическое значение </a:t>
                      </a:r>
                      <a:endParaRPr lang="ru-RU" sz="600" b="1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ru-RU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показателя</a:t>
                      </a:r>
                      <a:endParaRPr lang="ru-RU" sz="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Оценка </a:t>
                      </a:r>
                      <a:b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 баллах</a:t>
                      </a:r>
                      <a:b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/>
                      </a:r>
                      <a:b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900" b="1" i="0" u="none" strike="noStrike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(</a:t>
                      </a:r>
                      <a:r>
                        <a:rPr lang="ru-RU" sz="900" b="1" i="0" u="none" strike="noStrike" kern="12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max</a:t>
                      </a:r>
                      <a:r>
                        <a:rPr lang="ru-RU" sz="900" b="1" i="0" u="none" strike="noStrike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15)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0158916"/>
                  </a:ext>
                </a:extLst>
              </a:tr>
              <a:tr h="9636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4827" marR="4827" marT="4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4827" marR="4827" marT="4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4827" marR="4827" marT="4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</a:p>
                  </a:txBody>
                  <a:tcPr marL="4827" marR="4827" marT="4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3270441"/>
                  </a:ext>
                </a:extLst>
              </a:tr>
              <a:tr h="23644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4827" marR="4827" marT="4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3898818"/>
                  </a:ext>
                </a:extLst>
              </a:tr>
              <a:tr h="23644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4827" marR="4827" marT="4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2726089"/>
                  </a:ext>
                </a:extLst>
              </a:tr>
              <a:tr h="23644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4827" marR="4827" marT="4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0743801"/>
                  </a:ext>
                </a:extLst>
              </a:tr>
              <a:tr h="23644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 т.д.</a:t>
                      </a:r>
                    </a:p>
                  </a:txBody>
                  <a:tcPr marL="4827" marR="4827" marT="4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9265044"/>
                  </a:ext>
                </a:extLst>
              </a:tr>
              <a:tr h="285359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ВСЕГО ПО МУНИЦИПАЛЬНОМУ ОБРАЗОВАНИЮ</a:t>
                      </a:r>
                    </a:p>
                  </a:txBody>
                  <a:tcPr marL="4827" marR="4827" marT="4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4827" marR="4827" marT="4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#ДЕЛ/0!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#ДЕЛ/0!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1D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1D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#ДЕЛ/0!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#ДЕЛ/0!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1D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1D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#ДЕЛ/0!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#ДЕЛ/0!</a:t>
                      </a:r>
                    </a:p>
                  </a:txBody>
                  <a:tcPr marL="4827" marR="4827" marT="48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76321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5158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176032" y="1373250"/>
            <a:ext cx="1228725" cy="4888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700"/>
              </a:lnSpc>
              <a:defRPr/>
            </a:pP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650749" y="1206040"/>
            <a:ext cx="1456858" cy="4888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700"/>
              </a:lnSpc>
              <a:defRPr/>
            </a:pP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996569" y="1219200"/>
            <a:ext cx="1456858" cy="4888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700"/>
              </a:lnSpc>
              <a:defRPr/>
            </a:pP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444927" y="1233925"/>
            <a:ext cx="1456858" cy="4888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700"/>
              </a:lnSpc>
              <a:defRPr/>
            </a:pP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11232" y="72401"/>
            <a:ext cx="1078076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b="1" dirty="0" smtClean="0">
                <a:ln w="0"/>
                <a:solidFill>
                  <a:schemeClr val="accent5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МЕРОПРИЯТИЙ, НАПРАВЛЕННЫХ НА ПОВЫШЕНИЕ </a:t>
            </a:r>
          </a:p>
          <a:p>
            <a:pPr algn="ctr"/>
            <a:r>
              <a:rPr lang="ru-RU" sz="2200" b="1" dirty="0" smtClean="0">
                <a:ln w="0"/>
                <a:solidFill>
                  <a:schemeClr val="accent5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ЭФФЕКТИВНОСТИ ЗАКУПОЧНОЙ ДЕЯТЕЛЬНОСТИ (Приложение №4)</a:t>
            </a:r>
            <a:endParaRPr lang="ru-RU" sz="2200" b="1" dirty="0">
              <a:ln w="0"/>
              <a:solidFill>
                <a:schemeClr val="accent5">
                  <a:lumMod val="50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772901" y="-10462"/>
            <a:ext cx="4191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5754387"/>
              </p:ext>
            </p:extLst>
          </p:nvPr>
        </p:nvGraphicFramePr>
        <p:xfrm>
          <a:off x="990601" y="1048536"/>
          <a:ext cx="10496550" cy="5466560"/>
        </p:xfrm>
        <a:graphic>
          <a:graphicData uri="http://schemas.openxmlformats.org/drawingml/2006/table">
            <a:tbl>
              <a:tblPr/>
              <a:tblGrid>
                <a:gridCol w="828675">
                  <a:extLst>
                    <a:ext uri="{9D8B030D-6E8A-4147-A177-3AD203B41FA5}">
                      <a16:colId xmlns:a16="http://schemas.microsoft.com/office/drawing/2014/main" val="4040570927"/>
                    </a:ext>
                  </a:extLst>
                </a:gridCol>
                <a:gridCol w="1933575">
                  <a:extLst>
                    <a:ext uri="{9D8B030D-6E8A-4147-A177-3AD203B41FA5}">
                      <a16:colId xmlns:a16="http://schemas.microsoft.com/office/drawing/2014/main" val="2753712061"/>
                    </a:ext>
                  </a:extLst>
                </a:gridCol>
                <a:gridCol w="1933575">
                  <a:extLst>
                    <a:ext uri="{9D8B030D-6E8A-4147-A177-3AD203B41FA5}">
                      <a16:colId xmlns:a16="http://schemas.microsoft.com/office/drawing/2014/main" val="2205496789"/>
                    </a:ext>
                  </a:extLst>
                </a:gridCol>
                <a:gridCol w="1933575">
                  <a:extLst>
                    <a:ext uri="{9D8B030D-6E8A-4147-A177-3AD203B41FA5}">
                      <a16:colId xmlns:a16="http://schemas.microsoft.com/office/drawing/2014/main" val="3272574370"/>
                    </a:ext>
                  </a:extLst>
                </a:gridCol>
                <a:gridCol w="1933575">
                  <a:extLst>
                    <a:ext uri="{9D8B030D-6E8A-4147-A177-3AD203B41FA5}">
                      <a16:colId xmlns:a16="http://schemas.microsoft.com/office/drawing/2014/main" val="4190560217"/>
                    </a:ext>
                  </a:extLst>
                </a:gridCol>
                <a:gridCol w="1933575">
                  <a:extLst>
                    <a:ext uri="{9D8B030D-6E8A-4147-A177-3AD203B41FA5}">
                      <a16:colId xmlns:a16="http://schemas.microsoft.com/office/drawing/2014/main" val="2697221576"/>
                    </a:ext>
                  </a:extLst>
                </a:gridCol>
              </a:tblGrid>
              <a:tr h="122068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№</a:t>
                      </a:r>
                      <a:br>
                        <a:rPr lang="ru-RU" sz="11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11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п/п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Наименование мероприятия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Период проведения мероприятия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Лицо, ответственное </a:t>
                      </a:r>
                      <a:br>
                        <a:rPr lang="ru-RU" sz="11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11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за проведение мероприятия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Количество участников мероприятия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Полученные эффекты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8117588"/>
                  </a:ext>
                </a:extLst>
              </a:tr>
              <a:tr h="2653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3001129"/>
                  </a:ext>
                </a:extLst>
              </a:tr>
              <a:tr h="265367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6478525"/>
                  </a:ext>
                </a:extLst>
              </a:tr>
              <a:tr h="265367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4903394"/>
                  </a:ext>
                </a:extLst>
              </a:tr>
              <a:tr h="265367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6115376"/>
                  </a:ext>
                </a:extLst>
              </a:tr>
              <a:tr h="265367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94885819"/>
                  </a:ext>
                </a:extLst>
              </a:tr>
              <a:tr h="265367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6632981"/>
                  </a:ext>
                </a:extLst>
              </a:tr>
              <a:tr h="265367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6379908"/>
                  </a:ext>
                </a:extLst>
              </a:tr>
              <a:tr h="265367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1589467"/>
                  </a:ext>
                </a:extLst>
              </a:tr>
              <a:tr h="265367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3596278"/>
                  </a:ext>
                </a:extLst>
              </a:tr>
              <a:tr h="265367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1180413"/>
                  </a:ext>
                </a:extLst>
              </a:tr>
              <a:tr h="265367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95970905"/>
                  </a:ext>
                </a:extLst>
              </a:tr>
              <a:tr h="265367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1174458"/>
                  </a:ext>
                </a:extLst>
              </a:tr>
              <a:tr h="265367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4504167"/>
                  </a:ext>
                </a:extLst>
              </a:tr>
              <a:tr h="265367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51232236"/>
                  </a:ext>
                </a:extLst>
              </a:tr>
              <a:tr h="265367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0838356"/>
                  </a:ext>
                </a:extLst>
              </a:tr>
              <a:tr h="265367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859256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4688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92133" y="72401"/>
            <a:ext cx="1078076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Схема взаимодействия заинтересованных лиц при 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подготовке 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отчета</a:t>
            </a:r>
            <a:b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«Результаты оценки эффективности закупочной 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деятельности»</a:t>
            </a:r>
            <a:endParaRPr lang="ru-RU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772901" y="-10462"/>
            <a:ext cx="4191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3" name="Chevron 3">
            <a:extLst>
              <a:ext uri="{FF2B5EF4-FFF2-40B4-BE49-F238E27FC236}">
                <a16:creationId xmlns:a16="http://schemas.microsoft.com/office/drawing/2014/main" id="{35A2348F-76B0-8F48-9697-D8E5DA06583D}"/>
              </a:ext>
            </a:extLst>
          </p:cNvPr>
          <p:cNvSpPr/>
          <p:nvPr/>
        </p:nvSpPr>
        <p:spPr>
          <a:xfrm>
            <a:off x="341673" y="1876917"/>
            <a:ext cx="2305009" cy="1215191"/>
          </a:xfrm>
          <a:prstGeom prst="chevron">
            <a:avLst>
              <a:gd name="adj" fmla="val 18082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>
              <a:solidFill>
                <a:schemeClr val="tx1"/>
              </a:solidFill>
            </a:endParaRPr>
          </a:p>
        </p:txBody>
      </p:sp>
      <p:sp>
        <p:nvSpPr>
          <p:cNvPr id="94" name="Chevron 4">
            <a:extLst>
              <a:ext uri="{FF2B5EF4-FFF2-40B4-BE49-F238E27FC236}">
                <a16:creationId xmlns:a16="http://schemas.microsoft.com/office/drawing/2014/main" id="{EDB6A941-8638-6A4C-B118-C465E0573DF0}"/>
              </a:ext>
            </a:extLst>
          </p:cNvPr>
          <p:cNvSpPr/>
          <p:nvPr/>
        </p:nvSpPr>
        <p:spPr>
          <a:xfrm>
            <a:off x="3298312" y="1888088"/>
            <a:ext cx="2305009" cy="1215191"/>
          </a:xfrm>
          <a:prstGeom prst="chevron">
            <a:avLst>
              <a:gd name="adj" fmla="val 18082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>
              <a:solidFill>
                <a:schemeClr val="tx1"/>
              </a:solidFill>
            </a:endParaRPr>
          </a:p>
        </p:txBody>
      </p:sp>
      <p:sp>
        <p:nvSpPr>
          <p:cNvPr id="95" name="Chevron 5">
            <a:extLst>
              <a:ext uri="{FF2B5EF4-FFF2-40B4-BE49-F238E27FC236}">
                <a16:creationId xmlns:a16="http://schemas.microsoft.com/office/drawing/2014/main" id="{B630F7ED-3134-6040-A88B-3AF4421C563C}"/>
              </a:ext>
            </a:extLst>
          </p:cNvPr>
          <p:cNvSpPr/>
          <p:nvPr/>
        </p:nvSpPr>
        <p:spPr>
          <a:xfrm>
            <a:off x="6471510" y="1888088"/>
            <a:ext cx="2305009" cy="1215191"/>
          </a:xfrm>
          <a:prstGeom prst="chevron">
            <a:avLst>
              <a:gd name="adj" fmla="val 18082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>
              <a:solidFill>
                <a:schemeClr val="tx1"/>
              </a:solidFill>
            </a:endParaRPr>
          </a:p>
        </p:txBody>
      </p:sp>
      <p:sp>
        <p:nvSpPr>
          <p:cNvPr id="96" name="Chevron 7">
            <a:extLst>
              <a:ext uri="{FF2B5EF4-FFF2-40B4-BE49-F238E27FC236}">
                <a16:creationId xmlns:a16="http://schemas.microsoft.com/office/drawing/2014/main" id="{15B2E288-D9C3-9945-9653-75A29A2C44B6}"/>
              </a:ext>
            </a:extLst>
          </p:cNvPr>
          <p:cNvSpPr/>
          <p:nvPr/>
        </p:nvSpPr>
        <p:spPr>
          <a:xfrm>
            <a:off x="9527542" y="1876917"/>
            <a:ext cx="2305009" cy="1215191"/>
          </a:xfrm>
          <a:prstGeom prst="chevron">
            <a:avLst>
              <a:gd name="adj" fmla="val 18082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>
              <a:solidFill>
                <a:schemeClr val="tx1"/>
              </a:solidFill>
            </a:endParaRPr>
          </a:p>
        </p:txBody>
      </p:sp>
      <p:sp>
        <p:nvSpPr>
          <p:cNvPr id="97" name="Subtitle 2">
            <a:extLst>
              <a:ext uri="{FF2B5EF4-FFF2-40B4-BE49-F238E27FC236}">
                <a16:creationId xmlns:a16="http://schemas.microsoft.com/office/drawing/2014/main" id="{AD1FDDFE-8626-664B-8600-AE0218E7DB2B}"/>
              </a:ext>
            </a:extLst>
          </p:cNvPr>
          <p:cNvSpPr txBox="1">
            <a:spLocks/>
          </p:cNvSpPr>
          <p:nvPr/>
        </p:nvSpPr>
        <p:spPr>
          <a:xfrm>
            <a:off x="321877" y="3179841"/>
            <a:ext cx="2197313" cy="2354491"/>
          </a:xfrm>
          <a:prstGeom prst="rect">
            <a:avLst/>
          </a:prstGeom>
        </p:spPr>
        <p:txBody>
          <a:bodyPr vert="horz" wrap="square" lIns="45720" tIns="22860" rIns="45720" bIns="2286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750"/>
              </a:lnSpc>
            </a:pP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Lato Light" panose="020F0502020204030203" pitchFamily="34" charset="0"/>
                <a:cs typeface="Times New Roman" panose="02020603050405020304" pitchFamily="18" charset="0"/>
              </a:rPr>
              <a:t>В срок до </a:t>
            </a:r>
            <a:r>
              <a:rPr lang="ru-RU" sz="16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Lato Light" panose="020F0502020204030203" pitchFamily="34" charset="0"/>
                <a:cs typeface="Times New Roman" panose="02020603050405020304" pitchFamily="18" charset="0"/>
              </a:rPr>
              <a:t>3 числа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Lato Light" panose="020F0502020204030203" pitchFamily="34" charset="0"/>
                <a:cs typeface="Times New Roman" panose="02020603050405020304" pitchFamily="18" charset="0"/>
              </a:rPr>
              <a:t>месяца, следующего  за отчетным периодом, направляет в адрес главного распорядителя бюджетных средств форму отчета </a:t>
            </a:r>
            <a:r>
              <a:rPr lang="ru-RU" sz="16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Lato Light" panose="020F0502020204030203" pitchFamily="34" charset="0"/>
                <a:cs typeface="Times New Roman" panose="02020603050405020304" pitchFamily="18" charset="0"/>
              </a:rPr>
              <a:t>(приложение №1 «Отчетная форма»)</a:t>
            </a:r>
            <a:endParaRPr lang="en-US" sz="1600" b="1" dirty="0">
              <a:solidFill>
                <a:srgbClr val="C00000"/>
              </a:solidFill>
              <a:latin typeface="Times New Roman" panose="02020603050405020304" pitchFamily="18" charset="0"/>
              <a:ea typeface="Lato Light" panose="020F0502020204030203" pitchFamily="34" charset="0"/>
              <a:cs typeface="Times New Roman" panose="02020603050405020304" pitchFamily="18" charset="0"/>
            </a:endParaRP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FCB7963B-0265-ED44-9B87-DDC695DC93C1}"/>
              </a:ext>
            </a:extLst>
          </p:cNvPr>
          <p:cNvSpPr txBox="1"/>
          <p:nvPr/>
        </p:nvSpPr>
        <p:spPr>
          <a:xfrm>
            <a:off x="754549" y="2322471"/>
            <a:ext cx="1520227" cy="338554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bg1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ЗАКАЗЧИК</a:t>
            </a:r>
            <a:endParaRPr lang="en-US" sz="1600" b="1" dirty="0">
              <a:solidFill>
                <a:schemeClr val="bg1"/>
              </a:solidFill>
              <a:latin typeface="Poppins" pitchFamily="2" charset="77"/>
              <a:ea typeface="League Spartan" charset="0"/>
              <a:cs typeface="Poppins" pitchFamily="2" charset="77"/>
            </a:endParaRP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FD8CF1D6-583C-7E46-8E70-D34E96ED002E}"/>
              </a:ext>
            </a:extLst>
          </p:cNvPr>
          <p:cNvSpPr txBox="1"/>
          <p:nvPr/>
        </p:nvSpPr>
        <p:spPr>
          <a:xfrm>
            <a:off x="3485245" y="1989964"/>
            <a:ext cx="2010942" cy="107721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bg1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ГЛАВНЫЙ РАСПОРЯДИТЕЛЬ БЮДЖЕТНЫХ СРЕДСТВ</a:t>
            </a:r>
            <a:endParaRPr lang="en-US" sz="1600" b="1" dirty="0">
              <a:solidFill>
                <a:schemeClr val="bg1"/>
              </a:solidFill>
              <a:latin typeface="Poppins" pitchFamily="2" charset="77"/>
              <a:ea typeface="League Spartan" charset="0"/>
              <a:cs typeface="Poppins" pitchFamily="2" charset="77"/>
            </a:endParaRP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58450AE8-3308-0D40-9937-FCA5FF38C11B}"/>
              </a:ext>
            </a:extLst>
          </p:cNvPr>
          <p:cNvSpPr txBox="1"/>
          <p:nvPr/>
        </p:nvSpPr>
        <p:spPr>
          <a:xfrm>
            <a:off x="6545199" y="2236186"/>
            <a:ext cx="2251115" cy="584775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bg1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МУНИЦИПАЛЬНЫЙ КООРДИНАТОР</a:t>
            </a:r>
            <a:endParaRPr lang="en-US" sz="1600" b="1" dirty="0">
              <a:solidFill>
                <a:schemeClr val="bg1"/>
              </a:solidFill>
              <a:latin typeface="Poppins" pitchFamily="2" charset="77"/>
              <a:ea typeface="League Spartan" charset="0"/>
              <a:cs typeface="Poppins" pitchFamily="2" charset="77"/>
            </a:endParaRP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18A4C16E-89FB-7F4E-90D8-DAAC4A3C1629}"/>
              </a:ext>
            </a:extLst>
          </p:cNvPr>
          <p:cNvSpPr txBox="1"/>
          <p:nvPr/>
        </p:nvSpPr>
        <p:spPr>
          <a:xfrm>
            <a:off x="9919386" y="1953140"/>
            <a:ext cx="1622710" cy="107721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bg1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УПРАВЛЕНИЕ ФИНАНСОВ ЛИПЕЦКОЙ ОБЛАСТИ</a:t>
            </a:r>
            <a:endParaRPr lang="en-US" sz="1600" b="1" dirty="0">
              <a:solidFill>
                <a:schemeClr val="bg1"/>
              </a:solidFill>
              <a:latin typeface="Poppins" pitchFamily="2" charset="77"/>
              <a:ea typeface="League Spartan" charset="0"/>
              <a:cs typeface="Poppins" pitchFamily="2" charset="77"/>
            </a:endParaRPr>
          </a:p>
        </p:txBody>
      </p:sp>
      <p:sp>
        <p:nvSpPr>
          <p:cNvPr id="102" name="Oval 20">
            <a:extLst>
              <a:ext uri="{FF2B5EF4-FFF2-40B4-BE49-F238E27FC236}">
                <a16:creationId xmlns:a16="http://schemas.microsoft.com/office/drawing/2014/main" id="{B1D0FBB4-ABA3-B54F-A0B3-58D9D2EA5CC7}"/>
              </a:ext>
            </a:extLst>
          </p:cNvPr>
          <p:cNvSpPr/>
          <p:nvPr/>
        </p:nvSpPr>
        <p:spPr>
          <a:xfrm>
            <a:off x="907452" y="849028"/>
            <a:ext cx="959192" cy="959192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sp>
        <p:nvSpPr>
          <p:cNvPr id="103" name="Oval 21">
            <a:extLst>
              <a:ext uri="{FF2B5EF4-FFF2-40B4-BE49-F238E27FC236}">
                <a16:creationId xmlns:a16="http://schemas.microsoft.com/office/drawing/2014/main" id="{FEDCEECB-6997-A94D-82F5-A451530E2010}"/>
              </a:ext>
            </a:extLst>
          </p:cNvPr>
          <p:cNvSpPr/>
          <p:nvPr/>
        </p:nvSpPr>
        <p:spPr>
          <a:xfrm>
            <a:off x="3798447" y="867659"/>
            <a:ext cx="959192" cy="95919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sp>
        <p:nvSpPr>
          <p:cNvPr id="104" name="Oval 22">
            <a:extLst>
              <a:ext uri="{FF2B5EF4-FFF2-40B4-BE49-F238E27FC236}">
                <a16:creationId xmlns:a16="http://schemas.microsoft.com/office/drawing/2014/main" id="{C2330D6C-BC3E-A647-80A3-CCCA621AEED2}"/>
              </a:ext>
            </a:extLst>
          </p:cNvPr>
          <p:cNvSpPr/>
          <p:nvPr/>
        </p:nvSpPr>
        <p:spPr>
          <a:xfrm>
            <a:off x="7040035" y="848167"/>
            <a:ext cx="959192" cy="959192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sp>
        <p:nvSpPr>
          <p:cNvPr id="105" name="Oval 24">
            <a:extLst>
              <a:ext uri="{FF2B5EF4-FFF2-40B4-BE49-F238E27FC236}">
                <a16:creationId xmlns:a16="http://schemas.microsoft.com/office/drawing/2014/main" id="{FE686D5A-2ABD-8745-8D78-C2AD075CCE0C}"/>
              </a:ext>
            </a:extLst>
          </p:cNvPr>
          <p:cNvSpPr/>
          <p:nvPr/>
        </p:nvSpPr>
        <p:spPr>
          <a:xfrm>
            <a:off x="10098816" y="860190"/>
            <a:ext cx="959192" cy="959192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sp>
        <p:nvSpPr>
          <p:cNvPr id="106" name="Freeform 962">
            <a:extLst>
              <a:ext uri="{FF2B5EF4-FFF2-40B4-BE49-F238E27FC236}">
                <a16:creationId xmlns:a16="http://schemas.microsoft.com/office/drawing/2014/main" id="{E8C3F6D7-AF81-A347-B0CD-188DEC3900A9}"/>
              </a:ext>
            </a:extLst>
          </p:cNvPr>
          <p:cNvSpPr>
            <a:spLocks noChangeAspect="1"/>
          </p:cNvSpPr>
          <p:nvPr/>
        </p:nvSpPr>
        <p:spPr bwMode="auto">
          <a:xfrm>
            <a:off x="7292857" y="1100501"/>
            <a:ext cx="453549" cy="456264"/>
          </a:xfrm>
          <a:custGeom>
            <a:avLst/>
            <a:gdLst>
              <a:gd name="T0" fmla="*/ 5055082 w 291741"/>
              <a:gd name="T1" fmla="*/ 9182393 h 293327"/>
              <a:gd name="T2" fmla="*/ 1094198 w 291741"/>
              <a:gd name="T3" fmla="*/ 9182393 h 293327"/>
              <a:gd name="T4" fmla="*/ 9345742 w 291741"/>
              <a:gd name="T5" fmla="*/ 8833273 h 293327"/>
              <a:gd name="T6" fmla="*/ 9958374 w 291741"/>
              <a:gd name="T7" fmla="*/ 8688868 h 293327"/>
              <a:gd name="T8" fmla="*/ 6341534 w 291741"/>
              <a:gd name="T9" fmla="*/ 7738580 h 293327"/>
              <a:gd name="T10" fmla="*/ 5394500 w 291741"/>
              <a:gd name="T11" fmla="*/ 8071774 h 293327"/>
              <a:gd name="T12" fmla="*/ 3164998 w 291741"/>
              <a:gd name="T13" fmla="*/ 7738580 h 293327"/>
              <a:gd name="T14" fmla="*/ 4565544 w 291741"/>
              <a:gd name="T15" fmla="*/ 8071774 h 293327"/>
              <a:gd name="T16" fmla="*/ 3164998 w 291741"/>
              <a:gd name="T17" fmla="*/ 7738580 h 293327"/>
              <a:gd name="T18" fmla="*/ 1800856 w 291741"/>
              <a:gd name="T19" fmla="*/ 8259512 h 293327"/>
              <a:gd name="T20" fmla="*/ 1800856 w 291741"/>
              <a:gd name="T21" fmla="*/ 7276563 h 293327"/>
              <a:gd name="T22" fmla="*/ 1151808 w 291741"/>
              <a:gd name="T23" fmla="*/ 7927471 h 293327"/>
              <a:gd name="T24" fmla="*/ 6339157 w 291741"/>
              <a:gd name="T25" fmla="*/ 6468081 h 293327"/>
              <a:gd name="T26" fmla="*/ 4430644 w 291741"/>
              <a:gd name="T27" fmla="*/ 6801282 h 293327"/>
              <a:gd name="T28" fmla="*/ 1249323 w 291741"/>
              <a:gd name="T29" fmla="*/ 6468081 h 293327"/>
              <a:gd name="T30" fmla="*/ 3575492 w 291741"/>
              <a:gd name="T31" fmla="*/ 6801282 h 293327"/>
              <a:gd name="T32" fmla="*/ 1249323 w 291741"/>
              <a:gd name="T33" fmla="*/ 6468081 h 293327"/>
              <a:gd name="T34" fmla="*/ 9306660 w 291741"/>
              <a:gd name="T35" fmla="*/ 8492003 h 293327"/>
              <a:gd name="T36" fmla="*/ 10271170 w 291741"/>
              <a:gd name="T37" fmla="*/ 8492003 h 293327"/>
              <a:gd name="T38" fmla="*/ 9619436 w 291741"/>
              <a:gd name="T39" fmla="*/ 6116335 h 293327"/>
              <a:gd name="T40" fmla="*/ 6552429 w 291741"/>
              <a:gd name="T41" fmla="*/ 5299748 h 293327"/>
              <a:gd name="T42" fmla="*/ 2994847 w 291741"/>
              <a:gd name="T43" fmla="*/ 5299748 h 293327"/>
              <a:gd name="T44" fmla="*/ 1482976 w 291741"/>
              <a:gd name="T45" fmla="*/ 5293832 h 293327"/>
              <a:gd name="T46" fmla="*/ 1800856 w 291741"/>
              <a:gd name="T47" fmla="*/ 4985862 h 293327"/>
              <a:gd name="T48" fmla="*/ 1800856 w 291741"/>
              <a:gd name="T49" fmla="*/ 5935532 h 293327"/>
              <a:gd name="T50" fmla="*/ 3566748 w 291741"/>
              <a:gd name="T51" fmla="*/ 3869313 h 293327"/>
              <a:gd name="T52" fmla="*/ 5488277 w 291741"/>
              <a:gd name="T53" fmla="*/ 4202514 h 293327"/>
              <a:gd name="T54" fmla="*/ 3566748 w 291741"/>
              <a:gd name="T55" fmla="*/ 3869313 h 293327"/>
              <a:gd name="T56" fmla="*/ 2924153 w 291741"/>
              <a:gd name="T57" fmla="*/ 4042540 h 293327"/>
              <a:gd name="T58" fmla="*/ 1094198 w 291741"/>
              <a:gd name="T59" fmla="*/ 4042540 h 293327"/>
              <a:gd name="T60" fmla="*/ 6340131 w 291741"/>
              <a:gd name="T61" fmla="*/ 2598768 h 293327"/>
              <a:gd name="T62" fmla="*/ 5165432 w 291741"/>
              <a:gd name="T63" fmla="*/ 2931977 h 293327"/>
              <a:gd name="T64" fmla="*/ 3164093 w 291741"/>
              <a:gd name="T65" fmla="*/ 2598768 h 293327"/>
              <a:gd name="T66" fmla="*/ 4322946 w 291741"/>
              <a:gd name="T67" fmla="*/ 2931977 h 293327"/>
              <a:gd name="T68" fmla="*/ 3164093 w 291741"/>
              <a:gd name="T69" fmla="*/ 2598768 h 293327"/>
              <a:gd name="T70" fmla="*/ 1800856 w 291741"/>
              <a:gd name="T71" fmla="*/ 3015877 h 293327"/>
              <a:gd name="T72" fmla="*/ 1800856 w 291741"/>
              <a:gd name="T73" fmla="*/ 2079056 h 293327"/>
              <a:gd name="T74" fmla="*/ 1151808 w 291741"/>
              <a:gd name="T75" fmla="*/ 2707895 h 293327"/>
              <a:gd name="T76" fmla="*/ 9306660 w 291741"/>
              <a:gd name="T77" fmla="*/ 1338733 h 293327"/>
              <a:gd name="T78" fmla="*/ 10101740 w 291741"/>
              <a:gd name="T79" fmla="*/ 5840718 h 293327"/>
              <a:gd name="T80" fmla="*/ 9958374 w 291741"/>
              <a:gd name="T81" fmla="*/ 1181255 h 293327"/>
              <a:gd name="T82" fmla="*/ 9606423 w 291741"/>
              <a:gd name="T83" fmla="*/ 393683 h 293327"/>
              <a:gd name="T84" fmla="*/ 9971373 w 291741"/>
              <a:gd name="T85" fmla="*/ 393683 h 293327"/>
              <a:gd name="T86" fmla="*/ 2021253 w 291741"/>
              <a:gd name="T87" fmla="*/ 314128 h 293327"/>
              <a:gd name="T88" fmla="*/ 5072459 w 291741"/>
              <a:gd name="T89" fmla="*/ 1269377 h 293327"/>
              <a:gd name="T90" fmla="*/ 2021253 w 291741"/>
              <a:gd name="T91" fmla="*/ 314128 h 293327"/>
              <a:gd name="T92" fmla="*/ 325980 w 291741"/>
              <a:gd name="T93" fmla="*/ 9592322 h 293327"/>
              <a:gd name="T94" fmla="*/ 7263207 w 291741"/>
              <a:gd name="T95" fmla="*/ 9592322 h 293327"/>
              <a:gd name="T96" fmla="*/ 5867948 w 291741"/>
              <a:gd name="T97" fmla="*/ 314128 h 293327"/>
              <a:gd name="T98" fmla="*/ 2503622 w 291741"/>
              <a:gd name="T99" fmla="*/ 1596510 h 293327"/>
              <a:gd name="T100" fmla="*/ 1017158 w 291741"/>
              <a:gd name="T101" fmla="*/ 314128 h 293327"/>
              <a:gd name="T102" fmla="*/ 10205993 w 291741"/>
              <a:gd name="T103" fmla="*/ 144399 h 293327"/>
              <a:gd name="T104" fmla="*/ 10505794 w 291741"/>
              <a:gd name="T105" fmla="*/ 1102473 h 293327"/>
              <a:gd name="T106" fmla="*/ 10570972 w 291741"/>
              <a:gd name="T107" fmla="*/ 8820089 h 293327"/>
              <a:gd name="T108" fmla="*/ 9645546 w 291741"/>
              <a:gd name="T109" fmla="*/ 10578909 h 293327"/>
              <a:gd name="T110" fmla="*/ 8980827 w 291741"/>
              <a:gd name="T111" fmla="*/ 1417500 h 293327"/>
              <a:gd name="T112" fmla="*/ 8302998 w 291741"/>
              <a:gd name="T113" fmla="*/ 4344424 h 293327"/>
              <a:gd name="T114" fmla="*/ 9098115 w 291741"/>
              <a:gd name="T115" fmla="*/ 1076243 h 293327"/>
              <a:gd name="T116" fmla="*/ 9384845 w 291741"/>
              <a:gd name="T117" fmla="*/ 144399 h 293327"/>
              <a:gd name="T118" fmla="*/ 6572052 w 291741"/>
              <a:gd name="T119" fmla="*/ 0 h 293327"/>
              <a:gd name="T120" fmla="*/ 6572052 w 291741"/>
              <a:gd name="T121" fmla="*/ 10613016 h 293327"/>
              <a:gd name="T122" fmla="*/ 0 w 291741"/>
              <a:gd name="T123" fmla="*/ 1020824 h 293327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0" t="0" r="r" b="b"/>
            <a:pathLst>
              <a:path w="291741" h="293327">
                <a:moveTo>
                  <a:pt x="34486" y="247650"/>
                </a:moveTo>
                <a:lnTo>
                  <a:pt x="135376" y="247650"/>
                </a:lnTo>
                <a:cubicBezTo>
                  <a:pt x="137178" y="247650"/>
                  <a:pt x="139340" y="249848"/>
                  <a:pt x="139340" y="252413"/>
                </a:cubicBezTo>
                <a:cubicBezTo>
                  <a:pt x="139340" y="254611"/>
                  <a:pt x="137178" y="256809"/>
                  <a:pt x="135376" y="256809"/>
                </a:cubicBezTo>
                <a:lnTo>
                  <a:pt x="34486" y="256809"/>
                </a:lnTo>
                <a:cubicBezTo>
                  <a:pt x="31964" y="256809"/>
                  <a:pt x="30162" y="254611"/>
                  <a:pt x="30162" y="252413"/>
                </a:cubicBezTo>
                <a:cubicBezTo>
                  <a:pt x="30162" y="249848"/>
                  <a:pt x="31964" y="247650"/>
                  <a:pt x="34486" y="247650"/>
                </a:cubicBezTo>
                <a:close/>
                <a:moveTo>
                  <a:pt x="265154" y="238847"/>
                </a:moveTo>
                <a:lnTo>
                  <a:pt x="257609" y="242816"/>
                </a:lnTo>
                <a:lnTo>
                  <a:pt x="269825" y="276009"/>
                </a:lnTo>
                <a:lnTo>
                  <a:pt x="282040" y="242816"/>
                </a:lnTo>
                <a:lnTo>
                  <a:pt x="274496" y="238847"/>
                </a:lnTo>
                <a:cubicBezTo>
                  <a:pt x="271621" y="237404"/>
                  <a:pt x="268029" y="237404"/>
                  <a:pt x="265154" y="238847"/>
                </a:cubicBezTo>
                <a:close/>
                <a:moveTo>
                  <a:pt x="148696" y="212725"/>
                </a:moveTo>
                <a:lnTo>
                  <a:pt x="174801" y="212725"/>
                </a:lnTo>
                <a:cubicBezTo>
                  <a:pt x="177271" y="212725"/>
                  <a:pt x="179034" y="214557"/>
                  <a:pt x="179034" y="217121"/>
                </a:cubicBezTo>
                <a:cubicBezTo>
                  <a:pt x="179034" y="219686"/>
                  <a:pt x="177271" y="221884"/>
                  <a:pt x="174801" y="221884"/>
                </a:cubicBezTo>
                <a:lnTo>
                  <a:pt x="148696" y="221884"/>
                </a:lnTo>
                <a:cubicBezTo>
                  <a:pt x="146226" y="221884"/>
                  <a:pt x="144462" y="219686"/>
                  <a:pt x="144462" y="217121"/>
                </a:cubicBezTo>
                <a:cubicBezTo>
                  <a:pt x="144462" y="214557"/>
                  <a:pt x="146226" y="212725"/>
                  <a:pt x="148696" y="212725"/>
                </a:cubicBezTo>
                <a:close/>
                <a:moveTo>
                  <a:pt x="87241" y="212725"/>
                </a:moveTo>
                <a:lnTo>
                  <a:pt x="125846" y="212725"/>
                </a:lnTo>
                <a:cubicBezTo>
                  <a:pt x="127650" y="212725"/>
                  <a:pt x="129814" y="214557"/>
                  <a:pt x="129814" y="217121"/>
                </a:cubicBezTo>
                <a:cubicBezTo>
                  <a:pt x="129814" y="219686"/>
                  <a:pt x="127650" y="221884"/>
                  <a:pt x="125846" y="221884"/>
                </a:cubicBezTo>
                <a:lnTo>
                  <a:pt x="87241" y="221884"/>
                </a:lnTo>
                <a:cubicBezTo>
                  <a:pt x="84354" y="221884"/>
                  <a:pt x="82550" y="219686"/>
                  <a:pt x="82550" y="217121"/>
                </a:cubicBezTo>
                <a:cubicBezTo>
                  <a:pt x="82550" y="214557"/>
                  <a:pt x="84354" y="212725"/>
                  <a:pt x="87241" y="212725"/>
                </a:cubicBezTo>
                <a:close/>
                <a:moveTo>
                  <a:pt x="49641" y="208788"/>
                </a:moveTo>
                <a:cubicBezTo>
                  <a:pt x="44895" y="208788"/>
                  <a:pt x="40878" y="213170"/>
                  <a:pt x="40878" y="217916"/>
                </a:cubicBezTo>
                <a:cubicBezTo>
                  <a:pt x="40878" y="223028"/>
                  <a:pt x="44895" y="227045"/>
                  <a:pt x="49641" y="227045"/>
                </a:cubicBezTo>
                <a:cubicBezTo>
                  <a:pt x="54388" y="227045"/>
                  <a:pt x="58769" y="223028"/>
                  <a:pt x="58769" y="217916"/>
                </a:cubicBezTo>
                <a:cubicBezTo>
                  <a:pt x="58769" y="213170"/>
                  <a:pt x="54388" y="208788"/>
                  <a:pt x="49641" y="208788"/>
                </a:cubicBezTo>
                <a:close/>
                <a:moveTo>
                  <a:pt x="49641" y="200025"/>
                </a:moveTo>
                <a:cubicBezTo>
                  <a:pt x="59499" y="200025"/>
                  <a:pt x="67897" y="208058"/>
                  <a:pt x="67897" y="217916"/>
                </a:cubicBezTo>
                <a:cubicBezTo>
                  <a:pt x="67897" y="227775"/>
                  <a:pt x="59499" y="236173"/>
                  <a:pt x="49641" y="236173"/>
                </a:cubicBezTo>
                <a:cubicBezTo>
                  <a:pt x="39783" y="236173"/>
                  <a:pt x="31750" y="227775"/>
                  <a:pt x="31750" y="217916"/>
                </a:cubicBezTo>
                <a:cubicBezTo>
                  <a:pt x="31750" y="208058"/>
                  <a:pt x="39783" y="200025"/>
                  <a:pt x="49641" y="200025"/>
                </a:cubicBezTo>
                <a:close/>
                <a:moveTo>
                  <a:pt x="122128" y="177800"/>
                </a:moveTo>
                <a:lnTo>
                  <a:pt x="174735" y="177800"/>
                </a:lnTo>
                <a:cubicBezTo>
                  <a:pt x="177240" y="177800"/>
                  <a:pt x="179029" y="179998"/>
                  <a:pt x="179029" y="182562"/>
                </a:cubicBezTo>
                <a:cubicBezTo>
                  <a:pt x="179029" y="184761"/>
                  <a:pt x="177240" y="186959"/>
                  <a:pt x="174735" y="186959"/>
                </a:cubicBezTo>
                <a:lnTo>
                  <a:pt x="122128" y="186959"/>
                </a:lnTo>
                <a:cubicBezTo>
                  <a:pt x="119265" y="186959"/>
                  <a:pt x="117475" y="184761"/>
                  <a:pt x="117475" y="182562"/>
                </a:cubicBezTo>
                <a:cubicBezTo>
                  <a:pt x="117475" y="179998"/>
                  <a:pt x="119265" y="177800"/>
                  <a:pt x="122128" y="177800"/>
                </a:cubicBezTo>
                <a:close/>
                <a:moveTo>
                  <a:pt x="34437" y="177800"/>
                </a:moveTo>
                <a:lnTo>
                  <a:pt x="98556" y="177800"/>
                </a:lnTo>
                <a:cubicBezTo>
                  <a:pt x="101406" y="177800"/>
                  <a:pt x="102831" y="179998"/>
                  <a:pt x="102831" y="182562"/>
                </a:cubicBezTo>
                <a:cubicBezTo>
                  <a:pt x="102831" y="184761"/>
                  <a:pt x="101406" y="186959"/>
                  <a:pt x="98556" y="186959"/>
                </a:cubicBezTo>
                <a:lnTo>
                  <a:pt x="34437" y="186959"/>
                </a:lnTo>
                <a:cubicBezTo>
                  <a:pt x="31943" y="186959"/>
                  <a:pt x="30162" y="184761"/>
                  <a:pt x="30162" y="182562"/>
                </a:cubicBezTo>
                <a:cubicBezTo>
                  <a:pt x="30162" y="179998"/>
                  <a:pt x="31943" y="177800"/>
                  <a:pt x="34437" y="177800"/>
                </a:cubicBezTo>
                <a:close/>
                <a:moveTo>
                  <a:pt x="265154" y="168131"/>
                </a:moveTo>
                <a:lnTo>
                  <a:pt x="256532" y="172460"/>
                </a:lnTo>
                <a:lnTo>
                  <a:pt x="256532" y="233435"/>
                </a:lnTo>
                <a:lnTo>
                  <a:pt x="260843" y="230910"/>
                </a:lnTo>
                <a:cubicBezTo>
                  <a:pt x="266591" y="228745"/>
                  <a:pt x="273058" y="228745"/>
                  <a:pt x="278448" y="230910"/>
                </a:cubicBezTo>
                <a:lnTo>
                  <a:pt x="283118" y="233435"/>
                </a:lnTo>
                <a:lnTo>
                  <a:pt x="283118" y="172460"/>
                </a:lnTo>
                <a:lnTo>
                  <a:pt x="274496" y="168131"/>
                </a:lnTo>
                <a:cubicBezTo>
                  <a:pt x="271621" y="167049"/>
                  <a:pt x="268029" y="167049"/>
                  <a:pt x="265154" y="168131"/>
                </a:cubicBezTo>
                <a:close/>
                <a:moveTo>
                  <a:pt x="87254" y="141288"/>
                </a:moveTo>
                <a:lnTo>
                  <a:pt x="176271" y="141288"/>
                </a:lnTo>
                <a:cubicBezTo>
                  <a:pt x="178804" y="141288"/>
                  <a:pt x="180613" y="143852"/>
                  <a:pt x="180613" y="145684"/>
                </a:cubicBezTo>
                <a:cubicBezTo>
                  <a:pt x="180613" y="148249"/>
                  <a:pt x="178804" y="150447"/>
                  <a:pt x="176271" y="150447"/>
                </a:cubicBezTo>
                <a:lnTo>
                  <a:pt x="87254" y="150447"/>
                </a:lnTo>
                <a:cubicBezTo>
                  <a:pt x="84360" y="150447"/>
                  <a:pt x="82550" y="148249"/>
                  <a:pt x="82550" y="145684"/>
                </a:cubicBezTo>
                <a:cubicBezTo>
                  <a:pt x="82550" y="143852"/>
                  <a:pt x="84360" y="141288"/>
                  <a:pt x="87254" y="141288"/>
                </a:cubicBezTo>
                <a:close/>
                <a:moveTo>
                  <a:pt x="49641" y="137055"/>
                </a:moveTo>
                <a:cubicBezTo>
                  <a:pt x="44895" y="137055"/>
                  <a:pt x="40878" y="140935"/>
                  <a:pt x="40878" y="145521"/>
                </a:cubicBezTo>
                <a:cubicBezTo>
                  <a:pt x="40878" y="150460"/>
                  <a:pt x="44895" y="154341"/>
                  <a:pt x="49641" y="154341"/>
                </a:cubicBezTo>
                <a:cubicBezTo>
                  <a:pt x="54388" y="154341"/>
                  <a:pt x="58769" y="150460"/>
                  <a:pt x="58769" y="145521"/>
                </a:cubicBezTo>
                <a:cubicBezTo>
                  <a:pt x="58769" y="140935"/>
                  <a:pt x="54388" y="137055"/>
                  <a:pt x="49641" y="137055"/>
                </a:cubicBezTo>
                <a:close/>
                <a:moveTo>
                  <a:pt x="49641" y="128588"/>
                </a:moveTo>
                <a:cubicBezTo>
                  <a:pt x="59499" y="128588"/>
                  <a:pt x="67897" y="135996"/>
                  <a:pt x="67897" y="145521"/>
                </a:cubicBezTo>
                <a:cubicBezTo>
                  <a:pt x="67897" y="155046"/>
                  <a:pt x="59499" y="163160"/>
                  <a:pt x="49641" y="163160"/>
                </a:cubicBezTo>
                <a:cubicBezTo>
                  <a:pt x="39783" y="163160"/>
                  <a:pt x="31750" y="155046"/>
                  <a:pt x="31750" y="145521"/>
                </a:cubicBezTo>
                <a:cubicBezTo>
                  <a:pt x="31750" y="135996"/>
                  <a:pt x="39783" y="128588"/>
                  <a:pt x="49641" y="128588"/>
                </a:cubicBezTo>
                <a:close/>
                <a:moveTo>
                  <a:pt x="98315" y="106363"/>
                </a:moveTo>
                <a:lnTo>
                  <a:pt x="151281" y="106363"/>
                </a:lnTo>
                <a:cubicBezTo>
                  <a:pt x="153786" y="106363"/>
                  <a:pt x="155217" y="108927"/>
                  <a:pt x="155217" y="111125"/>
                </a:cubicBezTo>
                <a:cubicBezTo>
                  <a:pt x="155217" y="113690"/>
                  <a:pt x="153786" y="115522"/>
                  <a:pt x="151281" y="115522"/>
                </a:cubicBezTo>
                <a:lnTo>
                  <a:pt x="98315" y="115522"/>
                </a:lnTo>
                <a:cubicBezTo>
                  <a:pt x="96167" y="115522"/>
                  <a:pt x="93662" y="113690"/>
                  <a:pt x="93662" y="111125"/>
                </a:cubicBezTo>
                <a:cubicBezTo>
                  <a:pt x="93662" y="108927"/>
                  <a:pt x="96167" y="106363"/>
                  <a:pt x="98315" y="106363"/>
                </a:cubicBezTo>
                <a:close/>
                <a:moveTo>
                  <a:pt x="34486" y="106363"/>
                </a:moveTo>
                <a:lnTo>
                  <a:pt x="75558" y="106363"/>
                </a:lnTo>
                <a:cubicBezTo>
                  <a:pt x="78080" y="106363"/>
                  <a:pt x="80602" y="108927"/>
                  <a:pt x="80602" y="111125"/>
                </a:cubicBezTo>
                <a:cubicBezTo>
                  <a:pt x="80602" y="113690"/>
                  <a:pt x="78080" y="115522"/>
                  <a:pt x="75558" y="115522"/>
                </a:cubicBezTo>
                <a:lnTo>
                  <a:pt x="34486" y="115522"/>
                </a:lnTo>
                <a:cubicBezTo>
                  <a:pt x="31964" y="115522"/>
                  <a:pt x="30162" y="113690"/>
                  <a:pt x="30162" y="111125"/>
                </a:cubicBezTo>
                <a:cubicBezTo>
                  <a:pt x="30162" y="108927"/>
                  <a:pt x="31964" y="106363"/>
                  <a:pt x="34486" y="106363"/>
                </a:cubicBezTo>
                <a:close/>
                <a:moveTo>
                  <a:pt x="142382" y="71438"/>
                </a:moveTo>
                <a:lnTo>
                  <a:pt x="174762" y="71438"/>
                </a:lnTo>
                <a:cubicBezTo>
                  <a:pt x="177252" y="71438"/>
                  <a:pt x="179031" y="74002"/>
                  <a:pt x="179031" y="76200"/>
                </a:cubicBezTo>
                <a:cubicBezTo>
                  <a:pt x="179031" y="78399"/>
                  <a:pt x="177252" y="80597"/>
                  <a:pt x="174762" y="80597"/>
                </a:cubicBezTo>
                <a:lnTo>
                  <a:pt x="142382" y="80597"/>
                </a:lnTo>
                <a:cubicBezTo>
                  <a:pt x="139891" y="80597"/>
                  <a:pt x="138112" y="78399"/>
                  <a:pt x="138112" y="76200"/>
                </a:cubicBezTo>
                <a:cubicBezTo>
                  <a:pt x="138112" y="74002"/>
                  <a:pt x="139891" y="71438"/>
                  <a:pt x="142382" y="71438"/>
                </a:cubicBezTo>
                <a:close/>
                <a:moveTo>
                  <a:pt x="87216" y="71438"/>
                </a:moveTo>
                <a:lnTo>
                  <a:pt x="119159" y="71438"/>
                </a:lnTo>
                <a:cubicBezTo>
                  <a:pt x="121313" y="71438"/>
                  <a:pt x="123466" y="74002"/>
                  <a:pt x="123466" y="76200"/>
                </a:cubicBezTo>
                <a:cubicBezTo>
                  <a:pt x="123466" y="78399"/>
                  <a:pt x="121313" y="80597"/>
                  <a:pt x="119159" y="80597"/>
                </a:cubicBezTo>
                <a:lnTo>
                  <a:pt x="87216" y="80597"/>
                </a:lnTo>
                <a:cubicBezTo>
                  <a:pt x="84345" y="80597"/>
                  <a:pt x="82550" y="78399"/>
                  <a:pt x="82550" y="76200"/>
                </a:cubicBezTo>
                <a:cubicBezTo>
                  <a:pt x="82550" y="74002"/>
                  <a:pt x="84345" y="71438"/>
                  <a:pt x="87216" y="71438"/>
                </a:cubicBezTo>
                <a:close/>
                <a:moveTo>
                  <a:pt x="49641" y="65969"/>
                </a:moveTo>
                <a:cubicBezTo>
                  <a:pt x="44895" y="65969"/>
                  <a:pt x="40878" y="69497"/>
                  <a:pt x="40878" y="74436"/>
                </a:cubicBezTo>
                <a:cubicBezTo>
                  <a:pt x="40878" y="79022"/>
                  <a:pt x="44895" y="82903"/>
                  <a:pt x="49641" y="82903"/>
                </a:cubicBezTo>
                <a:cubicBezTo>
                  <a:pt x="54388" y="82903"/>
                  <a:pt x="58769" y="79022"/>
                  <a:pt x="58769" y="74436"/>
                </a:cubicBezTo>
                <a:cubicBezTo>
                  <a:pt x="58769" y="69497"/>
                  <a:pt x="54388" y="65969"/>
                  <a:pt x="49641" y="65969"/>
                </a:cubicBezTo>
                <a:close/>
                <a:moveTo>
                  <a:pt x="49641" y="57150"/>
                </a:moveTo>
                <a:cubicBezTo>
                  <a:pt x="59499" y="57150"/>
                  <a:pt x="67897" y="64911"/>
                  <a:pt x="67897" y="74436"/>
                </a:cubicBezTo>
                <a:cubicBezTo>
                  <a:pt x="67897" y="84314"/>
                  <a:pt x="59499" y="91722"/>
                  <a:pt x="49641" y="91722"/>
                </a:cubicBezTo>
                <a:cubicBezTo>
                  <a:pt x="39783" y="91722"/>
                  <a:pt x="31750" y="84314"/>
                  <a:pt x="31750" y="74436"/>
                </a:cubicBezTo>
                <a:cubicBezTo>
                  <a:pt x="31750" y="64911"/>
                  <a:pt x="39783" y="57150"/>
                  <a:pt x="49641" y="57150"/>
                </a:cubicBezTo>
                <a:close/>
                <a:moveTo>
                  <a:pt x="265154" y="32472"/>
                </a:moveTo>
                <a:lnTo>
                  <a:pt x="256532" y="36801"/>
                </a:lnTo>
                <a:lnTo>
                  <a:pt x="256532" y="162719"/>
                </a:lnTo>
                <a:lnTo>
                  <a:pt x="260843" y="160554"/>
                </a:lnTo>
                <a:cubicBezTo>
                  <a:pt x="266591" y="157668"/>
                  <a:pt x="273058" y="157668"/>
                  <a:pt x="278448" y="160554"/>
                </a:cubicBezTo>
                <a:lnTo>
                  <a:pt x="283118" y="162719"/>
                </a:lnTo>
                <a:lnTo>
                  <a:pt x="283118" y="36801"/>
                </a:lnTo>
                <a:lnTo>
                  <a:pt x="274496" y="32472"/>
                </a:lnTo>
                <a:cubicBezTo>
                  <a:pt x="271621" y="31028"/>
                  <a:pt x="268029" y="31028"/>
                  <a:pt x="265154" y="32472"/>
                </a:cubicBezTo>
                <a:close/>
                <a:moveTo>
                  <a:pt x="265514" y="10463"/>
                </a:moveTo>
                <a:lnTo>
                  <a:pt x="264795" y="10824"/>
                </a:lnTo>
                <a:lnTo>
                  <a:pt x="264795" y="23091"/>
                </a:lnTo>
                <a:cubicBezTo>
                  <a:pt x="268029" y="22009"/>
                  <a:pt x="271621" y="22009"/>
                  <a:pt x="274855" y="23091"/>
                </a:cubicBezTo>
                <a:lnTo>
                  <a:pt x="274855" y="10824"/>
                </a:lnTo>
                <a:lnTo>
                  <a:pt x="274136" y="10463"/>
                </a:lnTo>
                <a:cubicBezTo>
                  <a:pt x="271621" y="9381"/>
                  <a:pt x="268388" y="9381"/>
                  <a:pt x="265514" y="10463"/>
                </a:cubicBezTo>
                <a:close/>
                <a:moveTo>
                  <a:pt x="55713" y="8633"/>
                </a:moveTo>
                <a:lnTo>
                  <a:pt x="55713" y="21943"/>
                </a:lnTo>
                <a:cubicBezTo>
                  <a:pt x="55713" y="29498"/>
                  <a:pt x="61823" y="34894"/>
                  <a:pt x="69012" y="34894"/>
                </a:cubicBezTo>
                <a:lnTo>
                  <a:pt x="139820" y="34894"/>
                </a:lnTo>
                <a:cubicBezTo>
                  <a:pt x="147368" y="34894"/>
                  <a:pt x="153119" y="29498"/>
                  <a:pt x="153119" y="21943"/>
                </a:cubicBezTo>
                <a:lnTo>
                  <a:pt x="153119" y="8633"/>
                </a:lnTo>
                <a:lnTo>
                  <a:pt x="55713" y="8633"/>
                </a:lnTo>
                <a:close/>
                <a:moveTo>
                  <a:pt x="28036" y="8633"/>
                </a:moveTo>
                <a:cubicBezTo>
                  <a:pt x="17612" y="8633"/>
                  <a:pt x="8986" y="17267"/>
                  <a:pt x="8986" y="28059"/>
                </a:cubicBezTo>
                <a:lnTo>
                  <a:pt x="8986" y="263681"/>
                </a:lnTo>
                <a:cubicBezTo>
                  <a:pt x="8986" y="274473"/>
                  <a:pt x="17612" y="283107"/>
                  <a:pt x="28036" y="283107"/>
                </a:cubicBezTo>
                <a:lnTo>
                  <a:pt x="181155" y="283107"/>
                </a:lnTo>
                <a:cubicBezTo>
                  <a:pt x="191579" y="283107"/>
                  <a:pt x="200205" y="274473"/>
                  <a:pt x="200205" y="263681"/>
                </a:cubicBezTo>
                <a:lnTo>
                  <a:pt x="200205" y="28059"/>
                </a:lnTo>
                <a:cubicBezTo>
                  <a:pt x="200205" y="17267"/>
                  <a:pt x="191579" y="8633"/>
                  <a:pt x="181155" y="8633"/>
                </a:cubicBezTo>
                <a:lnTo>
                  <a:pt x="161746" y="8633"/>
                </a:lnTo>
                <a:lnTo>
                  <a:pt x="161746" y="21943"/>
                </a:lnTo>
                <a:cubicBezTo>
                  <a:pt x="161746" y="34174"/>
                  <a:pt x="152041" y="43887"/>
                  <a:pt x="139820" y="43887"/>
                </a:cubicBezTo>
                <a:lnTo>
                  <a:pt x="69012" y="43887"/>
                </a:lnTo>
                <a:cubicBezTo>
                  <a:pt x="57150" y="43887"/>
                  <a:pt x="47086" y="34174"/>
                  <a:pt x="47086" y="21943"/>
                </a:cubicBezTo>
                <a:lnTo>
                  <a:pt x="47086" y="8633"/>
                </a:lnTo>
                <a:lnTo>
                  <a:pt x="28036" y="8633"/>
                </a:lnTo>
                <a:close/>
                <a:moveTo>
                  <a:pt x="261921" y="2526"/>
                </a:moveTo>
                <a:cubicBezTo>
                  <a:pt x="266591" y="0"/>
                  <a:pt x="272699" y="0"/>
                  <a:pt x="278088" y="2526"/>
                </a:cubicBezTo>
                <a:lnTo>
                  <a:pt x="281322" y="3969"/>
                </a:lnTo>
                <a:cubicBezTo>
                  <a:pt x="282400" y="4690"/>
                  <a:pt x="283837" y="6494"/>
                  <a:pt x="283837" y="7937"/>
                </a:cubicBezTo>
                <a:lnTo>
                  <a:pt x="283837" y="27420"/>
                </a:lnTo>
                <a:lnTo>
                  <a:pt x="289585" y="30307"/>
                </a:lnTo>
                <a:cubicBezTo>
                  <a:pt x="291022" y="31028"/>
                  <a:pt x="291741" y="32472"/>
                  <a:pt x="291741" y="34276"/>
                </a:cubicBezTo>
                <a:lnTo>
                  <a:pt x="291741" y="240651"/>
                </a:lnTo>
                <a:cubicBezTo>
                  <a:pt x="291741" y="241373"/>
                  <a:pt x="291382" y="241733"/>
                  <a:pt x="291382" y="242455"/>
                </a:cubicBezTo>
                <a:lnTo>
                  <a:pt x="274136" y="290802"/>
                </a:lnTo>
                <a:cubicBezTo>
                  <a:pt x="273058" y="292245"/>
                  <a:pt x="271621" y="293327"/>
                  <a:pt x="269825" y="293327"/>
                </a:cubicBezTo>
                <a:cubicBezTo>
                  <a:pt x="268029" y="293327"/>
                  <a:pt x="266232" y="292245"/>
                  <a:pt x="265873" y="290802"/>
                </a:cubicBezTo>
                <a:lnTo>
                  <a:pt x="247909" y="242455"/>
                </a:lnTo>
                <a:cubicBezTo>
                  <a:pt x="247550" y="241733"/>
                  <a:pt x="247550" y="241373"/>
                  <a:pt x="247550" y="240651"/>
                </a:cubicBezTo>
                <a:lnTo>
                  <a:pt x="247550" y="38966"/>
                </a:lnTo>
                <a:cubicBezTo>
                  <a:pt x="239286" y="40770"/>
                  <a:pt x="232819" y="47264"/>
                  <a:pt x="232819" y="54480"/>
                </a:cubicBezTo>
                <a:lnTo>
                  <a:pt x="232819" y="115094"/>
                </a:lnTo>
                <a:cubicBezTo>
                  <a:pt x="232819" y="117980"/>
                  <a:pt x="231023" y="119423"/>
                  <a:pt x="228867" y="119423"/>
                </a:cubicBezTo>
                <a:cubicBezTo>
                  <a:pt x="225993" y="119423"/>
                  <a:pt x="223837" y="117980"/>
                  <a:pt x="223837" y="115094"/>
                </a:cubicBezTo>
                <a:lnTo>
                  <a:pt x="223837" y="54480"/>
                </a:lnTo>
                <a:cubicBezTo>
                  <a:pt x="223837" y="41131"/>
                  <a:pt x="236053" y="30668"/>
                  <a:pt x="250783" y="29585"/>
                </a:cubicBezTo>
                <a:lnTo>
                  <a:pt x="255813" y="27420"/>
                </a:lnTo>
                <a:lnTo>
                  <a:pt x="255813" y="7937"/>
                </a:lnTo>
                <a:cubicBezTo>
                  <a:pt x="255813" y="6494"/>
                  <a:pt x="256891" y="4690"/>
                  <a:pt x="258687" y="3969"/>
                </a:cubicBezTo>
                <a:lnTo>
                  <a:pt x="261921" y="2526"/>
                </a:lnTo>
                <a:close/>
                <a:moveTo>
                  <a:pt x="28036" y="0"/>
                </a:moveTo>
                <a:lnTo>
                  <a:pt x="181155" y="0"/>
                </a:lnTo>
                <a:cubicBezTo>
                  <a:pt x="196611" y="0"/>
                  <a:pt x="209191" y="12591"/>
                  <a:pt x="209191" y="28059"/>
                </a:cubicBezTo>
                <a:lnTo>
                  <a:pt x="209191" y="263681"/>
                </a:lnTo>
                <a:cubicBezTo>
                  <a:pt x="209191" y="279150"/>
                  <a:pt x="196611" y="291740"/>
                  <a:pt x="181155" y="291740"/>
                </a:cubicBezTo>
                <a:lnTo>
                  <a:pt x="28036" y="291740"/>
                </a:lnTo>
                <a:cubicBezTo>
                  <a:pt x="12221" y="291740"/>
                  <a:pt x="0" y="279150"/>
                  <a:pt x="0" y="263681"/>
                </a:cubicBezTo>
                <a:lnTo>
                  <a:pt x="0" y="28059"/>
                </a:lnTo>
                <a:cubicBezTo>
                  <a:pt x="0" y="12591"/>
                  <a:pt x="12221" y="0"/>
                  <a:pt x="2803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anchor="ctr"/>
          <a:lstStyle/>
          <a:p>
            <a:endParaRPr lang="en-US" sz="900"/>
          </a:p>
        </p:txBody>
      </p:sp>
      <p:sp>
        <p:nvSpPr>
          <p:cNvPr id="107" name="Freeform 963">
            <a:extLst>
              <a:ext uri="{FF2B5EF4-FFF2-40B4-BE49-F238E27FC236}">
                <a16:creationId xmlns:a16="http://schemas.microsoft.com/office/drawing/2014/main" id="{0F95B770-8C1A-2540-B6F0-EF45C3DD3C69}"/>
              </a:ext>
            </a:extLst>
          </p:cNvPr>
          <p:cNvSpPr>
            <a:spLocks noChangeAspect="1"/>
          </p:cNvSpPr>
          <p:nvPr/>
        </p:nvSpPr>
        <p:spPr bwMode="auto">
          <a:xfrm>
            <a:off x="1192889" y="1100492"/>
            <a:ext cx="419600" cy="456264"/>
          </a:xfrm>
          <a:custGeom>
            <a:avLst/>
            <a:gdLst>
              <a:gd name="T0" fmla="*/ 2912548 w 270200"/>
              <a:gd name="T1" fmla="*/ 7948711 h 293327"/>
              <a:gd name="T2" fmla="*/ 4818220 w 270200"/>
              <a:gd name="T3" fmla="*/ 7580473 h 293327"/>
              <a:gd name="T4" fmla="*/ 4971677 w 270200"/>
              <a:gd name="T5" fmla="*/ 7764580 h 293327"/>
              <a:gd name="T6" fmla="*/ 6084414 w 270200"/>
              <a:gd name="T7" fmla="*/ 6515351 h 293327"/>
              <a:gd name="T8" fmla="*/ 4089215 w 270200"/>
              <a:gd name="T9" fmla="*/ 6830928 h 293327"/>
              <a:gd name="T10" fmla="*/ 4165931 w 270200"/>
              <a:gd name="T11" fmla="*/ 4884694 h 293327"/>
              <a:gd name="T12" fmla="*/ 4536863 w 270200"/>
              <a:gd name="T13" fmla="*/ 3937941 h 293327"/>
              <a:gd name="T14" fmla="*/ 6314633 w 270200"/>
              <a:gd name="T15" fmla="*/ 6134010 h 293327"/>
              <a:gd name="T16" fmla="*/ 6493710 w 270200"/>
              <a:gd name="T17" fmla="*/ 6357514 h 293327"/>
              <a:gd name="T18" fmla="*/ 4600813 w 270200"/>
              <a:gd name="T19" fmla="*/ 10670755 h 293327"/>
              <a:gd name="T20" fmla="*/ 4434540 w 270200"/>
              <a:gd name="T21" fmla="*/ 10499784 h 293327"/>
              <a:gd name="T22" fmla="*/ 2682277 w 270200"/>
              <a:gd name="T23" fmla="*/ 8330065 h 293327"/>
              <a:gd name="T24" fmla="*/ 2490533 w 270200"/>
              <a:gd name="T25" fmla="*/ 8106505 h 293327"/>
              <a:gd name="T26" fmla="*/ 4421750 w 270200"/>
              <a:gd name="T27" fmla="*/ 3766959 h 293327"/>
              <a:gd name="T28" fmla="*/ 4347472 w 270200"/>
              <a:gd name="T29" fmla="*/ 1495979 h 293327"/>
              <a:gd name="T30" fmla="*/ 5551009 w 270200"/>
              <a:gd name="T31" fmla="*/ 1834620 h 293327"/>
              <a:gd name="T32" fmla="*/ 5755892 w 270200"/>
              <a:gd name="T33" fmla="*/ 1951897 h 293327"/>
              <a:gd name="T34" fmla="*/ 6626511 w 270200"/>
              <a:gd name="T35" fmla="*/ 2837949 h 293327"/>
              <a:gd name="T36" fmla="*/ 6754561 w 270200"/>
              <a:gd name="T37" fmla="*/ 3046454 h 293327"/>
              <a:gd name="T38" fmla="*/ 7061852 w 270200"/>
              <a:gd name="T39" fmla="*/ 4271319 h 293327"/>
              <a:gd name="T40" fmla="*/ 7061852 w 270200"/>
              <a:gd name="T41" fmla="*/ 4505842 h 293327"/>
              <a:gd name="T42" fmla="*/ 6652127 w 270200"/>
              <a:gd name="T43" fmla="*/ 5404943 h 293327"/>
              <a:gd name="T44" fmla="*/ 6332032 w 270200"/>
              <a:gd name="T45" fmla="*/ 5496127 h 293327"/>
              <a:gd name="T46" fmla="*/ 6255182 w 270200"/>
              <a:gd name="T47" fmla="*/ 4844650 h 293327"/>
              <a:gd name="T48" fmla="*/ 6255182 w 270200"/>
              <a:gd name="T49" fmla="*/ 3932547 h 293327"/>
              <a:gd name="T50" fmla="*/ 6396029 w 270200"/>
              <a:gd name="T51" fmla="*/ 3124638 h 293327"/>
              <a:gd name="T52" fmla="*/ 5627843 w 270200"/>
              <a:gd name="T53" fmla="*/ 2851074 h 293327"/>
              <a:gd name="T54" fmla="*/ 4846835 w 270200"/>
              <a:gd name="T55" fmla="*/ 2394960 h 293327"/>
              <a:gd name="T56" fmla="*/ 4232241 w 270200"/>
              <a:gd name="T57" fmla="*/ 1847807 h 293327"/>
              <a:gd name="T58" fmla="*/ 3630466 w 270200"/>
              <a:gd name="T59" fmla="*/ 2394960 h 293327"/>
              <a:gd name="T60" fmla="*/ 2849481 w 270200"/>
              <a:gd name="T61" fmla="*/ 2851074 h 293327"/>
              <a:gd name="T62" fmla="*/ 2081297 w 270200"/>
              <a:gd name="T63" fmla="*/ 3124638 h 293327"/>
              <a:gd name="T64" fmla="*/ 2234884 w 270200"/>
              <a:gd name="T65" fmla="*/ 3932547 h 293327"/>
              <a:gd name="T66" fmla="*/ 2234884 w 270200"/>
              <a:gd name="T67" fmla="*/ 4844650 h 293327"/>
              <a:gd name="T68" fmla="*/ 2081297 w 270200"/>
              <a:gd name="T69" fmla="*/ 5652479 h 293327"/>
              <a:gd name="T70" fmla="*/ 2849481 w 270200"/>
              <a:gd name="T71" fmla="*/ 5991280 h 293327"/>
              <a:gd name="T72" fmla="*/ 2657416 w 270200"/>
              <a:gd name="T73" fmla="*/ 6108561 h 293327"/>
              <a:gd name="T74" fmla="*/ 1748376 w 270200"/>
              <a:gd name="T75" fmla="*/ 5860981 h 293327"/>
              <a:gd name="T76" fmla="*/ 1953242 w 270200"/>
              <a:gd name="T77" fmla="*/ 5000960 h 293327"/>
              <a:gd name="T78" fmla="*/ 1351387 w 270200"/>
              <a:gd name="T79" fmla="*/ 4388569 h 293327"/>
              <a:gd name="T80" fmla="*/ 1953242 w 270200"/>
              <a:gd name="T81" fmla="*/ 3763119 h 293327"/>
              <a:gd name="T82" fmla="*/ 1748376 w 270200"/>
              <a:gd name="T83" fmla="*/ 2929222 h 293327"/>
              <a:gd name="T84" fmla="*/ 2555019 w 270200"/>
              <a:gd name="T85" fmla="*/ 2681642 h 293327"/>
              <a:gd name="T86" fmla="*/ 2798240 w 270200"/>
              <a:gd name="T87" fmla="*/ 1834620 h 293327"/>
              <a:gd name="T88" fmla="*/ 3630466 w 270200"/>
              <a:gd name="T89" fmla="*/ 2056236 h 293327"/>
              <a:gd name="T90" fmla="*/ 4251173 w 270200"/>
              <a:gd name="T91" fmla="*/ 0 h 293327"/>
              <a:gd name="T92" fmla="*/ 9373061 w 270200"/>
              <a:gd name="T93" fmla="*/ 5797253 h 293327"/>
              <a:gd name="T94" fmla="*/ 9283435 w 270200"/>
              <a:gd name="T95" fmla="*/ 6752572 h 293327"/>
              <a:gd name="T96" fmla="*/ 8502291 w 270200"/>
              <a:gd name="T97" fmla="*/ 8650079 h 293327"/>
              <a:gd name="T98" fmla="*/ 6491993 w 270200"/>
              <a:gd name="T99" fmla="*/ 9670825 h 293327"/>
              <a:gd name="T100" fmla="*/ 6338325 w 270200"/>
              <a:gd name="T101" fmla="*/ 10613016 h 293327"/>
              <a:gd name="T102" fmla="*/ 6171872 w 270200"/>
              <a:gd name="T103" fmla="*/ 9670825 h 293327"/>
              <a:gd name="T104" fmla="*/ 8194996 w 270200"/>
              <a:gd name="T105" fmla="*/ 8584618 h 293327"/>
              <a:gd name="T106" fmla="*/ 8284622 w 270200"/>
              <a:gd name="T107" fmla="*/ 6883445 h 293327"/>
              <a:gd name="T108" fmla="*/ 9270625 w 270200"/>
              <a:gd name="T109" fmla="*/ 6320728 h 293327"/>
              <a:gd name="T110" fmla="*/ 8207810 w 270200"/>
              <a:gd name="T111" fmla="*/ 4383897 h 293327"/>
              <a:gd name="T112" fmla="*/ 4251173 w 270200"/>
              <a:gd name="T113" fmla="*/ 314128 h 293327"/>
              <a:gd name="T114" fmla="*/ 819418 w 270200"/>
              <a:gd name="T115" fmla="*/ 6359939 h 293327"/>
              <a:gd name="T116" fmla="*/ 1242032 w 270200"/>
              <a:gd name="T117" fmla="*/ 7053588 h 293327"/>
              <a:gd name="T118" fmla="*/ 2202363 w 270200"/>
              <a:gd name="T119" fmla="*/ 10456031 h 293327"/>
              <a:gd name="T120" fmla="*/ 1895105 w 270200"/>
              <a:gd name="T121" fmla="*/ 10456031 h 293327"/>
              <a:gd name="T122" fmla="*/ 960374 w 270200"/>
              <a:gd name="T123" fmla="*/ 7223677 h 293327"/>
              <a:gd name="T124" fmla="*/ 0 w 270200"/>
              <a:gd name="T125" fmla="*/ 4357764 h 293327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0" t="0" r="r" b="b"/>
            <a:pathLst>
              <a:path w="270200" h="293327">
                <a:moveTo>
                  <a:pt x="117445" y="134275"/>
                </a:moveTo>
                <a:lnTo>
                  <a:pt x="82110" y="218500"/>
                </a:lnTo>
                <a:lnTo>
                  <a:pt x="134752" y="208740"/>
                </a:lnTo>
                <a:cubicBezTo>
                  <a:pt x="135113" y="208379"/>
                  <a:pt x="135113" y="208379"/>
                  <a:pt x="135834" y="208379"/>
                </a:cubicBezTo>
                <a:cubicBezTo>
                  <a:pt x="136916" y="208379"/>
                  <a:pt x="137637" y="208740"/>
                  <a:pt x="138358" y="209463"/>
                </a:cubicBezTo>
                <a:cubicBezTo>
                  <a:pt x="139800" y="210909"/>
                  <a:pt x="140161" y="211994"/>
                  <a:pt x="140161" y="213439"/>
                </a:cubicBezTo>
                <a:lnTo>
                  <a:pt x="136195" y="262239"/>
                </a:lnTo>
                <a:lnTo>
                  <a:pt x="171530" y="179099"/>
                </a:lnTo>
                <a:lnTo>
                  <a:pt x="118887" y="188859"/>
                </a:lnTo>
                <a:cubicBezTo>
                  <a:pt x="117806" y="189220"/>
                  <a:pt x="116003" y="188859"/>
                  <a:pt x="115282" y="187774"/>
                </a:cubicBezTo>
                <a:cubicBezTo>
                  <a:pt x="114200" y="187051"/>
                  <a:pt x="113479" y="185605"/>
                  <a:pt x="113479" y="184160"/>
                </a:cubicBezTo>
                <a:lnTo>
                  <a:pt x="117445" y="134275"/>
                </a:lnTo>
                <a:close/>
                <a:moveTo>
                  <a:pt x="124657" y="103549"/>
                </a:moveTo>
                <a:cubicBezTo>
                  <a:pt x="127181" y="104272"/>
                  <a:pt x="128262" y="105718"/>
                  <a:pt x="127902" y="108249"/>
                </a:cubicBezTo>
                <a:lnTo>
                  <a:pt x="122854" y="179099"/>
                </a:lnTo>
                <a:lnTo>
                  <a:pt x="178021" y="168616"/>
                </a:lnTo>
                <a:cubicBezTo>
                  <a:pt x="179823" y="168254"/>
                  <a:pt x="181266" y="168616"/>
                  <a:pt x="182708" y="170423"/>
                </a:cubicBezTo>
                <a:cubicBezTo>
                  <a:pt x="183429" y="171508"/>
                  <a:pt x="183790" y="173315"/>
                  <a:pt x="183069" y="174761"/>
                </a:cubicBezTo>
                <a:lnTo>
                  <a:pt x="133671" y="290796"/>
                </a:lnTo>
                <a:cubicBezTo>
                  <a:pt x="132950" y="292242"/>
                  <a:pt x="131507" y="293327"/>
                  <a:pt x="129705" y="293327"/>
                </a:cubicBezTo>
                <a:cubicBezTo>
                  <a:pt x="128983" y="293327"/>
                  <a:pt x="128623" y="293327"/>
                  <a:pt x="128623" y="293327"/>
                </a:cubicBezTo>
                <a:cubicBezTo>
                  <a:pt x="126459" y="292604"/>
                  <a:pt x="125017" y="290796"/>
                  <a:pt x="125017" y="288627"/>
                </a:cubicBezTo>
                <a:lnTo>
                  <a:pt x="130786" y="218139"/>
                </a:lnTo>
                <a:lnTo>
                  <a:pt x="75619" y="228983"/>
                </a:lnTo>
                <a:cubicBezTo>
                  <a:pt x="74177" y="229345"/>
                  <a:pt x="72374" y="228622"/>
                  <a:pt x="71293" y="227176"/>
                </a:cubicBezTo>
                <a:cubicBezTo>
                  <a:pt x="70211" y="226091"/>
                  <a:pt x="69850" y="224284"/>
                  <a:pt x="70211" y="222838"/>
                </a:cubicBezTo>
                <a:lnTo>
                  <a:pt x="119609" y="106080"/>
                </a:lnTo>
                <a:cubicBezTo>
                  <a:pt x="120690" y="104272"/>
                  <a:pt x="122493" y="103188"/>
                  <a:pt x="124657" y="103549"/>
                </a:cubicBezTo>
                <a:close/>
                <a:moveTo>
                  <a:pt x="116066" y="41121"/>
                </a:moveTo>
                <a:cubicBezTo>
                  <a:pt x="117871" y="39688"/>
                  <a:pt x="121120" y="39688"/>
                  <a:pt x="122563" y="41121"/>
                </a:cubicBezTo>
                <a:lnTo>
                  <a:pt x="136641" y="56522"/>
                </a:lnTo>
                <a:lnTo>
                  <a:pt x="156493" y="50433"/>
                </a:lnTo>
                <a:cubicBezTo>
                  <a:pt x="157937" y="50075"/>
                  <a:pt x="159020" y="50075"/>
                  <a:pt x="160464" y="50433"/>
                </a:cubicBezTo>
                <a:cubicBezTo>
                  <a:pt x="161185" y="51150"/>
                  <a:pt x="161907" y="52224"/>
                  <a:pt x="162268" y="53657"/>
                </a:cubicBezTo>
                <a:lnTo>
                  <a:pt x="166600" y="73715"/>
                </a:lnTo>
                <a:lnTo>
                  <a:pt x="186813" y="78013"/>
                </a:lnTo>
                <a:cubicBezTo>
                  <a:pt x="188257" y="78372"/>
                  <a:pt x="189340" y="79088"/>
                  <a:pt x="190062" y="80521"/>
                </a:cubicBezTo>
                <a:cubicBezTo>
                  <a:pt x="190423" y="81237"/>
                  <a:pt x="190423" y="83028"/>
                  <a:pt x="190423" y="83744"/>
                </a:cubicBezTo>
                <a:lnTo>
                  <a:pt x="183926" y="103444"/>
                </a:lnTo>
                <a:lnTo>
                  <a:pt x="199086" y="117413"/>
                </a:lnTo>
                <a:cubicBezTo>
                  <a:pt x="200168" y="118130"/>
                  <a:pt x="201251" y="119562"/>
                  <a:pt x="201251" y="120637"/>
                </a:cubicBezTo>
                <a:cubicBezTo>
                  <a:pt x="201251" y="121711"/>
                  <a:pt x="200168" y="123144"/>
                  <a:pt x="199086" y="123861"/>
                </a:cubicBezTo>
                <a:lnTo>
                  <a:pt x="183926" y="137471"/>
                </a:lnTo>
                <a:lnTo>
                  <a:pt x="187535" y="148575"/>
                </a:lnTo>
                <a:cubicBezTo>
                  <a:pt x="188257" y="150724"/>
                  <a:pt x="186813" y="153590"/>
                  <a:pt x="184647" y="153948"/>
                </a:cubicBezTo>
                <a:cubicBezTo>
                  <a:pt x="182482" y="154664"/>
                  <a:pt x="179594" y="153590"/>
                  <a:pt x="178511" y="151082"/>
                </a:cubicBezTo>
                <a:lnTo>
                  <a:pt x="174541" y="137471"/>
                </a:lnTo>
                <a:cubicBezTo>
                  <a:pt x="174180" y="136039"/>
                  <a:pt x="174541" y="134248"/>
                  <a:pt x="176345" y="133173"/>
                </a:cubicBezTo>
                <a:lnTo>
                  <a:pt x="190062" y="120637"/>
                </a:lnTo>
                <a:lnTo>
                  <a:pt x="176345" y="108101"/>
                </a:lnTo>
                <a:cubicBezTo>
                  <a:pt x="174541" y="107384"/>
                  <a:pt x="174180" y="105235"/>
                  <a:pt x="174541" y="103444"/>
                </a:cubicBezTo>
                <a:lnTo>
                  <a:pt x="180316" y="85893"/>
                </a:lnTo>
                <a:lnTo>
                  <a:pt x="161907" y="81595"/>
                </a:lnTo>
                <a:cubicBezTo>
                  <a:pt x="160464" y="81237"/>
                  <a:pt x="159020" y="80162"/>
                  <a:pt x="158659" y="78372"/>
                </a:cubicBezTo>
                <a:lnTo>
                  <a:pt x="154688" y="60104"/>
                </a:lnTo>
                <a:lnTo>
                  <a:pt x="136641" y="65835"/>
                </a:lnTo>
                <a:cubicBezTo>
                  <a:pt x="134836" y="66193"/>
                  <a:pt x="133392" y="65835"/>
                  <a:pt x="131948" y="64761"/>
                </a:cubicBezTo>
                <a:lnTo>
                  <a:pt x="119315" y="50792"/>
                </a:lnTo>
                <a:lnTo>
                  <a:pt x="106681" y="64761"/>
                </a:lnTo>
                <a:cubicBezTo>
                  <a:pt x="105599" y="65835"/>
                  <a:pt x="103794" y="66193"/>
                  <a:pt x="102350" y="65835"/>
                </a:cubicBezTo>
                <a:lnTo>
                  <a:pt x="84302" y="60104"/>
                </a:lnTo>
                <a:lnTo>
                  <a:pt x="80332" y="78372"/>
                </a:lnTo>
                <a:cubicBezTo>
                  <a:pt x="79971" y="80162"/>
                  <a:pt x="78527" y="81237"/>
                  <a:pt x="77083" y="81595"/>
                </a:cubicBezTo>
                <a:lnTo>
                  <a:pt x="58674" y="85893"/>
                </a:lnTo>
                <a:lnTo>
                  <a:pt x="64449" y="103444"/>
                </a:lnTo>
                <a:cubicBezTo>
                  <a:pt x="64810" y="105235"/>
                  <a:pt x="64449" y="107384"/>
                  <a:pt x="63006" y="108101"/>
                </a:cubicBezTo>
                <a:lnTo>
                  <a:pt x="49289" y="120637"/>
                </a:lnTo>
                <a:lnTo>
                  <a:pt x="63006" y="133173"/>
                </a:lnTo>
                <a:cubicBezTo>
                  <a:pt x="64449" y="134248"/>
                  <a:pt x="64810" y="136039"/>
                  <a:pt x="64449" y="137471"/>
                </a:cubicBezTo>
                <a:lnTo>
                  <a:pt x="58674" y="155381"/>
                </a:lnTo>
                <a:lnTo>
                  <a:pt x="77083" y="159679"/>
                </a:lnTo>
                <a:cubicBezTo>
                  <a:pt x="79610" y="160037"/>
                  <a:pt x="80693" y="162186"/>
                  <a:pt x="80332" y="164693"/>
                </a:cubicBezTo>
                <a:cubicBezTo>
                  <a:pt x="79971" y="166842"/>
                  <a:pt x="77805" y="167917"/>
                  <a:pt x="76000" y="167917"/>
                </a:cubicBezTo>
                <a:cubicBezTo>
                  <a:pt x="75639" y="167917"/>
                  <a:pt x="75278" y="167917"/>
                  <a:pt x="74918" y="167917"/>
                </a:cubicBezTo>
                <a:lnTo>
                  <a:pt x="52177" y="163260"/>
                </a:lnTo>
                <a:cubicBezTo>
                  <a:pt x="50733" y="162902"/>
                  <a:pt x="49650" y="161828"/>
                  <a:pt x="49289" y="161111"/>
                </a:cubicBezTo>
                <a:cubicBezTo>
                  <a:pt x="48567" y="160037"/>
                  <a:pt x="48567" y="158604"/>
                  <a:pt x="48928" y="157530"/>
                </a:cubicBezTo>
                <a:lnTo>
                  <a:pt x="55065" y="137471"/>
                </a:lnTo>
                <a:lnTo>
                  <a:pt x="39544" y="123861"/>
                </a:lnTo>
                <a:cubicBezTo>
                  <a:pt x="38461" y="123144"/>
                  <a:pt x="38100" y="121711"/>
                  <a:pt x="38100" y="120637"/>
                </a:cubicBezTo>
                <a:cubicBezTo>
                  <a:pt x="38100" y="119562"/>
                  <a:pt x="38461" y="118130"/>
                  <a:pt x="39544" y="117413"/>
                </a:cubicBezTo>
                <a:lnTo>
                  <a:pt x="55065" y="103444"/>
                </a:lnTo>
                <a:lnTo>
                  <a:pt x="48928" y="83744"/>
                </a:lnTo>
                <a:cubicBezTo>
                  <a:pt x="48567" y="83028"/>
                  <a:pt x="48567" y="81237"/>
                  <a:pt x="49289" y="80521"/>
                </a:cubicBezTo>
                <a:cubicBezTo>
                  <a:pt x="49650" y="79088"/>
                  <a:pt x="50733" y="78372"/>
                  <a:pt x="52177" y="78013"/>
                </a:cubicBezTo>
                <a:lnTo>
                  <a:pt x="72030" y="73715"/>
                </a:lnTo>
                <a:lnTo>
                  <a:pt x="76722" y="53657"/>
                </a:lnTo>
                <a:cubicBezTo>
                  <a:pt x="77083" y="52224"/>
                  <a:pt x="77805" y="51150"/>
                  <a:pt x="78888" y="50433"/>
                </a:cubicBezTo>
                <a:cubicBezTo>
                  <a:pt x="79971" y="50075"/>
                  <a:pt x="81415" y="50075"/>
                  <a:pt x="82137" y="50433"/>
                </a:cubicBezTo>
                <a:lnTo>
                  <a:pt x="102350" y="56522"/>
                </a:lnTo>
                <a:lnTo>
                  <a:pt x="116066" y="41121"/>
                </a:lnTo>
                <a:close/>
                <a:moveTo>
                  <a:pt x="119848" y="0"/>
                </a:moveTo>
                <a:cubicBezTo>
                  <a:pt x="186269" y="0"/>
                  <a:pt x="240056" y="53240"/>
                  <a:pt x="240417" y="119430"/>
                </a:cubicBezTo>
                <a:cubicBezTo>
                  <a:pt x="240778" y="121588"/>
                  <a:pt x="245471" y="136697"/>
                  <a:pt x="264243" y="159360"/>
                </a:cubicBezTo>
                <a:cubicBezTo>
                  <a:pt x="267130" y="161878"/>
                  <a:pt x="271101" y="168713"/>
                  <a:pt x="270018" y="175188"/>
                </a:cubicBezTo>
                <a:cubicBezTo>
                  <a:pt x="269296" y="178066"/>
                  <a:pt x="267852" y="182383"/>
                  <a:pt x="261716" y="185620"/>
                </a:cubicBezTo>
                <a:cubicBezTo>
                  <a:pt x="253413" y="190297"/>
                  <a:pt x="244388" y="194254"/>
                  <a:pt x="239695" y="196412"/>
                </a:cubicBezTo>
                <a:cubicBezTo>
                  <a:pt x="240778" y="203966"/>
                  <a:pt x="242583" y="223752"/>
                  <a:pt x="239695" y="237781"/>
                </a:cubicBezTo>
                <a:cubicBezTo>
                  <a:pt x="236808" y="253609"/>
                  <a:pt x="209373" y="256127"/>
                  <a:pt x="193850" y="256127"/>
                </a:cubicBezTo>
                <a:cubicBezTo>
                  <a:pt x="189879" y="256127"/>
                  <a:pt x="183021" y="257206"/>
                  <a:pt x="183021" y="265840"/>
                </a:cubicBezTo>
                <a:lnTo>
                  <a:pt x="183021" y="287424"/>
                </a:lnTo>
                <a:cubicBezTo>
                  <a:pt x="183021" y="289942"/>
                  <a:pt x="181216" y="291740"/>
                  <a:pt x="178689" y="291740"/>
                </a:cubicBezTo>
                <a:cubicBezTo>
                  <a:pt x="176162" y="291740"/>
                  <a:pt x="173996" y="289942"/>
                  <a:pt x="173996" y="287424"/>
                </a:cubicBezTo>
                <a:lnTo>
                  <a:pt x="173996" y="265840"/>
                </a:lnTo>
                <a:cubicBezTo>
                  <a:pt x="173996" y="254328"/>
                  <a:pt x="181577" y="247134"/>
                  <a:pt x="193850" y="247134"/>
                </a:cubicBezTo>
                <a:cubicBezTo>
                  <a:pt x="214787" y="247134"/>
                  <a:pt x="229949" y="242817"/>
                  <a:pt x="231032" y="235982"/>
                </a:cubicBezTo>
                <a:cubicBezTo>
                  <a:pt x="233920" y="220514"/>
                  <a:pt x="230671" y="194254"/>
                  <a:pt x="230671" y="194254"/>
                </a:cubicBezTo>
                <a:cubicBezTo>
                  <a:pt x="230310" y="191736"/>
                  <a:pt x="231393" y="190297"/>
                  <a:pt x="233559" y="189218"/>
                </a:cubicBezTo>
                <a:cubicBezTo>
                  <a:pt x="233559" y="189218"/>
                  <a:pt x="246554" y="184181"/>
                  <a:pt x="257023" y="178066"/>
                </a:cubicBezTo>
                <a:cubicBezTo>
                  <a:pt x="260994" y="175908"/>
                  <a:pt x="261355" y="174109"/>
                  <a:pt x="261355" y="173749"/>
                </a:cubicBezTo>
                <a:cubicBezTo>
                  <a:pt x="261716" y="170152"/>
                  <a:pt x="258467" y="166195"/>
                  <a:pt x="257745" y="164756"/>
                </a:cubicBezTo>
                <a:cubicBezTo>
                  <a:pt x="235364" y="138855"/>
                  <a:pt x="231393" y="121229"/>
                  <a:pt x="231393" y="120509"/>
                </a:cubicBezTo>
                <a:cubicBezTo>
                  <a:pt x="231393" y="120509"/>
                  <a:pt x="231393" y="120150"/>
                  <a:pt x="231393" y="119790"/>
                </a:cubicBezTo>
                <a:cubicBezTo>
                  <a:pt x="231393" y="58276"/>
                  <a:pt x="181577" y="8633"/>
                  <a:pt x="119848" y="8633"/>
                </a:cubicBezTo>
                <a:cubicBezTo>
                  <a:pt x="58841" y="8633"/>
                  <a:pt x="8302" y="58276"/>
                  <a:pt x="8302" y="119790"/>
                </a:cubicBezTo>
                <a:cubicBezTo>
                  <a:pt x="8302" y="138855"/>
                  <a:pt x="13717" y="157921"/>
                  <a:pt x="23103" y="174828"/>
                </a:cubicBezTo>
                <a:cubicBezTo>
                  <a:pt x="23464" y="174828"/>
                  <a:pt x="23464" y="174828"/>
                  <a:pt x="23464" y="174828"/>
                </a:cubicBezTo>
                <a:cubicBezTo>
                  <a:pt x="26713" y="181303"/>
                  <a:pt x="31045" y="187419"/>
                  <a:pt x="35015" y="193894"/>
                </a:cubicBezTo>
                <a:cubicBezTo>
                  <a:pt x="41874" y="204686"/>
                  <a:pt x="48372" y="215478"/>
                  <a:pt x="52704" y="223752"/>
                </a:cubicBezTo>
                <a:cubicBezTo>
                  <a:pt x="61367" y="244256"/>
                  <a:pt x="62089" y="285265"/>
                  <a:pt x="62089" y="287424"/>
                </a:cubicBezTo>
                <a:cubicBezTo>
                  <a:pt x="62450" y="289942"/>
                  <a:pt x="59924" y="291740"/>
                  <a:pt x="57758" y="291740"/>
                </a:cubicBezTo>
                <a:cubicBezTo>
                  <a:pt x="55231" y="291740"/>
                  <a:pt x="53426" y="289942"/>
                  <a:pt x="53426" y="287424"/>
                </a:cubicBezTo>
                <a:cubicBezTo>
                  <a:pt x="53426" y="287064"/>
                  <a:pt x="52704" y="246414"/>
                  <a:pt x="44401" y="227709"/>
                </a:cubicBezTo>
                <a:cubicBezTo>
                  <a:pt x="40430" y="219435"/>
                  <a:pt x="34293" y="209362"/>
                  <a:pt x="27074" y="198570"/>
                </a:cubicBezTo>
                <a:cubicBezTo>
                  <a:pt x="23464" y="192095"/>
                  <a:pt x="19493" y="185980"/>
                  <a:pt x="15883" y="179505"/>
                </a:cubicBezTo>
                <a:cubicBezTo>
                  <a:pt x="5054" y="161159"/>
                  <a:pt x="0" y="141014"/>
                  <a:pt x="0" y="119790"/>
                </a:cubicBezTo>
                <a:cubicBezTo>
                  <a:pt x="0" y="53600"/>
                  <a:pt x="53787" y="0"/>
                  <a:pt x="11984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anchor="ctr"/>
          <a:lstStyle/>
          <a:p>
            <a:endParaRPr lang="en-US" sz="900"/>
          </a:p>
        </p:txBody>
      </p:sp>
      <p:sp>
        <p:nvSpPr>
          <p:cNvPr id="108" name="Freeform 971">
            <a:extLst>
              <a:ext uri="{FF2B5EF4-FFF2-40B4-BE49-F238E27FC236}">
                <a16:creationId xmlns:a16="http://schemas.microsoft.com/office/drawing/2014/main" id="{3DC4CCB4-6346-7149-98B3-364F1D703FED}"/>
              </a:ext>
            </a:extLst>
          </p:cNvPr>
          <p:cNvSpPr>
            <a:spLocks noChangeAspect="1"/>
          </p:cNvSpPr>
          <p:nvPr/>
        </p:nvSpPr>
        <p:spPr bwMode="auto">
          <a:xfrm>
            <a:off x="4100351" y="1101665"/>
            <a:ext cx="453549" cy="452191"/>
          </a:xfrm>
          <a:custGeom>
            <a:avLst/>
            <a:gdLst>
              <a:gd name="T0" fmla="*/ 10270310 w 291740"/>
              <a:gd name="T1" fmla="*/ 8656038 h 291741"/>
              <a:gd name="T2" fmla="*/ 1581182 w 291740"/>
              <a:gd name="T3" fmla="*/ 7693086 h 291741"/>
              <a:gd name="T4" fmla="*/ 3190777 w 291740"/>
              <a:gd name="T5" fmla="*/ 7693086 h 291741"/>
              <a:gd name="T6" fmla="*/ 7191939 w 291740"/>
              <a:gd name="T7" fmla="*/ 5805650 h 291741"/>
              <a:gd name="T8" fmla="*/ 8660713 w 291740"/>
              <a:gd name="T9" fmla="*/ 5163668 h 291741"/>
              <a:gd name="T10" fmla="*/ 10270310 w 291740"/>
              <a:gd name="T11" fmla="*/ 5163668 h 291741"/>
              <a:gd name="T12" fmla="*/ 1581182 w 291740"/>
              <a:gd name="T13" fmla="*/ 6126632 h 291741"/>
              <a:gd name="T14" fmla="*/ 1581182 w 291740"/>
              <a:gd name="T15" fmla="*/ 5163668 h 291741"/>
              <a:gd name="T16" fmla="*/ 7051122 w 291740"/>
              <a:gd name="T17" fmla="*/ 5484694 h 291741"/>
              <a:gd name="T18" fmla="*/ 8660713 w 291740"/>
              <a:gd name="T19" fmla="*/ 2647150 h 291741"/>
              <a:gd name="T20" fmla="*/ 10270310 w 291740"/>
              <a:gd name="T21" fmla="*/ 2647150 h 291741"/>
              <a:gd name="T22" fmla="*/ 1581182 w 291740"/>
              <a:gd name="T23" fmla="*/ 3597263 h 291741"/>
              <a:gd name="T24" fmla="*/ 1581182 w 291740"/>
              <a:gd name="T25" fmla="*/ 2647150 h 291741"/>
              <a:gd name="T26" fmla="*/ 3517905 w 291740"/>
              <a:gd name="T27" fmla="*/ 2493042 h 291741"/>
              <a:gd name="T28" fmla="*/ 8333543 w 291740"/>
              <a:gd name="T29" fmla="*/ 2493042 h 291741"/>
              <a:gd name="T30" fmla="*/ 10584379 w 291740"/>
              <a:gd name="T31" fmla="*/ 2493042 h 291741"/>
              <a:gd name="T32" fmla="*/ 9629134 w 291740"/>
              <a:gd name="T33" fmla="*/ 3918250 h 291741"/>
              <a:gd name="T34" fmla="*/ 10584379 w 291740"/>
              <a:gd name="T35" fmla="*/ 5022435 h 291741"/>
              <a:gd name="T36" fmla="*/ 9629134 w 291740"/>
              <a:gd name="T37" fmla="*/ 6447624 h 291741"/>
              <a:gd name="T38" fmla="*/ 10584379 w 291740"/>
              <a:gd name="T39" fmla="*/ 7551853 h 291741"/>
              <a:gd name="T40" fmla="*/ 8490601 w 291740"/>
              <a:gd name="T41" fmla="*/ 8951341 h 291741"/>
              <a:gd name="T42" fmla="*/ 8490601 w 291740"/>
              <a:gd name="T43" fmla="*/ 7384925 h 291741"/>
              <a:gd name="T44" fmla="*/ 8490601 w 291740"/>
              <a:gd name="T45" fmla="*/ 6447624 h 291741"/>
              <a:gd name="T46" fmla="*/ 7191939 w 291740"/>
              <a:gd name="T47" fmla="*/ 5805650 h 291741"/>
              <a:gd name="T48" fmla="*/ 8333543 w 291740"/>
              <a:gd name="T49" fmla="*/ 5022435 h 291741"/>
              <a:gd name="T50" fmla="*/ 9301965 w 291740"/>
              <a:gd name="T51" fmla="*/ 3918250 h 291741"/>
              <a:gd name="T52" fmla="*/ 8333543 w 291740"/>
              <a:gd name="T53" fmla="*/ 3276272 h 291741"/>
              <a:gd name="T54" fmla="*/ 3347784 w 291740"/>
              <a:gd name="T55" fmla="*/ 3918250 h 291741"/>
              <a:gd name="T56" fmla="*/ 3347784 w 291740"/>
              <a:gd name="T57" fmla="*/ 4855534 h 291741"/>
              <a:gd name="T58" fmla="*/ 4800328 w 291740"/>
              <a:gd name="T59" fmla="*/ 5484694 h 291741"/>
              <a:gd name="T60" fmla="*/ 6894112 w 291740"/>
              <a:gd name="T61" fmla="*/ 4855534 h 291741"/>
              <a:gd name="T62" fmla="*/ 6724014 w 291740"/>
              <a:gd name="T63" fmla="*/ 5163668 h 291741"/>
              <a:gd name="T64" fmla="*/ 6724014 w 291740"/>
              <a:gd name="T65" fmla="*/ 6126632 h 291741"/>
              <a:gd name="T66" fmla="*/ 6894112 w 291740"/>
              <a:gd name="T67" fmla="*/ 6447624 h 291741"/>
              <a:gd name="T68" fmla="*/ 5925754 w 291740"/>
              <a:gd name="T69" fmla="*/ 8335026 h 291741"/>
              <a:gd name="T70" fmla="*/ 3347784 w 291740"/>
              <a:gd name="T71" fmla="*/ 8951341 h 291741"/>
              <a:gd name="T72" fmla="*/ 1267029 w 291740"/>
              <a:gd name="T73" fmla="*/ 7551853 h 291741"/>
              <a:gd name="T74" fmla="*/ 3517905 w 291740"/>
              <a:gd name="T75" fmla="*/ 7551853 h 291741"/>
              <a:gd name="T76" fmla="*/ 5768666 w 291740"/>
              <a:gd name="T77" fmla="*/ 6447624 h 291741"/>
              <a:gd name="T78" fmla="*/ 4800328 w 291740"/>
              <a:gd name="T79" fmla="*/ 5805650 h 291741"/>
              <a:gd name="T80" fmla="*/ 3347784 w 291740"/>
              <a:gd name="T81" fmla="*/ 6447624 h 291741"/>
              <a:gd name="T82" fmla="*/ 1267029 w 291740"/>
              <a:gd name="T83" fmla="*/ 5022435 h 291741"/>
              <a:gd name="T84" fmla="*/ 2222423 w 291740"/>
              <a:gd name="T85" fmla="*/ 3918250 h 291741"/>
              <a:gd name="T86" fmla="*/ 1267029 w 291740"/>
              <a:gd name="T87" fmla="*/ 2493042 h 291741"/>
              <a:gd name="T88" fmla="*/ 2576378 w 291740"/>
              <a:gd name="T89" fmla="*/ 590570 h 291741"/>
              <a:gd name="T90" fmla="*/ 6107382 w 291740"/>
              <a:gd name="T91" fmla="*/ 590570 h 291741"/>
              <a:gd name="T92" fmla="*/ 797675 w 291740"/>
              <a:gd name="T93" fmla="*/ 0 h 291741"/>
              <a:gd name="T94" fmla="*/ 8683724 w 291740"/>
              <a:gd name="T95" fmla="*/ 1630657 h 291741"/>
              <a:gd name="T96" fmla="*/ 8356807 w 291740"/>
              <a:gd name="T97" fmla="*/ 808960 h 291741"/>
              <a:gd name="T98" fmla="*/ 6434333 w 291740"/>
              <a:gd name="T99" fmla="*/ 590570 h 291741"/>
              <a:gd name="T100" fmla="*/ 2249469 w 291740"/>
              <a:gd name="T101" fmla="*/ 590570 h 291741"/>
              <a:gd name="T102" fmla="*/ 326899 w 291740"/>
              <a:gd name="T103" fmla="*/ 808960 h 291741"/>
              <a:gd name="T104" fmla="*/ 7872902 w 291740"/>
              <a:gd name="T105" fmla="*/ 10105447 h 291741"/>
              <a:gd name="T106" fmla="*/ 8683724 w 291740"/>
              <a:gd name="T107" fmla="*/ 9643164 h 291741"/>
              <a:gd name="T108" fmla="*/ 0 w 291740"/>
              <a:gd name="T109" fmla="*/ 9643164 h 291741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</a:gdLst>
            <a:ahLst/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l="0" t="0" r="r" b="b"/>
            <a:pathLst>
              <a:path w="291740" h="291741">
                <a:moveTo>
                  <a:pt x="238717" y="215258"/>
                </a:moveTo>
                <a:lnTo>
                  <a:pt x="238717" y="242203"/>
                </a:lnTo>
                <a:lnTo>
                  <a:pt x="283083" y="242203"/>
                </a:lnTo>
                <a:lnTo>
                  <a:pt x="283083" y="215258"/>
                </a:lnTo>
                <a:lnTo>
                  <a:pt x="238717" y="215258"/>
                </a:lnTo>
                <a:close/>
                <a:moveTo>
                  <a:pt x="43582" y="215258"/>
                </a:moveTo>
                <a:lnTo>
                  <a:pt x="43582" y="242203"/>
                </a:lnTo>
                <a:lnTo>
                  <a:pt x="87947" y="242203"/>
                </a:lnTo>
                <a:lnTo>
                  <a:pt x="87947" y="215258"/>
                </a:lnTo>
                <a:lnTo>
                  <a:pt x="43582" y="215258"/>
                </a:lnTo>
                <a:close/>
                <a:moveTo>
                  <a:pt x="194352" y="162447"/>
                </a:moveTo>
                <a:lnTo>
                  <a:pt x="198232" y="162447"/>
                </a:lnTo>
                <a:lnTo>
                  <a:pt x="194352" y="165149"/>
                </a:lnTo>
                <a:lnTo>
                  <a:pt x="194352" y="162447"/>
                </a:lnTo>
                <a:close/>
                <a:moveTo>
                  <a:pt x="238717" y="144484"/>
                </a:moveTo>
                <a:lnTo>
                  <a:pt x="238717" y="171429"/>
                </a:lnTo>
                <a:lnTo>
                  <a:pt x="283083" y="171429"/>
                </a:lnTo>
                <a:lnTo>
                  <a:pt x="283083" y="144484"/>
                </a:lnTo>
                <a:lnTo>
                  <a:pt x="238717" y="144484"/>
                </a:lnTo>
                <a:close/>
                <a:moveTo>
                  <a:pt x="43582" y="144484"/>
                </a:moveTo>
                <a:lnTo>
                  <a:pt x="43582" y="171429"/>
                </a:lnTo>
                <a:lnTo>
                  <a:pt x="87947" y="171429"/>
                </a:lnTo>
                <a:lnTo>
                  <a:pt x="87947" y="144484"/>
                </a:lnTo>
                <a:lnTo>
                  <a:pt x="43582" y="144484"/>
                </a:lnTo>
                <a:close/>
                <a:moveTo>
                  <a:pt x="229700" y="140532"/>
                </a:moveTo>
                <a:lnTo>
                  <a:pt x="211129" y="153466"/>
                </a:lnTo>
                <a:lnTo>
                  <a:pt x="194352" y="153466"/>
                </a:lnTo>
                <a:lnTo>
                  <a:pt x="194352" y="143681"/>
                </a:lnTo>
                <a:lnTo>
                  <a:pt x="229700" y="140532"/>
                </a:lnTo>
                <a:close/>
                <a:moveTo>
                  <a:pt x="238717" y="74070"/>
                </a:moveTo>
                <a:lnTo>
                  <a:pt x="238717" y="100655"/>
                </a:lnTo>
                <a:lnTo>
                  <a:pt x="283083" y="100655"/>
                </a:lnTo>
                <a:lnTo>
                  <a:pt x="283083" y="74070"/>
                </a:lnTo>
                <a:lnTo>
                  <a:pt x="238717" y="74070"/>
                </a:lnTo>
                <a:close/>
                <a:moveTo>
                  <a:pt x="43582" y="74070"/>
                </a:moveTo>
                <a:lnTo>
                  <a:pt x="43582" y="100655"/>
                </a:lnTo>
                <a:lnTo>
                  <a:pt x="87947" y="100655"/>
                </a:lnTo>
                <a:lnTo>
                  <a:pt x="87947" y="74070"/>
                </a:lnTo>
                <a:lnTo>
                  <a:pt x="43582" y="74070"/>
                </a:lnTo>
                <a:close/>
                <a:moveTo>
                  <a:pt x="39254" y="65088"/>
                </a:moveTo>
                <a:lnTo>
                  <a:pt x="92276" y="65088"/>
                </a:lnTo>
                <a:cubicBezTo>
                  <a:pt x="94800" y="65088"/>
                  <a:pt x="96965" y="67244"/>
                  <a:pt x="96965" y="69758"/>
                </a:cubicBezTo>
                <a:lnTo>
                  <a:pt x="96965" y="82692"/>
                </a:lnTo>
                <a:lnTo>
                  <a:pt x="229700" y="82692"/>
                </a:lnTo>
                <a:lnTo>
                  <a:pt x="229700" y="69758"/>
                </a:lnTo>
                <a:cubicBezTo>
                  <a:pt x="229700" y="67244"/>
                  <a:pt x="231864" y="65088"/>
                  <a:pt x="234028" y="65088"/>
                </a:cubicBezTo>
                <a:lnTo>
                  <a:pt x="287411" y="65088"/>
                </a:lnTo>
                <a:cubicBezTo>
                  <a:pt x="289936" y="65088"/>
                  <a:pt x="291740" y="67244"/>
                  <a:pt x="291740" y="69758"/>
                </a:cubicBezTo>
                <a:lnTo>
                  <a:pt x="291740" y="104966"/>
                </a:lnTo>
                <a:cubicBezTo>
                  <a:pt x="291740" y="107481"/>
                  <a:pt x="289936" y="109636"/>
                  <a:pt x="287411" y="109636"/>
                </a:cubicBezTo>
                <a:lnTo>
                  <a:pt x="265409" y="109636"/>
                </a:lnTo>
                <a:lnTo>
                  <a:pt x="265409" y="135862"/>
                </a:lnTo>
                <a:lnTo>
                  <a:pt x="287411" y="135862"/>
                </a:lnTo>
                <a:cubicBezTo>
                  <a:pt x="289936" y="135862"/>
                  <a:pt x="291740" y="138018"/>
                  <a:pt x="291740" y="140532"/>
                </a:cubicBezTo>
                <a:lnTo>
                  <a:pt x="291740" y="175740"/>
                </a:lnTo>
                <a:cubicBezTo>
                  <a:pt x="291740" y="178255"/>
                  <a:pt x="289936" y="180410"/>
                  <a:pt x="287411" y="180410"/>
                </a:cubicBezTo>
                <a:lnTo>
                  <a:pt x="265409" y="180410"/>
                </a:lnTo>
                <a:lnTo>
                  <a:pt x="265409" y="206636"/>
                </a:lnTo>
                <a:lnTo>
                  <a:pt x="287411" y="206636"/>
                </a:lnTo>
                <a:cubicBezTo>
                  <a:pt x="289936" y="206636"/>
                  <a:pt x="291740" y="208792"/>
                  <a:pt x="291740" y="211307"/>
                </a:cubicBezTo>
                <a:lnTo>
                  <a:pt x="291740" y="246514"/>
                </a:lnTo>
                <a:cubicBezTo>
                  <a:pt x="291740" y="249029"/>
                  <a:pt x="289936" y="250466"/>
                  <a:pt x="287411" y="250466"/>
                </a:cubicBezTo>
                <a:lnTo>
                  <a:pt x="234028" y="250466"/>
                </a:lnTo>
                <a:cubicBezTo>
                  <a:pt x="231864" y="250466"/>
                  <a:pt x="229700" y="249029"/>
                  <a:pt x="229700" y="246514"/>
                </a:cubicBezTo>
                <a:lnTo>
                  <a:pt x="229700" y="211307"/>
                </a:lnTo>
                <a:cubicBezTo>
                  <a:pt x="229700" y="208792"/>
                  <a:pt x="231864" y="206636"/>
                  <a:pt x="234028" y="206636"/>
                </a:cubicBezTo>
                <a:lnTo>
                  <a:pt x="256392" y="206636"/>
                </a:lnTo>
                <a:lnTo>
                  <a:pt x="256392" y="180410"/>
                </a:lnTo>
                <a:lnTo>
                  <a:pt x="234028" y="180410"/>
                </a:lnTo>
                <a:cubicBezTo>
                  <a:pt x="231864" y="180410"/>
                  <a:pt x="229700" y="178255"/>
                  <a:pt x="229700" y="175740"/>
                </a:cubicBezTo>
                <a:lnTo>
                  <a:pt x="229700" y="162447"/>
                </a:lnTo>
                <a:lnTo>
                  <a:pt x="198232" y="162447"/>
                </a:lnTo>
                <a:lnTo>
                  <a:pt x="211129" y="153466"/>
                </a:lnTo>
                <a:lnTo>
                  <a:pt x="229700" y="153466"/>
                </a:lnTo>
                <a:lnTo>
                  <a:pt x="229700" y="140532"/>
                </a:lnTo>
                <a:cubicBezTo>
                  <a:pt x="229700" y="138018"/>
                  <a:pt x="231864" y="135862"/>
                  <a:pt x="234028" y="135862"/>
                </a:cubicBezTo>
                <a:lnTo>
                  <a:pt x="256392" y="135862"/>
                </a:lnTo>
                <a:lnTo>
                  <a:pt x="256392" y="109636"/>
                </a:lnTo>
                <a:lnTo>
                  <a:pt x="234028" y="109636"/>
                </a:lnTo>
                <a:cubicBezTo>
                  <a:pt x="231864" y="109636"/>
                  <a:pt x="229700" y="107481"/>
                  <a:pt x="229700" y="104966"/>
                </a:cubicBezTo>
                <a:lnTo>
                  <a:pt x="229700" y="91673"/>
                </a:lnTo>
                <a:lnTo>
                  <a:pt x="96965" y="91673"/>
                </a:lnTo>
                <a:lnTo>
                  <a:pt x="96965" y="104966"/>
                </a:lnTo>
                <a:cubicBezTo>
                  <a:pt x="96965" y="107481"/>
                  <a:pt x="94800" y="109636"/>
                  <a:pt x="92276" y="109636"/>
                </a:cubicBezTo>
                <a:lnTo>
                  <a:pt x="70273" y="109636"/>
                </a:lnTo>
                <a:lnTo>
                  <a:pt x="70273" y="135862"/>
                </a:lnTo>
                <a:lnTo>
                  <a:pt x="92276" y="135862"/>
                </a:lnTo>
                <a:cubicBezTo>
                  <a:pt x="94800" y="135862"/>
                  <a:pt x="96965" y="138018"/>
                  <a:pt x="96965" y="140532"/>
                </a:cubicBezTo>
                <a:lnTo>
                  <a:pt x="96965" y="153466"/>
                </a:lnTo>
                <a:lnTo>
                  <a:pt x="132313" y="153466"/>
                </a:lnTo>
                <a:lnTo>
                  <a:pt x="132313" y="140532"/>
                </a:lnTo>
                <a:cubicBezTo>
                  <a:pt x="132313" y="138018"/>
                  <a:pt x="134477" y="135862"/>
                  <a:pt x="136641" y="135862"/>
                </a:cubicBezTo>
                <a:lnTo>
                  <a:pt x="190024" y="135862"/>
                </a:lnTo>
                <a:cubicBezTo>
                  <a:pt x="192188" y="135862"/>
                  <a:pt x="194352" y="138018"/>
                  <a:pt x="194352" y="140532"/>
                </a:cubicBezTo>
                <a:lnTo>
                  <a:pt x="194352" y="143681"/>
                </a:lnTo>
                <a:lnTo>
                  <a:pt x="185335" y="144484"/>
                </a:lnTo>
                <a:lnTo>
                  <a:pt x="141330" y="144484"/>
                </a:lnTo>
                <a:lnTo>
                  <a:pt x="141330" y="171429"/>
                </a:lnTo>
                <a:lnTo>
                  <a:pt x="185335" y="171429"/>
                </a:lnTo>
                <a:lnTo>
                  <a:pt x="194352" y="165149"/>
                </a:lnTo>
                <a:lnTo>
                  <a:pt x="194352" y="175740"/>
                </a:lnTo>
                <a:cubicBezTo>
                  <a:pt x="194352" y="178255"/>
                  <a:pt x="192188" y="180410"/>
                  <a:pt x="190024" y="180410"/>
                </a:cubicBezTo>
                <a:lnTo>
                  <a:pt x="167661" y="180410"/>
                </a:lnTo>
                <a:lnTo>
                  <a:pt x="167661" y="228551"/>
                </a:lnTo>
                <a:cubicBezTo>
                  <a:pt x="167661" y="231066"/>
                  <a:pt x="165857" y="233221"/>
                  <a:pt x="163332" y="233221"/>
                </a:cubicBezTo>
                <a:lnTo>
                  <a:pt x="96965" y="233221"/>
                </a:lnTo>
                <a:lnTo>
                  <a:pt x="96965" y="246514"/>
                </a:lnTo>
                <a:cubicBezTo>
                  <a:pt x="96965" y="249029"/>
                  <a:pt x="94800" y="250466"/>
                  <a:pt x="92276" y="250466"/>
                </a:cubicBezTo>
                <a:lnTo>
                  <a:pt x="39254" y="250466"/>
                </a:lnTo>
                <a:cubicBezTo>
                  <a:pt x="36368" y="250466"/>
                  <a:pt x="34925" y="249029"/>
                  <a:pt x="34925" y="246514"/>
                </a:cubicBezTo>
                <a:lnTo>
                  <a:pt x="34925" y="211307"/>
                </a:lnTo>
                <a:cubicBezTo>
                  <a:pt x="34925" y="208792"/>
                  <a:pt x="36368" y="206636"/>
                  <a:pt x="39254" y="206636"/>
                </a:cubicBezTo>
                <a:lnTo>
                  <a:pt x="92276" y="206636"/>
                </a:lnTo>
                <a:cubicBezTo>
                  <a:pt x="94800" y="206636"/>
                  <a:pt x="96965" y="208792"/>
                  <a:pt x="96965" y="211307"/>
                </a:cubicBezTo>
                <a:lnTo>
                  <a:pt x="96965" y="224240"/>
                </a:lnTo>
                <a:lnTo>
                  <a:pt x="159004" y="224240"/>
                </a:lnTo>
                <a:lnTo>
                  <a:pt x="159004" y="180410"/>
                </a:lnTo>
                <a:lnTo>
                  <a:pt x="136641" y="180410"/>
                </a:lnTo>
                <a:cubicBezTo>
                  <a:pt x="134477" y="180410"/>
                  <a:pt x="132313" y="178255"/>
                  <a:pt x="132313" y="175740"/>
                </a:cubicBezTo>
                <a:lnTo>
                  <a:pt x="132313" y="162447"/>
                </a:lnTo>
                <a:lnTo>
                  <a:pt x="96965" y="162447"/>
                </a:lnTo>
                <a:lnTo>
                  <a:pt x="96965" y="175740"/>
                </a:lnTo>
                <a:cubicBezTo>
                  <a:pt x="96965" y="178255"/>
                  <a:pt x="94800" y="180410"/>
                  <a:pt x="92276" y="180410"/>
                </a:cubicBezTo>
                <a:lnTo>
                  <a:pt x="39254" y="180410"/>
                </a:lnTo>
                <a:cubicBezTo>
                  <a:pt x="36368" y="180410"/>
                  <a:pt x="34925" y="178255"/>
                  <a:pt x="34925" y="175740"/>
                </a:cubicBezTo>
                <a:lnTo>
                  <a:pt x="34925" y="140532"/>
                </a:lnTo>
                <a:cubicBezTo>
                  <a:pt x="34925" y="138018"/>
                  <a:pt x="36368" y="135862"/>
                  <a:pt x="39254" y="135862"/>
                </a:cubicBezTo>
                <a:lnTo>
                  <a:pt x="61256" y="135862"/>
                </a:lnTo>
                <a:lnTo>
                  <a:pt x="61256" y="109636"/>
                </a:lnTo>
                <a:lnTo>
                  <a:pt x="39254" y="109636"/>
                </a:lnTo>
                <a:cubicBezTo>
                  <a:pt x="36368" y="109636"/>
                  <a:pt x="34925" y="107481"/>
                  <a:pt x="34925" y="104966"/>
                </a:cubicBezTo>
                <a:lnTo>
                  <a:pt x="34925" y="69758"/>
                </a:lnTo>
                <a:cubicBezTo>
                  <a:pt x="34925" y="67244"/>
                  <a:pt x="36368" y="65088"/>
                  <a:pt x="39254" y="65088"/>
                </a:cubicBezTo>
                <a:close/>
                <a:moveTo>
                  <a:pt x="71013" y="8623"/>
                </a:moveTo>
                <a:lnTo>
                  <a:pt x="71013" y="16527"/>
                </a:lnTo>
                <a:cubicBezTo>
                  <a:pt x="71013" y="23354"/>
                  <a:pt x="77141" y="29461"/>
                  <a:pt x="83990" y="29461"/>
                </a:cubicBezTo>
                <a:lnTo>
                  <a:pt x="155002" y="29461"/>
                </a:lnTo>
                <a:cubicBezTo>
                  <a:pt x="162211" y="29461"/>
                  <a:pt x="168339" y="23354"/>
                  <a:pt x="168339" y="16527"/>
                </a:cubicBezTo>
                <a:lnTo>
                  <a:pt x="168339" y="8623"/>
                </a:lnTo>
                <a:lnTo>
                  <a:pt x="71013" y="8623"/>
                </a:lnTo>
                <a:close/>
                <a:moveTo>
                  <a:pt x="21988" y="0"/>
                </a:moveTo>
                <a:lnTo>
                  <a:pt x="217003" y="0"/>
                </a:lnTo>
                <a:cubicBezTo>
                  <a:pt x="229259" y="0"/>
                  <a:pt x="239352" y="10419"/>
                  <a:pt x="239352" y="22635"/>
                </a:cubicBezTo>
                <a:lnTo>
                  <a:pt x="239352" y="45629"/>
                </a:lnTo>
                <a:cubicBezTo>
                  <a:pt x="239352" y="48144"/>
                  <a:pt x="237549" y="50300"/>
                  <a:pt x="234666" y="50300"/>
                </a:cubicBezTo>
                <a:cubicBezTo>
                  <a:pt x="232503" y="50300"/>
                  <a:pt x="230340" y="48144"/>
                  <a:pt x="230340" y="45629"/>
                </a:cubicBezTo>
                <a:lnTo>
                  <a:pt x="230340" y="22635"/>
                </a:lnTo>
                <a:cubicBezTo>
                  <a:pt x="230340" y="14731"/>
                  <a:pt x="224212" y="8623"/>
                  <a:pt x="217003" y="8623"/>
                </a:cubicBezTo>
                <a:lnTo>
                  <a:pt x="177351" y="8623"/>
                </a:lnTo>
                <a:lnTo>
                  <a:pt x="177351" y="16527"/>
                </a:lnTo>
                <a:cubicBezTo>
                  <a:pt x="177351" y="28743"/>
                  <a:pt x="167258" y="38444"/>
                  <a:pt x="155002" y="38444"/>
                </a:cubicBezTo>
                <a:lnTo>
                  <a:pt x="83990" y="38444"/>
                </a:lnTo>
                <a:cubicBezTo>
                  <a:pt x="71734" y="38444"/>
                  <a:pt x="62001" y="28743"/>
                  <a:pt x="62001" y="16527"/>
                </a:cubicBezTo>
                <a:lnTo>
                  <a:pt x="62001" y="8623"/>
                </a:lnTo>
                <a:lnTo>
                  <a:pt x="21988" y="8623"/>
                </a:lnTo>
                <a:cubicBezTo>
                  <a:pt x="14779" y="8623"/>
                  <a:pt x="9011" y="14731"/>
                  <a:pt x="9011" y="22635"/>
                </a:cubicBezTo>
                <a:lnTo>
                  <a:pt x="9011" y="269824"/>
                </a:lnTo>
                <a:cubicBezTo>
                  <a:pt x="9011" y="277010"/>
                  <a:pt x="14779" y="282759"/>
                  <a:pt x="21988" y="282759"/>
                </a:cubicBezTo>
                <a:lnTo>
                  <a:pt x="217003" y="282759"/>
                </a:lnTo>
                <a:cubicBezTo>
                  <a:pt x="224212" y="282759"/>
                  <a:pt x="230340" y="277010"/>
                  <a:pt x="230340" y="269824"/>
                </a:cubicBezTo>
                <a:cubicBezTo>
                  <a:pt x="230340" y="266950"/>
                  <a:pt x="232503" y="265154"/>
                  <a:pt x="234666" y="265154"/>
                </a:cubicBezTo>
                <a:cubicBezTo>
                  <a:pt x="237549" y="265154"/>
                  <a:pt x="239352" y="266950"/>
                  <a:pt x="239352" y="269824"/>
                </a:cubicBezTo>
                <a:cubicBezTo>
                  <a:pt x="239352" y="282040"/>
                  <a:pt x="229259" y="291741"/>
                  <a:pt x="217003" y="291741"/>
                </a:cubicBezTo>
                <a:lnTo>
                  <a:pt x="21988" y="291741"/>
                </a:lnTo>
                <a:cubicBezTo>
                  <a:pt x="9732" y="291741"/>
                  <a:pt x="0" y="282040"/>
                  <a:pt x="0" y="269824"/>
                </a:cubicBezTo>
                <a:lnTo>
                  <a:pt x="0" y="22635"/>
                </a:lnTo>
                <a:cubicBezTo>
                  <a:pt x="0" y="10419"/>
                  <a:pt x="9732" y="0"/>
                  <a:pt x="2198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anchor="ctr"/>
          <a:lstStyle/>
          <a:p>
            <a:endParaRPr lang="en-US" sz="900"/>
          </a:p>
        </p:txBody>
      </p:sp>
      <p:sp>
        <p:nvSpPr>
          <p:cNvPr id="109" name="Freeform 973">
            <a:extLst>
              <a:ext uri="{FF2B5EF4-FFF2-40B4-BE49-F238E27FC236}">
                <a16:creationId xmlns:a16="http://schemas.microsoft.com/office/drawing/2014/main" id="{44C3ED59-9326-6442-8222-CD292D3B751B}"/>
              </a:ext>
            </a:extLst>
          </p:cNvPr>
          <p:cNvSpPr>
            <a:spLocks noChangeAspect="1"/>
          </p:cNvSpPr>
          <p:nvPr/>
        </p:nvSpPr>
        <p:spPr bwMode="auto">
          <a:xfrm>
            <a:off x="10363518" y="1093405"/>
            <a:ext cx="453549" cy="454906"/>
          </a:xfrm>
          <a:custGeom>
            <a:avLst/>
            <a:gdLst>
              <a:gd name="T0" fmla="*/ 4788566 w 291741"/>
              <a:gd name="T1" fmla="*/ 10189233 h 293327"/>
              <a:gd name="T2" fmla="*/ 6128856 w 291741"/>
              <a:gd name="T3" fmla="*/ 9930359 h 293327"/>
              <a:gd name="T4" fmla="*/ 7801296 w 291741"/>
              <a:gd name="T5" fmla="*/ 7719800 h 293327"/>
              <a:gd name="T6" fmla="*/ 8762053 w 291741"/>
              <a:gd name="T7" fmla="*/ 7719800 h 293327"/>
              <a:gd name="T8" fmla="*/ 1820115 w 291741"/>
              <a:gd name="T9" fmla="*/ 8681756 h 293327"/>
              <a:gd name="T10" fmla="*/ 1820115 w 291741"/>
              <a:gd name="T11" fmla="*/ 7719800 h 293327"/>
              <a:gd name="T12" fmla="*/ 8450437 w 291741"/>
              <a:gd name="T13" fmla="*/ 7411986 h 293327"/>
              <a:gd name="T14" fmla="*/ 9086636 w 291741"/>
              <a:gd name="T15" fmla="*/ 8835697 h 293327"/>
              <a:gd name="T16" fmla="*/ 7489672 w 291741"/>
              <a:gd name="T17" fmla="*/ 8835697 h 293327"/>
              <a:gd name="T18" fmla="*/ 6853490 w 291741"/>
              <a:gd name="T19" fmla="*/ 8194365 h 293327"/>
              <a:gd name="T20" fmla="*/ 7489672 w 291741"/>
              <a:gd name="T21" fmla="*/ 7578735 h 293327"/>
              <a:gd name="T22" fmla="*/ 8125864 w 291741"/>
              <a:gd name="T23" fmla="*/ 6937399 h 293327"/>
              <a:gd name="T24" fmla="*/ 2465567 w 291741"/>
              <a:gd name="T25" fmla="*/ 6937399 h 293327"/>
              <a:gd name="T26" fmla="*/ 3098038 w 291741"/>
              <a:gd name="T27" fmla="*/ 7578735 h 293327"/>
              <a:gd name="T28" fmla="*/ 3730604 w 291741"/>
              <a:gd name="T29" fmla="*/ 8194365 h 293327"/>
              <a:gd name="T30" fmla="*/ 3098038 w 291741"/>
              <a:gd name="T31" fmla="*/ 8835697 h 293327"/>
              <a:gd name="T32" fmla="*/ 1497407 w 291741"/>
              <a:gd name="T33" fmla="*/ 8835697 h 293327"/>
              <a:gd name="T34" fmla="*/ 2142862 w 291741"/>
              <a:gd name="T35" fmla="*/ 7411986 h 293327"/>
              <a:gd name="T36" fmla="*/ 5498109 w 291741"/>
              <a:gd name="T37" fmla="*/ 4985486 h 293327"/>
              <a:gd name="T38" fmla="*/ 6128856 w 291741"/>
              <a:gd name="T39" fmla="*/ 4985486 h 293327"/>
              <a:gd name="T40" fmla="*/ 4525784 w 291741"/>
              <a:gd name="T41" fmla="*/ 9127772 h 293327"/>
              <a:gd name="T42" fmla="*/ 4525784 w 291741"/>
              <a:gd name="T43" fmla="*/ 4985486 h 293327"/>
              <a:gd name="T44" fmla="*/ 8510398 w 291741"/>
              <a:gd name="T45" fmla="*/ 5778348 h 293327"/>
              <a:gd name="T46" fmla="*/ 8178117 w 291741"/>
              <a:gd name="T47" fmla="*/ 4721340 h 293327"/>
              <a:gd name="T48" fmla="*/ 2520823 w 291741"/>
              <a:gd name="T49" fmla="*/ 4721340 h 293327"/>
              <a:gd name="T50" fmla="*/ 2188536 w 291741"/>
              <a:gd name="T51" fmla="*/ 5778348 h 293327"/>
              <a:gd name="T52" fmla="*/ 5327334 w 291741"/>
              <a:gd name="T53" fmla="*/ 3639241 h 293327"/>
              <a:gd name="T54" fmla="*/ 5327334 w 291741"/>
              <a:gd name="T55" fmla="*/ 3639241 h 293327"/>
              <a:gd name="T56" fmla="*/ 6431040 w 291741"/>
              <a:gd name="T57" fmla="*/ 4739546 h 293327"/>
              <a:gd name="T58" fmla="*/ 6509934 w 291741"/>
              <a:gd name="T59" fmla="*/ 9127772 h 293327"/>
              <a:gd name="T60" fmla="*/ 6457362 w 291741"/>
              <a:gd name="T61" fmla="*/ 9451426 h 293327"/>
              <a:gd name="T62" fmla="*/ 5866052 w 291741"/>
              <a:gd name="T63" fmla="*/ 10512858 h 293327"/>
              <a:gd name="T64" fmla="*/ 4197269 w 291741"/>
              <a:gd name="T65" fmla="*/ 9451426 h 293327"/>
              <a:gd name="T66" fmla="*/ 4144695 w 291741"/>
              <a:gd name="T67" fmla="*/ 9127772 h 293327"/>
              <a:gd name="T68" fmla="*/ 4223526 w 291741"/>
              <a:gd name="T69" fmla="*/ 4752491 h 293327"/>
              <a:gd name="T70" fmla="*/ 4749485 w 291741"/>
              <a:gd name="T71" fmla="*/ 2162067 h 293327"/>
              <a:gd name="T72" fmla="*/ 5821665 w 291741"/>
              <a:gd name="T73" fmla="*/ 2489784 h 293327"/>
              <a:gd name="T74" fmla="*/ 4749485 w 291741"/>
              <a:gd name="T75" fmla="*/ 2162067 h 293327"/>
              <a:gd name="T76" fmla="*/ 2775344 w 291741"/>
              <a:gd name="T77" fmla="*/ 2736270 h 293327"/>
              <a:gd name="T78" fmla="*/ 7645488 w 291741"/>
              <a:gd name="T79" fmla="*/ 1479300 h 293327"/>
              <a:gd name="T80" fmla="*/ 8917836 w 291741"/>
              <a:gd name="T81" fmla="*/ 2736270 h 293327"/>
              <a:gd name="T82" fmla="*/ 8450437 w 291741"/>
              <a:gd name="T83" fmla="*/ 3056912 h 293327"/>
              <a:gd name="T84" fmla="*/ 8125864 w 291741"/>
              <a:gd name="T85" fmla="*/ 3518699 h 293327"/>
              <a:gd name="T86" fmla="*/ 7489672 w 291741"/>
              <a:gd name="T87" fmla="*/ 2903016 h 293327"/>
              <a:gd name="T88" fmla="*/ 6853490 w 291741"/>
              <a:gd name="T89" fmla="*/ 2274468 h 293327"/>
              <a:gd name="T90" fmla="*/ 7489672 w 291741"/>
              <a:gd name="T91" fmla="*/ 1633187 h 293327"/>
              <a:gd name="T92" fmla="*/ 2943131 w 291741"/>
              <a:gd name="T93" fmla="*/ 1479300 h 293327"/>
              <a:gd name="T94" fmla="*/ 3575677 w 291741"/>
              <a:gd name="T95" fmla="*/ 2120623 h 293327"/>
              <a:gd name="T96" fmla="*/ 3098038 w 291741"/>
              <a:gd name="T97" fmla="*/ 2428453 h 293327"/>
              <a:gd name="T98" fmla="*/ 2465567 w 291741"/>
              <a:gd name="T99" fmla="*/ 3056912 h 293327"/>
              <a:gd name="T100" fmla="*/ 2142862 w 291741"/>
              <a:gd name="T101" fmla="*/ 3518699 h 293327"/>
              <a:gd name="T102" fmla="*/ 1497407 w 291741"/>
              <a:gd name="T103" fmla="*/ 2903016 h 293327"/>
              <a:gd name="T104" fmla="*/ 8665552 w 291741"/>
              <a:gd name="T105" fmla="*/ 540917 h 293327"/>
              <a:gd name="T106" fmla="*/ 8665552 w 291741"/>
              <a:gd name="T107" fmla="*/ 540917 h 293327"/>
              <a:gd name="T108" fmla="*/ 8626404 w 291741"/>
              <a:gd name="T109" fmla="*/ 51539 h 293327"/>
              <a:gd name="T110" fmla="*/ 10583983 w 291741"/>
              <a:gd name="T111" fmla="*/ 10288609 h 293327"/>
              <a:gd name="T112" fmla="*/ 6851543 w 291741"/>
              <a:gd name="T113" fmla="*/ 10288609 h 293327"/>
              <a:gd name="T114" fmla="*/ 10257710 w 291741"/>
              <a:gd name="T115" fmla="*/ 2214785 h 293327"/>
              <a:gd name="T116" fmla="*/ 8339309 w 291741"/>
              <a:gd name="T117" fmla="*/ 309131 h 293327"/>
              <a:gd name="T118" fmla="*/ 3588852 w 291741"/>
              <a:gd name="T119" fmla="*/ 10134106 h 293327"/>
              <a:gd name="T120" fmla="*/ 156512 w 291741"/>
              <a:gd name="T121" fmla="*/ 10455992 h 293327"/>
              <a:gd name="T122" fmla="*/ 156512 w 291741"/>
              <a:gd name="T123" fmla="*/ 0 h 293327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0" t="0" r="r" b="b"/>
            <a:pathLst>
              <a:path w="291741" h="293327">
                <a:moveTo>
                  <a:pt x="124750" y="263710"/>
                </a:moveTo>
                <a:lnTo>
                  <a:pt x="124750" y="277074"/>
                </a:lnTo>
                <a:cubicBezTo>
                  <a:pt x="124750" y="281047"/>
                  <a:pt x="128009" y="284297"/>
                  <a:pt x="131994" y="284297"/>
                </a:cubicBezTo>
                <a:lnTo>
                  <a:pt x="161694" y="284297"/>
                </a:lnTo>
                <a:cubicBezTo>
                  <a:pt x="163867" y="284297"/>
                  <a:pt x="165678" y="283936"/>
                  <a:pt x="167127" y="282130"/>
                </a:cubicBezTo>
                <a:cubicBezTo>
                  <a:pt x="168576" y="280686"/>
                  <a:pt x="168938" y="278880"/>
                  <a:pt x="168938" y="277074"/>
                </a:cubicBezTo>
                <a:lnTo>
                  <a:pt x="168938" y="263710"/>
                </a:lnTo>
                <a:lnTo>
                  <a:pt x="124750" y="263710"/>
                </a:lnTo>
                <a:close/>
                <a:moveTo>
                  <a:pt x="215037" y="215396"/>
                </a:moveTo>
                <a:lnTo>
                  <a:pt x="215037" y="242236"/>
                </a:lnTo>
                <a:lnTo>
                  <a:pt x="241520" y="242236"/>
                </a:lnTo>
                <a:lnTo>
                  <a:pt x="241520" y="215396"/>
                </a:lnTo>
                <a:lnTo>
                  <a:pt x="215037" y="215396"/>
                </a:lnTo>
                <a:close/>
                <a:moveTo>
                  <a:pt x="50170" y="215396"/>
                </a:moveTo>
                <a:lnTo>
                  <a:pt x="50170" y="242236"/>
                </a:lnTo>
                <a:lnTo>
                  <a:pt x="76501" y="242236"/>
                </a:lnTo>
                <a:lnTo>
                  <a:pt x="76501" y="215396"/>
                </a:lnTo>
                <a:lnTo>
                  <a:pt x="50170" y="215396"/>
                </a:lnTo>
                <a:close/>
                <a:moveTo>
                  <a:pt x="228279" y="188913"/>
                </a:moveTo>
                <a:cubicBezTo>
                  <a:pt x="230426" y="188913"/>
                  <a:pt x="232931" y="191418"/>
                  <a:pt x="232931" y="193565"/>
                </a:cubicBezTo>
                <a:lnTo>
                  <a:pt x="232931" y="206807"/>
                </a:lnTo>
                <a:lnTo>
                  <a:pt x="245815" y="206807"/>
                </a:lnTo>
                <a:cubicBezTo>
                  <a:pt x="248320" y="206807"/>
                  <a:pt x="250467" y="208954"/>
                  <a:pt x="250467" y="211459"/>
                </a:cubicBezTo>
                <a:lnTo>
                  <a:pt x="250467" y="246531"/>
                </a:lnTo>
                <a:cubicBezTo>
                  <a:pt x="250467" y="249036"/>
                  <a:pt x="248320" y="250467"/>
                  <a:pt x="245815" y="250467"/>
                </a:cubicBezTo>
                <a:lnTo>
                  <a:pt x="210743" y="250467"/>
                </a:lnTo>
                <a:cubicBezTo>
                  <a:pt x="208238" y="250467"/>
                  <a:pt x="206448" y="249036"/>
                  <a:pt x="206448" y="246531"/>
                </a:cubicBezTo>
                <a:lnTo>
                  <a:pt x="206448" y="233289"/>
                </a:lnTo>
                <a:lnTo>
                  <a:pt x="192849" y="233289"/>
                </a:lnTo>
                <a:cubicBezTo>
                  <a:pt x="190344" y="233289"/>
                  <a:pt x="188912" y="231142"/>
                  <a:pt x="188912" y="228637"/>
                </a:cubicBezTo>
                <a:cubicBezTo>
                  <a:pt x="188912" y="226132"/>
                  <a:pt x="190344" y="224342"/>
                  <a:pt x="192849" y="224342"/>
                </a:cubicBezTo>
                <a:lnTo>
                  <a:pt x="206448" y="224342"/>
                </a:lnTo>
                <a:lnTo>
                  <a:pt x="206448" y="211459"/>
                </a:lnTo>
                <a:cubicBezTo>
                  <a:pt x="206448" y="208954"/>
                  <a:pt x="208238" y="206807"/>
                  <a:pt x="210743" y="206807"/>
                </a:cubicBezTo>
                <a:lnTo>
                  <a:pt x="223984" y="206807"/>
                </a:lnTo>
                <a:lnTo>
                  <a:pt x="223984" y="193565"/>
                </a:lnTo>
                <a:cubicBezTo>
                  <a:pt x="223984" y="191418"/>
                  <a:pt x="226132" y="188913"/>
                  <a:pt x="228279" y="188913"/>
                </a:cubicBezTo>
                <a:close/>
                <a:moveTo>
                  <a:pt x="63335" y="188913"/>
                </a:moveTo>
                <a:cubicBezTo>
                  <a:pt x="65826" y="188913"/>
                  <a:pt x="67961" y="191418"/>
                  <a:pt x="67961" y="193565"/>
                </a:cubicBezTo>
                <a:lnTo>
                  <a:pt x="67961" y="206807"/>
                </a:lnTo>
                <a:lnTo>
                  <a:pt x="81126" y="206807"/>
                </a:lnTo>
                <a:cubicBezTo>
                  <a:pt x="83261" y="206807"/>
                  <a:pt x="85396" y="208954"/>
                  <a:pt x="85396" y="211459"/>
                </a:cubicBezTo>
                <a:lnTo>
                  <a:pt x="85396" y="224342"/>
                </a:lnTo>
                <a:lnTo>
                  <a:pt x="98561" y="224342"/>
                </a:lnTo>
                <a:cubicBezTo>
                  <a:pt x="101052" y="224342"/>
                  <a:pt x="102831" y="226132"/>
                  <a:pt x="102831" y="228637"/>
                </a:cubicBezTo>
                <a:cubicBezTo>
                  <a:pt x="102831" y="231142"/>
                  <a:pt x="101052" y="233289"/>
                  <a:pt x="98561" y="233289"/>
                </a:cubicBezTo>
                <a:lnTo>
                  <a:pt x="85396" y="233289"/>
                </a:lnTo>
                <a:lnTo>
                  <a:pt x="85396" y="246531"/>
                </a:lnTo>
                <a:cubicBezTo>
                  <a:pt x="85396" y="249036"/>
                  <a:pt x="83261" y="250467"/>
                  <a:pt x="81126" y="250467"/>
                </a:cubicBezTo>
                <a:lnTo>
                  <a:pt x="46256" y="250467"/>
                </a:lnTo>
                <a:cubicBezTo>
                  <a:pt x="43410" y="250467"/>
                  <a:pt x="41275" y="249036"/>
                  <a:pt x="41275" y="246531"/>
                </a:cubicBezTo>
                <a:lnTo>
                  <a:pt x="41275" y="211459"/>
                </a:lnTo>
                <a:cubicBezTo>
                  <a:pt x="41275" y="208954"/>
                  <a:pt x="43410" y="206807"/>
                  <a:pt x="46256" y="206807"/>
                </a:cubicBezTo>
                <a:lnTo>
                  <a:pt x="59066" y="206807"/>
                </a:lnTo>
                <a:lnTo>
                  <a:pt x="59066" y="193565"/>
                </a:lnTo>
                <a:cubicBezTo>
                  <a:pt x="59066" y="191418"/>
                  <a:pt x="61200" y="188913"/>
                  <a:pt x="63335" y="188913"/>
                </a:cubicBezTo>
                <a:close/>
                <a:moveTo>
                  <a:pt x="151552" y="139104"/>
                </a:moveTo>
                <a:lnTo>
                  <a:pt x="151552" y="254681"/>
                </a:lnTo>
                <a:lnTo>
                  <a:pt x="168938" y="254681"/>
                </a:lnTo>
                <a:lnTo>
                  <a:pt x="168938" y="139104"/>
                </a:lnTo>
                <a:lnTo>
                  <a:pt x="151552" y="139104"/>
                </a:lnTo>
                <a:close/>
                <a:moveTo>
                  <a:pt x="124750" y="139104"/>
                </a:moveTo>
                <a:lnTo>
                  <a:pt x="124750" y="254681"/>
                </a:lnTo>
                <a:lnTo>
                  <a:pt x="142497" y="254681"/>
                </a:lnTo>
                <a:lnTo>
                  <a:pt x="142497" y="139104"/>
                </a:lnTo>
                <a:lnTo>
                  <a:pt x="124750" y="139104"/>
                </a:lnTo>
                <a:close/>
                <a:moveTo>
                  <a:pt x="229821" y="127000"/>
                </a:moveTo>
                <a:cubicBezTo>
                  <a:pt x="232019" y="127000"/>
                  <a:pt x="234584" y="129185"/>
                  <a:pt x="234584" y="131733"/>
                </a:cubicBezTo>
                <a:lnTo>
                  <a:pt x="234584" y="161226"/>
                </a:lnTo>
                <a:cubicBezTo>
                  <a:pt x="234584" y="163775"/>
                  <a:pt x="232019" y="166324"/>
                  <a:pt x="229821" y="166324"/>
                </a:cubicBezTo>
                <a:cubicBezTo>
                  <a:pt x="227623" y="166324"/>
                  <a:pt x="225425" y="163775"/>
                  <a:pt x="225425" y="161226"/>
                </a:cubicBezTo>
                <a:lnTo>
                  <a:pt x="225425" y="131733"/>
                </a:lnTo>
                <a:cubicBezTo>
                  <a:pt x="225425" y="129185"/>
                  <a:pt x="227623" y="127000"/>
                  <a:pt x="229821" y="127000"/>
                </a:cubicBezTo>
                <a:close/>
                <a:moveTo>
                  <a:pt x="64721" y="127000"/>
                </a:moveTo>
                <a:cubicBezTo>
                  <a:pt x="67285" y="127000"/>
                  <a:pt x="69483" y="129185"/>
                  <a:pt x="69483" y="131733"/>
                </a:cubicBezTo>
                <a:lnTo>
                  <a:pt x="69483" y="161226"/>
                </a:lnTo>
                <a:cubicBezTo>
                  <a:pt x="69483" y="163775"/>
                  <a:pt x="67285" y="166324"/>
                  <a:pt x="64721" y="166324"/>
                </a:cubicBezTo>
                <a:cubicBezTo>
                  <a:pt x="62523" y="166324"/>
                  <a:pt x="60325" y="163775"/>
                  <a:pt x="60325" y="161226"/>
                </a:cubicBezTo>
                <a:lnTo>
                  <a:pt x="60325" y="131733"/>
                </a:lnTo>
                <a:cubicBezTo>
                  <a:pt x="60325" y="129185"/>
                  <a:pt x="62523" y="127000"/>
                  <a:pt x="64721" y="127000"/>
                </a:cubicBezTo>
                <a:close/>
                <a:moveTo>
                  <a:pt x="146844" y="101541"/>
                </a:moveTo>
                <a:lnTo>
                  <a:pt x="128009" y="130436"/>
                </a:lnTo>
                <a:lnTo>
                  <a:pt x="165316" y="130436"/>
                </a:lnTo>
                <a:lnTo>
                  <a:pt x="146844" y="101541"/>
                </a:lnTo>
                <a:close/>
                <a:moveTo>
                  <a:pt x="146844" y="88900"/>
                </a:moveTo>
                <a:cubicBezTo>
                  <a:pt x="148293" y="88900"/>
                  <a:pt x="149741" y="89622"/>
                  <a:pt x="150104" y="91067"/>
                </a:cubicBezTo>
                <a:lnTo>
                  <a:pt x="177268" y="132241"/>
                </a:lnTo>
                <a:cubicBezTo>
                  <a:pt x="177631" y="132964"/>
                  <a:pt x="177631" y="134408"/>
                  <a:pt x="177631" y="134770"/>
                </a:cubicBezTo>
                <a:lnTo>
                  <a:pt x="177993" y="254681"/>
                </a:lnTo>
                <a:lnTo>
                  <a:pt x="179442" y="254681"/>
                </a:lnTo>
                <a:cubicBezTo>
                  <a:pt x="181615" y="254681"/>
                  <a:pt x="183788" y="256848"/>
                  <a:pt x="183788" y="259376"/>
                </a:cubicBezTo>
                <a:cubicBezTo>
                  <a:pt x="183788" y="261543"/>
                  <a:pt x="181615" y="263710"/>
                  <a:pt x="179442" y="263710"/>
                </a:cubicBezTo>
                <a:lnTo>
                  <a:pt x="177993" y="263710"/>
                </a:lnTo>
                <a:lnTo>
                  <a:pt x="177993" y="277074"/>
                </a:lnTo>
                <a:cubicBezTo>
                  <a:pt x="177993" y="281047"/>
                  <a:pt x="176544" y="285020"/>
                  <a:pt x="173284" y="288270"/>
                </a:cubicBezTo>
                <a:cubicBezTo>
                  <a:pt x="170387" y="291521"/>
                  <a:pt x="166040" y="293327"/>
                  <a:pt x="161694" y="293327"/>
                </a:cubicBezTo>
                <a:lnTo>
                  <a:pt x="131994" y="293327"/>
                </a:lnTo>
                <a:cubicBezTo>
                  <a:pt x="123301" y="293327"/>
                  <a:pt x="116057" y="285742"/>
                  <a:pt x="115695" y="277074"/>
                </a:cubicBezTo>
                <a:lnTo>
                  <a:pt x="115695" y="263710"/>
                </a:lnTo>
                <a:lnTo>
                  <a:pt x="114246" y="263710"/>
                </a:lnTo>
                <a:cubicBezTo>
                  <a:pt x="111710" y="263710"/>
                  <a:pt x="109537" y="261543"/>
                  <a:pt x="109537" y="259376"/>
                </a:cubicBezTo>
                <a:cubicBezTo>
                  <a:pt x="109537" y="256848"/>
                  <a:pt x="111710" y="254681"/>
                  <a:pt x="114246" y="254681"/>
                </a:cubicBezTo>
                <a:lnTo>
                  <a:pt x="115695" y="254681"/>
                </a:lnTo>
                <a:lnTo>
                  <a:pt x="115695" y="135131"/>
                </a:lnTo>
                <a:cubicBezTo>
                  <a:pt x="115695" y="134408"/>
                  <a:pt x="116057" y="133325"/>
                  <a:pt x="116419" y="132603"/>
                </a:cubicBezTo>
                <a:lnTo>
                  <a:pt x="142860" y="91067"/>
                </a:lnTo>
                <a:cubicBezTo>
                  <a:pt x="143946" y="89622"/>
                  <a:pt x="145395" y="88900"/>
                  <a:pt x="146844" y="88900"/>
                </a:cubicBezTo>
                <a:close/>
                <a:moveTo>
                  <a:pt x="130917" y="60325"/>
                </a:moveTo>
                <a:lnTo>
                  <a:pt x="160471" y="60325"/>
                </a:lnTo>
                <a:cubicBezTo>
                  <a:pt x="162964" y="60325"/>
                  <a:pt x="164744" y="62230"/>
                  <a:pt x="164744" y="64897"/>
                </a:cubicBezTo>
                <a:cubicBezTo>
                  <a:pt x="164744" y="67183"/>
                  <a:pt x="162964" y="69469"/>
                  <a:pt x="160471" y="69469"/>
                </a:cubicBezTo>
                <a:lnTo>
                  <a:pt x="130917" y="69469"/>
                </a:lnTo>
                <a:cubicBezTo>
                  <a:pt x="128425" y="69469"/>
                  <a:pt x="127000" y="67183"/>
                  <a:pt x="127000" y="64897"/>
                </a:cubicBezTo>
                <a:cubicBezTo>
                  <a:pt x="127000" y="62230"/>
                  <a:pt x="128425" y="60325"/>
                  <a:pt x="130917" y="60325"/>
                </a:cubicBezTo>
                <a:close/>
                <a:moveTo>
                  <a:pt x="50170" y="50222"/>
                </a:moveTo>
                <a:lnTo>
                  <a:pt x="50170" y="76347"/>
                </a:lnTo>
                <a:lnTo>
                  <a:pt x="76501" y="76347"/>
                </a:lnTo>
                <a:lnTo>
                  <a:pt x="76501" y="50222"/>
                </a:lnTo>
                <a:lnTo>
                  <a:pt x="50170" y="50222"/>
                </a:lnTo>
                <a:close/>
                <a:moveTo>
                  <a:pt x="210743" y="41275"/>
                </a:moveTo>
                <a:cubicBezTo>
                  <a:pt x="213248" y="41275"/>
                  <a:pt x="215037" y="43064"/>
                  <a:pt x="215037" y="45570"/>
                </a:cubicBezTo>
                <a:lnTo>
                  <a:pt x="215037" y="76347"/>
                </a:lnTo>
                <a:lnTo>
                  <a:pt x="245815" y="76347"/>
                </a:lnTo>
                <a:cubicBezTo>
                  <a:pt x="248320" y="76347"/>
                  <a:pt x="250467" y="78494"/>
                  <a:pt x="250467" y="80999"/>
                </a:cubicBezTo>
                <a:cubicBezTo>
                  <a:pt x="250467" y="83147"/>
                  <a:pt x="248320" y="85294"/>
                  <a:pt x="245815" y="85294"/>
                </a:cubicBezTo>
                <a:lnTo>
                  <a:pt x="232931" y="85294"/>
                </a:lnTo>
                <a:lnTo>
                  <a:pt x="232931" y="98178"/>
                </a:lnTo>
                <a:cubicBezTo>
                  <a:pt x="232931" y="100683"/>
                  <a:pt x="231142" y="102830"/>
                  <a:pt x="228279" y="102830"/>
                </a:cubicBezTo>
                <a:cubicBezTo>
                  <a:pt x="226132" y="102830"/>
                  <a:pt x="223984" y="100683"/>
                  <a:pt x="223984" y="98178"/>
                </a:cubicBezTo>
                <a:lnTo>
                  <a:pt x="223984" y="85294"/>
                </a:lnTo>
                <a:lnTo>
                  <a:pt x="210743" y="85294"/>
                </a:lnTo>
                <a:cubicBezTo>
                  <a:pt x="208238" y="85294"/>
                  <a:pt x="206448" y="83147"/>
                  <a:pt x="206448" y="80999"/>
                </a:cubicBezTo>
                <a:lnTo>
                  <a:pt x="206448" y="67758"/>
                </a:lnTo>
                <a:lnTo>
                  <a:pt x="192849" y="67758"/>
                </a:lnTo>
                <a:cubicBezTo>
                  <a:pt x="190344" y="67758"/>
                  <a:pt x="188912" y="65611"/>
                  <a:pt x="188912" y="63463"/>
                </a:cubicBezTo>
                <a:cubicBezTo>
                  <a:pt x="188912" y="60958"/>
                  <a:pt x="190344" y="59169"/>
                  <a:pt x="192849" y="59169"/>
                </a:cubicBezTo>
                <a:lnTo>
                  <a:pt x="206448" y="59169"/>
                </a:lnTo>
                <a:lnTo>
                  <a:pt x="206448" y="45570"/>
                </a:lnTo>
                <a:cubicBezTo>
                  <a:pt x="206448" y="43064"/>
                  <a:pt x="208238" y="41275"/>
                  <a:pt x="210743" y="41275"/>
                </a:cubicBezTo>
                <a:close/>
                <a:moveTo>
                  <a:pt x="46256" y="41275"/>
                </a:moveTo>
                <a:lnTo>
                  <a:pt x="81126" y="41275"/>
                </a:lnTo>
                <a:cubicBezTo>
                  <a:pt x="83261" y="41275"/>
                  <a:pt x="85396" y="43064"/>
                  <a:pt x="85396" y="45570"/>
                </a:cubicBezTo>
                <a:lnTo>
                  <a:pt x="85396" y="59169"/>
                </a:lnTo>
                <a:lnTo>
                  <a:pt x="98561" y="59169"/>
                </a:lnTo>
                <a:cubicBezTo>
                  <a:pt x="101052" y="59169"/>
                  <a:pt x="102831" y="60958"/>
                  <a:pt x="102831" y="63463"/>
                </a:cubicBezTo>
                <a:cubicBezTo>
                  <a:pt x="102831" y="65611"/>
                  <a:pt x="101052" y="67758"/>
                  <a:pt x="98561" y="67758"/>
                </a:cubicBezTo>
                <a:lnTo>
                  <a:pt x="85396" y="67758"/>
                </a:lnTo>
                <a:lnTo>
                  <a:pt x="85396" y="80999"/>
                </a:lnTo>
                <a:cubicBezTo>
                  <a:pt x="85396" y="83147"/>
                  <a:pt x="83261" y="85294"/>
                  <a:pt x="81126" y="85294"/>
                </a:cubicBezTo>
                <a:lnTo>
                  <a:pt x="67961" y="85294"/>
                </a:lnTo>
                <a:lnTo>
                  <a:pt x="67961" y="98178"/>
                </a:lnTo>
                <a:cubicBezTo>
                  <a:pt x="67961" y="100683"/>
                  <a:pt x="65826" y="102830"/>
                  <a:pt x="63335" y="102830"/>
                </a:cubicBezTo>
                <a:cubicBezTo>
                  <a:pt x="61200" y="102830"/>
                  <a:pt x="59066" y="100683"/>
                  <a:pt x="59066" y="98178"/>
                </a:cubicBezTo>
                <a:lnTo>
                  <a:pt x="59066" y="85294"/>
                </a:lnTo>
                <a:lnTo>
                  <a:pt x="46256" y="85294"/>
                </a:lnTo>
                <a:cubicBezTo>
                  <a:pt x="43410" y="85294"/>
                  <a:pt x="41275" y="83147"/>
                  <a:pt x="41275" y="80999"/>
                </a:cubicBezTo>
                <a:lnTo>
                  <a:pt x="41275" y="45570"/>
                </a:lnTo>
                <a:cubicBezTo>
                  <a:pt x="41275" y="43064"/>
                  <a:pt x="43410" y="41275"/>
                  <a:pt x="46256" y="41275"/>
                </a:cubicBezTo>
                <a:close/>
                <a:moveTo>
                  <a:pt x="238860" y="15090"/>
                </a:moveTo>
                <a:lnTo>
                  <a:pt x="238860" y="53174"/>
                </a:lnTo>
                <a:lnTo>
                  <a:pt x="276632" y="53174"/>
                </a:lnTo>
                <a:lnTo>
                  <a:pt x="238860" y="15090"/>
                </a:lnTo>
                <a:close/>
                <a:moveTo>
                  <a:pt x="4316" y="0"/>
                </a:moveTo>
                <a:lnTo>
                  <a:pt x="234544" y="0"/>
                </a:lnTo>
                <a:cubicBezTo>
                  <a:pt x="235623" y="0"/>
                  <a:pt x="236702" y="719"/>
                  <a:pt x="237781" y="1437"/>
                </a:cubicBezTo>
                <a:lnTo>
                  <a:pt x="290661" y="54252"/>
                </a:lnTo>
                <a:cubicBezTo>
                  <a:pt x="291381" y="55330"/>
                  <a:pt x="291741" y="56408"/>
                  <a:pt x="291741" y="57486"/>
                </a:cubicBezTo>
                <a:lnTo>
                  <a:pt x="291741" y="287070"/>
                </a:lnTo>
                <a:cubicBezTo>
                  <a:pt x="291741" y="289585"/>
                  <a:pt x="289942" y="291741"/>
                  <a:pt x="287424" y="291741"/>
                </a:cubicBezTo>
                <a:lnTo>
                  <a:pt x="192815" y="291741"/>
                </a:lnTo>
                <a:cubicBezTo>
                  <a:pt x="190297" y="291741"/>
                  <a:pt x="188858" y="289585"/>
                  <a:pt x="188858" y="287070"/>
                </a:cubicBezTo>
                <a:cubicBezTo>
                  <a:pt x="188858" y="284914"/>
                  <a:pt x="190297" y="282759"/>
                  <a:pt x="192815" y="282759"/>
                </a:cubicBezTo>
                <a:lnTo>
                  <a:pt x="282747" y="282759"/>
                </a:lnTo>
                <a:lnTo>
                  <a:pt x="282747" y="61797"/>
                </a:lnTo>
                <a:lnTo>
                  <a:pt x="234544" y="61797"/>
                </a:lnTo>
                <a:cubicBezTo>
                  <a:pt x="232025" y="61797"/>
                  <a:pt x="229867" y="60001"/>
                  <a:pt x="229867" y="57486"/>
                </a:cubicBezTo>
                <a:lnTo>
                  <a:pt x="229867" y="8623"/>
                </a:lnTo>
                <a:lnTo>
                  <a:pt x="8993" y="8623"/>
                </a:lnTo>
                <a:lnTo>
                  <a:pt x="8993" y="282759"/>
                </a:lnTo>
                <a:lnTo>
                  <a:pt x="98925" y="282759"/>
                </a:lnTo>
                <a:cubicBezTo>
                  <a:pt x="101443" y="282759"/>
                  <a:pt x="103242" y="284914"/>
                  <a:pt x="103242" y="287070"/>
                </a:cubicBezTo>
                <a:cubicBezTo>
                  <a:pt x="103242" y="289585"/>
                  <a:pt x="101443" y="291741"/>
                  <a:pt x="98925" y="291741"/>
                </a:cubicBezTo>
                <a:lnTo>
                  <a:pt x="4316" y="291741"/>
                </a:lnTo>
                <a:cubicBezTo>
                  <a:pt x="2158" y="291741"/>
                  <a:pt x="0" y="289585"/>
                  <a:pt x="0" y="287070"/>
                </a:cubicBezTo>
                <a:lnTo>
                  <a:pt x="0" y="4671"/>
                </a:lnTo>
                <a:cubicBezTo>
                  <a:pt x="0" y="2156"/>
                  <a:pt x="2158" y="0"/>
                  <a:pt x="431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anchor="ctr"/>
          <a:lstStyle/>
          <a:p>
            <a:endParaRPr lang="en-US" sz="900"/>
          </a:p>
        </p:txBody>
      </p:sp>
      <p:sp>
        <p:nvSpPr>
          <p:cNvPr id="110" name="Subtitle 2">
            <a:extLst>
              <a:ext uri="{FF2B5EF4-FFF2-40B4-BE49-F238E27FC236}">
                <a16:creationId xmlns:a16="http://schemas.microsoft.com/office/drawing/2014/main" id="{AD1FDDFE-8626-664B-8600-AE0218E7DB2B}"/>
              </a:ext>
            </a:extLst>
          </p:cNvPr>
          <p:cNvSpPr txBox="1">
            <a:spLocks/>
          </p:cNvSpPr>
          <p:nvPr/>
        </p:nvSpPr>
        <p:spPr>
          <a:xfrm>
            <a:off x="2833281" y="3141312"/>
            <a:ext cx="2985780" cy="3425553"/>
          </a:xfrm>
          <a:prstGeom prst="rect">
            <a:avLst/>
          </a:prstGeom>
        </p:spPr>
        <p:txBody>
          <a:bodyPr vert="horz" wrap="square" lIns="45720" tIns="22860" rIns="45720" bIns="2286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750"/>
              </a:lnSpc>
            </a:pP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Lato Light" panose="020F0502020204030203" pitchFamily="34" charset="0"/>
                <a:cs typeface="Times New Roman" panose="02020603050405020304" pitchFamily="18" charset="0"/>
              </a:rPr>
              <a:t>Обобщает отчет подведомственных учреждений (заказчиков) </a:t>
            </a:r>
            <a:endParaRPr lang="ru-RU" sz="1600" b="1" dirty="0" smtClean="0">
              <a:solidFill>
                <a:schemeClr val="tx1"/>
              </a:solidFill>
              <a:latin typeface="Times New Roman" panose="02020603050405020304" pitchFamily="18" charset="0"/>
              <a:ea typeface="Lato Light" panose="020F0502020204030203" pitchFamily="34" charset="0"/>
              <a:cs typeface="Times New Roman" panose="02020603050405020304" pitchFamily="18" charset="0"/>
            </a:endParaRPr>
          </a:p>
          <a:p>
            <a:pPr>
              <a:lnSpc>
                <a:spcPts val="1750"/>
              </a:lnSpc>
            </a:pP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Lato Light" panose="020F0502020204030203" pitchFamily="34" charset="0"/>
                <a:cs typeface="Times New Roman" panose="02020603050405020304" pitchFamily="18" charset="0"/>
              </a:rPr>
              <a:t>и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Lato Light" panose="020F0502020204030203" pitchFamily="34" charset="0"/>
                <a:cs typeface="Times New Roman" panose="02020603050405020304" pitchFamily="18" charset="0"/>
              </a:rPr>
              <a:t>в срок до </a:t>
            </a:r>
            <a:r>
              <a:rPr lang="ru-RU" sz="16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Lato Light" panose="020F0502020204030203" pitchFamily="34" charset="0"/>
                <a:cs typeface="Times New Roman" panose="02020603050405020304" pitchFamily="18" charset="0"/>
              </a:rPr>
              <a:t>7 числа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Lato Light" panose="020F0502020204030203" pitchFamily="34" charset="0"/>
                <a:cs typeface="Times New Roman" panose="02020603050405020304" pitchFamily="18" charset="0"/>
              </a:rPr>
              <a:t>месяца, следующего за отчетным периодом направляет в адрес муниципального регулятора форму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Lato Light" panose="020F0502020204030203" pitchFamily="34" charset="0"/>
                <a:cs typeface="Times New Roman" panose="02020603050405020304" pitchFamily="18" charset="0"/>
              </a:rPr>
              <a:t>отчету           </a:t>
            </a:r>
            <a:r>
              <a:rPr lang="ru-RU" sz="16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Lato Light" panose="020F0502020204030203" pitchFamily="34" charset="0"/>
                <a:cs typeface="Times New Roman" panose="02020603050405020304" pitchFamily="18" charset="0"/>
              </a:rPr>
              <a:t>(приложение </a:t>
            </a:r>
            <a:r>
              <a:rPr lang="ru-RU" sz="16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Lato Light" panose="020F0502020204030203" pitchFamily="34" charset="0"/>
                <a:cs typeface="Times New Roman" panose="02020603050405020304" pitchFamily="18" charset="0"/>
              </a:rPr>
              <a:t>№2) + </a:t>
            </a:r>
            <a:r>
              <a:rPr lang="ru-RU" sz="16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Lato Light" panose="020F0502020204030203" pitchFamily="34" charset="0"/>
                <a:cs typeface="Times New Roman" panose="02020603050405020304" pitchFamily="18" charset="0"/>
              </a:rPr>
              <a:t>отчет           о </a:t>
            </a:r>
            <a:r>
              <a:rPr lang="ru-RU" sz="16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Lato Light" panose="020F0502020204030203" pitchFamily="34" charset="0"/>
                <a:cs typeface="Times New Roman" panose="02020603050405020304" pitchFamily="18" charset="0"/>
              </a:rPr>
              <a:t>мероприятиях, проведенных с подведомственными учреждениями на предмет корректировки их неэффективных действий</a:t>
            </a:r>
            <a:endParaRPr lang="en-US" sz="1600" b="1" dirty="0">
              <a:solidFill>
                <a:srgbClr val="C00000"/>
              </a:solidFill>
              <a:latin typeface="Times New Roman" panose="02020603050405020304" pitchFamily="18" charset="0"/>
              <a:ea typeface="Lato Light" panose="020F0502020204030203" pitchFamily="34" charset="0"/>
              <a:cs typeface="Times New Roman" panose="02020603050405020304" pitchFamily="18" charset="0"/>
            </a:endParaRPr>
          </a:p>
        </p:txBody>
      </p:sp>
      <p:sp>
        <p:nvSpPr>
          <p:cNvPr id="111" name="Subtitle 2">
            <a:extLst>
              <a:ext uri="{FF2B5EF4-FFF2-40B4-BE49-F238E27FC236}">
                <a16:creationId xmlns:a16="http://schemas.microsoft.com/office/drawing/2014/main" id="{AD1FDDFE-8626-664B-8600-AE0218E7DB2B}"/>
              </a:ext>
            </a:extLst>
          </p:cNvPr>
          <p:cNvSpPr txBox="1">
            <a:spLocks/>
          </p:cNvSpPr>
          <p:nvPr/>
        </p:nvSpPr>
        <p:spPr>
          <a:xfrm>
            <a:off x="5968369" y="3215178"/>
            <a:ext cx="3404773" cy="3508653"/>
          </a:xfrm>
          <a:prstGeom prst="rect">
            <a:avLst/>
          </a:prstGeom>
        </p:spPr>
        <p:txBody>
          <a:bodyPr vert="horz" wrap="square" lIns="45720" tIns="22860" rIns="45720" bIns="2286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750"/>
              </a:lnSpc>
            </a:pP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Lato Light" panose="020F0502020204030203" pitchFamily="34" charset="0"/>
                <a:cs typeface="Times New Roman" panose="02020603050405020304" pitchFamily="18" charset="0"/>
              </a:rPr>
              <a:t>Обобщает отчеты главных распорядителей бюджетных средств и в срок до </a:t>
            </a:r>
            <a:r>
              <a:rPr lang="ru-RU" sz="16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Lato Light" panose="020F0502020204030203" pitchFamily="34" charset="0"/>
                <a:cs typeface="Times New Roman" panose="02020603050405020304" pitchFamily="18" charset="0"/>
              </a:rPr>
              <a:t>15 числа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Lato Light" panose="020F0502020204030203" pitchFamily="34" charset="0"/>
                <a:cs typeface="Times New Roman" panose="02020603050405020304" pitchFamily="18" charset="0"/>
              </a:rPr>
              <a:t>месяца, следующего за отчетным периодом направляет в адрес управления финансов        Липецкой области форму отчету     </a:t>
            </a:r>
            <a:r>
              <a:rPr lang="ru-RU" sz="16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Lato Light" panose="020F0502020204030203" pitchFamily="34" charset="0"/>
                <a:cs typeface="Times New Roman" panose="02020603050405020304" pitchFamily="18" charset="0"/>
              </a:rPr>
              <a:t>(приложение №3) с приложением отчетов главных распорядителей бюджетных средств + отчет о мероприятиях, проведенных с ГРБС и подведомственными учреждениями на предмет корректировки их </a:t>
            </a:r>
            <a:r>
              <a:rPr lang="ru-RU" sz="16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Lato Light" panose="020F0502020204030203" pitchFamily="34" charset="0"/>
                <a:cs typeface="Times New Roman" panose="02020603050405020304" pitchFamily="18" charset="0"/>
              </a:rPr>
              <a:t>    неэффективных </a:t>
            </a:r>
            <a:r>
              <a:rPr lang="ru-RU" sz="16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Lato Light" panose="020F0502020204030203" pitchFamily="34" charset="0"/>
                <a:cs typeface="Times New Roman" panose="02020603050405020304" pitchFamily="18" charset="0"/>
              </a:rPr>
              <a:t>действий</a:t>
            </a:r>
            <a:endParaRPr lang="en-US" sz="1600" b="1" dirty="0">
              <a:solidFill>
                <a:srgbClr val="C00000"/>
              </a:solidFill>
              <a:latin typeface="Times New Roman" panose="02020603050405020304" pitchFamily="18" charset="0"/>
              <a:ea typeface="Lato Light" panose="020F0502020204030203" pitchFamily="34" charset="0"/>
              <a:cs typeface="Times New Roman" panose="02020603050405020304" pitchFamily="18" charset="0"/>
            </a:endParaRPr>
          </a:p>
        </p:txBody>
      </p:sp>
      <p:sp>
        <p:nvSpPr>
          <p:cNvPr id="112" name="Subtitle 2">
            <a:extLst>
              <a:ext uri="{FF2B5EF4-FFF2-40B4-BE49-F238E27FC236}">
                <a16:creationId xmlns:a16="http://schemas.microsoft.com/office/drawing/2014/main" id="{AD1FDDFE-8626-664B-8600-AE0218E7DB2B}"/>
              </a:ext>
            </a:extLst>
          </p:cNvPr>
          <p:cNvSpPr txBox="1">
            <a:spLocks/>
          </p:cNvSpPr>
          <p:nvPr/>
        </p:nvSpPr>
        <p:spPr>
          <a:xfrm>
            <a:off x="9479755" y="3215178"/>
            <a:ext cx="2197313" cy="2123658"/>
          </a:xfrm>
          <a:prstGeom prst="rect">
            <a:avLst/>
          </a:prstGeom>
        </p:spPr>
        <p:txBody>
          <a:bodyPr vert="horz" wrap="square" lIns="45720" tIns="22860" rIns="45720" bIns="2286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750"/>
              </a:lnSpc>
            </a:pP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Lato Light" panose="020F0502020204030203" pitchFamily="34" charset="0"/>
                <a:cs typeface="Times New Roman" panose="02020603050405020304" pitchFamily="18" charset="0"/>
              </a:rPr>
              <a:t>Обобщает отчеты муниципальных координаторов и анализирует причины невыполнения показателей эффективности закупочной деятельности</a:t>
            </a:r>
            <a:endParaRPr lang="en-US" sz="1600" b="1" dirty="0">
              <a:solidFill>
                <a:srgbClr val="C00000"/>
              </a:solidFill>
              <a:latin typeface="Times New Roman" panose="02020603050405020304" pitchFamily="18" charset="0"/>
              <a:ea typeface="Lato Light" panose="020F0502020204030203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1146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88869" y="83129"/>
            <a:ext cx="10903131" cy="6842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Сайт «Госзаказ Липецкой области» </a:t>
            </a:r>
            <a:endParaRPr lang="en-US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информационный ресурс о ситуации в сфере закупок 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6411" y="816981"/>
            <a:ext cx="12049876" cy="6041019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9117623" y="4428431"/>
            <a:ext cx="2743200" cy="237393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TextBox 29"/>
          <p:cNvSpPr txBox="1"/>
          <p:nvPr/>
        </p:nvSpPr>
        <p:spPr>
          <a:xfrm>
            <a:off x="9095874" y="4994678"/>
            <a:ext cx="2743199" cy="1415772"/>
          </a:xfrm>
          <a:prstGeom prst="rect">
            <a:avLst/>
          </a:prstGeom>
          <a:solidFill>
            <a:srgbClr val="DAE9F6"/>
          </a:solidFill>
          <a:ln>
            <a:solidFill>
              <a:srgbClr val="0066CC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endParaRPr lang="en-US" sz="1600" b="1" dirty="0"/>
          </a:p>
          <a:p>
            <a:pPr algn="ctr"/>
            <a:r>
              <a:rPr lang="ru-RU" b="1" dirty="0"/>
              <a:t>Сайт Госзаказ </a:t>
            </a:r>
            <a:endParaRPr lang="en-US" b="1" dirty="0"/>
          </a:p>
          <a:p>
            <a:pPr algn="ctr"/>
            <a:r>
              <a:rPr lang="ru-RU" b="1" dirty="0"/>
              <a:t>Липецкой области</a:t>
            </a:r>
          </a:p>
          <a:p>
            <a:pPr algn="ctr"/>
            <a:r>
              <a:rPr lang="en-US" b="1" dirty="0"/>
              <a:t>http://goszakaz.ufin48.ru</a:t>
            </a:r>
          </a:p>
          <a:p>
            <a:pPr algn="ctr"/>
            <a:endParaRPr lang="ru-RU" sz="16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1772901" y="-10462"/>
            <a:ext cx="4191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кругленная прямоугольная выноска 9"/>
          <p:cNvSpPr/>
          <p:nvPr/>
        </p:nvSpPr>
        <p:spPr>
          <a:xfrm rot="10800000">
            <a:off x="7043371" y="4924059"/>
            <a:ext cx="1885950" cy="790575"/>
          </a:xfrm>
          <a:prstGeom prst="wedgeRoundRectCallout">
            <a:avLst>
              <a:gd name="adj1" fmla="val -56159"/>
              <a:gd name="adj2" fmla="val 95805"/>
              <a:gd name="adj3" fmla="val 16667"/>
            </a:avLst>
          </a:prstGeom>
          <a:solidFill>
            <a:schemeClr val="bg1"/>
          </a:solidFill>
          <a:ln w="19050">
            <a:solidFill>
              <a:srgbClr val="C00000"/>
            </a:solidFill>
          </a:ln>
          <a:effectLst>
            <a:outerShdw blurRad="139700" dist="38100" dir="13500000" algn="br" rotWithShape="0">
              <a:srgbClr val="FF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ru-RU"/>
          </a:p>
        </p:txBody>
      </p:sp>
      <p:sp>
        <p:nvSpPr>
          <p:cNvPr id="9" name="TextBox 7"/>
          <p:cNvSpPr txBox="1"/>
          <p:nvPr/>
        </p:nvSpPr>
        <p:spPr>
          <a:xfrm>
            <a:off x="7134958" y="5010737"/>
            <a:ext cx="1562100" cy="617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Aft>
                <a:spcPts val="0"/>
              </a:spcAft>
            </a:pPr>
            <a:r>
              <a:rPr lang="ru-RU" sz="1800" b="1" kern="1200" dirty="0">
                <a:solidFill>
                  <a:srgbClr val="4A442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Логин: </a:t>
            </a:r>
            <a:r>
              <a:rPr lang="ru-RU" sz="1800" b="1" kern="1200" dirty="0" err="1">
                <a:solidFill>
                  <a:srgbClr val="4A442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zakaz</a:t>
            </a:r>
            <a:endParaRPr lang="ru-RU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 fontAlgn="base">
              <a:spcAft>
                <a:spcPts val="0"/>
              </a:spcAft>
            </a:pPr>
            <a:r>
              <a:rPr lang="ru-RU" sz="1800" b="1" kern="1200" dirty="0">
                <a:solidFill>
                  <a:srgbClr val="4A442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Пароль: 5</a:t>
            </a:r>
            <a:endParaRPr lang="ru-RU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8746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1772901" y="-10462"/>
            <a:ext cx="4191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35270" y="1173704"/>
            <a:ext cx="10937631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Начальник отдела регулирования контрактной системы в сфере закупок управления финансов Липецкой области</a:t>
            </a:r>
          </a:p>
          <a:p>
            <a:endParaRPr lang="ru-RU" sz="36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Степочкина Светлана Викторовна</a:t>
            </a:r>
          </a:p>
          <a:p>
            <a:pPr algn="ctr"/>
            <a:endParaRPr lang="ru-RU" sz="3600" b="1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u="sng" dirty="0" smtClean="0">
                <a:solidFill>
                  <a:schemeClr val="accent1">
                    <a:lumMod val="50000"/>
                  </a:schemeClr>
                </a:solidFill>
                <a:hlinkClick r:id="rId3"/>
              </a:rPr>
              <a:t>stepochkinaSV@admlr.lipetsk.ru</a:t>
            </a:r>
            <a:endParaRPr lang="ru-RU" sz="3600" u="sng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endParaRPr lang="ru-RU" sz="3600" u="sng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ru-RU" sz="4000" dirty="0" smtClean="0">
                <a:solidFill>
                  <a:schemeClr val="accent1">
                    <a:lumMod val="50000"/>
                  </a:schemeClr>
                </a:solidFill>
              </a:rPr>
              <a:t>+7 4742 368-555</a:t>
            </a:r>
          </a:p>
        </p:txBody>
      </p:sp>
    </p:spTree>
    <p:extLst>
      <p:ext uri="{BB962C8B-B14F-4D97-AF65-F5344CB8AC3E}">
        <p14:creationId xmlns:p14="http://schemas.microsoft.com/office/powerpoint/2010/main" val="927094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/>
        </p:nvSpPr>
        <p:spPr>
          <a:xfrm>
            <a:off x="1668072" y="260341"/>
            <a:ext cx="10192871" cy="865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Gotham Pro" panose="02000503040000020004" charset="0"/>
                <a:cs typeface="Gotham Pro" panose="02000503040000020004" charset="0"/>
              </a:rPr>
              <a:t>ГОДОВОЕ ЗАДАНИЕ ПО ДОСТИЖЕНИЮ ЗАКАЗЧИКАМИ ЛИПЕЦКОЙ ОБЛАСТИ</a:t>
            </a:r>
          </a:p>
          <a:p>
            <a:r>
              <a:rPr lang="ru-RU" sz="1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Gotham Pro" panose="02000503040000020004" charset="0"/>
                <a:cs typeface="Gotham Pro" panose="02000503040000020004" charset="0"/>
              </a:rPr>
              <a:t> КЛЮЧЕВЫХ ПОКАЗАТЕЛЕЙ ЭФФЕКТИВНОСТИ ЗАКУПОЧНОЙ ДЕЯТЕЛЬНОСТИ </a:t>
            </a:r>
          </a:p>
          <a:p>
            <a:r>
              <a:rPr lang="ru-RU" sz="1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Gotham Pro" panose="02000503040000020004" charset="0"/>
                <a:cs typeface="Gotham Pro" panose="02000503040000020004" charset="0"/>
              </a:rPr>
              <a:t>НА </a:t>
            </a:r>
            <a:r>
              <a:rPr lang="ru-RU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otham Pro" panose="02000503040000020004" charset="0"/>
                <a:cs typeface="Gotham Pro" panose="02000503040000020004" charset="0"/>
              </a:rPr>
              <a:t>2023 </a:t>
            </a:r>
            <a:r>
              <a:rPr lang="ru-RU" sz="1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Gotham Pro" panose="02000503040000020004" charset="0"/>
                <a:cs typeface="Gotham Pro" panose="02000503040000020004" charset="0"/>
              </a:rPr>
              <a:t>ГОД</a:t>
            </a:r>
          </a:p>
        </p:txBody>
      </p:sp>
      <p:graphicFrame>
        <p:nvGraphicFramePr>
          <p:cNvPr id="39" name="Схема 38"/>
          <p:cNvGraphicFramePr/>
          <p:nvPr/>
        </p:nvGraphicFramePr>
        <p:xfrm>
          <a:off x="1011892" y="1259669"/>
          <a:ext cx="9778028" cy="55850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16216" y="665075"/>
            <a:ext cx="147952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solidFill>
                  <a:srgbClr val="C00000"/>
                </a:solidFill>
                <a:latin typeface="+mn-lt"/>
              </a:rPr>
              <a:t>Плановое значение показателя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634443" y="2453390"/>
            <a:ext cx="6113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+mj-lt"/>
              </a:rPr>
              <a:t>75</a:t>
            </a:r>
            <a:endParaRPr lang="ru-RU" sz="2800" b="1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1950985" y="3374269"/>
            <a:ext cx="5565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+mj-lt"/>
              </a:rPr>
              <a:t>5</a:t>
            </a:r>
            <a:endParaRPr lang="ru-RU" sz="2800" b="1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1880387" y="4273931"/>
            <a:ext cx="7115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rgbClr val="C00000"/>
                </a:solidFill>
                <a:latin typeface="+mj-lt"/>
              </a:rPr>
              <a:t>17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1668072" y="5140330"/>
            <a:ext cx="5658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rgbClr val="C00000"/>
                </a:solidFill>
                <a:latin typeface="+mj-lt"/>
              </a:rPr>
              <a:t>50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2030145" y="1644716"/>
            <a:ext cx="83887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latin typeface="+mn-lt"/>
              </a:rPr>
              <a:t>Доля конкурентных закупок, %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2591919" y="3413749"/>
            <a:ext cx="80497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latin typeface="+mn-lt"/>
              </a:rPr>
              <a:t>Среднее число участников конкурентных закупок, ед.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2255753" y="2504898"/>
            <a:ext cx="79375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latin typeface="+mn-lt"/>
              </a:rPr>
              <a:t>Доля состоявшихся торгов, %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2591919" y="4232579"/>
            <a:ext cx="80497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latin typeface="+mn-lt"/>
              </a:rPr>
              <a:t>Экономия бюджетных средств, %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2345274" y="5194810"/>
            <a:ext cx="83887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latin typeface="+mn-lt"/>
              </a:rPr>
              <a:t>Доля закупок у СМП, %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1166795" y="1597186"/>
            <a:ext cx="5421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rgbClr val="C00000"/>
                </a:solidFill>
                <a:latin typeface="+mj-lt"/>
              </a:rPr>
              <a:t>75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1190192" y="6027276"/>
            <a:ext cx="5658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+mj-lt"/>
              </a:rPr>
              <a:t>76</a:t>
            </a:r>
            <a:endParaRPr lang="ru-RU" sz="2800" b="1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2030145" y="5934942"/>
            <a:ext cx="838873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latin typeface="+mn-lt"/>
              </a:rPr>
              <a:t>Доля заключенных контрактов с СМП по конкурентным процедурам в общей стоимости заключенных контрактов, %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1877675" y="-10462"/>
            <a:ext cx="3143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5874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176032" y="1373250"/>
            <a:ext cx="1228725" cy="4888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700"/>
              </a:lnSpc>
              <a:defRPr/>
            </a:pP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650749" y="1206040"/>
            <a:ext cx="1456858" cy="4888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700"/>
              </a:lnSpc>
              <a:defRPr/>
            </a:pP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996569" y="1219200"/>
            <a:ext cx="1456858" cy="4888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700"/>
              </a:lnSpc>
              <a:defRPr/>
            </a:pP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444927" y="1233925"/>
            <a:ext cx="1456858" cy="4888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700"/>
              </a:lnSpc>
              <a:defRPr/>
            </a:pP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11232" y="72401"/>
            <a:ext cx="1078076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оценки эффективности закупочной деятельности</a:t>
            </a:r>
          </a:p>
          <a:p>
            <a:pPr algn="ctr"/>
            <a:r>
              <a:rPr lang="ru-RU" sz="2200" b="1" dirty="0">
                <a:ln w="0"/>
                <a:solidFill>
                  <a:schemeClr val="accent5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«ОТЧЕТ ЗАКАЗЧИКА» (Приложение№1)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772901" y="-10462"/>
            <a:ext cx="4191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2609225"/>
              </p:ext>
            </p:extLst>
          </p:nvPr>
        </p:nvGraphicFramePr>
        <p:xfrm>
          <a:off x="257749" y="4080681"/>
          <a:ext cx="11711337" cy="2620369"/>
        </p:xfrm>
        <a:graphic>
          <a:graphicData uri="http://schemas.openxmlformats.org/drawingml/2006/table">
            <a:tbl>
              <a:tblPr/>
              <a:tblGrid>
                <a:gridCol w="739047">
                  <a:extLst>
                    <a:ext uri="{9D8B030D-6E8A-4147-A177-3AD203B41FA5}">
                      <a16:colId xmlns:a16="http://schemas.microsoft.com/office/drawing/2014/main" val="1719435853"/>
                    </a:ext>
                  </a:extLst>
                </a:gridCol>
                <a:gridCol w="739047">
                  <a:extLst>
                    <a:ext uri="{9D8B030D-6E8A-4147-A177-3AD203B41FA5}">
                      <a16:colId xmlns:a16="http://schemas.microsoft.com/office/drawing/2014/main" val="1971071766"/>
                    </a:ext>
                  </a:extLst>
                </a:gridCol>
                <a:gridCol w="739047">
                  <a:extLst>
                    <a:ext uri="{9D8B030D-6E8A-4147-A177-3AD203B41FA5}">
                      <a16:colId xmlns:a16="http://schemas.microsoft.com/office/drawing/2014/main" val="4149793346"/>
                    </a:ext>
                  </a:extLst>
                </a:gridCol>
                <a:gridCol w="739047">
                  <a:extLst>
                    <a:ext uri="{9D8B030D-6E8A-4147-A177-3AD203B41FA5}">
                      <a16:colId xmlns:a16="http://schemas.microsoft.com/office/drawing/2014/main" val="3006562058"/>
                    </a:ext>
                  </a:extLst>
                </a:gridCol>
                <a:gridCol w="739047">
                  <a:extLst>
                    <a:ext uri="{9D8B030D-6E8A-4147-A177-3AD203B41FA5}">
                      <a16:colId xmlns:a16="http://schemas.microsoft.com/office/drawing/2014/main" val="774629800"/>
                    </a:ext>
                  </a:extLst>
                </a:gridCol>
                <a:gridCol w="739047">
                  <a:extLst>
                    <a:ext uri="{9D8B030D-6E8A-4147-A177-3AD203B41FA5}">
                      <a16:colId xmlns:a16="http://schemas.microsoft.com/office/drawing/2014/main" val="359143274"/>
                    </a:ext>
                  </a:extLst>
                </a:gridCol>
                <a:gridCol w="739047">
                  <a:extLst>
                    <a:ext uri="{9D8B030D-6E8A-4147-A177-3AD203B41FA5}">
                      <a16:colId xmlns:a16="http://schemas.microsoft.com/office/drawing/2014/main" val="2827961880"/>
                    </a:ext>
                  </a:extLst>
                </a:gridCol>
                <a:gridCol w="739047">
                  <a:extLst>
                    <a:ext uri="{9D8B030D-6E8A-4147-A177-3AD203B41FA5}">
                      <a16:colId xmlns:a16="http://schemas.microsoft.com/office/drawing/2014/main" val="1744354574"/>
                    </a:ext>
                  </a:extLst>
                </a:gridCol>
                <a:gridCol w="1039057">
                  <a:extLst>
                    <a:ext uri="{9D8B030D-6E8A-4147-A177-3AD203B41FA5}">
                      <a16:colId xmlns:a16="http://schemas.microsoft.com/office/drawing/2014/main" val="1261794443"/>
                    </a:ext>
                  </a:extLst>
                </a:gridCol>
                <a:gridCol w="938444">
                  <a:extLst>
                    <a:ext uri="{9D8B030D-6E8A-4147-A177-3AD203B41FA5}">
                      <a16:colId xmlns:a16="http://schemas.microsoft.com/office/drawing/2014/main" val="3173870396"/>
                    </a:ext>
                  </a:extLst>
                </a:gridCol>
                <a:gridCol w="739047">
                  <a:extLst>
                    <a:ext uri="{9D8B030D-6E8A-4147-A177-3AD203B41FA5}">
                      <a16:colId xmlns:a16="http://schemas.microsoft.com/office/drawing/2014/main" val="4179807666"/>
                    </a:ext>
                  </a:extLst>
                </a:gridCol>
                <a:gridCol w="812221">
                  <a:extLst>
                    <a:ext uri="{9D8B030D-6E8A-4147-A177-3AD203B41FA5}">
                      <a16:colId xmlns:a16="http://schemas.microsoft.com/office/drawing/2014/main" val="1469204734"/>
                    </a:ext>
                  </a:extLst>
                </a:gridCol>
                <a:gridCol w="941835">
                  <a:extLst>
                    <a:ext uri="{9D8B030D-6E8A-4147-A177-3AD203B41FA5}">
                      <a16:colId xmlns:a16="http://schemas.microsoft.com/office/drawing/2014/main" val="4086682526"/>
                    </a:ext>
                  </a:extLst>
                </a:gridCol>
                <a:gridCol w="1328357">
                  <a:extLst>
                    <a:ext uri="{9D8B030D-6E8A-4147-A177-3AD203B41FA5}">
                      <a16:colId xmlns:a16="http://schemas.microsoft.com/office/drawing/2014/main" val="2636846090"/>
                    </a:ext>
                  </a:extLst>
                </a:gridCol>
              </a:tblGrid>
              <a:tr h="253149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9" marR="4929" marT="4929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9" marR="4929" marT="4929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9" marR="4929" marT="4929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9" marR="4929" marT="4929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9" marR="4929" marT="4929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9" marR="4929" marT="4929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9" marR="4929" marT="4929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9" marR="4929" marT="4929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9" marR="4929" marT="4929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9" marR="4929" marT="4929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9" marR="4929" marT="4929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29" marR="4929" marT="4929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ИТОГОВЫЙ РЕЙТИНГ*</a:t>
                      </a:r>
                      <a:b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/>
                      </a:r>
                      <a:b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900" b="1" i="0" u="none" strike="noStrike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(КОЛИЧЕСТВО БАЛЛОВ)</a:t>
                      </a:r>
                    </a:p>
                  </a:txBody>
                  <a:tcPr marL="4929" marR="4929" marT="49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УРОВЕНЬ ЭФФЕКТИВНОСТИ </a:t>
                      </a:r>
                      <a:b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ЗАКУПОЧНОЙ </a:t>
                      </a:r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ДЕЯТЕЛЬНОСТИ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29" marR="4929" marT="49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4682196"/>
                  </a:ext>
                </a:extLst>
              </a:tr>
              <a:tr h="620405">
                <a:tc gridSpan="4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 Экономия бюджетных средств по результатам конкурентных закупок</a:t>
                      </a:r>
                      <a:b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900" b="1" i="1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(не менее 17%)</a:t>
                      </a:r>
                    </a:p>
                  </a:txBody>
                  <a:tcPr marL="4929" marR="4929" marT="49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5. Доля закупок у СМП, СОНКО</a:t>
                      </a:r>
                      <a:b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900" b="1" i="1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(не менее 50%)</a:t>
                      </a:r>
                    </a:p>
                  </a:txBody>
                  <a:tcPr marL="4929" marR="4929" marT="49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6. Доля заключенных контрактов с СМП </a:t>
                      </a:r>
                      <a:b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 конкурентным процедурам</a:t>
                      </a:r>
                      <a:b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в общей стоимости заключенных контрактов</a:t>
                      </a:r>
                      <a:b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900" b="1" i="1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(не менее </a:t>
                      </a:r>
                      <a:r>
                        <a:rPr lang="ru-RU" sz="900" b="1" i="1" u="none" strike="noStrike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76%)</a:t>
                      </a:r>
                      <a:endParaRPr lang="ru-RU" sz="900" b="1" i="1" u="none" strike="noStrike" kern="12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4929" marR="4929" marT="49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7636702"/>
                  </a:ext>
                </a:extLst>
              </a:tr>
              <a:tr h="108240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Общая сумма Н(М)ЦК  проведенных конкурентных закупок, приведших к заключению контракта, руб.</a:t>
                      </a:r>
                    </a:p>
                  </a:txBody>
                  <a:tcPr marL="4929" marR="4929" marT="49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Стоимость заключенных контрактов по итогам конкурентных закупок, руб.</a:t>
                      </a:r>
                    </a:p>
                  </a:txBody>
                  <a:tcPr marL="4929" marR="4929" marT="49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Фактическое значение показателя</a:t>
                      </a:r>
                      <a:b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endParaRPr lang="ru-RU" sz="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929" marR="4929" marT="49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Оценка </a:t>
                      </a:r>
                      <a:b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 баллах</a:t>
                      </a:r>
                      <a:b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/>
                      </a:r>
                      <a:b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900" b="1" i="0" u="none" strike="noStrike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(</a:t>
                      </a:r>
                      <a:r>
                        <a:rPr lang="ru-RU" sz="900" b="1" i="0" u="none" strike="noStrike" kern="12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max</a:t>
                      </a:r>
                      <a:r>
                        <a:rPr lang="ru-RU" sz="900" b="1" i="0" u="none" strike="noStrike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15)</a:t>
                      </a:r>
                    </a:p>
                  </a:txBody>
                  <a:tcPr marL="4929" marR="4929" marT="49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Объем закупок в стоимостном выражении, который заказчик осуществил у СМП, СОНКО в отчетном году</a:t>
                      </a:r>
                      <a:b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 ч.1 ст.30 </a:t>
                      </a:r>
                      <a:b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№ 44-ФЗ, руб.</a:t>
                      </a:r>
                    </a:p>
                  </a:txBody>
                  <a:tcPr marL="4929" marR="4929" marT="49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Совокупный годовой объем закупок, рассчитанный за вычетом закупок, предусмотренных ч. 1.1 ст. 30 Федерального закона № 44-ФЗ, руб.</a:t>
                      </a:r>
                    </a:p>
                  </a:txBody>
                  <a:tcPr marL="4929" marR="4929" marT="49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Фактическое значение показателя</a:t>
                      </a:r>
                    </a:p>
                  </a:txBody>
                  <a:tcPr marL="4929" marR="4929" marT="49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Оценка </a:t>
                      </a:r>
                      <a:b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 баллах</a:t>
                      </a:r>
                      <a:b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/>
                      </a:r>
                      <a:b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900" b="1" i="0" u="none" strike="noStrike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(</a:t>
                      </a:r>
                      <a:r>
                        <a:rPr lang="ru-RU" sz="900" b="1" i="0" u="none" strike="noStrike" kern="12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max</a:t>
                      </a:r>
                      <a:r>
                        <a:rPr lang="ru-RU" sz="900" b="1" i="0" u="none" strike="noStrike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15)</a:t>
                      </a:r>
                    </a:p>
                  </a:txBody>
                  <a:tcPr marL="4929" marR="4929" marT="49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Сумма заключенных контрактов с СМП, руб.</a:t>
                      </a:r>
                      <a:b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/>
                      </a:r>
                      <a:b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поставщик (исполнитель, подрядчик) включен в реестр субъектов малого предпринимательства</a:t>
                      </a:r>
                    </a:p>
                  </a:txBody>
                  <a:tcPr marL="4929" marR="4929" marT="49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Сумма заключенных контрактов, руб.</a:t>
                      </a:r>
                      <a:b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/>
                      </a:r>
                      <a:b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(конкурентными способами и с единственным поставщиком по п.25 ч.1 ст.93 44-ФЗ)</a:t>
                      </a:r>
                    </a:p>
                  </a:txBody>
                  <a:tcPr marL="4929" marR="4929" marT="49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Фактическое значение показателя</a:t>
                      </a:r>
                    </a:p>
                  </a:txBody>
                  <a:tcPr marL="4929" marR="4929" marT="49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Оценка </a:t>
                      </a:r>
                      <a:b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 баллах</a:t>
                      </a:r>
                      <a:b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/>
                      </a:r>
                      <a:b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900" b="1" i="0" u="none" strike="noStrike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(</a:t>
                      </a:r>
                      <a:r>
                        <a:rPr lang="ru-RU" sz="900" b="1" i="0" u="none" strike="noStrike" kern="12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max</a:t>
                      </a:r>
                      <a:r>
                        <a:rPr lang="ru-RU" sz="900" b="1" i="0" u="none" strike="noStrike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15)</a:t>
                      </a:r>
                    </a:p>
                  </a:txBody>
                  <a:tcPr marL="4929" marR="4929" marT="49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2233282"/>
                  </a:ext>
                </a:extLst>
              </a:tr>
              <a:tr h="11880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4929" marR="4929" marT="49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</a:t>
                      </a:r>
                    </a:p>
                  </a:txBody>
                  <a:tcPr marL="4929" marR="4929" marT="49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</a:t>
                      </a:r>
                    </a:p>
                  </a:txBody>
                  <a:tcPr marL="4929" marR="4929" marT="49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</a:t>
                      </a:r>
                    </a:p>
                  </a:txBody>
                  <a:tcPr marL="4929" marR="4929" marT="49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4929" marR="4929" marT="49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</a:t>
                      </a:r>
                    </a:p>
                  </a:txBody>
                  <a:tcPr marL="4929" marR="4929" marT="49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</a:t>
                      </a:r>
                    </a:p>
                  </a:txBody>
                  <a:tcPr marL="4929" marR="4929" marT="49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</a:t>
                      </a:r>
                    </a:p>
                  </a:txBody>
                  <a:tcPr marL="4929" marR="4929" marT="49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</a:t>
                      </a:r>
                    </a:p>
                  </a:txBody>
                  <a:tcPr marL="4929" marR="4929" marT="49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</a:t>
                      </a:r>
                    </a:p>
                  </a:txBody>
                  <a:tcPr marL="4929" marR="4929" marT="49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</a:t>
                      </a:r>
                    </a:p>
                  </a:txBody>
                  <a:tcPr marL="4929" marR="4929" marT="49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27</a:t>
                      </a:r>
                    </a:p>
                  </a:txBody>
                  <a:tcPr marL="4929" marR="4929" marT="49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</a:t>
                      </a:r>
                    </a:p>
                  </a:txBody>
                  <a:tcPr marL="4929" marR="4929" marT="49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29</a:t>
                      </a:r>
                    </a:p>
                  </a:txBody>
                  <a:tcPr marL="4929" marR="4929" marT="49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0560813"/>
                  </a:ext>
                </a:extLst>
              </a:tr>
              <a:tr h="54560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4929" marR="4929" marT="49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4929" marR="4929" marT="49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#ДЕЛ/0!</a:t>
                      </a:r>
                    </a:p>
                  </a:txBody>
                  <a:tcPr marL="4929" marR="4929" marT="49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#ДЕЛ/0!</a:t>
                      </a:r>
                    </a:p>
                  </a:txBody>
                  <a:tcPr marL="4929" marR="4929" marT="49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4929" marR="4929" marT="49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4929" marR="4929" marT="49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#ДЕЛ/0!</a:t>
                      </a:r>
                    </a:p>
                  </a:txBody>
                  <a:tcPr marL="4929" marR="4929" marT="49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#ДЕЛ/0!</a:t>
                      </a:r>
                    </a:p>
                  </a:txBody>
                  <a:tcPr marL="4929" marR="4929" marT="49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4929" marR="4929" marT="49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4929" marR="4929" marT="49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#ДЕЛ/0!</a:t>
                      </a:r>
                    </a:p>
                  </a:txBody>
                  <a:tcPr marL="4929" marR="4929" marT="49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#ДЕЛ/0!</a:t>
                      </a:r>
                    </a:p>
                  </a:txBody>
                  <a:tcPr marL="4929" marR="4929" marT="49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#ДЕЛ/0!</a:t>
                      </a:r>
                    </a:p>
                  </a:txBody>
                  <a:tcPr marL="4929" marR="4929" marT="49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#ДЕЛ/0!</a:t>
                      </a:r>
                    </a:p>
                  </a:txBody>
                  <a:tcPr marL="4929" marR="4929" marT="49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4111695"/>
                  </a:ext>
                </a:extLst>
              </a:tr>
            </a:tbl>
          </a:graphicData>
        </a:graphic>
      </p:graphicFrame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9586612"/>
              </p:ext>
            </p:extLst>
          </p:nvPr>
        </p:nvGraphicFramePr>
        <p:xfrm>
          <a:off x="257745" y="948998"/>
          <a:ext cx="11711343" cy="3010368"/>
        </p:xfrm>
        <a:graphic>
          <a:graphicData uri="http://schemas.openxmlformats.org/drawingml/2006/table">
            <a:tbl>
              <a:tblPr/>
              <a:tblGrid>
                <a:gridCol w="864750">
                  <a:extLst>
                    <a:ext uri="{9D8B030D-6E8A-4147-A177-3AD203B41FA5}">
                      <a16:colId xmlns:a16="http://schemas.microsoft.com/office/drawing/2014/main" val="2202590685"/>
                    </a:ext>
                  </a:extLst>
                </a:gridCol>
                <a:gridCol w="1013601">
                  <a:extLst>
                    <a:ext uri="{9D8B030D-6E8A-4147-A177-3AD203B41FA5}">
                      <a16:colId xmlns:a16="http://schemas.microsoft.com/office/drawing/2014/main" val="3791179656"/>
                    </a:ext>
                  </a:extLst>
                </a:gridCol>
                <a:gridCol w="930316">
                  <a:extLst>
                    <a:ext uri="{9D8B030D-6E8A-4147-A177-3AD203B41FA5}">
                      <a16:colId xmlns:a16="http://schemas.microsoft.com/office/drawing/2014/main" val="1105778768"/>
                    </a:ext>
                  </a:extLst>
                </a:gridCol>
                <a:gridCol w="871838">
                  <a:extLst>
                    <a:ext uri="{9D8B030D-6E8A-4147-A177-3AD203B41FA5}">
                      <a16:colId xmlns:a16="http://schemas.microsoft.com/office/drawing/2014/main" val="1667950672"/>
                    </a:ext>
                  </a:extLst>
                </a:gridCol>
                <a:gridCol w="871838">
                  <a:extLst>
                    <a:ext uri="{9D8B030D-6E8A-4147-A177-3AD203B41FA5}">
                      <a16:colId xmlns:a16="http://schemas.microsoft.com/office/drawing/2014/main" val="3975670251"/>
                    </a:ext>
                  </a:extLst>
                </a:gridCol>
                <a:gridCol w="715900">
                  <a:extLst>
                    <a:ext uri="{9D8B030D-6E8A-4147-A177-3AD203B41FA5}">
                      <a16:colId xmlns:a16="http://schemas.microsoft.com/office/drawing/2014/main" val="2897732475"/>
                    </a:ext>
                  </a:extLst>
                </a:gridCol>
                <a:gridCol w="715900">
                  <a:extLst>
                    <a:ext uri="{9D8B030D-6E8A-4147-A177-3AD203B41FA5}">
                      <a16:colId xmlns:a16="http://schemas.microsoft.com/office/drawing/2014/main" val="3959445573"/>
                    </a:ext>
                  </a:extLst>
                </a:gridCol>
                <a:gridCol w="715900">
                  <a:extLst>
                    <a:ext uri="{9D8B030D-6E8A-4147-A177-3AD203B41FA5}">
                      <a16:colId xmlns:a16="http://schemas.microsoft.com/office/drawing/2014/main" val="3716991690"/>
                    </a:ext>
                  </a:extLst>
                </a:gridCol>
                <a:gridCol w="715900">
                  <a:extLst>
                    <a:ext uri="{9D8B030D-6E8A-4147-A177-3AD203B41FA5}">
                      <a16:colId xmlns:a16="http://schemas.microsoft.com/office/drawing/2014/main" val="1037851680"/>
                    </a:ext>
                  </a:extLst>
                </a:gridCol>
                <a:gridCol w="715900">
                  <a:extLst>
                    <a:ext uri="{9D8B030D-6E8A-4147-A177-3AD203B41FA5}">
                      <a16:colId xmlns:a16="http://schemas.microsoft.com/office/drawing/2014/main" val="3438247440"/>
                    </a:ext>
                  </a:extLst>
                </a:gridCol>
                <a:gridCol w="715900">
                  <a:extLst>
                    <a:ext uri="{9D8B030D-6E8A-4147-A177-3AD203B41FA5}">
                      <a16:colId xmlns:a16="http://schemas.microsoft.com/office/drawing/2014/main" val="246800303"/>
                    </a:ext>
                  </a:extLst>
                </a:gridCol>
                <a:gridCol w="715900">
                  <a:extLst>
                    <a:ext uri="{9D8B030D-6E8A-4147-A177-3AD203B41FA5}">
                      <a16:colId xmlns:a16="http://schemas.microsoft.com/office/drawing/2014/main" val="2278834253"/>
                    </a:ext>
                  </a:extLst>
                </a:gridCol>
                <a:gridCol w="715900">
                  <a:extLst>
                    <a:ext uri="{9D8B030D-6E8A-4147-A177-3AD203B41FA5}">
                      <a16:colId xmlns:a16="http://schemas.microsoft.com/office/drawing/2014/main" val="301172768"/>
                    </a:ext>
                  </a:extLst>
                </a:gridCol>
                <a:gridCol w="715900">
                  <a:extLst>
                    <a:ext uri="{9D8B030D-6E8A-4147-A177-3AD203B41FA5}">
                      <a16:colId xmlns:a16="http://schemas.microsoft.com/office/drawing/2014/main" val="2487255766"/>
                    </a:ext>
                  </a:extLst>
                </a:gridCol>
                <a:gridCol w="715900">
                  <a:extLst>
                    <a:ext uri="{9D8B030D-6E8A-4147-A177-3AD203B41FA5}">
                      <a16:colId xmlns:a16="http://schemas.microsoft.com/office/drawing/2014/main" val="1761843973"/>
                    </a:ext>
                  </a:extLst>
                </a:gridCol>
              </a:tblGrid>
              <a:tr h="295688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№ п/п</a:t>
                      </a:r>
                    </a:p>
                  </a:txBody>
                  <a:tcPr marL="5046" marR="5046" marT="50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Наименование заказчика</a:t>
                      </a:r>
                    </a:p>
                  </a:txBody>
                  <a:tcPr marL="5046" marR="5046" marT="50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ИНН </a:t>
                      </a:r>
                      <a:b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заказчика</a:t>
                      </a:r>
                    </a:p>
                  </a:txBody>
                  <a:tcPr marL="5046" marR="5046" marT="50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l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КЛЮЧЕВЫЕ ПОКАЗАТЕЛИ ЭФФЕКТИВНОСТИ ЗАКУПОЧНОЙ ДЕЯТЕЛЬНОСТИ</a:t>
                      </a:r>
                    </a:p>
                  </a:txBody>
                  <a:tcPr marL="5046" marR="5046" marT="50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046" marR="5046" marT="5046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046" marR="5046" marT="5046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046" marR="5046" marT="5046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046" marR="5046" marT="5046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046" marR="5046" marT="5046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1824663"/>
                  </a:ext>
                </a:extLst>
              </a:tr>
              <a:tr h="71146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 Доля конкурентных закупок в стоимостном выражении</a:t>
                      </a:r>
                      <a:b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900" b="1" i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(не менее 75%)</a:t>
                      </a:r>
                    </a:p>
                  </a:txBody>
                  <a:tcPr marL="5046" marR="5046" marT="50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 Доля состоявшихся торгов</a:t>
                      </a:r>
                      <a:b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900" b="1" i="1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(не менее 75%)</a:t>
                      </a:r>
                    </a:p>
                  </a:txBody>
                  <a:tcPr marL="5046" marR="5046" marT="50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 Среднее число участников конкурентных закупок</a:t>
                      </a:r>
                      <a:b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900" b="1" i="1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(не менее 5)</a:t>
                      </a:r>
                    </a:p>
                  </a:txBody>
                  <a:tcPr marL="5046" marR="5046" marT="50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7621024"/>
                  </a:ext>
                </a:extLst>
              </a:tr>
              <a:tr h="124128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Общая стоимость заключенных контрактов конкурентными способами, руб. </a:t>
                      </a:r>
                      <a:b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(только состоявшиеся закупки)</a:t>
                      </a:r>
                    </a:p>
                  </a:txBody>
                  <a:tcPr marL="5046" marR="5046" marT="50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Общая стоимость заключенных контрактов, руб.</a:t>
                      </a:r>
                      <a:b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/>
                      </a:r>
                      <a:b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(конкурентными способами</a:t>
                      </a:r>
                      <a:b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+ с единственным поставщиком (подрядчиком, исполнителем))</a:t>
                      </a:r>
                    </a:p>
                  </a:txBody>
                  <a:tcPr marL="5046" marR="5046" marT="50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Фактическое значение показателя</a:t>
                      </a:r>
                    </a:p>
                  </a:txBody>
                  <a:tcPr marL="5046" marR="5046" marT="50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Оценка </a:t>
                      </a:r>
                      <a:b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 баллах</a:t>
                      </a:r>
                      <a:b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/>
                      </a:r>
                      <a:b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900" b="1" i="0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(</a:t>
                      </a:r>
                      <a:r>
                        <a:rPr lang="ru-RU" sz="900" b="1" i="0" u="none" strike="noStrike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max</a:t>
                      </a:r>
                      <a:r>
                        <a:rPr lang="ru-RU" sz="900" b="1" i="0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25)</a:t>
                      </a:r>
                    </a:p>
                  </a:txBody>
                  <a:tcPr marL="5046" marR="5046" marT="50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Количество состоявшихся конкурентных процедур</a:t>
                      </a:r>
                    </a:p>
                  </a:txBody>
                  <a:tcPr marL="5046" marR="5046" marT="50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Общее количество проведенных конкурентных процедур</a:t>
                      </a:r>
                    </a:p>
                  </a:txBody>
                  <a:tcPr marL="5046" marR="5046" marT="50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Фактическое значение показателя</a:t>
                      </a:r>
                    </a:p>
                  </a:txBody>
                  <a:tcPr marL="5046" marR="5046" marT="50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Оценка </a:t>
                      </a:r>
                      <a:b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 баллах</a:t>
                      </a:r>
                      <a:b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/>
                      </a:r>
                      <a:b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900" b="1" i="0" u="none" strike="noStrike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(</a:t>
                      </a:r>
                      <a:r>
                        <a:rPr lang="ru-RU" sz="900" b="1" i="0" u="none" strike="noStrike" kern="12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max</a:t>
                      </a:r>
                      <a:r>
                        <a:rPr lang="ru-RU" sz="900" b="1" i="0" u="none" strike="noStrike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15)</a:t>
                      </a:r>
                    </a:p>
                  </a:txBody>
                  <a:tcPr marL="5046" marR="5046" marT="50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Число допущенных участников по конкурентным процедурам</a:t>
                      </a:r>
                    </a:p>
                  </a:txBody>
                  <a:tcPr marL="5046" marR="5046" marT="50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Общее количество проведенных конкурентных процедур</a:t>
                      </a:r>
                    </a:p>
                  </a:txBody>
                  <a:tcPr marL="5046" marR="5046" marT="50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Фактическое значение показателя</a:t>
                      </a:r>
                    </a:p>
                  </a:txBody>
                  <a:tcPr marL="5046" marR="5046" marT="50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Оценка </a:t>
                      </a:r>
                      <a:b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 баллах</a:t>
                      </a:r>
                      <a:b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/>
                      </a:r>
                      <a:br>
                        <a:rPr lang="ru-R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900" b="1" i="0" u="none" strike="noStrike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(</a:t>
                      </a:r>
                      <a:r>
                        <a:rPr lang="ru-RU" sz="900" b="1" i="0" u="none" strike="noStrike" kern="12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max</a:t>
                      </a:r>
                      <a:r>
                        <a:rPr lang="ru-RU" sz="900" b="1" i="0" u="none" strike="noStrike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15)</a:t>
                      </a:r>
                    </a:p>
                  </a:txBody>
                  <a:tcPr marL="5046" marR="5046" marT="50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7918706"/>
                  </a:ext>
                </a:extLst>
              </a:tr>
              <a:tr h="13623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5046" marR="5046" marT="50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5046" marR="5046" marT="50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5046" marR="5046" marT="50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5046" marR="5046" marT="50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5046" marR="5046" marT="50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5046" marR="5046" marT="50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5046" marR="5046" marT="50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5046" marR="5046" marT="50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5046" marR="5046" marT="50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5046" marR="5046" marT="50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</a:p>
                  </a:txBody>
                  <a:tcPr marL="5046" marR="5046" marT="50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5046" marR="5046" marT="50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</a:t>
                      </a:r>
                    </a:p>
                  </a:txBody>
                  <a:tcPr marL="5046" marR="5046" marT="50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5046" marR="5046" marT="50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</a:t>
                      </a:r>
                    </a:p>
                  </a:txBody>
                  <a:tcPr marL="5046" marR="5046" marT="50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1430755"/>
                  </a:ext>
                </a:extLst>
              </a:tr>
              <a:tr h="62568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5046" marR="5046" marT="50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046" marR="5046" marT="50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046" marR="5046" marT="50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5046" marR="5046" marT="50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5046" marR="5046" marT="50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#ДЕЛ/0!</a:t>
                      </a:r>
                    </a:p>
                  </a:txBody>
                  <a:tcPr marL="5046" marR="5046" marT="50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#ДЕЛ/0!</a:t>
                      </a:r>
                    </a:p>
                  </a:txBody>
                  <a:tcPr marL="5046" marR="5046" marT="50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5046" marR="5046" marT="50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5046" marR="5046" marT="50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#ДЕЛ/0!</a:t>
                      </a:r>
                    </a:p>
                  </a:txBody>
                  <a:tcPr marL="5046" marR="5046" marT="50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#ДЕЛ/0!</a:t>
                      </a:r>
                    </a:p>
                  </a:txBody>
                  <a:tcPr marL="5046" marR="5046" marT="50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5046" marR="5046" marT="50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5046" marR="5046" marT="50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#ДЕЛ/0!</a:t>
                      </a:r>
                    </a:p>
                  </a:txBody>
                  <a:tcPr marL="5046" marR="5046" marT="50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#ДЕЛ/0!</a:t>
                      </a:r>
                    </a:p>
                  </a:txBody>
                  <a:tcPr marL="5046" marR="5046" marT="50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41454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1511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176032" y="1373250"/>
            <a:ext cx="1228725" cy="4888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700"/>
              </a:lnSpc>
              <a:defRPr/>
            </a:pP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650749" y="1206040"/>
            <a:ext cx="1456858" cy="4888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700"/>
              </a:lnSpc>
              <a:defRPr/>
            </a:pP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996569" y="1219200"/>
            <a:ext cx="1456858" cy="4888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700"/>
              </a:lnSpc>
              <a:defRPr/>
            </a:pP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444927" y="1233925"/>
            <a:ext cx="1456858" cy="4888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700"/>
              </a:lnSpc>
              <a:defRPr/>
            </a:pP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844986" y="158815"/>
            <a:ext cx="1013746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эффективности закупочной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 на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территории Липецкой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772901" y="-10462"/>
            <a:ext cx="4191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63786" y="786414"/>
            <a:ext cx="28111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Начисление баллов</a:t>
            </a:r>
            <a:endParaRPr lang="ru-RU" sz="2400" b="1" i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8255478"/>
              </p:ext>
            </p:extLst>
          </p:nvPr>
        </p:nvGraphicFramePr>
        <p:xfrm>
          <a:off x="1186962" y="1450472"/>
          <a:ext cx="10111155" cy="45573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66801">
                  <a:extLst>
                    <a:ext uri="{9D8B030D-6E8A-4147-A177-3AD203B41FA5}">
                      <a16:colId xmlns:a16="http://schemas.microsoft.com/office/drawing/2014/main" val="1340188905"/>
                    </a:ext>
                  </a:extLst>
                </a:gridCol>
                <a:gridCol w="7184730">
                  <a:extLst>
                    <a:ext uri="{9D8B030D-6E8A-4147-A177-3AD203B41FA5}">
                      <a16:colId xmlns:a16="http://schemas.microsoft.com/office/drawing/2014/main" val="1574539264"/>
                    </a:ext>
                  </a:extLst>
                </a:gridCol>
                <a:gridCol w="2259624">
                  <a:extLst>
                    <a:ext uri="{9D8B030D-6E8A-4147-A177-3AD203B41FA5}">
                      <a16:colId xmlns:a16="http://schemas.microsoft.com/office/drawing/2014/main" val="610745734"/>
                    </a:ext>
                  </a:extLst>
                </a:gridCol>
              </a:tblGrid>
              <a:tr h="82152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п/п</a:t>
                      </a:r>
                      <a:endParaRPr lang="ru-RU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показателя</a:t>
                      </a:r>
                      <a:endParaRPr lang="ru-RU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Максимальное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баллов </a:t>
                      </a:r>
                      <a:endParaRPr lang="ru-RU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5111798"/>
                  </a:ext>
                </a:extLst>
              </a:tr>
              <a:tr h="43450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Доля конкурентных закупок в стоимостном выражении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1540607"/>
                  </a:ext>
                </a:extLst>
              </a:tr>
              <a:tr h="43450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Доля состоявшихся закупок в количественном выражении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8210400"/>
                  </a:ext>
                </a:extLst>
              </a:tr>
              <a:tr h="50382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Среднее число участников конкурентных закупок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4954893"/>
                  </a:ext>
                </a:extLst>
              </a:tr>
              <a:tr h="52244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Экономия бюджетных средств по результатам конкурентных закупок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39994"/>
                  </a:ext>
                </a:extLst>
              </a:tr>
              <a:tr h="43450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Доля закупок у СМП, </a:t>
                      </a: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СОНКО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3042521"/>
                  </a:ext>
                </a:extLst>
              </a:tr>
              <a:tr h="82152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Доля заключенных контрактов с СМП по конкурентным процедурам </a:t>
                      </a: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в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общей стоимости заключенных контрактов 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3404265"/>
                  </a:ext>
                </a:extLst>
              </a:tr>
              <a:tr h="584513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2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2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00092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3179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176032" y="1373250"/>
            <a:ext cx="1228725" cy="4888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700"/>
              </a:lnSpc>
              <a:defRPr/>
            </a:pP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650749" y="1206040"/>
            <a:ext cx="1456858" cy="4888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700"/>
              </a:lnSpc>
              <a:defRPr/>
            </a:pP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996569" y="1219200"/>
            <a:ext cx="1456858" cy="4888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700"/>
              </a:lnSpc>
              <a:defRPr/>
            </a:pP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444927" y="1233925"/>
            <a:ext cx="1456858" cy="4888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700"/>
              </a:lnSpc>
              <a:defRPr/>
            </a:pP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11233" y="130269"/>
            <a:ext cx="1078076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Шкала оценки эффективности закупочной 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 </a:t>
            </a:r>
          </a:p>
          <a:p>
            <a:pPr algn="ctr"/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территории Липецкой области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772901" y="-10462"/>
            <a:ext cx="4191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0163458"/>
              </p:ext>
            </p:extLst>
          </p:nvPr>
        </p:nvGraphicFramePr>
        <p:xfrm>
          <a:off x="1411233" y="1478357"/>
          <a:ext cx="9790167" cy="42004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86111">
                  <a:extLst>
                    <a:ext uri="{9D8B030D-6E8A-4147-A177-3AD203B41FA5}">
                      <a16:colId xmlns:a16="http://schemas.microsoft.com/office/drawing/2014/main" val="3252691216"/>
                    </a:ext>
                  </a:extLst>
                </a:gridCol>
                <a:gridCol w="5641365">
                  <a:extLst>
                    <a:ext uri="{9D8B030D-6E8A-4147-A177-3AD203B41FA5}">
                      <a16:colId xmlns:a16="http://schemas.microsoft.com/office/drawing/2014/main" val="3090347707"/>
                    </a:ext>
                  </a:extLst>
                </a:gridCol>
                <a:gridCol w="3262691">
                  <a:extLst>
                    <a:ext uri="{9D8B030D-6E8A-4147-A177-3AD203B41FA5}">
                      <a16:colId xmlns:a16="http://schemas.microsoft.com/office/drawing/2014/main" val="1599109748"/>
                    </a:ext>
                  </a:extLst>
                </a:gridCol>
              </a:tblGrid>
              <a:tr h="73581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п/п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эффективности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закупочной деятельности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баллов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5058587"/>
                  </a:ext>
                </a:extLst>
              </a:tr>
              <a:tr h="8661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Высокоэффективная</a:t>
                      </a:r>
                      <a:r>
                        <a:rPr lang="ru-RU" sz="2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100 - 80</a:t>
                      </a:r>
                      <a:endParaRPr lang="ru-RU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5482658"/>
                  </a:ext>
                </a:extLst>
              </a:tr>
              <a:tr h="8661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2B8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err="1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Среднеэффективная</a:t>
                      </a:r>
                      <a:r>
                        <a:rPr lang="ru-RU" sz="2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2B8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79 - 50</a:t>
                      </a:r>
                      <a:endParaRPr lang="ru-RU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2B8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8350920"/>
                  </a:ext>
                </a:extLst>
              </a:tr>
              <a:tr h="8661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ABA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Низкоэффективная</a:t>
                      </a:r>
                      <a:r>
                        <a:rPr lang="ru-RU" sz="2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ABA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49 - 20</a:t>
                      </a:r>
                      <a:endParaRPr lang="ru-RU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ABA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5603073"/>
                  </a:ext>
                </a:extLst>
              </a:tr>
              <a:tr h="8661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Неэффективная</a:t>
                      </a:r>
                      <a:endParaRPr lang="ru-RU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19 - 0</a:t>
                      </a:r>
                      <a:endParaRPr lang="ru-RU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7349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4834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Схема 11">
            <a:extLst>
              <a:ext uri="{FF2B5EF4-FFF2-40B4-BE49-F238E27FC236}">
                <a16:creationId xmlns:a16="http://schemas.microsoft.com/office/drawing/2014/main" id="{09F94987-16B0-49A8-A317-3C62262CB95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79455838"/>
              </p:ext>
            </p:extLst>
          </p:nvPr>
        </p:nvGraphicFramePr>
        <p:xfrm>
          <a:off x="-1202013" y="292193"/>
          <a:ext cx="5716581" cy="35435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19" name="Таблица 19">
            <a:extLst>
              <a:ext uri="{FF2B5EF4-FFF2-40B4-BE49-F238E27FC236}">
                <a16:creationId xmlns:a16="http://schemas.microsoft.com/office/drawing/2014/main" id="{A6E31883-60F7-49B0-83A9-32E0108B0D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8166235"/>
              </p:ext>
            </p:extLst>
          </p:nvPr>
        </p:nvGraphicFramePr>
        <p:xfrm>
          <a:off x="4245851" y="859477"/>
          <a:ext cx="7208781" cy="250830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69589">
                  <a:extLst>
                    <a:ext uri="{9D8B030D-6E8A-4147-A177-3AD203B41FA5}">
                      <a16:colId xmlns:a16="http://schemas.microsoft.com/office/drawing/2014/main" val="4155719004"/>
                    </a:ext>
                  </a:extLst>
                </a:gridCol>
                <a:gridCol w="2139192">
                  <a:extLst>
                    <a:ext uri="{9D8B030D-6E8A-4147-A177-3AD203B41FA5}">
                      <a16:colId xmlns:a16="http://schemas.microsoft.com/office/drawing/2014/main" val="709408181"/>
                    </a:ext>
                  </a:extLst>
                </a:gridCol>
              </a:tblGrid>
              <a:tr h="250830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Доля конкурентных закупок в стоимостном выражении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9790672"/>
                  </a:ext>
                </a:extLst>
              </a:tr>
            </a:tbl>
          </a:graphicData>
        </a:graphic>
      </p:graphicFrame>
      <p:grpSp>
        <p:nvGrpSpPr>
          <p:cNvPr id="21" name="Группа 20">
            <a:extLst>
              <a:ext uri="{FF2B5EF4-FFF2-40B4-BE49-F238E27FC236}">
                <a16:creationId xmlns:a16="http://schemas.microsoft.com/office/drawing/2014/main" id="{F68C98CB-BA19-4EF4-8DC2-8130E21D2CE8}"/>
              </a:ext>
            </a:extLst>
          </p:cNvPr>
          <p:cNvGrpSpPr/>
          <p:nvPr/>
        </p:nvGrpSpPr>
        <p:grpSpPr>
          <a:xfrm>
            <a:off x="3872185" y="658452"/>
            <a:ext cx="4561747" cy="2709333"/>
            <a:chOff x="481039" y="1004582"/>
            <a:chExt cx="4561747" cy="2709333"/>
          </a:xfrm>
        </p:grpSpPr>
        <p:graphicFrame>
          <p:nvGraphicFramePr>
            <p:cNvPr id="4" name="Схема 3">
              <a:extLst>
                <a:ext uri="{FF2B5EF4-FFF2-40B4-BE49-F238E27FC236}">
                  <a16:creationId xmlns:a16="http://schemas.microsoft.com/office/drawing/2014/main" id="{1803B9A2-59F3-4864-89EE-CF77F50FE13D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2123915238"/>
                </p:ext>
              </p:extLst>
            </p:nvPr>
          </p:nvGraphicFramePr>
          <p:xfrm>
            <a:off x="481039" y="1004582"/>
            <a:ext cx="4561747" cy="2709333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9" r:lo="rId10" r:qs="rId11" r:cs="rId12"/>
            </a:graphicData>
          </a:graphic>
        </p:graphicFrame>
        <p:sp>
          <p:nvSpPr>
            <p:cNvPr id="15" name="Прямоугольник: скругленные противолежащие углы 14">
              <a:extLst>
                <a:ext uri="{FF2B5EF4-FFF2-40B4-BE49-F238E27FC236}">
                  <a16:creationId xmlns:a16="http://schemas.microsoft.com/office/drawing/2014/main" id="{976F2146-3841-4344-8398-8F5857708484}"/>
                </a:ext>
              </a:extLst>
            </p:cNvPr>
            <p:cNvSpPr/>
            <p:nvPr/>
          </p:nvSpPr>
          <p:spPr>
            <a:xfrm>
              <a:off x="1205956" y="2995906"/>
              <a:ext cx="1245301" cy="416393"/>
            </a:xfrm>
            <a:prstGeom prst="round2DiagRect">
              <a:avLst/>
            </a:prstGeom>
            <a:gradFill flip="none" rotWithShape="1">
              <a:gsLst>
                <a:gs pos="0">
                  <a:schemeClr val="accent6">
                    <a:lumMod val="110000"/>
                    <a:satMod val="105000"/>
                    <a:tint val="67000"/>
                  </a:schemeClr>
                </a:gs>
                <a:gs pos="50000">
                  <a:schemeClr val="accent6">
                    <a:lumMod val="105000"/>
                    <a:satMod val="103000"/>
                    <a:tint val="73000"/>
                  </a:schemeClr>
                </a:gs>
                <a:gs pos="100000">
                  <a:schemeClr val="accent6">
                    <a:lumMod val="105000"/>
                    <a:satMod val="109000"/>
                    <a:tint val="81000"/>
                  </a:schemeClr>
                </a:gs>
              </a:gsLst>
              <a:lin ang="16200000" scaled="1"/>
              <a:tileRect/>
            </a:gra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100" b="1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конкурентными способами</a:t>
              </a:r>
              <a:endParaRPr lang="ru-RU" sz="1100" dirty="0">
                <a:solidFill>
                  <a:schemeClr val="tx1"/>
                </a:solidFill>
              </a:endParaRPr>
            </a:p>
          </p:txBody>
        </p:sp>
        <p:sp>
          <p:nvSpPr>
            <p:cNvPr id="16" name="Прямоугольник: скругленные противолежащие углы 15">
              <a:extLst>
                <a:ext uri="{FF2B5EF4-FFF2-40B4-BE49-F238E27FC236}">
                  <a16:creationId xmlns:a16="http://schemas.microsoft.com/office/drawing/2014/main" id="{AF772DA0-0B63-406F-B697-988DF4F40999}"/>
                </a:ext>
              </a:extLst>
            </p:cNvPr>
            <p:cNvSpPr/>
            <p:nvPr/>
          </p:nvSpPr>
          <p:spPr>
            <a:xfrm>
              <a:off x="2921622" y="3002198"/>
              <a:ext cx="1985295" cy="416393"/>
            </a:xfrm>
            <a:prstGeom prst="round2DiagRect">
              <a:avLst/>
            </a:prstGeom>
            <a:gradFill flip="none" rotWithShape="1">
              <a:gsLst>
                <a:gs pos="0">
                  <a:schemeClr val="accent6">
                    <a:lumMod val="110000"/>
                    <a:satMod val="105000"/>
                    <a:tint val="67000"/>
                  </a:schemeClr>
                </a:gs>
                <a:gs pos="50000">
                  <a:schemeClr val="accent6">
                    <a:lumMod val="105000"/>
                    <a:satMod val="103000"/>
                    <a:tint val="73000"/>
                  </a:schemeClr>
                </a:gs>
                <a:gs pos="100000">
                  <a:schemeClr val="accent6">
                    <a:lumMod val="105000"/>
                    <a:satMod val="109000"/>
                    <a:tint val="81000"/>
                  </a:schemeClr>
                </a:gs>
              </a:gsLst>
              <a:lin ang="16200000" scaled="1"/>
              <a:tileRect/>
            </a:gra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lvl="0">
                <a:lnSpc>
                  <a:spcPct val="100000"/>
                </a:lnSpc>
                <a:spcAft>
                  <a:spcPts val="0"/>
                </a:spcAft>
              </a:pPr>
              <a:r>
                <a:rPr lang="ru-RU" sz="1100" b="1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с </a:t>
              </a:r>
              <a:r>
                <a:rPr lang="ru-RU" sz="1100" b="1" i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ед.поставщиком</a:t>
              </a:r>
              <a:r>
                <a:rPr lang="ru-RU" sz="1100" b="1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  <a:p>
              <a:pPr lvl="0" algn="ctr">
                <a:lnSpc>
                  <a:spcPct val="100000"/>
                </a:lnSpc>
                <a:spcAft>
                  <a:spcPts val="0"/>
                </a:spcAft>
              </a:pPr>
              <a:r>
                <a:rPr lang="ru-RU" sz="900" b="1" i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в т.ч. по п.4, </a:t>
              </a:r>
              <a:r>
                <a:rPr lang="ru-RU" sz="900" b="1" i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5, 6, 9 и другие, включая </a:t>
              </a:r>
              <a:r>
                <a:rPr lang="ru-RU" sz="900" b="1" i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п.25 ч.1 ст.93 №44-ФЗ</a:t>
              </a:r>
              <a:endParaRPr lang="ru-RU" sz="900" dirty="0">
                <a:solidFill>
                  <a:srgbClr val="002060"/>
                </a:solidFill>
              </a:endParaRPr>
            </a:p>
          </p:txBody>
        </p:sp>
        <p:pic>
          <p:nvPicPr>
            <p:cNvPr id="18" name="Рисунок 17" descr="Добавление">
              <a:extLst>
                <a:ext uri="{FF2B5EF4-FFF2-40B4-BE49-F238E27FC236}">
                  <a16:creationId xmlns:a16="http://schemas.microsoft.com/office/drawing/2014/main" id="{B4FB8DAB-6853-4B50-A7D0-724D65065FA6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17"/>
                </a:ext>
              </a:extLst>
            </a:blip>
            <a:stretch>
              <a:fillRect/>
            </a:stretch>
          </p:blipFill>
          <p:spPr>
            <a:xfrm>
              <a:off x="2515515" y="3033177"/>
              <a:ext cx="341850" cy="341850"/>
            </a:xfrm>
            <a:prstGeom prst="rect">
              <a:avLst/>
            </a:prstGeom>
          </p:spPr>
        </p:pic>
      </p:grpSp>
      <p:sp>
        <p:nvSpPr>
          <p:cNvPr id="6" name="Прямоугольник 5"/>
          <p:cNvSpPr/>
          <p:nvPr/>
        </p:nvSpPr>
        <p:spPr>
          <a:xfrm>
            <a:off x="4176032" y="1028785"/>
            <a:ext cx="1228725" cy="4888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700"/>
              </a:lnSpc>
              <a:defRPr/>
            </a:pP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650749" y="861575"/>
            <a:ext cx="1456858" cy="4888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700"/>
              </a:lnSpc>
              <a:defRPr/>
            </a:pP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996569" y="874735"/>
            <a:ext cx="1456858" cy="4888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700"/>
              </a:lnSpc>
              <a:defRPr/>
            </a:pP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444927" y="889460"/>
            <a:ext cx="1456858" cy="4888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700"/>
              </a:lnSpc>
              <a:defRPr/>
            </a:pP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586162" y="29523"/>
            <a:ext cx="945321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>
                <a:ln w="0"/>
                <a:solidFill>
                  <a:schemeClr val="accent5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Расчет показателя</a:t>
            </a:r>
          </a:p>
          <a:p>
            <a:pPr algn="ctr"/>
            <a:r>
              <a:rPr lang="ru-RU" sz="2000" b="1" dirty="0">
                <a:ln w="0"/>
                <a:solidFill>
                  <a:schemeClr val="accent5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«Доля конкурентных закупок в стоимостном выражении</a:t>
            </a:r>
            <a:r>
              <a:rPr lang="ru-RU" sz="2000" b="1" dirty="0" smtClean="0">
                <a:ln w="0"/>
                <a:solidFill>
                  <a:schemeClr val="accent5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sz="2000" dirty="0" smtClean="0">
                <a:ln w="0"/>
                <a:solidFill>
                  <a:schemeClr val="accent5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n w="0"/>
              <a:solidFill>
                <a:schemeClr val="accent5">
                  <a:lumMod val="50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 descr="Закрыть">
            <a:extLst>
              <a:ext uri="{FF2B5EF4-FFF2-40B4-BE49-F238E27FC236}">
                <a16:creationId xmlns:a16="http://schemas.microsoft.com/office/drawing/2014/main" id="{FB7B99B3-0B1D-4502-BDE6-EC54BDB9ABCE}"/>
              </a:ext>
            </a:extLst>
          </p:cNvPr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7919557" y="1768687"/>
            <a:ext cx="378507" cy="488864"/>
          </a:xfrm>
          <a:prstGeom prst="rect">
            <a:avLst/>
          </a:prstGeom>
        </p:spPr>
      </p:pic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43496C7A-E0D5-4F3D-A67C-C5082E61B47D}"/>
              </a:ext>
            </a:extLst>
          </p:cNvPr>
          <p:cNvSpPr/>
          <p:nvPr/>
        </p:nvSpPr>
        <p:spPr>
          <a:xfrm>
            <a:off x="8211791" y="1643951"/>
            <a:ext cx="954107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600" b="1" cap="none" spc="0" dirty="0">
                <a:ln w="0"/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100</a:t>
            </a:r>
          </a:p>
        </p:txBody>
      </p:sp>
      <p:pic>
        <p:nvPicPr>
          <p:cNvPr id="20" name="Рисунок 19" descr="Тенденция к повышению">
            <a:extLst>
              <a:ext uri="{FF2B5EF4-FFF2-40B4-BE49-F238E27FC236}">
                <a16:creationId xmlns:a16="http://schemas.microsoft.com/office/drawing/2014/main" id="{883A8FFD-9462-4C39-991C-E8AFC933ACE9}"/>
              </a:ext>
            </a:extLst>
          </p:cNvPr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2234295" y="706140"/>
            <a:ext cx="548507" cy="548507"/>
          </a:xfrm>
          <a:prstGeom prst="rect">
            <a:avLst/>
          </a:prstGeom>
        </p:spPr>
      </p:pic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A640F08A-1898-4E93-A8E5-565871E1C62A}"/>
              </a:ext>
            </a:extLst>
          </p:cNvPr>
          <p:cNvSpPr/>
          <p:nvPr/>
        </p:nvSpPr>
        <p:spPr>
          <a:xfrm>
            <a:off x="2679319" y="587646"/>
            <a:ext cx="627095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0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75%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1772901" y="-10462"/>
            <a:ext cx="4191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79802" y="6446294"/>
            <a:ext cx="111252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!!! </a:t>
            </a:r>
            <a:r>
              <a:rPr lang="ru-RU" sz="1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расчет показателя </a:t>
            </a:r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включаются контракты, заключенные в текущем году, при этом дата объявления закупки значение не имеет.</a:t>
            </a:r>
            <a:r>
              <a:rPr lang="ru-RU" sz="1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2" name="Объект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7306056"/>
              </p:ext>
            </p:extLst>
          </p:nvPr>
        </p:nvGraphicFramePr>
        <p:xfrm>
          <a:off x="158262" y="3648137"/>
          <a:ext cx="11894401" cy="28479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4" name="Лист" r:id="rId22" imgW="40443201" imgH="6229196" progId="Excel.Sheet.12">
                  <p:embed/>
                </p:oleObj>
              </mc:Choice>
              <mc:Fallback>
                <p:oleObj name="Лист" r:id="rId22" imgW="40443201" imgH="6229196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158262" y="3648137"/>
                        <a:ext cx="11894401" cy="2847941"/>
                      </a:xfrm>
                      <a:prstGeom prst="rect">
                        <a:avLst/>
                      </a:prstGeom>
                      <a:ln w="12700">
                        <a:solidFill>
                          <a:schemeClr val="tx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22775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Таблица 19">
            <a:extLst>
              <a:ext uri="{FF2B5EF4-FFF2-40B4-BE49-F238E27FC236}">
                <a16:creationId xmlns:a16="http://schemas.microsoft.com/office/drawing/2014/main" id="{A6E31883-60F7-49B0-83A9-32E0108B0D4A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4245851" y="1299263"/>
          <a:ext cx="7208781" cy="228249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69589">
                  <a:extLst>
                    <a:ext uri="{9D8B030D-6E8A-4147-A177-3AD203B41FA5}">
                      <a16:colId xmlns:a16="http://schemas.microsoft.com/office/drawing/2014/main" val="4155719004"/>
                    </a:ext>
                  </a:extLst>
                </a:gridCol>
                <a:gridCol w="2139192">
                  <a:extLst>
                    <a:ext uri="{9D8B030D-6E8A-4147-A177-3AD203B41FA5}">
                      <a16:colId xmlns:a16="http://schemas.microsoft.com/office/drawing/2014/main" val="709408181"/>
                    </a:ext>
                  </a:extLst>
                </a:gridCol>
              </a:tblGrid>
              <a:tr h="228249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Доля состоявшихся торгов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9790672"/>
                  </a:ext>
                </a:extLst>
              </a:tr>
            </a:tbl>
          </a:graphicData>
        </a:graphic>
      </p:graphicFrame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id="{1803B9A2-59F3-4864-89EE-CF77F50FE13D}"/>
              </a:ext>
            </a:extLst>
          </p:cNvPr>
          <p:cNvGraphicFramePr/>
          <p:nvPr>
            <p:extLst/>
          </p:nvPr>
        </p:nvGraphicFramePr>
        <p:xfrm>
          <a:off x="3872185" y="1002917"/>
          <a:ext cx="4561747" cy="27093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4176032" y="1373250"/>
            <a:ext cx="1228725" cy="4888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700"/>
              </a:lnSpc>
              <a:defRPr/>
            </a:pP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650749" y="1206040"/>
            <a:ext cx="1456858" cy="4888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700"/>
              </a:lnSpc>
              <a:defRPr/>
            </a:pP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996569" y="1219200"/>
            <a:ext cx="1456858" cy="4888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700"/>
              </a:lnSpc>
              <a:defRPr/>
            </a:pP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444927" y="1233925"/>
            <a:ext cx="1456858" cy="4888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700"/>
              </a:lnSpc>
              <a:defRPr/>
            </a:pP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8" name="Рисунок 7" descr="Закрыть">
            <a:extLst>
              <a:ext uri="{FF2B5EF4-FFF2-40B4-BE49-F238E27FC236}">
                <a16:creationId xmlns:a16="http://schemas.microsoft.com/office/drawing/2014/main" id="{FB7B99B3-0B1D-4502-BDE6-EC54BDB9ABCE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7919557" y="2113152"/>
            <a:ext cx="378507" cy="488864"/>
          </a:xfrm>
          <a:prstGeom prst="rect">
            <a:avLst/>
          </a:prstGeom>
        </p:spPr>
      </p:pic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43496C7A-E0D5-4F3D-A67C-C5082E61B47D}"/>
              </a:ext>
            </a:extLst>
          </p:cNvPr>
          <p:cNvSpPr/>
          <p:nvPr/>
        </p:nvSpPr>
        <p:spPr>
          <a:xfrm>
            <a:off x="8211791" y="1988416"/>
            <a:ext cx="954107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600" b="1" cap="none" spc="0" dirty="0">
                <a:ln w="0"/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100</a:t>
            </a:r>
          </a:p>
        </p:txBody>
      </p:sp>
      <p:graphicFrame>
        <p:nvGraphicFramePr>
          <p:cNvPr id="13" name="Схема 12">
            <a:extLst>
              <a:ext uri="{FF2B5EF4-FFF2-40B4-BE49-F238E27FC236}">
                <a16:creationId xmlns:a16="http://schemas.microsoft.com/office/drawing/2014/main" id="{93BA3EDD-20D2-46FB-8B97-C94195F3819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83600984"/>
              </p:ext>
            </p:extLst>
          </p:nvPr>
        </p:nvGraphicFramePr>
        <p:xfrm>
          <a:off x="348781" y="688465"/>
          <a:ext cx="3920027" cy="294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1" r:lo="rId12" r:qs="rId13" r:cs="rId14"/>
          </a:graphicData>
        </a:graphic>
      </p:graphicFrame>
      <p:pic>
        <p:nvPicPr>
          <p:cNvPr id="17" name="Рисунок 16" descr="Флаг">
            <a:extLst>
              <a:ext uri="{FF2B5EF4-FFF2-40B4-BE49-F238E27FC236}">
                <a16:creationId xmlns:a16="http://schemas.microsoft.com/office/drawing/2014/main" id="{8FAB1365-A58E-4159-BA65-F977B8FE08BA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617560" y="1549153"/>
            <a:ext cx="291730" cy="291730"/>
          </a:xfrm>
          <a:prstGeom prst="rect">
            <a:avLst/>
          </a:prstGeom>
        </p:spPr>
      </p:pic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A7C90365-E69D-402C-8B24-6D7CB8D3961C}"/>
              </a:ext>
            </a:extLst>
          </p:cNvPr>
          <p:cNvSpPr/>
          <p:nvPr/>
        </p:nvSpPr>
        <p:spPr>
          <a:xfrm>
            <a:off x="763425" y="1491933"/>
            <a:ext cx="691054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000" b="1" cap="none" spc="0" dirty="0">
                <a:ln w="0"/>
                <a:solidFill>
                  <a:schemeClr val="accent5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75%</a:t>
            </a:r>
          </a:p>
        </p:txBody>
      </p:sp>
      <p:pic>
        <p:nvPicPr>
          <p:cNvPr id="26" name="Рисунок 25" descr="Стрелка: изгиб по часовой стрелке">
            <a:extLst>
              <a:ext uri="{FF2B5EF4-FFF2-40B4-BE49-F238E27FC236}">
                <a16:creationId xmlns:a16="http://schemas.microsoft.com/office/drawing/2014/main" id="{1787F6CE-1D0A-4D20-9214-5A167926CFC0}"/>
              </a:ext>
            </a:extLst>
          </p:cNvPr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 rot="18785653">
            <a:off x="988320" y="1756540"/>
            <a:ext cx="676287" cy="769832"/>
          </a:xfrm>
          <a:prstGeom prst="rect">
            <a:avLst/>
          </a:prstGeom>
        </p:spPr>
      </p:pic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B412AD80-B195-4180-B06E-D0482A88F876}"/>
              </a:ext>
            </a:extLst>
          </p:cNvPr>
          <p:cNvSpPr/>
          <p:nvPr/>
        </p:nvSpPr>
        <p:spPr>
          <a:xfrm>
            <a:off x="4217372" y="8721"/>
            <a:ext cx="3866444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200" dirty="0">
                <a:ln w="0"/>
                <a:solidFill>
                  <a:schemeClr val="accent5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Расчет показателя</a:t>
            </a:r>
          </a:p>
          <a:p>
            <a:pPr algn="ctr"/>
            <a:r>
              <a:rPr lang="ru-RU" sz="2200" b="1" dirty="0">
                <a:ln w="0"/>
                <a:solidFill>
                  <a:schemeClr val="accent5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«Доля состоявшихся торгов»</a:t>
            </a:r>
            <a:endParaRPr lang="ru-RU" sz="2200" b="1" dirty="0">
              <a:ln w="0"/>
              <a:solidFill>
                <a:schemeClr val="accent5">
                  <a:lumMod val="50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772901" y="-10462"/>
            <a:ext cx="4191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0" y="6424910"/>
            <a:ext cx="1219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!!! </a:t>
            </a:r>
            <a:r>
              <a:rPr lang="ru-RU" sz="1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расчет показателя </a:t>
            </a:r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включаются </a:t>
            </a:r>
            <a:r>
              <a:rPr lang="ru-RU" sz="14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проведенные (завершенные) закупки </a:t>
            </a:r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текущем году, при этом дата объявления закупки значение не имеет.</a:t>
            </a:r>
            <a:r>
              <a:rPr lang="ru-RU" sz="1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216654" y="3769470"/>
            <a:ext cx="5583255" cy="273793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graphicFrame>
        <p:nvGraphicFramePr>
          <p:cNvPr id="15" name="Объект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3071859"/>
              </p:ext>
            </p:extLst>
          </p:nvPr>
        </p:nvGraphicFramePr>
        <p:xfrm>
          <a:off x="5927253" y="3777588"/>
          <a:ext cx="6072082" cy="27444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1" name="Лист" r:id="rId21" imgW="13211085" imgH="6762660" progId="Excel.Sheet.12">
                  <p:embed/>
                </p:oleObj>
              </mc:Choice>
              <mc:Fallback>
                <p:oleObj name="Лист" r:id="rId21" imgW="13211085" imgH="676266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5927253" y="3777588"/>
                        <a:ext cx="6072082" cy="2744474"/>
                      </a:xfrm>
                      <a:prstGeom prst="rect">
                        <a:avLst/>
                      </a:prstGeom>
                      <a:ln w="12700">
                        <a:solidFill>
                          <a:schemeClr val="tx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96602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Таблица 19">
            <a:extLst>
              <a:ext uri="{FF2B5EF4-FFF2-40B4-BE49-F238E27FC236}">
                <a16:creationId xmlns:a16="http://schemas.microsoft.com/office/drawing/2014/main" id="{A6E31883-60F7-49B0-83A9-32E0108B0D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3766406"/>
              </p:ext>
            </p:extLst>
          </p:nvPr>
        </p:nvGraphicFramePr>
        <p:xfrm>
          <a:off x="4724401" y="861576"/>
          <a:ext cx="6609758" cy="228249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95774">
                  <a:extLst>
                    <a:ext uri="{9D8B030D-6E8A-4147-A177-3AD203B41FA5}">
                      <a16:colId xmlns:a16="http://schemas.microsoft.com/office/drawing/2014/main" val="4155719004"/>
                    </a:ext>
                  </a:extLst>
                </a:gridCol>
                <a:gridCol w="2313984">
                  <a:extLst>
                    <a:ext uri="{9D8B030D-6E8A-4147-A177-3AD203B41FA5}">
                      <a16:colId xmlns:a16="http://schemas.microsoft.com/office/drawing/2014/main" val="709408181"/>
                    </a:ext>
                  </a:extLst>
                </a:gridCol>
              </a:tblGrid>
              <a:tr h="228249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Среднее число участников конкурентных закупок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9790672"/>
                  </a:ext>
                </a:extLst>
              </a:tr>
            </a:tbl>
          </a:graphicData>
        </a:graphic>
      </p:graphicFrame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id="{1803B9A2-59F3-4864-89EE-CF77F50FE13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81854414"/>
              </p:ext>
            </p:extLst>
          </p:nvPr>
        </p:nvGraphicFramePr>
        <p:xfrm>
          <a:off x="4329386" y="677638"/>
          <a:ext cx="4385990" cy="27093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4176032" y="895571"/>
            <a:ext cx="1228725" cy="4888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700"/>
              </a:lnSpc>
              <a:defRPr/>
            </a:pP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650749" y="728361"/>
            <a:ext cx="1456858" cy="4888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700"/>
              </a:lnSpc>
              <a:defRPr/>
            </a:pP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996569" y="741521"/>
            <a:ext cx="1456858" cy="4888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700"/>
              </a:lnSpc>
              <a:defRPr/>
            </a:pP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444927" y="756246"/>
            <a:ext cx="1456858" cy="4888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700"/>
              </a:lnSpc>
              <a:defRPr/>
            </a:pP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A7C90365-E69D-402C-8B24-6D7CB8D3961C}"/>
              </a:ext>
            </a:extLst>
          </p:cNvPr>
          <p:cNvSpPr/>
          <p:nvPr/>
        </p:nvSpPr>
        <p:spPr>
          <a:xfrm>
            <a:off x="2505076" y="1173317"/>
            <a:ext cx="1123208" cy="67710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4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5</a:t>
            </a:r>
            <a:r>
              <a:rPr lang="ru-RU" sz="20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ru-RU" sz="14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участников</a:t>
            </a:r>
            <a:endParaRPr lang="ru-RU" sz="20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B412AD80-B195-4180-B06E-D0482A88F876}"/>
              </a:ext>
            </a:extLst>
          </p:cNvPr>
          <p:cNvSpPr/>
          <p:nvPr/>
        </p:nvSpPr>
        <p:spPr>
          <a:xfrm>
            <a:off x="2707447" y="103971"/>
            <a:ext cx="688630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200" dirty="0">
                <a:ln w="0"/>
                <a:solidFill>
                  <a:schemeClr val="accent5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Расчет показателя</a:t>
            </a:r>
          </a:p>
          <a:p>
            <a:pPr algn="ctr"/>
            <a:r>
              <a:rPr lang="ru-RU" sz="2200" b="1" dirty="0">
                <a:ln w="0"/>
                <a:solidFill>
                  <a:schemeClr val="accent5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«Среднее число участников конкурентных закупок»</a:t>
            </a:r>
            <a:endParaRPr lang="ru-RU" sz="2200" b="1" dirty="0">
              <a:ln w="0"/>
              <a:solidFill>
                <a:schemeClr val="accent5">
                  <a:lumMod val="50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15" name="Рисунок 14" descr="Расширение бизнеса">
            <a:extLst>
              <a:ext uri="{FF2B5EF4-FFF2-40B4-BE49-F238E27FC236}">
                <a16:creationId xmlns:a16="http://schemas.microsoft.com/office/drawing/2014/main" id="{B9556ADD-C583-4F03-897E-A2C6805C84F9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315041" y="1635473"/>
            <a:ext cx="1449012" cy="1449012"/>
          </a:xfrm>
          <a:prstGeom prst="rect">
            <a:avLst/>
          </a:prstGeom>
        </p:spPr>
      </p:pic>
      <p:pic>
        <p:nvPicPr>
          <p:cNvPr id="56" name="Рисунок 55" descr="Приостановить">
            <a:extLst>
              <a:ext uri="{FF2B5EF4-FFF2-40B4-BE49-F238E27FC236}">
                <a16:creationId xmlns:a16="http://schemas.microsoft.com/office/drawing/2014/main" id="{707EFA60-5E89-434E-8A9F-692BDD4D190B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 rot="5400000">
            <a:off x="8354036" y="1751202"/>
            <a:ext cx="467182" cy="562205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1772901" y="-10462"/>
            <a:ext cx="4191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4601" y="6550005"/>
            <a:ext cx="1219200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3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!!! В расчет показателя </a:t>
            </a:r>
            <a:r>
              <a:rPr lang="ru-RU" sz="13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включаются данные о проведенных (завершенных) закупках </a:t>
            </a:r>
            <a:r>
              <a:rPr lang="ru-RU" sz="13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текущем году, при этом дата объявления закупки значение не имеет.</a:t>
            </a:r>
            <a:r>
              <a:rPr lang="ru-RU" sz="13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3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5196592"/>
              </p:ext>
            </p:extLst>
          </p:nvPr>
        </p:nvGraphicFramePr>
        <p:xfrm>
          <a:off x="687979" y="3328010"/>
          <a:ext cx="10646179" cy="3176558"/>
        </p:xfrm>
        <a:graphic>
          <a:graphicData uri="http://schemas.openxmlformats.org/drawingml/2006/table">
            <a:tbl>
              <a:tblPr/>
              <a:tblGrid>
                <a:gridCol w="1007846">
                  <a:extLst>
                    <a:ext uri="{9D8B030D-6E8A-4147-A177-3AD203B41FA5}">
                      <a16:colId xmlns:a16="http://schemas.microsoft.com/office/drawing/2014/main" val="109531168"/>
                    </a:ext>
                  </a:extLst>
                </a:gridCol>
                <a:gridCol w="1007846">
                  <a:extLst>
                    <a:ext uri="{9D8B030D-6E8A-4147-A177-3AD203B41FA5}">
                      <a16:colId xmlns:a16="http://schemas.microsoft.com/office/drawing/2014/main" val="3867163204"/>
                    </a:ext>
                  </a:extLst>
                </a:gridCol>
                <a:gridCol w="969574">
                  <a:extLst>
                    <a:ext uri="{9D8B030D-6E8A-4147-A177-3AD203B41FA5}">
                      <a16:colId xmlns:a16="http://schemas.microsoft.com/office/drawing/2014/main" val="431653517"/>
                    </a:ext>
                  </a:extLst>
                </a:gridCol>
                <a:gridCol w="969574">
                  <a:extLst>
                    <a:ext uri="{9D8B030D-6E8A-4147-A177-3AD203B41FA5}">
                      <a16:colId xmlns:a16="http://schemas.microsoft.com/office/drawing/2014/main" val="28186215"/>
                    </a:ext>
                  </a:extLst>
                </a:gridCol>
                <a:gridCol w="950438">
                  <a:extLst>
                    <a:ext uri="{9D8B030D-6E8A-4147-A177-3AD203B41FA5}">
                      <a16:colId xmlns:a16="http://schemas.microsoft.com/office/drawing/2014/main" val="1132195399"/>
                    </a:ext>
                  </a:extLst>
                </a:gridCol>
                <a:gridCol w="950438">
                  <a:extLst>
                    <a:ext uri="{9D8B030D-6E8A-4147-A177-3AD203B41FA5}">
                      <a16:colId xmlns:a16="http://schemas.microsoft.com/office/drawing/2014/main" val="1449667861"/>
                    </a:ext>
                  </a:extLst>
                </a:gridCol>
                <a:gridCol w="950438">
                  <a:extLst>
                    <a:ext uri="{9D8B030D-6E8A-4147-A177-3AD203B41FA5}">
                      <a16:colId xmlns:a16="http://schemas.microsoft.com/office/drawing/2014/main" val="196664756"/>
                    </a:ext>
                  </a:extLst>
                </a:gridCol>
                <a:gridCol w="988711">
                  <a:extLst>
                    <a:ext uri="{9D8B030D-6E8A-4147-A177-3AD203B41FA5}">
                      <a16:colId xmlns:a16="http://schemas.microsoft.com/office/drawing/2014/main" val="2612785822"/>
                    </a:ext>
                  </a:extLst>
                </a:gridCol>
                <a:gridCol w="950438">
                  <a:extLst>
                    <a:ext uri="{9D8B030D-6E8A-4147-A177-3AD203B41FA5}">
                      <a16:colId xmlns:a16="http://schemas.microsoft.com/office/drawing/2014/main" val="1112752387"/>
                    </a:ext>
                  </a:extLst>
                </a:gridCol>
                <a:gridCol w="950438">
                  <a:extLst>
                    <a:ext uri="{9D8B030D-6E8A-4147-A177-3AD203B41FA5}">
                      <a16:colId xmlns:a16="http://schemas.microsoft.com/office/drawing/2014/main" val="1778580793"/>
                    </a:ext>
                  </a:extLst>
                </a:gridCol>
                <a:gridCol w="950438">
                  <a:extLst>
                    <a:ext uri="{9D8B030D-6E8A-4147-A177-3AD203B41FA5}">
                      <a16:colId xmlns:a16="http://schemas.microsoft.com/office/drawing/2014/main" val="4109101357"/>
                    </a:ext>
                  </a:extLst>
                </a:gridCol>
              </a:tblGrid>
              <a:tr h="159123">
                <a:tc gridSpan="11"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III. Расчет показателя "Среднее число участников конкурентных закупок"</a:t>
                      </a:r>
                    </a:p>
                  </a:txBody>
                  <a:tcPr marL="3843" marR="3843" marT="384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4340142"/>
                  </a:ext>
                </a:extLst>
              </a:tr>
              <a:tr h="155802">
                <a:tc>
                  <a:txBody>
                    <a:bodyPr/>
                    <a:lstStyle/>
                    <a:p>
                      <a:pPr algn="ctr" fontAlgn="ctr"/>
                      <a:endParaRPr lang="ru-RU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43" marR="3843" marT="384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43" marR="3843" marT="384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43" marR="3843" marT="384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43" marR="3843" marT="384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43" marR="3843" marT="384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43" marR="3843" marT="384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43" marR="3843" marT="384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43" marR="3843" marT="384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43" marR="3843" marT="384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43" marR="3843" marT="384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Таблица 3.1</a:t>
                      </a:r>
                    </a:p>
                  </a:txBody>
                  <a:tcPr marL="3843" marR="3843" marT="384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66893442"/>
                  </a:ext>
                </a:extLst>
              </a:tr>
              <a:tr h="25811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Наименование заказчика</a:t>
                      </a:r>
                    </a:p>
                  </a:txBody>
                  <a:tcPr marL="3843" marR="3843" marT="384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Единица измерения</a:t>
                      </a:r>
                    </a:p>
                  </a:txBody>
                  <a:tcPr marL="3843" marR="3843" marT="38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Общее количество проведенных конкурентных процедур на отчётную дату </a:t>
                      </a:r>
                      <a:b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(отменённые закупки не включаются)</a:t>
                      </a:r>
                    </a:p>
                  </a:txBody>
                  <a:tcPr marL="3843" marR="3843" marT="38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Общее количество заявок, допущенных </a:t>
                      </a:r>
                      <a:br>
                        <a:rPr lang="ru-RU" sz="900" b="1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900" b="1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 участие в конкурентных закупках</a:t>
                      </a:r>
                    </a:p>
                  </a:txBody>
                  <a:tcPr marL="3843" marR="3843" marT="38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 том числе по способам определения </a:t>
                      </a:r>
                      <a:b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поставщика (подрядчика, исполнителя)  </a:t>
                      </a:r>
                    </a:p>
                  </a:txBody>
                  <a:tcPr marL="3843" marR="3843" marT="38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Общее количество отклонённых заявок на участие в конкурентных закупках</a:t>
                      </a:r>
                    </a:p>
                  </a:txBody>
                  <a:tcPr marL="3843" marR="3843" marT="38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 том числе по способам определения </a:t>
                      </a:r>
                      <a:b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поставщика (подрядчика, исполнителя)  </a:t>
                      </a:r>
                    </a:p>
                  </a:txBody>
                  <a:tcPr marL="3843" marR="3843" marT="38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0514950"/>
                  </a:ext>
                </a:extLst>
              </a:tr>
              <a:tr h="76364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конкурс</a:t>
                      </a:r>
                    </a:p>
                  </a:txBody>
                  <a:tcPr marL="3843" marR="3843" marT="38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аукцион</a:t>
                      </a:r>
                    </a:p>
                  </a:txBody>
                  <a:tcPr marL="3843" marR="3843" marT="38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запрос котировок</a:t>
                      </a:r>
                    </a:p>
                  </a:txBody>
                  <a:tcPr marL="3843" marR="3843" marT="38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конкурс</a:t>
                      </a:r>
                    </a:p>
                  </a:txBody>
                  <a:tcPr marL="3843" marR="3843" marT="38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аукцион</a:t>
                      </a:r>
                    </a:p>
                  </a:txBody>
                  <a:tcPr marL="3843" marR="3843" marT="38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запрос котировок</a:t>
                      </a:r>
                    </a:p>
                  </a:txBody>
                  <a:tcPr marL="3843" marR="3843" marT="38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9209423"/>
                  </a:ext>
                </a:extLst>
              </a:tr>
              <a:tr h="10547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3843" marR="3843" marT="384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3843" marR="3843" marT="38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3843" marR="3843" marT="38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3843" marR="3843" marT="38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3843" marR="3843" marT="38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3843" marR="3843" marT="38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3843" marR="3843" marT="38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3843" marR="3843" marT="38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3843" marR="3843" marT="38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3843" marR="3843" marT="38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3843" marR="3843" marT="38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7405901"/>
                  </a:ext>
                </a:extLst>
              </a:tr>
              <a:tr h="18358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3843" marR="3843" marT="384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штуки</a:t>
                      </a:r>
                    </a:p>
                  </a:txBody>
                  <a:tcPr marL="3843" marR="3843" marT="38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3843" marR="3843" marT="38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3843" marR="3843" marT="38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3" marR="3843" marT="38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3" marR="3843" marT="38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3" marR="3843" marT="38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3843" marR="3843" marT="38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3" marR="3843" marT="38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3" marR="3843" marT="38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3" marR="3843" marT="38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6096066"/>
                  </a:ext>
                </a:extLst>
              </a:tr>
              <a:tr h="19158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среднее значение</a:t>
                      </a:r>
                    </a:p>
                  </a:txBody>
                  <a:tcPr marL="3843" marR="3843" marT="38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не заполняется</a:t>
                      </a:r>
                    </a:p>
                  </a:txBody>
                  <a:tcPr marL="3843" marR="3843" marT="38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#ДЕЛ/0!</a:t>
                      </a:r>
                    </a:p>
                  </a:txBody>
                  <a:tcPr marL="3843" marR="3843" marT="38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не заполняется</a:t>
                      </a:r>
                    </a:p>
                  </a:txBody>
                  <a:tcPr marL="3843" marR="3843" marT="38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не заполняется</a:t>
                      </a:r>
                    </a:p>
                  </a:txBody>
                  <a:tcPr marL="3843" marR="3843" marT="38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не заполняется</a:t>
                      </a:r>
                    </a:p>
                  </a:txBody>
                  <a:tcPr marL="3843" marR="3843" marT="38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#ДЕЛ/0!</a:t>
                      </a:r>
                    </a:p>
                  </a:txBody>
                  <a:tcPr marL="3843" marR="3843" marT="38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не заполняется</a:t>
                      </a:r>
                    </a:p>
                  </a:txBody>
                  <a:tcPr marL="3843" marR="3843" marT="38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не заполняется</a:t>
                      </a:r>
                    </a:p>
                  </a:txBody>
                  <a:tcPr marL="3843" marR="3843" marT="38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не заполняется</a:t>
                      </a:r>
                    </a:p>
                  </a:txBody>
                  <a:tcPr marL="3843" marR="3843" marT="38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6759719"/>
                  </a:ext>
                </a:extLst>
              </a:tr>
              <a:tr h="105472">
                <a:tc>
                  <a:txBody>
                    <a:bodyPr/>
                    <a:lstStyle/>
                    <a:p>
                      <a:pPr algn="ctr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43" marR="3843" marT="384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43" marR="3843" marT="384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43" marR="3843" marT="384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43" marR="3843" marT="384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43" marR="3843" marT="384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43" marR="3843" marT="384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43" marR="3843" marT="384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43" marR="3843" marT="384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43" marR="3843" marT="384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43" marR="3843" marT="384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43" marR="3843" marT="384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694642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43" marR="3843" marT="384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43" marR="3843" marT="384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43" marR="3843" marT="384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43" marR="3843" marT="384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43" marR="3843" marT="384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43" marR="3843" marT="384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43" marR="3843" marT="384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43" marR="3843" marT="384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43" marR="3843" marT="384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43" marR="3843" marT="384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43" marR="3843" marT="384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820834"/>
                  </a:ext>
                </a:extLst>
              </a:tr>
              <a:tr h="160318">
                <a:tc>
                  <a:txBody>
                    <a:bodyPr/>
                    <a:lstStyle/>
                    <a:p>
                      <a:pPr algn="ctr" fontAlgn="ctr"/>
                      <a:endParaRPr lang="ru-RU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43" marR="3843" marT="384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43" marR="3843" marT="384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43" marR="3843" marT="384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43" marR="3843" marT="384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Таблица 3.2</a:t>
                      </a:r>
                    </a:p>
                  </a:txBody>
                  <a:tcPr marL="3843" marR="3843" marT="384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43" marR="3843" marT="384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43" marR="3843" marT="384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43" marR="3843" marT="384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43" marR="3843" marT="384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43" marR="3843" marT="384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43" marR="3843" marT="384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3940871"/>
                  </a:ext>
                </a:extLst>
              </a:tr>
              <a:tr h="23031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Наименование заказчика</a:t>
                      </a:r>
                    </a:p>
                  </a:txBody>
                  <a:tcPr marL="3843" marR="3843" marT="384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Среднее число участников конкурентных закупок </a:t>
                      </a:r>
                    </a:p>
                  </a:txBody>
                  <a:tcPr marL="3843" marR="3843" marT="38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 том числе по способам определения </a:t>
                      </a:r>
                      <a:b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поставщика (подрядчика, исполнителя)  </a:t>
                      </a:r>
                    </a:p>
                  </a:txBody>
                  <a:tcPr marL="3843" marR="3843" marT="38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43" marR="3843" marT="384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43" marR="3843" marT="384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43" marR="3843" marT="384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43" marR="3843" marT="384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43" marR="3843" marT="384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43" marR="3843" marT="384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5364468"/>
                  </a:ext>
                </a:extLst>
              </a:tr>
              <a:tr h="31583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конкурс</a:t>
                      </a:r>
                    </a:p>
                  </a:txBody>
                  <a:tcPr marL="3843" marR="3843" marT="38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аукцион</a:t>
                      </a:r>
                    </a:p>
                  </a:txBody>
                  <a:tcPr marL="3843" marR="3843" marT="38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запрос котировок</a:t>
                      </a:r>
                    </a:p>
                  </a:txBody>
                  <a:tcPr marL="3843" marR="3843" marT="38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43" marR="3843" marT="384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43" marR="3843" marT="384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43" marR="3843" marT="384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43" marR="3843" marT="384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43" marR="3843" marT="384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43" marR="3843" marT="384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0527374"/>
                  </a:ext>
                </a:extLst>
              </a:tr>
              <a:tr h="10547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3843" marR="3843" marT="384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3843" marR="3843" marT="38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3843" marR="3843" marT="38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3843" marR="3843" marT="38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3843" marR="3843" marT="38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43" marR="3843" marT="384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43" marR="3843" marT="384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43" marR="3843" marT="384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43" marR="3843" marT="384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43" marR="3843" marT="384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43" marR="3843" marT="384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2021803"/>
                  </a:ext>
                </a:extLst>
              </a:tr>
              <a:tr h="1761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3843" marR="3843" marT="384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#ДЕЛ/0!</a:t>
                      </a:r>
                    </a:p>
                  </a:txBody>
                  <a:tcPr marL="3843" marR="3843" marT="38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#ДЕЛ/0!</a:t>
                      </a:r>
                    </a:p>
                  </a:txBody>
                  <a:tcPr marL="3843" marR="3843" marT="38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#ДЕЛ/0!</a:t>
                      </a:r>
                    </a:p>
                  </a:txBody>
                  <a:tcPr marL="3843" marR="3843" marT="38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#ДЕЛ/0!</a:t>
                      </a:r>
                    </a:p>
                  </a:txBody>
                  <a:tcPr marL="3843" marR="3843" marT="38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43" marR="3843" marT="384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43" marR="3843" marT="384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43" marR="3843" marT="384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43" marR="3843" marT="384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43" marR="3843" marT="384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43" marR="3843" marT="384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05969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5336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Таблица 19">
            <a:extLst>
              <a:ext uri="{FF2B5EF4-FFF2-40B4-BE49-F238E27FC236}">
                <a16:creationId xmlns:a16="http://schemas.microsoft.com/office/drawing/2014/main" id="{A6E31883-60F7-49B0-83A9-32E0108B0D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8062597"/>
              </p:ext>
            </p:extLst>
          </p:nvPr>
        </p:nvGraphicFramePr>
        <p:xfrm>
          <a:off x="2447925" y="889823"/>
          <a:ext cx="9006707" cy="228249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610350">
                  <a:extLst>
                    <a:ext uri="{9D8B030D-6E8A-4147-A177-3AD203B41FA5}">
                      <a16:colId xmlns:a16="http://schemas.microsoft.com/office/drawing/2014/main" val="4155719004"/>
                    </a:ext>
                  </a:extLst>
                </a:gridCol>
                <a:gridCol w="2396357">
                  <a:extLst>
                    <a:ext uri="{9D8B030D-6E8A-4147-A177-3AD203B41FA5}">
                      <a16:colId xmlns:a16="http://schemas.microsoft.com/office/drawing/2014/main" val="709408181"/>
                    </a:ext>
                  </a:extLst>
                </a:gridCol>
              </a:tblGrid>
              <a:tr h="228249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Экономия бюджетных средств по результатам конкурентных закупок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9790672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4176032" y="963810"/>
            <a:ext cx="1228725" cy="4888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700"/>
              </a:lnSpc>
              <a:defRPr/>
            </a:pP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650749" y="796600"/>
            <a:ext cx="1456858" cy="4888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700"/>
              </a:lnSpc>
              <a:defRPr/>
            </a:pP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996569" y="809760"/>
            <a:ext cx="1456858" cy="4888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700"/>
              </a:lnSpc>
              <a:defRPr/>
            </a:pP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444927" y="824485"/>
            <a:ext cx="1456858" cy="4888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700"/>
              </a:lnSpc>
              <a:defRPr/>
            </a:pP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8" name="Рисунок 7" descr="Закрыть">
            <a:extLst>
              <a:ext uri="{FF2B5EF4-FFF2-40B4-BE49-F238E27FC236}">
                <a16:creationId xmlns:a16="http://schemas.microsoft.com/office/drawing/2014/main" id="{FB7B99B3-0B1D-4502-BDE6-EC54BDB9ABC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861266" y="1791524"/>
            <a:ext cx="378507" cy="488864"/>
          </a:xfrm>
          <a:prstGeom prst="rect">
            <a:avLst/>
          </a:prstGeom>
        </p:spPr>
      </p:pic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43496C7A-E0D5-4F3D-A67C-C5082E61B47D}"/>
              </a:ext>
            </a:extLst>
          </p:cNvPr>
          <p:cNvSpPr/>
          <p:nvPr/>
        </p:nvSpPr>
        <p:spPr>
          <a:xfrm>
            <a:off x="8153500" y="1666788"/>
            <a:ext cx="954107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600" b="1" cap="none" spc="0" dirty="0">
                <a:ln w="0"/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100</a:t>
            </a:r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B412AD80-B195-4180-B06E-D0482A88F876}"/>
              </a:ext>
            </a:extLst>
          </p:cNvPr>
          <p:cNvSpPr/>
          <p:nvPr/>
        </p:nvSpPr>
        <p:spPr>
          <a:xfrm>
            <a:off x="1636059" y="8721"/>
            <a:ext cx="937198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200" dirty="0">
                <a:ln w="0"/>
                <a:solidFill>
                  <a:schemeClr val="accent5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Расчет показателя</a:t>
            </a:r>
          </a:p>
          <a:p>
            <a:pPr algn="ctr"/>
            <a:r>
              <a:rPr lang="ru-RU" sz="2200" b="1" dirty="0">
                <a:ln w="0"/>
                <a:solidFill>
                  <a:schemeClr val="accent5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«Экономия бюджетных средств по результатам конкурентных закупок»</a:t>
            </a:r>
            <a:endParaRPr lang="ru-RU" sz="2200" b="1" dirty="0">
              <a:ln w="0"/>
              <a:solidFill>
                <a:schemeClr val="accent5">
                  <a:lumMod val="50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6" name="Знак ''минус'' 15">
            <a:extLst>
              <a:ext uri="{FF2B5EF4-FFF2-40B4-BE49-F238E27FC236}">
                <a16:creationId xmlns:a16="http://schemas.microsoft.com/office/drawing/2014/main" id="{F25F03B0-6E1E-4272-90A5-30FA0F2F3233}"/>
              </a:ext>
            </a:extLst>
          </p:cNvPr>
          <p:cNvSpPr/>
          <p:nvPr/>
        </p:nvSpPr>
        <p:spPr>
          <a:xfrm>
            <a:off x="1651892" y="1759103"/>
            <a:ext cx="7111108" cy="543936"/>
          </a:xfrm>
          <a:prstGeom prst="mathMinus">
            <a:avLst/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matte">
            <a:bevelT w="50800" h="19050" prst="relaxedInset"/>
            <a:contourClr>
              <a:schemeClr val="bg1"/>
            </a:contourClr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6">
              <a:tint val="60000"/>
              <a:hueOff val="0"/>
              <a:satOff val="0"/>
              <a:lumOff val="0"/>
              <a:alphaOff val="0"/>
            </a:schemeClr>
          </a:fillRef>
          <a:effectRef idx="2">
            <a:schemeClr val="accent6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4F5E4ED-7F36-49E9-9F5A-67F612BB7DC5}"/>
              </a:ext>
            </a:extLst>
          </p:cNvPr>
          <p:cNvSpPr txBox="1"/>
          <p:nvPr/>
        </p:nvSpPr>
        <p:spPr>
          <a:xfrm>
            <a:off x="2418193" y="929260"/>
            <a:ext cx="274750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∑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НМЦК по проведенным конкурентным закупкам, </a:t>
            </a: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приведшим к заключению контракта</a:t>
            </a:r>
            <a:endParaRPr lang="ru-RU" sz="16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1C43B4C-2D1C-4927-97FC-D1689B409FB1}"/>
              </a:ext>
            </a:extLst>
          </p:cNvPr>
          <p:cNvSpPr txBox="1"/>
          <p:nvPr/>
        </p:nvSpPr>
        <p:spPr>
          <a:xfrm>
            <a:off x="5320095" y="1024612"/>
            <a:ext cx="258792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Стоимость заключенных контрактов по итогам конкурентных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закупок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нак ''минус'' 2">
            <a:extLst>
              <a:ext uri="{FF2B5EF4-FFF2-40B4-BE49-F238E27FC236}">
                <a16:creationId xmlns:a16="http://schemas.microsoft.com/office/drawing/2014/main" id="{2085293B-C6A9-4E17-B7B1-B743489D28F4}"/>
              </a:ext>
            </a:extLst>
          </p:cNvPr>
          <p:cNvSpPr/>
          <p:nvPr/>
        </p:nvSpPr>
        <p:spPr>
          <a:xfrm>
            <a:off x="5001772" y="1311673"/>
            <a:ext cx="470817" cy="286525"/>
          </a:xfrm>
          <a:prstGeom prst="mathMinus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031D550-D4D5-4D40-8F80-8DC1C0C6217A}"/>
              </a:ext>
            </a:extLst>
          </p:cNvPr>
          <p:cNvSpPr txBox="1"/>
          <p:nvPr/>
        </p:nvSpPr>
        <p:spPr>
          <a:xfrm>
            <a:off x="3946342" y="2073373"/>
            <a:ext cx="274750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∑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НМЦК по проведенным конкурентным закупкам, </a:t>
            </a: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приведшим к заключению контракта</a:t>
            </a:r>
            <a:endParaRPr lang="ru-RU" sz="16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 descr="Монеты">
            <a:extLst>
              <a:ext uri="{FF2B5EF4-FFF2-40B4-BE49-F238E27FC236}">
                <a16:creationId xmlns:a16="http://schemas.microsoft.com/office/drawing/2014/main" id="{CBE29369-EE46-4902-B164-2CCDE62182E7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373972" y="1617700"/>
            <a:ext cx="598736" cy="598736"/>
          </a:xfrm>
          <a:prstGeom prst="rect">
            <a:avLst/>
          </a:prstGeom>
          <a:effectLst>
            <a:glow rad="63500">
              <a:schemeClr val="accent4">
                <a:satMod val="175000"/>
                <a:alpha val="40000"/>
              </a:schemeClr>
            </a:glow>
            <a:innerShdw blurRad="63500" dist="50800" dir="18900000">
              <a:prstClr val="black">
                <a:alpha val="50000"/>
              </a:prstClr>
            </a:innerShdw>
          </a:effectLst>
        </p:spPr>
      </p:pic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34499FC5-80C3-44B2-A982-1FF35DE14AAA}"/>
              </a:ext>
            </a:extLst>
          </p:cNvPr>
          <p:cNvSpPr/>
          <p:nvPr/>
        </p:nvSpPr>
        <p:spPr>
          <a:xfrm>
            <a:off x="1729638" y="1468012"/>
            <a:ext cx="691054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000" b="1" cap="none" spc="0" dirty="0">
                <a:ln w="0"/>
                <a:solidFill>
                  <a:schemeClr val="accent5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17%</a:t>
            </a:r>
          </a:p>
        </p:txBody>
      </p:sp>
      <p:pic>
        <p:nvPicPr>
          <p:cNvPr id="24" name="Рисунок 23" descr="Тенденция к повышению">
            <a:extLst>
              <a:ext uri="{FF2B5EF4-FFF2-40B4-BE49-F238E27FC236}">
                <a16:creationId xmlns:a16="http://schemas.microsoft.com/office/drawing/2014/main" id="{153DB85B-5F4F-438A-8735-F3EF60ECCD4F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08521" y="1868122"/>
            <a:ext cx="1197528" cy="1314955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11772901" y="-10462"/>
            <a:ext cx="4191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28624" y="6131107"/>
            <a:ext cx="111252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!!! В расчет показателя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включаются контракты, заключенные в текущем году, при этом дата объявления закупки значение не имеет.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8226047"/>
              </p:ext>
            </p:extLst>
          </p:nvPr>
        </p:nvGraphicFramePr>
        <p:xfrm>
          <a:off x="838200" y="3540484"/>
          <a:ext cx="10515600" cy="2504019"/>
        </p:xfrm>
        <a:graphic>
          <a:graphicData uri="http://schemas.openxmlformats.org/drawingml/2006/table">
            <a:tbl>
              <a:tblPr/>
              <a:tblGrid>
                <a:gridCol w="1427706">
                  <a:extLst>
                    <a:ext uri="{9D8B030D-6E8A-4147-A177-3AD203B41FA5}">
                      <a16:colId xmlns:a16="http://schemas.microsoft.com/office/drawing/2014/main" val="3628215530"/>
                    </a:ext>
                  </a:extLst>
                </a:gridCol>
                <a:gridCol w="1021358">
                  <a:extLst>
                    <a:ext uri="{9D8B030D-6E8A-4147-A177-3AD203B41FA5}">
                      <a16:colId xmlns:a16="http://schemas.microsoft.com/office/drawing/2014/main" val="1697512034"/>
                    </a:ext>
                  </a:extLst>
                </a:gridCol>
                <a:gridCol w="2383170">
                  <a:extLst>
                    <a:ext uri="{9D8B030D-6E8A-4147-A177-3AD203B41FA5}">
                      <a16:colId xmlns:a16="http://schemas.microsoft.com/office/drawing/2014/main" val="2204993012"/>
                    </a:ext>
                  </a:extLst>
                </a:gridCol>
                <a:gridCol w="2034480">
                  <a:extLst>
                    <a:ext uri="{9D8B030D-6E8A-4147-A177-3AD203B41FA5}">
                      <a16:colId xmlns:a16="http://schemas.microsoft.com/office/drawing/2014/main" val="3926157810"/>
                    </a:ext>
                  </a:extLst>
                </a:gridCol>
                <a:gridCol w="1770904">
                  <a:extLst>
                    <a:ext uri="{9D8B030D-6E8A-4147-A177-3AD203B41FA5}">
                      <a16:colId xmlns:a16="http://schemas.microsoft.com/office/drawing/2014/main" val="1372031528"/>
                    </a:ext>
                  </a:extLst>
                </a:gridCol>
                <a:gridCol w="1877982">
                  <a:extLst>
                    <a:ext uri="{9D8B030D-6E8A-4147-A177-3AD203B41FA5}">
                      <a16:colId xmlns:a16="http://schemas.microsoft.com/office/drawing/2014/main" val="3869824238"/>
                    </a:ext>
                  </a:extLst>
                </a:gridCol>
              </a:tblGrid>
              <a:tr h="303366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ru-RU" sz="1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IV.Расчёт показателя "Экономия бюджетных средств по результатам конкурентных закупок"</a:t>
                      </a:r>
                    </a:p>
                  </a:txBody>
                  <a:tcPr marL="8241" marR="8241" marT="824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4794914"/>
                  </a:ext>
                </a:extLst>
              </a:tr>
              <a:tr h="251481">
                <a:tc>
                  <a:txBody>
                    <a:bodyPr/>
                    <a:lstStyle/>
                    <a:p>
                      <a:pPr algn="ctr" fontAlgn="ctr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241" marR="8241" marT="824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241" marR="8241" marT="824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241" marR="8241" marT="824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241" marR="8241" marT="824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241" marR="8241" marT="824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Таблица 4</a:t>
                      </a:r>
                    </a:p>
                  </a:txBody>
                  <a:tcPr marL="8241" marR="8241" marT="824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120832"/>
                  </a:ext>
                </a:extLst>
              </a:tr>
              <a:tr h="114943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Наименование заказчика</a:t>
                      </a:r>
                    </a:p>
                  </a:txBody>
                  <a:tcPr marL="8241" marR="8241" marT="824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Единица измерения</a:t>
                      </a:r>
                    </a:p>
                  </a:txBody>
                  <a:tcPr marL="8241" marR="8241" marT="82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Общая сумма Н(М)ЦК  проведенных конкурентных закупок, приведших к заключению контракта</a:t>
                      </a:r>
                    </a:p>
                  </a:txBody>
                  <a:tcPr marL="8241" marR="8241" marT="82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Стоимость заключенных контрактов по итогам конкурентных закупок</a:t>
                      </a:r>
                    </a:p>
                  </a:txBody>
                  <a:tcPr marL="8241" marR="8241" marT="82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Объём снижения начальной (максимальной) цены контрактов </a:t>
                      </a:r>
                      <a:b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 итогам конкурентных закупок</a:t>
                      </a:r>
                    </a:p>
                  </a:txBody>
                  <a:tcPr marL="8241" marR="8241" marT="82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Уровень экономии </a:t>
                      </a:r>
                    </a:p>
                  </a:txBody>
                  <a:tcPr marL="8241" marR="8241" marT="82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8302411"/>
                  </a:ext>
                </a:extLst>
              </a:tr>
              <a:tr h="2276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241" marR="8241" marT="824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241" marR="8241" marT="82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241" marR="8241" marT="82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8241" marR="8241" marT="82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8241" marR="8241" marT="82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8241" marR="8241" marT="82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1630462"/>
                  </a:ext>
                </a:extLst>
              </a:tr>
              <a:tr h="28607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241" marR="8241" marT="824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рубли</a:t>
                      </a:r>
                    </a:p>
                  </a:txBody>
                  <a:tcPr marL="8241" marR="8241" marT="82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241" marR="8241" marT="82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8241" marR="8241" marT="82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8241" marR="8241" marT="82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не заполняется</a:t>
                      </a:r>
                    </a:p>
                  </a:txBody>
                  <a:tcPr marL="8241" marR="8241" marT="82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0016820"/>
                  </a:ext>
                </a:extLst>
              </a:tr>
              <a:tr h="28607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проценты</a:t>
                      </a:r>
                    </a:p>
                  </a:txBody>
                  <a:tcPr marL="8241" marR="8241" marT="82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не заполняется</a:t>
                      </a:r>
                    </a:p>
                  </a:txBody>
                  <a:tcPr marL="8241" marR="8241" marT="82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не заполняется</a:t>
                      </a:r>
                    </a:p>
                  </a:txBody>
                  <a:tcPr marL="8241" marR="8241" marT="82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не заполняется</a:t>
                      </a:r>
                    </a:p>
                  </a:txBody>
                  <a:tcPr marL="8241" marR="8241" marT="82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#ДЕЛ/0!</a:t>
                      </a:r>
                    </a:p>
                  </a:txBody>
                  <a:tcPr marL="8241" marR="8241" marT="82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59236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5067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10918</TotalTime>
  <Words>2220</Words>
  <Application>Microsoft Office PowerPoint</Application>
  <PresentationFormat>Широкоэкранный</PresentationFormat>
  <Paragraphs>1206</Paragraphs>
  <Slides>18</Slides>
  <Notes>16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30" baseType="lpstr">
      <vt:lpstr>Arial</vt:lpstr>
      <vt:lpstr>Calibri</vt:lpstr>
      <vt:lpstr>Calibri Light</vt:lpstr>
      <vt:lpstr>Franklin Gothic Medium</vt:lpstr>
      <vt:lpstr>Gotham Pro</vt:lpstr>
      <vt:lpstr>Lato Light</vt:lpstr>
      <vt:lpstr>League Spartan</vt:lpstr>
      <vt:lpstr>Poppins</vt:lpstr>
      <vt:lpstr>Questrial</vt:lpstr>
      <vt:lpstr>Times New Roman</vt:lpstr>
      <vt:lpstr>Тема Office</vt:lpstr>
      <vt:lpstr>Лист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Закупки путем проведения электронного запроса котировок</dc:title>
  <dc:creator>Бухтиярова Н.В.</dc:creator>
  <cp:lastModifiedBy>u1485</cp:lastModifiedBy>
  <cp:revision>435</cp:revision>
  <cp:lastPrinted>2022-09-22T06:02:00Z</cp:lastPrinted>
  <dcterms:created xsi:type="dcterms:W3CDTF">2022-03-09T07:34:09Z</dcterms:created>
  <dcterms:modified xsi:type="dcterms:W3CDTF">2022-12-14T11:30:07Z</dcterms:modified>
</cp:coreProperties>
</file>