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1" r:id="rId6"/>
  </p:sldMasterIdLst>
  <p:notesMasterIdLst>
    <p:notesMasterId r:id="rId118"/>
  </p:notesMasterIdLst>
  <p:sldIdLst>
    <p:sldId id="7852" r:id="rId7"/>
    <p:sldId id="8172" r:id="rId8"/>
    <p:sldId id="8567" r:id="rId9"/>
    <p:sldId id="4293" r:id="rId10"/>
    <p:sldId id="8568" r:id="rId11"/>
    <p:sldId id="8537" r:id="rId12"/>
    <p:sldId id="8139" r:id="rId13"/>
    <p:sldId id="8536" r:id="rId14"/>
    <p:sldId id="8535" r:id="rId15"/>
    <p:sldId id="8539" r:id="rId16"/>
    <p:sldId id="8538" r:id="rId17"/>
    <p:sldId id="8540" r:id="rId18"/>
    <p:sldId id="8541" r:id="rId19"/>
    <p:sldId id="8590" r:id="rId20"/>
    <p:sldId id="8591" r:id="rId21"/>
    <p:sldId id="8592" r:id="rId22"/>
    <p:sldId id="8593" r:id="rId23"/>
    <p:sldId id="8594" r:id="rId24"/>
    <p:sldId id="8595" r:id="rId25"/>
    <p:sldId id="8596" r:id="rId26"/>
    <p:sldId id="8597" r:id="rId27"/>
    <p:sldId id="8507" r:id="rId28"/>
    <p:sldId id="8569" r:id="rId29"/>
    <p:sldId id="8544" r:id="rId30"/>
    <p:sldId id="8583" r:id="rId31"/>
    <p:sldId id="8555" r:id="rId32"/>
    <p:sldId id="8570" r:id="rId33"/>
    <p:sldId id="8543" r:id="rId34"/>
    <p:sldId id="8548" r:id="rId35"/>
    <p:sldId id="8509" r:id="rId36"/>
    <p:sldId id="8550" r:id="rId37"/>
    <p:sldId id="8572" r:id="rId38"/>
    <p:sldId id="8508" r:id="rId39"/>
    <p:sldId id="8549" r:id="rId40"/>
    <p:sldId id="8574" r:id="rId41"/>
    <p:sldId id="8545" r:id="rId42"/>
    <p:sldId id="8579" r:id="rId43"/>
    <p:sldId id="8582" r:id="rId44"/>
    <p:sldId id="8159" r:id="rId45"/>
    <p:sldId id="8160" r:id="rId46"/>
    <p:sldId id="257" r:id="rId47"/>
    <p:sldId id="8607" r:id="rId48"/>
    <p:sldId id="8542" r:id="rId49"/>
    <p:sldId id="8584" r:id="rId50"/>
    <p:sldId id="8556" r:id="rId51"/>
    <p:sldId id="8562" r:id="rId52"/>
    <p:sldId id="8588" r:id="rId53"/>
    <p:sldId id="8563" r:id="rId54"/>
    <p:sldId id="8564" r:id="rId55"/>
    <p:sldId id="8589" r:id="rId56"/>
    <p:sldId id="8552" r:id="rId57"/>
    <p:sldId id="8577" r:id="rId58"/>
    <p:sldId id="8546" r:id="rId59"/>
    <p:sldId id="8547" r:id="rId60"/>
    <p:sldId id="8578" r:id="rId61"/>
    <p:sldId id="8586" r:id="rId62"/>
    <p:sldId id="8553" r:id="rId63"/>
    <p:sldId id="8558" r:id="rId64"/>
    <p:sldId id="8587" r:id="rId65"/>
    <p:sldId id="8559" r:id="rId66"/>
    <p:sldId id="8557" r:id="rId67"/>
    <p:sldId id="8560" r:id="rId68"/>
    <p:sldId id="8561" r:id="rId69"/>
    <p:sldId id="8598" r:id="rId70"/>
    <p:sldId id="8114" r:id="rId71"/>
    <p:sldId id="8115" r:id="rId72"/>
    <p:sldId id="8117" r:id="rId73"/>
    <p:sldId id="8118" r:id="rId74"/>
    <p:sldId id="8121" r:id="rId75"/>
    <p:sldId id="8152" r:id="rId76"/>
    <p:sldId id="8603" r:id="rId77"/>
    <p:sldId id="8521" r:id="rId78"/>
    <p:sldId id="8604" r:id="rId79"/>
    <p:sldId id="8605" r:id="rId80"/>
    <p:sldId id="8606" r:id="rId81"/>
    <p:sldId id="395" r:id="rId82"/>
    <p:sldId id="468" r:id="rId83"/>
    <p:sldId id="8599" r:id="rId84"/>
    <p:sldId id="8516" r:id="rId85"/>
    <p:sldId id="7465" r:id="rId86"/>
    <p:sldId id="4282" r:id="rId87"/>
    <p:sldId id="4287" r:id="rId88"/>
    <p:sldId id="8519" r:id="rId89"/>
    <p:sldId id="8518" r:id="rId90"/>
    <p:sldId id="8529" r:id="rId91"/>
    <p:sldId id="8110" r:id="rId92"/>
    <p:sldId id="8506" r:id="rId93"/>
    <p:sldId id="8530" r:id="rId94"/>
    <p:sldId id="8164" r:id="rId95"/>
    <p:sldId id="8100" r:id="rId96"/>
    <p:sldId id="8166" r:id="rId97"/>
    <p:sldId id="7018" r:id="rId98"/>
    <p:sldId id="4861" r:id="rId99"/>
    <p:sldId id="8531" r:id="rId100"/>
    <p:sldId id="4309" r:id="rId101"/>
    <p:sldId id="8533" r:id="rId102"/>
    <p:sldId id="284" r:id="rId103"/>
    <p:sldId id="8148" r:id="rId104"/>
    <p:sldId id="7462" r:id="rId105"/>
    <p:sldId id="8168" r:id="rId106"/>
    <p:sldId id="8184" r:id="rId107"/>
    <p:sldId id="8185" r:id="rId108"/>
    <p:sldId id="8126" r:id="rId109"/>
    <p:sldId id="8392" r:id="rId110"/>
    <p:sldId id="8181" r:id="rId111"/>
    <p:sldId id="8514" r:id="rId112"/>
    <p:sldId id="8515" r:id="rId113"/>
    <p:sldId id="8171" r:id="rId114"/>
    <p:sldId id="8601" r:id="rId115"/>
    <p:sldId id="7242" r:id="rId116"/>
    <p:sldId id="6420" r:id="rId1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1" d="100"/>
          <a:sy n="81" d="100"/>
        </p:scale>
        <p:origin x="7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notesMaster" Target="notesMasters/notesMaster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presProps" Target="presProps.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9DB29-4B6A-4FF3-96FC-E27ACFBFD7D5}" type="datetimeFigureOut">
              <a:rPr lang="ru-RU" smtClean="0"/>
              <a:t>05.08.2025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DD59F-1A54-4CFC-9EE7-D38A29570CCE}" type="slidenum">
              <a:rPr lang="ru-RU" smtClean="0"/>
              <a:t>‹#›</a:t>
            </a:fld>
            <a:endParaRPr lang="ru-RU"/>
          </a:p>
        </p:txBody>
      </p:sp>
    </p:spTree>
    <p:extLst>
      <p:ext uri="{BB962C8B-B14F-4D97-AF65-F5344CB8AC3E}">
        <p14:creationId xmlns:p14="http://schemas.microsoft.com/office/powerpoint/2010/main" val="177375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A75B2-50EF-44F4-8157-D7E82E08CEC7}"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A75B2-50EF-44F4-8157-D7E82E08CEC7}"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B8560-6AC5-439B-AE73-7F7032D1739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56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6FC55C-DB5E-5A50-2C43-02F1002C685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B5698A8-A32E-DE05-CA76-E124F31F6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AFFA931-0362-7A13-648C-F6AB8C0BBAB1}"/>
              </a:ext>
            </a:extLst>
          </p:cNvPr>
          <p:cNvSpPr>
            <a:spLocks noGrp="1"/>
          </p:cNvSpPr>
          <p:nvPr>
            <p:ph type="dt" sz="half" idx="10"/>
          </p:nvPr>
        </p:nvSpPr>
        <p:spPr/>
        <p:txBody>
          <a:bodyPr/>
          <a:lstStyle/>
          <a:p>
            <a:fld id="{60B19B91-52AA-446E-B638-A78D9E8245DB}"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781A9039-D072-BA17-6224-8BA6F1037C2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E30475-248C-9A4E-A521-4E6E3D181F0F}"/>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76778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9F35F7-D125-62C2-5D69-2E74E1810B1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B01F5B6-1D3F-2BD6-1E29-131582A56B5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338D70E-7DF1-C255-7C38-96487F837AD4}"/>
              </a:ext>
            </a:extLst>
          </p:cNvPr>
          <p:cNvSpPr>
            <a:spLocks noGrp="1"/>
          </p:cNvSpPr>
          <p:nvPr>
            <p:ph type="dt" sz="half" idx="10"/>
          </p:nvPr>
        </p:nvSpPr>
        <p:spPr/>
        <p:txBody>
          <a:bodyPr/>
          <a:lstStyle/>
          <a:p>
            <a:fld id="{60B19B91-52AA-446E-B638-A78D9E8245DB}"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41EB5981-6746-D6B1-AA36-7D4FFAAE146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087C8FD-8B43-0A94-D2B9-AFA300E88B64}"/>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59124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9804062-36CD-DB5C-6EA3-6AF4E8F4140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42BEEEE-7E3B-D5DB-78A5-4956ECC0A08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7DA7D74-30F8-9F96-9738-933ADB96D945}"/>
              </a:ext>
            </a:extLst>
          </p:cNvPr>
          <p:cNvSpPr>
            <a:spLocks noGrp="1"/>
          </p:cNvSpPr>
          <p:nvPr>
            <p:ph type="dt" sz="half" idx="10"/>
          </p:nvPr>
        </p:nvSpPr>
        <p:spPr/>
        <p:txBody>
          <a:bodyPr/>
          <a:lstStyle/>
          <a:p>
            <a:fld id="{60B19B91-52AA-446E-B638-A78D9E8245DB}"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856DFEE2-995C-35E6-3A39-457DF9F921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4185C22-0D73-573D-6BB3-30B03B9903EC}"/>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37984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405691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090055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52FFD1-FA6F-42C3-BA12-DC2C2C1F2EEE}" type="datetimeFigureOut">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70216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52FFD1-FA6F-42C3-BA12-DC2C2C1F2EEE}" type="datetimeFigureOut">
              <a:rPr lang="ru-RU" smtClean="0"/>
              <a:t>05.08.2025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96786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52FFD1-FA6F-42C3-BA12-DC2C2C1F2EEE}" type="datetimeFigureOut">
              <a:rPr lang="ru-RU" smtClean="0"/>
              <a:t>05.08.2025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41544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52FFD1-FA6F-42C3-BA12-DC2C2C1F2EEE}" type="datetimeFigureOut">
              <a:rPr lang="ru-RU" smtClean="0"/>
              <a:t>05.08.2025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416468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FFD1-FA6F-42C3-BA12-DC2C2C1F2EEE}" type="datetimeFigureOut">
              <a:rPr lang="ru-RU" smtClean="0"/>
              <a:t>05.08.2025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001501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05.08.2025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409888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72CC0-BED0-5BEE-33DC-084654DB39C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056CB0D-65BD-EFC9-2D50-AA9A935E691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CA44E61-CC53-86D6-5B9C-6835D7794C70}"/>
              </a:ext>
            </a:extLst>
          </p:cNvPr>
          <p:cNvSpPr>
            <a:spLocks noGrp="1"/>
          </p:cNvSpPr>
          <p:nvPr>
            <p:ph type="dt" sz="half" idx="10"/>
          </p:nvPr>
        </p:nvSpPr>
        <p:spPr/>
        <p:txBody>
          <a:bodyPr/>
          <a:lstStyle/>
          <a:p>
            <a:fld id="{60B19B91-52AA-446E-B638-A78D9E8245DB}"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AF841112-ADBF-A54A-693C-1B931F131E4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B118579-8612-3D69-47C9-3CF8A8100B29}"/>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4221491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05.08.2025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442937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3260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01114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DBD3F73-786D-49DA-B8B0-418F525A3AAB}" type="datetime1">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443820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1A740FF-0F22-4908-B4CC-3F07292A57B9}" type="datetime1">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4044503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0085F3-57C7-4CD4-B784-AD130439C1F3}" type="datetime1">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868122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0BA7BAB-7434-474F-AE2F-58A22AE031E0}" type="datetime1">
              <a:rPr lang="ru-RU" smtClean="0"/>
              <a:t>05.08.2025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603207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EA01227-8CC9-46D8-B209-512550B1B1F7}" type="datetime1">
              <a:rPr lang="ru-RU" smtClean="0"/>
              <a:t>05.08.2025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410624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5D00DEE-99D6-4928-8DE5-0A812F8B578E}" type="datetime1">
              <a:rPr lang="ru-RU" smtClean="0"/>
              <a:t>05.08.2025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923688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CC2EE-60BB-42F5-8A87-B9A43C8BF2CD}" type="datetime1">
              <a:rPr lang="ru-RU" smtClean="0"/>
              <a:t>05.08.2025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0802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A72DC0-FDB4-88C1-17FD-701C4A318F4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6BC4045-B1F0-E109-3337-7631E2396B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4387C87-7D97-7883-6B8B-30E53DEA023F}"/>
              </a:ext>
            </a:extLst>
          </p:cNvPr>
          <p:cNvSpPr>
            <a:spLocks noGrp="1"/>
          </p:cNvSpPr>
          <p:nvPr>
            <p:ph type="dt" sz="half" idx="10"/>
          </p:nvPr>
        </p:nvSpPr>
        <p:spPr/>
        <p:txBody>
          <a:bodyPr/>
          <a:lstStyle/>
          <a:p>
            <a:fld id="{60B19B91-52AA-446E-B638-A78D9E8245DB}"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A767050B-8C36-D0E3-823A-9585B38B27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56B4596-881A-C926-1153-443BA52DA376}"/>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3880071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790522-2412-4825-94AB-EF1C309790AF}" type="datetime1">
              <a:rPr lang="ru-RU" smtClean="0"/>
              <a:t>05.08.2025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254864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2A99260-EE40-4F82-8886-57936DB0A568}" type="datetime1">
              <a:rPr lang="ru-RU" smtClean="0"/>
              <a:t>05.08.2025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595010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9516356-9A37-4F2D-BB1A-DC2329703016}" type="datetime1">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536440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658511C-F81E-4303-9468-349E940BCFD4}" type="datetime1">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577288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096C72-A7F5-4EC3-B96C-EA85D6ADD8C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3E3D588-8DB7-4139-B2A6-13DFD03D1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3D86BB8-213A-4616-B0D8-81D83103A45D}"/>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91AA7908-AC0C-4056-87EA-B4F10A62BF8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CA5D69B-FC7F-4EC5-808C-B33715E5EEC8}"/>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0124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A7A42A-C6EC-4CAE-B6E1-12A5BA1499F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5A0B9BB-5E6A-4002-BED1-CCA896A198A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EFB847E-A2A7-49C3-B19A-A0A946BD099A}"/>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8D15053C-19C6-42EA-B679-CA554859776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DCE767D-6379-4722-A648-ADDADBA22D2E}"/>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3846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AD7F59-2E05-49FC-8A66-94AB1B4A256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BC3255B-5EDC-4081-89A4-575EA4095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B2836BD-BC70-4623-9567-96D6BB329103}"/>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9E7B67D8-31C6-4EBB-9778-757D113FD4EF}"/>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B54CAB-3242-4FA0-9ABB-4D509A9ED881}"/>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5462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715D65-1285-4631-83F6-D78D2A27909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E3FE98F-6186-4E9B-AFF6-4F2CE1F737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EB3E5EA-6741-46DB-9BBB-406B3A2BF1C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C51F2D8-6610-4299-AD52-F7225F02EE22}"/>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692CB92B-C39B-44AA-AE52-37BDCCA17CD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2E72ADE-E717-488C-9FAC-F61620A522FE}"/>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1648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3725D2-9B6C-4D48-B9F5-C59DC9F460A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B62A9D-2E23-4B07-BF34-B8FCE4F0D4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8CE292F-329B-435B-B68E-95A5B279F34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9612355-951A-4596-A490-978D700EA1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B4F64E7-9C5A-4AFD-95FA-BB0B5CAEE3B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99F2F8A-F2E3-40CA-A5C8-5CC574DF032F}"/>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84DA3FD-CDED-487C-8A02-F2151962AE8C}"/>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96B1C14F-2C44-4F72-86DD-CDE2B8AF48C3}"/>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82374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6F38E4-387D-4E1B-9270-91D6E44EA3D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1F02C64-E975-41CA-A44A-690757ACB44A}"/>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F47792EB-3805-40E8-BD0F-814DC6D84A76}"/>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23D6A03C-5FA9-4D7E-A98D-010DE0BC5FA0}"/>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228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CAA0F9-E0A8-642E-A5E6-676D83FAE15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03082C7-3F26-E3DC-9E78-2EC685D3DED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C31DD15-CF84-C5B0-6618-A5BD80BC496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C399B1B-00BE-D441-F3FE-2F284A9E6196}"/>
              </a:ext>
            </a:extLst>
          </p:cNvPr>
          <p:cNvSpPr>
            <a:spLocks noGrp="1"/>
          </p:cNvSpPr>
          <p:nvPr>
            <p:ph type="dt" sz="half" idx="10"/>
          </p:nvPr>
        </p:nvSpPr>
        <p:spPr/>
        <p:txBody>
          <a:bodyPr/>
          <a:lstStyle/>
          <a:p>
            <a:fld id="{60B19B91-52AA-446E-B638-A78D9E8245DB}" type="datetimeFigureOut">
              <a:rPr lang="ru-RU" smtClean="0"/>
              <a:t>05.08.2025</a:t>
            </a:fld>
            <a:endParaRPr lang="ru-RU"/>
          </a:p>
        </p:txBody>
      </p:sp>
      <p:sp>
        <p:nvSpPr>
          <p:cNvPr id="6" name="Нижний колонтитул 5">
            <a:extLst>
              <a:ext uri="{FF2B5EF4-FFF2-40B4-BE49-F238E27FC236}">
                <a16:creationId xmlns:a16="http://schemas.microsoft.com/office/drawing/2014/main" id="{ACE026FE-EA3A-7924-068A-94C3D89A1CA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A9C158C-F198-B262-53D0-1EC213DB2DBB}"/>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599174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87F1481-2CB9-4792-A69B-440F1B88B8D0}"/>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D22C77C0-D7AD-483A-A520-E69E9B6312D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AB47A763-6B56-40F3-9F11-17AB1FDA71D6}"/>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9828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9D27A6-F165-4788-A2BC-D0C84EAEFFC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1170796-1594-4CF5-95D1-BF80FF1B5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A58550A-D5FB-4AEC-A9AD-4490BF97E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16BC5DF-35DB-4D25-B7B6-F883285B6D0E}"/>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6127C2A-CAA8-419D-8E4F-F5F1C1107FB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D82ED344-811D-451D-B1A3-77D20562EF8B}"/>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1495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777FFC-0735-4C26-A8FD-432D41C05CC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C3AE877-4135-497F-B108-058F12BA3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A1C3A5D-F506-4B7A-8CBE-13DA2A232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EB362C-5DAF-4B1D-BE63-1C2BB2B0144B}"/>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4E08461C-9329-49C9-AF24-C47B8738D49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18C5B885-C198-46CB-835E-19EBD422606B}"/>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87469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79CD4E-F96E-4F28-80A6-2D3F2E4DB41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F3B686A-DB70-4E42-B419-45B6F85591B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9B3474-AC83-489B-A903-867F28A6FF3E}"/>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071AC1A0-6E58-4227-BCF6-83E5EF82DE03}"/>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48B65F95-6390-4E20-8B1B-B2BAC7447E26}"/>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26649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DA3A144-B64F-41EA-B2C2-F97CD02EC3B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DAF73E8-3235-49B8-A4AB-152C0F04686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6455AF-D0ED-4824-BBE2-DEBC1892583D}"/>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A7540C71-B5BA-4B16-BA8C-0075E740A9C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B315063-B953-4BDC-A749-D3DAC20132BA}"/>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4775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34"/>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068" indent="0" algn="ctr">
              <a:buNone/>
              <a:defRPr/>
            </a:lvl2pPr>
            <a:lvl3pPr marL="914133" indent="0" algn="ctr">
              <a:buNone/>
              <a:defRPr/>
            </a:lvl3pPr>
            <a:lvl4pPr marL="1371200" indent="0" algn="ctr">
              <a:buNone/>
              <a:defRPr/>
            </a:lvl4pPr>
            <a:lvl5pPr marL="1828267" indent="0" algn="ctr">
              <a:buNone/>
              <a:defRPr/>
            </a:lvl5pPr>
            <a:lvl6pPr marL="2285333" indent="0" algn="ctr">
              <a:buNone/>
              <a:defRPr/>
            </a:lvl6pPr>
            <a:lvl7pPr marL="2742399" indent="0" algn="ctr">
              <a:buNone/>
              <a:defRPr/>
            </a:lvl7pPr>
            <a:lvl8pPr marL="3199466" indent="0" algn="ctr">
              <a:buNone/>
              <a:defRPr/>
            </a:lvl8pPr>
            <a:lvl9pPr marL="3656532" indent="0" algn="ctr">
              <a:buNone/>
              <a:defRPr/>
            </a:lvl9pPr>
          </a:lstStyle>
          <a:p>
            <a:r>
              <a:rPr lang="ru-RU"/>
              <a:t>Образец подзаголовка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55014D-9908-45D2-A44E-1C18C55137B4}"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04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45383-626B-408D-81A2-2A6BF7BBDEB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24517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5" y="440701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5" y="2906722"/>
            <a:ext cx="10363200" cy="1500187"/>
          </a:xfrm>
        </p:spPr>
        <p:txBody>
          <a:bodyPr anchor="b"/>
          <a:lstStyle>
            <a:lvl1pPr marL="0" indent="0">
              <a:buNone/>
              <a:defRPr sz="2000"/>
            </a:lvl1pPr>
            <a:lvl2pPr marL="457068" indent="0">
              <a:buNone/>
              <a:defRPr sz="1800"/>
            </a:lvl2pPr>
            <a:lvl3pPr marL="914133" indent="0">
              <a:buNone/>
              <a:defRPr sz="1600"/>
            </a:lvl3pPr>
            <a:lvl4pPr marL="1371200" indent="0">
              <a:buNone/>
              <a:defRPr sz="1400"/>
            </a:lvl4pPr>
            <a:lvl5pPr marL="1828267" indent="0">
              <a:buNone/>
              <a:defRPr sz="1400"/>
            </a:lvl5pPr>
            <a:lvl6pPr marL="2285333" indent="0">
              <a:buNone/>
              <a:defRPr sz="1400"/>
            </a:lvl6pPr>
            <a:lvl7pPr marL="2742399" indent="0">
              <a:buNone/>
              <a:defRPr sz="1400"/>
            </a:lvl7pPr>
            <a:lvl8pPr marL="3199466" indent="0">
              <a:buNone/>
              <a:defRPr sz="1400"/>
            </a:lvl8pPr>
            <a:lvl9pPr marL="3656532" indent="0">
              <a:buNone/>
              <a:defRPr sz="1400"/>
            </a:lvl9pPr>
          </a:lstStyle>
          <a:p>
            <a:pPr lvl="0"/>
            <a:r>
              <a:rPr lang="ru-RU"/>
              <a:t>Образец текста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474641-E4EE-44C0-A17B-3246144B6C8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82638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54D5C1-5555-4C86-9850-7BC69A16924B}"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66600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438" y="1535113"/>
            <a:ext cx="5389033"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6" name="Объект 5"/>
          <p:cNvSpPr>
            <a:spLocks noGrp="1"/>
          </p:cNvSpPr>
          <p:nvPr>
            <p:ph sz="quarter" idx="4"/>
          </p:nvPr>
        </p:nvSpPr>
        <p:spPr>
          <a:xfrm>
            <a:off x="61934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554E73-E7A7-4F76-B4FB-7AD7BD832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38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FACF8-D12D-FEF2-E177-B86B1119E9C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F5566AF-69C8-B6A8-2B8B-1959EF44C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6F51DBD-4533-5E05-49B7-1B19D2B42A3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68D05A1-CC7F-CD32-6B83-BF8260EBA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6C1AE05-FF24-972A-A8B9-DD9E233BCFE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ADE7515-BD5A-00D8-9368-4E76AB9EF89D}"/>
              </a:ext>
            </a:extLst>
          </p:cNvPr>
          <p:cNvSpPr>
            <a:spLocks noGrp="1"/>
          </p:cNvSpPr>
          <p:nvPr>
            <p:ph type="dt" sz="half" idx="10"/>
          </p:nvPr>
        </p:nvSpPr>
        <p:spPr/>
        <p:txBody>
          <a:bodyPr/>
          <a:lstStyle/>
          <a:p>
            <a:fld id="{60B19B91-52AA-446E-B638-A78D9E8245DB}" type="datetimeFigureOut">
              <a:rPr lang="ru-RU" smtClean="0"/>
              <a:t>05.08.2025</a:t>
            </a:fld>
            <a:endParaRPr lang="ru-RU"/>
          </a:p>
        </p:txBody>
      </p:sp>
      <p:sp>
        <p:nvSpPr>
          <p:cNvPr id="8" name="Нижний колонтитул 7">
            <a:extLst>
              <a:ext uri="{FF2B5EF4-FFF2-40B4-BE49-F238E27FC236}">
                <a16:creationId xmlns:a16="http://schemas.microsoft.com/office/drawing/2014/main" id="{0C497EF5-CEC7-8FC7-8FEA-32F0C626B06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F791BF0-2832-1245-A402-F121CF279013}"/>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4249331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CA25CD-45E1-4D23-8424-89E5C12151E9}"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87000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26602C-5480-4899-8600-18797E5EA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169751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53"/>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1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7" y="1435103"/>
            <a:ext cx="4011084" cy="4691063"/>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4604FE-005D-47B4-B21B-1EF80F8F47B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23728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068" indent="0">
              <a:buNone/>
              <a:defRPr sz="2800"/>
            </a:lvl2pPr>
            <a:lvl3pPr marL="914133" indent="0">
              <a:buNone/>
              <a:defRPr sz="2400"/>
            </a:lvl3pPr>
            <a:lvl4pPr marL="1371200" indent="0">
              <a:buNone/>
              <a:defRPr sz="2000"/>
            </a:lvl4pPr>
            <a:lvl5pPr marL="1828267" indent="0">
              <a:buNone/>
              <a:defRPr sz="2000"/>
            </a:lvl5pPr>
            <a:lvl6pPr marL="2285333" indent="0">
              <a:buNone/>
              <a:defRPr sz="2000"/>
            </a:lvl6pPr>
            <a:lvl7pPr marL="2742399" indent="0">
              <a:buNone/>
              <a:defRPr sz="2000"/>
            </a:lvl7pPr>
            <a:lvl8pPr marL="3199466" indent="0">
              <a:buNone/>
              <a:defRPr sz="2000"/>
            </a:lvl8pPr>
            <a:lvl9pPr marL="3656532"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9D0DBD-237F-43E8-AF84-70188AA218E3}"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64446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02ED3-EC22-42BB-BA93-C52F815566A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79246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44"/>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1" y="274744"/>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94B5F8-3237-4CAB-894F-E824C77A29C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59840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6"/>
            <a:ext cx="10972800" cy="4525963"/>
          </a:xfrm>
        </p:spPr>
        <p:txBody>
          <a:bodyPr/>
          <a:lstStyle/>
          <a:p>
            <a:pPr lvl="0"/>
            <a:endParaRPr lang="ru-RU" noProof="0"/>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8B149-103F-46B0-AF20-06BC32CADD9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41103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1"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F492E6-52E1-4325-9180-CF70567FD6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0586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744"/>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8B84D7-0CD6-4C0A-AA0C-2E5EADE7FAD1}"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03644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1092"/>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B7E61B77-C765-4E07-BA54-5D371D41E351}"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39822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99EC20-9BF5-2331-0877-36CD30DDED8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369B167-EE0A-CC73-D47C-7FFE90BF4B24}"/>
              </a:ext>
            </a:extLst>
          </p:cNvPr>
          <p:cNvSpPr>
            <a:spLocks noGrp="1"/>
          </p:cNvSpPr>
          <p:nvPr>
            <p:ph type="dt" sz="half" idx="10"/>
          </p:nvPr>
        </p:nvSpPr>
        <p:spPr/>
        <p:txBody>
          <a:bodyPr/>
          <a:lstStyle/>
          <a:p>
            <a:fld id="{60B19B91-52AA-446E-B638-A78D9E8245DB}" type="datetimeFigureOut">
              <a:rPr lang="ru-RU" smtClean="0"/>
              <a:t>05.08.2025</a:t>
            </a:fld>
            <a:endParaRPr lang="ru-RU"/>
          </a:p>
        </p:txBody>
      </p:sp>
      <p:sp>
        <p:nvSpPr>
          <p:cNvPr id="4" name="Нижний колонтитул 3">
            <a:extLst>
              <a:ext uri="{FF2B5EF4-FFF2-40B4-BE49-F238E27FC236}">
                <a16:creationId xmlns:a16="http://schemas.microsoft.com/office/drawing/2014/main" id="{5DE1C0C9-BDBE-B63B-5BE7-8282A69ADD1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59DCE3F-3A95-B54A-E948-690674998124}"/>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2765189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28CE9967-C863-48BC-8734-066EF7DDCB50}"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6740303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567"/>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EDB62A62-2C0C-4C1F-88D7-BB533684E9E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021653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p>
            <a:endParaRPr lang="ru-RU">
              <a:solidFill>
                <a:srgbClr val="000000"/>
              </a:solidFill>
            </a:endParaRPr>
          </a:p>
        </p:txBody>
      </p:sp>
      <p:sp>
        <p:nvSpPr>
          <p:cNvPr id="7" name="Номер слайда 6"/>
          <p:cNvSpPr>
            <a:spLocks noGrp="1"/>
          </p:cNvSpPr>
          <p:nvPr>
            <p:ph type="sldNum" sz="quarter" idx="12"/>
          </p:nvPr>
        </p:nvSpPr>
        <p:spPr/>
        <p:txBody>
          <a:bodyPr/>
          <a:lstStyle/>
          <a:p>
            <a:fld id="{2D168BFA-EAA9-4953-9E9B-5BD3FFE85D41}"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7691033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81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81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p>
            <a:endParaRPr lang="ru-RU">
              <a:solidFill>
                <a:srgbClr val="000000"/>
              </a:solidFill>
            </a:endParaRPr>
          </a:p>
        </p:txBody>
      </p:sp>
      <p:sp>
        <p:nvSpPr>
          <p:cNvPr id="9" name="Номер слайда 8"/>
          <p:cNvSpPr>
            <a:spLocks noGrp="1"/>
          </p:cNvSpPr>
          <p:nvPr>
            <p:ph type="sldNum" sz="quarter" idx="12"/>
          </p:nvPr>
        </p:nvSpPr>
        <p:spPr/>
        <p:txBody>
          <a:bodyPr/>
          <a:lstStyle/>
          <a:p>
            <a:fld id="{B1714A06-0459-42EE-971F-2428D89FB3C5}"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639980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p>
            <a:endParaRPr lang="ru-RU">
              <a:solidFill>
                <a:srgbClr val="000000"/>
              </a:solidFill>
            </a:endParaRPr>
          </a:p>
        </p:txBody>
      </p:sp>
      <p:sp>
        <p:nvSpPr>
          <p:cNvPr id="5" name="Номер слайда 4"/>
          <p:cNvSpPr>
            <a:spLocks noGrp="1"/>
          </p:cNvSpPr>
          <p:nvPr>
            <p:ph type="sldNum" sz="quarter" idx="12"/>
          </p:nvPr>
        </p:nvSpPr>
        <p:spPr/>
        <p:txBody>
          <a:bodyPr/>
          <a:lstStyle/>
          <a:p>
            <a:fld id="{609DF1C8-574D-4C40-871C-A59DD57492E2}"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7714678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p>
            <a:endParaRPr lang="ru-RU">
              <a:solidFill>
                <a:srgbClr val="000000"/>
              </a:solidFill>
            </a:endParaRPr>
          </a:p>
        </p:txBody>
      </p:sp>
      <p:sp>
        <p:nvSpPr>
          <p:cNvPr id="4" name="Номер слайда 3"/>
          <p:cNvSpPr>
            <a:spLocks noGrp="1"/>
          </p:cNvSpPr>
          <p:nvPr>
            <p:ph type="sldNum" sz="quarter" idx="12"/>
          </p:nvPr>
        </p:nvSpPr>
        <p:spPr/>
        <p:txBody>
          <a:bodyPr/>
          <a:lstStyle/>
          <a:p>
            <a:fld id="{11124699-7161-4292-A492-FFE06336DA8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0176216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7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p>
            <a:endParaRPr lang="ru-RU">
              <a:solidFill>
                <a:srgbClr val="000000"/>
              </a:solidFill>
            </a:endParaRPr>
          </a:p>
        </p:txBody>
      </p:sp>
      <p:sp>
        <p:nvSpPr>
          <p:cNvPr id="7" name="Номер слайда 6"/>
          <p:cNvSpPr>
            <a:spLocks noGrp="1"/>
          </p:cNvSpPr>
          <p:nvPr>
            <p:ph type="sldNum" sz="quarter" idx="12"/>
          </p:nvPr>
        </p:nvSpPr>
        <p:spPr/>
        <p:txBody>
          <a:bodyPr/>
          <a:lstStyle/>
          <a:p>
            <a:fld id="{93A71976-7A28-42E4-8AEB-4F6C8ADEA8E5}"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8895613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p>
            <a:endParaRPr lang="ru-RU">
              <a:solidFill>
                <a:srgbClr val="000000"/>
              </a:solidFill>
            </a:endParaRPr>
          </a:p>
        </p:txBody>
      </p:sp>
      <p:sp>
        <p:nvSpPr>
          <p:cNvPr id="7" name="Номер слайда 6"/>
          <p:cNvSpPr>
            <a:spLocks noGrp="1"/>
          </p:cNvSpPr>
          <p:nvPr>
            <p:ph type="sldNum" sz="quarter" idx="12"/>
          </p:nvPr>
        </p:nvSpPr>
        <p:spPr/>
        <p:txBody>
          <a:bodyPr/>
          <a:lstStyle/>
          <a:p>
            <a:fld id="{ECDD77F6-7C37-4D51-BC79-FF63E6E10A26}"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2746436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6765A676-D75C-487C-8BE8-23AABA45085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325422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5305"/>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5305"/>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EEFE8CB0-C0AF-44DC-9EA3-71C0573511A1}"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3873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0B8EFFE-A1C0-8935-1A52-D2DF8953E9F8}"/>
              </a:ext>
            </a:extLst>
          </p:cNvPr>
          <p:cNvSpPr>
            <a:spLocks noGrp="1"/>
          </p:cNvSpPr>
          <p:nvPr>
            <p:ph type="dt" sz="half" idx="10"/>
          </p:nvPr>
        </p:nvSpPr>
        <p:spPr/>
        <p:txBody>
          <a:bodyPr/>
          <a:lstStyle/>
          <a:p>
            <a:fld id="{60B19B91-52AA-446E-B638-A78D9E8245DB}" type="datetimeFigureOut">
              <a:rPr lang="ru-RU" smtClean="0"/>
              <a:t>05.08.2025</a:t>
            </a:fld>
            <a:endParaRPr lang="ru-RU"/>
          </a:p>
        </p:txBody>
      </p:sp>
      <p:sp>
        <p:nvSpPr>
          <p:cNvPr id="3" name="Нижний колонтитул 2">
            <a:extLst>
              <a:ext uri="{FF2B5EF4-FFF2-40B4-BE49-F238E27FC236}">
                <a16:creationId xmlns:a16="http://schemas.microsoft.com/office/drawing/2014/main" id="{C45D83F0-AD93-8C5A-96DF-F5F9C77450D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E30A27A-B1E7-C74C-26EE-28C20FB830A2}"/>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3183902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09600" y="6245225"/>
            <a:ext cx="2844800" cy="476250"/>
          </a:xfrm>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a:xfrm>
            <a:off x="4165600" y="6245225"/>
            <a:ext cx="3860800" cy="476250"/>
          </a:xfrm>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a:xfrm>
            <a:off x="8737600" y="6245225"/>
            <a:ext cx="2844800" cy="476250"/>
          </a:xfrm>
        </p:spPr>
        <p:txBody>
          <a:bodyPr/>
          <a:lstStyle>
            <a:lvl1pPr>
              <a:defRPr/>
            </a:lvl1pPr>
          </a:lstStyle>
          <a:p>
            <a:fld id="{09B3EE7B-5F9F-4385-90BA-24E400F562A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72282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72CACA-2CF7-497E-D677-EA081E1B8A1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40C814F-78CC-0B67-7E1D-736E84FAD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3B51262-9776-0FAF-94D7-F79328B58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6F66A59-CE5A-D9CD-0B10-4455633197C0}"/>
              </a:ext>
            </a:extLst>
          </p:cNvPr>
          <p:cNvSpPr>
            <a:spLocks noGrp="1"/>
          </p:cNvSpPr>
          <p:nvPr>
            <p:ph type="dt" sz="half" idx="10"/>
          </p:nvPr>
        </p:nvSpPr>
        <p:spPr/>
        <p:txBody>
          <a:bodyPr/>
          <a:lstStyle/>
          <a:p>
            <a:fld id="{60B19B91-52AA-446E-B638-A78D9E8245DB}" type="datetimeFigureOut">
              <a:rPr lang="ru-RU" smtClean="0"/>
              <a:t>05.08.2025</a:t>
            </a:fld>
            <a:endParaRPr lang="ru-RU"/>
          </a:p>
        </p:txBody>
      </p:sp>
      <p:sp>
        <p:nvSpPr>
          <p:cNvPr id="6" name="Нижний колонтитул 5">
            <a:extLst>
              <a:ext uri="{FF2B5EF4-FFF2-40B4-BE49-F238E27FC236}">
                <a16:creationId xmlns:a16="http://schemas.microsoft.com/office/drawing/2014/main" id="{F7371F1E-169B-2FD2-BD1A-FA38F5546A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5B26B98-50DB-00F2-B962-4316FE03306F}"/>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422498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013854-8171-95CA-D0D6-F09A2DC353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5FCA74C-43DF-BCC3-D5A7-A85F84D5C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51F54FE-727E-1F43-8092-4ACD2F1F1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D299EFE-10C2-338E-F2B7-45D8AD807DBC}"/>
              </a:ext>
            </a:extLst>
          </p:cNvPr>
          <p:cNvSpPr>
            <a:spLocks noGrp="1"/>
          </p:cNvSpPr>
          <p:nvPr>
            <p:ph type="dt" sz="half" idx="10"/>
          </p:nvPr>
        </p:nvSpPr>
        <p:spPr/>
        <p:txBody>
          <a:bodyPr/>
          <a:lstStyle/>
          <a:p>
            <a:fld id="{60B19B91-52AA-446E-B638-A78D9E8245DB}" type="datetimeFigureOut">
              <a:rPr lang="ru-RU" smtClean="0"/>
              <a:t>05.08.2025</a:t>
            </a:fld>
            <a:endParaRPr lang="ru-RU"/>
          </a:p>
        </p:txBody>
      </p:sp>
      <p:sp>
        <p:nvSpPr>
          <p:cNvPr id="6" name="Нижний колонтитул 5">
            <a:extLst>
              <a:ext uri="{FF2B5EF4-FFF2-40B4-BE49-F238E27FC236}">
                <a16:creationId xmlns:a16="http://schemas.microsoft.com/office/drawing/2014/main" id="{D192CD8D-7877-E6C3-412A-C5B601B513F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071AA77-2773-98F1-0625-5C4EC6FE04A1}"/>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99048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24BC75-54A0-8601-7CC3-8249330205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63AE65A-B39E-E522-3E5D-816B03B3E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10447AE-3BAA-FDEE-CDEA-37BC52402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9B91-52AA-446E-B638-A78D9E8245DB}"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3D2578EC-F276-D26D-7A0B-B9344F546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9918580-2D15-5F15-FD30-65C377E1BA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919D2-9342-4E58-A36E-DB84EFB06168}" type="slidenum">
              <a:rPr lang="ru-RU" smtClean="0"/>
              <a:t>‹#›</a:t>
            </a:fld>
            <a:endParaRPr lang="ru-RU"/>
          </a:p>
        </p:txBody>
      </p:sp>
    </p:spTree>
    <p:extLst>
      <p:ext uri="{BB962C8B-B14F-4D97-AF65-F5344CB8AC3E}">
        <p14:creationId xmlns:p14="http://schemas.microsoft.com/office/powerpoint/2010/main" val="79188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2FFD1-FA6F-42C3-BA12-DC2C2C1F2EEE}" type="datetimeFigureOut">
              <a:rPr lang="ru-RU" smtClean="0"/>
              <a:t>05.08.2025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DA608-35A8-44E0-9F82-581EAE50B9B7}" type="slidenum">
              <a:rPr lang="ru-RU" smtClean="0"/>
              <a:t>‹#›</a:t>
            </a:fld>
            <a:endParaRPr lang="ru-RU"/>
          </a:p>
        </p:txBody>
      </p:sp>
    </p:spTree>
    <p:extLst>
      <p:ext uri="{BB962C8B-B14F-4D97-AF65-F5344CB8AC3E}">
        <p14:creationId xmlns:p14="http://schemas.microsoft.com/office/powerpoint/2010/main" val="3679218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6E3AB-DFDE-4AF9-81A3-BD54B6D60142}" type="datetime1">
              <a:rPr lang="ru-RU" smtClean="0"/>
              <a:t>05.08.2025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DA608-35A8-44E0-9F82-581EAE50B9B7}" type="slidenum">
              <a:rPr lang="ru-RU" smtClean="0"/>
              <a:t>‹#›</a:t>
            </a:fld>
            <a:endParaRPr lang="ru-RU"/>
          </a:p>
        </p:txBody>
      </p:sp>
    </p:spTree>
    <p:extLst>
      <p:ext uri="{BB962C8B-B14F-4D97-AF65-F5344CB8AC3E}">
        <p14:creationId xmlns:p14="http://schemas.microsoft.com/office/powerpoint/2010/main" val="846255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60877F-5E59-451D-BB9C-BDA0DC0ED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CE1ED71-839A-4068-9663-777D7C940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99E291-1D3C-4B4D-A171-CCB03EF45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3B26-2F95-4133-96AF-34B8F20BC8FA}" type="datetimeFigureOut">
              <a:rPr lang="ru-RU" smtClean="0">
                <a:solidFill>
                  <a:prstClr val="black">
                    <a:tint val="75000"/>
                  </a:prstClr>
                </a:solidFill>
              </a:rPr>
              <a:pPr/>
              <a:t>05.08.2025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22DC5D29-017F-45C3-83EC-F6180EFE0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039774FE-C610-4FBA-A443-5AE5A01F9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17964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ctr" anchorCtr="0" compatLnSpc="1">
            <a:prstTxWarp prst="textNoShape">
              <a:avLst/>
            </a:prstTxWarp>
          </a:bodyPr>
          <a:lstStyle/>
          <a:p>
            <a:pPr lvl="0"/>
            <a:r>
              <a:rPr lang="ru-RU" altLang="ru-RU"/>
              <a:t>Образец заголовка</a:t>
            </a:r>
          </a:p>
        </p:txBody>
      </p:sp>
      <p:sp>
        <p:nvSpPr>
          <p:cNvPr id="22531"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defTabSz="914133" eaLnBrk="1" hangingPunct="1">
              <a:defRPr sz="1400">
                <a:solidFill>
                  <a:srgbClr val="000000"/>
                </a:solidFill>
                <a:latin typeface="Arial" charset="0"/>
              </a:defRPr>
            </a:lvl1pPr>
          </a:lstStyle>
          <a:p>
            <a:pPr marL="0" marR="0" lvl="0" indent="0" algn="l"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ctr" defTabSz="914133" eaLnBrk="1" hangingPunct="1">
              <a:defRPr sz="1400">
                <a:solidFill>
                  <a:srgbClr val="000000"/>
                </a:solidFill>
                <a:latin typeface="Arial" charset="0"/>
              </a:defRPr>
            </a:lvl1pPr>
          </a:lstStyle>
          <a:p>
            <a:pPr marL="0" marR="0" lvl="0" indent="0" algn="ctr"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r" defTabSz="914133" eaLnBrk="1" hangingPunct="1">
              <a:defRPr sz="1400">
                <a:solidFill>
                  <a:srgbClr val="000000"/>
                </a:solidFill>
                <a:latin typeface="Arial"/>
              </a:defRPr>
            </a:lvl1pPr>
          </a:lstStyle>
          <a:p>
            <a:pPr marL="0" marR="0" lvl="0" indent="0" algn="r" defTabSz="914133" rtl="0" eaLnBrk="1" fontAlgn="base" latinLnBrk="0" hangingPunct="1">
              <a:lnSpc>
                <a:spcPct val="100000"/>
              </a:lnSpc>
              <a:spcBef>
                <a:spcPct val="0"/>
              </a:spcBef>
              <a:spcAft>
                <a:spcPct val="0"/>
              </a:spcAft>
              <a:buClrTx/>
              <a:buSzTx/>
              <a:buFontTx/>
              <a:buNone/>
              <a:tabLst/>
              <a:defRPr/>
            </a:pPr>
            <a:fld id="{F61C1B9C-5BF3-4FAB-B502-36DCD41294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133"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0199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68" algn="ctr" rtl="0" fontAlgn="base">
        <a:spcBef>
          <a:spcPct val="0"/>
        </a:spcBef>
        <a:spcAft>
          <a:spcPct val="0"/>
        </a:spcAft>
        <a:defRPr sz="4400">
          <a:solidFill>
            <a:schemeClr val="tx2"/>
          </a:solidFill>
          <a:latin typeface="Arial" charset="0"/>
        </a:defRPr>
      </a:lvl6pPr>
      <a:lvl7pPr marL="914133" algn="ctr" rtl="0" fontAlgn="base">
        <a:spcBef>
          <a:spcPct val="0"/>
        </a:spcBef>
        <a:spcAft>
          <a:spcPct val="0"/>
        </a:spcAft>
        <a:defRPr sz="4400">
          <a:solidFill>
            <a:schemeClr val="tx2"/>
          </a:solidFill>
          <a:latin typeface="Arial" charset="0"/>
        </a:defRPr>
      </a:lvl7pPr>
      <a:lvl8pPr marL="1371200" algn="ctr" rtl="0" fontAlgn="base">
        <a:spcBef>
          <a:spcPct val="0"/>
        </a:spcBef>
        <a:spcAft>
          <a:spcPct val="0"/>
        </a:spcAft>
        <a:defRPr sz="4400">
          <a:solidFill>
            <a:schemeClr val="tx2"/>
          </a:solidFill>
          <a:latin typeface="Arial" charset="0"/>
        </a:defRPr>
      </a:lvl8pPr>
      <a:lvl9pPr marL="182826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867" indent="-228533" algn="l" rtl="0" fontAlgn="base">
        <a:spcBef>
          <a:spcPct val="20000"/>
        </a:spcBef>
        <a:spcAft>
          <a:spcPct val="0"/>
        </a:spcAft>
        <a:buChar char="»"/>
        <a:defRPr sz="2000">
          <a:solidFill>
            <a:schemeClr val="tx1"/>
          </a:solidFill>
          <a:latin typeface="+mn-lt"/>
        </a:defRPr>
      </a:lvl6pPr>
      <a:lvl7pPr marL="2970933" indent="-228533" algn="l" rtl="0" fontAlgn="base">
        <a:spcBef>
          <a:spcPct val="20000"/>
        </a:spcBef>
        <a:spcAft>
          <a:spcPct val="0"/>
        </a:spcAft>
        <a:buChar char="»"/>
        <a:defRPr sz="2000">
          <a:solidFill>
            <a:schemeClr val="tx1"/>
          </a:solidFill>
          <a:latin typeface="+mn-lt"/>
        </a:defRPr>
      </a:lvl7pPr>
      <a:lvl8pPr marL="3428000" indent="-228533" algn="l" rtl="0" fontAlgn="base">
        <a:spcBef>
          <a:spcPct val="20000"/>
        </a:spcBef>
        <a:spcAft>
          <a:spcPct val="0"/>
        </a:spcAft>
        <a:buChar char="»"/>
        <a:defRPr sz="2000">
          <a:solidFill>
            <a:schemeClr val="tx1"/>
          </a:solidFill>
          <a:latin typeface="+mn-lt"/>
        </a:defRPr>
      </a:lvl8pPr>
      <a:lvl9pPr marL="3885066" indent="-22853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133" rtl="0" eaLnBrk="1" latinLnBrk="0" hangingPunct="1">
        <a:defRPr sz="1800" kern="1200">
          <a:solidFill>
            <a:schemeClr val="tx1"/>
          </a:solidFill>
          <a:latin typeface="+mn-lt"/>
          <a:ea typeface="+mn-ea"/>
          <a:cs typeface="+mn-cs"/>
        </a:defRPr>
      </a:lvl1pPr>
      <a:lvl2pPr marL="457068"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7" algn="l" defTabSz="914133" rtl="0" eaLnBrk="1" latinLnBrk="0" hangingPunct="1">
        <a:defRPr sz="1800" kern="1200">
          <a:solidFill>
            <a:schemeClr val="tx1"/>
          </a:solidFill>
          <a:latin typeface="+mn-lt"/>
          <a:ea typeface="+mn-ea"/>
          <a:cs typeface="+mn-cs"/>
        </a:defRPr>
      </a:lvl5pPr>
      <a:lvl6pPr marL="2285333"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6" algn="l" defTabSz="914133" rtl="0" eaLnBrk="1" latinLnBrk="0" hangingPunct="1">
        <a:defRPr sz="1800" kern="1200">
          <a:solidFill>
            <a:schemeClr val="tx1"/>
          </a:solidFill>
          <a:latin typeface="+mn-lt"/>
          <a:ea typeface="+mn-ea"/>
          <a:cs typeface="+mn-cs"/>
        </a:defRPr>
      </a:lvl8pPr>
      <a:lvl9pPr marL="3656532" algn="l" defTabSz="91413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70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ru-RU">
              <a:solidFill>
                <a:srgbClr val="000000"/>
              </a:solidFill>
            </a:endParaRPr>
          </a:p>
        </p:txBody>
      </p:sp>
      <p:sp>
        <p:nvSpPr>
          <p:cNvPr id="5" name="Нижний колонтитул 4"/>
          <p:cNvSpPr>
            <a:spLocks noGrp="1"/>
          </p:cNvSpPr>
          <p:nvPr>
            <p:ph type="ftr" sz="quarter" idx="3"/>
          </p:nvPr>
        </p:nvSpPr>
        <p:spPr>
          <a:xfrm>
            <a:off x="4165600" y="63570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ru-RU">
              <a:solidFill>
                <a:srgbClr val="000000"/>
              </a:solidFill>
            </a:endParaRPr>
          </a:p>
        </p:txBody>
      </p:sp>
      <p:sp>
        <p:nvSpPr>
          <p:cNvPr id="6" name="Номер слайда 5"/>
          <p:cNvSpPr>
            <a:spLocks noGrp="1"/>
          </p:cNvSpPr>
          <p:nvPr>
            <p:ph type="sldNum" sz="quarter" idx="4"/>
          </p:nvPr>
        </p:nvSpPr>
        <p:spPr>
          <a:xfrm>
            <a:off x="8737600" y="63570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69CB11F-EB5D-4D3D-B67A-82B5802914EF}" type="slidenum">
              <a:rPr lang="ru-RU" smtClean="0">
                <a:solidFill>
                  <a:srgbClr val="000000"/>
                </a:solidFill>
              </a:rPr>
              <a:pPr fontAlgn="base">
                <a:spcBef>
                  <a:spcPct val="0"/>
                </a:spcBef>
                <a:spcAft>
                  <a:spcPct val="0"/>
                </a:spcAft>
              </a:pPr>
              <a:t>‹#›</a:t>
            </a:fld>
            <a:endParaRPr lang="ru-RU">
              <a:solidFill>
                <a:srgbClr val="000000"/>
              </a:solidFill>
            </a:endParaRPr>
          </a:p>
        </p:txBody>
      </p:sp>
    </p:spTree>
    <p:extLst>
      <p:ext uri="{BB962C8B-B14F-4D97-AF65-F5344CB8AC3E}">
        <p14:creationId xmlns:p14="http://schemas.microsoft.com/office/powerpoint/2010/main" val="39144544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gzgos@gmail.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hyperlink" Target="mailto:igzgos@gmail.com" TargetMode="External"/><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mobileonline.garant.ru/#/document/71659230/entry/13" TargetMode="External"/><Relationship Id="rId3" Type="http://schemas.openxmlformats.org/officeDocument/2006/relationships/hyperlink" Target="https://mobileonline.garant.ru/#/document/71705482/entry/311" TargetMode="External"/><Relationship Id="rId7" Type="http://schemas.openxmlformats.org/officeDocument/2006/relationships/hyperlink" Target="https://mobileonline.garant.ru/#/document/71705482/entry/0" TargetMode="External"/><Relationship Id="rId2" Type="http://schemas.openxmlformats.org/officeDocument/2006/relationships/hyperlink" Target="https://mobileonline.garant.ru/#/document/71705482/entry/302" TargetMode="External"/><Relationship Id="rId1" Type="http://schemas.openxmlformats.org/officeDocument/2006/relationships/slideLayout" Target="../slideLayouts/slideLayout2.xml"/><Relationship Id="rId6" Type="http://schemas.openxmlformats.org/officeDocument/2006/relationships/hyperlink" Target="https://mobileonline.garant.ru/#/document/71705482/entry/323" TargetMode="External"/><Relationship Id="rId11" Type="http://schemas.openxmlformats.org/officeDocument/2006/relationships/hyperlink" Target="https://mobileonline.garant.ru/#/document/58070688/entry/8" TargetMode="External"/><Relationship Id="rId5" Type="http://schemas.openxmlformats.org/officeDocument/2006/relationships/hyperlink" Target="https://mobileonline.garant.ru/#/document/71705482/entry/3221" TargetMode="External"/><Relationship Id="rId10" Type="http://schemas.openxmlformats.org/officeDocument/2006/relationships/hyperlink" Target="https://mobileonline.garant.ru/#/document/71659230/entry/0" TargetMode="External"/><Relationship Id="rId4" Type="http://schemas.openxmlformats.org/officeDocument/2006/relationships/hyperlink" Target="https://mobileonline.garant.ru/#/document/71705482/entry/312" TargetMode="External"/><Relationship Id="rId9" Type="http://schemas.openxmlformats.org/officeDocument/2006/relationships/hyperlink" Target="https://mobileonline.garant.ru/#/document/71659230/entry/1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44FAF11-3DAE-4654-BE44-0AAB501278CD}"/>
              </a:ext>
            </a:extLst>
          </p:cNvPr>
          <p:cNvSpPr/>
          <p:nvPr/>
        </p:nvSpPr>
        <p:spPr>
          <a:xfrm>
            <a:off x="0" y="6425859"/>
            <a:ext cx="12192000" cy="4321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E4828B6-D43D-4675-934F-57B580BB9923}"/>
              </a:ext>
            </a:extLst>
          </p:cNvPr>
          <p:cNvSpPr>
            <a:spLocks noGrp="1"/>
          </p:cNvSpPr>
          <p:nvPr>
            <p:ph type="ctrTitle"/>
          </p:nvPr>
        </p:nvSpPr>
        <p:spPr>
          <a:xfrm>
            <a:off x="1332627" y="1517585"/>
            <a:ext cx="9144000" cy="984877"/>
          </a:xfrm>
        </p:spPr>
        <p:txBody>
          <a:bodyPr>
            <a:noAutofit/>
          </a:bodyPr>
          <a:lstStyle/>
          <a:p>
            <a:r>
              <a:rPr lang="ru-RU" sz="3600" dirty="0">
                <a:solidFill>
                  <a:srgbClr val="0070C0"/>
                </a:solidFill>
              </a:rPr>
              <a:t>Ключевые изменения законодательства о контрактной системе в сфере закупок</a:t>
            </a:r>
          </a:p>
        </p:txBody>
      </p:sp>
      <p:sp>
        <p:nvSpPr>
          <p:cNvPr id="5" name="TextBox 4">
            <a:extLst>
              <a:ext uri="{FF2B5EF4-FFF2-40B4-BE49-F238E27FC236}">
                <a16:creationId xmlns:a16="http://schemas.microsoft.com/office/drawing/2014/main" id="{8D19F247-60B9-4D51-8755-B5D860344421}"/>
              </a:ext>
            </a:extLst>
          </p:cNvPr>
          <p:cNvSpPr txBox="1"/>
          <p:nvPr/>
        </p:nvSpPr>
        <p:spPr>
          <a:xfrm>
            <a:off x="278934" y="6425859"/>
            <a:ext cx="11826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Трефилова Татьяна Николаевна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e-mail: igzgos@gmail.com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3" name="Рисунок 2">
            <a:extLst>
              <a:ext uri="{FF2B5EF4-FFF2-40B4-BE49-F238E27FC236}">
                <a16:creationId xmlns:a16="http://schemas.microsoft.com/office/drawing/2014/main" id="{0123546B-B89F-9A74-BFED-16706D77C7F6}"/>
              </a:ext>
            </a:extLst>
          </p:cNvPr>
          <p:cNvPicPr>
            <a:picLocks noChangeAspect="1"/>
          </p:cNvPicPr>
          <p:nvPr/>
        </p:nvPicPr>
        <p:blipFill>
          <a:blip r:embed="rId3"/>
          <a:stretch>
            <a:fillRect/>
          </a:stretch>
        </p:blipFill>
        <p:spPr>
          <a:xfrm>
            <a:off x="6096000" y="4493470"/>
            <a:ext cx="6102625" cy="1597290"/>
          </a:xfrm>
          <a:prstGeom prst="rect">
            <a:avLst/>
          </a:prstGeom>
        </p:spPr>
      </p:pic>
    </p:spTree>
    <p:extLst>
      <p:ext uri="{BB962C8B-B14F-4D97-AF65-F5344CB8AC3E}">
        <p14:creationId xmlns:p14="http://schemas.microsoft.com/office/powerpoint/2010/main" val="97995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64D13-AF7D-4981-7033-3B0701913B53}"/>
            </a:ext>
          </a:extLst>
        </p:cNvPr>
        <p:cNvGrpSpPr/>
        <p:nvPr/>
      </p:nvGrpSpPr>
      <p:grpSpPr>
        <a:xfrm>
          <a:off x="0" y="0"/>
          <a:ext cx="0" cy="0"/>
          <a:chOff x="0" y="0"/>
          <a:chExt cx="0" cy="0"/>
        </a:xfrm>
      </p:grpSpPr>
      <p:sp>
        <p:nvSpPr>
          <p:cNvPr id="5" name="Объект 4">
            <a:extLst>
              <a:ext uri="{FF2B5EF4-FFF2-40B4-BE49-F238E27FC236}">
                <a16:creationId xmlns:a16="http://schemas.microsoft.com/office/drawing/2014/main" id="{510D51FE-2C7E-3DAF-9F1F-CD688D292528}"/>
              </a:ext>
            </a:extLst>
          </p:cNvPr>
          <p:cNvSpPr>
            <a:spLocks noGrp="1"/>
          </p:cNvSpPr>
          <p:nvPr>
            <p:ph idx="1"/>
          </p:nvPr>
        </p:nvSpPr>
        <p:spPr>
          <a:xfrm>
            <a:off x="277521" y="142043"/>
            <a:ext cx="11260149" cy="4617278"/>
          </a:xfrm>
        </p:spPr>
        <p:txBody>
          <a:bodyPr>
            <a:noAutofit/>
          </a:bodyPr>
          <a:lstStyle/>
          <a:p>
            <a:pPr marL="0" indent="0">
              <a:buNone/>
            </a:pPr>
            <a:r>
              <a:rPr lang="ru-RU" sz="1800" b="1" dirty="0">
                <a:solidFill>
                  <a:srgbClr val="7030A0"/>
                </a:solidFill>
              </a:rPr>
              <a:t>Комментарий.  </a:t>
            </a:r>
            <a:r>
              <a:rPr lang="ru-RU" sz="1800" dirty="0"/>
              <a:t>425 статья ГК РФ Действие договора</a:t>
            </a:r>
          </a:p>
          <a:p>
            <a:pPr marL="0" indent="0">
              <a:buNone/>
            </a:pPr>
            <a:r>
              <a:rPr lang="ru-RU" sz="1800" u="sng" dirty="0"/>
              <a:t>3. Законом или договором может быть предусмотрено, что окончание срока действия договора влечет прекращение обязательств сторон по договору.</a:t>
            </a:r>
          </a:p>
          <a:p>
            <a:pPr marL="0" indent="0">
              <a:buNone/>
            </a:pPr>
            <a:r>
              <a:rPr lang="ru-RU" sz="1800" dirty="0"/>
              <a:t>Договор, в котором отсутствует такое условие, признается действующим до определенного в нем момента окончания исполнения сторонами обязательства.</a:t>
            </a:r>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p:txBody>
      </p:sp>
      <p:graphicFrame>
        <p:nvGraphicFramePr>
          <p:cNvPr id="3" name="Таблица 2">
            <a:extLst>
              <a:ext uri="{FF2B5EF4-FFF2-40B4-BE49-F238E27FC236}">
                <a16:creationId xmlns:a16="http://schemas.microsoft.com/office/drawing/2014/main" id="{D0654027-FDD2-F0A5-69EC-997FBFBC61AB}"/>
              </a:ext>
            </a:extLst>
          </p:cNvPr>
          <p:cNvGraphicFramePr>
            <a:graphicFrameLocks noGrp="1"/>
          </p:cNvGraphicFramePr>
          <p:nvPr>
            <p:extLst>
              <p:ext uri="{D42A27DB-BD31-4B8C-83A1-F6EECF244321}">
                <p14:modId xmlns:p14="http://schemas.microsoft.com/office/powerpoint/2010/main" val="2829998251"/>
              </p:ext>
            </p:extLst>
          </p:nvPr>
        </p:nvGraphicFramePr>
        <p:xfrm>
          <a:off x="277521" y="1705088"/>
          <a:ext cx="11636958" cy="5100320"/>
        </p:xfrm>
        <a:graphic>
          <a:graphicData uri="http://schemas.openxmlformats.org/drawingml/2006/table">
            <a:tbl>
              <a:tblPr firstRow="1" bandRow="1">
                <a:tableStyleId>{5C22544A-7EE6-4342-B048-85BDC9FD1C3A}</a:tableStyleId>
              </a:tblPr>
              <a:tblGrid>
                <a:gridCol w="4418766">
                  <a:extLst>
                    <a:ext uri="{9D8B030D-6E8A-4147-A177-3AD203B41FA5}">
                      <a16:colId xmlns:a16="http://schemas.microsoft.com/office/drawing/2014/main" val="727649059"/>
                    </a:ext>
                  </a:extLst>
                </a:gridCol>
                <a:gridCol w="7218192">
                  <a:extLst>
                    <a:ext uri="{9D8B030D-6E8A-4147-A177-3AD203B41FA5}">
                      <a16:colId xmlns:a16="http://schemas.microsoft.com/office/drawing/2014/main" val="2063235532"/>
                    </a:ext>
                  </a:extLst>
                </a:gridCol>
              </a:tblGrid>
              <a:tr h="370840">
                <a:tc>
                  <a:txBody>
                    <a:bodyPr/>
                    <a:lstStyle/>
                    <a:p>
                      <a:r>
                        <a:rPr lang="ru-RU" sz="1600" dirty="0"/>
                        <a:t>Вопросы</a:t>
                      </a:r>
                    </a:p>
                  </a:txBody>
                  <a:tcPr/>
                </a:tc>
                <a:tc>
                  <a:txBody>
                    <a:bodyPr/>
                    <a:lstStyle/>
                    <a:p>
                      <a:r>
                        <a:rPr lang="ru-RU" sz="1600" dirty="0"/>
                        <a:t>Ответы</a:t>
                      </a:r>
                    </a:p>
                  </a:txBody>
                  <a:tcPr/>
                </a:tc>
                <a:extLst>
                  <a:ext uri="{0D108BD9-81ED-4DB2-BD59-A6C34878D82A}">
                    <a16:rowId xmlns:a16="http://schemas.microsoft.com/office/drawing/2014/main" val="2153806074"/>
                  </a:ext>
                </a:extLst>
              </a:tr>
              <a:tr h="370840">
                <a:tc>
                  <a:txBody>
                    <a:bodyPr/>
                    <a:lstStyle/>
                    <a:p>
                      <a:r>
                        <a:rPr lang="ru-RU" sz="1600" dirty="0"/>
                        <a:t>Что должно указываться в договоре (контракте) для того чтобы в реестре контрактов размещать декларацию заказчика о прекращении обязательств по контракту в связи с окончанием срока действия контракта (далее – Декларация)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В самом контракте должно быть указано  «Срок действия контракта: до ______ года. Окончание срока действия договора влечет прекращение обязательств сторон по договору.»  </a:t>
                      </a:r>
                    </a:p>
                    <a:p>
                      <a:endParaRPr lang="ru-RU" sz="1600" dirty="0"/>
                    </a:p>
                  </a:txBody>
                  <a:tcPr/>
                </a:tc>
                <a:extLst>
                  <a:ext uri="{0D108BD9-81ED-4DB2-BD59-A6C34878D82A}">
                    <a16:rowId xmlns:a16="http://schemas.microsoft.com/office/drawing/2014/main" val="2151125280"/>
                  </a:ext>
                </a:extLst>
              </a:tr>
              <a:tr h="370840">
                <a:tc>
                  <a:txBody>
                    <a:bodyPr/>
                    <a:lstStyle/>
                    <a:p>
                      <a:r>
                        <a:rPr lang="ru-RU" sz="1600" dirty="0"/>
                        <a:t>Что должна содержать Декларация</a:t>
                      </a:r>
                    </a:p>
                  </a:txBody>
                  <a:tcPr/>
                </a:tc>
                <a:tc>
                  <a:txBody>
                    <a:bodyPr/>
                    <a:lstStyle/>
                    <a:p>
                      <a:r>
                        <a:rPr lang="ru-RU" sz="1600" dirty="0"/>
                        <a:t>Декларация должна содержать указание на условие контракта, согласно которому окончание срока действия контракта влечет прекращение обязательств сторон по контракту: «В соответствии с пунктом… контракта, окончание срока действия контракта влечет прекращение обязательств сторон по контракту.»</a:t>
                      </a:r>
                    </a:p>
                  </a:txBody>
                  <a:tcPr/>
                </a:tc>
                <a:extLst>
                  <a:ext uri="{0D108BD9-81ED-4DB2-BD59-A6C34878D82A}">
                    <a16:rowId xmlns:a16="http://schemas.microsoft.com/office/drawing/2014/main" val="2040189305"/>
                  </a:ext>
                </a:extLst>
              </a:tr>
              <a:tr h="370840">
                <a:tc>
                  <a:txBody>
                    <a:bodyPr/>
                    <a:lstStyle/>
                    <a:p>
                      <a:r>
                        <a:rPr lang="ru-RU" sz="1600" dirty="0"/>
                        <a:t>Форма Декларации</a:t>
                      </a:r>
                    </a:p>
                  </a:txBody>
                  <a:tcPr/>
                </a:tc>
                <a:tc>
                  <a:txBody>
                    <a:bodyPr/>
                    <a:lstStyle/>
                    <a:p>
                      <a:r>
                        <a:rPr lang="ru-RU" sz="1600" dirty="0"/>
                        <a:t>Не установлена</a:t>
                      </a:r>
                    </a:p>
                  </a:txBody>
                  <a:tcPr/>
                </a:tc>
                <a:extLst>
                  <a:ext uri="{0D108BD9-81ED-4DB2-BD59-A6C34878D82A}">
                    <a16:rowId xmlns:a16="http://schemas.microsoft.com/office/drawing/2014/main" val="1974908879"/>
                  </a:ext>
                </a:extLst>
              </a:tr>
              <a:tr h="370840">
                <a:tc>
                  <a:txBody>
                    <a:bodyPr/>
                    <a:lstStyle/>
                    <a:p>
                      <a:r>
                        <a:rPr lang="ru-RU" sz="1600" dirty="0"/>
                        <a:t>В какой форме Декларация размещается в Реестре контрактов</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В форме электронного документа или в форме электронного образа бумажного документа</a:t>
                      </a:r>
                    </a:p>
                  </a:txBody>
                  <a:tcPr/>
                </a:tc>
                <a:extLst>
                  <a:ext uri="{0D108BD9-81ED-4DB2-BD59-A6C34878D82A}">
                    <a16:rowId xmlns:a16="http://schemas.microsoft.com/office/drawing/2014/main" val="4018609503"/>
                  </a:ext>
                </a:extLst>
              </a:tr>
              <a:tr h="370840">
                <a:tc>
                  <a:txBody>
                    <a:bodyPr/>
                    <a:lstStyle/>
                    <a:p>
                      <a:r>
                        <a:rPr lang="ru-RU" sz="1600" dirty="0"/>
                        <a:t>Сроки размещения Декларации в Реестре контрактов</a:t>
                      </a:r>
                    </a:p>
                  </a:txBody>
                  <a:tcPr/>
                </a:tc>
                <a:tc>
                  <a:txBody>
                    <a:bodyPr/>
                    <a:lstStyle/>
                    <a:p>
                      <a:r>
                        <a:rPr lang="ru-RU" sz="1600" dirty="0"/>
                        <a:t>Не определено</a:t>
                      </a:r>
                    </a:p>
                  </a:txBody>
                  <a:tcPr/>
                </a:tc>
                <a:extLst>
                  <a:ext uri="{0D108BD9-81ED-4DB2-BD59-A6C34878D82A}">
                    <a16:rowId xmlns:a16="http://schemas.microsoft.com/office/drawing/2014/main" val="1106764631"/>
                  </a:ext>
                </a:extLst>
              </a:tr>
              <a:tr h="370840">
                <a:tc>
                  <a:txBody>
                    <a:bodyPr/>
                    <a:lstStyle/>
                    <a:p>
                      <a:r>
                        <a:rPr lang="ru-RU" sz="1600" dirty="0"/>
                        <a:t>Ограничения по применению Декларации</a:t>
                      </a:r>
                    </a:p>
                  </a:txBody>
                  <a:tcPr/>
                </a:tc>
                <a:tc>
                  <a:txBody>
                    <a:bodyPr/>
                    <a:lstStyle/>
                    <a:p>
                      <a:r>
                        <a:rPr lang="ru-RU" sz="1600" dirty="0"/>
                        <a:t>Типовой контракт/ типовые условия, согласно которым контракт действует до полного исполнения сторонами своих обязательств по контракту</a:t>
                      </a:r>
                    </a:p>
                  </a:txBody>
                  <a:tcPr/>
                </a:tc>
                <a:extLst>
                  <a:ext uri="{0D108BD9-81ED-4DB2-BD59-A6C34878D82A}">
                    <a16:rowId xmlns:a16="http://schemas.microsoft.com/office/drawing/2014/main" val="3947249888"/>
                  </a:ext>
                </a:extLst>
              </a:tr>
            </a:tbl>
          </a:graphicData>
        </a:graphic>
      </p:graphicFrame>
    </p:spTree>
    <p:extLst>
      <p:ext uri="{BB962C8B-B14F-4D97-AF65-F5344CB8AC3E}">
        <p14:creationId xmlns:p14="http://schemas.microsoft.com/office/powerpoint/2010/main" val="3255134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8A3A0-6944-E6D6-ADDB-21A8995AEEF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9EE41F-2804-7064-3B42-4F5B6D568DE9}"/>
              </a:ext>
            </a:extLst>
          </p:cNvPr>
          <p:cNvSpPr>
            <a:spLocks noGrp="1"/>
          </p:cNvSpPr>
          <p:nvPr>
            <p:ph type="title"/>
          </p:nvPr>
        </p:nvSpPr>
        <p:spPr>
          <a:xfrm>
            <a:off x="491601" y="190870"/>
            <a:ext cx="10862199" cy="1325563"/>
          </a:xfrm>
        </p:spPr>
        <p:txBody>
          <a:bodyPr>
            <a:noAutofit/>
          </a:bodyPr>
          <a:lstStyle/>
          <a:p>
            <a:pPr algn="ctr"/>
            <a:r>
              <a:rPr lang="ru-RU" sz="2400" dirty="0">
                <a:solidFill>
                  <a:srgbClr val="0070C0"/>
                </a:solidFill>
              </a:rPr>
              <a:t>Постановление Правительства Российской Федерации от 09.12.2024 № 1740 </a:t>
            </a:r>
            <a:br>
              <a:rPr lang="ru-RU" sz="2400" dirty="0">
                <a:solidFill>
                  <a:srgbClr val="0070C0"/>
                </a:solidFill>
              </a:rPr>
            </a:br>
            <a:r>
              <a:rPr lang="ru-RU" sz="2400" dirty="0">
                <a:solidFill>
                  <a:srgbClr val="0070C0"/>
                </a:solidFill>
              </a:rPr>
              <a:t>"О внесении изменений в некоторые акты Правительства Российской Федерации по вопросам осуществления закупок товаров, работ, услуг для обеспечения государственных и муниципальных нужд« - </a:t>
            </a:r>
            <a:r>
              <a:rPr lang="ru-RU" sz="2400" b="1" dirty="0">
                <a:solidFill>
                  <a:srgbClr val="FF0000"/>
                </a:solidFill>
              </a:rPr>
              <a:t>с 01.01.2025</a:t>
            </a:r>
          </a:p>
        </p:txBody>
      </p:sp>
      <p:sp>
        <p:nvSpPr>
          <p:cNvPr id="12" name="Объект 2">
            <a:extLst>
              <a:ext uri="{FF2B5EF4-FFF2-40B4-BE49-F238E27FC236}">
                <a16:creationId xmlns:a16="http://schemas.microsoft.com/office/drawing/2014/main" id="{820EC36D-7FB3-2574-86E2-02BB16CBBBEA}"/>
              </a:ext>
            </a:extLst>
          </p:cNvPr>
          <p:cNvSpPr>
            <a:spLocks noGrp="1"/>
          </p:cNvSpPr>
          <p:nvPr>
            <p:ph idx="1"/>
          </p:nvPr>
        </p:nvSpPr>
        <p:spPr>
          <a:xfrm>
            <a:off x="491601" y="1839901"/>
            <a:ext cx="11208798" cy="4542045"/>
          </a:xfrm>
        </p:spPr>
        <p:txBody>
          <a:bodyPr>
            <a:normAutofit fontScale="62500" lnSpcReduction="20000"/>
          </a:bodyPr>
          <a:lstStyle/>
          <a:p>
            <a:r>
              <a:rPr lang="ru-RU" b="1" dirty="0">
                <a:solidFill>
                  <a:srgbClr val="FF0000"/>
                </a:solidFill>
              </a:rPr>
              <a:t>С 1 января 2025 г. </a:t>
            </a:r>
            <a:r>
              <a:rPr lang="ru-RU" dirty="0"/>
              <a:t>вносятся поправки в 11 правительственных актов по вопросам госзакупок по Закону № 44-ФЗ</a:t>
            </a:r>
          </a:p>
          <a:p>
            <a:r>
              <a:rPr lang="ru-RU" dirty="0"/>
              <a:t>Уточнены понятия «заказчик» и «контракт» с учетом изменений, внесенных в Закон № 44-ФЗ Федеральным законом № 124-ФЗ от 29.05.2024: заказчиками будут считаться осуществляющие закупки в соответствии с </a:t>
            </a:r>
            <a:r>
              <a:rPr lang="ru-RU" dirty="0" err="1"/>
              <a:t>ч.ч</a:t>
            </a:r>
            <a:r>
              <a:rPr lang="ru-RU" dirty="0"/>
              <a:t>. 4, 4.3 и 4.4 ст. 15 Закона № 44-ФЗ автономные учреждения и иные юрлица, а заключаемые ими договоры будут являться контрактами. Соответствующие изменения внесены в правила ведения реестра контрактов, осуществления банковского сопровождения, списания сумм неустоек, согласования заключения контракта с </a:t>
            </a:r>
            <a:r>
              <a:rPr lang="ru-RU" dirty="0" err="1"/>
              <a:t>ед.поставщиком</a:t>
            </a:r>
            <a:r>
              <a:rPr lang="ru-RU" dirty="0"/>
              <a:t> и в некоторые другие акты.</a:t>
            </a:r>
          </a:p>
          <a:p>
            <a:r>
              <a:rPr lang="ru-RU" dirty="0"/>
              <a:t>Поправки в постановление от 27.01.2022 № 60 связаны с совершенствованием ведения реестра жалоб и проверок в части закрытых закупок, уточнением в части проекта контракта при закупке жилого помещения, и с изменением перечня лиц, которым предоставляется доступ к данным в закрытой части ЕИС.</a:t>
            </a:r>
          </a:p>
          <a:p>
            <a:r>
              <a:rPr lang="ru-RU" dirty="0"/>
              <a:t>В утвержденных постановлением от 08.02.2017 № 145 правилах использования КТРУ </a:t>
            </a:r>
            <a:r>
              <a:rPr lang="ru-RU" dirty="0">
                <a:solidFill>
                  <a:srgbClr val="FF0000"/>
                </a:solidFill>
              </a:rPr>
              <a:t>закреплена обязанность заказчиков применять информацию, включенную в позицию КТРУ, в т.ч. в </a:t>
            </a:r>
            <a:r>
              <a:rPr lang="ru-RU" b="1" dirty="0">
                <a:solidFill>
                  <a:srgbClr val="FF0000"/>
                </a:solidFill>
              </a:rPr>
              <a:t>части уникального кода соответствующей позиции КТРУ, формируемой на основе ОКПД2.</a:t>
            </a:r>
          </a:p>
          <a:p>
            <a:pPr marL="0" indent="0">
              <a:buNone/>
            </a:pPr>
            <a:r>
              <a:rPr lang="ru-RU" i="1" dirty="0"/>
              <a:t>Заказчики обязаны применять информацию, включенную в позицию каталога в соответствии с подпунктами «</a:t>
            </a:r>
            <a:r>
              <a:rPr lang="ru-RU" i="1" dirty="0">
                <a:solidFill>
                  <a:srgbClr val="7030A0"/>
                </a:solidFill>
              </a:rPr>
              <a:t>а (код позиции каталога, формируемый в соответствии с пунктом 12 настоящих Правил)</a:t>
            </a:r>
            <a:r>
              <a:rPr lang="ru-RU" i="1" dirty="0"/>
              <a:t>; </a:t>
            </a:r>
            <a:r>
              <a:rPr lang="ru-RU" i="1" strike="sngStrike" dirty="0"/>
              <a:t>б</a:t>
            </a:r>
            <a:r>
              <a:rPr lang="ru-RU" i="1" dirty="0"/>
              <a:t> - "г" и "е" - "з" пункта 10 Правил формирования и ведения в единой информационной системе в сфере закупок каталога товаров, работ, услуг для обеспечения государственных и муниципальных нужд, утвержденных постановлением Правительства Российской Федерации от 8 февраля 2017 г. N 145 </a:t>
            </a:r>
          </a:p>
          <a:p>
            <a:endParaRPr lang="ru-RU" i="1" dirty="0"/>
          </a:p>
        </p:txBody>
      </p:sp>
    </p:spTree>
    <p:extLst>
      <p:ext uri="{BB962C8B-B14F-4D97-AF65-F5344CB8AC3E}">
        <p14:creationId xmlns:p14="http://schemas.microsoft.com/office/powerpoint/2010/main" val="8375886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78709D-4940-4DD4-2A84-91A2CEF23DC6}"/>
              </a:ext>
            </a:extLst>
          </p:cNvPr>
          <p:cNvSpPr>
            <a:spLocks noGrp="1"/>
          </p:cNvSpPr>
          <p:nvPr>
            <p:ph type="title"/>
          </p:nvPr>
        </p:nvSpPr>
        <p:spPr>
          <a:xfrm>
            <a:off x="470555" y="176589"/>
            <a:ext cx="11378938" cy="1218578"/>
          </a:xfrm>
        </p:spPr>
        <p:txBody>
          <a:bodyPr>
            <a:normAutofit/>
          </a:bodyPr>
          <a:lstStyle/>
          <a:p>
            <a:r>
              <a:rPr lang="ru-RU" sz="2400" dirty="0">
                <a:solidFill>
                  <a:srgbClr val="0070C0"/>
                </a:solidFill>
              </a:rPr>
              <a:t>Постановление Правительства Российской Федерации от 26.12.2024 № 1907 "О внесении изменений в некоторые акты Правительства Российской Федерации«  -</a:t>
            </a:r>
            <a:br>
              <a:rPr lang="ru-RU" sz="2400" dirty="0">
                <a:solidFill>
                  <a:srgbClr val="0070C0"/>
                </a:solidFill>
              </a:rPr>
            </a:br>
            <a:r>
              <a:rPr lang="ru-RU" sz="2400" dirty="0">
                <a:solidFill>
                  <a:srgbClr val="0070C0"/>
                </a:solidFill>
              </a:rPr>
              <a:t> </a:t>
            </a:r>
            <a:r>
              <a:rPr lang="ru-RU" sz="2400" dirty="0">
                <a:solidFill>
                  <a:srgbClr val="FF0000"/>
                </a:solidFill>
              </a:rPr>
              <a:t>с 04.01.2025 (1 из 2)</a:t>
            </a:r>
          </a:p>
        </p:txBody>
      </p:sp>
      <p:sp>
        <p:nvSpPr>
          <p:cNvPr id="3" name="Объект 2">
            <a:extLst>
              <a:ext uri="{FF2B5EF4-FFF2-40B4-BE49-F238E27FC236}">
                <a16:creationId xmlns:a16="http://schemas.microsoft.com/office/drawing/2014/main" id="{027EB1D5-79AE-F489-D296-6CE96A8CBD94}"/>
              </a:ext>
            </a:extLst>
          </p:cNvPr>
          <p:cNvSpPr>
            <a:spLocks noGrp="1"/>
          </p:cNvSpPr>
          <p:nvPr>
            <p:ph idx="1"/>
          </p:nvPr>
        </p:nvSpPr>
        <p:spPr>
          <a:xfrm>
            <a:off x="470555" y="1561675"/>
            <a:ext cx="10515600" cy="3387397"/>
          </a:xfrm>
        </p:spPr>
        <p:txBody>
          <a:bodyPr>
            <a:normAutofit fontScale="77500" lnSpcReduction="20000"/>
          </a:bodyPr>
          <a:lstStyle/>
          <a:p>
            <a:r>
              <a:rPr lang="ru-RU" dirty="0"/>
              <a:t> </a:t>
            </a:r>
            <a:r>
              <a:rPr lang="ru-RU" sz="2300" dirty="0"/>
              <a:t>В ПП от 8 ноября 2013 г. N 1005 "О независимых гарантиях, используемых для целей Федерального закона "О контрактной системе в сфере закупок товаров, работ, услуг для обеспечения государственных и муниципальных нужд« уточнили в типовых формах независимых гарантий, предоставляемых в качестве обеспечения заявки и обеспечения исполнения контракта уточнили</a:t>
            </a:r>
          </a:p>
          <a:p>
            <a:r>
              <a:rPr lang="ru-RU" sz="2300" dirty="0"/>
              <a:t>в позиции, касающейся полного наименования гаранта:</a:t>
            </a:r>
          </a:p>
          <a:p>
            <a:r>
              <a:rPr lang="ru-RU" sz="2300" dirty="0"/>
              <a:t>слово "ИНН" заменить словом "ИНН 2"; 2 В случае отсутствия у иностранного лица идентификационного номера налогоплательщика, присвоенного в соответствии с законодательством Российской Федерации о налогах и сборах, указывается аналог идентификационного номера налогоплательщика в соответствии с законодательством иностранного государства.</a:t>
            </a:r>
          </a:p>
          <a:p>
            <a:r>
              <a:rPr lang="ru-RU" sz="2300" dirty="0"/>
              <a:t>слово "КПП" заменить словом "КПП 3»; 3 Указывается, если гарант, принципал является юридическим лицом, аккредитованным филиалом или представительством иностранного юридического лица.</a:t>
            </a:r>
          </a:p>
        </p:txBody>
      </p:sp>
    </p:spTree>
    <p:extLst>
      <p:ext uri="{BB962C8B-B14F-4D97-AF65-F5344CB8AC3E}">
        <p14:creationId xmlns:p14="http://schemas.microsoft.com/office/powerpoint/2010/main" val="34283931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FB703-DF10-F30E-E2D9-F55E1DF71DE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4A0782-3C00-6D08-50E9-6F7DEE30ECAE}"/>
              </a:ext>
            </a:extLst>
          </p:cNvPr>
          <p:cNvSpPr>
            <a:spLocks noGrp="1"/>
          </p:cNvSpPr>
          <p:nvPr>
            <p:ph type="title"/>
          </p:nvPr>
        </p:nvSpPr>
        <p:spPr>
          <a:xfrm>
            <a:off x="470555" y="176589"/>
            <a:ext cx="11378938" cy="1218578"/>
          </a:xfrm>
        </p:spPr>
        <p:txBody>
          <a:bodyPr>
            <a:normAutofit/>
          </a:bodyPr>
          <a:lstStyle/>
          <a:p>
            <a:r>
              <a:rPr lang="ru-RU" sz="2400" dirty="0">
                <a:solidFill>
                  <a:srgbClr val="0070C0"/>
                </a:solidFill>
              </a:rPr>
              <a:t>Постановление Правительства Российской Федерации от 26.12.2024 № 1907 "О внесении изменений в некоторые акты Правительства Российской Федерации«  -</a:t>
            </a:r>
            <a:br>
              <a:rPr lang="ru-RU" sz="2400" dirty="0">
                <a:solidFill>
                  <a:srgbClr val="0070C0"/>
                </a:solidFill>
              </a:rPr>
            </a:br>
            <a:r>
              <a:rPr lang="ru-RU" sz="2400" dirty="0">
                <a:solidFill>
                  <a:srgbClr val="0070C0"/>
                </a:solidFill>
              </a:rPr>
              <a:t> </a:t>
            </a:r>
            <a:r>
              <a:rPr lang="ru-RU" sz="2400" dirty="0">
                <a:solidFill>
                  <a:srgbClr val="FF0000"/>
                </a:solidFill>
              </a:rPr>
              <a:t>с 04.01.2025 (2 из 2)</a:t>
            </a:r>
          </a:p>
        </p:txBody>
      </p:sp>
      <p:sp>
        <p:nvSpPr>
          <p:cNvPr id="3" name="Объект 2">
            <a:extLst>
              <a:ext uri="{FF2B5EF4-FFF2-40B4-BE49-F238E27FC236}">
                <a16:creationId xmlns:a16="http://schemas.microsoft.com/office/drawing/2014/main" id="{0EEB2F3D-C228-909B-9996-F81C6B825415}"/>
              </a:ext>
            </a:extLst>
          </p:cNvPr>
          <p:cNvSpPr>
            <a:spLocks noGrp="1"/>
          </p:cNvSpPr>
          <p:nvPr>
            <p:ph idx="1"/>
          </p:nvPr>
        </p:nvSpPr>
        <p:spPr>
          <a:xfrm>
            <a:off x="470554" y="1561675"/>
            <a:ext cx="11246963" cy="5296325"/>
          </a:xfrm>
        </p:spPr>
        <p:txBody>
          <a:bodyPr>
            <a:normAutofit fontScale="70000" lnSpcReduction="20000"/>
          </a:bodyPr>
          <a:lstStyle/>
          <a:p>
            <a:r>
              <a:rPr lang="ru-RU" sz="2600" dirty="0">
                <a:solidFill>
                  <a:srgbClr val="FF0000"/>
                </a:solidFill>
              </a:rPr>
              <a:t>Вступает в силу со дня вступления в силу Соглашения о взаимном признании банковских гарантий при осуществлении государственных (муниципальных) закупок </a:t>
            </a:r>
            <a:r>
              <a:rPr lang="ru-RU" sz="2600" i="1" dirty="0">
                <a:solidFill>
                  <a:srgbClr val="7030A0"/>
                </a:solidFill>
              </a:rPr>
              <a:t>(Соглашение о взаимном признании банковских гарантий при осуществлении государственных (муниципальных) закупок вступило в силу 13 февраля 2025 года.)</a:t>
            </a:r>
            <a:r>
              <a:rPr lang="ru-RU" sz="2600" dirty="0">
                <a:solidFill>
                  <a:srgbClr val="FF0000"/>
                </a:solidFill>
              </a:rPr>
              <a:t>-</a:t>
            </a:r>
            <a:r>
              <a:rPr lang="ru-RU" sz="2600" dirty="0"/>
              <a:t> В постановлении Правительства Российской Федерации от 20 декабря 2021 г. N 2369 "О требованиях к банкам и фондам содействия кредитованию (гарантийным фондам, фондам поручительств) для целей осуществления закупок товаров (работ, услуг) для обеспечения государственных и муниципальных нужд, об изменении и признании утратившими силу некоторых актов и отдельных положений некоторых актов Правительства Российской Федерации" (Собрание законодательства Российской Федерации, 2021, N 52, ст. 9196; 2023, N 21, ст. 3710):</a:t>
            </a:r>
          </a:p>
          <a:p>
            <a:r>
              <a:rPr lang="ru-RU" sz="2600" dirty="0"/>
              <a:t>а) пункт 2 после слова "банки," дополнить словами "не указанные в пункте 2.1 настоящего постановления и";</a:t>
            </a:r>
          </a:p>
          <a:p>
            <a:r>
              <a:rPr lang="ru-RU" sz="2600" dirty="0"/>
              <a:t>б) дополнить пунктом 2.1 следующего содержания:</a:t>
            </a:r>
          </a:p>
          <a:p>
            <a:r>
              <a:rPr lang="ru-RU" sz="2600" dirty="0"/>
              <a:t>"2.1. Установить, что банки, зарегистрированные на территории государства - члена Евразийского экономического союза, за исключением Российской Федерации, и осуществляющие выдачу участникам закупки, являющимся юридическими лицами, зарегистрированными на территории этого государства - члена Евразийского экономического союза, за исключением Российской Федерации, или физическими лицами, являющимися гражданами этого государства - члена Евразийского экономического союза, за исключением Российской Федерации, независимых гарантий в качестве обеспечения заявок, исполнения контрактов, гарантийных обязательств, должны соответствовать следующим требованиям в совокупности:</a:t>
            </a:r>
          </a:p>
          <a:p>
            <a:r>
              <a:rPr lang="ru-RU" sz="2600" dirty="0"/>
              <a:t>отсутствие примененных к банку в соответствии с законодательством этого государства - члена Евразийского экономического союза мер по предупреждению экономической несостоятельности (банкротства) банка и улучшению его финансового состояния (финансовому оздоровлению) в течение 6 последних месяцев;</a:t>
            </a:r>
          </a:p>
          <a:p>
            <a:r>
              <a:rPr lang="ru-RU" sz="2600" dirty="0"/>
              <a:t>наличие кредитного рейтинга, предусмотренного пунктом 2 настоящего постановления, либо соответствие критериям, утвержденным Советом Евразийской экономической комиссии.".</a:t>
            </a:r>
          </a:p>
        </p:txBody>
      </p:sp>
    </p:spTree>
    <p:extLst>
      <p:ext uri="{BB962C8B-B14F-4D97-AF65-F5344CB8AC3E}">
        <p14:creationId xmlns:p14="http://schemas.microsoft.com/office/powerpoint/2010/main" val="7106248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0EB478-6D87-4D0D-424E-B477AED40FAF}"/>
              </a:ext>
            </a:extLst>
          </p:cNvPr>
          <p:cNvSpPr>
            <a:spLocks noGrp="1"/>
          </p:cNvSpPr>
          <p:nvPr>
            <p:ph type="title"/>
          </p:nvPr>
        </p:nvSpPr>
        <p:spPr>
          <a:xfrm>
            <a:off x="708733" y="240837"/>
            <a:ext cx="10515600" cy="1325563"/>
          </a:xfrm>
        </p:spPr>
        <p:txBody>
          <a:bodyPr>
            <a:noAutofit/>
          </a:bodyPr>
          <a:lstStyle/>
          <a:p>
            <a:pPr algn="ctr"/>
            <a:r>
              <a:rPr lang="ru-RU" sz="2400" dirty="0">
                <a:solidFill>
                  <a:srgbClr val="0070C0"/>
                </a:solidFill>
              </a:rPr>
              <a:t>Постановление Правительства Российской Федерации от 14 ноября 2024 г. N 1550 "Об утверждении типовых условий контрактов на выполнение авиационных работ в целях оказания медицинской помощи на территории Российской Федерации"</a:t>
            </a:r>
          </a:p>
        </p:txBody>
      </p:sp>
      <p:sp>
        <p:nvSpPr>
          <p:cNvPr id="3" name="Объект 2">
            <a:extLst>
              <a:ext uri="{FF2B5EF4-FFF2-40B4-BE49-F238E27FC236}">
                <a16:creationId xmlns:a16="http://schemas.microsoft.com/office/drawing/2014/main" id="{DE3C9408-A2A9-0967-5B91-B067D8645FD4}"/>
              </a:ext>
            </a:extLst>
          </p:cNvPr>
          <p:cNvSpPr>
            <a:spLocks noGrp="1"/>
          </p:cNvSpPr>
          <p:nvPr>
            <p:ph idx="1"/>
          </p:nvPr>
        </p:nvSpPr>
        <p:spPr/>
        <p:txBody>
          <a:bodyPr>
            <a:normAutofit fontScale="92500" lnSpcReduction="10000"/>
          </a:bodyPr>
          <a:lstStyle/>
          <a:p>
            <a:pPr marL="0" indent="0">
              <a:buNone/>
            </a:pPr>
            <a:r>
              <a:rPr lang="ru-RU" sz="1800" b="1" dirty="0">
                <a:solidFill>
                  <a:srgbClr val="FF0000"/>
                </a:solidFill>
              </a:rPr>
              <a:t>Вступает в силу с 1 января 2025 г</a:t>
            </a:r>
            <a:r>
              <a:rPr lang="ru-RU" sz="1800" dirty="0"/>
              <a:t>. и  применяется к отношениям, связанным с осуществлением закупок авиационных работ в целях оказания медицинской помощи на территории РФ, извещения об осуществлении которых размещены в единой информационной системе в сфере закупок либо приглашения принять участие в которых направлены после 1 января 2025 г., а также в случае заключения контрактов с единственным поставщиком (подрядчиком, исполнителем) после 1 января 2025 г.</a:t>
            </a:r>
          </a:p>
          <a:p>
            <a:pPr marL="0" indent="0">
              <a:buNone/>
            </a:pPr>
            <a:endParaRPr lang="ru-RU" sz="1800" dirty="0"/>
          </a:p>
          <a:p>
            <a:pPr marL="0" indent="0">
              <a:buNone/>
            </a:pPr>
            <a:r>
              <a:rPr lang="ru-RU" sz="1800" dirty="0"/>
              <a:t>Часть 12 статьи 8 Федерального закона от 2 июля 2021 г. N 360-ФЗ "О внесении изменений в отдельные законодательные акты Российской Федерации«:  </a:t>
            </a:r>
            <a:r>
              <a:rPr lang="ru-RU" sz="1800" b="1" dirty="0"/>
              <a:t>Условия типовых контрактов и типовые условия контрактов, утвержденные до дня вступления в силу настоящего Федерального закона</a:t>
            </a:r>
            <a:r>
              <a:rPr lang="ru-RU" sz="1800" dirty="0"/>
              <a:t>, </a:t>
            </a:r>
            <a:r>
              <a:rPr lang="ru-RU" sz="1800" dirty="0">
                <a:solidFill>
                  <a:srgbClr val="FF0000"/>
                </a:solidFill>
              </a:rPr>
              <a:t>применяются в части, не противоречащей </a:t>
            </a:r>
            <a:r>
              <a:rPr lang="ru-RU" sz="1800" dirty="0"/>
              <a:t>Федеральному закону от 5 апреля 2013 года N 44-ФЗ "О контрактной системе в сфере закупок товаров, работ, услуг для обеспечения государственных и муниципальных нужд" (в редакции настоящего Федерального закона), </a:t>
            </a:r>
            <a:r>
              <a:rPr lang="ru-RU" sz="1800" dirty="0">
                <a:solidFill>
                  <a:srgbClr val="FF0000"/>
                </a:solidFill>
              </a:rPr>
              <a:t>до утверждения Правительством Российской Федерации в соответствии с частью 11 статьи 34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 редакции настоящего Федерального закона) типовых условий контрактов.</a:t>
            </a:r>
          </a:p>
          <a:p>
            <a:pPr marL="0" indent="0">
              <a:buNone/>
            </a:pPr>
            <a:r>
              <a:rPr lang="ru-RU" sz="1800" dirty="0"/>
              <a:t>Следовательно, с 01.01.2025 не применяются условия типового контракта на санавиацию, утвержденные совместным приказом Минтранса России и Минздрава России от 30.05.2019 №№ 163, 342н</a:t>
            </a:r>
          </a:p>
        </p:txBody>
      </p:sp>
    </p:spTree>
    <p:extLst>
      <p:ext uri="{BB962C8B-B14F-4D97-AF65-F5344CB8AC3E}">
        <p14:creationId xmlns:p14="http://schemas.microsoft.com/office/powerpoint/2010/main" val="28252936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C20A2D-F74C-D1AE-269C-17B2571CB08C}"/>
              </a:ext>
            </a:extLst>
          </p:cNvPr>
          <p:cNvSpPr>
            <a:spLocks noGrp="1"/>
          </p:cNvSpPr>
          <p:nvPr>
            <p:ph type="title"/>
          </p:nvPr>
        </p:nvSpPr>
        <p:spPr>
          <a:xfrm>
            <a:off x="875122" y="513693"/>
            <a:ext cx="10515600" cy="1325563"/>
          </a:xfrm>
        </p:spPr>
        <p:txBody>
          <a:bodyPr>
            <a:noAutofit/>
          </a:bodyPr>
          <a:lstStyle/>
          <a:p>
            <a:pPr algn="ctr"/>
            <a:r>
              <a:rPr lang="ru-RU" sz="2400" dirty="0">
                <a:solidFill>
                  <a:srgbClr val="0070C0"/>
                </a:solidFill>
              </a:rPr>
              <a:t>Приказ Федеральной антимонопольной службы от 22 ноября 2024 г. N 894/24 "Об утверждении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топлива моторного, включая автомобильный и авиационный бензин« </a:t>
            </a:r>
            <a:r>
              <a:rPr lang="ru-RU" sz="2400" dirty="0">
                <a:solidFill>
                  <a:srgbClr val="FF0000"/>
                </a:solidFill>
              </a:rPr>
              <a:t>- с 03.02.2025</a:t>
            </a:r>
          </a:p>
        </p:txBody>
      </p:sp>
      <p:sp>
        <p:nvSpPr>
          <p:cNvPr id="3" name="Объект 2">
            <a:extLst>
              <a:ext uri="{FF2B5EF4-FFF2-40B4-BE49-F238E27FC236}">
                <a16:creationId xmlns:a16="http://schemas.microsoft.com/office/drawing/2014/main" id="{860612BA-C90F-E1A4-3184-092A0D5EC244}"/>
              </a:ext>
            </a:extLst>
          </p:cNvPr>
          <p:cNvSpPr>
            <a:spLocks noGrp="1"/>
          </p:cNvSpPr>
          <p:nvPr>
            <p:ph idx="1"/>
          </p:nvPr>
        </p:nvSpPr>
        <p:spPr>
          <a:xfrm>
            <a:off x="801278" y="2947169"/>
            <a:ext cx="10515600" cy="2416683"/>
          </a:xfrm>
        </p:spPr>
        <p:txBody>
          <a:bodyPr>
            <a:normAutofit fontScale="70000" lnSpcReduction="20000"/>
          </a:bodyPr>
          <a:lstStyle/>
          <a:p>
            <a:r>
              <a:rPr lang="ru-RU" dirty="0"/>
              <a:t>Разъяснения Федеральной антимонопольной службы от 21 марта 2025 г. "Разъяснения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топлива моторного, включая автомобильный и авиационный бензин, утвержденного приказом ФАС России от 22 ноября 2024 г. N 894/24 (далее - Порядок) по вопросам«</a:t>
            </a:r>
          </a:p>
          <a:p>
            <a:endParaRPr lang="ru-RU" dirty="0"/>
          </a:p>
          <a:p>
            <a:r>
              <a:rPr lang="ru-RU" dirty="0"/>
              <a:t>Также см. Письмо ФАС России от 14 марта 2025 г. N ВК/23244/25</a:t>
            </a:r>
          </a:p>
          <a:p>
            <a:endParaRPr lang="ru-RU" dirty="0"/>
          </a:p>
        </p:txBody>
      </p:sp>
      <p:sp>
        <p:nvSpPr>
          <p:cNvPr id="6" name="TextBox 5">
            <a:extLst>
              <a:ext uri="{FF2B5EF4-FFF2-40B4-BE49-F238E27FC236}">
                <a16:creationId xmlns:a16="http://schemas.microsoft.com/office/drawing/2014/main" id="{5A800B42-7E17-71DD-6C9E-39AE32E0394E}"/>
              </a:ext>
            </a:extLst>
          </p:cNvPr>
          <p:cNvSpPr txBox="1"/>
          <p:nvPr/>
        </p:nvSpPr>
        <p:spPr>
          <a:xfrm>
            <a:off x="963892" y="5174217"/>
            <a:ext cx="1042683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Рисунок 8">
            <a:extLst>
              <a:ext uri="{FF2B5EF4-FFF2-40B4-BE49-F238E27FC236}">
                <a16:creationId xmlns:a16="http://schemas.microsoft.com/office/drawing/2014/main" id="{B636F28A-09F9-D697-1F04-FA6717B2FF90}"/>
              </a:ext>
            </a:extLst>
          </p:cNvPr>
          <p:cNvPicPr>
            <a:picLocks noChangeAspect="1"/>
          </p:cNvPicPr>
          <p:nvPr/>
        </p:nvPicPr>
        <p:blipFill>
          <a:blip r:embed="rId2"/>
          <a:stretch>
            <a:fillRect/>
          </a:stretch>
        </p:blipFill>
        <p:spPr>
          <a:xfrm>
            <a:off x="1063540" y="5543549"/>
            <a:ext cx="5596613" cy="774259"/>
          </a:xfrm>
          <a:prstGeom prst="rect">
            <a:avLst/>
          </a:prstGeom>
        </p:spPr>
      </p:pic>
    </p:spTree>
    <p:extLst>
      <p:ext uri="{BB962C8B-B14F-4D97-AF65-F5344CB8AC3E}">
        <p14:creationId xmlns:p14="http://schemas.microsoft.com/office/powerpoint/2010/main" val="6207169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17FBE6-E444-7DB8-AD6E-F3DF551B1D4C}"/>
              </a:ext>
            </a:extLst>
          </p:cNvPr>
          <p:cNvSpPr>
            <a:spLocks noGrp="1"/>
          </p:cNvSpPr>
          <p:nvPr>
            <p:ph type="title"/>
          </p:nvPr>
        </p:nvSpPr>
        <p:spPr>
          <a:xfrm>
            <a:off x="630810" y="302704"/>
            <a:ext cx="10515600" cy="756665"/>
          </a:xfrm>
        </p:spPr>
        <p:txBody>
          <a:bodyPr>
            <a:normAutofit/>
          </a:bodyPr>
          <a:lstStyle/>
          <a:p>
            <a:r>
              <a:rPr lang="ru-RU" sz="2400" dirty="0"/>
              <a:t>Судебная коллегия ВС ПФ по административным вопросам (Дело № АКПИ24-965) </a:t>
            </a:r>
            <a:r>
              <a:rPr lang="ru-RU" sz="2400" dirty="0">
                <a:solidFill>
                  <a:srgbClr val="FF0000"/>
                </a:solidFill>
              </a:rPr>
              <a:t>16.01.2025 отменила в полном объеме письмо – разъяснение ФАС России</a:t>
            </a:r>
          </a:p>
        </p:txBody>
      </p:sp>
      <p:pic>
        <p:nvPicPr>
          <p:cNvPr id="6" name="Объект 5">
            <a:extLst>
              <a:ext uri="{FF2B5EF4-FFF2-40B4-BE49-F238E27FC236}">
                <a16:creationId xmlns:a16="http://schemas.microsoft.com/office/drawing/2014/main" id="{EE9B6EE1-96FC-CD80-DCDA-C5998FFCE518}"/>
              </a:ext>
            </a:extLst>
          </p:cNvPr>
          <p:cNvPicPr>
            <a:picLocks noGrp="1" noChangeAspect="1"/>
          </p:cNvPicPr>
          <p:nvPr>
            <p:ph idx="1"/>
          </p:nvPr>
        </p:nvPicPr>
        <p:blipFill>
          <a:blip r:embed="rId2"/>
          <a:stretch>
            <a:fillRect/>
          </a:stretch>
        </p:blipFill>
        <p:spPr>
          <a:xfrm>
            <a:off x="1021638" y="1655943"/>
            <a:ext cx="3323715" cy="4351338"/>
          </a:xfrm>
        </p:spPr>
      </p:pic>
      <p:sp>
        <p:nvSpPr>
          <p:cNvPr id="4" name="Номер слайда 3">
            <a:extLst>
              <a:ext uri="{FF2B5EF4-FFF2-40B4-BE49-F238E27FC236}">
                <a16:creationId xmlns:a16="http://schemas.microsoft.com/office/drawing/2014/main" id="{2C84C8D2-957F-08ED-C6FB-DC45BF1D97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DA608-35A8-44E0-9F82-581EAE50B9B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34504CC-0D10-F9DD-C073-A75D47609D45}"/>
              </a:ext>
            </a:extLst>
          </p:cNvPr>
          <p:cNvSpPr txBox="1"/>
          <p:nvPr/>
        </p:nvSpPr>
        <p:spPr>
          <a:xfrm>
            <a:off x="5259372" y="1582340"/>
            <a:ext cx="6094428"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Суть разъяснения: учитывая различное содержание понятий общероссийского и регионального общественного объединения (в том числе общественной организации), преимущества, установленные статьей 29 Закона о контрактной системе, предоставляются исключительно общероссийским общественным организациям инвалидов и не распространяются на иные общественные организации инвалидов, в том числе региональные.</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Таким образом, преимущества, предоставляемые в соответствии со статьей 29 и частью 3 статьи 44 Закона о контрактной системе, в отношении иных организаций не предоставляются.</a:t>
            </a:r>
          </a:p>
        </p:txBody>
      </p:sp>
    </p:spTree>
    <p:extLst>
      <p:ext uri="{BB962C8B-B14F-4D97-AF65-F5344CB8AC3E}">
        <p14:creationId xmlns:p14="http://schemas.microsoft.com/office/powerpoint/2010/main" val="37034297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A5AC3F-35AE-6C20-165D-7C3C6E1D9339}"/>
              </a:ext>
            </a:extLst>
          </p:cNvPr>
          <p:cNvSpPr>
            <a:spLocks noGrp="1"/>
          </p:cNvSpPr>
          <p:nvPr>
            <p:ph idx="1"/>
          </p:nvPr>
        </p:nvSpPr>
        <p:spPr>
          <a:xfrm>
            <a:off x="838199" y="2964053"/>
            <a:ext cx="10515600" cy="3777955"/>
          </a:xfrm>
        </p:spPr>
        <p:txBody>
          <a:bodyPr>
            <a:normAutofit fontScale="70000" lnSpcReduction="20000"/>
          </a:bodyPr>
          <a:lstStyle/>
          <a:p>
            <a:r>
              <a:rPr lang="ru-RU" dirty="0"/>
              <a:t>Согласно статье 29 Закона о контрактной системе в случае заключения по результатам применения конкурентных способов контракта с участником 8 закупки, являющимся организацией инвалидов, предоставляются определённые преференции (часть 1). </a:t>
            </a:r>
          </a:p>
          <a:p>
            <a:r>
              <a:rPr lang="ru-RU" dirty="0"/>
              <a:t>Действие данной статьи распространяется на общероссийские общественные организации инвалидов (в том числе созданные как союзы общественных организаций инвалидов), среди членов которых инвалиды и их законные представители составляют не менее чем восемьдесят процентов, и на организации, уставный (складочный) капитал которых полностью состоит из вкладов общероссийских общественных организаций инвалидов и среднесписочная численность инвалидов в которых по отношению к другим работникам составляет не менее чем пятьдесят процентов, а доля оплаты труда инвалидов в фонде оплаты труда - не менее чем двадцать пять процентов (часть 2). </a:t>
            </a:r>
          </a:p>
          <a:p>
            <a:r>
              <a:rPr lang="ru-RU" dirty="0"/>
              <a:t>Исходя из системного применения вышеуказанных законоположений следует, что </a:t>
            </a:r>
            <a:r>
              <a:rPr lang="ru-RU" dirty="0">
                <a:solidFill>
                  <a:srgbClr val="FF0000"/>
                </a:solidFill>
              </a:rPr>
              <a:t>региональное общественное объединение, которое является структурным подразделением общероссийской общественной организации инвалидов, имеет право на получение преференций в соответствии со статьёй 29 Закона о контрактной системе. </a:t>
            </a:r>
          </a:p>
        </p:txBody>
      </p:sp>
      <p:sp>
        <p:nvSpPr>
          <p:cNvPr id="4" name="Номер слайда 3">
            <a:extLst>
              <a:ext uri="{FF2B5EF4-FFF2-40B4-BE49-F238E27FC236}">
                <a16:creationId xmlns:a16="http://schemas.microsoft.com/office/drawing/2014/main" id="{DF8AECC8-D6B8-3D22-F6DE-20A7338946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DA608-35A8-44E0-9F82-581EAE50B9B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Рисунок 5">
            <a:extLst>
              <a:ext uri="{FF2B5EF4-FFF2-40B4-BE49-F238E27FC236}">
                <a16:creationId xmlns:a16="http://schemas.microsoft.com/office/drawing/2014/main" id="{21417814-A592-6946-396E-032F76A6AFAC}"/>
              </a:ext>
            </a:extLst>
          </p:cNvPr>
          <p:cNvPicPr>
            <a:picLocks noChangeAspect="1"/>
          </p:cNvPicPr>
          <p:nvPr/>
        </p:nvPicPr>
        <p:blipFill>
          <a:blip r:embed="rId2"/>
          <a:stretch>
            <a:fillRect/>
          </a:stretch>
        </p:blipFill>
        <p:spPr>
          <a:xfrm>
            <a:off x="1999678" y="229996"/>
            <a:ext cx="8192643" cy="2734057"/>
          </a:xfrm>
          <a:prstGeom prst="rect">
            <a:avLst/>
          </a:prstGeom>
        </p:spPr>
      </p:pic>
    </p:spTree>
    <p:extLst>
      <p:ext uri="{BB962C8B-B14F-4D97-AF65-F5344CB8AC3E}">
        <p14:creationId xmlns:p14="http://schemas.microsoft.com/office/powerpoint/2010/main" val="23950243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3A1283-9E4E-A20C-3BC3-437D3FBA3ED2}"/>
              </a:ext>
            </a:extLst>
          </p:cNvPr>
          <p:cNvSpPr>
            <a:spLocks noGrp="1"/>
          </p:cNvSpPr>
          <p:nvPr>
            <p:ph type="title"/>
          </p:nvPr>
        </p:nvSpPr>
        <p:spPr>
          <a:xfrm>
            <a:off x="838200" y="18255"/>
            <a:ext cx="10515600" cy="1325563"/>
          </a:xfrm>
        </p:spPr>
        <p:txBody>
          <a:bodyPr>
            <a:normAutofit/>
          </a:bodyPr>
          <a:lstStyle/>
          <a:p>
            <a:r>
              <a:rPr lang="ru-RU" sz="2400" dirty="0">
                <a:solidFill>
                  <a:srgbClr val="FF0000"/>
                </a:solidFill>
              </a:rPr>
              <a:t>Определение ВС РФ от 16.05.2025 N 305-ЭС25-2383 (по делу N А40-42611/2024)</a:t>
            </a:r>
            <a:br>
              <a:rPr lang="ru-RU" sz="2400" dirty="0">
                <a:solidFill>
                  <a:srgbClr val="FF0000"/>
                </a:solidFill>
              </a:rPr>
            </a:br>
            <a:endParaRPr lang="ru-RU" sz="2400" dirty="0">
              <a:solidFill>
                <a:srgbClr val="FF0000"/>
              </a:solidFill>
            </a:endParaRPr>
          </a:p>
        </p:txBody>
      </p:sp>
      <p:sp>
        <p:nvSpPr>
          <p:cNvPr id="3" name="Объект 2">
            <a:extLst>
              <a:ext uri="{FF2B5EF4-FFF2-40B4-BE49-F238E27FC236}">
                <a16:creationId xmlns:a16="http://schemas.microsoft.com/office/drawing/2014/main" id="{DB48A4E7-1F1D-A8CF-A04A-9CAF24064D10}"/>
              </a:ext>
            </a:extLst>
          </p:cNvPr>
          <p:cNvSpPr>
            <a:spLocks noGrp="1"/>
          </p:cNvSpPr>
          <p:nvPr>
            <p:ph idx="1"/>
          </p:nvPr>
        </p:nvSpPr>
        <p:spPr>
          <a:xfrm>
            <a:off x="838200" y="1187777"/>
            <a:ext cx="10515600" cy="4989186"/>
          </a:xfrm>
        </p:spPr>
        <p:txBody>
          <a:bodyPr>
            <a:normAutofit fontScale="62500" lnSpcReduction="20000"/>
          </a:bodyPr>
          <a:lstStyle/>
          <a:p>
            <a:r>
              <a:rPr lang="ru-RU" dirty="0"/>
              <a:t>Контрольный орган решил, что общество – победитель закупки представило недостоверные сведения, когда продекларировало свою принадлежность к организациям инвалидов. Общество учредила не общероссийская общественная организация инвалидов, а региональная. У него не было права на преимущества.</a:t>
            </a:r>
          </a:p>
          <a:p>
            <a:r>
              <a:rPr lang="ru-RU" dirty="0"/>
              <a:t>ВС РФ поддержал первую и апелляционную инстанции, которые сочли, что победитель имел право на их получение:</a:t>
            </a:r>
          </a:p>
          <a:p>
            <a:r>
              <a:rPr lang="ru-RU" dirty="0"/>
              <a:t>региональное отделение входит в структуру общероссийской общественной организации. Оно действует на основании устава последней и подчиняется решениям ее высших органов, а также имеет право на преимущества в закупках;</a:t>
            </a:r>
          </a:p>
          <a:p>
            <a:r>
              <a:rPr lang="ru-RU" dirty="0"/>
              <a:t>кроме региональных отделений в структуру входят также </a:t>
            </a:r>
            <a:r>
              <a:rPr lang="ru-RU" dirty="0" err="1"/>
              <a:t>хозобщества</a:t>
            </a:r>
            <a:r>
              <a:rPr lang="ru-RU" dirty="0"/>
              <a:t>, которые созданы для трудоустройства людей с ограниченными возможностями. Одно из таких обществ – победитель закупки. Его учредило региональное отделение с долей участия в уставном капитале общества в размере 100%;</a:t>
            </a:r>
          </a:p>
          <a:p>
            <a:r>
              <a:rPr lang="ru-RU" dirty="0"/>
              <a:t>по штатному расписанию и справкам об инвалидности в обществе работают 7 человек, 6 из них – лица с ограниченными возможностями. Общество наряду с региональным отделением имеет право на преимущества. Оно отвечает критериям, которые дают право на их получение;</a:t>
            </a:r>
          </a:p>
          <a:p>
            <a:r>
              <a:rPr lang="ru-RU" dirty="0"/>
              <a:t>предоставление преимуществ только головным организациям общероссийских общественных организаций инвалидов ограничивает сферу применения нормы Закона N 44-ФЗ, которая регулирует их предоставление.</a:t>
            </a:r>
          </a:p>
        </p:txBody>
      </p:sp>
      <p:sp>
        <p:nvSpPr>
          <p:cNvPr id="4" name="Номер слайда 3">
            <a:extLst>
              <a:ext uri="{FF2B5EF4-FFF2-40B4-BE49-F238E27FC236}">
                <a16:creationId xmlns:a16="http://schemas.microsoft.com/office/drawing/2014/main" id="{5807FEAD-A1C1-BD49-AB0D-D472C7E491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DA608-35A8-44E0-9F82-581EAE50B9B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47098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5BCE2-EF23-FA50-7747-161F15EA0CA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C74A9-7254-30B5-5CB9-56B54B1A4E02}"/>
              </a:ext>
            </a:extLst>
          </p:cNvPr>
          <p:cNvSpPr>
            <a:spLocks noGrp="1"/>
          </p:cNvSpPr>
          <p:nvPr>
            <p:ph type="title"/>
          </p:nvPr>
        </p:nvSpPr>
        <p:spPr>
          <a:xfrm>
            <a:off x="687371" y="1046375"/>
            <a:ext cx="10515600" cy="2190310"/>
          </a:xfrm>
          <a:solidFill>
            <a:schemeClr val="accent4">
              <a:lumMod val="20000"/>
              <a:lumOff val="80000"/>
            </a:schemeClr>
          </a:solidFill>
        </p:spPr>
        <p:txBody>
          <a:bodyPr>
            <a:normAutofit/>
          </a:bodyPr>
          <a:lstStyle/>
          <a:p>
            <a:r>
              <a:rPr lang="ru-RU" dirty="0"/>
              <a:t>Изменения в иных федеральных законах, связанных с закупочной деятельностью</a:t>
            </a:r>
            <a:br>
              <a:rPr lang="ru-RU" dirty="0"/>
            </a:br>
            <a:r>
              <a:rPr lang="ru-RU" dirty="0"/>
              <a:t>вступающие в силу </a:t>
            </a:r>
            <a:r>
              <a:rPr lang="ru-RU" dirty="0">
                <a:solidFill>
                  <a:srgbClr val="FF0000"/>
                </a:solidFill>
              </a:rPr>
              <a:t>в 2025 году</a:t>
            </a:r>
          </a:p>
        </p:txBody>
      </p:sp>
    </p:spTree>
    <p:extLst>
      <p:ext uri="{BB962C8B-B14F-4D97-AF65-F5344CB8AC3E}">
        <p14:creationId xmlns:p14="http://schemas.microsoft.com/office/powerpoint/2010/main" val="42927992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5BCA1-3820-2BF2-173B-3EAEC0F49E7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5AB5D-C5B2-C5F4-6375-00F336C09A9C}"/>
              </a:ext>
            </a:extLst>
          </p:cNvPr>
          <p:cNvSpPr>
            <a:spLocks noGrp="1"/>
          </p:cNvSpPr>
          <p:nvPr>
            <p:ph type="title"/>
          </p:nvPr>
        </p:nvSpPr>
        <p:spPr>
          <a:xfrm>
            <a:off x="669524" y="1510345"/>
            <a:ext cx="10515600" cy="1325563"/>
          </a:xfrm>
        </p:spPr>
        <p:txBody>
          <a:bodyPr/>
          <a:lstStyle/>
          <a:p>
            <a:r>
              <a:rPr lang="ru-RU" dirty="0">
                <a:solidFill>
                  <a:srgbClr val="0070C0"/>
                </a:solidFill>
              </a:rPr>
              <a:t>Новая редакция КОАП с 01.03.2025</a:t>
            </a:r>
          </a:p>
        </p:txBody>
      </p:sp>
    </p:spTree>
    <p:extLst>
      <p:ext uri="{BB962C8B-B14F-4D97-AF65-F5344CB8AC3E}">
        <p14:creationId xmlns:p14="http://schemas.microsoft.com/office/powerpoint/2010/main" val="151193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D949A-6A2D-9533-EB11-761B07AD3B3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B35B24-260C-2806-E231-DB09A3B71B44}"/>
              </a:ext>
            </a:extLst>
          </p:cNvPr>
          <p:cNvSpPr>
            <a:spLocks noGrp="1"/>
          </p:cNvSpPr>
          <p:nvPr>
            <p:ph type="title"/>
          </p:nvPr>
        </p:nvSpPr>
        <p:spPr>
          <a:xfrm>
            <a:off x="159796" y="164237"/>
            <a:ext cx="11538317" cy="454787"/>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024413C1-E290-8C58-3871-7433AD9F0E99}"/>
              </a:ext>
            </a:extLst>
          </p:cNvPr>
          <p:cNvSpPr>
            <a:spLocks noGrp="1"/>
          </p:cNvSpPr>
          <p:nvPr>
            <p:ph idx="1"/>
          </p:nvPr>
        </p:nvSpPr>
        <p:spPr>
          <a:xfrm>
            <a:off x="361023" y="781236"/>
            <a:ext cx="11260149" cy="5557420"/>
          </a:xfrm>
        </p:spPr>
        <p:txBody>
          <a:bodyPr>
            <a:normAutofit fontScale="25000" lnSpcReduction="20000"/>
          </a:bodyPr>
          <a:lstStyle/>
          <a:p>
            <a:pPr marL="0" indent="0" algn="ctr">
              <a:buNone/>
            </a:pPr>
            <a:r>
              <a:rPr lang="ru-RU" sz="6400" b="1" dirty="0"/>
              <a:t>Правила ведения реестра контрактов, заключенных заказчиками</a:t>
            </a:r>
          </a:p>
          <a:p>
            <a:pPr marL="0" indent="0" algn="ctr">
              <a:buNone/>
            </a:pPr>
            <a:r>
              <a:rPr lang="ru-RU" sz="6400" b="1" dirty="0"/>
              <a:t>II. Информация и документы, включаемые в реестр</a:t>
            </a:r>
          </a:p>
          <a:p>
            <a:pPr marL="0" indent="0">
              <a:buNone/>
            </a:pPr>
            <a:r>
              <a:rPr lang="ru-RU" sz="6400" dirty="0"/>
              <a:t>14. Информация, предусмотренная пунктами 10 - 13 настоящих Правил, формируется в соответствии со следующими требованиями:</a:t>
            </a:r>
          </a:p>
          <a:p>
            <a:pPr marL="0" indent="0">
              <a:buNone/>
            </a:pPr>
            <a:r>
              <a:rPr lang="ru-RU" sz="6400" dirty="0">
                <a:solidFill>
                  <a:srgbClr val="FF0000"/>
                </a:solidFill>
              </a:rPr>
              <a:t>Новый подпункт н) </a:t>
            </a:r>
            <a:r>
              <a:rPr lang="ru-RU" sz="6400" dirty="0"/>
              <a:t>если при осуществлении закупки у единственного поставщика (подрядчика, исполнителя) в случаях, предусмотренных пунктами 1, 8, 22 и 29 части 1 статьи 93 Федерального закона, таким единственным поставщиком (подрядчиком, исполнителем) в соответствии с законодательством Российской Федерации привлечен агент, в том числе платежный агент или банковский платежный агент, при формировании информации, предусмотренной абзацем восьмым подпункта "б" пункта 10 настоящих Правил, указываются реквизиты счета действующего по поручению единственного поставщика (подрядчика, исполнителя) агента, в том числе платежного агента или банковского платежного агента;</a:t>
            </a:r>
          </a:p>
          <a:p>
            <a:pPr marL="0" indent="0">
              <a:buNone/>
            </a:pPr>
            <a:r>
              <a:rPr lang="ru-RU" sz="6400" dirty="0">
                <a:solidFill>
                  <a:srgbClr val="FF0000"/>
                </a:solidFill>
              </a:rPr>
              <a:t>Новый подпункт о) </a:t>
            </a:r>
            <a:r>
              <a:rPr lang="ru-RU" sz="6400" dirty="0"/>
              <a:t>если при осуществлении закупки жилого помещения контракт заключен с представителем собственника жилого помещения, при формировании информации, предусмотренной абзацем восьмым подпункта "б" пункта 10 настоящих Правил, указываются реквизиты счета такого представителя и собственника жилого помещения;</a:t>
            </a:r>
          </a:p>
          <a:p>
            <a:pPr marL="0" indent="0">
              <a:buNone/>
            </a:pPr>
            <a:r>
              <a:rPr lang="ru-RU" sz="6400" dirty="0">
                <a:solidFill>
                  <a:srgbClr val="FF0000"/>
                </a:solidFill>
              </a:rPr>
              <a:t>Новый подпункт п) </a:t>
            </a:r>
            <a:r>
              <a:rPr lang="ru-RU" sz="6400" dirty="0"/>
              <a:t>предусмотренная абзацами вторым и третьим подпункта "г" пункта 13 настоящих Правил информация о прекращении контракта (обязательств по контракту) в связи с ликвидацией юридического лица, являющегося заказчиком, поставщиком (подрядчиком, исполнителем), формируется и размещается в реестре автоматически на основании сведений, содержащихся в Едином государственном реестре юридических лиц, не позднее 3 рабочих дней с даты размещения соответствующей информации в указанных реестрах</a:t>
            </a:r>
            <a:r>
              <a:rPr lang="ru-RU" sz="6400" dirty="0">
                <a:solidFill>
                  <a:srgbClr val="FF0000"/>
                </a:solidFill>
              </a:rPr>
              <a:t>;</a:t>
            </a:r>
          </a:p>
          <a:p>
            <a:pPr marL="0" indent="0">
              <a:buNone/>
            </a:pPr>
            <a:endParaRPr lang="ru-RU" sz="6400" dirty="0">
              <a:solidFill>
                <a:srgbClr val="FF0000"/>
              </a:solidFill>
            </a:endParaRPr>
          </a:p>
          <a:p>
            <a:pPr marL="0" indent="0">
              <a:buNone/>
            </a:pPr>
            <a:r>
              <a:rPr lang="ru-RU" sz="6400" dirty="0">
                <a:solidFill>
                  <a:srgbClr val="FF0000"/>
                </a:solidFill>
              </a:rPr>
              <a:t>Новая редакция подпункта </a:t>
            </a:r>
            <a:r>
              <a:rPr lang="ru-RU" sz="7200" dirty="0">
                <a:solidFill>
                  <a:srgbClr val="FF0000"/>
                </a:solidFill>
              </a:rPr>
              <a:t>с 01.08.2025 </a:t>
            </a:r>
            <a:r>
              <a:rPr lang="ru-RU" sz="6400" dirty="0"/>
              <a:t>р) в случае утраты информации и документов об исполнении, расторжении контракта, прекращении контракта (обязательств по контракту) информация, предусмотренная подпунктом "г" пункта 13 настоящих Правил, формируется уполномоченным органом на основании обращения федерального органа исполнительной власти, исполнительного органа субъекта Российской Федерации, осуществляющих контроль в сфере закупок </a:t>
            </a:r>
            <a:r>
              <a:rPr lang="ru-RU" sz="6400" strike="sngStrike" dirty="0"/>
              <a:t>(,предусмотренный частью 1) </a:t>
            </a:r>
            <a:r>
              <a:rPr lang="ru-RU" sz="6400" dirty="0"/>
              <a:t>и предусмотренных пунктом 1 части 1 статьи 99 Федерального закона, Счетной палаты Российской Федерации, контрольно-счетного органа субъекта Российской Федерации, </a:t>
            </a:r>
            <a:r>
              <a:rPr lang="ru-RU" sz="6400" strike="sngStrike" dirty="0"/>
              <a:t>Генеральной прокуратуры Российской Федерации, прокуратуры субъекта Российской Федерации</a:t>
            </a:r>
            <a:r>
              <a:rPr lang="ru-RU" sz="6400" dirty="0"/>
              <a:t>, содержащего сведения об установлении такими органами факта исполнения, расторжения, прекращения контракта (обязательств по контракту).</a:t>
            </a:r>
          </a:p>
        </p:txBody>
      </p:sp>
    </p:spTree>
    <p:extLst>
      <p:ext uri="{BB962C8B-B14F-4D97-AF65-F5344CB8AC3E}">
        <p14:creationId xmlns:p14="http://schemas.microsoft.com/office/powerpoint/2010/main" val="2267679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6ECF7D-FC26-4E71-7AD7-FE012797A32E}"/>
              </a:ext>
            </a:extLst>
          </p:cNvPr>
          <p:cNvSpPr>
            <a:spLocks noGrp="1"/>
          </p:cNvSpPr>
          <p:nvPr>
            <p:ph type="title"/>
          </p:nvPr>
        </p:nvSpPr>
        <p:spPr>
          <a:xfrm>
            <a:off x="838200" y="176867"/>
            <a:ext cx="10515600" cy="1325563"/>
          </a:xfrm>
        </p:spPr>
        <p:txBody>
          <a:bodyPr>
            <a:normAutofit/>
          </a:bodyPr>
          <a:lstStyle/>
          <a:p>
            <a:r>
              <a:rPr lang="ru-RU" sz="2400" dirty="0">
                <a:solidFill>
                  <a:srgbClr val="0070C0"/>
                </a:solidFill>
              </a:rPr>
              <a:t>Федеральный закон от 4 мая 2011 г. N 99-ФЗ «О лицензировании отдельных видов деятельности»</a:t>
            </a:r>
            <a:r>
              <a:rPr lang="ru-RU" sz="2400" dirty="0"/>
              <a:t>- </a:t>
            </a:r>
            <a:r>
              <a:rPr lang="ru-RU" sz="2400" b="1" i="1" dirty="0">
                <a:solidFill>
                  <a:srgbClr val="FF0000"/>
                </a:solidFill>
              </a:rPr>
              <a:t>с 01.09.2024 </a:t>
            </a:r>
            <a:r>
              <a:rPr lang="ru-RU" sz="2400" i="1" dirty="0"/>
              <a:t>Федеральный закон от 26 февраля 2024 г. N 22-ФЗ</a:t>
            </a:r>
            <a:endParaRPr lang="ru-RU" sz="2400" b="1" dirty="0"/>
          </a:p>
        </p:txBody>
      </p:sp>
      <p:sp>
        <p:nvSpPr>
          <p:cNvPr id="3" name="Объект 2">
            <a:extLst>
              <a:ext uri="{FF2B5EF4-FFF2-40B4-BE49-F238E27FC236}">
                <a16:creationId xmlns:a16="http://schemas.microsoft.com/office/drawing/2014/main" id="{CA291AD7-27A7-8AED-1BE6-4A0BB2C87F1C}"/>
              </a:ext>
            </a:extLst>
          </p:cNvPr>
          <p:cNvSpPr>
            <a:spLocks noGrp="1"/>
          </p:cNvSpPr>
          <p:nvPr>
            <p:ph idx="1"/>
          </p:nvPr>
        </p:nvSpPr>
        <p:spPr>
          <a:xfrm>
            <a:off x="838200" y="1404284"/>
            <a:ext cx="10515600" cy="4351338"/>
          </a:xfrm>
        </p:spPr>
        <p:txBody>
          <a:bodyPr>
            <a:normAutofit/>
          </a:bodyPr>
          <a:lstStyle/>
          <a:p>
            <a:r>
              <a:rPr lang="ru-RU" sz="2000" dirty="0"/>
              <a:t>1. В соответствии с настоящим Федеральным законом лицензированию подлежат следующие виды деятельности:</a:t>
            </a:r>
          </a:p>
          <a:p>
            <a:r>
              <a:rPr lang="ru-RU" sz="2000" dirty="0">
                <a:solidFill>
                  <a:srgbClr val="FF0000"/>
                </a:solidFill>
              </a:rPr>
              <a:t>59) деятельность по оказанию услуг по дезинфекции, дезинсекции и дератизации в целях обеспечения санитарно-эпидемиологического благополучия населения.</a:t>
            </a:r>
          </a:p>
          <a:p>
            <a:pPr marL="0" indent="0">
              <a:buNone/>
            </a:pPr>
            <a:r>
              <a:rPr lang="ru-RU" sz="2000" dirty="0"/>
              <a:t>3. Юридические лица и индивидуальные предприниматели, осуществляющие деятельность по оказанию услуг по дезинфекции, дезинсекции и дератизации в целях обеспечения санитарно-эпидемиологического благополучия населения, обязаны получить лицензию на осуществление указанной деятельности </a:t>
            </a:r>
            <a:r>
              <a:rPr lang="ru-RU" sz="2000" b="1" dirty="0"/>
              <a:t>не позднее 1 марта 2025 года.</a:t>
            </a:r>
          </a:p>
          <a:p>
            <a:pPr marL="0" indent="0">
              <a:buNone/>
            </a:pPr>
            <a:r>
              <a:rPr lang="ru-RU" sz="2000" dirty="0"/>
              <a:t>4. С 1 марта 2025года осуществление деятельности по оказанию услуг по дезинфекции, дезинсекции и дератизации в целях обеспечения санитарно-эпидемиологического благополучия населения без лицензии </a:t>
            </a:r>
            <a:r>
              <a:rPr lang="ru-RU" sz="2000" b="1" dirty="0"/>
              <a:t>не допускается.</a:t>
            </a:r>
          </a:p>
          <a:p>
            <a:pPr marL="0" indent="0">
              <a:buNone/>
            </a:pPr>
            <a:endParaRPr lang="ru-RU" sz="2000" b="1" dirty="0"/>
          </a:p>
          <a:p>
            <a:pPr marL="0" indent="0">
              <a:buNone/>
            </a:pPr>
            <a:r>
              <a:rPr lang="ru-RU" sz="2000" b="1" dirty="0">
                <a:solidFill>
                  <a:srgbClr val="FF0000"/>
                </a:solidFill>
              </a:rPr>
              <a:t>Т.е. с 01.03.2025  - обязательное наличие лицензии у участника по данному объекту закупки</a:t>
            </a:r>
          </a:p>
          <a:p>
            <a:pPr marL="0" indent="0">
              <a:buNone/>
            </a:pPr>
            <a:endParaRPr lang="ru-RU" sz="2000" b="1" dirty="0"/>
          </a:p>
        </p:txBody>
      </p:sp>
    </p:spTree>
    <p:extLst>
      <p:ext uri="{BB962C8B-B14F-4D97-AF65-F5344CB8AC3E}">
        <p14:creationId xmlns:p14="http://schemas.microsoft.com/office/powerpoint/2010/main" val="14726906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506413" y="375000"/>
            <a:ext cx="10972800" cy="1143000"/>
          </a:xfrm>
        </p:spPr>
        <p:txBody>
          <a:bodyPr/>
          <a:lstStyle/>
          <a:p>
            <a:pPr eaLnBrk="1" hangingPunct="1"/>
            <a:r>
              <a:rPr lang="ru-RU" altLang="ru-RU" dirty="0">
                <a:solidFill>
                  <a:schemeClr val="accent2"/>
                </a:solidFill>
              </a:rPr>
              <a:t>Благодарю за внимание!</a:t>
            </a:r>
          </a:p>
        </p:txBody>
      </p:sp>
      <p:sp>
        <p:nvSpPr>
          <p:cNvPr id="220163" name="Rectangle 3"/>
          <p:cNvSpPr>
            <a:spLocks noGrp="1" noChangeArrowheads="1"/>
          </p:cNvSpPr>
          <p:nvPr>
            <p:ph type="body" idx="4294967295"/>
          </p:nvPr>
        </p:nvSpPr>
        <p:spPr>
          <a:xfrm>
            <a:off x="506413" y="1444341"/>
            <a:ext cx="10972800" cy="4525963"/>
          </a:xfrm>
        </p:spPr>
        <p:txBody>
          <a:bodyPr/>
          <a:lstStyle/>
          <a:p>
            <a:pPr algn="ctr" eaLnBrk="1" hangingPunct="1">
              <a:buFontTx/>
              <a:buNone/>
            </a:pPr>
            <a:r>
              <a:rPr lang="ru-RU" altLang="ru-RU" dirty="0">
                <a:solidFill>
                  <a:srgbClr val="A50021"/>
                </a:solidFill>
              </a:rPr>
              <a:t>Трефилова Татьяна Николаевна  - </a:t>
            </a:r>
          </a:p>
          <a:p>
            <a:pPr algn="ctr" eaLnBrk="1" hangingPunct="1">
              <a:buFontTx/>
              <a:buNone/>
            </a:pPr>
            <a:r>
              <a:rPr lang="en-US" altLang="ru-RU" dirty="0">
                <a:solidFill>
                  <a:srgbClr val="A50021"/>
                </a:solidFill>
                <a:hlinkClick r:id="rId3"/>
              </a:rPr>
              <a:t>igzgos@gmail.com</a:t>
            </a:r>
            <a:endParaRPr lang="ru-RU" altLang="ru-RU" dirty="0">
              <a:solidFill>
                <a:srgbClr val="A50021"/>
              </a:solidFill>
            </a:endParaRPr>
          </a:p>
          <a:p>
            <a:pPr algn="ctr" eaLnBrk="1" hangingPunct="1">
              <a:buFontTx/>
              <a:buNone/>
            </a:pPr>
            <a:r>
              <a:rPr lang="ru-RU" altLang="ru-RU" dirty="0">
                <a:solidFill>
                  <a:srgbClr val="A50021"/>
                </a:solidFill>
              </a:rPr>
              <a:t> </a:t>
            </a:r>
          </a:p>
        </p:txBody>
      </p:sp>
      <p:pic>
        <p:nvPicPr>
          <p:cNvPr id="3" name="Рисунок 2">
            <a:extLst>
              <a:ext uri="{FF2B5EF4-FFF2-40B4-BE49-F238E27FC236}">
                <a16:creationId xmlns:a16="http://schemas.microsoft.com/office/drawing/2014/main" id="{9E2560AE-DCCD-C1E4-C22B-55087ECFC3F1}"/>
              </a:ext>
            </a:extLst>
          </p:cNvPr>
          <p:cNvPicPr>
            <a:picLocks noChangeAspect="1"/>
          </p:cNvPicPr>
          <p:nvPr/>
        </p:nvPicPr>
        <p:blipFill>
          <a:blip r:embed="rId4"/>
          <a:stretch>
            <a:fillRect/>
          </a:stretch>
        </p:blipFill>
        <p:spPr>
          <a:xfrm>
            <a:off x="4573494" y="3395358"/>
            <a:ext cx="2838637" cy="2838637"/>
          </a:xfrm>
          <a:prstGeom prst="rect">
            <a:avLst/>
          </a:prstGeom>
        </p:spPr>
      </p:pic>
    </p:spTree>
    <p:extLst>
      <p:ext uri="{BB962C8B-B14F-4D97-AF65-F5344CB8AC3E}">
        <p14:creationId xmlns:p14="http://schemas.microsoft.com/office/powerpoint/2010/main" val="394944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AE335-0D63-6083-BD55-6611D2733D8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B73A40-C0DF-F027-E568-8E84F34569A3}"/>
              </a:ext>
            </a:extLst>
          </p:cNvPr>
          <p:cNvSpPr>
            <a:spLocks noGrp="1"/>
          </p:cNvSpPr>
          <p:nvPr>
            <p:ph type="title"/>
          </p:nvPr>
        </p:nvSpPr>
        <p:spPr>
          <a:xfrm>
            <a:off x="150919" y="42363"/>
            <a:ext cx="11538317" cy="1085102"/>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10023335-5134-82F9-0905-9B79003A2427}"/>
              </a:ext>
            </a:extLst>
          </p:cNvPr>
          <p:cNvSpPr>
            <a:spLocks noGrp="1"/>
          </p:cNvSpPr>
          <p:nvPr>
            <p:ph idx="1"/>
          </p:nvPr>
        </p:nvSpPr>
        <p:spPr>
          <a:xfrm>
            <a:off x="290002" y="1127465"/>
            <a:ext cx="11260149" cy="555742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rPr>
              <a:t>Правила ведения реестра контрактов, заключенных заказчиками</a:t>
            </a:r>
          </a:p>
          <a:p>
            <a:pPr marL="0" indent="0" algn="ctr">
              <a:buNone/>
            </a:pPr>
            <a:r>
              <a:rPr lang="ru-RU" sz="1600" b="1" dirty="0"/>
              <a:t>III. Включение информации и документов в реестр, ведение реестра</a:t>
            </a:r>
          </a:p>
          <a:p>
            <a:pPr marL="0" indent="0">
              <a:buNone/>
            </a:pPr>
            <a:endParaRPr lang="ru-RU" sz="1800" dirty="0"/>
          </a:p>
          <a:p>
            <a:pPr marL="0" indent="0">
              <a:buNone/>
            </a:pPr>
            <a:r>
              <a:rPr lang="ru-RU" sz="1800" dirty="0"/>
              <a:t>18. Органы, предусмотренные пунктом 17 настоящих Правил, проводят, в том числе с использованием единой информационной системы, проверки на предмет:</a:t>
            </a:r>
          </a:p>
          <a:p>
            <a:pPr marL="0" indent="0">
              <a:buNone/>
            </a:pPr>
            <a:r>
              <a:rPr lang="ru-RU" sz="1800" dirty="0">
                <a:solidFill>
                  <a:srgbClr val="FF0000"/>
                </a:solidFill>
              </a:rPr>
              <a:t>Новая редакция подпункта ж) </a:t>
            </a:r>
            <a:r>
              <a:rPr lang="ru-RU" sz="1800" dirty="0"/>
              <a:t>соответствия сведений, указанных в информации, предусмотренной подпунктами "в", "е" и "з" пункта 11, подпунктами "а" (за исключением даты расторжения контракта) , "в" и </a:t>
            </a:r>
            <a:r>
              <a:rPr lang="ru-RU" sz="1800" dirty="0">
                <a:solidFill>
                  <a:srgbClr val="FF0000"/>
                </a:solidFill>
              </a:rPr>
              <a:t>"г" (за исключением случаев формирования информации в реестре в соответствии с подпунктами "п" и "р" пункта 14 настоящих Правил) </a:t>
            </a:r>
            <a:r>
              <a:rPr lang="ru-RU" sz="1800" dirty="0"/>
              <a:t>пункта 13 настоящих Правил, соответствующему документу;</a:t>
            </a:r>
          </a:p>
        </p:txBody>
      </p:sp>
    </p:spTree>
    <p:extLst>
      <p:ext uri="{BB962C8B-B14F-4D97-AF65-F5344CB8AC3E}">
        <p14:creationId xmlns:p14="http://schemas.microsoft.com/office/powerpoint/2010/main" val="264603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1D5D8-BFE3-3810-352B-24C26C882AD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DE511C-4428-C14F-0760-76BDB6CB5AAD}"/>
              </a:ext>
            </a:extLst>
          </p:cNvPr>
          <p:cNvSpPr>
            <a:spLocks noGrp="1"/>
          </p:cNvSpPr>
          <p:nvPr>
            <p:ph type="title"/>
          </p:nvPr>
        </p:nvSpPr>
        <p:spPr>
          <a:xfrm>
            <a:off x="150919" y="42363"/>
            <a:ext cx="11538317" cy="1085102"/>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14E4D391-09EB-B67A-C116-E1DC79888446}"/>
              </a:ext>
            </a:extLst>
          </p:cNvPr>
          <p:cNvSpPr>
            <a:spLocks noGrp="1"/>
          </p:cNvSpPr>
          <p:nvPr>
            <p:ph idx="1"/>
          </p:nvPr>
        </p:nvSpPr>
        <p:spPr>
          <a:xfrm>
            <a:off x="290002" y="1127465"/>
            <a:ext cx="11260149" cy="5557420"/>
          </a:xfrm>
        </p:spPr>
        <p:txBody>
          <a:bodyPr>
            <a:normAutofit/>
          </a:bodyPr>
          <a:lstStyle/>
          <a:p>
            <a:pPr marL="0" indent="0" algn="ctr">
              <a:buNone/>
            </a:pPr>
            <a:r>
              <a:rPr lang="ru-RU" sz="1800" b="1" dirty="0"/>
              <a:t>Положение об эксплуатации государственной информационной системы, предусмотренной частью 13 статьи 4 Федерального закона "О контрактной системе в сфере закупок товаров, работ, услуг для обеспечения государственных и муниципальных нужд«</a:t>
            </a:r>
          </a:p>
          <a:p>
            <a:pPr marL="0" indent="0" algn="ctr">
              <a:buNone/>
            </a:pPr>
            <a:r>
              <a:rPr lang="ru-RU" sz="1800" b="1" dirty="0"/>
              <a:t>V. Предоставление информации, содержащейся в информационной системе</a:t>
            </a:r>
          </a:p>
          <a:p>
            <a:pPr marL="0" indent="0" algn="just">
              <a:buNone/>
            </a:pPr>
            <a:r>
              <a:rPr lang="ru-RU" sz="1800" dirty="0"/>
              <a:t>17. Орган, указанный в подпункте "б" пункта 16 настоящего Положения </a:t>
            </a:r>
            <a:r>
              <a:rPr lang="ru-RU" sz="1800" i="1" dirty="0">
                <a:solidFill>
                  <a:srgbClr val="7030A0"/>
                </a:solidFill>
              </a:rPr>
              <a:t>(Федеральное казначейство)</a:t>
            </a:r>
            <a:r>
              <a:rPr lang="ru-RU" sz="1800" dirty="0"/>
              <a:t>, на основании запроса, сформированного с использованием единой информационной системы, предоставляет информацию из информационной системы в соответствии со следующими требованиями:</a:t>
            </a:r>
          </a:p>
          <a:p>
            <a:pPr marL="0" indent="0" algn="just">
              <a:buNone/>
            </a:pPr>
            <a:r>
              <a:rPr lang="ru-RU" sz="1800" dirty="0">
                <a:solidFill>
                  <a:srgbClr val="FF0000"/>
                </a:solidFill>
              </a:rPr>
              <a:t>Новый подпункт д) </a:t>
            </a:r>
            <a:r>
              <a:rPr lang="ru-RU" sz="1800" dirty="0"/>
              <a:t>заказчикам предоставляется информация о действиях (бездействии), предусмотренных абзацем восьмым подпункта "в" пункта 13 настоящего Положения и совершенных такими заказчиками.</a:t>
            </a:r>
          </a:p>
          <a:p>
            <a:pPr marL="0" indent="0" algn="just">
              <a:buNone/>
            </a:pPr>
            <a:endParaRPr lang="ru-RU" sz="1800" dirty="0"/>
          </a:p>
          <a:p>
            <a:pPr marL="0" indent="0" algn="just">
              <a:buNone/>
            </a:pPr>
            <a:r>
              <a:rPr lang="ru-RU" sz="1800" i="1" dirty="0"/>
              <a:t>в) о действиях (бездействии), совершаемых в единой информационной системе при осуществлении закупок в соответствии с Федеральным законом при:</a:t>
            </a:r>
          </a:p>
          <a:p>
            <a:pPr marL="0" indent="0" algn="just">
              <a:buNone/>
            </a:pPr>
            <a:r>
              <a:rPr lang="ru-RU" sz="1800" i="1" u="sng" dirty="0"/>
              <a:t>формировании в единой информационной системе информации, в соответствии с которой осуществляется перечисление денежных средств в качестве оплаты поставленного товара, выполненной работы (ее результатов), оказанной услуги, отдельных этапов исполнения контракта;</a:t>
            </a:r>
          </a:p>
        </p:txBody>
      </p:sp>
    </p:spTree>
    <p:extLst>
      <p:ext uri="{BB962C8B-B14F-4D97-AF65-F5344CB8AC3E}">
        <p14:creationId xmlns:p14="http://schemas.microsoft.com/office/powerpoint/2010/main" val="347497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2CB20-4DBC-3FAA-3BC8-AEBF0573357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43DB51-6951-641F-A725-D40941BADEAA}"/>
              </a:ext>
            </a:extLst>
          </p:cNvPr>
          <p:cNvSpPr>
            <a:spLocks noGrp="1"/>
          </p:cNvSpPr>
          <p:nvPr>
            <p:ph type="title"/>
          </p:nvPr>
        </p:nvSpPr>
        <p:spPr>
          <a:xfrm>
            <a:off x="518604" y="578189"/>
            <a:ext cx="10515600" cy="1325563"/>
          </a:xfrm>
        </p:spPr>
        <p:txBody>
          <a:bodyPr>
            <a:normAutofit/>
          </a:bodyPr>
          <a:lstStyle/>
          <a:p>
            <a:r>
              <a:rPr lang="ru-RU" sz="2400" b="1" dirty="0"/>
              <a:t>Изменения в правилах нормирования – </a:t>
            </a:r>
            <a:r>
              <a:rPr lang="ru-RU" sz="2400" b="1" dirty="0">
                <a:solidFill>
                  <a:srgbClr val="FF0000"/>
                </a:solidFill>
              </a:rPr>
              <a:t>с 25.06.2025</a:t>
            </a:r>
          </a:p>
        </p:txBody>
      </p:sp>
    </p:spTree>
    <p:extLst>
      <p:ext uri="{BB962C8B-B14F-4D97-AF65-F5344CB8AC3E}">
        <p14:creationId xmlns:p14="http://schemas.microsoft.com/office/powerpoint/2010/main" val="777275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1A26-97E5-DB6B-FC25-B4D92FBED98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DA293-2610-BBB0-DE70-11AC4E1D9432}"/>
              </a:ext>
            </a:extLst>
          </p:cNvPr>
          <p:cNvSpPr>
            <a:spLocks noGrp="1"/>
          </p:cNvSpPr>
          <p:nvPr>
            <p:ph type="title"/>
          </p:nvPr>
        </p:nvSpPr>
        <p:spPr>
          <a:xfrm>
            <a:off x="150919" y="173116"/>
            <a:ext cx="11538317" cy="1085102"/>
          </a:xfrm>
        </p:spPr>
        <p:txBody>
          <a:bodyPr>
            <a:noAutofit/>
          </a:bodyPr>
          <a:lstStyle/>
          <a:p>
            <a:pPr algn="ctr"/>
            <a:r>
              <a:rPr lang="ru-RU" sz="2400" dirty="0">
                <a:solidFill>
                  <a:srgbClr val="0070C0"/>
                </a:solidFill>
              </a:rPr>
              <a:t>Постановление Правительства РФ от 2 сентября 2015 г. N 926 "Об утверждении Общих правил определения требований к закупаемым заказчиками отдельным видам товаров, работ, услуг (в том числе предельных цен товаров, работ, услуг)« </a:t>
            </a:r>
            <a:br>
              <a:rPr lang="ru-RU" sz="2400" dirty="0">
                <a:solidFill>
                  <a:srgbClr val="0070C0"/>
                </a:solidFill>
              </a:rPr>
            </a:br>
            <a:r>
              <a:rPr lang="ru-RU" sz="2400" dirty="0">
                <a:solidFill>
                  <a:srgbClr val="0070C0"/>
                </a:solidFill>
              </a:rPr>
              <a:t>в ред. ПП РФ от  12 июня 2025 г. N 889 </a:t>
            </a:r>
            <a:endParaRPr lang="ru-RU" sz="2400" b="1" dirty="0">
              <a:solidFill>
                <a:srgbClr val="FF0000"/>
              </a:solidFill>
            </a:endParaRPr>
          </a:p>
        </p:txBody>
      </p:sp>
      <p:sp>
        <p:nvSpPr>
          <p:cNvPr id="5" name="Объект 4">
            <a:extLst>
              <a:ext uri="{FF2B5EF4-FFF2-40B4-BE49-F238E27FC236}">
                <a16:creationId xmlns:a16="http://schemas.microsoft.com/office/drawing/2014/main" id="{3521F3D0-002C-D0E2-049D-CBCF48E4CDD6}"/>
              </a:ext>
            </a:extLst>
          </p:cNvPr>
          <p:cNvSpPr>
            <a:spLocks noGrp="1"/>
          </p:cNvSpPr>
          <p:nvPr>
            <p:ph idx="1"/>
          </p:nvPr>
        </p:nvSpPr>
        <p:spPr>
          <a:xfrm>
            <a:off x="290002" y="1393795"/>
            <a:ext cx="11677097" cy="5291090"/>
          </a:xfrm>
        </p:spPr>
        <p:txBody>
          <a:bodyPr>
            <a:normAutofit fontScale="92500" lnSpcReduction="20000"/>
          </a:bodyPr>
          <a:lstStyle/>
          <a:p>
            <a:pPr marL="0" indent="0" algn="just">
              <a:buNone/>
            </a:pPr>
            <a:r>
              <a:rPr lang="ru-RU" sz="1800" dirty="0"/>
              <a:t>1. Настоящие Общие правила устанавливают порядок определения требований к закупаемым заказчиками отдельным видам товаров, работ, услуг (в том числе предельных цен товаров, работ, услуг).</a:t>
            </a:r>
          </a:p>
          <a:p>
            <a:pPr marL="0" indent="0" algn="just">
              <a:buNone/>
            </a:pPr>
            <a:r>
              <a:rPr lang="ru-RU" sz="1800" b="1" dirty="0"/>
              <a:t>Под видом товаров, работ, услуг </a:t>
            </a:r>
            <a:r>
              <a:rPr lang="ru-RU" sz="1800" dirty="0"/>
              <a:t>в целях настоящих Общих правил понимаются виды товаров, работ, услуг, включенные в группировки Общероссийского классификатора продукции по видам экономической деятельности </a:t>
            </a:r>
            <a:r>
              <a:rPr lang="ru-RU" sz="1800" dirty="0">
                <a:solidFill>
                  <a:srgbClr val="FF0000"/>
                </a:solidFill>
              </a:rPr>
              <a:t>с 5 - 9-разрядными кодами </a:t>
            </a:r>
            <a:r>
              <a:rPr lang="ru-RU" sz="1800" strike="sngStrike" dirty="0"/>
              <a:t>соответствующие 6-значному коду позиции</a:t>
            </a:r>
            <a:r>
              <a:rPr lang="ru-RU" sz="1800" dirty="0"/>
              <a:t>.</a:t>
            </a:r>
          </a:p>
          <a:p>
            <a:pPr marL="0" indent="0" algn="just">
              <a:buNone/>
            </a:pPr>
            <a:endParaRPr lang="ru-RU" sz="1800" i="1" u="sng" dirty="0"/>
          </a:p>
          <a:p>
            <a:pPr marL="0" indent="0" algn="just">
              <a:buNone/>
            </a:pPr>
            <a:r>
              <a:rPr lang="ru-RU" sz="1800" dirty="0"/>
              <a:t>4. Правила определения требований предусматривают:</a:t>
            </a:r>
          </a:p>
          <a:p>
            <a:pPr marL="0" indent="0" algn="just">
              <a:buNone/>
            </a:pPr>
            <a:r>
              <a:rPr lang="ru-RU" sz="1800" dirty="0"/>
              <a:t>а) обязательный перечень отдельных видов товаров, работ, услуг, их потребительские свойства и иные характеристики, а также значения таких свойств и характеристик (в том числе предельные цены товаров, работ, услуг) (далее - обязательный перечень) и (или) обязанность заказчиков устанавливать значения указанных свойств и характеристик;</a:t>
            </a:r>
          </a:p>
          <a:p>
            <a:pPr marL="0" indent="0" algn="just">
              <a:buNone/>
            </a:pPr>
            <a:r>
              <a:rPr lang="ru-RU" sz="1800" dirty="0"/>
              <a:t>б) порядок формирования и ведения заказчиками ведомственного перечня, а также примерную форму ведомственного перечня;</a:t>
            </a:r>
          </a:p>
          <a:p>
            <a:pPr marL="0" indent="0" algn="just">
              <a:buNone/>
            </a:pPr>
            <a:r>
              <a:rPr lang="ru-RU" sz="1800" dirty="0"/>
              <a:t>в) порядок применения указанных в пункте 11 настоящих Общих правил обязательных критериев отбора отдельных видов товаров, работ, услуг, значения этих критериев, а также дополнительные критерии, не определенные настоящими Общими правилами и не приводящие к сужению ведомственного перечня, и порядок их применения;</a:t>
            </a:r>
          </a:p>
          <a:p>
            <a:pPr marL="0" indent="0" algn="just">
              <a:buNone/>
            </a:pPr>
            <a:r>
              <a:rPr lang="ru-RU" sz="1800" dirty="0">
                <a:solidFill>
                  <a:srgbClr val="FF0000"/>
                </a:solidFill>
              </a:rPr>
              <a:t>Новый подпункт г) </a:t>
            </a:r>
            <a:r>
              <a:rPr lang="ru-RU" sz="1800" dirty="0"/>
              <a:t>требование, допускающее включение в ведомственный перечень бензина и дизельного топлива в качестве значений характеристики "вид топлива" автомобилей легковых, средств автотранспортных для перевозки 10 или более человек, автомобилей грузовых </a:t>
            </a:r>
            <a:r>
              <a:rPr lang="ru-RU" sz="1800" b="1" dirty="0"/>
              <a:t>при условии </a:t>
            </a:r>
            <a:r>
              <a:rPr lang="ru-RU" sz="1800" dirty="0"/>
              <a:t>обоснования невозможности использования значений "сжиженный природный газ", "компримированный природный газ", "смешанное топливо (дизельное топливо, компримированный природный газ или сжиженный природный газ)", в том числе в связи с отсутствием на территории планируемой эксплуатации закупаемых автомобилей легковых, средств автотранспортных для перевозки 10 или более человек, автомобилей грузовых действующих объектов газозаправочной инфраструктуры и (или) зарядной инфраструктуры для электрического автомобильного транспорта.</a:t>
            </a:r>
          </a:p>
        </p:txBody>
      </p:sp>
    </p:spTree>
    <p:extLst>
      <p:ext uri="{BB962C8B-B14F-4D97-AF65-F5344CB8AC3E}">
        <p14:creationId xmlns:p14="http://schemas.microsoft.com/office/powerpoint/2010/main" val="146486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3FDBC-E36E-08AC-FE56-C6466A7FC0A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EA1112-0471-AE18-428C-44B0632B9C50}"/>
              </a:ext>
            </a:extLst>
          </p:cNvPr>
          <p:cNvSpPr>
            <a:spLocks noGrp="1"/>
          </p:cNvSpPr>
          <p:nvPr>
            <p:ph type="title"/>
          </p:nvPr>
        </p:nvSpPr>
        <p:spPr>
          <a:xfrm>
            <a:off x="150919" y="173116"/>
            <a:ext cx="11538317" cy="1085102"/>
          </a:xfrm>
        </p:spPr>
        <p:txBody>
          <a:bodyPr>
            <a:noAutofit/>
          </a:bodyPr>
          <a:lstStyle/>
          <a:p>
            <a:pPr algn="ctr"/>
            <a:r>
              <a:rPr lang="ru-RU" sz="2400" dirty="0">
                <a:solidFill>
                  <a:srgbClr val="0070C0"/>
                </a:solidFill>
              </a:rPr>
              <a:t>Постановление Правительства РФ от 2 сентября 2015 г. N 926 "Об утверждении Общих правил определения требований к закупаемым заказчиками отдельным видам товаров, работ, услуг (в том числе предельных цен товаров, работ, услуг)« </a:t>
            </a:r>
            <a:br>
              <a:rPr lang="ru-RU" sz="2400" dirty="0">
                <a:solidFill>
                  <a:srgbClr val="0070C0"/>
                </a:solidFill>
              </a:rPr>
            </a:br>
            <a:r>
              <a:rPr lang="ru-RU" sz="2400" dirty="0">
                <a:solidFill>
                  <a:srgbClr val="0070C0"/>
                </a:solidFill>
              </a:rPr>
              <a:t>в ред. ПП РФ от  12 июня 2025 г. N 889 </a:t>
            </a:r>
            <a:endParaRPr lang="ru-RU" sz="2400" b="1" dirty="0">
              <a:solidFill>
                <a:srgbClr val="FF0000"/>
              </a:solidFill>
            </a:endParaRPr>
          </a:p>
        </p:txBody>
      </p:sp>
      <p:sp>
        <p:nvSpPr>
          <p:cNvPr id="5" name="Объект 4">
            <a:extLst>
              <a:ext uri="{FF2B5EF4-FFF2-40B4-BE49-F238E27FC236}">
                <a16:creationId xmlns:a16="http://schemas.microsoft.com/office/drawing/2014/main" id="{3C22DE33-9581-BB13-90EC-2866431368B4}"/>
              </a:ext>
            </a:extLst>
          </p:cNvPr>
          <p:cNvSpPr>
            <a:spLocks noGrp="1"/>
          </p:cNvSpPr>
          <p:nvPr>
            <p:ph idx="1"/>
          </p:nvPr>
        </p:nvSpPr>
        <p:spPr>
          <a:xfrm>
            <a:off x="290002" y="1393795"/>
            <a:ext cx="11677097" cy="5291090"/>
          </a:xfrm>
        </p:spPr>
        <p:txBody>
          <a:bodyPr>
            <a:normAutofit/>
          </a:bodyPr>
          <a:lstStyle/>
          <a:p>
            <a:pPr marL="0" indent="0" algn="just">
              <a:buNone/>
            </a:pPr>
            <a:r>
              <a:rPr lang="ru-RU" sz="1800" dirty="0"/>
              <a:t>10. Отдельные виды товаров, работ, услуг включаются в обязательные перечни, содержащиеся в правилах определения требований, утверждаемых высшими исполнительными органами государственной власти субъектов Российской Федерации и местными администрациями, в соответствии с указанными в пункте 11 настоящих Общих правил обязательными критериями, значения которых рассчитываются исходя из выплат по контрактам и из количества контрактов, заключаемых в целях обеспечения нужд соответствующего субъекта Российской Федерации или муниципального образования, а в случае установления в соответствии с подпунктом "в" пункта 4 настоящих Общих правил дополнительных критериев - в соответствии с такими критериями. Обязательные перечни, содержащиеся в правилах определения требований, включают отдельные виды товаров, работ, услуг, в отношении которых обязательным перечнем, содержащимся в правилах определения требований, утвержденных Правительством Российской Федерации, установлены предельные цены и (или) значения характеристик (свойств) таких товаров, работ, услуг, </a:t>
            </a:r>
            <a:r>
              <a:rPr lang="ru-RU" sz="1800" dirty="0">
                <a:solidFill>
                  <a:srgbClr val="FF0000"/>
                </a:solidFill>
              </a:rPr>
              <a:t>а в отношении автомобилей легковых, средств автотранспортных для перевозки 10 или более человек, автомобилей грузовых - также предусмотренные таким обязательным перечнем характеристики "тип двигателя (силовой установки)" и "вид топлива".</a:t>
            </a:r>
          </a:p>
        </p:txBody>
      </p:sp>
    </p:spTree>
    <p:extLst>
      <p:ext uri="{BB962C8B-B14F-4D97-AF65-F5344CB8AC3E}">
        <p14:creationId xmlns:p14="http://schemas.microsoft.com/office/powerpoint/2010/main" val="76949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8ECC8-5A4C-4DB1-4316-399CCE013A0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C3B7A4-5103-6544-40FE-F2BDDDACEC9B}"/>
              </a:ext>
            </a:extLst>
          </p:cNvPr>
          <p:cNvSpPr>
            <a:spLocks noGrp="1"/>
          </p:cNvSpPr>
          <p:nvPr>
            <p:ph type="title"/>
          </p:nvPr>
        </p:nvSpPr>
        <p:spPr>
          <a:xfrm>
            <a:off x="150919" y="173116"/>
            <a:ext cx="11538317" cy="1085102"/>
          </a:xfrm>
        </p:spPr>
        <p:txBody>
          <a:bodyPr>
            <a:noAutofit/>
          </a:bodyPr>
          <a:lstStyle/>
          <a:p>
            <a:pPr algn="ctr"/>
            <a:r>
              <a:rPr lang="ru-RU" sz="2400" dirty="0">
                <a:solidFill>
                  <a:srgbClr val="0070C0"/>
                </a:solidFill>
              </a:rPr>
              <a:t>Постановление Правительства РФ от 2 сентября 2015 г. N 927</a:t>
            </a:r>
            <a:br>
              <a:rPr lang="ru-RU" sz="2400" dirty="0">
                <a:solidFill>
                  <a:srgbClr val="0070C0"/>
                </a:solidFill>
              </a:rPr>
            </a:br>
            <a:r>
              <a:rPr lang="ru-RU" sz="2400" dirty="0">
                <a:solidFill>
                  <a:srgbClr val="0070C0"/>
                </a:solidFill>
              </a:rPr>
              <a:t>"Об определении требований к закупаемым заказчиками отдельным видам товаров, работ, услуг (в том числе предельных цен товаров, работ, услуг)«</a:t>
            </a:r>
            <a:br>
              <a:rPr lang="ru-RU" sz="2400" dirty="0">
                <a:solidFill>
                  <a:srgbClr val="0070C0"/>
                </a:solidFill>
              </a:rPr>
            </a:br>
            <a:r>
              <a:rPr lang="ru-RU" sz="2400" dirty="0">
                <a:solidFill>
                  <a:srgbClr val="0070C0"/>
                </a:solidFill>
              </a:rPr>
              <a:t>в ред. ПП РФ от  12 июня 2025 г. N 889 </a:t>
            </a:r>
            <a:endParaRPr lang="ru-RU" sz="2400" b="1" dirty="0">
              <a:solidFill>
                <a:srgbClr val="FF0000"/>
              </a:solidFill>
            </a:endParaRPr>
          </a:p>
        </p:txBody>
      </p:sp>
      <p:sp>
        <p:nvSpPr>
          <p:cNvPr id="5" name="Объект 4">
            <a:extLst>
              <a:ext uri="{FF2B5EF4-FFF2-40B4-BE49-F238E27FC236}">
                <a16:creationId xmlns:a16="http://schemas.microsoft.com/office/drawing/2014/main" id="{AF60216D-0AAB-8B52-4F80-68F432833A71}"/>
              </a:ext>
            </a:extLst>
          </p:cNvPr>
          <p:cNvSpPr>
            <a:spLocks noGrp="1"/>
          </p:cNvSpPr>
          <p:nvPr>
            <p:ph idx="1"/>
          </p:nvPr>
        </p:nvSpPr>
        <p:spPr>
          <a:xfrm>
            <a:off x="290002" y="1393795"/>
            <a:ext cx="11677097" cy="5291090"/>
          </a:xfrm>
        </p:spPr>
        <p:txBody>
          <a:bodyPr>
            <a:normAutofit/>
          </a:bodyPr>
          <a:lstStyle/>
          <a:p>
            <a:pPr marL="0" indent="0" algn="just">
              <a:buNone/>
            </a:pPr>
            <a:r>
              <a:rPr lang="ru-RU" sz="1800" dirty="0">
                <a:solidFill>
                  <a:srgbClr val="FF0000"/>
                </a:solidFill>
              </a:rPr>
              <a:t>Новый пункт 1.1. </a:t>
            </a:r>
            <a:r>
              <a:rPr lang="ru-RU" sz="1800" dirty="0"/>
              <a:t>Установить, что по решению руководителей федеральных государственных органов, органов управления государственными внебюджетными фондами Российской Федерации, определенных в соответствии с Бюджетным кодексом Российской Федерации наиболее значимых учреждений науки, образования, культуры и здравоохранения, Государственной корпорации по атомной энергии "Росатом", Государственной корпорации по космической деятельности "Роскосмос" установленные в обязательном перечне отдельных видов товаров, работ, услуг, в отношении которых определяются требования к их потребительским свойствам (в том числе качеству) и иным характеристикам (в том числе предельные цены товаров, работ, услуг), предусмотренном приложением N 2 к Правилам, утвержденным настоящим постановлением, размеры предельных цен товаров, за исключением автомобилей легковых, средств автотранспортных для перевозки 10 или более человек, автомобилей грузовых, и услуг при составлении ведомственного перечня могут быть определены путем умножения на индекс потребительских цен на товары и услуги по данным Федеральной службы государственной статистики за период действия указанных предельных цен, а размеры предельных цен автомобилей легковых, средств автотранспортных для перевозки 10 или более человек, автомобилей грузовых - не более чем на индекс потребительских цен на легковой автомобиль (отечественный, новый) по данным Федеральной службы государственной статистики за период действия указанных предельных цен.</a:t>
            </a:r>
            <a:endParaRPr lang="ru-RU" sz="1800" dirty="0">
              <a:solidFill>
                <a:srgbClr val="FF0000"/>
              </a:solidFill>
            </a:endParaRPr>
          </a:p>
        </p:txBody>
      </p:sp>
    </p:spTree>
    <p:extLst>
      <p:ext uri="{BB962C8B-B14F-4D97-AF65-F5344CB8AC3E}">
        <p14:creationId xmlns:p14="http://schemas.microsoft.com/office/powerpoint/2010/main" val="159553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65E7A-F20A-167E-35F8-F4FC218E809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FDF774-0AAD-E53C-2276-77C9E6318397}"/>
              </a:ext>
            </a:extLst>
          </p:cNvPr>
          <p:cNvSpPr>
            <a:spLocks noGrp="1"/>
          </p:cNvSpPr>
          <p:nvPr>
            <p:ph type="title"/>
          </p:nvPr>
        </p:nvSpPr>
        <p:spPr>
          <a:xfrm>
            <a:off x="150919" y="173116"/>
            <a:ext cx="11538317" cy="1085102"/>
          </a:xfrm>
        </p:spPr>
        <p:txBody>
          <a:bodyPr>
            <a:noAutofit/>
          </a:bodyPr>
          <a:lstStyle/>
          <a:p>
            <a:pPr algn="ctr"/>
            <a:r>
              <a:rPr lang="ru-RU" sz="2400" dirty="0">
                <a:solidFill>
                  <a:srgbClr val="0070C0"/>
                </a:solidFill>
              </a:rPr>
              <a:t>Постановление Правительства РФ от 2 сентября 2015 г. N 927</a:t>
            </a:r>
            <a:br>
              <a:rPr lang="ru-RU" sz="2400" dirty="0">
                <a:solidFill>
                  <a:srgbClr val="0070C0"/>
                </a:solidFill>
              </a:rPr>
            </a:br>
            <a:r>
              <a:rPr lang="ru-RU" sz="2400" dirty="0">
                <a:solidFill>
                  <a:srgbClr val="0070C0"/>
                </a:solidFill>
              </a:rPr>
              <a:t>"Об определении требований к закупаемым заказчиками отдельным видам товаров, работ, услуг (в том числе предельных цен товаров, работ, услуг)«</a:t>
            </a:r>
            <a:br>
              <a:rPr lang="ru-RU" sz="2400" dirty="0">
                <a:solidFill>
                  <a:srgbClr val="0070C0"/>
                </a:solidFill>
              </a:rPr>
            </a:br>
            <a:r>
              <a:rPr lang="ru-RU" sz="2400" dirty="0">
                <a:solidFill>
                  <a:srgbClr val="0070C0"/>
                </a:solidFill>
              </a:rPr>
              <a:t>в ред. ПП РФ от  12 июня 2025 г. N 889 </a:t>
            </a:r>
            <a:endParaRPr lang="ru-RU" sz="2400" b="1" dirty="0">
              <a:solidFill>
                <a:srgbClr val="FF0000"/>
              </a:solidFill>
            </a:endParaRPr>
          </a:p>
        </p:txBody>
      </p:sp>
      <p:sp>
        <p:nvSpPr>
          <p:cNvPr id="5" name="Объект 4">
            <a:extLst>
              <a:ext uri="{FF2B5EF4-FFF2-40B4-BE49-F238E27FC236}">
                <a16:creationId xmlns:a16="http://schemas.microsoft.com/office/drawing/2014/main" id="{8C5E70C0-BDC9-D60A-06E5-229EA999A20A}"/>
              </a:ext>
            </a:extLst>
          </p:cNvPr>
          <p:cNvSpPr>
            <a:spLocks noGrp="1"/>
          </p:cNvSpPr>
          <p:nvPr>
            <p:ph idx="1"/>
          </p:nvPr>
        </p:nvSpPr>
        <p:spPr>
          <a:xfrm>
            <a:off x="290002" y="1393795"/>
            <a:ext cx="11677097" cy="5291090"/>
          </a:xfrm>
        </p:spPr>
        <p:txBody>
          <a:bodyPr>
            <a:normAutofit fontScale="85000" lnSpcReduction="10000"/>
          </a:bodyPr>
          <a:lstStyle/>
          <a:p>
            <a:pPr marL="0" indent="0" algn="just">
              <a:buNone/>
            </a:pPr>
            <a:r>
              <a:rPr lang="ru-RU" sz="1800" dirty="0">
                <a:solidFill>
                  <a:srgbClr val="FF0000"/>
                </a:solidFill>
              </a:rPr>
              <a:t>Новая редакция 7</a:t>
            </a:r>
            <a:r>
              <a:rPr lang="ru-RU" sz="1800" dirty="0"/>
              <a:t>. Значения потребительских свойств и иных характеристик (в том числе предельные цены) отдельных видов товаров, работ, услуг, включенных в ведомственный перечень (далее - значения), устанавливаются с учетом следующих требований:</a:t>
            </a:r>
          </a:p>
          <a:p>
            <a:pPr marL="0" indent="0" algn="just">
              <a:buNone/>
            </a:pPr>
            <a:r>
              <a:rPr lang="ru-RU" sz="1800" dirty="0"/>
              <a:t>а) если затраты на приобретение отдельных видов товаров, работ, услуг в соответствии с Правилами определения нормативных затрат на обеспечение функций федеральных государственных органов, органов управления государственными внебюджетными фондами Российской Федерации, определенных в соответствии с Бюджетным кодексом Российской Федерации наиболее значимых учреждений науки, образования, культуры и здравоохранения, включая соответственно территориальные органы и подведомственные казенные учреждения, а также Государственной корпорации по атомной энергии "Росатом", Государственной корпорации по космической деятельности "Роскосмос" и подведомственных им организаций, утвержденными постановлением Правительства Российской Федерации от 20 октября 2014 г. N 1084 "О порядке определения нормативных затрат на обеспечение функций федеральных государственных органов, органов управления государственными внебюджетными фондами Российской Федерации, определенных в соответствии с Бюджетным кодексом Российской Федерации наиболее значимых учреждений науки, образования, культуры и здравоохранения, включая соответственно территориальные органы и подведомственные казенные учреждения, а также Государственной корпорации по атомной энергии "Росатом", Государственной корпорации по космической деятельности "Роскосмос" и подведомственных им организаций", </a:t>
            </a:r>
            <a:r>
              <a:rPr lang="ru-RU" sz="1800" b="1" dirty="0"/>
              <a:t>определяются с учетом </a:t>
            </a:r>
            <a:r>
              <a:rPr lang="ru-RU" sz="1800" dirty="0"/>
              <a:t>категорий и (или) групп должностей работников, то значения устанавливаются с учетом категорий и (или) групп должностей работников заказчиков и их территориальных органов и подведомственных им организаций, предусмотренных пунктом 1 настоящих Правил;</a:t>
            </a:r>
          </a:p>
          <a:p>
            <a:pPr marL="0" indent="0" algn="just">
              <a:buNone/>
            </a:pPr>
            <a:r>
              <a:rPr lang="ru-RU" sz="1800" dirty="0"/>
              <a:t>б) если затраты на приобретение отдельных видов товаров, работ, услуг в соответствии с требованиями к определению нормативных затрат с учетом категорий и (или) групп должностей работников </a:t>
            </a:r>
            <a:r>
              <a:rPr lang="ru-RU" sz="1800" b="1" dirty="0"/>
              <a:t>не определяются, то значения устанавливаются с учетом </a:t>
            </a:r>
            <a:r>
              <a:rPr lang="ru-RU" sz="1800" dirty="0"/>
              <a:t>категорий и (или) групп должностей работников в случае принятия соответствующего решения заказчиком;</a:t>
            </a:r>
          </a:p>
          <a:p>
            <a:pPr marL="0" indent="0" algn="just">
              <a:buNone/>
            </a:pPr>
            <a:r>
              <a:rPr lang="ru-RU" sz="1800" dirty="0"/>
              <a:t>в) включение значений "бензин" и "дизельное топливо" характеристики "вид топлива" автомобилей легковых, средств автотранспортных для перевозки 10 или более человек, автомобилей грузовых в ведомственный перечень осуществляется при условии обоснования в соответствующей графе формы, предусмотренной приложением N 1 к настоящим Правилам, невозможности использования значений "сжиженный природный газ", "компримированный природный газ", "смешанное топливо (дизельное топливо, компримированный природный газ или сжиженный природный газ)", в том числе в связи с отсутствием на территории планируемой эксплуатации закупаемых автомобилей легковых, средств автотранспортных для перевозки 10 или более человек, автомобилей грузовых действующих объектов газозаправочной инфраструктуры и (или) зарядной инфраструктуры для электрического автомобильного транспорта.</a:t>
            </a:r>
          </a:p>
        </p:txBody>
      </p:sp>
    </p:spTree>
    <p:extLst>
      <p:ext uri="{BB962C8B-B14F-4D97-AF65-F5344CB8AC3E}">
        <p14:creationId xmlns:p14="http://schemas.microsoft.com/office/powerpoint/2010/main" val="39534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14932-6EA3-050F-4D2E-33ABE1E9AB0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3FB9DE-27AF-E853-448C-87F538F0547C}"/>
              </a:ext>
            </a:extLst>
          </p:cNvPr>
          <p:cNvSpPr>
            <a:spLocks noGrp="1"/>
          </p:cNvSpPr>
          <p:nvPr>
            <p:ph type="title"/>
          </p:nvPr>
        </p:nvSpPr>
        <p:spPr>
          <a:xfrm>
            <a:off x="150919" y="173116"/>
            <a:ext cx="11538317" cy="1085102"/>
          </a:xfrm>
        </p:spPr>
        <p:txBody>
          <a:bodyPr>
            <a:noAutofit/>
          </a:bodyPr>
          <a:lstStyle/>
          <a:p>
            <a:pPr algn="ctr"/>
            <a:r>
              <a:rPr lang="ru-RU" sz="2400" dirty="0">
                <a:solidFill>
                  <a:srgbClr val="0070C0"/>
                </a:solidFill>
              </a:rPr>
              <a:t>Постановление Правительства РФ от 2 сентября 2015 г. N 927</a:t>
            </a:r>
            <a:br>
              <a:rPr lang="ru-RU" sz="2400" dirty="0">
                <a:solidFill>
                  <a:srgbClr val="0070C0"/>
                </a:solidFill>
              </a:rPr>
            </a:br>
            <a:r>
              <a:rPr lang="ru-RU" sz="2400" dirty="0">
                <a:solidFill>
                  <a:srgbClr val="0070C0"/>
                </a:solidFill>
              </a:rPr>
              <a:t>"Об определении требований к закупаемым заказчиками отдельным видам товаров, работ, услуг (в том числе предельных цен товаров, работ, услуг)«</a:t>
            </a:r>
            <a:br>
              <a:rPr lang="ru-RU" sz="2400" dirty="0">
                <a:solidFill>
                  <a:srgbClr val="0070C0"/>
                </a:solidFill>
              </a:rPr>
            </a:br>
            <a:r>
              <a:rPr lang="ru-RU" sz="2400" dirty="0">
                <a:solidFill>
                  <a:srgbClr val="0070C0"/>
                </a:solidFill>
              </a:rPr>
              <a:t>в ред. ПП РФ от  12 июня 2025 г. N 889 </a:t>
            </a:r>
            <a:endParaRPr lang="ru-RU" sz="2400" b="1" dirty="0">
              <a:solidFill>
                <a:srgbClr val="FF0000"/>
              </a:solidFill>
            </a:endParaRPr>
          </a:p>
        </p:txBody>
      </p:sp>
      <p:sp>
        <p:nvSpPr>
          <p:cNvPr id="5" name="Объект 4">
            <a:extLst>
              <a:ext uri="{FF2B5EF4-FFF2-40B4-BE49-F238E27FC236}">
                <a16:creationId xmlns:a16="http://schemas.microsoft.com/office/drawing/2014/main" id="{0EABA254-1700-9905-C418-8461C053722E}"/>
              </a:ext>
            </a:extLst>
          </p:cNvPr>
          <p:cNvSpPr>
            <a:spLocks noGrp="1"/>
          </p:cNvSpPr>
          <p:nvPr>
            <p:ph idx="1"/>
          </p:nvPr>
        </p:nvSpPr>
        <p:spPr>
          <a:xfrm>
            <a:off x="290002" y="1393795"/>
            <a:ext cx="11677097" cy="5291090"/>
          </a:xfrm>
        </p:spPr>
        <p:txBody>
          <a:bodyPr>
            <a:normAutofit/>
          </a:bodyPr>
          <a:lstStyle/>
          <a:p>
            <a:pPr marL="0" indent="0" algn="just">
              <a:buNone/>
            </a:pPr>
            <a:r>
              <a:rPr lang="ru-RU" sz="1800" dirty="0">
                <a:solidFill>
                  <a:srgbClr val="FF0000"/>
                </a:solidFill>
              </a:rPr>
              <a:t>Изменения </a:t>
            </a:r>
            <a:r>
              <a:rPr lang="ru-RU" sz="1800" dirty="0"/>
              <a:t>в ОБЯЗАТЕЛЬНОМ ПЕРЕЧНЕ отдельных видов товаров, работ, услуг, в отношении которых определяются требования к их потребительским свойствам (в том числе качеству) и иным характеристикам (в том числе предельные цены товаров, работ, услуг) – смотрим самостоятельно.</a:t>
            </a:r>
          </a:p>
        </p:txBody>
      </p:sp>
    </p:spTree>
    <p:extLst>
      <p:ext uri="{BB962C8B-B14F-4D97-AF65-F5344CB8AC3E}">
        <p14:creationId xmlns:p14="http://schemas.microsoft.com/office/powerpoint/2010/main" val="51222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5CB8A-9D6C-0BF9-62D1-BFB7C271E4FC}"/>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45DC0DDB-2718-D90A-F92A-17A7C6A8392D}"/>
              </a:ext>
            </a:extLst>
          </p:cNvPr>
          <p:cNvSpPr>
            <a:spLocks noGrp="1"/>
          </p:cNvSpPr>
          <p:nvPr>
            <p:ph idx="1"/>
          </p:nvPr>
        </p:nvSpPr>
        <p:spPr>
          <a:xfrm>
            <a:off x="722789" y="1159799"/>
            <a:ext cx="11191043" cy="4351338"/>
          </a:xfrm>
        </p:spPr>
        <p:txBody>
          <a:bodyPr/>
          <a:lstStyle/>
          <a:p>
            <a:pPr marL="0" indent="0">
              <a:buNone/>
            </a:pPr>
            <a:endParaRPr lang="ru-RU" dirty="0"/>
          </a:p>
          <a:p>
            <a:endParaRPr lang="ru-RU" dirty="0"/>
          </a:p>
        </p:txBody>
      </p:sp>
      <p:sp>
        <p:nvSpPr>
          <p:cNvPr id="2" name="Объект 2">
            <a:extLst>
              <a:ext uri="{FF2B5EF4-FFF2-40B4-BE49-F238E27FC236}">
                <a16:creationId xmlns:a16="http://schemas.microsoft.com/office/drawing/2014/main" id="{F1542B59-D852-DA67-2381-59F8BE856FBE}"/>
              </a:ext>
            </a:extLst>
          </p:cNvPr>
          <p:cNvSpPr txBox="1">
            <a:spLocks/>
          </p:cNvSpPr>
          <p:nvPr/>
        </p:nvSpPr>
        <p:spPr>
          <a:xfrm>
            <a:off x="628521" y="1346863"/>
            <a:ext cx="11191043" cy="2009080"/>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4300" b="0" i="0" u="none" strike="noStrike" kern="1200" cap="none" spc="0" normalizeH="0" baseline="0" noProof="0" dirty="0">
                <a:ln>
                  <a:noFill/>
                </a:ln>
                <a:solidFill>
                  <a:prstClr val="black"/>
                </a:solidFill>
                <a:effectLst/>
                <a:uLnTx/>
                <a:uFillTx/>
                <a:latin typeface="Calibri Light" panose="020F0302020204030204"/>
                <a:ea typeface="+mn-ea"/>
                <a:cs typeface="+mn-cs"/>
              </a:rPr>
              <a:t>Изменения в 44-ФЗ </a:t>
            </a:r>
            <a:r>
              <a:rPr kumimoji="0" lang="ru-RU" sz="4300" b="0" i="0" u="sng" strike="noStrike" kern="1200" cap="none" spc="0" normalizeH="0" baseline="0" noProof="0" dirty="0">
                <a:ln>
                  <a:noFill/>
                </a:ln>
                <a:solidFill>
                  <a:prstClr val="black"/>
                </a:solidFill>
                <a:effectLst/>
                <a:uLnTx/>
                <a:uFillTx/>
                <a:latin typeface="Calibri Light" panose="020F0302020204030204"/>
                <a:ea typeface="+mn-ea"/>
                <a:cs typeface="+mn-cs"/>
              </a:rPr>
              <a:t>(кроме </a:t>
            </a:r>
            <a:r>
              <a:rPr kumimoji="0" lang="ru-RU" sz="4300" b="0" i="0" u="sng" strike="noStrike" kern="1200" cap="none" spc="0" normalizeH="0" baseline="0" noProof="0" dirty="0" err="1">
                <a:ln>
                  <a:noFill/>
                </a:ln>
                <a:solidFill>
                  <a:prstClr val="black"/>
                </a:solidFill>
                <a:effectLst/>
                <a:uLnTx/>
                <a:uFillTx/>
                <a:latin typeface="Calibri Light" panose="020F0302020204030204"/>
                <a:ea typeface="+mn-ea"/>
                <a:cs typeface="+mn-cs"/>
              </a:rPr>
              <a:t>нацрежима</a:t>
            </a:r>
            <a:r>
              <a:rPr kumimoji="0" lang="ru-RU" sz="4300" b="0" i="0" u="sng"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ru-RU" sz="4300" b="0" i="0" u="none" strike="noStrike" kern="1200" cap="none" spc="0" normalizeH="0" baseline="0" noProof="0" dirty="0">
                <a:ln>
                  <a:noFill/>
                </a:ln>
                <a:solidFill>
                  <a:prstClr val="black"/>
                </a:solidFill>
                <a:effectLst/>
                <a:uLnTx/>
                <a:uFillTx/>
                <a:latin typeface="Calibri Light" panose="020F0302020204030204"/>
                <a:ea typeface="+mn-ea"/>
                <a:cs typeface="+mn-cs"/>
              </a:rPr>
              <a:t>и в подзаконные акты Правительства, вступившие в силу </a:t>
            </a:r>
            <a:r>
              <a:rPr kumimoji="0" lang="ru-RU" sz="4300" b="0" i="0" u="none" strike="noStrike" kern="1200" cap="none" spc="0" normalizeH="0" baseline="0" noProof="0" dirty="0">
                <a:ln>
                  <a:noFill/>
                </a:ln>
                <a:solidFill>
                  <a:srgbClr val="FF0000"/>
                </a:solidFill>
                <a:effectLst/>
                <a:uLnTx/>
                <a:uFillTx/>
                <a:latin typeface="Calibri Light" panose="020F0302020204030204"/>
                <a:ea typeface="+mn-ea"/>
                <a:cs typeface="+mn-cs"/>
              </a:rPr>
              <a:t>со 2-го полугодия 2025 года</a:t>
            </a:r>
            <a:endParaRPr kumimoji="0" lang="ru-RU" sz="43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7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3E2A6-F345-C56F-666E-41373B61487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582DD0-D53F-3F5E-7AD1-E74D03BDED04}"/>
              </a:ext>
            </a:extLst>
          </p:cNvPr>
          <p:cNvSpPr>
            <a:spLocks noGrp="1"/>
          </p:cNvSpPr>
          <p:nvPr>
            <p:ph type="title"/>
          </p:nvPr>
        </p:nvSpPr>
        <p:spPr>
          <a:xfrm>
            <a:off x="518604" y="578189"/>
            <a:ext cx="10515600" cy="1325563"/>
          </a:xfrm>
        </p:spPr>
        <p:txBody>
          <a:bodyPr>
            <a:normAutofit/>
          </a:bodyPr>
          <a:lstStyle/>
          <a:p>
            <a:r>
              <a:rPr lang="ru-RU" sz="2400" b="1" dirty="0"/>
              <a:t>Изменения в стандартах, которые нельзя использовать, в том числе при описании объекта закупки -  </a:t>
            </a:r>
            <a:r>
              <a:rPr lang="ru-RU" sz="2400" b="1" dirty="0">
                <a:solidFill>
                  <a:srgbClr val="FF0000"/>
                </a:solidFill>
              </a:rPr>
              <a:t>с 01.09.2025</a:t>
            </a:r>
          </a:p>
        </p:txBody>
      </p:sp>
    </p:spTree>
    <p:extLst>
      <p:ext uri="{BB962C8B-B14F-4D97-AF65-F5344CB8AC3E}">
        <p14:creationId xmlns:p14="http://schemas.microsoft.com/office/powerpoint/2010/main" val="3350990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07D3D-7033-B77F-B729-0C0298E4CDAC}"/>
              </a:ext>
            </a:extLst>
          </p:cNvPr>
          <p:cNvSpPr>
            <a:spLocks noGrp="1"/>
          </p:cNvSpPr>
          <p:nvPr>
            <p:ph type="title"/>
          </p:nvPr>
        </p:nvSpPr>
        <p:spPr>
          <a:xfrm>
            <a:off x="838200" y="134305"/>
            <a:ext cx="10515600" cy="664685"/>
          </a:xfrm>
        </p:spPr>
        <p:txBody>
          <a:bodyPr>
            <a:normAutofit/>
          </a:bodyPr>
          <a:lstStyle/>
          <a:p>
            <a:pPr algn="ctr"/>
            <a:r>
              <a:rPr lang="ru-RU" sz="2400" dirty="0"/>
              <a:t>Приказ Минпромторга России от 30.04.2025 № 2119 </a:t>
            </a:r>
          </a:p>
        </p:txBody>
      </p:sp>
      <p:sp>
        <p:nvSpPr>
          <p:cNvPr id="3" name="Объект 2">
            <a:extLst>
              <a:ext uri="{FF2B5EF4-FFF2-40B4-BE49-F238E27FC236}">
                <a16:creationId xmlns:a16="http://schemas.microsoft.com/office/drawing/2014/main" id="{3DE173E5-2DD3-8D1B-F8F7-A3204CDD1C57}"/>
              </a:ext>
            </a:extLst>
          </p:cNvPr>
          <p:cNvSpPr>
            <a:spLocks noGrp="1"/>
          </p:cNvSpPr>
          <p:nvPr>
            <p:ph idx="1"/>
          </p:nvPr>
        </p:nvSpPr>
        <p:spPr>
          <a:xfrm>
            <a:off x="838200" y="1079900"/>
            <a:ext cx="10515600" cy="4351338"/>
          </a:xfrm>
        </p:spPr>
        <p:txBody>
          <a:bodyPr>
            <a:normAutofit/>
          </a:bodyPr>
          <a:lstStyle/>
          <a:p>
            <a:r>
              <a:rPr lang="ru-RU" sz="1800" dirty="0"/>
              <a:t>Утвержден перечень устаревших стандартов, которые с 1 сентября 2025 г. запрещено применять при осуществлении закупок по Закону № 44-ФЗ, а также закупок организаций с государственным участием, и ссылки на которые нельзя использовать в технической документации.</a:t>
            </a:r>
          </a:p>
          <a:p>
            <a:r>
              <a:rPr lang="ru-RU" sz="1800" dirty="0"/>
              <a:t>Утвержденный перечень содержит 36 отраслевых стандартов (ОСТ), большинство из которых утверждены в 1970-1980-е годы.</a:t>
            </a:r>
          </a:p>
        </p:txBody>
      </p:sp>
    </p:spTree>
    <p:extLst>
      <p:ext uri="{BB962C8B-B14F-4D97-AF65-F5344CB8AC3E}">
        <p14:creationId xmlns:p14="http://schemas.microsoft.com/office/powerpoint/2010/main" val="1312756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F057-5163-078E-D6B0-713C7D20A7D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796156-818E-FBEA-0E5B-9C9452F3E25D}"/>
              </a:ext>
            </a:extLst>
          </p:cNvPr>
          <p:cNvSpPr>
            <a:spLocks noGrp="1"/>
          </p:cNvSpPr>
          <p:nvPr>
            <p:ph type="title"/>
          </p:nvPr>
        </p:nvSpPr>
        <p:spPr>
          <a:xfrm>
            <a:off x="687371" y="1046375"/>
            <a:ext cx="10515600" cy="2190310"/>
          </a:xfrm>
          <a:solidFill>
            <a:schemeClr val="accent4">
              <a:lumMod val="20000"/>
              <a:lumOff val="80000"/>
            </a:schemeClr>
          </a:solidFill>
        </p:spPr>
        <p:txBody>
          <a:bodyPr>
            <a:normAutofit/>
          </a:bodyPr>
          <a:lstStyle/>
          <a:p>
            <a:pPr algn="ctr"/>
            <a:r>
              <a:rPr lang="ru-RU" dirty="0"/>
              <a:t>Принятые изменения в 44-ФЗ, вступающие в силу с </a:t>
            </a:r>
            <a:r>
              <a:rPr lang="ru-RU" dirty="0">
                <a:solidFill>
                  <a:srgbClr val="FF0000"/>
                </a:solidFill>
              </a:rPr>
              <a:t>01.01</a:t>
            </a:r>
            <a:r>
              <a:rPr lang="ru-RU" dirty="0"/>
              <a:t>.</a:t>
            </a:r>
            <a:r>
              <a:rPr lang="ru-RU" dirty="0">
                <a:solidFill>
                  <a:srgbClr val="FF0000"/>
                </a:solidFill>
              </a:rPr>
              <a:t>2026 </a:t>
            </a:r>
          </a:p>
        </p:txBody>
      </p:sp>
    </p:spTree>
    <p:extLst>
      <p:ext uri="{BB962C8B-B14F-4D97-AF65-F5344CB8AC3E}">
        <p14:creationId xmlns:p14="http://schemas.microsoft.com/office/powerpoint/2010/main" val="130841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BF4AB-D7D0-B8B0-C910-C538BDF0680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960CDB-C8E9-7F20-74EB-D6CFF30CFD21}"/>
              </a:ext>
            </a:extLst>
          </p:cNvPr>
          <p:cNvSpPr>
            <a:spLocks noGrp="1"/>
          </p:cNvSpPr>
          <p:nvPr>
            <p:ph type="title"/>
          </p:nvPr>
        </p:nvSpPr>
        <p:spPr>
          <a:xfrm>
            <a:off x="518604" y="578189"/>
            <a:ext cx="10515600" cy="1325563"/>
          </a:xfrm>
        </p:spPr>
        <p:txBody>
          <a:bodyPr>
            <a:normAutofit/>
          </a:bodyPr>
          <a:lstStyle/>
          <a:p>
            <a:r>
              <a:rPr lang="ru-RU" sz="2400" b="1" dirty="0"/>
              <a:t>Котировки без ограничения годового объема навсегда</a:t>
            </a:r>
          </a:p>
        </p:txBody>
      </p:sp>
    </p:spTree>
    <p:extLst>
      <p:ext uri="{BB962C8B-B14F-4D97-AF65-F5344CB8AC3E}">
        <p14:creationId xmlns:p14="http://schemas.microsoft.com/office/powerpoint/2010/main" val="2673116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D07A9-011A-7315-3AB1-C3D659E0B27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1ECD4A-6AE9-0F71-E0C9-85E04D23B2B7}"/>
              </a:ext>
            </a:extLst>
          </p:cNvPr>
          <p:cNvSpPr>
            <a:spLocks noGrp="1"/>
          </p:cNvSpPr>
          <p:nvPr>
            <p:ph type="title"/>
          </p:nvPr>
        </p:nvSpPr>
        <p:spPr>
          <a:xfrm>
            <a:off x="838200" y="169816"/>
            <a:ext cx="10515600" cy="1135201"/>
          </a:xfrm>
        </p:spPr>
        <p:txBody>
          <a:bodyPr>
            <a:noAutofit/>
          </a:bodyPr>
          <a:lstStyle/>
          <a:p>
            <a:pPr algn="ctr"/>
            <a:r>
              <a:rPr lang="ru-RU" sz="2400" b="1" dirty="0"/>
              <a:t>Статья 24. Способы определения поставщиков (подрядчиков, исполнителей) </a:t>
            </a:r>
            <a:r>
              <a:rPr lang="ru-RU" sz="2400" i="1" dirty="0"/>
              <a:t>(Федеральный закон от 26 декабря 2024 г. N 494-ФЗ)</a:t>
            </a:r>
          </a:p>
        </p:txBody>
      </p:sp>
      <p:sp>
        <p:nvSpPr>
          <p:cNvPr id="3" name="Объект 2">
            <a:extLst>
              <a:ext uri="{FF2B5EF4-FFF2-40B4-BE49-F238E27FC236}">
                <a16:creationId xmlns:a16="http://schemas.microsoft.com/office/drawing/2014/main" id="{A790055B-3443-7D31-738F-6A5AB986C625}"/>
              </a:ext>
            </a:extLst>
          </p:cNvPr>
          <p:cNvSpPr>
            <a:spLocks noGrp="1"/>
          </p:cNvSpPr>
          <p:nvPr>
            <p:ph idx="1"/>
          </p:nvPr>
        </p:nvSpPr>
        <p:spPr>
          <a:xfrm>
            <a:off x="758301" y="1305017"/>
            <a:ext cx="10515600" cy="4667250"/>
          </a:xfrm>
        </p:spPr>
        <p:txBody>
          <a:bodyPr>
            <a:normAutofit/>
          </a:bodyPr>
          <a:lstStyle/>
          <a:p>
            <a:pPr algn="just">
              <a:buNone/>
            </a:pPr>
            <a:r>
              <a:rPr lang="ru-RU" sz="1800" b="0" i="0" dirty="0">
                <a:effectLst/>
              </a:rPr>
              <a:t>1) в случае, если при осуществлении закупки начальная (максимальная) цена контракта не превышает десять миллионов рублей. </a:t>
            </a:r>
            <a:r>
              <a:rPr lang="ru-RU" sz="1800" b="0" i="0" strike="sngStrike" dirty="0">
                <a:solidFill>
                  <a:srgbClr val="FF0000"/>
                </a:solidFill>
                <a:effectLst/>
              </a:rPr>
              <a:t>При этом годовой объем закупок, осуществляемых путем проведения электронного запроса котировок, не должен превышать двадцать процентов совокупного годового объема закупок заказчика или сто миллионов рублей в отношении заказчика, совокупный годовой объем закупок которого в прошедшем календарном году составил менее пятисот миллионов </a:t>
            </a:r>
            <a:r>
              <a:rPr lang="ru-RU" sz="1800" b="0" i="0" strike="sngStrike" dirty="0">
                <a:solidFill>
                  <a:srgbClr val="BD5555"/>
                </a:solidFill>
                <a:effectLst/>
              </a:rPr>
              <a:t>рублей.</a:t>
            </a:r>
            <a:r>
              <a:rPr lang="ru-RU" sz="1800" b="0" i="0" dirty="0">
                <a:solidFill>
                  <a:srgbClr val="22272F"/>
                </a:solidFill>
                <a:effectLst/>
              </a:rPr>
              <a:t> </a:t>
            </a:r>
            <a:r>
              <a:rPr lang="ru-RU" sz="1800" b="0" i="0" dirty="0">
                <a:effectLst/>
              </a:rPr>
              <a:t>Правительство Российской Федерации вправе принять решение об увеличении начальной (максимальной) цены контракта и годового объема закупок в целях закупки отдельных наименований медицинских изделий;</a:t>
            </a:r>
          </a:p>
          <a:p>
            <a:pPr algn="just"/>
            <a:r>
              <a:rPr lang="ru-RU" sz="1800" b="0" i="0" dirty="0">
                <a:effectLst/>
              </a:rPr>
              <a:t>2) независимо от начальной (максимальной) цены контракта </a:t>
            </a:r>
            <a:r>
              <a:rPr lang="ru-RU" sz="1800" b="0" i="0" strike="sngStrike" dirty="0">
                <a:effectLst/>
              </a:rPr>
              <a:t>и годового объема закупок,</a:t>
            </a:r>
            <a:r>
              <a:rPr lang="ru-RU" sz="1800" b="0" i="0" dirty="0">
                <a:effectLst/>
              </a:rPr>
              <a:t> </a:t>
            </a:r>
            <a:r>
              <a:rPr lang="ru-RU" sz="1800" b="0" i="0" dirty="0" err="1">
                <a:effectLst/>
              </a:rPr>
              <a:t>предусмотренн</a:t>
            </a:r>
            <a:r>
              <a:rPr lang="ru-RU" sz="1800" b="0" i="0" strike="sngStrike" dirty="0" err="1">
                <a:effectLst/>
              </a:rPr>
              <a:t>ых</a:t>
            </a:r>
            <a:r>
              <a:rPr lang="ru-RU" sz="1800" b="0" i="0" dirty="0" err="1">
                <a:effectLst/>
              </a:rPr>
              <a:t>ой</a:t>
            </a:r>
            <a:r>
              <a:rPr lang="ru-RU" sz="1800" b="0" i="0" dirty="0">
                <a:effectLst/>
              </a:rPr>
              <a:t> пунктом 1 настоящей части, в случае осуществления:</a:t>
            </a:r>
          </a:p>
        </p:txBody>
      </p:sp>
    </p:spTree>
    <p:extLst>
      <p:ext uri="{BB962C8B-B14F-4D97-AF65-F5344CB8AC3E}">
        <p14:creationId xmlns:p14="http://schemas.microsoft.com/office/powerpoint/2010/main" val="1161174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A1280-98A1-6987-DC42-5255987E1A6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366305-141D-5C77-FF34-52C1D83A72BD}"/>
              </a:ext>
            </a:extLst>
          </p:cNvPr>
          <p:cNvSpPr>
            <a:spLocks noGrp="1"/>
          </p:cNvSpPr>
          <p:nvPr>
            <p:ph type="title"/>
          </p:nvPr>
        </p:nvSpPr>
        <p:spPr>
          <a:xfrm>
            <a:off x="518604" y="578189"/>
            <a:ext cx="10515600" cy="1325563"/>
          </a:xfrm>
        </p:spPr>
        <p:txBody>
          <a:bodyPr>
            <a:normAutofit/>
          </a:bodyPr>
          <a:lstStyle/>
          <a:p>
            <a:r>
              <a:rPr lang="ru-RU" sz="2400" b="1" dirty="0"/>
              <a:t>«Дробление» - До свидания!</a:t>
            </a:r>
          </a:p>
        </p:txBody>
      </p:sp>
    </p:spTree>
    <p:extLst>
      <p:ext uri="{BB962C8B-B14F-4D97-AF65-F5344CB8AC3E}">
        <p14:creationId xmlns:p14="http://schemas.microsoft.com/office/powerpoint/2010/main" val="681191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14E1-89AE-06A9-D17C-5CDE5D0F523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09BC80-7E2C-BB06-2514-3AFD19D33997}"/>
              </a:ext>
            </a:extLst>
          </p:cNvPr>
          <p:cNvSpPr>
            <a:spLocks noGrp="1"/>
          </p:cNvSpPr>
          <p:nvPr>
            <p:ph type="title"/>
          </p:nvPr>
        </p:nvSpPr>
        <p:spPr>
          <a:xfrm>
            <a:off x="71022" y="-1"/>
            <a:ext cx="11872244" cy="1216241"/>
          </a:xfrm>
        </p:spPr>
        <p:txBody>
          <a:bodyPr>
            <a:norm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93. Осуществление закупки у единственного поставщика (подрядчика, исполнителя)</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b="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1600" dirty="0">
              <a:solidFill>
                <a:srgbClr val="0070C0"/>
              </a:solidFill>
            </a:endParaRPr>
          </a:p>
        </p:txBody>
      </p:sp>
      <p:sp>
        <p:nvSpPr>
          <p:cNvPr id="3" name="Объект 2">
            <a:extLst>
              <a:ext uri="{FF2B5EF4-FFF2-40B4-BE49-F238E27FC236}">
                <a16:creationId xmlns:a16="http://schemas.microsoft.com/office/drawing/2014/main" id="{468BB6EF-805C-995D-6267-312A6711F96B}"/>
              </a:ext>
            </a:extLst>
          </p:cNvPr>
          <p:cNvSpPr>
            <a:spLocks noGrp="1"/>
          </p:cNvSpPr>
          <p:nvPr>
            <p:ph idx="1"/>
          </p:nvPr>
        </p:nvSpPr>
        <p:spPr>
          <a:xfrm>
            <a:off x="440635" y="1580224"/>
            <a:ext cx="11310730" cy="4198977"/>
          </a:xfrm>
        </p:spPr>
        <p:txBody>
          <a:bodyPr>
            <a:noAutofit/>
          </a:bodyPr>
          <a:lstStyle/>
          <a:p>
            <a:r>
              <a:rPr lang="ru-RU" sz="1800" dirty="0">
                <a:solidFill>
                  <a:srgbClr val="FF0000"/>
                </a:solidFill>
              </a:rPr>
              <a:t>Новая часть 15. </a:t>
            </a:r>
            <a:r>
              <a:rPr lang="ru-RU" sz="1800" dirty="0"/>
              <a:t>В пределах ограничений годового объема закупок и цены контракта, установленных пунктами 4, 5 и 28 части 1, частью 12 настоящей статьи, может быть заключено несколько контрактов в отношении однородных либо идентичных товаров, работ и (или) услуг.</a:t>
            </a:r>
          </a:p>
        </p:txBody>
      </p:sp>
    </p:spTree>
    <p:extLst>
      <p:ext uri="{BB962C8B-B14F-4D97-AF65-F5344CB8AC3E}">
        <p14:creationId xmlns:p14="http://schemas.microsoft.com/office/powerpoint/2010/main" val="62970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6209F-DAFA-EEC8-4728-E2F1F2CBC50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531C45-E8EB-FB38-D7C8-C1662DA9C6AB}"/>
              </a:ext>
            </a:extLst>
          </p:cNvPr>
          <p:cNvSpPr>
            <a:spLocks noGrp="1"/>
          </p:cNvSpPr>
          <p:nvPr>
            <p:ph type="title"/>
          </p:nvPr>
        </p:nvSpPr>
        <p:spPr>
          <a:xfrm>
            <a:off x="518604" y="578189"/>
            <a:ext cx="10515600" cy="1325563"/>
          </a:xfrm>
        </p:spPr>
        <p:txBody>
          <a:bodyPr>
            <a:normAutofit/>
          </a:bodyPr>
          <a:lstStyle/>
          <a:p>
            <a:r>
              <a:rPr lang="ru-RU" sz="2400" b="1" dirty="0"/>
              <a:t>Для подтверждения наличия лицензий участник может обойтись без документов</a:t>
            </a:r>
          </a:p>
        </p:txBody>
      </p:sp>
    </p:spTree>
    <p:extLst>
      <p:ext uri="{BB962C8B-B14F-4D97-AF65-F5344CB8AC3E}">
        <p14:creationId xmlns:p14="http://schemas.microsoft.com/office/powerpoint/2010/main" val="1247817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C1C4D5-7236-ED3F-028C-D2D1916858C4}"/>
              </a:ext>
            </a:extLst>
          </p:cNvPr>
          <p:cNvSpPr>
            <a:spLocks noGrp="1"/>
          </p:cNvSpPr>
          <p:nvPr>
            <p:ph type="title"/>
          </p:nvPr>
        </p:nvSpPr>
        <p:spPr/>
        <p:txBody>
          <a:bodyPr>
            <a:normAutofit fontScale="90000"/>
          </a:bodyPr>
          <a:lstStyle/>
          <a:p>
            <a:pPr algn="ctr"/>
            <a:r>
              <a:rPr lang="ru-RU" sz="2400" b="1" dirty="0"/>
              <a:t>Статья 24.2. Регистрация участников закупок в единой информационной системе и их аккредитация на электронных площадках, специализированных электронных площадках. Единый реестр участников закупок </a:t>
            </a:r>
            <a:br>
              <a:rPr lang="ru-RU" sz="2400" b="1" dirty="0"/>
            </a:br>
            <a:r>
              <a:rPr lang="ru-RU" sz="2400" i="1" dirty="0"/>
              <a:t>(Федеральный закон от 26 декабря 2024 г. N 484-ФЗ)</a:t>
            </a:r>
          </a:p>
        </p:txBody>
      </p:sp>
      <p:sp>
        <p:nvSpPr>
          <p:cNvPr id="3" name="Объект 2">
            <a:extLst>
              <a:ext uri="{FF2B5EF4-FFF2-40B4-BE49-F238E27FC236}">
                <a16:creationId xmlns:a16="http://schemas.microsoft.com/office/drawing/2014/main" id="{A7E529A0-46D0-8E12-A1DC-64D258763679}"/>
              </a:ext>
            </a:extLst>
          </p:cNvPr>
          <p:cNvSpPr>
            <a:spLocks noGrp="1"/>
          </p:cNvSpPr>
          <p:nvPr>
            <p:ph idx="1"/>
          </p:nvPr>
        </p:nvSpPr>
        <p:spPr>
          <a:xfrm>
            <a:off x="838200" y="2340530"/>
            <a:ext cx="10515600" cy="4351338"/>
          </a:xfrm>
        </p:spPr>
        <p:txBody>
          <a:bodyPr>
            <a:normAutofit fontScale="62500" lnSpcReduction="20000"/>
          </a:bodyPr>
          <a:lstStyle/>
          <a:p>
            <a:r>
              <a:rPr lang="ru-RU" dirty="0"/>
              <a:t>12.1. В целях обеспечения доступа к участию в закрытых электронных процедурах участник закупки, аккредитованный на специализированной электронной площадке, направляет оператору этой специализированной электронной площадки </a:t>
            </a:r>
            <a:r>
              <a:rPr lang="ru-RU" strike="sngStrike" dirty="0"/>
              <a:t>электронные документы </a:t>
            </a:r>
            <a:r>
              <a:rPr lang="ru-RU" dirty="0">
                <a:solidFill>
                  <a:srgbClr val="FF0000"/>
                </a:solidFill>
              </a:rPr>
              <a:t>информацию </a:t>
            </a:r>
            <a:r>
              <a:rPr lang="ru-RU" dirty="0"/>
              <a:t>и документы, подтверждающие соответствие участника закупки требованиям, предусмотренным пунктом 1 части 1 статьи 31 настоящего Федерального закона (при наличии таких </a:t>
            </a:r>
            <a:r>
              <a:rPr lang="ru-RU" strike="sngStrike" dirty="0"/>
              <a:t>электронных документов  </a:t>
            </a:r>
            <a:r>
              <a:rPr lang="ru-RU" dirty="0">
                <a:solidFill>
                  <a:srgbClr val="FF0000"/>
                </a:solidFill>
              </a:rPr>
              <a:t>информации</a:t>
            </a:r>
            <a:r>
              <a:rPr lang="ru-RU" dirty="0"/>
              <a:t> и документов). </a:t>
            </a:r>
            <a:r>
              <a:rPr lang="ru-RU" dirty="0">
                <a:solidFill>
                  <a:srgbClr val="FF0000"/>
                </a:solidFill>
              </a:rPr>
              <a:t>Если информация и документы, которые подтверждают соответствие участника закупки указанным требованиям, содержатся в открытых и общедоступных государственных реестрах, размещенных в информационно-телекоммуникационной сети "Интернет", участник закупки вместо направления таких информации и документов вправе направить оператору специализированной электронной площадки адрес сайта или страницы сайта в информационно-телекоммуникационной сети "Интернет", на которых размещены такие информация и документы. </a:t>
            </a:r>
            <a:r>
              <a:rPr lang="ru-RU" dirty="0"/>
              <a:t>Помимо </a:t>
            </a:r>
            <a:r>
              <a:rPr lang="ru-RU" strike="sngStrike" dirty="0"/>
              <a:t>указанных электронных документов </a:t>
            </a:r>
            <a:r>
              <a:rPr lang="ru-RU" dirty="0"/>
              <a:t>таких информации и документов участник закупки вправе направить оператору специализированной электронной площадки информацию и документы, предусмотренные перечнем, установленным Правительством Российской Федерации в соответствии с частью 3 статьи 31 настоящего Федерального закона, в целях обеспечения доступа к участию в проводимых на этой специализированной электронной площадке закупках, в отношении участников которых установлены дополнительные требования в соответствии с частями 2 и 2.1 статьи 31 настоящего Федерального закона.</a:t>
            </a:r>
          </a:p>
        </p:txBody>
      </p:sp>
    </p:spTree>
    <p:extLst>
      <p:ext uri="{BB962C8B-B14F-4D97-AF65-F5344CB8AC3E}">
        <p14:creationId xmlns:p14="http://schemas.microsoft.com/office/powerpoint/2010/main" val="3524835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2CD6-900F-CE09-CDE9-6B694B5E632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6C313D-E2E9-873E-A559-811148929226}"/>
              </a:ext>
            </a:extLst>
          </p:cNvPr>
          <p:cNvSpPr>
            <a:spLocks noGrp="1"/>
          </p:cNvSpPr>
          <p:nvPr>
            <p:ph type="title"/>
          </p:nvPr>
        </p:nvSpPr>
        <p:spPr>
          <a:xfrm>
            <a:off x="838200" y="0"/>
            <a:ext cx="10515600" cy="700195"/>
          </a:xfrm>
        </p:spPr>
        <p:txBody>
          <a:bodyPr>
            <a:normAutofit fontScale="90000"/>
          </a:bodyPr>
          <a:lstStyle/>
          <a:p>
            <a:pPr algn="ctr"/>
            <a:r>
              <a:rPr lang="ru-RU" sz="2700" b="1" dirty="0">
                <a:highlight>
                  <a:srgbClr val="00FF00"/>
                </a:highlight>
              </a:rPr>
              <a:t>Статья 42. Извещение об осуществлении закупки </a:t>
            </a:r>
            <a:br>
              <a:rPr lang="ru-RU" sz="2700" b="1" dirty="0"/>
            </a:br>
            <a:r>
              <a:rPr lang="ru-RU" sz="2700" i="1" dirty="0"/>
              <a:t>(Федеральный закон от 26 декабря 2024 г. N 484-ФЗ)</a:t>
            </a:r>
          </a:p>
        </p:txBody>
      </p:sp>
      <p:sp>
        <p:nvSpPr>
          <p:cNvPr id="3" name="Объект 2">
            <a:extLst>
              <a:ext uri="{FF2B5EF4-FFF2-40B4-BE49-F238E27FC236}">
                <a16:creationId xmlns:a16="http://schemas.microsoft.com/office/drawing/2014/main" id="{D558C467-8BBD-DFAB-A337-6770E1C2AAD9}"/>
              </a:ext>
            </a:extLst>
          </p:cNvPr>
          <p:cNvSpPr>
            <a:spLocks noGrp="1"/>
          </p:cNvSpPr>
          <p:nvPr>
            <p:ph idx="1"/>
          </p:nvPr>
        </p:nvSpPr>
        <p:spPr>
          <a:xfrm>
            <a:off x="392097" y="861134"/>
            <a:ext cx="11407806" cy="2760955"/>
          </a:xfrm>
        </p:spPr>
        <p:txBody>
          <a:bodyPr>
            <a:normAutofit fontScale="62500" lnSpcReduction="20000"/>
          </a:bodyPr>
          <a:lstStyle/>
          <a:p>
            <a:r>
              <a:rPr lang="ru-RU" dirty="0"/>
              <a:t>1. При осуществлении закупки путем проведения открытых конкурентных способов заказчик формирует с использованием единой информационной системы, подписывает усиленной электронной подписью лица, имеющего право действовать от имени заказчика, и размещает в единой информационной системе извещение об осуществлении закупки, содержащее следующую информацию: …</a:t>
            </a:r>
          </a:p>
          <a:p>
            <a:endParaRPr lang="ru-RU" dirty="0"/>
          </a:p>
          <a:p>
            <a:r>
              <a:rPr lang="ru-RU" dirty="0"/>
              <a:t>12) требования, предъявляемые к участникам закупки в соответствии с частью 1 статьи 31 настоящего Федерального закона, требования, предъявляемые к участникам закупки в соответствии с частями 2 и 2.1 (при наличии таких требований) статьи 31 настоящего Федерального закона, </a:t>
            </a:r>
            <a:r>
              <a:rPr lang="ru-RU" dirty="0">
                <a:solidFill>
                  <a:srgbClr val="FF0000"/>
                </a:solidFill>
              </a:rPr>
              <a:t>информация </a:t>
            </a:r>
            <a:r>
              <a:rPr lang="ru-RU" dirty="0"/>
              <a:t>и исчерпывающий перечень документов, которые подтверждают соответствие участника закупки таким требованиям, а также требование, предъявляемое к участникам закупки в соответствии с частью 1.1 статьи 31 настоящего Федерального закона (при наличии такого требования);</a:t>
            </a:r>
          </a:p>
        </p:txBody>
      </p:sp>
    </p:spTree>
    <p:extLst>
      <p:ext uri="{BB962C8B-B14F-4D97-AF65-F5344CB8AC3E}">
        <p14:creationId xmlns:p14="http://schemas.microsoft.com/office/powerpoint/2010/main" val="268363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915B21-20C3-A3A5-1FF8-5820102E104D}"/>
              </a:ext>
            </a:extLst>
          </p:cNvPr>
          <p:cNvSpPr>
            <a:spLocks noGrp="1"/>
          </p:cNvSpPr>
          <p:nvPr>
            <p:ph type="title"/>
          </p:nvPr>
        </p:nvSpPr>
        <p:spPr>
          <a:xfrm>
            <a:off x="518604" y="578189"/>
            <a:ext cx="10515600" cy="1325563"/>
          </a:xfrm>
        </p:spPr>
        <p:txBody>
          <a:bodyPr>
            <a:normAutofit/>
          </a:bodyPr>
          <a:lstStyle/>
          <a:p>
            <a:r>
              <a:rPr lang="ru-RU" sz="2400" b="1" dirty="0"/>
              <a:t>Изменения в порядке уведомления органа, уполномоченного на осуществление контроля в сфере закупок</a:t>
            </a:r>
          </a:p>
        </p:txBody>
      </p:sp>
    </p:spTree>
    <p:extLst>
      <p:ext uri="{BB962C8B-B14F-4D97-AF65-F5344CB8AC3E}">
        <p14:creationId xmlns:p14="http://schemas.microsoft.com/office/powerpoint/2010/main" val="385723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2624F-EF20-A730-6D8E-91DEEFE6F49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432B83-6AD3-E688-6997-DDF8D4FBA329}"/>
              </a:ext>
            </a:extLst>
          </p:cNvPr>
          <p:cNvSpPr>
            <a:spLocks noGrp="1"/>
          </p:cNvSpPr>
          <p:nvPr>
            <p:ph type="title"/>
          </p:nvPr>
        </p:nvSpPr>
        <p:spPr>
          <a:xfrm>
            <a:off x="838200" y="0"/>
            <a:ext cx="10515600" cy="985421"/>
          </a:xfrm>
        </p:spPr>
        <p:txBody>
          <a:bodyPr>
            <a:noAutofit/>
          </a:bodyPr>
          <a:lstStyle/>
          <a:p>
            <a:pPr algn="ctr"/>
            <a:r>
              <a:rPr lang="ru-RU" sz="2400" b="1" dirty="0">
                <a:highlight>
                  <a:srgbClr val="00FF00"/>
                </a:highlight>
              </a:rPr>
              <a:t>Статья 43. Заявка на участие в закупке </a:t>
            </a:r>
            <a:br>
              <a:rPr lang="ru-RU" sz="2400" b="1" dirty="0"/>
            </a:br>
            <a:r>
              <a:rPr lang="ru-RU" sz="2400" i="1" dirty="0"/>
              <a:t>(Федеральный закон от 26 декабря 2024 г. N 484-ФЗ)</a:t>
            </a:r>
          </a:p>
        </p:txBody>
      </p:sp>
      <p:sp>
        <p:nvSpPr>
          <p:cNvPr id="3" name="Объект 2">
            <a:extLst>
              <a:ext uri="{FF2B5EF4-FFF2-40B4-BE49-F238E27FC236}">
                <a16:creationId xmlns:a16="http://schemas.microsoft.com/office/drawing/2014/main" id="{AF200C54-37C6-898B-68CA-C9AFC38584B3}"/>
              </a:ext>
            </a:extLst>
          </p:cNvPr>
          <p:cNvSpPr>
            <a:spLocks noGrp="1"/>
          </p:cNvSpPr>
          <p:nvPr>
            <p:ph idx="1"/>
          </p:nvPr>
        </p:nvSpPr>
        <p:spPr>
          <a:xfrm>
            <a:off x="248575" y="985421"/>
            <a:ext cx="11656380" cy="5743853"/>
          </a:xfrm>
        </p:spPr>
        <p:txBody>
          <a:bodyPr>
            <a:normAutofit fontScale="92500" lnSpcReduction="10000"/>
          </a:bodyPr>
          <a:lstStyle/>
          <a:p>
            <a:r>
              <a:rPr lang="ru-RU" sz="1800" dirty="0"/>
              <a:t>1. Для участия в конкурентном способе заявка на участие в закупке, если иное не предусмотрено настоящим Федеральным законом, должна содержать: …</a:t>
            </a:r>
          </a:p>
          <a:p>
            <a:r>
              <a:rPr lang="ru-RU" sz="1800" dirty="0"/>
              <a:t>н) </a:t>
            </a:r>
            <a:r>
              <a:rPr lang="ru-RU" sz="1800" dirty="0">
                <a:solidFill>
                  <a:srgbClr val="FF0000"/>
                </a:solidFill>
              </a:rPr>
              <a:t>информацию</a:t>
            </a:r>
            <a:r>
              <a:rPr lang="ru-RU" sz="1800" dirty="0"/>
              <a:t> и документы, которые подтверждают соответствие участника закупки требованиям, установленным пунктом 1 части 1 статьи 31 настоящего Федерального закона </a:t>
            </a:r>
            <a:r>
              <a:rPr lang="ru-RU" sz="1800" dirty="0">
                <a:solidFill>
                  <a:srgbClr val="FF0000"/>
                </a:solidFill>
              </a:rPr>
              <a:t>(могут не включаться в заявку на участие в закупке в случае, если указанные информация и документы содержатся в открытых и общедоступных государственных реестрах, размещенных в информационно-телекоммуникационной сети "Интернет", и в такую заявку включена предусмотренная подпунктом "о" настоящего пункта декларация о соответствии участника закупки требованиям, установленным пунктом 1 части 1 статьи 31 настоящего Федерального закона)</a:t>
            </a:r>
            <a:r>
              <a:rPr lang="ru-RU" sz="1800" dirty="0"/>
              <a:t>,</a:t>
            </a:r>
            <a:r>
              <a:rPr lang="ru-RU" sz="1800" dirty="0">
                <a:solidFill>
                  <a:srgbClr val="FF0000"/>
                </a:solidFill>
              </a:rPr>
              <a:t> </a:t>
            </a:r>
            <a:r>
              <a:rPr lang="ru-RU" sz="1800" dirty="0"/>
              <a:t>документы, подтверждающие соответствие участника закупки дополнительным требованиям, установленным в соответствии с частями 2 и 2.1 (при наличии таких требований) статьи 31 настоящего Федерального закона, если иное не предусмотрено настоящим Федеральным законом;</a:t>
            </a:r>
          </a:p>
          <a:p>
            <a:endParaRPr lang="ru-RU" sz="1800" dirty="0"/>
          </a:p>
          <a:p>
            <a:r>
              <a:rPr lang="ru-RU" sz="1800" dirty="0"/>
              <a:t>о) декларация о соответствии участника закупки требованиям, установленным пунктами 3 - 5, 7 - 11 части 1 статьи 31 настоящего Федерального закона </a:t>
            </a:r>
            <a:r>
              <a:rPr lang="ru-RU" sz="1800" dirty="0">
                <a:solidFill>
                  <a:srgbClr val="FF0000"/>
                </a:solidFill>
              </a:rPr>
              <a:t>(если информация и документы, которые подтверждают соответствие участника закупки требованиям, установленным пунктом 1 части 1 статьи 31 настоящего Федерального закона, содержатся в открытых и общедоступных государственных реестрах, размещенных в информационно-телекоммуникационной сети "Интернет", в указанную декларацию может быть также включено положение о соответствии участника закупки требованиям, установленным пунктом 1 части 1 статьи 31 настоящего Федерального закона, с указанием адреса сайта или страницы сайта в информационно-телекоммуникационной сети "Интернет", на которых размещены такие информация и документы);</a:t>
            </a:r>
          </a:p>
          <a:p>
            <a:endParaRPr lang="ru-RU" sz="1800" dirty="0"/>
          </a:p>
          <a:p>
            <a:r>
              <a:rPr lang="ru-RU" sz="1800" dirty="0"/>
              <a:t>р) в случае проведения электронного конкурса и установления критерия, предусмотренного пунктом 4 части 1 статьи 32 настоящего Федерального закона, заявка на участие в закупке может содержать </a:t>
            </a:r>
            <a:r>
              <a:rPr lang="ru-RU" sz="1800" dirty="0">
                <a:solidFill>
                  <a:srgbClr val="FF0000"/>
                </a:solidFill>
              </a:rPr>
              <a:t>информацию</a:t>
            </a:r>
            <a:r>
              <a:rPr lang="ru-RU" sz="1800" dirty="0"/>
              <a:t> и документы, которые подтверждают квалификацию участника закупки. Отсутствие таких </a:t>
            </a:r>
            <a:r>
              <a:rPr lang="ru-RU" sz="1800" dirty="0">
                <a:solidFill>
                  <a:srgbClr val="FF0000"/>
                </a:solidFill>
              </a:rPr>
              <a:t>информации</a:t>
            </a:r>
            <a:r>
              <a:rPr lang="ru-RU" sz="1800" dirty="0"/>
              <a:t> и документов не является основанием для признания заявки не соответствующей требованиям настоящего Федерального закона;</a:t>
            </a:r>
          </a:p>
        </p:txBody>
      </p:sp>
    </p:spTree>
    <p:extLst>
      <p:ext uri="{BB962C8B-B14F-4D97-AF65-F5344CB8AC3E}">
        <p14:creationId xmlns:p14="http://schemas.microsoft.com/office/powerpoint/2010/main" val="1348515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17B7B-1C7D-E9BE-24FE-8BCABAB9AD3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340AC5-622E-CDDF-1232-57C33ADCED86}"/>
              </a:ext>
            </a:extLst>
          </p:cNvPr>
          <p:cNvSpPr>
            <a:spLocks noGrp="1"/>
          </p:cNvSpPr>
          <p:nvPr>
            <p:ph type="title"/>
          </p:nvPr>
        </p:nvSpPr>
        <p:spPr>
          <a:xfrm>
            <a:off x="838200" y="0"/>
            <a:ext cx="10515600" cy="985421"/>
          </a:xfrm>
        </p:spPr>
        <p:txBody>
          <a:bodyPr>
            <a:noAutofit/>
          </a:bodyPr>
          <a:lstStyle/>
          <a:p>
            <a:pPr algn="ctr"/>
            <a:r>
              <a:rPr lang="ru-RU" sz="2400" b="1" dirty="0">
                <a:highlight>
                  <a:srgbClr val="00FF00"/>
                </a:highlight>
              </a:rPr>
              <a:t>Статья 43. Заявка на участие в закупке </a:t>
            </a:r>
            <a:br>
              <a:rPr lang="ru-RU" sz="2400" b="1" dirty="0"/>
            </a:br>
            <a:r>
              <a:rPr lang="ru-RU" sz="2400" i="1" dirty="0"/>
              <a:t>(Федеральный закон от 26 декабря 2024 г. N 484-ФЗ)</a:t>
            </a:r>
          </a:p>
        </p:txBody>
      </p:sp>
      <p:sp>
        <p:nvSpPr>
          <p:cNvPr id="3" name="Объект 2">
            <a:extLst>
              <a:ext uri="{FF2B5EF4-FFF2-40B4-BE49-F238E27FC236}">
                <a16:creationId xmlns:a16="http://schemas.microsoft.com/office/drawing/2014/main" id="{33D0631C-A51D-0F92-9025-5614F1B14E6B}"/>
              </a:ext>
            </a:extLst>
          </p:cNvPr>
          <p:cNvSpPr>
            <a:spLocks noGrp="1"/>
          </p:cNvSpPr>
          <p:nvPr>
            <p:ph idx="1"/>
          </p:nvPr>
        </p:nvSpPr>
        <p:spPr>
          <a:xfrm>
            <a:off x="248575" y="985421"/>
            <a:ext cx="11656380" cy="5743853"/>
          </a:xfrm>
        </p:spPr>
        <p:txBody>
          <a:bodyPr>
            <a:normAutofit/>
          </a:bodyPr>
          <a:lstStyle/>
          <a:p>
            <a:r>
              <a:rPr lang="ru-RU" sz="1800" dirty="0"/>
              <a:t>6. При проведении электронных процедур, закрытых электронных процедур:</a:t>
            </a:r>
          </a:p>
          <a:p>
            <a:r>
              <a:rPr lang="ru-RU" sz="1800" dirty="0"/>
              <a:t>3) при проведении электронных процедур </a:t>
            </a:r>
            <a:r>
              <a:rPr lang="ru-RU" sz="1800" dirty="0">
                <a:solidFill>
                  <a:srgbClr val="FF0000"/>
                </a:solidFill>
              </a:rPr>
              <a:t>информация</a:t>
            </a:r>
            <a:r>
              <a:rPr lang="ru-RU" sz="1800" dirty="0"/>
              <a:t> и документы, которые подтверждают соответствие участника закупки дополнительным требованиям, установленным в соответствии с частью 2 или 2.1 (при наличии таких требований) статьи 31 настоящего Федерального закона, и предусмотренные подпунктом "н" пункта 1 части 1 настоящей статьи, не включаются участником закупки в заявку на участие в закупке. Такие </a:t>
            </a:r>
            <a:r>
              <a:rPr lang="ru-RU" sz="1800" dirty="0">
                <a:solidFill>
                  <a:srgbClr val="FF0000"/>
                </a:solidFill>
              </a:rPr>
              <a:t>информация </a:t>
            </a:r>
            <a:r>
              <a:rPr lang="ru-RU" sz="1800" dirty="0"/>
              <a:t>и документы в случаях, предусмотренных настоящим Федеральным законом, направляются (по состоянию на дату и время их направления) заказчику оператором электронной площадки из реестра участников закупок, аккредитованных на электронной площадке;</a:t>
            </a:r>
          </a:p>
          <a:p>
            <a:endParaRPr lang="ru-RU" sz="1800" dirty="0"/>
          </a:p>
          <a:p>
            <a:r>
              <a:rPr lang="ru-RU" sz="1800" dirty="0"/>
              <a:t>4) при проведении закрытых электронных процедур </a:t>
            </a:r>
            <a:r>
              <a:rPr lang="ru-RU" sz="1800" dirty="0">
                <a:solidFill>
                  <a:srgbClr val="FF0000"/>
                </a:solidFill>
              </a:rPr>
              <a:t>информация</a:t>
            </a:r>
            <a:r>
              <a:rPr lang="ru-RU" sz="1800" dirty="0"/>
              <a:t> и документы, которые предусмотрены подпунктом "н" пункта 1 части 1 настоящей статьи, не включаются участником закупки в заявку на участие в закупке. Такие </a:t>
            </a:r>
            <a:r>
              <a:rPr lang="ru-RU" sz="1800" dirty="0">
                <a:solidFill>
                  <a:srgbClr val="FF0000"/>
                </a:solidFill>
              </a:rPr>
              <a:t>информация </a:t>
            </a:r>
            <a:r>
              <a:rPr lang="ru-RU" sz="1800" dirty="0"/>
              <a:t>и документы в случаях, предусмотренных настоящим Федеральным законом, направляются (по состоянию на дату и время их направления) заказчику оператором специализированной электронной площадки из реестра участников закупок, аккредитованных на специализированной электронной площадке;</a:t>
            </a:r>
          </a:p>
        </p:txBody>
      </p:sp>
    </p:spTree>
    <p:extLst>
      <p:ext uri="{BB962C8B-B14F-4D97-AF65-F5344CB8AC3E}">
        <p14:creationId xmlns:p14="http://schemas.microsoft.com/office/powerpoint/2010/main" val="2159796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01782-C5DD-FD22-5FC8-651BAEB32D8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34323B-3EA7-B803-5ADE-29E5E27398B9}"/>
              </a:ext>
            </a:extLst>
          </p:cNvPr>
          <p:cNvSpPr>
            <a:spLocks noGrp="1"/>
          </p:cNvSpPr>
          <p:nvPr>
            <p:ph type="title"/>
          </p:nvPr>
        </p:nvSpPr>
        <p:spPr>
          <a:xfrm>
            <a:off x="518604" y="578189"/>
            <a:ext cx="10515600" cy="1325563"/>
          </a:xfrm>
        </p:spPr>
        <p:txBody>
          <a:bodyPr>
            <a:normAutofit/>
          </a:bodyPr>
          <a:lstStyle/>
          <a:p>
            <a:r>
              <a:rPr lang="ru-RU" sz="2400" b="1" dirty="0"/>
              <a:t>Ужесточение ответственности за недостоверные сведения в составе заявки</a:t>
            </a:r>
          </a:p>
        </p:txBody>
      </p:sp>
    </p:spTree>
    <p:extLst>
      <p:ext uri="{BB962C8B-B14F-4D97-AF65-F5344CB8AC3E}">
        <p14:creationId xmlns:p14="http://schemas.microsoft.com/office/powerpoint/2010/main" val="2763728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0C4A56-5F04-CD9B-9A17-93DC5711A22B}"/>
              </a:ext>
            </a:extLst>
          </p:cNvPr>
          <p:cNvSpPr>
            <a:spLocks noGrp="1"/>
          </p:cNvSpPr>
          <p:nvPr>
            <p:ph type="title"/>
          </p:nvPr>
        </p:nvSpPr>
        <p:spPr/>
        <p:txBody>
          <a:bodyPr>
            <a:noAutofit/>
          </a:bodyPr>
          <a:lstStyle/>
          <a:p>
            <a:pPr algn="ctr"/>
            <a:r>
              <a:rPr lang="ru-RU" sz="2400" b="1" dirty="0"/>
              <a:t>Статья 31. Требования к участникам закупки. </a:t>
            </a:r>
            <a:br>
              <a:rPr lang="ru-RU" sz="2400" b="1" dirty="0"/>
            </a:br>
            <a:r>
              <a:rPr lang="ru-RU" sz="2400" i="1" dirty="0"/>
              <a:t>(Федеральный закон от 7 июня 2025 г. N 138-ФЗ"О внесении изменений в статьи 31 и 43 Федерального закона "О контрактной системе в сфере закупок товаров, работ, услуг для обеспечения государственных и муниципальных нужд«)</a:t>
            </a:r>
          </a:p>
        </p:txBody>
      </p:sp>
      <p:sp>
        <p:nvSpPr>
          <p:cNvPr id="3" name="Объект 2">
            <a:extLst>
              <a:ext uri="{FF2B5EF4-FFF2-40B4-BE49-F238E27FC236}">
                <a16:creationId xmlns:a16="http://schemas.microsoft.com/office/drawing/2014/main" id="{B22EF47B-AD4B-76CA-29A2-C540EFCAE5E6}"/>
              </a:ext>
            </a:extLst>
          </p:cNvPr>
          <p:cNvSpPr>
            <a:spLocks noGrp="1"/>
          </p:cNvSpPr>
          <p:nvPr>
            <p:ph idx="1"/>
          </p:nvPr>
        </p:nvSpPr>
        <p:spPr>
          <a:xfrm>
            <a:off x="607381" y="2074199"/>
            <a:ext cx="10515600" cy="4667250"/>
          </a:xfrm>
        </p:spPr>
        <p:txBody>
          <a:bodyPr>
            <a:normAutofit lnSpcReduction="10000"/>
          </a:bodyPr>
          <a:lstStyle/>
          <a:p>
            <a:r>
              <a:rPr lang="ru-RU" sz="1800" strike="sngStrike" dirty="0"/>
              <a:t>Часть 9 статьи 31. Отстранение участника закупки от участия в определении поставщика (подрядчика, исполнителя) или отказ от заключения контракта с победителем определения поставщика (подрядчика, исполнителя) осуществляется в любой момент до заключения контракта, если заказчик или комиссия по осуществлению закупок обнаружит, что участник закупки не соответствует требованиям, указанным в части 1, частях 1.1, 2 и 2.1 (при наличии таких требований) настоящей статьи, или предоставил недостоверную информацию в отношении своего соответствия указанным требованиям.</a:t>
            </a:r>
          </a:p>
          <a:p>
            <a:r>
              <a:rPr lang="ru-RU" sz="1800" dirty="0">
                <a:solidFill>
                  <a:srgbClr val="FF0000"/>
                </a:solidFill>
              </a:rPr>
              <a:t>Новая редакция. </a:t>
            </a:r>
            <a:r>
              <a:rPr lang="ru-RU" sz="1800" dirty="0"/>
              <a:t>Часть</a:t>
            </a:r>
            <a:r>
              <a:rPr lang="ru-RU" sz="1800" dirty="0">
                <a:solidFill>
                  <a:srgbClr val="FF0000"/>
                </a:solidFill>
              </a:rPr>
              <a:t> </a:t>
            </a:r>
            <a:r>
              <a:rPr lang="ru-RU" sz="1800" dirty="0"/>
              <a:t>9 Статьи 31. </a:t>
            </a:r>
            <a:r>
              <a:rPr lang="ru-RU" sz="1800" b="1" dirty="0">
                <a:solidFill>
                  <a:srgbClr val="FF0000"/>
                </a:solidFill>
              </a:rPr>
              <a:t>Комиссия по осуществлению закупок обязана </a:t>
            </a:r>
            <a:r>
              <a:rPr lang="ru-RU" sz="1800" dirty="0"/>
              <a:t>отстранить участника закупки от участия в определении поставщика (подрядчика, исполнителя) в любой момент не позднее даты подведения итогов определения поставщика (подрядчика, исполнителя), если обнаружит, что участник закупки не соответствует требованиям, установленным в соответствии с частью 1, а также частями 1.1, 2 и 2.1 (в случае установления таких требований) настоящей статьи, и (или) предоставил недостоверную информацию о своем соответствии таким требованиям. </a:t>
            </a:r>
            <a:br>
              <a:rPr lang="ru-RU" sz="1800" dirty="0"/>
            </a:br>
            <a:r>
              <a:rPr lang="ru-RU" sz="1800" b="1" dirty="0">
                <a:solidFill>
                  <a:srgbClr val="FF0000"/>
                </a:solidFill>
              </a:rPr>
              <a:t>Заказчик обязан </a:t>
            </a:r>
            <a:r>
              <a:rPr lang="ru-RU" sz="1800" dirty="0"/>
              <a:t>отказаться от заключения контракта с участником закупки, если после подведения итогов определения поставщика (подрядчика, исполнителя) и до заключения в соответствии с настоящим Федеральным законом контракта обнаружит, что участник закупки не соответствует требованиям, установленным в соответствии с частью 1, а также частями 1.1, 2 и 2.1 (в случае установления таких требований) настоящей статьи, и (или) предоставил недостоверную информацию о своем соответствии таким требованиям </a:t>
            </a:r>
            <a:r>
              <a:rPr lang="ru-RU" sz="1800" b="1" dirty="0"/>
              <a:t>либо недостоверную информацию и (или) документы, содержащиеся в заявке на участие в закупке</a:t>
            </a:r>
            <a:r>
              <a:rPr lang="ru-RU" sz="1800" dirty="0"/>
              <a:t>.";</a:t>
            </a:r>
          </a:p>
        </p:txBody>
      </p:sp>
    </p:spTree>
    <p:extLst>
      <p:ext uri="{BB962C8B-B14F-4D97-AF65-F5344CB8AC3E}">
        <p14:creationId xmlns:p14="http://schemas.microsoft.com/office/powerpoint/2010/main" val="2787109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593C0-13FC-E90B-81A9-330B697F9B5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B8B1D2-A72D-6150-C987-DFC7C9BC49C3}"/>
              </a:ext>
            </a:extLst>
          </p:cNvPr>
          <p:cNvSpPr>
            <a:spLocks noGrp="1"/>
          </p:cNvSpPr>
          <p:nvPr>
            <p:ph type="title"/>
          </p:nvPr>
        </p:nvSpPr>
        <p:spPr/>
        <p:txBody>
          <a:bodyPr>
            <a:noAutofit/>
          </a:bodyPr>
          <a:lstStyle/>
          <a:p>
            <a:pPr algn="ctr"/>
            <a:r>
              <a:rPr lang="ru-RU" sz="2400" b="1" dirty="0"/>
              <a:t>Статья 43. Заявка на участие в закупке </a:t>
            </a:r>
            <a:br>
              <a:rPr lang="ru-RU" sz="2400" b="1" dirty="0"/>
            </a:br>
            <a:r>
              <a:rPr lang="ru-RU" sz="2400" i="1" dirty="0"/>
              <a:t>(Федеральный закон от 7 июня 2025 г. N 138-ФЗ"О внесении изменений в статьи 31 и 43 Федерального закона "О контрактной системе в сфере закупок товаров, работ, услуг для обеспечения государственных и муниципальных нужд«)</a:t>
            </a:r>
          </a:p>
        </p:txBody>
      </p:sp>
      <p:sp>
        <p:nvSpPr>
          <p:cNvPr id="3" name="Объект 2">
            <a:extLst>
              <a:ext uri="{FF2B5EF4-FFF2-40B4-BE49-F238E27FC236}">
                <a16:creationId xmlns:a16="http://schemas.microsoft.com/office/drawing/2014/main" id="{549D996B-A234-B143-1BA0-D9A9305CF635}"/>
              </a:ext>
            </a:extLst>
          </p:cNvPr>
          <p:cNvSpPr>
            <a:spLocks noGrp="1"/>
          </p:cNvSpPr>
          <p:nvPr>
            <p:ph idx="1"/>
          </p:nvPr>
        </p:nvSpPr>
        <p:spPr>
          <a:xfrm>
            <a:off x="838200" y="2201661"/>
            <a:ext cx="10515600" cy="4291213"/>
          </a:xfrm>
        </p:spPr>
        <p:txBody>
          <a:bodyPr>
            <a:normAutofit/>
          </a:bodyPr>
          <a:lstStyle/>
          <a:p>
            <a:r>
              <a:rPr lang="ru-RU" sz="1800" dirty="0">
                <a:solidFill>
                  <a:srgbClr val="FF0000"/>
                </a:solidFill>
              </a:rPr>
              <a:t>Новая часть 12. </a:t>
            </a:r>
            <a:r>
              <a:rPr lang="ru-RU" sz="1800" dirty="0"/>
              <a:t>Ответственность за недостоверность информации и (или) документов, включенных в заявку на участие в закупке, за действия, совершенные на основании указанных информации и (или) документов, несет участник закупки.</a:t>
            </a:r>
          </a:p>
        </p:txBody>
      </p:sp>
    </p:spTree>
    <p:extLst>
      <p:ext uri="{BB962C8B-B14F-4D97-AF65-F5344CB8AC3E}">
        <p14:creationId xmlns:p14="http://schemas.microsoft.com/office/powerpoint/2010/main" val="3818534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9EC75-1C13-FE5B-ECF0-479E26AB0FE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7E8B41-A1B7-3562-7709-E5AD3FDCE1DC}"/>
              </a:ext>
            </a:extLst>
          </p:cNvPr>
          <p:cNvSpPr>
            <a:spLocks noGrp="1"/>
          </p:cNvSpPr>
          <p:nvPr>
            <p:ph type="title"/>
          </p:nvPr>
        </p:nvSpPr>
        <p:spPr>
          <a:xfrm>
            <a:off x="518604" y="578189"/>
            <a:ext cx="10515600" cy="1325563"/>
          </a:xfrm>
        </p:spPr>
        <p:txBody>
          <a:bodyPr>
            <a:normAutofit/>
          </a:bodyPr>
          <a:lstStyle/>
          <a:p>
            <a:r>
              <a:rPr lang="ru-RU" sz="2400" b="1" dirty="0"/>
              <a:t>Изменения по закупкам в условиях неопределенного объема</a:t>
            </a:r>
          </a:p>
        </p:txBody>
      </p:sp>
    </p:spTree>
    <p:extLst>
      <p:ext uri="{BB962C8B-B14F-4D97-AF65-F5344CB8AC3E}">
        <p14:creationId xmlns:p14="http://schemas.microsoft.com/office/powerpoint/2010/main" val="2426379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8A2C1A-98DD-6D85-3529-EFA3904C7E93}"/>
              </a:ext>
            </a:extLst>
          </p:cNvPr>
          <p:cNvSpPr>
            <a:spLocks noGrp="1"/>
          </p:cNvSpPr>
          <p:nvPr>
            <p:ph type="title"/>
          </p:nvPr>
        </p:nvSpPr>
        <p:spPr>
          <a:xfrm>
            <a:off x="838200" y="152061"/>
            <a:ext cx="10515600" cy="700195"/>
          </a:xfrm>
        </p:spPr>
        <p:txBody>
          <a:bodyPr>
            <a:normAutofit fontScale="90000"/>
          </a:bodyPr>
          <a:lstStyle/>
          <a:p>
            <a:pPr algn="ctr"/>
            <a:r>
              <a:rPr lang="ru-RU" sz="2700" b="1" dirty="0"/>
              <a:t>Статья 34. Контракт </a:t>
            </a:r>
            <a:br>
              <a:rPr lang="ru-RU" sz="2700" b="1" dirty="0"/>
            </a:br>
            <a:r>
              <a:rPr lang="ru-RU" sz="2700" i="1" dirty="0"/>
              <a:t>(Федеральный закон от 26 декабря 2024 г. N 484-ФЗ)</a:t>
            </a:r>
          </a:p>
        </p:txBody>
      </p:sp>
      <p:sp>
        <p:nvSpPr>
          <p:cNvPr id="3" name="Объект 2">
            <a:extLst>
              <a:ext uri="{FF2B5EF4-FFF2-40B4-BE49-F238E27FC236}">
                <a16:creationId xmlns:a16="http://schemas.microsoft.com/office/drawing/2014/main" id="{B08234E5-B1E2-234A-A3AE-BEF0213F924F}"/>
              </a:ext>
            </a:extLst>
          </p:cNvPr>
          <p:cNvSpPr>
            <a:spLocks noGrp="1"/>
          </p:cNvSpPr>
          <p:nvPr>
            <p:ph idx="1"/>
          </p:nvPr>
        </p:nvSpPr>
        <p:spPr>
          <a:xfrm>
            <a:off x="838200" y="1367161"/>
            <a:ext cx="10515600" cy="2230515"/>
          </a:xfrm>
        </p:spPr>
        <p:txBody>
          <a:bodyPr>
            <a:normAutofit fontScale="70000" lnSpcReduction="20000"/>
          </a:bodyPr>
          <a:lstStyle/>
          <a:p>
            <a:r>
              <a:rPr lang="ru-RU" dirty="0"/>
              <a:t>1. Контракт заключается на условиях, предусмотренных извещением об осуществлении закупки или приглашением, документацией о закупке, заявкой участника закупки, с которым заключается контракт, за исключением случаев, в которых в соответствии с настоящим Федеральным законом извещение об осуществлении закупки или приглашение, документация о закупке, заявка не предусмотрены. В случае, предусмотренном частью 24 статьи 22 настоящего Федерального закона, контракт должен содержать порядок определения количества поставляемого товара, объема выполняемой работы, оказываемой услуги, </a:t>
            </a:r>
            <a:r>
              <a:rPr lang="ru-RU" dirty="0">
                <a:solidFill>
                  <a:srgbClr val="FF0000"/>
                </a:solidFill>
              </a:rPr>
              <a:t>срока (сроков) поставки товара, выполнения работы, оказания услуги </a:t>
            </a:r>
            <a:r>
              <a:rPr lang="ru-RU" dirty="0"/>
              <a:t>на основании заявок заказчика.</a:t>
            </a:r>
          </a:p>
        </p:txBody>
      </p:sp>
    </p:spTree>
    <p:extLst>
      <p:ext uri="{BB962C8B-B14F-4D97-AF65-F5344CB8AC3E}">
        <p14:creationId xmlns:p14="http://schemas.microsoft.com/office/powerpoint/2010/main" val="479779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BB0DD-5A42-CDB4-2D8E-400E288F6D4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F3E7EA-2AEB-B44F-501B-B11D51D6D846}"/>
              </a:ext>
            </a:extLst>
          </p:cNvPr>
          <p:cNvSpPr>
            <a:spLocks noGrp="1"/>
          </p:cNvSpPr>
          <p:nvPr>
            <p:ph type="title"/>
          </p:nvPr>
        </p:nvSpPr>
        <p:spPr>
          <a:xfrm>
            <a:off x="838200" y="0"/>
            <a:ext cx="10515600" cy="700195"/>
          </a:xfrm>
        </p:spPr>
        <p:txBody>
          <a:bodyPr>
            <a:normAutofit fontScale="90000"/>
          </a:bodyPr>
          <a:lstStyle/>
          <a:p>
            <a:pPr algn="ctr"/>
            <a:r>
              <a:rPr lang="ru-RU" sz="2700" b="1" dirty="0"/>
              <a:t>Статья 42. Извещение об осуществлении закупки </a:t>
            </a:r>
            <a:br>
              <a:rPr lang="ru-RU" sz="2700" b="1" dirty="0"/>
            </a:br>
            <a:r>
              <a:rPr lang="ru-RU" sz="2700" i="1" dirty="0"/>
              <a:t>(Федеральный закон от 26 декабря 2024 г. N 484-ФЗ)</a:t>
            </a:r>
          </a:p>
        </p:txBody>
      </p:sp>
      <p:sp>
        <p:nvSpPr>
          <p:cNvPr id="3" name="Объект 2">
            <a:extLst>
              <a:ext uri="{FF2B5EF4-FFF2-40B4-BE49-F238E27FC236}">
                <a16:creationId xmlns:a16="http://schemas.microsoft.com/office/drawing/2014/main" id="{7E4B9D04-9AF8-0999-285A-F7BA2D776B04}"/>
              </a:ext>
            </a:extLst>
          </p:cNvPr>
          <p:cNvSpPr>
            <a:spLocks noGrp="1"/>
          </p:cNvSpPr>
          <p:nvPr>
            <p:ph idx="1"/>
          </p:nvPr>
        </p:nvSpPr>
        <p:spPr>
          <a:xfrm>
            <a:off x="392097" y="861134"/>
            <a:ext cx="11407806" cy="4421080"/>
          </a:xfrm>
        </p:spPr>
        <p:txBody>
          <a:bodyPr>
            <a:normAutofit fontScale="62500" lnSpcReduction="20000"/>
          </a:bodyPr>
          <a:lstStyle/>
          <a:p>
            <a:r>
              <a:rPr lang="ru-RU" dirty="0"/>
              <a:t>1. При осуществлении закупки путем проведения открытых конкурентных способов заказчик формирует с использованием единой информационной системы, подписывает усиленной электронной подписью лица, имеющего право действовать от имени заказчика, и размещает в единой информационной системе извещение об осуществлении закупки, содержащее следующую информацию: …</a:t>
            </a:r>
          </a:p>
          <a:p>
            <a:r>
              <a:rPr lang="ru-RU" dirty="0"/>
              <a:t>8) срок исполнения контракта (отдельных этапов исполнения контракта, если проектом контракта предусмотрены такие этапы). </a:t>
            </a:r>
            <a:br>
              <a:rPr lang="ru-RU" dirty="0"/>
            </a:br>
            <a:r>
              <a:rPr lang="ru-RU" dirty="0">
                <a:solidFill>
                  <a:srgbClr val="FF0000"/>
                </a:solidFill>
              </a:rPr>
              <a:t>В случае, предусмотренном частью 24 статьи 22 настоящего Федерального закона, указывается, что сроки исполнения отдельных этапов исполнения контракта определяются на основании заявок заказчика в порядке, предусмотренном контрактом;</a:t>
            </a:r>
          </a:p>
          <a:p>
            <a:endParaRPr lang="ru-RU" dirty="0"/>
          </a:p>
          <a:p>
            <a:r>
              <a:rPr lang="ru-RU" dirty="0"/>
              <a:t>9) начальная (максимальная) цена контракта (цена отдельных этапов исполнения контракта, если проектом контракта предусмотрены такие этапы), источник финансирования, наименование валюты в соответствии с общероссийским классификатором валют. В случае, предусмотренном частью 24 статьи 22 настоящего Федерального закона, указываются начальная цена единицы товара, работы, услуги, а также начальная сумма цен указанных единиц и максимальное значение цены контракта </a:t>
            </a:r>
            <a:r>
              <a:rPr lang="ru-RU" dirty="0">
                <a:solidFill>
                  <a:srgbClr val="FF0000"/>
                </a:solidFill>
              </a:rPr>
              <a:t>без указания цен отдельных этапов исполнения контракта. </a:t>
            </a:r>
            <a:r>
              <a:rPr lang="ru-RU" dirty="0"/>
              <a:t>В случаях, установленных Правительством Российской Федерации в соответствии с частью 2 статьи 34 настоящего Федерального закона, указываются ориентировочное значение цены контракта либо формула цены и максимальное значение цены контракта;</a:t>
            </a:r>
          </a:p>
          <a:p>
            <a:endParaRPr lang="ru-RU" dirty="0"/>
          </a:p>
        </p:txBody>
      </p:sp>
    </p:spTree>
    <p:extLst>
      <p:ext uri="{BB962C8B-B14F-4D97-AF65-F5344CB8AC3E}">
        <p14:creationId xmlns:p14="http://schemas.microsoft.com/office/powerpoint/2010/main" val="1349850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B217-8B86-3F73-7D5D-76996F5F945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C08C7E-59AD-94D9-151D-E2AD3BDBF4BA}"/>
              </a:ext>
            </a:extLst>
          </p:cNvPr>
          <p:cNvSpPr>
            <a:spLocks noGrp="1"/>
          </p:cNvSpPr>
          <p:nvPr>
            <p:ph type="title"/>
          </p:nvPr>
        </p:nvSpPr>
        <p:spPr>
          <a:xfrm>
            <a:off x="518604" y="578189"/>
            <a:ext cx="10515600" cy="1325563"/>
          </a:xfrm>
        </p:spPr>
        <p:txBody>
          <a:bodyPr>
            <a:normAutofit/>
          </a:bodyPr>
          <a:lstStyle/>
          <a:p>
            <a:r>
              <a:rPr lang="ru-RU" sz="2400" b="1" dirty="0"/>
              <a:t>Изменения в порядке заключения и исполнения контрактов</a:t>
            </a:r>
          </a:p>
        </p:txBody>
      </p:sp>
    </p:spTree>
    <p:extLst>
      <p:ext uri="{BB962C8B-B14F-4D97-AF65-F5344CB8AC3E}">
        <p14:creationId xmlns:p14="http://schemas.microsoft.com/office/powerpoint/2010/main" val="1272690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37880-546F-24A6-6A60-2CDBB4A7CBD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8AAC0-49A2-4B55-2134-40C08E9F406A}"/>
              </a:ext>
            </a:extLst>
          </p:cNvPr>
          <p:cNvSpPr>
            <a:spLocks noGrp="1"/>
          </p:cNvSpPr>
          <p:nvPr>
            <p:ph type="title"/>
          </p:nvPr>
        </p:nvSpPr>
        <p:spPr>
          <a:xfrm>
            <a:off x="569844" y="0"/>
            <a:ext cx="11477154" cy="996536"/>
          </a:xfrm>
        </p:spPr>
        <p:txBody>
          <a:bodyPr>
            <a:normAutofit fontScale="90000"/>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93. Осуществление закупки у единственного поставщика (подрядчика, исполнителя)</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b="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dirty="0">
              <a:solidFill>
                <a:srgbClr val="0070C0"/>
              </a:solidFill>
            </a:endParaRPr>
          </a:p>
        </p:txBody>
      </p:sp>
      <p:sp>
        <p:nvSpPr>
          <p:cNvPr id="3" name="Объект 2">
            <a:extLst>
              <a:ext uri="{FF2B5EF4-FFF2-40B4-BE49-F238E27FC236}">
                <a16:creationId xmlns:a16="http://schemas.microsoft.com/office/drawing/2014/main" id="{771CB53F-25DD-3848-CD6C-CDC4639D8251}"/>
              </a:ext>
            </a:extLst>
          </p:cNvPr>
          <p:cNvSpPr>
            <a:spLocks noGrp="1"/>
          </p:cNvSpPr>
          <p:nvPr>
            <p:ph idx="1"/>
          </p:nvPr>
        </p:nvSpPr>
        <p:spPr>
          <a:xfrm>
            <a:off x="457200" y="966683"/>
            <a:ext cx="11310730" cy="5642839"/>
          </a:xfrm>
        </p:spPr>
        <p:txBody>
          <a:bodyPr>
            <a:noAutofit/>
          </a:bodyPr>
          <a:lstStyle/>
          <a:p>
            <a:r>
              <a:rPr lang="ru-RU" sz="1800" dirty="0"/>
              <a:t>5. Заключение контракта с единственным поставщиком (подрядчиком, исполнителем) </a:t>
            </a:r>
            <a:r>
              <a:rPr lang="ru-RU" sz="1800" b="1" dirty="0"/>
              <a:t>в случае признания определения поставщика (подрядчика, исполнителя) несостоявшимся осуществляется в соответствии с пунктами 24 и 25 части 1 настоящей статьи:</a:t>
            </a:r>
          </a:p>
          <a:p>
            <a:r>
              <a:rPr lang="ru-RU" sz="1800" dirty="0"/>
              <a:t>3) в порядке, установленном настоящим Федеральным законом для заключения контракта с победителем соответствующего способа определения поставщика (подрядчика, исполнителя), с учетом положений части 9 настоящей статьи. При этом, если при проведении электронной процедуры, закрытой электронной процедуры закупка в соответствии с частью 8 статьи 52 </a:t>
            </a:r>
            <a:r>
              <a:rPr lang="ru-RU" sz="1800" i="1" dirty="0">
                <a:solidFill>
                  <a:srgbClr val="7030A0"/>
                </a:solidFill>
              </a:rPr>
              <a:t>(никто не подал, всех сняли, все уклонисты, заказчик отказался), </a:t>
            </a:r>
            <a:r>
              <a:rPr lang="ru-RU" sz="1800" dirty="0"/>
              <a:t>частью 4 статьи 77 </a:t>
            </a:r>
            <a:r>
              <a:rPr lang="ru-RU" sz="1800" i="1" dirty="0">
                <a:solidFill>
                  <a:srgbClr val="7030A0"/>
                </a:solidFill>
              </a:rPr>
              <a:t>(+ никто не запросил документацию в закрытом способе или комиссия всем отказал в предоставлении документации) </a:t>
            </a:r>
            <a:r>
              <a:rPr lang="ru-RU" sz="1800" dirty="0"/>
              <a:t>настоящего Федерального закона осуществляется у единственного поставщика (подрядчика, исполнителя):</a:t>
            </a:r>
          </a:p>
          <a:p>
            <a:r>
              <a:rPr lang="ru-RU" sz="1800" dirty="0"/>
              <a:t>а) </a:t>
            </a:r>
            <a:r>
              <a:rPr lang="ru-RU" sz="1800" strike="sngStrike" dirty="0"/>
              <a:t>единственный поставщик (подрядчик, исполнитель) </a:t>
            </a:r>
            <a:r>
              <a:rPr lang="ru-RU" sz="1800" dirty="0">
                <a:solidFill>
                  <a:srgbClr val="FF0000"/>
                </a:solidFill>
              </a:rPr>
              <a:t>участник закупки </a:t>
            </a:r>
            <a:r>
              <a:rPr lang="ru-RU" sz="1800" dirty="0"/>
              <a:t>в случаях, предусмотренных статьей 51 настоящего Федерального закона для формирования, размещения информации и документов на электронной площадке, специализированной электронной площадке, формирует, </a:t>
            </a:r>
            <a:r>
              <a:rPr lang="ru-RU" sz="1800" dirty="0">
                <a:solidFill>
                  <a:srgbClr val="FF0000"/>
                </a:solidFill>
              </a:rPr>
              <a:t>подписывает усиленной электронной подписью лица, имеющего право действовать от имени участника закупки, </a:t>
            </a:r>
            <a:r>
              <a:rPr lang="ru-RU" sz="1800" dirty="0"/>
              <a:t>и размещает такие информацию и документы в единой информационной системе (если иное не предусмотрено в соответствии с настоящим Федеральным законом);</a:t>
            </a:r>
          </a:p>
          <a:p>
            <a:r>
              <a:rPr lang="ru-RU" sz="1800" dirty="0"/>
              <a:t>б) положения пункта 2 части 2 </a:t>
            </a:r>
            <a:r>
              <a:rPr lang="ru-RU" sz="1800" i="1" dirty="0">
                <a:solidFill>
                  <a:srgbClr val="7030A0"/>
                </a:solidFill>
              </a:rPr>
              <a:t>(увеличение количества товаров в момент заключение контракта), </a:t>
            </a:r>
            <a:r>
              <a:rPr lang="ru-RU" sz="1800" dirty="0"/>
              <a:t>подпункта "б" пункта 2 части 3 </a:t>
            </a:r>
            <a:r>
              <a:rPr lang="ru-RU" sz="1800" i="1" dirty="0">
                <a:solidFill>
                  <a:srgbClr val="7030A0"/>
                </a:solidFill>
              </a:rPr>
              <a:t>(размещение протокола разногласий в случае несогласия участника заключить контракт), </a:t>
            </a:r>
            <a:r>
              <a:rPr lang="ru-RU" sz="1800" dirty="0">
                <a:solidFill>
                  <a:srgbClr val="FF0000"/>
                </a:solidFill>
              </a:rPr>
              <a:t>части 6 </a:t>
            </a:r>
            <a:r>
              <a:rPr lang="ru-RU" sz="1800" i="1" dirty="0">
                <a:solidFill>
                  <a:srgbClr val="7030A0"/>
                </a:solidFill>
              </a:rPr>
              <a:t>(про направление информации в РНП по уклонистам)</a:t>
            </a:r>
            <a:r>
              <a:rPr lang="ru-RU" sz="1800" dirty="0">
                <a:solidFill>
                  <a:srgbClr val="FF0000"/>
                </a:solidFill>
              </a:rPr>
              <a:t> и </a:t>
            </a:r>
            <a:r>
              <a:rPr lang="ru-RU" sz="1800" dirty="0"/>
              <a:t>7 </a:t>
            </a:r>
            <a:r>
              <a:rPr lang="ru-RU" sz="1800" i="1" dirty="0">
                <a:solidFill>
                  <a:srgbClr val="7030A0"/>
                </a:solidFill>
              </a:rPr>
              <a:t>(заключение контракта со следующим участником при уклонении)</a:t>
            </a:r>
            <a:r>
              <a:rPr lang="ru-RU" sz="1800" dirty="0"/>
              <a:t> статьи 51 настоящего Федерального закона не применяются;</a:t>
            </a:r>
          </a:p>
        </p:txBody>
      </p:sp>
    </p:spTree>
    <p:extLst>
      <p:ext uri="{BB962C8B-B14F-4D97-AF65-F5344CB8AC3E}">
        <p14:creationId xmlns:p14="http://schemas.microsoft.com/office/powerpoint/2010/main" val="218071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393FD-D6B8-455E-2CF0-A4A9C5FE2F4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ADCABE-CB88-BCEB-F92E-AD4C7E02CA19}"/>
              </a:ext>
            </a:extLst>
          </p:cNvPr>
          <p:cNvSpPr>
            <a:spLocks noGrp="1"/>
          </p:cNvSpPr>
          <p:nvPr>
            <p:ph type="title"/>
          </p:nvPr>
        </p:nvSpPr>
        <p:spPr>
          <a:xfrm>
            <a:off x="569844" y="0"/>
            <a:ext cx="10515600" cy="996536"/>
          </a:xfrm>
        </p:spPr>
        <p:txBody>
          <a:bodyPr>
            <a:normAutofit/>
          </a:bodyPr>
          <a:lstStyle/>
          <a:p>
            <a:pPr algn="ctr"/>
            <a:r>
              <a:rPr lang="ru-RU" sz="2400" dirty="0">
                <a:solidFill>
                  <a:srgbClr val="0070C0"/>
                </a:solidFill>
              </a:rPr>
              <a:t>Статья 93. Осуществление закупки у единственного поставщика (подрядчика, исполнителя)</a:t>
            </a:r>
            <a:endParaRPr lang="ru-RU" sz="1600" b="1" i="1" dirty="0">
              <a:solidFill>
                <a:srgbClr val="FF0000"/>
              </a:solidFill>
            </a:endParaRPr>
          </a:p>
        </p:txBody>
      </p:sp>
      <p:sp>
        <p:nvSpPr>
          <p:cNvPr id="3" name="Объект 2">
            <a:extLst>
              <a:ext uri="{FF2B5EF4-FFF2-40B4-BE49-F238E27FC236}">
                <a16:creationId xmlns:a16="http://schemas.microsoft.com/office/drawing/2014/main" id="{1B48D0BB-FC5F-0B39-92AF-F81A68356124}"/>
              </a:ext>
            </a:extLst>
          </p:cNvPr>
          <p:cNvSpPr>
            <a:spLocks noGrp="1"/>
          </p:cNvSpPr>
          <p:nvPr>
            <p:ph idx="1"/>
          </p:nvPr>
        </p:nvSpPr>
        <p:spPr>
          <a:xfrm>
            <a:off x="440635" y="851273"/>
            <a:ext cx="11310730" cy="4924633"/>
          </a:xfrm>
        </p:spPr>
        <p:txBody>
          <a:bodyPr>
            <a:noAutofit/>
          </a:bodyPr>
          <a:lstStyle/>
          <a:p>
            <a:pPr algn="just"/>
            <a:r>
              <a:rPr lang="ru-RU" sz="1800" dirty="0">
                <a:solidFill>
                  <a:srgbClr val="FF0000"/>
                </a:solidFill>
              </a:rPr>
              <a:t>Новая редакция части 2. </a:t>
            </a:r>
            <a:r>
              <a:rPr lang="ru-RU" sz="1800" b="1" dirty="0"/>
              <a:t>Не позднее одного рабочего дня, следующего за днем включения в реестр контрактов, заключенных заказчиками, информации о заключении контракта с единственным поставщиком (подрядчиком, исполнителем) </a:t>
            </a:r>
            <a:r>
              <a:rPr lang="ru-RU" sz="1800" dirty="0"/>
              <a:t>в случаях, предусмотренных пунктами </a:t>
            </a:r>
            <a:r>
              <a:rPr lang="ru-RU" sz="1800" b="1" dirty="0"/>
              <a:t>6, 6.1, 9, 34 и 50 </a:t>
            </a:r>
            <a:r>
              <a:rPr lang="ru-RU" sz="1800" dirty="0"/>
              <a:t>части 1 настоящей статьи, </a:t>
            </a:r>
            <a:r>
              <a:rPr lang="ru-RU" sz="1800" b="1" dirty="0">
                <a:solidFill>
                  <a:srgbClr val="FF0000"/>
                </a:solidFill>
              </a:rPr>
              <a:t>заказчик направляет с использованием единой информационной системы </a:t>
            </a:r>
            <a:r>
              <a:rPr lang="ru-RU" sz="1800" b="1" dirty="0"/>
              <a:t>уведомление о заключении контракта, содержащее обоснование наступления такого случая и указание положений настоящей статьи, явившихся основанием для заключения контракта</a:t>
            </a:r>
            <a:r>
              <a:rPr lang="ru-RU" sz="1800" dirty="0"/>
              <a:t>, в федеральный орган исполнительной власти, уполномоченный на осуществление контроля в сфере закупок, или контрольный орган в сфере государственного оборонного заказа при осуществлении закупки для обеспечения федеральных нужд, в исполнительный орган субъекта Российской Федерации, уполномоченный на осуществление контроля в сфере закупок, при осуществлении закупки для обеспечения нужд субъекта Российской Федерации, в орган местного самоуправления, уполномоченный на осуществление контроля в сфере закупок, при осуществлении закупки для обеспечения муниципальных нужд. Если при осуществлении закупки у единственного поставщика (подрядчика, исполнителя) в случаях, предусмотренных пунктами 6, 6.1, 9, 34 и 50 части 1 настоящей статьи, контракт в соответствии с настоящим Федеральным законом подлежит включению в предусмотренный частью 7 статьи 103 настоящего Федерального закона отдельный реестр контрактов, заключенных заказчиками, заказчик направляет в соответствующий контрольный орган в сфере закупок не позднее одного рабочего дня, следующего за днем заключения контракта, уведомление о заключении контракта, содержащее обоснование наступления такого случая и указание положений настоящей статьи, явившихся основанием для заключения контракта, с приложением копии заключенного контракта.</a:t>
            </a:r>
          </a:p>
        </p:txBody>
      </p:sp>
      <p:sp>
        <p:nvSpPr>
          <p:cNvPr id="5" name="TextBox 4">
            <a:extLst>
              <a:ext uri="{FF2B5EF4-FFF2-40B4-BE49-F238E27FC236}">
                <a16:creationId xmlns:a16="http://schemas.microsoft.com/office/drawing/2014/main" id="{2413CF38-3E4E-CAB9-6010-CD10C437AF9B}"/>
              </a:ext>
            </a:extLst>
          </p:cNvPr>
          <p:cNvSpPr txBox="1"/>
          <p:nvPr/>
        </p:nvSpPr>
        <p:spPr>
          <a:xfrm>
            <a:off x="253577" y="5716620"/>
            <a:ext cx="1114813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1" u="none" strike="noStrike" kern="1200" cap="none" spc="0" normalizeH="0" baseline="0" noProof="0" dirty="0">
                <a:ln>
                  <a:noFill/>
                </a:ln>
                <a:solidFill>
                  <a:prstClr val="black"/>
                </a:solidFill>
                <a:effectLst/>
                <a:uLnTx/>
                <a:uFillTx/>
                <a:latin typeface="Calibri"/>
                <a:ea typeface="+mn-ea"/>
                <a:cs typeface="+mn-cs"/>
              </a:rPr>
              <a:t>6) «исключительные полномочия органов власти и подведомственных им…;   6.1.)  - «ед. поставщик» для субъектов, </a:t>
            </a:r>
            <a:r>
              <a:rPr kumimoji="0" lang="ru-RU" sz="1200" b="0" i="1" u="none" strike="noStrike" kern="1200" cap="none" spc="0" normalizeH="0" baseline="0" noProof="0" dirty="0" err="1">
                <a:ln>
                  <a:noFill/>
                </a:ln>
                <a:solidFill>
                  <a:prstClr val="black"/>
                </a:solidFill>
                <a:effectLst/>
                <a:uLnTx/>
                <a:uFillTx/>
                <a:latin typeface="Calibri"/>
                <a:ea typeface="+mn-ea"/>
                <a:cs typeface="+mn-cs"/>
              </a:rPr>
              <a:t>мун.образований</a:t>
            </a:r>
            <a:r>
              <a:rPr kumimoji="0" lang="ru-RU" sz="1200" b="0" i="1" u="none" strike="noStrike" kern="1200" cap="none" spc="0" normalizeH="0" baseline="0" noProof="0" dirty="0">
                <a:ln>
                  <a:noFill/>
                </a:ln>
                <a:solidFill>
                  <a:prstClr val="black"/>
                </a:solidFill>
                <a:effectLst/>
                <a:uLnTx/>
                <a:uFillTx/>
                <a:latin typeface="Calibri"/>
                <a:ea typeface="+mn-ea"/>
                <a:cs typeface="+mn-cs"/>
              </a:rPr>
              <a:t>  по поставке </a:t>
            </a:r>
            <a:r>
              <a:rPr kumimoji="0" lang="ru-RU" sz="1200" b="0" i="1" u="none" strike="noStrike" kern="1200" cap="none" spc="0" normalizeH="0" baseline="0" noProof="0" dirty="0">
                <a:ln>
                  <a:noFill/>
                </a:ln>
                <a:solidFill>
                  <a:srgbClr val="22272F"/>
                </a:solidFill>
                <a:effectLst/>
                <a:uLnTx/>
                <a:uFillTx/>
                <a:latin typeface="Calibri"/>
                <a:ea typeface="+mn-ea"/>
                <a:cs typeface="+mn-cs"/>
              </a:rPr>
              <a:t>лекарственных средств, специализированных продуктов лечебного питания, медицинских изделий, расходных материалов;   9) «срочные» закупки;   </a:t>
            </a:r>
            <a:br>
              <a:rPr kumimoji="0" lang="ru-RU" sz="1200" b="0" i="1" u="none" strike="noStrike" kern="1200" cap="none" spc="0" normalizeH="0" baseline="0" noProof="0" dirty="0">
                <a:ln>
                  <a:noFill/>
                </a:ln>
                <a:solidFill>
                  <a:srgbClr val="22272F"/>
                </a:solidFill>
                <a:effectLst/>
                <a:uLnTx/>
                <a:uFillTx/>
                <a:latin typeface="Calibri"/>
                <a:ea typeface="+mn-ea"/>
                <a:cs typeface="+mn-cs"/>
              </a:rPr>
            </a:br>
            <a:r>
              <a:rPr kumimoji="0" lang="ru-RU" sz="1200" b="0" i="1" u="none" strike="noStrike" kern="1200" cap="none" spc="0" normalizeH="0" baseline="0" noProof="0" dirty="0">
                <a:ln>
                  <a:noFill/>
                </a:ln>
                <a:solidFill>
                  <a:srgbClr val="22272F"/>
                </a:solidFill>
                <a:effectLst/>
                <a:uLnTx/>
                <a:uFillTx/>
                <a:latin typeface="Calibri"/>
                <a:ea typeface="+mn-ea"/>
                <a:cs typeface="+mn-cs"/>
              </a:rPr>
              <a:t>34) заключение федеральным органом исполнительной власти контракта с иностранной организацией на лечение гражданина Российской Федерации за пределами территории Российской Федерации; 50) осуществление закупки транспортных услуг и связанных с их обеспечением дополнительных услуг в случае необходимости выполнения воинских перевозок,…</a:t>
            </a:r>
          </a:p>
        </p:txBody>
      </p:sp>
    </p:spTree>
    <p:extLst>
      <p:ext uri="{BB962C8B-B14F-4D97-AF65-F5344CB8AC3E}">
        <p14:creationId xmlns:p14="http://schemas.microsoft.com/office/powerpoint/2010/main" val="3738679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F779F-D1AB-E7BD-443D-D6EA4674225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F968E9-DB3D-88C3-0F92-D88E1EE4EE3F}"/>
              </a:ext>
            </a:extLst>
          </p:cNvPr>
          <p:cNvSpPr>
            <a:spLocks noGrp="1"/>
          </p:cNvSpPr>
          <p:nvPr>
            <p:ph type="title"/>
          </p:nvPr>
        </p:nvSpPr>
        <p:spPr>
          <a:xfrm>
            <a:off x="0" y="-1"/>
            <a:ext cx="11943265" cy="1207363"/>
          </a:xfrm>
        </p:spPr>
        <p:txBody>
          <a:bodyPr>
            <a:norm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93. Осуществление закупки у единственного поставщика (подрядчика, исполнителя)</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b="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1600" dirty="0">
              <a:solidFill>
                <a:srgbClr val="0070C0"/>
              </a:solidFill>
            </a:endParaRPr>
          </a:p>
        </p:txBody>
      </p:sp>
      <p:sp>
        <p:nvSpPr>
          <p:cNvPr id="3" name="Объект 2">
            <a:extLst>
              <a:ext uri="{FF2B5EF4-FFF2-40B4-BE49-F238E27FC236}">
                <a16:creationId xmlns:a16="http://schemas.microsoft.com/office/drawing/2014/main" id="{553D0F75-B465-1E51-8887-ED45CBD2DE9C}"/>
              </a:ext>
            </a:extLst>
          </p:cNvPr>
          <p:cNvSpPr>
            <a:spLocks noGrp="1"/>
          </p:cNvSpPr>
          <p:nvPr>
            <p:ph idx="1"/>
          </p:nvPr>
        </p:nvSpPr>
        <p:spPr>
          <a:xfrm>
            <a:off x="440635" y="1078798"/>
            <a:ext cx="11310730" cy="4700404"/>
          </a:xfrm>
        </p:spPr>
        <p:txBody>
          <a:bodyPr>
            <a:noAutofit/>
          </a:bodyPr>
          <a:lstStyle/>
          <a:p>
            <a:r>
              <a:rPr lang="ru-RU" sz="1800" dirty="0">
                <a:solidFill>
                  <a:srgbClr val="FF0000"/>
                </a:solidFill>
              </a:rPr>
              <a:t>Дополнить новыми пунктами</a:t>
            </a:r>
          </a:p>
          <a:p>
            <a:r>
              <a:rPr lang="ru-RU" sz="1800" dirty="0">
                <a:solidFill>
                  <a:srgbClr val="FF0000"/>
                </a:solidFill>
              </a:rPr>
              <a:t>в) </a:t>
            </a:r>
            <a:r>
              <a:rPr lang="ru-RU" sz="1800" dirty="0"/>
              <a:t>количество протоколов разногласий, которые участник закупки вправе сформировать, подписать и разместить в соответствии с пунктом 2 части 3 статьи 51 настоящего Федерального закона, </a:t>
            </a:r>
            <a:r>
              <a:rPr lang="ru-RU" sz="1800" b="1" dirty="0"/>
              <a:t>не ограничивается;</a:t>
            </a:r>
          </a:p>
          <a:p>
            <a:r>
              <a:rPr lang="ru-RU" sz="1800" dirty="0">
                <a:solidFill>
                  <a:srgbClr val="FF0000"/>
                </a:solidFill>
              </a:rPr>
              <a:t>г)</a:t>
            </a:r>
            <a:r>
              <a:rPr lang="ru-RU" sz="1800" dirty="0"/>
              <a:t> в случае, предусмотренном подпунктом "а" пункта 2 части 3 статьи 51 настоящего Федерального закона, в протоколе разногласий вместо включенной в проект контракта информации, несоответствующей требованиям, установленным в извещении об осуществлении закупки, и положениям заявки на участие в закупке указываются положения проекта контракта, в отношении которых возникли разногласия;</a:t>
            </a:r>
          </a:p>
          <a:p>
            <a:r>
              <a:rPr lang="ru-RU" sz="1800" dirty="0">
                <a:solidFill>
                  <a:srgbClr val="FF0000"/>
                </a:solidFill>
              </a:rPr>
              <a:t>д) </a:t>
            </a:r>
            <a:r>
              <a:rPr lang="ru-RU" sz="1800" dirty="0"/>
              <a:t>участник закупки вправе сформировать, подписать усиленной электронной подписью лица, имеющего право действовать от имени участника закупки, и разместить в единой информационной системе отказ от заключения контракта;</a:t>
            </a:r>
          </a:p>
          <a:p>
            <a:r>
              <a:rPr lang="ru-RU" sz="1800" dirty="0">
                <a:solidFill>
                  <a:srgbClr val="FF0000"/>
                </a:solidFill>
              </a:rPr>
              <a:t>е)</a:t>
            </a:r>
            <a:r>
              <a:rPr lang="ru-RU" sz="1800" dirty="0"/>
              <a:t> заказчик вправе сформировать, подписать усиленной электронной подписью лица, имеющего право действовать от имени заказчика, и разместить в единой информационной системе протокол об отказе от заключения контракта. Вместо информации об идентификационном номере заявки на участие в закупке, о факте, являющемся основанием для отказа от заключения контракта, реквизитов документов, подтверждающих этот факт, в таком протоколе указывается основание отказа заказчика от заключения контракта;</a:t>
            </a:r>
          </a:p>
        </p:txBody>
      </p:sp>
    </p:spTree>
    <p:extLst>
      <p:ext uri="{BB962C8B-B14F-4D97-AF65-F5344CB8AC3E}">
        <p14:creationId xmlns:p14="http://schemas.microsoft.com/office/powerpoint/2010/main" val="435081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51F24E-F59C-37E8-8D8F-B2A772E0A19F}"/>
              </a:ext>
            </a:extLst>
          </p:cNvPr>
          <p:cNvSpPr>
            <a:spLocks noGrp="1"/>
          </p:cNvSpPr>
          <p:nvPr>
            <p:ph type="title"/>
          </p:nvPr>
        </p:nvSpPr>
        <p:spPr>
          <a:xfrm>
            <a:off x="230819" y="107672"/>
            <a:ext cx="11730362" cy="1325563"/>
          </a:xfrm>
        </p:spPr>
        <p:txBody>
          <a:bodyPr>
            <a:normAutofit fontScale="90000"/>
          </a:bodyPr>
          <a:lstStyle/>
          <a:p>
            <a:pPr algn="ctr"/>
            <a:r>
              <a:rPr lang="ru-RU" sz="2800" b="1" dirty="0"/>
              <a:t>Статья 95. Изменение, расторжение контракта </a:t>
            </a:r>
            <a:br>
              <a:rPr lang="ru-RU" sz="2800" b="1" dirty="0"/>
            </a:br>
            <a:r>
              <a:rPr lang="ru-RU" sz="2800" i="1" dirty="0"/>
              <a:t>(</a:t>
            </a:r>
            <a:r>
              <a:rPr lang="ru-RU" sz="2700" i="1" dirty="0"/>
              <a:t>Федеральный закон от 31 июля 2025 г. N 333-ФЗ "О внесении изменений в статью 95 Федерального закона "О контрактной системе в сфере закупок товаров, работ, услуг для обеспечения государственных и муниципальных нужд«)</a:t>
            </a:r>
          </a:p>
        </p:txBody>
      </p:sp>
      <p:sp>
        <p:nvSpPr>
          <p:cNvPr id="3" name="Объект 2">
            <a:extLst>
              <a:ext uri="{FF2B5EF4-FFF2-40B4-BE49-F238E27FC236}">
                <a16:creationId xmlns:a16="http://schemas.microsoft.com/office/drawing/2014/main" id="{67DF6A1E-A674-4317-EC34-DDD776AF86E1}"/>
              </a:ext>
            </a:extLst>
          </p:cNvPr>
          <p:cNvSpPr>
            <a:spLocks noGrp="1"/>
          </p:cNvSpPr>
          <p:nvPr>
            <p:ph idx="1"/>
          </p:nvPr>
        </p:nvSpPr>
        <p:spPr>
          <a:xfrm>
            <a:off x="230819" y="1544715"/>
            <a:ext cx="11549849" cy="5205612"/>
          </a:xfrm>
        </p:spPr>
        <p:txBody>
          <a:bodyPr>
            <a:normAutofit fontScale="62500" lnSpcReduction="20000"/>
          </a:bodyPr>
          <a:lstStyle/>
          <a:p>
            <a:pPr marL="0" indent="0">
              <a:buNone/>
            </a:pPr>
            <a:r>
              <a:rPr lang="ru-RU" dirty="0"/>
              <a:t>1. Изменение существенных условий контракта при его исполнении не допускается, за исключением их изменения по соглашению сторон в следующих случаях:</a:t>
            </a:r>
          </a:p>
          <a:p>
            <a:pPr marL="0" indent="0">
              <a:buNone/>
            </a:pPr>
            <a:r>
              <a:rPr lang="ru-RU" dirty="0"/>
              <a:t>1.2) если по предложению заказчика увеличиваются предусмотренные контрактом (</a:t>
            </a:r>
            <a:r>
              <a:rPr lang="ru-RU" b="1" dirty="0"/>
              <a:t>за исключением контракта</a:t>
            </a:r>
            <a:r>
              <a:rPr lang="ru-RU" dirty="0"/>
              <a:t>, предметом которого является выполнение работ по строительству, реконструкции, капитальному ремонту, сносу объекта капитального строительства, </a:t>
            </a:r>
            <a:r>
              <a:rPr lang="ru-RU" dirty="0">
                <a:solidFill>
                  <a:srgbClr val="FF0000"/>
                </a:solidFill>
              </a:rPr>
              <a:t>благоустройству территории</a:t>
            </a:r>
            <a:r>
              <a:rPr lang="ru-RU" dirty="0"/>
              <a:t>, геологическому изучению недр, проведению работ по сохранению объектов культурного наследия (памятников истории и культуры) народов Российской Федерации) количество товара, объем работы или услуги не более чем на десять процентов или уменьшаются предусмотренные контрактом количество поставляемого товара, объем выполняемой работы или оказываемой услуги </a:t>
            </a:r>
            <a:r>
              <a:rPr lang="ru-RU" b="1" dirty="0"/>
              <a:t>не более чем на десять процентов</a:t>
            </a:r>
            <a:r>
              <a:rPr lang="ru-RU" dirty="0"/>
              <a:t>. При этом по соглашению сторон допускается изменение с учетом положений бюджетного законодательства Российской Федерации цены контракта пропорционально дополнительному количеству товара, дополнительному объему работы или услуги исходя из установленной в контракте цены единицы товара, работы или услуги, но не более чем на десять процентов цены контракта. При уменьшении предусмотренных контрактом количества товара, объема работы или услуги стороны контракта обязаны уменьшить цену контракта исходя из цены единицы товара, работы или услуги. Цена единицы дополнительно поставляемого товара или цена единицы товара при уменьшении предусмотренного контрактом количества поставляемого товара должна определяться как частное от деления первоначальной цены контракта на предусмотренное в контракте количество такого товара;</a:t>
            </a:r>
          </a:p>
          <a:p>
            <a:pPr marL="0" indent="0">
              <a:buNone/>
            </a:pPr>
            <a:r>
              <a:rPr lang="ru-RU" dirty="0"/>
              <a:t>1.3) при изменении объема и (или) видов выполняемых работ по контракту, предметом которого является выполнение работ по строительству, реконструкции, капитальному ремонту, сносу объекта капитального строительства, </a:t>
            </a:r>
            <a:r>
              <a:rPr kumimoji="0" lang="ru-RU" sz="2700" b="0" i="0" u="none" strike="noStrike" kern="1200" cap="none" spc="0" normalizeH="0" baseline="0" noProof="0" dirty="0">
                <a:ln>
                  <a:noFill/>
                </a:ln>
                <a:solidFill>
                  <a:srgbClr val="FF0000"/>
                </a:solidFill>
                <a:effectLst/>
                <a:uLnTx/>
                <a:uFillTx/>
                <a:latin typeface="Calibri" panose="020F0502020204030204"/>
                <a:ea typeface="+mn-ea"/>
                <a:cs typeface="+mn-cs"/>
              </a:rPr>
              <a:t>благоустройству территории </a:t>
            </a:r>
            <a:r>
              <a:rPr lang="ru-RU" dirty="0"/>
              <a:t>геологическому изучению недр, проведению работ по сохранению объектов культурного наследия (памятников истории и культуры) народов Российской Федерации, а также по контрактам, предусмотренным частями 16 и 16.1 статьи 34 настоящего Федерального закона. При этом допускается изменение с учетом положений бюджетного законодательства Российской Федерации цены контракта не более чем на десять процентов цены контракта;</a:t>
            </a:r>
          </a:p>
        </p:txBody>
      </p:sp>
    </p:spTree>
    <p:extLst>
      <p:ext uri="{BB962C8B-B14F-4D97-AF65-F5344CB8AC3E}">
        <p14:creationId xmlns:p14="http://schemas.microsoft.com/office/powerpoint/2010/main" val="3474411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A6BEC59E-DF9D-117E-FB1E-C153EA7A7D40}"/>
              </a:ext>
            </a:extLst>
          </p:cNvPr>
          <p:cNvGraphicFramePr>
            <a:graphicFrameLocks noGrp="1"/>
          </p:cNvGraphicFramePr>
          <p:nvPr>
            <p:ph idx="1"/>
            <p:extLst>
              <p:ext uri="{D42A27DB-BD31-4B8C-83A1-F6EECF244321}">
                <p14:modId xmlns:p14="http://schemas.microsoft.com/office/powerpoint/2010/main" val="1881281672"/>
              </p:ext>
            </p:extLst>
          </p:nvPr>
        </p:nvGraphicFramePr>
        <p:xfrm>
          <a:off x="1901490" y="1656948"/>
          <a:ext cx="8389020" cy="4797328"/>
        </p:xfrm>
        <a:graphic>
          <a:graphicData uri="http://schemas.openxmlformats.org/drawingml/2006/table">
            <a:tbl>
              <a:tblPr/>
              <a:tblGrid>
                <a:gridCol w="4194510">
                  <a:extLst>
                    <a:ext uri="{9D8B030D-6E8A-4147-A177-3AD203B41FA5}">
                      <a16:colId xmlns:a16="http://schemas.microsoft.com/office/drawing/2014/main" val="665077328"/>
                    </a:ext>
                  </a:extLst>
                </a:gridCol>
                <a:gridCol w="4194510">
                  <a:extLst>
                    <a:ext uri="{9D8B030D-6E8A-4147-A177-3AD203B41FA5}">
                      <a16:colId xmlns:a16="http://schemas.microsoft.com/office/drawing/2014/main" val="1024472409"/>
                    </a:ext>
                  </a:extLst>
                </a:gridCol>
              </a:tblGrid>
              <a:tr h="219816">
                <a:tc>
                  <a:txBody>
                    <a:bodyPr/>
                    <a:lstStyle/>
                    <a:p>
                      <a:pPr algn="ctr">
                        <a:buNone/>
                      </a:pPr>
                      <a:r>
                        <a:rPr lang="ru-RU" sz="1800" b="1" dirty="0">
                          <a:effectLst/>
                        </a:rPr>
                        <a:t>Объекты </a:t>
                      </a:r>
                      <a:r>
                        <a:rPr lang="ru-RU" sz="1800" b="1" i="0" dirty="0">
                          <a:effectLst/>
                        </a:rPr>
                        <a:t>благоустройства</a:t>
                      </a:r>
                      <a:r>
                        <a:rPr lang="ru-RU" sz="1800" b="1" dirty="0">
                          <a:effectLst/>
                        </a:rPr>
                        <a:t>:</a:t>
                      </a:r>
                    </a:p>
                  </a:txBody>
                  <a:tcPr marL="66944" marR="66944" marT="33472" marB="3347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buNone/>
                      </a:pPr>
                      <a:r>
                        <a:rPr lang="ru-RU" sz="1800" b="1">
                          <a:effectLst/>
                        </a:rPr>
                        <a:t>Элементы </a:t>
                      </a:r>
                      <a:r>
                        <a:rPr lang="ru-RU" sz="1800" b="1" i="0">
                          <a:effectLst/>
                        </a:rPr>
                        <a:t>благоустройства</a:t>
                      </a:r>
                      <a:r>
                        <a:rPr lang="ru-RU" sz="1800" b="1">
                          <a:effectLst/>
                        </a:rPr>
                        <a:t>:</a:t>
                      </a:r>
                    </a:p>
                  </a:txBody>
                  <a:tcPr marL="66944" marR="66944" marT="33472" marB="3347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6413546"/>
                  </a:ext>
                </a:extLst>
              </a:tr>
              <a:tr h="3352183">
                <a:tc>
                  <a:txBody>
                    <a:bodyPr/>
                    <a:lstStyle/>
                    <a:p>
                      <a:pPr algn="l">
                        <a:buNone/>
                      </a:pPr>
                      <a:r>
                        <a:rPr lang="ru-RU" sz="1800" dirty="0">
                          <a:effectLst/>
                        </a:rPr>
                        <a:t>- детские площадки, спортивные и другие площадки отдыха и досуга;</a:t>
                      </a:r>
                    </a:p>
                    <a:p>
                      <a:pPr algn="l">
                        <a:buNone/>
                      </a:pPr>
                      <a:r>
                        <a:rPr lang="ru-RU" sz="1800" dirty="0">
                          <a:effectLst/>
                        </a:rPr>
                        <a:t>площадки для выгула и дрессировки собак;</a:t>
                      </a:r>
                    </a:p>
                    <a:p>
                      <a:pPr algn="l">
                        <a:buNone/>
                      </a:pPr>
                      <a:r>
                        <a:rPr lang="ru-RU" sz="1800" dirty="0">
                          <a:effectLst/>
                        </a:rPr>
                        <a:t>площадки автостоянок;</a:t>
                      </a:r>
                    </a:p>
                    <a:p>
                      <a:pPr algn="l">
                        <a:buNone/>
                      </a:pPr>
                      <a:r>
                        <a:rPr lang="ru-RU" sz="1800" dirty="0">
                          <a:effectLst/>
                        </a:rPr>
                        <a:t>улицы (в том числе пешеходные) и дороги;</a:t>
                      </a:r>
                    </a:p>
                    <a:p>
                      <a:pPr algn="l">
                        <a:buNone/>
                      </a:pPr>
                      <a:r>
                        <a:rPr lang="ru-RU" sz="1800" dirty="0">
                          <a:effectLst/>
                        </a:rPr>
                        <a:t>- парки, скверы, иные зеленые зоны;</a:t>
                      </a:r>
                    </a:p>
                    <a:p>
                      <a:pPr algn="l">
                        <a:buNone/>
                      </a:pPr>
                      <a:r>
                        <a:rPr lang="ru-RU" sz="1800" dirty="0">
                          <a:effectLst/>
                        </a:rPr>
                        <a:t>- площади, набережные и другие территории;</a:t>
                      </a:r>
                    </a:p>
                    <a:p>
                      <a:pPr algn="l">
                        <a:buNone/>
                      </a:pPr>
                      <a:r>
                        <a:rPr lang="ru-RU" sz="1800" dirty="0">
                          <a:effectLst/>
                        </a:rPr>
                        <a:t>- технические зоны транспортных, инженерных коммуникаций, водоохранные зоны;</a:t>
                      </a:r>
                    </a:p>
                    <a:p>
                      <a:pPr algn="l">
                        <a:buNone/>
                      </a:pPr>
                      <a:r>
                        <a:rPr lang="ru-RU" sz="1800" dirty="0">
                          <a:effectLst/>
                        </a:rPr>
                        <a:t>- контейнерные площадки и площадки для складирования отдельных групп коммунальных отходов</a:t>
                      </a:r>
                    </a:p>
                  </a:txBody>
                  <a:tcPr marL="66944" marR="66944" marT="33472" marB="3347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buNone/>
                      </a:pPr>
                      <a:r>
                        <a:rPr lang="ru-RU" sz="1800" dirty="0">
                          <a:effectLst/>
                        </a:rPr>
                        <a:t>- элементы озеленения;</a:t>
                      </a:r>
                    </a:p>
                    <a:p>
                      <a:pPr algn="l">
                        <a:buNone/>
                      </a:pPr>
                      <a:r>
                        <a:rPr lang="ru-RU" sz="1800" dirty="0">
                          <a:effectLst/>
                        </a:rPr>
                        <a:t>- покрытия;</a:t>
                      </a:r>
                    </a:p>
                    <a:p>
                      <a:pPr algn="l">
                        <a:buNone/>
                      </a:pPr>
                      <a:r>
                        <a:rPr lang="ru-RU" sz="1800" dirty="0">
                          <a:effectLst/>
                        </a:rPr>
                        <a:t>- ограждения (заборы);</a:t>
                      </a:r>
                    </a:p>
                    <a:p>
                      <a:pPr algn="l">
                        <a:buNone/>
                      </a:pPr>
                      <a:r>
                        <a:rPr lang="ru-RU" sz="1800" dirty="0">
                          <a:effectLst/>
                        </a:rPr>
                        <a:t>- водные устройства;</a:t>
                      </a:r>
                    </a:p>
                    <a:p>
                      <a:pPr algn="l">
                        <a:buNone/>
                      </a:pPr>
                      <a:r>
                        <a:rPr lang="ru-RU" sz="1800" dirty="0">
                          <a:effectLst/>
                        </a:rPr>
                        <a:t>- уличное коммунально-бытовое и техническое оборудование;</a:t>
                      </a:r>
                    </a:p>
                    <a:p>
                      <a:pPr algn="l">
                        <a:buNone/>
                      </a:pPr>
                      <a:r>
                        <a:rPr lang="ru-RU" sz="1800" dirty="0">
                          <a:effectLst/>
                        </a:rPr>
                        <a:t>- игровое и спортивное оборудование;</a:t>
                      </a:r>
                    </a:p>
                    <a:p>
                      <a:pPr algn="l">
                        <a:buNone/>
                      </a:pPr>
                      <a:r>
                        <a:rPr lang="ru-RU" sz="1800" dirty="0">
                          <a:effectLst/>
                        </a:rPr>
                        <a:t>- элементы освещения;</a:t>
                      </a:r>
                    </a:p>
                    <a:p>
                      <a:pPr algn="l">
                        <a:buNone/>
                      </a:pPr>
                      <a:r>
                        <a:rPr lang="ru-RU" sz="1800" dirty="0">
                          <a:effectLst/>
                        </a:rPr>
                        <a:t>- средства размещения информации и рекламные конструкции;</a:t>
                      </a:r>
                    </a:p>
                    <a:p>
                      <a:pPr algn="l">
                        <a:buNone/>
                      </a:pPr>
                      <a:r>
                        <a:rPr lang="ru-RU" sz="1800" dirty="0">
                          <a:effectLst/>
                        </a:rPr>
                        <a:t>- малые архитектурные формы и городская мебель;</a:t>
                      </a:r>
                    </a:p>
                    <a:p>
                      <a:pPr algn="l">
                        <a:buNone/>
                      </a:pPr>
                      <a:r>
                        <a:rPr lang="ru-RU" sz="1800" dirty="0">
                          <a:effectLst/>
                        </a:rPr>
                        <a:t>- некапитальные нестационарные сооружения;</a:t>
                      </a:r>
                    </a:p>
                    <a:p>
                      <a:pPr algn="l">
                        <a:buNone/>
                      </a:pPr>
                      <a:r>
                        <a:rPr lang="ru-RU" sz="1800" dirty="0">
                          <a:effectLst/>
                        </a:rPr>
                        <a:t>- элементы объектов капитального строительства</a:t>
                      </a:r>
                    </a:p>
                  </a:txBody>
                  <a:tcPr marL="66944" marR="66944" marT="33472" marB="3347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5682307"/>
                  </a:ext>
                </a:extLst>
              </a:tr>
            </a:tbl>
          </a:graphicData>
        </a:graphic>
      </p:graphicFrame>
      <p:sp>
        <p:nvSpPr>
          <p:cNvPr id="5" name="Rectangle 1">
            <a:extLst>
              <a:ext uri="{FF2B5EF4-FFF2-40B4-BE49-F238E27FC236}">
                <a16:creationId xmlns:a16="http://schemas.microsoft.com/office/drawing/2014/main" id="{E022BF5B-FFB3-2CF0-574D-B275BA2D8D71}"/>
              </a:ext>
            </a:extLst>
          </p:cNvPr>
          <p:cNvSpPr>
            <a:spLocks noChangeArrowheads="1"/>
          </p:cNvSpPr>
          <p:nvPr/>
        </p:nvSpPr>
        <p:spPr bwMode="auto">
          <a:xfrm>
            <a:off x="878889" y="206287"/>
            <a:ext cx="10643586"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rgbClr val="22272F"/>
                </a:solidFill>
                <a:effectLst/>
              </a:rPr>
              <a:t>Согласно </a:t>
            </a:r>
            <a:r>
              <a:rPr kumimoji="0" lang="ru-RU" altLang="ru-RU" b="0" i="0" u="none" strike="noStrike" cap="none" normalizeH="0" baseline="0" dirty="0" err="1">
                <a:ln>
                  <a:noFill/>
                </a:ln>
                <a:solidFill>
                  <a:srgbClr val="3272C0"/>
                </a:solidFill>
                <a:effectLst/>
                <a:hlinkClick r:id="rId2"/>
              </a:rPr>
              <a:t>пп</a:t>
            </a:r>
            <a:r>
              <a:rPr kumimoji="0" lang="ru-RU" altLang="ru-RU" b="0" i="0" u="none" strike="noStrike" cap="none" normalizeH="0" baseline="0" dirty="0">
                <a:ln>
                  <a:noFill/>
                </a:ln>
                <a:solidFill>
                  <a:srgbClr val="3272C0"/>
                </a:solidFill>
                <a:effectLst/>
                <a:hlinkClick r:id="rId2"/>
              </a:rPr>
              <a:t>. 3.2</a:t>
            </a:r>
            <a:r>
              <a:rPr kumimoji="0" lang="ru-RU" altLang="ru-RU" b="0" i="0" u="none" strike="noStrike" cap="none" normalizeH="0" baseline="0" dirty="0">
                <a:ln>
                  <a:noFill/>
                </a:ln>
                <a:solidFill>
                  <a:srgbClr val="22272F"/>
                </a:solidFill>
                <a:effectLst/>
              </a:rPr>
              <a:t>, </a:t>
            </a:r>
            <a:r>
              <a:rPr kumimoji="0" lang="ru-RU" altLang="ru-RU" b="0" i="0" u="none" strike="noStrike" cap="none" normalizeH="0" baseline="0" dirty="0">
                <a:ln>
                  <a:noFill/>
                </a:ln>
                <a:solidFill>
                  <a:srgbClr val="3272C0"/>
                </a:solidFill>
                <a:effectLst/>
                <a:hlinkClick r:id="rId3"/>
              </a:rPr>
              <a:t>3.11</a:t>
            </a:r>
            <a:r>
              <a:rPr kumimoji="0" lang="ru-RU" altLang="ru-RU" b="0" i="0" u="none" strike="noStrike" cap="none" normalizeH="0" baseline="0" dirty="0">
                <a:ln>
                  <a:noFill/>
                </a:ln>
                <a:solidFill>
                  <a:srgbClr val="22272F"/>
                </a:solidFill>
                <a:effectLst/>
              </a:rPr>
              <a:t>, </a:t>
            </a:r>
            <a:r>
              <a:rPr kumimoji="0" lang="ru-RU" altLang="ru-RU" b="0" i="0" u="none" strike="noStrike" cap="none" normalizeH="0" baseline="0" dirty="0">
                <a:ln>
                  <a:noFill/>
                </a:ln>
                <a:solidFill>
                  <a:srgbClr val="3272C0"/>
                </a:solidFill>
                <a:effectLst/>
                <a:hlinkClick r:id="rId4"/>
              </a:rPr>
              <a:t>3.12</a:t>
            </a:r>
            <a:r>
              <a:rPr kumimoji="0" lang="ru-RU" altLang="ru-RU" b="0" i="0" u="none" strike="noStrike" cap="none" normalizeH="0" baseline="0" dirty="0">
                <a:ln>
                  <a:noFill/>
                </a:ln>
                <a:solidFill>
                  <a:srgbClr val="22272F"/>
                </a:solidFill>
                <a:effectLst/>
              </a:rPr>
              <a:t>, </a:t>
            </a:r>
            <a:r>
              <a:rPr kumimoji="0" lang="ru-RU" altLang="ru-RU" b="0" i="0" u="none" strike="noStrike" cap="none" normalizeH="0" baseline="0" dirty="0">
                <a:ln>
                  <a:noFill/>
                </a:ln>
                <a:solidFill>
                  <a:srgbClr val="3272C0"/>
                </a:solidFill>
                <a:effectLst/>
                <a:hlinkClick r:id="rId5"/>
              </a:rPr>
              <a:t>3.22а</a:t>
            </a:r>
            <a:r>
              <a:rPr kumimoji="0" lang="ru-RU" altLang="ru-RU" b="0" i="0" u="none" strike="noStrike" cap="none" normalizeH="0" baseline="0" dirty="0">
                <a:ln>
                  <a:noFill/>
                </a:ln>
                <a:solidFill>
                  <a:srgbClr val="22272F"/>
                </a:solidFill>
                <a:effectLst/>
              </a:rPr>
              <a:t>, </a:t>
            </a:r>
            <a:r>
              <a:rPr kumimoji="0" lang="ru-RU" altLang="ru-RU" b="0" i="0" u="none" strike="noStrike" cap="none" normalizeH="0" baseline="0" dirty="0">
                <a:ln>
                  <a:noFill/>
                </a:ln>
                <a:solidFill>
                  <a:srgbClr val="3272C0"/>
                </a:solidFill>
                <a:effectLst/>
                <a:hlinkClick r:id="rId6"/>
              </a:rPr>
              <a:t>3.23</a:t>
            </a:r>
            <a:r>
              <a:rPr kumimoji="0" lang="ru-RU" altLang="ru-RU" b="0" i="0" u="none" strike="noStrike" cap="none" normalizeH="0" baseline="0" dirty="0">
                <a:ln>
                  <a:noFill/>
                </a:ln>
                <a:solidFill>
                  <a:srgbClr val="22272F"/>
                </a:solidFill>
                <a:effectLst/>
              </a:rPr>
              <a:t> Свода правил </a:t>
            </a:r>
            <a:r>
              <a:rPr kumimoji="0" lang="ru-RU" altLang="ru-RU" b="0" i="0" u="none" strike="noStrike" cap="none" normalizeH="0" baseline="0" dirty="0">
                <a:ln>
                  <a:noFill/>
                </a:ln>
                <a:solidFill>
                  <a:srgbClr val="3272C0"/>
                </a:solidFill>
                <a:effectLst/>
                <a:hlinkClick r:id="rId7"/>
              </a:rPr>
              <a:t>СП 82.13330.2016,</a:t>
            </a:r>
            <a:r>
              <a:rPr kumimoji="0" lang="ru-RU" altLang="ru-RU" b="0" i="0" u="none" strike="noStrike" cap="none" normalizeH="0" baseline="0" dirty="0">
                <a:ln>
                  <a:noFill/>
                </a:ln>
                <a:solidFill>
                  <a:srgbClr val="22272F"/>
                </a:solidFill>
                <a:effectLst/>
              </a:rPr>
              <a:t> а также до 16.09.2020 </a:t>
            </a:r>
            <a:r>
              <a:rPr kumimoji="0" lang="ru-RU" altLang="ru-RU" b="0" i="0" u="none" strike="noStrike" cap="none" normalizeH="0" baseline="0" dirty="0" err="1">
                <a:ln>
                  <a:noFill/>
                </a:ln>
                <a:solidFill>
                  <a:srgbClr val="3272C0"/>
                </a:solidFill>
                <a:effectLst/>
                <a:hlinkClick r:id="rId8"/>
              </a:rPr>
              <a:t>пп</a:t>
            </a:r>
            <a:r>
              <a:rPr kumimoji="0" lang="ru-RU" altLang="ru-RU" b="0" i="0" u="none" strike="noStrike" cap="none" normalizeH="0" baseline="0" dirty="0">
                <a:ln>
                  <a:noFill/>
                </a:ln>
                <a:solidFill>
                  <a:srgbClr val="3272C0"/>
                </a:solidFill>
                <a:effectLst/>
                <a:hlinkClick r:id="rId8"/>
              </a:rPr>
              <a:t>. 1.3</a:t>
            </a:r>
            <a:r>
              <a:rPr kumimoji="0" lang="ru-RU" altLang="ru-RU" b="0" i="0" u="none" strike="noStrike" cap="none" normalizeH="0" baseline="0" dirty="0">
                <a:ln>
                  <a:noFill/>
                </a:ln>
                <a:solidFill>
                  <a:srgbClr val="22272F"/>
                </a:solidFill>
                <a:effectLst/>
              </a:rPr>
              <a:t> и </a:t>
            </a:r>
            <a:r>
              <a:rPr kumimoji="0" lang="ru-RU" altLang="ru-RU" b="0" i="0" u="none" strike="noStrike" cap="none" normalizeH="0" baseline="0" dirty="0">
                <a:ln>
                  <a:noFill/>
                </a:ln>
                <a:solidFill>
                  <a:srgbClr val="3272C0"/>
                </a:solidFill>
                <a:effectLst/>
                <a:hlinkClick r:id="rId9"/>
              </a:rPr>
              <a:t>1.4</a:t>
            </a:r>
            <a:r>
              <a:rPr kumimoji="0" lang="ru-RU" altLang="ru-RU" b="0" i="0" u="none" strike="noStrike" cap="none" normalizeH="0" baseline="0" dirty="0">
                <a:ln>
                  <a:noFill/>
                </a:ln>
                <a:solidFill>
                  <a:srgbClr val="22272F"/>
                </a:solidFill>
                <a:effectLst/>
              </a:rPr>
              <a:t> Методических рекомендаций для подготовки правил благоустройства территорий поселений, городских округов, внутригородских районов, утв. </a:t>
            </a:r>
            <a:r>
              <a:rPr kumimoji="0" lang="ru-RU" altLang="ru-RU" b="0" i="0" u="none" strike="noStrike" cap="none" normalizeH="0" baseline="0" dirty="0">
                <a:ln>
                  <a:noFill/>
                </a:ln>
                <a:solidFill>
                  <a:srgbClr val="3272C0"/>
                </a:solidFill>
                <a:effectLst/>
                <a:hlinkClick r:id="rId10"/>
              </a:rPr>
              <a:t>приказом</a:t>
            </a:r>
            <a:r>
              <a:rPr kumimoji="0" lang="ru-RU" altLang="ru-RU" b="0" i="0" u="none" strike="noStrike" cap="none" normalizeH="0" baseline="0" dirty="0">
                <a:ln>
                  <a:noFill/>
                </a:ln>
                <a:solidFill>
                  <a:srgbClr val="22272F"/>
                </a:solidFill>
                <a:effectLst/>
              </a:rPr>
              <a:t> Минстроя России от 13.04.2017 N 711/</a:t>
            </a:r>
            <a:r>
              <a:rPr kumimoji="0" lang="ru-RU" altLang="ru-RU" b="0" i="0" u="none" strike="noStrike" cap="none" normalizeH="0" baseline="0" dirty="0" err="1">
                <a:ln>
                  <a:noFill/>
                </a:ln>
                <a:solidFill>
                  <a:srgbClr val="22272F"/>
                </a:solidFill>
                <a:effectLst/>
              </a:rPr>
              <a:t>пр</a:t>
            </a:r>
            <a:r>
              <a:rPr kumimoji="0" lang="ru-RU" altLang="ru-RU" b="0" i="0" u="none" strike="noStrike" cap="none" normalizeH="0" baseline="0" dirty="0">
                <a:ln>
                  <a:noFill/>
                </a:ln>
                <a:solidFill>
                  <a:srgbClr val="551A8B"/>
                </a:solidFill>
                <a:effectLst/>
                <a:hlinkClick r:id="rId11"/>
              </a:rPr>
              <a:t>*(1)</a:t>
            </a:r>
            <a:r>
              <a:rPr kumimoji="0" lang="ru-RU" altLang="ru-RU" b="0" i="0" u="none" strike="noStrike" cap="none" normalizeH="0" baseline="0" dirty="0">
                <a:ln>
                  <a:noFill/>
                </a:ln>
                <a:solidFill>
                  <a:srgbClr val="22272F"/>
                </a:solidFill>
                <a:effectLst/>
              </a:rPr>
              <a:t>, соответственно, к объектам и элементам благоустройства, в том числе относятся:</a:t>
            </a:r>
            <a:endParaRPr kumimoji="0" lang="ru-RU" altLang="ru-RU"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43355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0FB3-8546-1882-6C1C-D6C5D2851DC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0F1B34-7252-2CA0-489A-3EE4DDDEDD43}"/>
              </a:ext>
            </a:extLst>
          </p:cNvPr>
          <p:cNvSpPr>
            <a:spLocks noGrp="1"/>
          </p:cNvSpPr>
          <p:nvPr>
            <p:ph type="title"/>
          </p:nvPr>
        </p:nvSpPr>
        <p:spPr>
          <a:xfrm>
            <a:off x="365464" y="223082"/>
            <a:ext cx="11461072" cy="1325563"/>
          </a:xfrm>
        </p:spPr>
        <p:txBody>
          <a:bodyPr>
            <a:normAutofit fontScale="90000"/>
          </a:bodyPr>
          <a:lstStyle/>
          <a:p>
            <a:pPr algn="ctr"/>
            <a:r>
              <a:rPr kumimoji="0" lang="ru-RU" sz="28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95. Изменение, расторжение контракта </a:t>
            </a:r>
            <a:br>
              <a:rPr kumimoji="0" lang="ru-RU" sz="28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800" b="0" i="1" u="none" strike="noStrike" kern="1200" cap="none" spc="0" normalizeH="0" baseline="0" noProof="0" dirty="0">
                <a:ln>
                  <a:noFill/>
                </a:ln>
                <a:solidFill>
                  <a:prstClr val="black"/>
                </a:solidFill>
                <a:effectLst/>
                <a:uLnTx/>
                <a:uFillTx/>
                <a:latin typeface="Calibri Light" panose="020F0302020204030204"/>
                <a:ea typeface="+mj-ea"/>
                <a:cs typeface="+mj-cs"/>
              </a:rPr>
              <a:t>(</a:t>
            </a:r>
            <a:r>
              <a:rPr kumimoji="0" lang="ru-RU" sz="2700" b="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31 июля 2025 г. N 333-ФЗ "О внесении изменений в статью 95 Федерального закона "О контрактной системе в сфере закупок товаров, работ, услуг для обеспечения государственных и муниципальных нужд«)</a:t>
            </a:r>
            <a:endParaRPr lang="ru-RU" sz="2700" dirty="0">
              <a:solidFill>
                <a:srgbClr val="0070C0"/>
              </a:solidFill>
            </a:endParaRPr>
          </a:p>
        </p:txBody>
      </p:sp>
      <p:sp>
        <p:nvSpPr>
          <p:cNvPr id="3" name="Объект 2">
            <a:extLst>
              <a:ext uri="{FF2B5EF4-FFF2-40B4-BE49-F238E27FC236}">
                <a16:creationId xmlns:a16="http://schemas.microsoft.com/office/drawing/2014/main" id="{4B8AED7D-6873-D9EF-6C1E-1D756FE7240E}"/>
              </a:ext>
            </a:extLst>
          </p:cNvPr>
          <p:cNvSpPr>
            <a:spLocks noGrp="1"/>
          </p:cNvSpPr>
          <p:nvPr>
            <p:ph idx="1"/>
          </p:nvPr>
        </p:nvSpPr>
        <p:spPr>
          <a:xfrm>
            <a:off x="624766" y="1713390"/>
            <a:ext cx="10942468" cy="4696287"/>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 Изменение существенных условий контракта при его исполнении не допускается, за исключением их изменения по соглашению сторон в следующих случаях:</a:t>
            </a:r>
          </a:p>
          <a:p>
            <a:pPr marL="0" indent="0">
              <a:buNone/>
            </a:pPr>
            <a:endParaRPr lang="ru-RU" sz="1900" dirty="0"/>
          </a:p>
          <a:p>
            <a:pPr marL="0" indent="0">
              <a:buNone/>
            </a:pPr>
            <a:r>
              <a:rPr lang="ru-RU" sz="1900" dirty="0"/>
              <a:t>10) в случае заключения контракта с единственным поставщиком (подрядчиком, исполнителем) в соответствии с пунктами 1, 3, </a:t>
            </a:r>
            <a:r>
              <a:rPr lang="ru-RU" sz="1900" dirty="0">
                <a:solidFill>
                  <a:srgbClr val="FF0000"/>
                </a:solidFill>
              </a:rPr>
              <a:t>6, </a:t>
            </a:r>
            <a:r>
              <a:rPr lang="ru-RU" sz="1900" dirty="0"/>
              <a:t>8, 21, 22, 23, 29, 32, 34, 40, 41, 46, 51, 52, 56, 59 и 62 части 1 статьи 93 настоящего Федерального закона;</a:t>
            </a:r>
          </a:p>
          <a:p>
            <a:pPr marL="0" indent="0">
              <a:buNone/>
            </a:pPr>
            <a:r>
              <a:rPr lang="ru-RU" sz="1400" i="1" dirty="0"/>
              <a:t>6) закупка работы или услуги, выполнение или оказание которых может осуществляться только органом исполнительной власти в соответствии с его полномочиями, либо Государственной корпорацией по космической деятельности "Роскосмос", либо государственным учреждением, государственным унитарным предприятием, либо акционерным обществом, сто процентов акций которого принадлежит Российской Федерации, соответствующие полномочия которых устанавливаются федеральными законами, нормативными правовыми актами Президента Российской Федерации, нормативными правовыми актами Правительства Российской Федерации;</a:t>
            </a:r>
          </a:p>
          <a:p>
            <a:pPr marL="0" indent="0">
              <a:buNone/>
            </a:pPr>
            <a:endParaRPr lang="ru-RU" sz="1800" dirty="0"/>
          </a:p>
          <a:p>
            <a:pPr marL="0" indent="0">
              <a:buNone/>
            </a:pPr>
            <a:r>
              <a:rPr lang="ru-RU" sz="1800" dirty="0">
                <a:solidFill>
                  <a:srgbClr val="FF0000"/>
                </a:solidFill>
              </a:rPr>
              <a:t>Новый подпункт 14) </a:t>
            </a:r>
            <a:r>
              <a:rPr lang="ru-RU" sz="1800" dirty="0"/>
              <a:t>если возникла необходимость изменения срока исполнения контракта на выполнение работ по строительному контролю вследствие и в пределах увеличения (уменьшения) срока исполнения контракта на выполнение работ по строительству, реконструкции, капитальному ремонту объекта капитального строительства, в процессе которых осуществляется строительный контроль, без изменения иных существенных условий контракта на выполнение работ по строительному контролю.</a:t>
            </a:r>
          </a:p>
        </p:txBody>
      </p:sp>
    </p:spTree>
    <p:extLst>
      <p:ext uri="{BB962C8B-B14F-4D97-AF65-F5344CB8AC3E}">
        <p14:creationId xmlns:p14="http://schemas.microsoft.com/office/powerpoint/2010/main" val="94387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A107-7C1F-053E-0F2F-76DDD40ED24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7BD3C7-E2B2-650F-26B3-264CDE03D457}"/>
              </a:ext>
            </a:extLst>
          </p:cNvPr>
          <p:cNvSpPr>
            <a:spLocks noGrp="1"/>
          </p:cNvSpPr>
          <p:nvPr>
            <p:ph type="title"/>
          </p:nvPr>
        </p:nvSpPr>
        <p:spPr>
          <a:xfrm>
            <a:off x="518604" y="578189"/>
            <a:ext cx="10515600" cy="1325563"/>
          </a:xfrm>
        </p:spPr>
        <p:txBody>
          <a:bodyPr>
            <a:normAutofit/>
          </a:bodyPr>
          <a:lstStyle/>
          <a:p>
            <a:r>
              <a:rPr lang="ru-RU" sz="2400" b="1" dirty="0"/>
              <a:t>Изменения в порядке осуществления контроля</a:t>
            </a:r>
          </a:p>
        </p:txBody>
      </p:sp>
    </p:spTree>
    <p:extLst>
      <p:ext uri="{BB962C8B-B14F-4D97-AF65-F5344CB8AC3E}">
        <p14:creationId xmlns:p14="http://schemas.microsoft.com/office/powerpoint/2010/main" val="3468263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90E6F-3452-47DD-16D9-DB1E5983E8D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200612-93AB-ACC6-AD6A-F025290F3912}"/>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99. Контроль в сфере закупок </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A5BFD59D-DB61-5E48-2FE8-6EF513C25A05}"/>
              </a:ext>
            </a:extLst>
          </p:cNvPr>
          <p:cNvSpPr>
            <a:spLocks noGrp="1"/>
          </p:cNvSpPr>
          <p:nvPr>
            <p:ph idx="1"/>
          </p:nvPr>
        </p:nvSpPr>
        <p:spPr>
          <a:xfrm>
            <a:off x="722790" y="1145220"/>
            <a:ext cx="10942468" cy="4696287"/>
          </a:xfrm>
        </p:spPr>
        <p:txBody>
          <a:bodyPr>
            <a:normAutofit/>
          </a:bodyPr>
          <a:lstStyle/>
          <a:p>
            <a:pPr marL="0" indent="0">
              <a:buNone/>
            </a:pPr>
            <a:r>
              <a:rPr lang="ru-RU" sz="1900" dirty="0"/>
              <a:t>9. Контроль в сфере закупок в соответствии с частью 8 настоящей статьи осуществляется в соответствии с порядком, предусмотренным бюджетным законодательством Российской Федерации и иными нормативными правовыми актами, регулирующими бюджетные правоотношения, в целях установления законности составления и исполнения бюджетов бюджетной системы Российской Федерации в отношении расходов, связанных с осуществлением закупок, достоверности учета таких расходов и отчетности в соответствии с настоящим Федеральным законом, Бюджетным кодексом Российской Федерации и принимаемыми в соответствии с ними нормативными правовыми актами Российской Федерации:</a:t>
            </a:r>
          </a:p>
          <a:p>
            <a:pPr marL="0" indent="0">
              <a:buNone/>
            </a:pPr>
            <a:endParaRPr lang="ru-RU" sz="1900" dirty="0"/>
          </a:p>
          <a:p>
            <a:pPr marL="0" indent="0">
              <a:buNone/>
            </a:pPr>
            <a:r>
              <a:rPr lang="ru-RU" sz="1900" dirty="0"/>
              <a:t>2) органом государственного финансового контроля, являющимся исполнительным органом субъекта Российской Федерации (должностным лицом), в отношении закупок для обеспечения нужд субъекта Российской Федерации, </a:t>
            </a:r>
            <a:r>
              <a:rPr lang="ru-RU" sz="1900" dirty="0">
                <a:solidFill>
                  <a:srgbClr val="FF0000"/>
                </a:solidFill>
              </a:rPr>
              <a:t>а также закупок для обеспечения муниципальных нужд, финансовое обеспечение которых частично или полностью осуществляется за счет субсидий, субвенций, иных межбюджетных трансфертов, имеющих целевое назначение, из бюджета субъекта Российской Федерации;</a:t>
            </a:r>
            <a:endParaRPr lang="ru-RU" sz="1800" dirty="0">
              <a:solidFill>
                <a:srgbClr val="FF0000"/>
              </a:solidFill>
            </a:endParaRPr>
          </a:p>
        </p:txBody>
      </p:sp>
    </p:spTree>
    <p:extLst>
      <p:ext uri="{BB962C8B-B14F-4D97-AF65-F5344CB8AC3E}">
        <p14:creationId xmlns:p14="http://schemas.microsoft.com/office/powerpoint/2010/main" val="3732712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2C00B-0DCA-67C8-EF15-A0506C8F2A6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338A6D-418A-1962-641F-294F06BCB3E2}"/>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106. Рассмотрение жалобы по существу</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36958338-2B8A-56D1-A0C4-7292B50F84E6}"/>
              </a:ext>
            </a:extLst>
          </p:cNvPr>
          <p:cNvSpPr>
            <a:spLocks noGrp="1"/>
          </p:cNvSpPr>
          <p:nvPr>
            <p:ph idx="1"/>
          </p:nvPr>
        </p:nvSpPr>
        <p:spPr>
          <a:xfrm>
            <a:off x="722790" y="1145220"/>
            <a:ext cx="10942468" cy="4696287"/>
          </a:xfrm>
        </p:spPr>
        <p:txBody>
          <a:bodyPr>
            <a:normAutofit/>
          </a:bodyPr>
          <a:lstStyle/>
          <a:p>
            <a:pPr marL="0" indent="0">
              <a:buNone/>
            </a:pPr>
            <a:r>
              <a:rPr lang="ru-RU" sz="1900" dirty="0"/>
              <a:t>8.1. Не позднее трех часов с момента размещения в реестре, предусмотренном частью 21 статьи 99 настоящего Федерального закона, информации, предусмотренной пунктом 1 части 8 настоящей статьи, участнику закупки, подавшему жалобу, субъекту (субъектам) контроля, действия (бездействие) которого (которых) обжалуются, </a:t>
            </a:r>
            <a:r>
              <a:rPr lang="ru-RU" sz="1900" dirty="0">
                <a:solidFill>
                  <a:srgbClr val="FF0000"/>
                </a:solidFill>
              </a:rPr>
              <a:t>оператору электронной площадки (в случае проведения электронной процедуры при условии, что такой оператор не является субъектом контроля, действия (бездействие) которого обжалуются), оператору специализированной электронной площадки (в случае проведения закрытой электронной процедуры при условии, что такой оператор не является субъектом контроля, действия (бездействие) которого обжалуются) </a:t>
            </a:r>
            <a:r>
              <a:rPr lang="ru-RU" sz="1900" dirty="0"/>
              <a:t>направляется с использованием единой информационной системы уведомление о размещении в таком реестре решения, принятого по результатам рассмотрения жалобы по существу, предписания об устранении допущенных нарушений (в случае его выдачи). В случае обжалования действий (бездействия) контрактной службы, контрактного управляющего, комиссии по осуществлению закупок, членов этой комиссии такое уведомление направляется заказчику, уполномоченному органу или уполномоченному учреждению, наделенным полномочиями в соответствии со статьей 26 настоящего Федерального закона. Уведомление, предусмотренное настоящей частью, считается надлежащим уведомлением участника закупки, подавшего жалобу, субъекта (субъектов) контроля, действия (бездействие) которого (которых) обжалуются, о результатах рассмотрения жалобы по существу.</a:t>
            </a:r>
          </a:p>
        </p:txBody>
      </p:sp>
    </p:spTree>
    <p:extLst>
      <p:ext uri="{BB962C8B-B14F-4D97-AF65-F5344CB8AC3E}">
        <p14:creationId xmlns:p14="http://schemas.microsoft.com/office/powerpoint/2010/main" val="3678379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4A7AA-237E-ADE1-9B0D-D4F84EADC4C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9AA9AD-9F81-A9A7-178D-49EB8D5D22B9}"/>
              </a:ext>
            </a:extLst>
          </p:cNvPr>
          <p:cNvSpPr>
            <a:spLocks noGrp="1"/>
          </p:cNvSpPr>
          <p:nvPr>
            <p:ph type="title"/>
          </p:nvPr>
        </p:nvSpPr>
        <p:spPr>
          <a:xfrm>
            <a:off x="518604" y="578189"/>
            <a:ext cx="10515600" cy="1325563"/>
          </a:xfrm>
        </p:spPr>
        <p:txBody>
          <a:bodyPr>
            <a:normAutofit/>
          </a:bodyPr>
          <a:lstStyle/>
          <a:p>
            <a:r>
              <a:rPr lang="ru-RU" sz="2400" b="1" dirty="0"/>
              <a:t>О совместных электронных конкурсах по закупкам со встречными инвестиционными обязательствами</a:t>
            </a:r>
          </a:p>
        </p:txBody>
      </p:sp>
    </p:spTree>
    <p:extLst>
      <p:ext uri="{BB962C8B-B14F-4D97-AF65-F5344CB8AC3E}">
        <p14:creationId xmlns:p14="http://schemas.microsoft.com/office/powerpoint/2010/main" val="3042291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3C139-E7CC-149A-A9DE-D03BF921273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13F6DD-AB10-ADD6-6313-7F6F715FD387}"/>
              </a:ext>
            </a:extLst>
          </p:cNvPr>
          <p:cNvSpPr>
            <a:spLocks noGrp="1"/>
          </p:cNvSpPr>
          <p:nvPr>
            <p:ph type="title"/>
          </p:nvPr>
        </p:nvSpPr>
        <p:spPr>
          <a:xfrm>
            <a:off x="365464" y="218072"/>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111.4. Особенности осуществления закупки, по результатам которой заключается контракт со встречными инвестиционными обязательствами</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D9013CA7-7A15-78EC-138A-70AAD71DB456}"/>
              </a:ext>
            </a:extLst>
          </p:cNvPr>
          <p:cNvSpPr>
            <a:spLocks noGrp="1"/>
          </p:cNvSpPr>
          <p:nvPr>
            <p:ph idx="1"/>
          </p:nvPr>
        </p:nvSpPr>
        <p:spPr>
          <a:xfrm>
            <a:off x="722790" y="1145220"/>
            <a:ext cx="10942468" cy="5086904"/>
          </a:xfrm>
        </p:spPr>
        <p:txBody>
          <a:bodyPr>
            <a:normAutofit fontScale="92500" lnSpcReduction="20000"/>
          </a:bodyPr>
          <a:lstStyle/>
          <a:p>
            <a:pPr marL="0" indent="0">
              <a:buNone/>
            </a:pPr>
            <a:r>
              <a:rPr lang="ru-RU" sz="1900" dirty="0"/>
              <a:t>1. Заказчик вправе осуществить в соответствии с настоящим Федеральным законом закупку, по результатам которой заключается контракт со встречными инвестиционными обязательствами, с учетом следующих особенностей:</a:t>
            </a:r>
          </a:p>
          <a:p>
            <a:pPr marL="457200" indent="-457200">
              <a:buAutoNum type="arabicParenR"/>
            </a:pPr>
            <a:r>
              <a:rPr lang="ru-RU" sz="1900" dirty="0"/>
              <a:t>закупка осуществляется на основании акта высшего исполнительного органа субъекта Российской Федерации; …</a:t>
            </a:r>
          </a:p>
          <a:p>
            <a:pPr marL="457200" indent="-457200">
              <a:buAutoNum type="arabicParenR"/>
            </a:pPr>
            <a:endParaRPr lang="ru-RU" sz="1900" dirty="0"/>
          </a:p>
          <a:p>
            <a:pPr marL="0" indent="0">
              <a:buNone/>
            </a:pPr>
            <a:r>
              <a:rPr lang="ru-RU" sz="1900" dirty="0"/>
              <a:t>2. Актом высшего исполнительного органа субъекта Российской Федерации, предусмотренным пунктом 1 части 1 настоящей статьи, определяются:</a:t>
            </a:r>
          </a:p>
          <a:p>
            <a:pPr marL="0" indent="0">
              <a:buNone/>
            </a:pPr>
            <a:r>
              <a:rPr lang="ru-RU" sz="1900" dirty="0"/>
              <a:t>1) заказчик </a:t>
            </a:r>
            <a:r>
              <a:rPr lang="ru-RU" sz="1900" dirty="0">
                <a:solidFill>
                  <a:srgbClr val="FF0000"/>
                </a:solidFill>
              </a:rPr>
              <a:t>или в случае проведения совместного электронного конкурса, предусмотренного частью 9 настоящей статьи, заказчики;</a:t>
            </a:r>
          </a:p>
          <a:p>
            <a:pPr marL="0" indent="0">
              <a:buNone/>
            </a:pPr>
            <a:r>
              <a:rPr lang="ru-RU" sz="1900" dirty="0"/>
              <a:t>…</a:t>
            </a:r>
          </a:p>
          <a:p>
            <a:pPr marL="0" indent="0">
              <a:buNone/>
            </a:pPr>
            <a:endParaRPr lang="ru-RU" sz="1900" dirty="0"/>
          </a:p>
          <a:p>
            <a:pPr marL="0" indent="0">
              <a:buNone/>
            </a:pPr>
            <a:r>
              <a:rPr lang="ru-RU" sz="1900" dirty="0"/>
              <a:t>5) минимальный объем инвестиций, подлежащих вложению участником закупки, с которым заключается контракт со встречными инвестиционными обязательствами, в создание, модернизацию, освоение производства товара и (или) создание, реконструкцию имущества (недвижимого имущества или недвижимого имущества и движимого имущества, технологически связанных между собой), предназначенного для оказания услуги, который не должен составлять менее ста миллионов рублей. </a:t>
            </a:r>
            <a:br>
              <a:rPr lang="ru-RU" sz="1900" dirty="0"/>
            </a:br>
            <a:r>
              <a:rPr lang="ru-RU" sz="1900" dirty="0">
                <a:solidFill>
                  <a:srgbClr val="FF0000"/>
                </a:solidFill>
              </a:rPr>
              <a:t>В случае проведения совместного электронного конкурса, предусмотренного частью 9 настоящей статьи, для всех контрактов независимо от их количества устанавливается общий минимальный объем инвестиций, который не должен составлять менее ста миллионов рублей;</a:t>
            </a:r>
          </a:p>
        </p:txBody>
      </p:sp>
    </p:spTree>
    <p:extLst>
      <p:ext uri="{BB962C8B-B14F-4D97-AF65-F5344CB8AC3E}">
        <p14:creationId xmlns:p14="http://schemas.microsoft.com/office/powerpoint/2010/main" val="396994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09307-4174-B8DA-8457-324894F4D5F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AFF248-42A7-2566-C20F-45AAF6F2AACD}"/>
              </a:ext>
            </a:extLst>
          </p:cNvPr>
          <p:cNvSpPr>
            <a:spLocks noGrp="1"/>
          </p:cNvSpPr>
          <p:nvPr>
            <p:ph type="title"/>
          </p:nvPr>
        </p:nvSpPr>
        <p:spPr>
          <a:xfrm>
            <a:off x="365464" y="218072"/>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111.4. Особенности осуществления закупки, по результатам которой заключается контракт со встречными инвестиционными обязательствами</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3C12FD44-03E6-F338-C804-37A18FDA4660}"/>
              </a:ext>
            </a:extLst>
          </p:cNvPr>
          <p:cNvSpPr>
            <a:spLocks noGrp="1"/>
          </p:cNvSpPr>
          <p:nvPr>
            <p:ph idx="1"/>
          </p:nvPr>
        </p:nvSpPr>
        <p:spPr>
          <a:xfrm>
            <a:off x="722790" y="1145220"/>
            <a:ext cx="10942468" cy="5353234"/>
          </a:xfrm>
        </p:spPr>
        <p:txBody>
          <a:bodyPr>
            <a:normAutofit fontScale="92500" lnSpcReduction="20000"/>
          </a:bodyPr>
          <a:lstStyle/>
          <a:p>
            <a:pPr marL="0" indent="0">
              <a:buNone/>
            </a:pPr>
            <a:r>
              <a:rPr lang="ru-RU" sz="1900" dirty="0">
                <a:solidFill>
                  <a:srgbClr val="FF0000"/>
                </a:solidFill>
              </a:rPr>
              <a:t>Новая часть 9</a:t>
            </a:r>
            <a:r>
              <a:rPr lang="ru-RU" sz="1900" dirty="0"/>
              <a:t>. Закупка, предусмотренная настоящей статьей, может осуществляться для обеспечения нужд двух и более заказчиков одного субъекта Российской Федерации и (или) заказчиков муниципальных образований, находящихся на территории данного субъекта Российской Федерации, путем проведения совместного электронного конкурса в соответствии с положениями статьи 25 настоящего Федерального закона, настоящей статьи (за исключением части 4 настоящей статьи) и с учетом следующих особенностей:</a:t>
            </a:r>
          </a:p>
          <a:p>
            <a:pPr marL="0" indent="0">
              <a:buNone/>
            </a:pPr>
            <a:r>
              <a:rPr lang="ru-RU" sz="1900" dirty="0"/>
              <a:t>1) в соглашение о проведении совместного конкурса, предусмотренное частью 1 статьи 25 настоящего Федерального закона, включается информация о заказчике, уполномоченном на приемку результатов исполненных поставщиком (исполнителем) встречных инвестиционных обязательств;</a:t>
            </a:r>
          </a:p>
          <a:p>
            <a:pPr marL="0" indent="0">
              <a:buNone/>
            </a:pPr>
            <a:r>
              <a:rPr lang="ru-RU" sz="1900" dirty="0"/>
              <a:t>2) во все контракты со встречными инвестиционными обязательствами, заключаемые по результатам совместного электронного конкурса, включаются одинаковые условия, определенные в соответствии с пунктами 2 - 8 части 2 настоящей статьи;</a:t>
            </a:r>
          </a:p>
          <a:p>
            <a:pPr marL="0" indent="0">
              <a:buNone/>
            </a:pPr>
            <a:r>
              <a:rPr lang="ru-RU" sz="1900" dirty="0"/>
              <a:t>3) в контракт со встречными инвестиционными обязательствами, заключаемый заказчиком, указанным в пункте 1 настоящей части, включаются условия о порядке и сроках осуществления им приемки результатов исполненных поставщиком (исполнителем) встречных инвестиционных обязательств. В контракты со встречными инвестиционными обязательствами, заключаемые другими заказчиками, включается условие о предоставлении поставщиком (исполнителем) результатов исполнения им встречных инвестиционных обязательств заказчику, указанному в пункте 1 настоящей части;</a:t>
            </a:r>
          </a:p>
          <a:p>
            <a:pPr marL="0" indent="0">
              <a:buNone/>
            </a:pPr>
            <a:r>
              <a:rPr lang="ru-RU" sz="1900" dirty="0"/>
              <a:t>4) информация и документы в реестр единственных поставщиков товара, производство которого создается, модернизируется, осваивается, единственных исполнителей услуги, оказываемой с использованием имущества (недвижимого имущества или недвижимого имущества и движимого имущества, технологически связанных между собой), которое создается, реконструируется, включаются в соответствии с частью 5 настоящей статьи заказчиком, указанным в пункте 1 настоящей части, в части, касающейся заключенного им контракта со встречными инвестиционными обязательствами. Включение информации и документов в указанный реестр другими заказчиками не осуществляется.</a:t>
            </a:r>
            <a:endParaRPr lang="ru-RU" sz="1900" dirty="0">
              <a:solidFill>
                <a:srgbClr val="FF0000"/>
              </a:solidFill>
            </a:endParaRPr>
          </a:p>
        </p:txBody>
      </p:sp>
    </p:spTree>
    <p:extLst>
      <p:ext uri="{BB962C8B-B14F-4D97-AF65-F5344CB8AC3E}">
        <p14:creationId xmlns:p14="http://schemas.microsoft.com/office/powerpoint/2010/main" val="6767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5042D-CA4A-C81D-B080-93DC28E04A4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1104E1-C24A-70FF-DE5F-0C4526DC9CE4}"/>
              </a:ext>
            </a:extLst>
          </p:cNvPr>
          <p:cNvSpPr>
            <a:spLocks noGrp="1"/>
          </p:cNvSpPr>
          <p:nvPr>
            <p:ph type="title"/>
          </p:nvPr>
        </p:nvSpPr>
        <p:spPr>
          <a:xfrm>
            <a:off x="518604" y="578189"/>
            <a:ext cx="10515600" cy="1325563"/>
          </a:xfrm>
        </p:spPr>
        <p:txBody>
          <a:bodyPr>
            <a:normAutofit/>
          </a:bodyPr>
          <a:lstStyle/>
          <a:p>
            <a:r>
              <a:rPr lang="ru-RU" sz="2400" b="1" dirty="0"/>
              <a:t>Изменения в работе с единой информационной системой</a:t>
            </a:r>
          </a:p>
        </p:txBody>
      </p:sp>
    </p:spTree>
    <p:extLst>
      <p:ext uri="{BB962C8B-B14F-4D97-AF65-F5344CB8AC3E}">
        <p14:creationId xmlns:p14="http://schemas.microsoft.com/office/powerpoint/2010/main" val="105999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F38FF-0C3A-0FFE-ECC2-1A16FD55BA0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302A7-6A6C-86A9-486E-1F6A0746BA5A}"/>
              </a:ext>
            </a:extLst>
          </p:cNvPr>
          <p:cNvSpPr>
            <a:spLocks noGrp="1"/>
          </p:cNvSpPr>
          <p:nvPr>
            <p:ph type="title"/>
          </p:nvPr>
        </p:nvSpPr>
        <p:spPr>
          <a:xfrm>
            <a:off x="518604" y="578189"/>
            <a:ext cx="10515600" cy="1325563"/>
          </a:xfrm>
        </p:spPr>
        <p:txBody>
          <a:bodyPr>
            <a:normAutofit/>
          </a:bodyPr>
          <a:lstStyle/>
          <a:p>
            <a:r>
              <a:rPr lang="ru-RU" sz="2400" b="1" dirty="0"/>
              <a:t>Технические изменения в информационном обеспечении закрытого конкурса</a:t>
            </a:r>
          </a:p>
        </p:txBody>
      </p:sp>
    </p:spTree>
    <p:extLst>
      <p:ext uri="{BB962C8B-B14F-4D97-AF65-F5344CB8AC3E}">
        <p14:creationId xmlns:p14="http://schemas.microsoft.com/office/powerpoint/2010/main" val="3415685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6CA35-55C3-87F6-5AB7-96DFFBB464F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6B0D77-4763-8996-913C-8E813D1ADC65}"/>
              </a:ext>
            </a:extLst>
          </p:cNvPr>
          <p:cNvSpPr>
            <a:spLocks noGrp="1"/>
          </p:cNvSpPr>
          <p:nvPr>
            <p:ph type="title"/>
          </p:nvPr>
        </p:nvSpPr>
        <p:spPr>
          <a:xfrm>
            <a:off x="838200" y="0"/>
            <a:ext cx="10515600" cy="985421"/>
          </a:xfrm>
        </p:spPr>
        <p:txBody>
          <a:bodyPr>
            <a:noAutofit/>
          </a:bodyPr>
          <a:lstStyle/>
          <a:p>
            <a:pPr algn="ctr"/>
            <a:r>
              <a:rPr lang="ru-RU" sz="2400" b="1" dirty="0"/>
              <a:t>Статья 73. Проведение закрытого конкурса </a:t>
            </a:r>
            <a:br>
              <a:rPr lang="ru-RU" sz="2400" b="1" dirty="0"/>
            </a:br>
            <a:r>
              <a:rPr lang="ru-RU" sz="2400" i="1" dirty="0"/>
              <a:t>(Федеральный закон от 26 декабря 2024 г. N 484-ФЗ)</a:t>
            </a:r>
          </a:p>
        </p:txBody>
      </p:sp>
      <p:sp>
        <p:nvSpPr>
          <p:cNvPr id="3" name="Объект 2">
            <a:extLst>
              <a:ext uri="{FF2B5EF4-FFF2-40B4-BE49-F238E27FC236}">
                <a16:creationId xmlns:a16="http://schemas.microsoft.com/office/drawing/2014/main" id="{43FAD50E-8AE3-7A35-5272-0CF5CBF0DA68}"/>
              </a:ext>
            </a:extLst>
          </p:cNvPr>
          <p:cNvSpPr>
            <a:spLocks noGrp="1"/>
          </p:cNvSpPr>
          <p:nvPr>
            <p:ph idx="1"/>
          </p:nvPr>
        </p:nvSpPr>
        <p:spPr>
          <a:xfrm>
            <a:off x="248575" y="985421"/>
            <a:ext cx="11656380" cy="5743853"/>
          </a:xfrm>
        </p:spPr>
        <p:txBody>
          <a:bodyPr>
            <a:normAutofit/>
          </a:bodyPr>
          <a:lstStyle/>
          <a:p>
            <a:r>
              <a:rPr lang="ru-RU" sz="1800" dirty="0"/>
              <a:t>5. Заказчик по собственной инициативе или в соответствии с запросом, предусмотренным частью 4 настоящей статьи, вправе внести изменения в документацию о закупке не позднее чем за один рабочий день до даты окончания срока подачи заявок на участие в закупке. Изменение наименования объекта закупки и увеличение размера обеспечения заявок на участие в закупке не допускаются. Не позднее двух рабочих дней, следующих за днем внесения изменений в документацию о закупке, но не позднее чем за один рабочий день до даты окончания срока подачи заявок на участие в закупке такие изменения направляются всем участникам закупки, которым была предоставлена документация о закупке, </a:t>
            </a:r>
            <a:r>
              <a:rPr lang="ru-RU" sz="1800" dirty="0">
                <a:solidFill>
                  <a:srgbClr val="FF0000"/>
                </a:solidFill>
              </a:rPr>
              <a:t>а в случае, если изменения в документацию о закупке внесены в части информации, включаемой в приглашение в соответствии с пунктом 1 части 2 настоящей статьи </a:t>
            </a:r>
            <a:r>
              <a:rPr lang="ru-RU" sz="1800" i="1" dirty="0">
                <a:solidFill>
                  <a:srgbClr val="7030A0"/>
                </a:solidFill>
              </a:rPr>
              <a:t>(это информация а-ля извещение)</a:t>
            </a:r>
            <a:r>
              <a:rPr lang="ru-RU" sz="1800" dirty="0">
                <a:solidFill>
                  <a:srgbClr val="FF0000"/>
                </a:solidFill>
              </a:rPr>
              <a:t>, - всем участникам закупки, которым было направлено приглашение. </a:t>
            </a:r>
            <a:r>
              <a:rPr lang="ru-RU" sz="1800" dirty="0"/>
              <a:t>Срок подачи заявок на участие в закупке должен быть продлен таким образом, чтобы со дня, следующего за днем направления таких изменений, до даты окончания срока подачи заявок на участие в закупке данный срок составлял не менее чем десять дней. Если изменения вносятся в отношении выделенного в соответствии с настоящим Федеральным законом лота, срок подачи заявок на участие в закупке должен быть продлен в отношении такого лота.</a:t>
            </a:r>
          </a:p>
        </p:txBody>
      </p:sp>
    </p:spTree>
    <p:extLst>
      <p:ext uri="{BB962C8B-B14F-4D97-AF65-F5344CB8AC3E}">
        <p14:creationId xmlns:p14="http://schemas.microsoft.com/office/powerpoint/2010/main" val="2104514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B2ECC-9CDE-553A-C9A3-4688D66CD49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D927D2-C9D4-8825-5EC5-5C578835CF19}"/>
              </a:ext>
            </a:extLst>
          </p:cNvPr>
          <p:cNvSpPr>
            <a:spLocks noGrp="1"/>
          </p:cNvSpPr>
          <p:nvPr>
            <p:ph type="title"/>
          </p:nvPr>
        </p:nvSpPr>
        <p:spPr>
          <a:xfrm>
            <a:off x="518604" y="578189"/>
            <a:ext cx="10515600" cy="1325563"/>
          </a:xfrm>
        </p:spPr>
        <p:txBody>
          <a:bodyPr>
            <a:normAutofit/>
          </a:bodyPr>
          <a:lstStyle/>
          <a:p>
            <a:r>
              <a:rPr lang="ru-RU" sz="2400" b="1" dirty="0"/>
              <a:t>Технические правки по обеспечению исполнения контракта при применении антидемпинговых мер</a:t>
            </a:r>
          </a:p>
        </p:txBody>
      </p:sp>
    </p:spTree>
    <p:extLst>
      <p:ext uri="{BB962C8B-B14F-4D97-AF65-F5344CB8AC3E}">
        <p14:creationId xmlns:p14="http://schemas.microsoft.com/office/powerpoint/2010/main" val="1779329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94DAA-C0F7-A3DD-75A6-3F4EE0C84BF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FF2A53-4622-B8C4-3E98-ECBDE2925F7D}"/>
              </a:ext>
            </a:extLst>
          </p:cNvPr>
          <p:cNvSpPr>
            <a:spLocks noGrp="1"/>
          </p:cNvSpPr>
          <p:nvPr>
            <p:ph type="title"/>
          </p:nvPr>
        </p:nvSpPr>
        <p:spPr>
          <a:xfrm>
            <a:off x="838200" y="152061"/>
            <a:ext cx="10515600" cy="700195"/>
          </a:xfrm>
        </p:spPr>
        <p:txBody>
          <a:bodyPr>
            <a:normAutofit fontScale="90000"/>
          </a:bodyPr>
          <a:lstStyle/>
          <a:p>
            <a:pPr algn="ctr"/>
            <a:r>
              <a:rPr lang="ru-RU" sz="2700" b="1" dirty="0"/>
              <a:t>Статья 37. Антидемпинговые меры при проведении конкурса и аукциона </a:t>
            </a:r>
            <a:r>
              <a:rPr lang="ru-RU" sz="2700" i="1" dirty="0"/>
              <a:t>(Федеральный закон от 26 декабря 2024 г. N 484-ФЗ)</a:t>
            </a:r>
          </a:p>
        </p:txBody>
      </p:sp>
      <p:sp>
        <p:nvSpPr>
          <p:cNvPr id="3" name="Объект 2">
            <a:extLst>
              <a:ext uri="{FF2B5EF4-FFF2-40B4-BE49-F238E27FC236}">
                <a16:creationId xmlns:a16="http://schemas.microsoft.com/office/drawing/2014/main" id="{F2CB71CB-7EE4-2FDB-18F7-C342D3A81143}"/>
              </a:ext>
            </a:extLst>
          </p:cNvPr>
          <p:cNvSpPr>
            <a:spLocks noGrp="1"/>
          </p:cNvSpPr>
          <p:nvPr>
            <p:ph idx="1"/>
          </p:nvPr>
        </p:nvSpPr>
        <p:spPr>
          <a:xfrm>
            <a:off x="426128" y="1012054"/>
            <a:ext cx="11407806" cy="5557422"/>
          </a:xfrm>
        </p:spPr>
        <p:txBody>
          <a:bodyPr>
            <a:normAutofit fontScale="62500" lnSpcReduction="20000"/>
          </a:bodyPr>
          <a:lstStyle/>
          <a:p>
            <a:r>
              <a:rPr lang="ru-RU" dirty="0"/>
              <a:t>1. Если при проведении конкурса или аукциона начальная (максимальная) цена контракта составляет более чем пятнадцать миллионов рублей и участником закупки, с которым заключается контракт, предложена цена контракта, которая на двадцать пять и более процентов ниже начальной (максимальной) цены контракта, либо предложена сумма цен единиц товара, работы, услуги, которая на двадцать пять и более процентов ниже начальной суммы цен указанных единиц, контракт заключается только после предоставления таким участником обеспечения исполнения контракта </a:t>
            </a:r>
            <a:r>
              <a:rPr lang="ru-RU" dirty="0">
                <a:solidFill>
                  <a:srgbClr val="FF0000"/>
                </a:solidFill>
              </a:rPr>
              <a:t>(если требование обеспечения исполнения контракта установлено в соответствии со статьей 96 настоящего Федерального закона) </a:t>
            </a:r>
            <a:r>
              <a:rPr lang="ru-RU" dirty="0"/>
              <a:t>в размере, превышающем в полтора раза размер обеспечения исполнения контракта, указанный в извещении об осуществлении закупки, документации о закупке (в случае, если настоящим Федеральным законом предусмотрена документация о закупке), но не менее чем десять процентов от начальной (максимальной) цены контракта или от цены заключаемого контракта (если контракт заключается по результатам определения поставщика (подрядчика, исполнителя) в соответствии с пунктом 1 части 1 статьи 30 настоящего Федерального закона) и не менее размера аванса (если контрактом предусмотрена выплата аванса).</a:t>
            </a:r>
          </a:p>
          <a:p>
            <a:endParaRPr lang="ru-RU" dirty="0"/>
          </a:p>
          <a:p>
            <a:r>
              <a:rPr lang="ru-RU" dirty="0"/>
              <a:t>2. Если при проведении конкурса или аукциона начальная (максимальная) цена контракта составляет пятнадцать миллионов рублей и менее и участником закупки, с которым заключается контракт, предложена цена контракта, которая на двадцать пять и более процентов ниже начальной (максимальной) цены контракта, либо предложена сумма цен единиц товара, работы, услуги, которая на двадцать пять и более процентов ниже начальной суммы цен указанных единиц, контракт заключается только после предоставления таким участником обеспечения исполнения контракта </a:t>
            </a:r>
            <a:r>
              <a:rPr lang="ru-RU" dirty="0">
                <a:solidFill>
                  <a:srgbClr val="FF0000"/>
                </a:solidFill>
              </a:rPr>
              <a:t>(если требование обеспечения исполнения контракта установлено в соответствии со статьей 96 настоящего Федерального закона) </a:t>
            </a:r>
            <a:r>
              <a:rPr lang="ru-RU" dirty="0"/>
              <a:t>в размере, указанном в части 1 настоящей статьи, или информации, подтверждающей добросовестность такого участника в соответствии с частью 3 настоящей статьи, с одновременным предоставлением таким участником обеспечения исполнения контракта в размере обеспечения исполнения контракта, указанном в извещении об осуществлении закупки, приглашении, документации о закупке (в случае, если настоящим Федеральным законом предусмотрена документация о закупке).</a:t>
            </a:r>
          </a:p>
        </p:txBody>
      </p:sp>
    </p:spTree>
    <p:extLst>
      <p:ext uri="{BB962C8B-B14F-4D97-AF65-F5344CB8AC3E}">
        <p14:creationId xmlns:p14="http://schemas.microsoft.com/office/powerpoint/2010/main" val="3421106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5126A-3FFC-9B5B-C80B-4569D22937A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3E455A-073A-0EC5-B9E0-5CCA769F9AC3}"/>
              </a:ext>
            </a:extLst>
          </p:cNvPr>
          <p:cNvSpPr>
            <a:spLocks noGrp="1"/>
          </p:cNvSpPr>
          <p:nvPr>
            <p:ph type="title"/>
          </p:nvPr>
        </p:nvSpPr>
        <p:spPr>
          <a:xfrm>
            <a:off x="838200" y="152061"/>
            <a:ext cx="10515600" cy="700195"/>
          </a:xfrm>
        </p:spPr>
        <p:txBody>
          <a:bodyPr>
            <a:normAutofit fontScale="90000"/>
          </a:bodyPr>
          <a:lstStyle/>
          <a:p>
            <a:pPr algn="ctr"/>
            <a:r>
              <a:rPr lang="ru-RU" sz="2700" b="1" dirty="0"/>
              <a:t>Статья 37. Антидемпинговые меры при проведении конкурса и аукциона </a:t>
            </a:r>
            <a:r>
              <a:rPr lang="ru-RU" sz="2700" i="1" dirty="0"/>
              <a:t>(Федеральный закон от 26 декабря 2024 г. N 484-ФЗ)</a:t>
            </a:r>
          </a:p>
        </p:txBody>
      </p:sp>
      <p:sp>
        <p:nvSpPr>
          <p:cNvPr id="3" name="Объект 2">
            <a:extLst>
              <a:ext uri="{FF2B5EF4-FFF2-40B4-BE49-F238E27FC236}">
                <a16:creationId xmlns:a16="http://schemas.microsoft.com/office/drawing/2014/main" id="{1F70B7D2-268B-26AE-EF75-4569661DB616}"/>
              </a:ext>
            </a:extLst>
          </p:cNvPr>
          <p:cNvSpPr>
            <a:spLocks noGrp="1"/>
          </p:cNvSpPr>
          <p:nvPr>
            <p:ph idx="1"/>
          </p:nvPr>
        </p:nvSpPr>
        <p:spPr>
          <a:xfrm>
            <a:off x="426128" y="1012054"/>
            <a:ext cx="11407806" cy="5557422"/>
          </a:xfrm>
        </p:spPr>
        <p:txBody>
          <a:bodyPr>
            <a:normAutofit fontScale="70000" lnSpcReduction="20000"/>
          </a:bodyPr>
          <a:lstStyle/>
          <a:p>
            <a:r>
              <a:rPr lang="ru-RU" dirty="0"/>
              <a:t>4. В случае проведения закрытого конкурса информация, предусмотренная частью 3 настоящей статьи, предоставляется участником закупки в составе заявки на участие в закрытом конкурсе. Комиссия по осуществлению закупок отклоняет такую заявку в случае признания этой информации недостоверной. Решение об отклонении такой заявки фиксируется в протоколе определения поставщика (подрядчика, исполнителя) с указанием причин отклонения такой заявки, доводится до сведения участника закупки, направившего заявку, не позднее рабочего дня, следующего за днем подписания указанного протокола. Если участником закупки в случае, предусмотренном частью 2 настоящей статьи, в составе заявки на участие в закрытом конкурсе не предоставлена информация, подтверждающая его добросовестность в соответствии с частью 3 настоящей статьи, контракт с данным участником заключается после предоставления им обеспечения исполнения контракта </a:t>
            </a:r>
            <a:r>
              <a:rPr lang="ru-RU" dirty="0">
                <a:solidFill>
                  <a:srgbClr val="FF0000"/>
                </a:solidFill>
              </a:rPr>
              <a:t>(если требование обеспечения исполнения контракта установлено в соответствии со статьей 96 настоящего Федерального закона) </a:t>
            </a:r>
            <a:r>
              <a:rPr lang="ru-RU" dirty="0"/>
              <a:t>в размере, в полтора раза превышающем размер обеспечения исполнения контракта, указанный в извещении об осуществлении закупки, приглашении, документации о закупке (в случае, если настоящим Федеральным законом предусмотрена документация о закупке).</a:t>
            </a:r>
          </a:p>
          <a:p>
            <a:endParaRPr lang="ru-RU" dirty="0"/>
          </a:p>
          <a:p>
            <a:r>
              <a:rPr lang="ru-RU" dirty="0"/>
              <a:t>6. Обеспечение, указанное в частях 1 и 2 настоящей статьи, предоставляется </a:t>
            </a:r>
            <a:r>
              <a:rPr lang="ru-RU" dirty="0">
                <a:solidFill>
                  <a:srgbClr val="FF0000"/>
                </a:solidFill>
              </a:rPr>
              <a:t>(если требование обеспечения исполнения контракта установлено в соответствии со статьей 96 настоящего Федерального закона)</a:t>
            </a:r>
            <a:r>
              <a:rPr lang="ru-RU" dirty="0"/>
              <a:t> участником закупки, с которым заключается контракт, до его заключения. Участник закупки, не выполнивший данного требования, признается уклонившимся от заключения контракта. В этом случае уклонение участника закупки от заключения контракта оформляется протоколом, который размещается в единой информационной системе и доводится до сведения всех участников закупки не позднее рабочего дня, следующего за днем подписания указанного протокола.</a:t>
            </a:r>
          </a:p>
        </p:txBody>
      </p:sp>
    </p:spTree>
    <p:extLst>
      <p:ext uri="{BB962C8B-B14F-4D97-AF65-F5344CB8AC3E}">
        <p14:creationId xmlns:p14="http://schemas.microsoft.com/office/powerpoint/2010/main" val="52900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C41AB-8BE1-D70B-07DC-4C49E0D8AE4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E79FC-2386-8E4A-4E3D-CDD2755824E9}"/>
              </a:ext>
            </a:extLst>
          </p:cNvPr>
          <p:cNvSpPr>
            <a:spLocks noGrp="1"/>
          </p:cNvSpPr>
          <p:nvPr>
            <p:ph type="title"/>
          </p:nvPr>
        </p:nvSpPr>
        <p:spPr>
          <a:xfrm>
            <a:off x="687371" y="1046375"/>
            <a:ext cx="10515600" cy="2190310"/>
          </a:xfrm>
          <a:solidFill>
            <a:schemeClr val="accent4">
              <a:lumMod val="20000"/>
              <a:lumOff val="80000"/>
            </a:schemeClr>
          </a:solidFill>
        </p:spPr>
        <p:txBody>
          <a:bodyPr>
            <a:normAutofit/>
          </a:bodyPr>
          <a:lstStyle/>
          <a:p>
            <a:pPr algn="ctr"/>
            <a:r>
              <a:rPr lang="ru-RU" dirty="0"/>
              <a:t>Принятые изменения в 44-ФЗ, вступающие в силу с </a:t>
            </a:r>
            <a:r>
              <a:rPr lang="ru-RU" dirty="0">
                <a:solidFill>
                  <a:srgbClr val="FF0000"/>
                </a:solidFill>
              </a:rPr>
              <a:t>01.07</a:t>
            </a:r>
            <a:r>
              <a:rPr lang="ru-RU" dirty="0"/>
              <a:t>.</a:t>
            </a:r>
            <a:r>
              <a:rPr lang="ru-RU" dirty="0">
                <a:solidFill>
                  <a:srgbClr val="FF0000"/>
                </a:solidFill>
              </a:rPr>
              <a:t>2026 </a:t>
            </a:r>
          </a:p>
        </p:txBody>
      </p:sp>
    </p:spTree>
    <p:extLst>
      <p:ext uri="{BB962C8B-B14F-4D97-AF65-F5344CB8AC3E}">
        <p14:creationId xmlns:p14="http://schemas.microsoft.com/office/powerpoint/2010/main" val="1352721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036EF-D72A-0818-53B1-D7058DA0F8E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AE03F7-68EF-C612-F6AB-79EF1870B57B}"/>
              </a:ext>
            </a:extLst>
          </p:cNvPr>
          <p:cNvSpPr>
            <a:spLocks noGrp="1"/>
          </p:cNvSpPr>
          <p:nvPr>
            <p:ph type="title"/>
          </p:nvPr>
        </p:nvSpPr>
        <p:spPr>
          <a:xfrm>
            <a:off x="518604" y="578189"/>
            <a:ext cx="10515600" cy="1325563"/>
          </a:xfrm>
        </p:spPr>
        <p:txBody>
          <a:bodyPr>
            <a:normAutofit/>
          </a:bodyPr>
          <a:lstStyle/>
          <a:p>
            <a:r>
              <a:rPr lang="ru-RU" sz="2400" b="1" dirty="0"/>
              <a:t>Изменения в закупках Росстата</a:t>
            </a:r>
          </a:p>
        </p:txBody>
      </p:sp>
    </p:spTree>
    <p:extLst>
      <p:ext uri="{BB962C8B-B14F-4D97-AF65-F5344CB8AC3E}">
        <p14:creationId xmlns:p14="http://schemas.microsoft.com/office/powerpoint/2010/main" val="743196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DFF91-2364-9782-1CAF-FC1BE8F5DDD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998EF7-E547-E706-F2AF-A93A6F454E12}"/>
              </a:ext>
            </a:extLst>
          </p:cNvPr>
          <p:cNvSpPr>
            <a:spLocks noGrp="1"/>
          </p:cNvSpPr>
          <p:nvPr>
            <p:ph type="title"/>
          </p:nvPr>
        </p:nvSpPr>
        <p:spPr>
          <a:xfrm>
            <a:off x="1" y="0"/>
            <a:ext cx="11943424" cy="985421"/>
          </a:xfrm>
        </p:spPr>
        <p:txBody>
          <a:bodyPr>
            <a:noAutofit/>
          </a:bodyPr>
          <a:lstStyle/>
          <a:p>
            <a:pPr algn="ctr"/>
            <a:r>
              <a:rPr lang="ru-RU" sz="2400" b="1" dirty="0"/>
              <a:t>Статья 93. Осуществление закупки у единственного поставщика (подрядчика, исполнителя)</a:t>
            </a:r>
            <a:br>
              <a:rPr lang="ru-RU" sz="2400" b="1" dirty="0"/>
            </a:br>
            <a:r>
              <a:rPr lang="ru-RU" sz="2400" i="1" dirty="0"/>
              <a:t>(Федеральный закон от 26 декабря 2024 г. N 484-ФЗ)  - </a:t>
            </a:r>
            <a:r>
              <a:rPr lang="ru-RU" sz="2400" b="1" u="sng" dirty="0">
                <a:solidFill>
                  <a:srgbClr val="FF0000"/>
                </a:solidFill>
              </a:rPr>
              <a:t>с 01.07.2026</a:t>
            </a:r>
          </a:p>
        </p:txBody>
      </p:sp>
      <p:sp>
        <p:nvSpPr>
          <p:cNvPr id="3" name="Объект 2">
            <a:extLst>
              <a:ext uri="{FF2B5EF4-FFF2-40B4-BE49-F238E27FC236}">
                <a16:creationId xmlns:a16="http://schemas.microsoft.com/office/drawing/2014/main" id="{007BDE0A-B5B5-40B4-6934-78DD82A58B5A}"/>
              </a:ext>
            </a:extLst>
          </p:cNvPr>
          <p:cNvSpPr>
            <a:spLocks noGrp="1"/>
          </p:cNvSpPr>
          <p:nvPr>
            <p:ph idx="1"/>
          </p:nvPr>
        </p:nvSpPr>
        <p:spPr>
          <a:xfrm>
            <a:off x="248575" y="1127464"/>
            <a:ext cx="11656380" cy="5601810"/>
          </a:xfrm>
        </p:spPr>
        <p:txBody>
          <a:bodyPr>
            <a:normAutofit/>
          </a:bodyPr>
          <a:lstStyle/>
          <a:p>
            <a:r>
              <a:rPr lang="ru-RU" sz="1800" dirty="0"/>
              <a:t>42) заключение федеральным органом исполнительной власти, осуществляющим функции по формированию официальной статистической информации о социальных, экономических, демографических, экологических и других общественных процессах в Российской Федерации, и его территориальными органами контрактов с физическими лицами на выполнение работ, связанных со сбором и с обработкой первичных статистических данных при проведении на территории Российской Федерации федерального статистического наблюдения в соответствии с законодательством Российской Федерации об официальном статистическом учете. При этом объем работ, выполняемых указанными лицами, и цена контракта, рассчитанная на основании условий выплаты вознаграждения лицам, привлекаемым на основе контрактов к выполнению работ, связанных со сбором и с обработкой первичных статистических данных при проведении на территории Российской Федерации федерального статистического наблюдения, устанавливаются федеральным органом исполнительной власти, осуществляющим функции по формированию официальной статистической информации о социальных, экономических, демографических, экологических и других общественных процессах в Российской Федерации. </a:t>
            </a:r>
            <a:r>
              <a:rPr lang="ru-RU" sz="1800" strike="sngStrike" dirty="0"/>
              <a:t>Информация о контрактах, заключенных в соответствии с настоящим пунктом, размещается на сайте федерального органа исполнительной власти, осуществляющего функции по формированию официальной статистической информации о социальных, экономических, демографических, экологических и других общественных процессах в Российской Федерации, и его территориальных органов в информационно-телекоммуникационной сети "Интернет" в порядке, установленном федеральным органом исполнительной власти, осуществляющим функции по формированию официальной статистической информации о социальных, экономических, демографических, экологических и других общественных процессах в Российской Федерации, по согласованию с федеральным органом исполнительной власти по регулированию контрактной системы в сфере закупок;</a:t>
            </a:r>
          </a:p>
        </p:txBody>
      </p:sp>
    </p:spTree>
    <p:extLst>
      <p:ext uri="{BB962C8B-B14F-4D97-AF65-F5344CB8AC3E}">
        <p14:creationId xmlns:p14="http://schemas.microsoft.com/office/powerpoint/2010/main" val="1943934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BA6B6-363E-B115-1C80-9656375BC4B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C6FF28-96AB-7B3E-01F0-7576E93EC81E}"/>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a:t>
            </a:r>
            <a:r>
              <a:rPr lang="ru-RU" sz="2400" b="1" dirty="0">
                <a:solidFill>
                  <a:prstClr val="black"/>
                </a:solidFill>
                <a:latin typeface="Calibri Light" panose="020F0302020204030204"/>
              </a:rPr>
              <a:t>103</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ru-RU" sz="2400" b="1" dirty="0">
                <a:solidFill>
                  <a:prstClr val="black"/>
                </a:solidFill>
                <a:latin typeface="Calibri Light" panose="020F0302020204030204"/>
              </a:rPr>
              <a:t>Реестр контрактов, заключенных заказчиками – </a:t>
            </a:r>
            <a:r>
              <a:rPr lang="ru-RU" sz="2400" b="1" u="sng" dirty="0">
                <a:solidFill>
                  <a:srgbClr val="FF0000"/>
                </a:solidFill>
                <a:latin typeface="Calibri Light" panose="020F0302020204030204"/>
              </a:rPr>
              <a:t>с 01.07.2026</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B10041DF-27C1-62C1-BB87-9E8DCADBFDFB}"/>
              </a:ext>
            </a:extLst>
          </p:cNvPr>
          <p:cNvSpPr>
            <a:spLocks noGrp="1"/>
          </p:cNvSpPr>
          <p:nvPr>
            <p:ph idx="1"/>
          </p:nvPr>
        </p:nvSpPr>
        <p:spPr>
          <a:xfrm>
            <a:off x="722790" y="1145220"/>
            <a:ext cx="10942468" cy="4696287"/>
          </a:xfrm>
        </p:spPr>
        <p:txBody>
          <a:bodyPr>
            <a:normAutofit/>
          </a:bodyPr>
          <a:lstStyle/>
          <a:p>
            <a:pPr marL="0" indent="0">
              <a:buNone/>
            </a:pPr>
            <a:r>
              <a:rPr lang="ru-RU" sz="1900" dirty="0"/>
              <a:t>5. Информация и документы, содержащиеся в реестре контрактов, размещаются на официальном сайте, </a:t>
            </a:r>
            <a:r>
              <a:rPr lang="ru-RU" sz="1900" b="1" dirty="0"/>
              <a:t>за исключением </a:t>
            </a:r>
            <a:r>
              <a:rPr lang="ru-RU" sz="1900" dirty="0"/>
              <a:t>осуществления закупок:</a:t>
            </a:r>
          </a:p>
          <a:p>
            <a:pPr marL="0" indent="0">
              <a:buNone/>
            </a:pPr>
            <a:r>
              <a:rPr lang="ru-RU" sz="1900" dirty="0">
                <a:solidFill>
                  <a:srgbClr val="FF0000"/>
                </a:solidFill>
              </a:rPr>
              <a:t>Положения пункта 1 (в редакции Федерального закона от 26 декабря 2024 г. N 484-ФЗ) в части контрактов, заключенных в соответствии с пунктом 42 части 1 статьи 93 </a:t>
            </a:r>
            <a:r>
              <a:rPr lang="ru-RU" sz="1900" i="1" dirty="0">
                <a:solidFill>
                  <a:srgbClr val="7030A0"/>
                </a:solidFill>
              </a:rPr>
              <a:t>(контракты с </a:t>
            </a:r>
            <a:r>
              <a:rPr lang="ru-RU" sz="1900" i="1" dirty="0" err="1">
                <a:solidFill>
                  <a:srgbClr val="7030A0"/>
                </a:solidFill>
              </a:rPr>
              <a:t>физ.лицами</a:t>
            </a:r>
            <a:r>
              <a:rPr lang="ru-RU" sz="1900" i="1" dirty="0">
                <a:solidFill>
                  <a:srgbClr val="7030A0"/>
                </a:solidFill>
              </a:rPr>
              <a:t> Росстата), </a:t>
            </a:r>
            <a:r>
              <a:rPr lang="ru-RU" sz="1900" dirty="0">
                <a:solidFill>
                  <a:srgbClr val="FF0000"/>
                </a:solidFill>
              </a:rPr>
              <a:t>применяются с 1 июля 2026 г.</a:t>
            </a:r>
          </a:p>
          <a:p>
            <a:pPr marL="0" indent="0">
              <a:buNone/>
            </a:pPr>
            <a:r>
              <a:rPr lang="ru-RU" sz="1900" dirty="0"/>
              <a:t>1) в случаях, предусмотренных пунктами 2, 3, 4, подпунктами "в" - "д" пункта 5, пунктами 6 и 7 части 11, частью 12 статьи 24, пунктами 3, 7, 10, 13, 17, 20, 21, 24, 26, 30, 40, 41, 42, 45, 50 - 52, 56, 59, 61 - 63 части 1 статьи 93 настоящего Федерального закона;</a:t>
            </a:r>
          </a:p>
        </p:txBody>
      </p:sp>
    </p:spTree>
    <p:extLst>
      <p:ext uri="{BB962C8B-B14F-4D97-AF65-F5344CB8AC3E}">
        <p14:creationId xmlns:p14="http://schemas.microsoft.com/office/powerpoint/2010/main" val="3394950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C13A9-9055-06FC-0AF9-82FE74BF156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A781BF-C28D-E067-9831-25B8920B57A6}"/>
              </a:ext>
            </a:extLst>
          </p:cNvPr>
          <p:cNvSpPr>
            <a:spLocks noGrp="1"/>
          </p:cNvSpPr>
          <p:nvPr>
            <p:ph type="title"/>
          </p:nvPr>
        </p:nvSpPr>
        <p:spPr>
          <a:xfrm>
            <a:off x="518604" y="578189"/>
            <a:ext cx="10515600" cy="1325563"/>
          </a:xfrm>
        </p:spPr>
        <p:txBody>
          <a:bodyPr>
            <a:normAutofit/>
          </a:bodyPr>
          <a:lstStyle/>
          <a:p>
            <a:r>
              <a:rPr lang="ru-RU" sz="2400" b="1" dirty="0"/>
              <a:t>Новый подход к ведению реестра контрактов в закупках малого объема</a:t>
            </a:r>
          </a:p>
        </p:txBody>
      </p:sp>
    </p:spTree>
    <p:extLst>
      <p:ext uri="{BB962C8B-B14F-4D97-AF65-F5344CB8AC3E}">
        <p14:creationId xmlns:p14="http://schemas.microsoft.com/office/powerpoint/2010/main" val="384021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20B35-7A7C-4C48-D247-ED8CAFDE0DA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08FBAD-1254-DC0F-9A45-3ACC03E1BC5E}"/>
              </a:ext>
            </a:extLst>
          </p:cNvPr>
          <p:cNvSpPr>
            <a:spLocks noGrp="1"/>
          </p:cNvSpPr>
          <p:nvPr>
            <p:ph type="title"/>
          </p:nvPr>
        </p:nvSpPr>
        <p:spPr>
          <a:xfrm>
            <a:off x="150919" y="42363"/>
            <a:ext cx="11538317" cy="747750"/>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747C19D5-03B7-0FA6-E868-667749FA492E}"/>
              </a:ext>
            </a:extLst>
          </p:cNvPr>
          <p:cNvSpPr>
            <a:spLocks noGrp="1"/>
          </p:cNvSpPr>
          <p:nvPr>
            <p:ph idx="1"/>
          </p:nvPr>
        </p:nvSpPr>
        <p:spPr>
          <a:xfrm>
            <a:off x="502764" y="790114"/>
            <a:ext cx="11260149" cy="5939160"/>
          </a:xfrm>
        </p:spPr>
        <p:txBody>
          <a:bodyPr>
            <a:normAutofit fontScale="25000" lnSpcReduction="20000"/>
          </a:bodyPr>
          <a:lstStyle/>
          <a:p>
            <a:pPr marL="0" indent="0" algn="ctr">
              <a:buNone/>
            </a:pPr>
            <a:r>
              <a:rPr lang="ru-RU" sz="6400" b="1" dirty="0"/>
              <a:t>Положение о порядке формирования и размещения информации и документов в единой информационной системе в сфере закупок, о требованиях к их формам</a:t>
            </a:r>
          </a:p>
          <a:p>
            <a:pPr marL="0" indent="0" algn="ctr">
              <a:buNone/>
            </a:pPr>
            <a:r>
              <a:rPr lang="ru-RU" sz="6400" b="1" dirty="0"/>
              <a:t>II. Формирование и размещение информации и документов в единой информационной системе</a:t>
            </a:r>
          </a:p>
          <a:p>
            <a:pPr marL="0" indent="0">
              <a:buNone/>
            </a:pPr>
            <a:r>
              <a:rPr lang="ru-RU" sz="6400" dirty="0"/>
              <a:t>11. При формировании в единой информационной системе:</a:t>
            </a:r>
          </a:p>
          <a:p>
            <a:pPr marL="0" indent="0">
              <a:buNone/>
            </a:pPr>
            <a:r>
              <a:rPr lang="ru-RU" sz="6400" dirty="0"/>
              <a:t>а) проекта контракта при определении цены единицы товара, работы, услуги такая цена округляется по математическим правилам округления до 11 цифр после запятой;</a:t>
            </a:r>
          </a:p>
          <a:p>
            <a:pPr marL="0" indent="0">
              <a:buNone/>
            </a:pPr>
            <a:endParaRPr lang="ru-RU" sz="6400" dirty="0">
              <a:solidFill>
                <a:srgbClr val="FF0000"/>
              </a:solidFill>
            </a:endParaRPr>
          </a:p>
          <a:p>
            <a:pPr marL="0" indent="0">
              <a:buNone/>
            </a:pPr>
            <a:r>
              <a:rPr lang="ru-RU" sz="6400" dirty="0">
                <a:solidFill>
                  <a:srgbClr val="FF0000"/>
                </a:solidFill>
              </a:rPr>
              <a:t>Новый подпункт б) </a:t>
            </a:r>
            <a:r>
              <a:rPr lang="ru-RU" sz="6400" dirty="0"/>
              <a:t>проекта контракта, заключаемого с единственным поставщиком (подрядчиком, исполнителем) в случаях, предусмотренных пунктами 1, 8, 22 и 29 части 1 статьи 93 Федерального закона, в такой проект контракта включаются полное и сокращенное (при наличии) наименование юридического лица (для юридического лица), фамилия, имя, отчество (при наличии) (для физического лица), реквизиты счета единственного поставщика (подрядчика, исполнителя) и действующего по его поручению агента, в том числе платежного агента или банковского платежного агента (в случае привлечения единственным поставщиком (подрядчиком, исполнителем) в соответствии с законодательством Российской Федерации агента, в том числе платежного агента или банковского платежного агента);</a:t>
            </a:r>
          </a:p>
          <a:p>
            <a:pPr marL="0" indent="0">
              <a:buNone/>
            </a:pPr>
            <a:r>
              <a:rPr lang="ru-RU" sz="4800" i="1" dirty="0"/>
              <a:t>1) осуществление закупки товара, работы или услуги, которые относятся к сфере деятельности субъектов естественных монополий в соответствии с Федеральным законом от 17 августа 1995 года N 147-ФЗ "О естественных монополиях", а также услуг центрального депозитария;</a:t>
            </a:r>
          </a:p>
          <a:p>
            <a:pPr marL="0" indent="0">
              <a:buNone/>
            </a:pPr>
            <a:r>
              <a:rPr lang="ru-RU" sz="4800" i="1" dirty="0"/>
              <a:t>8) оказание услуг по водоснабжению, водоотведению, теплоснабжению, обращению с твердыми коммунальными отходами, отходами I и II классов опасности, газоснабжению (за исключением услуг по реализации сжиженного газа), по подключению (присоединению) к сетям инженерно-технического обеспечения, по хранению и ввозу (вывозу) наркотических средств и психотропных веществ;</a:t>
            </a:r>
          </a:p>
          <a:p>
            <a:pPr marL="0" indent="0">
              <a:buNone/>
            </a:pPr>
            <a:r>
              <a:rPr lang="ru-RU" sz="4800" i="1" dirty="0"/>
              <a:t>22) заключение контракта управления многоквартирным домом на основании решения общего собрания собственников помещений в многоквартирном доме или открытого конкурса, проводимого органом местного самоуправления в соответствии с жилищным законодательством, управляющей компанией, если помещения в многоквартирном доме находятся в частной, государственной или муниципальной собственности;</a:t>
            </a:r>
          </a:p>
          <a:p>
            <a:pPr marL="0" indent="0">
              <a:buNone/>
            </a:pPr>
            <a:r>
              <a:rPr lang="ru-RU" sz="4800" i="1" dirty="0"/>
              <a:t>29) заключение договора энергоснабжения или договора купли-продажи электрической энергии с гарантирующим поставщиком электрической энергии;</a:t>
            </a:r>
          </a:p>
          <a:p>
            <a:pPr marL="0" indent="0">
              <a:buNone/>
            </a:pPr>
            <a:endParaRPr lang="ru-RU" sz="6400" dirty="0">
              <a:solidFill>
                <a:srgbClr val="FF0000"/>
              </a:solidFill>
            </a:endParaRPr>
          </a:p>
          <a:p>
            <a:pPr marL="0" indent="0">
              <a:buNone/>
            </a:pPr>
            <a:r>
              <a:rPr lang="ru-RU" sz="6400" dirty="0">
                <a:solidFill>
                  <a:srgbClr val="FF0000"/>
                </a:solidFill>
              </a:rPr>
              <a:t>Новый подпункт в) </a:t>
            </a:r>
            <a:r>
              <a:rPr lang="ru-RU" sz="6400" dirty="0"/>
              <a:t>проекта контракта, заключаемого при осуществлении закупки жилого помещения с представителем собственника жилого помещения, в такой проект контракта включаются полное и сокращенное (при наличии) наименование юридического лица (для юридического лица), фамилия, имя, отчество (при наличии) (для физического лица), реквизиты счета такого представителя и собственника жилого помещения.</a:t>
            </a:r>
          </a:p>
        </p:txBody>
      </p:sp>
    </p:spTree>
    <p:extLst>
      <p:ext uri="{BB962C8B-B14F-4D97-AF65-F5344CB8AC3E}">
        <p14:creationId xmlns:p14="http://schemas.microsoft.com/office/powerpoint/2010/main" val="535942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4276C-C748-B951-6ED9-4D2D20F93CCE}"/>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5A44815D-8669-355F-884C-416658CC53B1}"/>
              </a:ext>
            </a:extLst>
          </p:cNvPr>
          <p:cNvSpPr>
            <a:spLocks noGrp="1"/>
          </p:cNvSpPr>
          <p:nvPr>
            <p:ph idx="1"/>
          </p:nvPr>
        </p:nvSpPr>
        <p:spPr>
          <a:xfrm>
            <a:off x="350505" y="1180732"/>
            <a:ext cx="11337236" cy="3559944"/>
          </a:xfrm>
        </p:spPr>
        <p:txBody>
          <a:bodyPr>
            <a:normAutofit fontScale="62500" lnSpcReduction="20000"/>
          </a:bodyPr>
          <a:lstStyle/>
          <a:p>
            <a:r>
              <a:rPr lang="ru-RU" sz="3200" dirty="0"/>
              <a:t>15. Положения части 14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 части, касающейся возможности заключения контракта с единственным поставщиком (подрядчиком, исполнителем) в случаях, предусмотренных </a:t>
            </a:r>
            <a:r>
              <a:rPr kumimoji="0" lang="ru-RU" sz="3200" b="0" i="0" u="none" strike="noStrike" kern="1200" cap="none" spc="0" normalizeH="0" baseline="0" noProof="0" dirty="0">
                <a:ln>
                  <a:noFill/>
                </a:ln>
                <a:solidFill>
                  <a:srgbClr val="FF0000"/>
                </a:solidFill>
                <a:effectLst/>
                <a:uLnTx/>
                <a:uFillTx/>
                <a:latin typeface="Calibri"/>
                <a:ea typeface="+mn-ea"/>
                <a:cs typeface="+mn-cs"/>
              </a:rPr>
              <a:t>пунктами</a:t>
            </a:r>
            <a:r>
              <a:rPr kumimoji="0" lang="ru-RU" sz="3200" b="0" i="0" u="none" strike="noStrike" kern="1200" cap="none" spc="0" normalizeH="0" baseline="0" noProof="0" dirty="0">
                <a:ln>
                  <a:noFill/>
                </a:ln>
                <a:solidFill>
                  <a:prstClr val="black"/>
                </a:solidFill>
                <a:effectLst/>
                <a:uLnTx/>
                <a:uFillTx/>
                <a:latin typeface="Calibri"/>
                <a:ea typeface="+mn-ea"/>
                <a:cs typeface="+mn-cs"/>
              </a:rPr>
              <a:t> </a:t>
            </a:r>
            <a:r>
              <a:rPr kumimoji="0" lang="ru-RU" sz="3200" b="0" i="0" u="none" strike="noStrike" kern="1200" cap="none" spc="0" normalizeH="0" baseline="0" noProof="0" dirty="0">
                <a:ln>
                  <a:noFill/>
                </a:ln>
                <a:solidFill>
                  <a:srgbClr val="FF0000"/>
                </a:solidFill>
                <a:effectLst/>
                <a:uLnTx/>
                <a:uFillTx/>
                <a:latin typeface="Calibri"/>
                <a:ea typeface="+mn-ea"/>
                <a:cs typeface="+mn-cs"/>
              </a:rPr>
              <a:t>4, 5, 23, 42, 44 и 46 </a:t>
            </a:r>
            <a:r>
              <a:rPr lang="ru-RU" sz="3200" strike="sngStrike" dirty="0"/>
              <a:t>пунктом 46 </a:t>
            </a:r>
            <a:r>
              <a:rPr lang="ru-RU" sz="3200" dirty="0"/>
              <a:t>части 1 статьи 93 указанного Федерального закона, применяются </a:t>
            </a:r>
            <a:r>
              <a:rPr lang="ru-RU" sz="3200" b="1" dirty="0"/>
              <a:t>с 1 июля 2026 года.</a:t>
            </a:r>
          </a:p>
          <a:p>
            <a:endParaRPr lang="ru-RU" sz="3300" i="1" dirty="0">
              <a:solidFill>
                <a:srgbClr val="7030A0"/>
              </a:solidFill>
            </a:endParaRPr>
          </a:p>
          <a:p>
            <a:r>
              <a:rPr lang="ru-RU" sz="3300" i="1" dirty="0">
                <a:solidFill>
                  <a:srgbClr val="7030A0"/>
                </a:solidFill>
              </a:rPr>
              <a:t>То есть даже, если заказчик захочет по п.п.4, 5, 23, 42, 44 и 46  заключить контракт с использованием единой информационной системы до 01.07.2026 он это сделать не сможет.</a:t>
            </a:r>
          </a:p>
          <a:p>
            <a:endParaRPr lang="ru-RU" sz="2200" i="1" dirty="0"/>
          </a:p>
          <a:p>
            <a:r>
              <a:rPr lang="ru-RU" sz="2200" i="1" dirty="0"/>
              <a:t>П. 4 и 5 – закупки малого объема;</a:t>
            </a:r>
          </a:p>
          <a:p>
            <a:r>
              <a:rPr lang="ru-RU" sz="2200" i="1" dirty="0"/>
              <a:t>П. 23 – Техобслуживание зданий;</a:t>
            </a:r>
          </a:p>
          <a:p>
            <a:r>
              <a:rPr lang="ru-RU" sz="2200" i="1" dirty="0"/>
              <a:t>П. 42 – Контракты с физлицами, заключаемые для </a:t>
            </a:r>
            <a:r>
              <a:rPr lang="ru-RU" sz="2200" i="1" dirty="0" err="1"/>
              <a:t>стат.учета</a:t>
            </a:r>
            <a:r>
              <a:rPr lang="ru-RU" sz="2200" i="1" dirty="0"/>
              <a:t>;</a:t>
            </a:r>
          </a:p>
          <a:p>
            <a:r>
              <a:rPr lang="ru-RU" sz="2200" i="1" dirty="0"/>
              <a:t>П.46 - Осуществление закупок товаров, работ, услуг за счет финансовых средств, выделенных на оперативно-разыскную деятельность. </a:t>
            </a:r>
          </a:p>
          <a:p>
            <a:endParaRPr lang="ru-RU" sz="3300" dirty="0"/>
          </a:p>
        </p:txBody>
      </p:sp>
      <p:sp>
        <p:nvSpPr>
          <p:cNvPr id="4" name="Заголовок 1">
            <a:extLst>
              <a:ext uri="{FF2B5EF4-FFF2-40B4-BE49-F238E27FC236}">
                <a16:creationId xmlns:a16="http://schemas.microsoft.com/office/drawing/2014/main" id="{7187EC81-BCF8-0606-0FD3-0212DC688D1A}"/>
              </a:ext>
            </a:extLst>
          </p:cNvPr>
          <p:cNvSpPr txBox="1">
            <a:spLocks/>
          </p:cNvSpPr>
          <p:nvPr/>
        </p:nvSpPr>
        <p:spPr>
          <a:xfrm>
            <a:off x="517029" y="247167"/>
            <a:ext cx="10515600" cy="720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400" b="0" i="0" u="none" strike="noStrike" kern="1200" cap="none" spc="0" normalizeH="0" baseline="0" noProof="0" dirty="0">
                <a:ln>
                  <a:noFill/>
                </a:ln>
                <a:solidFill>
                  <a:srgbClr val="0070C0"/>
                </a:solidFill>
                <a:effectLst/>
                <a:uLnTx/>
                <a:uFillTx/>
                <a:latin typeface="Calibri Light"/>
                <a:ea typeface="+mj-ea"/>
                <a:cs typeface="+mj-cs"/>
              </a:rPr>
              <a:t>Изменения в 360-ФЗ</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400" b="0" i="1" u="none" strike="noStrike" kern="1200" cap="none" spc="0" normalizeH="0" baseline="0" noProof="0" dirty="0">
                <a:ln>
                  <a:noFill/>
                </a:ln>
                <a:solidFill>
                  <a:prstClr val="black"/>
                </a:solidFill>
                <a:effectLst/>
                <a:uLnTx/>
                <a:uFillTx/>
                <a:latin typeface="Calibri Light"/>
                <a:ea typeface="+mj-ea"/>
                <a:cs typeface="+mj-cs"/>
              </a:rPr>
              <a:t> (Федеральный закон от 26 декабря 2024 г. N 484-ФЗ)</a:t>
            </a:r>
            <a:endParaRPr kumimoji="0" lang="ru-RU" sz="1800" b="1" i="1"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3603150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A99CC-215C-7527-09A2-7D2B0C46015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D81502-CCF9-96AD-7AA1-3BD8F9DEBDB0}"/>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a:t>
            </a:r>
            <a:r>
              <a:rPr lang="ru-RU" sz="2400" b="1" dirty="0">
                <a:solidFill>
                  <a:prstClr val="black"/>
                </a:solidFill>
                <a:latin typeface="Calibri Light" panose="020F0302020204030204"/>
              </a:rPr>
              <a:t>103</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ru-RU" sz="2400" b="1" dirty="0">
                <a:solidFill>
                  <a:prstClr val="black"/>
                </a:solidFill>
                <a:latin typeface="Calibri Light" panose="020F0302020204030204"/>
              </a:rPr>
              <a:t>Реестр контрактов, заключенных заказчиками – </a:t>
            </a:r>
            <a:r>
              <a:rPr lang="ru-RU" sz="2400" b="1" u="sng" dirty="0">
                <a:solidFill>
                  <a:srgbClr val="FF0000"/>
                </a:solidFill>
                <a:latin typeface="Calibri Light" panose="020F0302020204030204"/>
              </a:rPr>
              <a:t>с 01.07.2026</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1BBF534E-3B5B-A6A0-907E-B8D98324C76E}"/>
              </a:ext>
            </a:extLst>
          </p:cNvPr>
          <p:cNvSpPr>
            <a:spLocks noGrp="1"/>
          </p:cNvSpPr>
          <p:nvPr>
            <p:ph idx="1"/>
          </p:nvPr>
        </p:nvSpPr>
        <p:spPr>
          <a:xfrm>
            <a:off x="722790" y="1145220"/>
            <a:ext cx="10942468" cy="4696287"/>
          </a:xfrm>
        </p:spPr>
        <p:txBody>
          <a:bodyPr>
            <a:normAutofit/>
          </a:bodyPr>
          <a:lstStyle/>
          <a:p>
            <a:pPr marL="0" indent="0">
              <a:buNone/>
            </a:pPr>
            <a:r>
              <a:rPr lang="ru-RU" sz="1900" dirty="0">
                <a:solidFill>
                  <a:srgbClr val="FF0000"/>
                </a:solidFill>
              </a:rPr>
              <a:t>Новая редакция </a:t>
            </a:r>
            <a:r>
              <a:rPr lang="ru-RU" sz="1900" dirty="0"/>
              <a:t>часть 1. Федеральный орган исполнительной власти, осуществляющий правоприменительные функции по казначейскому обслуживанию исполнения бюджетов бюджетной системы Российской Федерации, ведет реестр контрактов, заключенных заказчиками (далее - реестр контрактов). В реестр контрактов не включается информация о контрактах, заключенных в соответствии с пунктами 4 и 5 части 1 статьи 93 настоящего Федерального закона</a:t>
            </a:r>
            <a:r>
              <a:rPr lang="ru-RU" sz="2000" dirty="0"/>
              <a:t> </a:t>
            </a:r>
            <a:r>
              <a:rPr lang="ru-RU" sz="2000" strike="sngStrike" dirty="0"/>
              <a:t>(за исключением контрактов, заключенных в соответствии с частью 12 статьи 93 настоящего Федерального закона), пунктами 23, 42, 44 и пунктом 46 (в части контрактов, заключаемых с физическими лицами) части 1 статьи 93 настоящего Федерального закона.</a:t>
            </a:r>
            <a:r>
              <a:rPr lang="ru-RU" sz="1900" dirty="0">
                <a:solidFill>
                  <a:srgbClr val="FF0000"/>
                </a:solidFill>
              </a:rPr>
              <a:t>, если такие контракты содержат сведения, составляющие государственную тайну.</a:t>
            </a:r>
          </a:p>
        </p:txBody>
      </p:sp>
    </p:spTree>
    <p:extLst>
      <p:ext uri="{BB962C8B-B14F-4D97-AF65-F5344CB8AC3E}">
        <p14:creationId xmlns:p14="http://schemas.microsoft.com/office/powerpoint/2010/main" val="2346973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F776-CA5B-DC0E-F173-053C12355F0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BA05A7-A3CA-BBE9-1AB0-A07735AB5231}"/>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a:t>
            </a:r>
            <a:r>
              <a:rPr lang="ru-RU" sz="2400" b="1" dirty="0">
                <a:solidFill>
                  <a:prstClr val="black"/>
                </a:solidFill>
                <a:latin typeface="Calibri Light" panose="020F0302020204030204"/>
              </a:rPr>
              <a:t>103</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ru-RU" sz="2400" b="1" dirty="0">
                <a:solidFill>
                  <a:prstClr val="black"/>
                </a:solidFill>
                <a:latin typeface="Calibri Light" panose="020F0302020204030204"/>
              </a:rPr>
              <a:t>Реестр контрактов, заключенных заказчиками</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 </a:t>
            </a:r>
            <a:r>
              <a:rPr kumimoji="0" lang="ru-RU" sz="2400" b="1" i="0" u="sng" strike="noStrike" kern="1200" cap="none" spc="0" normalizeH="0" baseline="0" noProof="0" dirty="0">
                <a:ln>
                  <a:noFill/>
                </a:ln>
                <a:solidFill>
                  <a:srgbClr val="FF0000"/>
                </a:solidFill>
                <a:effectLst/>
                <a:uLnTx/>
                <a:uFillTx/>
                <a:latin typeface="Calibri Light" panose="020F0302020204030204"/>
                <a:ea typeface="+mj-ea"/>
                <a:cs typeface="+mj-cs"/>
              </a:rPr>
              <a:t>с 01.07.2026</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C268EEAF-0E11-80CE-F71C-E0B07414D0C4}"/>
              </a:ext>
            </a:extLst>
          </p:cNvPr>
          <p:cNvSpPr>
            <a:spLocks noGrp="1"/>
          </p:cNvSpPr>
          <p:nvPr>
            <p:ph idx="1"/>
          </p:nvPr>
        </p:nvSpPr>
        <p:spPr>
          <a:xfrm>
            <a:off x="722790" y="1145220"/>
            <a:ext cx="10942468" cy="4696287"/>
          </a:xfrm>
        </p:spPr>
        <p:txBody>
          <a:bodyPr>
            <a:normAutofit/>
          </a:bodyPr>
          <a:lstStyle/>
          <a:p>
            <a:pPr marL="0" indent="0">
              <a:buNone/>
            </a:pPr>
            <a:r>
              <a:rPr lang="ru-RU" sz="1900" dirty="0"/>
              <a:t>6. Порядок ведения реестра контрактов устанавливается Правительством Российской Федерации. </a:t>
            </a:r>
            <a:r>
              <a:rPr lang="ru-RU" sz="1900" dirty="0">
                <a:solidFill>
                  <a:srgbClr val="FF0000"/>
                </a:solidFill>
              </a:rPr>
              <a:t>Правительство Российской Федерации вправе установить особенности включения в реестр контрактов информации о контрактах, заключенных в соответствии с пунктами 4, 5, 23, 42, 44 и 46 части 1 статьи 93 настоящего Федерального закона, и прилагаемых к ним документов, размещения таких информации и документов на официальном сайте.</a:t>
            </a:r>
          </a:p>
        </p:txBody>
      </p:sp>
    </p:spTree>
    <p:extLst>
      <p:ext uri="{BB962C8B-B14F-4D97-AF65-F5344CB8AC3E}">
        <p14:creationId xmlns:p14="http://schemas.microsoft.com/office/powerpoint/2010/main" val="2338281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39F4F-87C0-A2D7-CD21-5AC5E35A55F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4155AE-2D7C-35CA-6ABD-324E9F405E85}"/>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a:t>
            </a:r>
            <a:r>
              <a:rPr lang="ru-RU" sz="2400" b="1" dirty="0">
                <a:solidFill>
                  <a:prstClr val="black"/>
                </a:solidFill>
                <a:latin typeface="Calibri Light" panose="020F0302020204030204"/>
              </a:rPr>
              <a:t>103</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ru-RU" sz="2400" b="1" dirty="0">
                <a:solidFill>
                  <a:prstClr val="black"/>
                </a:solidFill>
                <a:latin typeface="Calibri Light" panose="020F0302020204030204"/>
              </a:rPr>
              <a:t>Реестр контрактов, заключенных заказчиками</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E04E70AE-8F43-51C7-D855-8DD122755D70}"/>
              </a:ext>
            </a:extLst>
          </p:cNvPr>
          <p:cNvSpPr>
            <a:spLocks noGrp="1"/>
          </p:cNvSpPr>
          <p:nvPr>
            <p:ph idx="1"/>
          </p:nvPr>
        </p:nvSpPr>
        <p:spPr>
          <a:xfrm>
            <a:off x="292231" y="914400"/>
            <a:ext cx="11717517" cy="5832060"/>
          </a:xfrm>
        </p:spPr>
        <p:txBody>
          <a:bodyPr>
            <a:normAutofit fontScale="92500" lnSpcReduction="20000"/>
          </a:bodyPr>
          <a:lstStyle/>
          <a:p>
            <a:pPr marL="0" indent="0">
              <a:buNone/>
            </a:pPr>
            <a:r>
              <a:rPr lang="ru-RU" sz="1900" dirty="0">
                <a:solidFill>
                  <a:srgbClr val="FF0000"/>
                </a:solidFill>
              </a:rPr>
              <a:t>Положения части 8 (в редакции Федерального закона от 26 декабря 2024 г. N 484-ФЗ) не применяются к контрактам, </a:t>
            </a:r>
            <a:r>
              <a:rPr lang="ru-RU" sz="1900" b="1" dirty="0">
                <a:solidFill>
                  <a:srgbClr val="FF0000"/>
                </a:solidFill>
              </a:rPr>
              <a:t>заключенным по 30 июня 2026 г. включительно </a:t>
            </a:r>
            <a:r>
              <a:rPr lang="ru-RU" sz="1900" dirty="0">
                <a:solidFill>
                  <a:srgbClr val="FF0000"/>
                </a:solidFill>
              </a:rPr>
              <a:t>в соответствии с пунктами 4 и 5 (за исключением контрактов, заключенных в соответствии с частью 12 статьи 93), пунктами 23, 42, 44 и пунктом 46 (в части контрактов, заключаемых с физическими лицами) части 1 статьи 93</a:t>
            </a:r>
          </a:p>
          <a:p>
            <a:pPr marL="0" indent="0">
              <a:buNone/>
            </a:pPr>
            <a:r>
              <a:rPr lang="ru-RU" sz="1300" i="1" dirty="0"/>
              <a:t>23) заключение контракта на выполнение работ, оказание услуг по техническому обслуживанию, эксплуатационному контролю зданий, сооружений, сохранению объектов культурного наследия (памятников истории и культуры) народов Российской Федерации, содержанию и ремонту общего имущества в здании, одного или нескольких нежилых помещений, принадлежащих заказчику на праве собственности, или закрепленных за ним на праве хозяйственного ведения либо на праве оперативного управления, или переданных заказчику на ином законном основании в соответствии с законодательством Российской Федерации, на оказание услуг по холодному и (или) горячему водоснабжению, водоотведению, электроснабжению, теплоснабжению, газоснабжению, </a:t>
            </a:r>
          </a:p>
          <a:p>
            <a:pPr marL="0" indent="0">
              <a:buNone/>
            </a:pPr>
            <a:r>
              <a:rPr lang="ru-RU" sz="1400" i="1" dirty="0"/>
              <a:t>42) заключение федеральным органом исполнительной власти, осуществляющим функции по формированию официальной статистической информации о социальных, экономических, демографических, экологических и других общественных процессах в Российской Федерации, и его территориальными органами контрактов с физическими лицами на выполнение работ, связанных со сбором и с обработкой первичных статистических данных при проведении на территории Российской Федерации федерального статистического наблюдения в соответствии с законодательством Российской Федерации об официальном статистическом учете. </a:t>
            </a:r>
          </a:p>
          <a:p>
            <a:pPr marL="0" indent="0">
              <a:buNone/>
            </a:pPr>
            <a:r>
              <a:rPr lang="ru-RU" sz="1500" i="1" dirty="0"/>
              <a:t>44) закупка государственными и муниципальными библиотеками, организациями, осуществляющими образовательную деятельность, государственными и муниципальными научными организациями услуг по предоставлению права на доступ к информации, содержащейся в документальных, </a:t>
            </a:r>
            <a:r>
              <a:rPr lang="ru-RU" sz="1500" i="1" dirty="0" err="1"/>
              <a:t>документографических</a:t>
            </a:r>
            <a:r>
              <a:rPr lang="ru-RU" sz="1500" i="1" dirty="0"/>
              <a:t>, реферативных, полнотекстовых зарубежных базах данных и специализированных базах данных международных индексов научного цитирования у операторов указанных баз данных, включенных в перечень, утверждаемый Правительством Российской Федерации;</a:t>
            </a:r>
          </a:p>
          <a:p>
            <a:pPr marL="0" indent="0">
              <a:buNone/>
            </a:pPr>
            <a:r>
              <a:rPr lang="ru-RU" sz="1500" i="1" dirty="0"/>
              <a:t>46) осуществление закупок товаров, работ, услуг за счет финансовых средств, выделенных на оперативно-разыскную деятельность. Перечень товаров, работ, услуг, закупки которых могут осуществляться в соответствии с настоящим пунктом, утверждается руководителем соответствующего федерального органа исполнительной власти, уполномоченного на осуществление оперативно-разыскной деятельности в соответствии с Федеральным законом от 12 августа 1995 года N 144-ФЗ "Об оперативно-розыскной деятельности";</a:t>
            </a:r>
          </a:p>
          <a:p>
            <a:pPr marL="0" indent="0">
              <a:buNone/>
            </a:pPr>
            <a:endParaRPr lang="ru-RU" sz="1500" i="1" dirty="0"/>
          </a:p>
          <a:p>
            <a:pPr marL="0" indent="0">
              <a:buNone/>
            </a:pPr>
            <a:r>
              <a:rPr lang="ru-RU" sz="1900" dirty="0"/>
              <a:t>8. Не подлежит оплате контракт, если контракт (с прилагаемыми документами при их наличии), заключенный в соответствии с настоящим Федеральным законом, или копия заключенного контракта, соглашение об изменении контракта (при наличии) не включены в реестр контрактов либо если информация о контракте, содержащем сведения, составляющие государственную тайну (за исключением такого контракта, заключенного в соответствии с пунктами 4 и 5 части 1 статьи 93 настоящего Федерального закона), об изменении такого контракта не включена в отдельный реестр контрактов, предусмотренный частью 7 настоящей статьи.</a:t>
            </a:r>
          </a:p>
          <a:p>
            <a:pPr marL="0" indent="0">
              <a:buNone/>
            </a:pPr>
            <a:endParaRPr lang="ru-RU" sz="1900" dirty="0">
              <a:solidFill>
                <a:srgbClr val="FF0000"/>
              </a:solidFill>
            </a:endParaRPr>
          </a:p>
          <a:p>
            <a:pPr marL="0" indent="0">
              <a:buNone/>
            </a:pPr>
            <a:endParaRPr lang="ru-RU" sz="1900" dirty="0">
              <a:solidFill>
                <a:srgbClr val="FF0000"/>
              </a:solidFill>
            </a:endParaRPr>
          </a:p>
        </p:txBody>
      </p:sp>
    </p:spTree>
    <p:extLst>
      <p:ext uri="{BB962C8B-B14F-4D97-AF65-F5344CB8AC3E}">
        <p14:creationId xmlns:p14="http://schemas.microsoft.com/office/powerpoint/2010/main" val="3879994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12526-4D25-A3C2-F896-E6EFB773E3F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91046B-FA51-E58F-DF68-7BC94F8436A1}"/>
              </a:ext>
            </a:extLst>
          </p:cNvPr>
          <p:cNvSpPr>
            <a:spLocks noGrp="1"/>
          </p:cNvSpPr>
          <p:nvPr>
            <p:ph type="title"/>
          </p:nvPr>
        </p:nvSpPr>
        <p:spPr>
          <a:xfrm>
            <a:off x="687371" y="1046375"/>
            <a:ext cx="10515600" cy="2190310"/>
          </a:xfrm>
          <a:solidFill>
            <a:schemeClr val="accent4">
              <a:lumMod val="20000"/>
              <a:lumOff val="80000"/>
            </a:schemeClr>
          </a:solidFill>
        </p:spPr>
        <p:txBody>
          <a:bodyPr>
            <a:normAutofit/>
          </a:bodyPr>
          <a:lstStyle/>
          <a:p>
            <a:pPr algn="ctr"/>
            <a:r>
              <a:rPr lang="ru-RU" dirty="0"/>
              <a:t>Нормы 44-ФЗ, которые </a:t>
            </a:r>
            <a:r>
              <a:rPr lang="ru-RU" dirty="0">
                <a:solidFill>
                  <a:srgbClr val="FF0000"/>
                </a:solidFill>
              </a:rPr>
              <a:t>могут закончить действие в 2026 году</a:t>
            </a:r>
          </a:p>
        </p:txBody>
      </p:sp>
    </p:spTree>
    <p:extLst>
      <p:ext uri="{BB962C8B-B14F-4D97-AF65-F5344CB8AC3E}">
        <p14:creationId xmlns:p14="http://schemas.microsoft.com/office/powerpoint/2010/main" val="4073481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291C3-F411-63BF-F697-A11D54F54D4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24CABE-E475-7DD5-8AA0-3EBDDDB0AC88}"/>
              </a:ext>
            </a:extLst>
          </p:cNvPr>
          <p:cNvSpPr>
            <a:spLocks noGrp="1"/>
          </p:cNvSpPr>
          <p:nvPr>
            <p:ph type="title"/>
          </p:nvPr>
        </p:nvSpPr>
        <p:spPr>
          <a:xfrm>
            <a:off x="457200" y="283111"/>
            <a:ext cx="11734800" cy="482368"/>
          </a:xfrm>
        </p:spPr>
        <p:txBody>
          <a:bodyPr>
            <a:normAutofit/>
          </a:bodyPr>
          <a:lstStyle/>
          <a:p>
            <a:r>
              <a:rPr lang="ru-RU" sz="2400" b="1" dirty="0"/>
              <a:t>Статья 112 </a:t>
            </a:r>
            <a:r>
              <a:rPr kumimoji="0" lang="ru-RU" sz="2400" b="1" i="1" u="none" strike="noStrike" kern="1200" cap="none" spc="0" normalizeH="0" baseline="0" noProof="0" dirty="0">
                <a:ln>
                  <a:noFill/>
                </a:ln>
                <a:effectLst/>
                <a:uLnTx/>
                <a:uFillTx/>
                <a:ea typeface="+mj-ea"/>
                <a:cs typeface="+mj-cs"/>
              </a:rPr>
              <a:t> </a:t>
            </a:r>
            <a:r>
              <a:rPr kumimoji="0" lang="ru-RU" sz="2400" b="1" u="none" strike="noStrike" kern="1200" cap="none" spc="0" normalizeH="0" baseline="0" noProof="0" dirty="0">
                <a:ln>
                  <a:noFill/>
                </a:ln>
                <a:solidFill>
                  <a:srgbClr val="FF0000"/>
                </a:solidFill>
                <a:effectLst/>
                <a:uLnTx/>
                <a:uFillTx/>
                <a:ea typeface="+mj-ea"/>
                <a:cs typeface="+mj-cs"/>
              </a:rPr>
              <a:t>- с 01.01.2025 </a:t>
            </a:r>
            <a:r>
              <a:rPr kumimoji="0" lang="ru-RU" sz="2400" i="1" u="none" strike="noStrike" kern="1200" cap="none" spc="0" normalizeH="0" baseline="0" noProof="0" dirty="0">
                <a:ln>
                  <a:noFill/>
                </a:ln>
                <a:effectLst/>
                <a:uLnTx/>
                <a:uFillTx/>
                <a:ea typeface="+mj-ea"/>
                <a:cs typeface="+mj-cs"/>
              </a:rPr>
              <a:t>(494-ФЗ от 26.12.2024)</a:t>
            </a:r>
            <a:endParaRPr lang="ru-RU" sz="2400" i="1" dirty="0"/>
          </a:p>
        </p:txBody>
      </p:sp>
      <p:sp>
        <p:nvSpPr>
          <p:cNvPr id="3" name="Объект 2">
            <a:extLst>
              <a:ext uri="{FF2B5EF4-FFF2-40B4-BE49-F238E27FC236}">
                <a16:creationId xmlns:a16="http://schemas.microsoft.com/office/drawing/2014/main" id="{D3F1B9CB-D013-387E-D0A5-8CF75AEA7C04}"/>
              </a:ext>
            </a:extLst>
          </p:cNvPr>
          <p:cNvSpPr>
            <a:spLocks noGrp="1"/>
          </p:cNvSpPr>
          <p:nvPr>
            <p:ph idx="1"/>
          </p:nvPr>
        </p:nvSpPr>
        <p:spPr>
          <a:xfrm>
            <a:off x="457199" y="1125966"/>
            <a:ext cx="11296185" cy="5593616"/>
          </a:xfrm>
        </p:spPr>
        <p:txBody>
          <a:bodyPr>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ru-RU" sz="1800" i="0" u="none" strike="noStrike" kern="1200" cap="none" spc="0" normalizeH="0" baseline="0" noProof="0" dirty="0">
                <a:ln>
                  <a:noFill/>
                </a:ln>
                <a:solidFill>
                  <a:srgbClr val="22272F"/>
                </a:solidFill>
                <a:effectLst/>
                <a:uLnTx/>
                <a:uFillTx/>
                <a:ea typeface="+mn-ea"/>
                <a:cs typeface="+mn-cs"/>
              </a:rPr>
              <a:t>56. </a:t>
            </a:r>
            <a:r>
              <a:rPr kumimoji="0" lang="ru-RU" sz="1800" b="1" i="0" u="none" strike="noStrike" kern="1200" cap="none" spc="0" normalizeH="0" baseline="0" noProof="0" dirty="0">
                <a:ln>
                  <a:noFill/>
                </a:ln>
                <a:solidFill>
                  <a:srgbClr val="FF0000"/>
                </a:solidFill>
                <a:effectLst/>
                <a:uLnTx/>
                <a:uFillTx/>
                <a:ea typeface="+mn-ea"/>
                <a:cs typeface="+mn-cs"/>
              </a:rPr>
              <a:t>До 1 января 2026 </a:t>
            </a:r>
            <a:r>
              <a:rPr kumimoji="0" lang="ru-RU" sz="1800" i="0" u="none" strike="sngStrike" kern="1200" cap="none" spc="0" normalizeH="0" baseline="0" noProof="0" dirty="0">
                <a:ln>
                  <a:noFill/>
                </a:ln>
                <a:effectLst/>
                <a:uLnTx/>
                <a:uFillTx/>
                <a:ea typeface="+mn-ea"/>
                <a:cs typeface="+mn-cs"/>
              </a:rPr>
              <a:t>2025</a:t>
            </a:r>
            <a:r>
              <a:rPr kumimoji="0" lang="ru-RU" sz="1800" b="1" i="0" u="none" strike="noStrike" kern="1200" cap="none" spc="0" normalizeH="0" baseline="0" noProof="0" dirty="0">
                <a:ln>
                  <a:noFill/>
                </a:ln>
                <a:solidFill>
                  <a:srgbClr val="FF0000"/>
                </a:solidFill>
                <a:effectLst/>
                <a:uLnTx/>
                <a:uFillTx/>
                <a:ea typeface="+mn-ea"/>
                <a:cs typeface="+mn-cs"/>
              </a:rPr>
              <a:t> года </a:t>
            </a:r>
            <a:r>
              <a:rPr kumimoji="0" lang="ru-RU" sz="1800" i="0" u="none" strike="noStrike" kern="1200" cap="none" spc="0" normalizeH="0" baseline="0" noProof="0" dirty="0">
                <a:ln>
                  <a:noFill/>
                </a:ln>
                <a:solidFill>
                  <a:srgbClr val="22272F"/>
                </a:solidFill>
                <a:effectLst/>
                <a:uLnTx/>
                <a:uFillTx/>
                <a:ea typeface="+mn-ea"/>
                <a:cs typeface="+mn-cs"/>
              </a:rPr>
              <a:t>предметом контракта может быть одновременно подготовка проектной документации и (или) выполнение инженерных изысканий, выполнение работ по строительству, реконструкции и (или) капитальному ремонту объекта капитального строительства.</a:t>
            </a:r>
          </a:p>
          <a:p>
            <a:pPr marL="0" indent="0">
              <a:buNone/>
            </a:pPr>
            <a:endParaRPr lang="ru-RU" sz="1800" dirty="0">
              <a:solidFill>
                <a:srgbClr val="FF0000"/>
              </a:solidFill>
            </a:endParaRPr>
          </a:p>
        </p:txBody>
      </p:sp>
    </p:spTree>
    <p:extLst>
      <p:ext uri="{BB962C8B-B14F-4D97-AF65-F5344CB8AC3E}">
        <p14:creationId xmlns:p14="http://schemas.microsoft.com/office/powerpoint/2010/main" val="2271029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AA9C6-84ED-DCF9-7AF6-513638C5C5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ACEB88-69F1-2ED4-BAEF-A965545921CD}"/>
              </a:ext>
            </a:extLst>
          </p:cNvPr>
          <p:cNvSpPr>
            <a:spLocks noGrp="1"/>
          </p:cNvSpPr>
          <p:nvPr>
            <p:ph type="title"/>
          </p:nvPr>
        </p:nvSpPr>
        <p:spPr>
          <a:xfrm>
            <a:off x="457200" y="365126"/>
            <a:ext cx="11734800" cy="482368"/>
          </a:xfrm>
        </p:spPr>
        <p:txBody>
          <a:bodyPr>
            <a:normAutofit/>
          </a:bodyPr>
          <a:lstStyle/>
          <a:p>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112 </a:t>
            </a:r>
            <a:r>
              <a:rPr kumimoji="0" lang="ru-RU" sz="2400" b="1" i="1"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ru-RU" sz="2400" b="1" i="0" u="none" strike="noStrike" kern="1200" cap="none" spc="0" normalizeH="0" baseline="0" noProof="0" dirty="0">
                <a:ln>
                  <a:noFill/>
                </a:ln>
                <a:solidFill>
                  <a:srgbClr val="FF0000"/>
                </a:solidFill>
                <a:effectLst/>
                <a:uLnTx/>
                <a:uFillTx/>
                <a:latin typeface="Calibri Light" panose="020F0302020204030204"/>
                <a:ea typeface="+mj-ea"/>
                <a:cs typeface="+mj-cs"/>
              </a:rPr>
              <a:t>- с 01.01.2025 </a:t>
            </a:r>
            <a:r>
              <a:rPr kumimoji="0" lang="ru-RU" sz="2400" b="0" i="1" u="none" strike="noStrike" kern="1200" cap="none" spc="0" normalizeH="0" baseline="0" noProof="0" dirty="0">
                <a:ln>
                  <a:noFill/>
                </a:ln>
                <a:solidFill>
                  <a:prstClr val="black"/>
                </a:solidFill>
                <a:effectLst/>
                <a:uLnTx/>
                <a:uFillTx/>
                <a:latin typeface="Calibri Light" panose="020F0302020204030204"/>
                <a:ea typeface="+mj-ea"/>
                <a:cs typeface="+mj-cs"/>
              </a:rPr>
              <a:t>(494-ФЗ от 26.12.2024)</a:t>
            </a:r>
            <a:endParaRPr lang="ru-RU" sz="3200" b="1" dirty="0">
              <a:solidFill>
                <a:srgbClr val="00B050"/>
              </a:solidFill>
            </a:endParaRPr>
          </a:p>
        </p:txBody>
      </p:sp>
      <p:sp>
        <p:nvSpPr>
          <p:cNvPr id="3" name="Объект 2">
            <a:extLst>
              <a:ext uri="{FF2B5EF4-FFF2-40B4-BE49-F238E27FC236}">
                <a16:creationId xmlns:a16="http://schemas.microsoft.com/office/drawing/2014/main" id="{68F48592-5CBA-11DF-55EC-954B7C65C7AE}"/>
              </a:ext>
            </a:extLst>
          </p:cNvPr>
          <p:cNvSpPr>
            <a:spLocks noGrp="1"/>
          </p:cNvSpPr>
          <p:nvPr>
            <p:ph idx="1"/>
          </p:nvPr>
        </p:nvSpPr>
        <p:spPr>
          <a:xfrm>
            <a:off x="457199" y="1226634"/>
            <a:ext cx="11296185" cy="5374888"/>
          </a:xfrm>
        </p:spPr>
        <p:txBody>
          <a:bodyPr>
            <a:normAutofit/>
          </a:bodyPr>
          <a:lstStyle/>
          <a:p>
            <a:pPr marL="0" indent="0">
              <a:buNone/>
            </a:pPr>
            <a:r>
              <a:rPr lang="ru-RU" sz="1800" dirty="0"/>
              <a:t>63.1. </a:t>
            </a:r>
            <a:r>
              <a:rPr lang="ru-RU" sz="1800" b="1" dirty="0">
                <a:solidFill>
                  <a:srgbClr val="FF0000"/>
                </a:solidFill>
              </a:rPr>
              <a:t>До 1 января 2026 </a:t>
            </a:r>
            <a:r>
              <a:rPr lang="ru-RU" sz="1800" strike="sngStrike" dirty="0"/>
              <a:t>2025</a:t>
            </a:r>
            <a:r>
              <a:rPr lang="ru-RU" sz="1800" b="1" dirty="0">
                <a:solidFill>
                  <a:srgbClr val="FF0000"/>
                </a:solidFill>
              </a:rPr>
              <a:t> года </a:t>
            </a:r>
            <a:r>
              <a:rPr lang="ru-RU" sz="1800" dirty="0"/>
              <a:t>в случае, если проектной документацией объекта капитального строительства предусмотрено оборудование, необходимое для обеспечения эксплуатации такого объекта, предметом контракта наряду с выполнением работ по строительству, реконструкции и (или) капитальному ремонту объекта капитального строительства может являться поставка данного оборудования. В контракте должны быть указаны раздельно:</a:t>
            </a:r>
          </a:p>
          <a:p>
            <a:endParaRPr lang="ru-RU" sz="1800" dirty="0"/>
          </a:p>
          <a:p>
            <a:r>
              <a:rPr lang="ru-RU" sz="1800" dirty="0"/>
              <a:t>1) стоимость работ по строительству, реконструкции и (или) капитальному ремонту объекта капитального строительства;</a:t>
            </a:r>
          </a:p>
          <a:p>
            <a:endParaRPr lang="ru-RU" sz="1800" dirty="0"/>
          </a:p>
          <a:p>
            <a:r>
              <a:rPr lang="ru-RU" sz="1800" dirty="0"/>
              <a:t>2) стоимость поставки предусмотренного проектной документацией объекта капитального строительства оборудования, необходимого для обеспечения эксплуатации такого объекта капитального строительства.</a:t>
            </a:r>
          </a:p>
        </p:txBody>
      </p:sp>
    </p:spTree>
    <p:extLst>
      <p:ext uri="{BB962C8B-B14F-4D97-AF65-F5344CB8AC3E}">
        <p14:creationId xmlns:p14="http://schemas.microsoft.com/office/powerpoint/2010/main" val="258937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40D1A-9A0F-F152-8785-5A78002691EB}"/>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A0DD5E93-B148-6623-29B8-BE076EB6A099}"/>
              </a:ext>
            </a:extLst>
          </p:cNvPr>
          <p:cNvSpPr>
            <a:spLocks noGrp="1"/>
          </p:cNvSpPr>
          <p:nvPr>
            <p:ph idx="1"/>
          </p:nvPr>
        </p:nvSpPr>
        <p:spPr>
          <a:xfrm>
            <a:off x="531473" y="1253332"/>
            <a:ext cx="10515600" cy="2677645"/>
          </a:xfrm>
        </p:spPr>
        <p:txBody>
          <a:bodyPr>
            <a:normAutofit fontScale="62500" lnSpcReduction="20000"/>
          </a:bodyPr>
          <a:lstStyle/>
          <a:p>
            <a:r>
              <a:rPr lang="ru-RU" dirty="0"/>
              <a:t>65.1. По соглашению сторон допускается изменение существенных условий контракта, заключенного </a:t>
            </a:r>
            <a:r>
              <a:rPr lang="ru-RU" dirty="0">
                <a:solidFill>
                  <a:srgbClr val="FF0000"/>
                </a:solidFill>
              </a:rPr>
              <a:t>до 1 января </a:t>
            </a:r>
            <a:r>
              <a:rPr lang="ru-RU" b="1" dirty="0">
                <a:solidFill>
                  <a:srgbClr val="FF0000"/>
                </a:solidFill>
              </a:rPr>
              <a:t>2026</a:t>
            </a:r>
            <a:r>
              <a:rPr lang="ru-RU" dirty="0">
                <a:solidFill>
                  <a:srgbClr val="FF0000"/>
                </a:solidFill>
              </a:rPr>
              <a:t> </a:t>
            </a:r>
            <a:r>
              <a:rPr lang="ru-RU" strike="sngStrike" dirty="0"/>
              <a:t>2025</a:t>
            </a:r>
            <a:r>
              <a:rPr lang="ru-RU" dirty="0">
                <a:solidFill>
                  <a:srgbClr val="FF0000"/>
                </a:solidFill>
              </a:rPr>
              <a:t> </a:t>
            </a:r>
            <a:r>
              <a:rPr lang="ru-RU" dirty="0"/>
              <a:t>года, если при исполнении такого контракта возникли независящие от сторон контракта обстоятельства, влекущие невозможность его исполнения. Предусмотренное настоящей частью изменение осуществляется с соблюдением положений частей 1.3 - 1.6 статьи 95 настоящего Федерального закона на основании</a:t>
            </a:r>
          </a:p>
          <a:p>
            <a:r>
              <a:rPr lang="ru-RU" dirty="0"/>
              <a:t> решения Правительства Российской Федерации,</a:t>
            </a:r>
          </a:p>
          <a:p>
            <a:r>
              <a:rPr lang="ru-RU" dirty="0"/>
              <a:t> высшего исполнительного органа государственной власти субъекта Российской Федерации, </a:t>
            </a:r>
          </a:p>
          <a:p>
            <a:r>
              <a:rPr lang="ru-RU" dirty="0"/>
              <a:t>местной администрации </a:t>
            </a:r>
          </a:p>
          <a:p>
            <a:r>
              <a:rPr lang="ru-RU" dirty="0"/>
              <a:t>при осуществлении закупки для федеральных нужд, нужд субъекта Российской Федерации, муниципальных нужд соответственно.</a:t>
            </a:r>
          </a:p>
          <a:p>
            <a:endParaRPr lang="ru-RU" dirty="0"/>
          </a:p>
          <a:p>
            <a:endParaRPr lang="ru-RU" dirty="0"/>
          </a:p>
          <a:p>
            <a:endParaRPr lang="ru-RU" dirty="0"/>
          </a:p>
        </p:txBody>
      </p:sp>
      <p:sp>
        <p:nvSpPr>
          <p:cNvPr id="4" name="TextBox 3">
            <a:extLst>
              <a:ext uri="{FF2B5EF4-FFF2-40B4-BE49-F238E27FC236}">
                <a16:creationId xmlns:a16="http://schemas.microsoft.com/office/drawing/2014/main" id="{5CF57395-0FD9-4B47-9164-C968F6DC540F}"/>
              </a:ext>
            </a:extLst>
          </p:cNvPr>
          <p:cNvSpPr txBox="1"/>
          <p:nvPr/>
        </p:nvSpPr>
        <p:spPr>
          <a:xfrm>
            <a:off x="644594" y="351856"/>
            <a:ext cx="106631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Light" panose="020F0302020204030204"/>
                <a:ea typeface="+mn-ea"/>
                <a:cs typeface="+mn-cs"/>
              </a:rPr>
              <a:t>Статья 112 </a:t>
            </a:r>
            <a:r>
              <a:rPr kumimoji="0" lang="ru-RU" sz="2400" b="1"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ru-RU" sz="2400" b="1" i="0" u="none" strike="noStrike" kern="1200" cap="none" spc="0" normalizeH="0" baseline="0" noProof="0" dirty="0">
                <a:ln>
                  <a:noFill/>
                </a:ln>
                <a:solidFill>
                  <a:srgbClr val="FF0000"/>
                </a:solidFill>
                <a:effectLst/>
                <a:uLnTx/>
                <a:uFillTx/>
                <a:latin typeface="Calibri Light" panose="020F0302020204030204"/>
                <a:ea typeface="+mn-ea"/>
                <a:cs typeface="+mn-cs"/>
              </a:rPr>
              <a:t>- с 01.01.2025 </a:t>
            </a:r>
            <a:r>
              <a:rPr kumimoji="0" lang="ru-RU" sz="2400" b="0" i="1" u="none" strike="noStrike" kern="1200" cap="none" spc="0" normalizeH="0" baseline="0" noProof="0" dirty="0">
                <a:ln>
                  <a:noFill/>
                </a:ln>
                <a:solidFill>
                  <a:prstClr val="black"/>
                </a:solidFill>
                <a:effectLst/>
                <a:uLnTx/>
                <a:uFillTx/>
                <a:latin typeface="Calibri Light" panose="020F0302020204030204"/>
                <a:ea typeface="+mn-ea"/>
                <a:cs typeface="+mn-cs"/>
              </a:rPr>
              <a:t>(494-ФЗ от 26.12.2024)</a:t>
            </a:r>
            <a:endParaRPr kumimoji="0" lang="ru-RU" sz="1800" b="0"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2685532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D83FD-9AD9-C6DE-73CC-875F8B59C1B7}"/>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1483E403-F9BE-5956-8CB6-6BAD0C1B509C}"/>
              </a:ext>
            </a:extLst>
          </p:cNvPr>
          <p:cNvSpPr>
            <a:spLocks noGrp="1"/>
          </p:cNvSpPr>
          <p:nvPr>
            <p:ph idx="1"/>
          </p:nvPr>
        </p:nvSpPr>
        <p:spPr>
          <a:xfrm>
            <a:off x="360727" y="1472574"/>
            <a:ext cx="11283192" cy="5146340"/>
          </a:xfrm>
        </p:spPr>
        <p:txBody>
          <a:bodyPr>
            <a:normAutofit fontScale="70000" lnSpcReduction="20000"/>
          </a:bodyPr>
          <a:lstStyle/>
          <a:p>
            <a:r>
              <a:rPr lang="ru-RU" dirty="0"/>
              <a:t>65.2. </a:t>
            </a:r>
            <a:r>
              <a:rPr lang="ru-RU" b="1" dirty="0">
                <a:solidFill>
                  <a:srgbClr val="FF0000"/>
                </a:solidFill>
              </a:rPr>
              <a:t>До 31 декабря 2025  </a:t>
            </a:r>
            <a:r>
              <a:rPr lang="ru-RU" strike="sngStrike" dirty="0"/>
              <a:t>2024</a:t>
            </a:r>
            <a:r>
              <a:rPr lang="ru-RU" dirty="0">
                <a:solidFill>
                  <a:srgbClr val="FF0000"/>
                </a:solidFill>
              </a:rPr>
              <a:t> года </a:t>
            </a:r>
            <a:r>
              <a:rPr lang="ru-RU" dirty="0"/>
              <a:t>по соглашению сторон допускается изменение существенных условий контракта, предметом которого является поставка лекарственных препаратов, медицинских изделий, расходных материалов, если по предложению заказчика увеличивается предусмотренное контрактом количество таких препаратов, изделий, материалов не более чем на тридцать процентов или уменьшается предусмотренное контрактом количество таких препаратов, изделий, материалов не более чем на тридцать процентов. </a:t>
            </a:r>
          </a:p>
          <a:p>
            <a:r>
              <a:rPr lang="ru-RU" dirty="0"/>
              <a:t>При этом по соглашению сторон допускается изменение с учетом положений бюджетного законодательства Российской Федерации цены контракта пропорционально дополнительному количеству лекарственных препаратов, медицинских изделий, расходных материалов исходя из установленной в контракте цены единицы таких препаратов, изделий, материалов, но не более чем на тридцать процентов цены контракта. При уменьшении предусмотренных контрактом количества лекарственных препаратов, медицинских изделий, расходных материалов стороны контракта обязаны уменьшить цену контракта исходя из цены единицы таких препаратов, изделий, материалов. Цена единицы дополнительно поставляемых лекарственных препаратов, медицинских изделий, расходных материалов или цена единицы таких препаратов, изделий, материалов при уменьшении предусмотренного контрактом количества таких препаратов, изделий, материалов должна определяться как частное от деления первоначальной цены контракта на предусмотренное в контракте количество лекарственных препаратов, медицинских изделий, расходных материалов.</a:t>
            </a:r>
          </a:p>
        </p:txBody>
      </p:sp>
      <p:sp>
        <p:nvSpPr>
          <p:cNvPr id="4" name="TextBox 3">
            <a:extLst>
              <a:ext uri="{FF2B5EF4-FFF2-40B4-BE49-F238E27FC236}">
                <a16:creationId xmlns:a16="http://schemas.microsoft.com/office/drawing/2014/main" id="{A2DE4EB9-4918-0C4F-AD7F-6AC737C41E6C}"/>
              </a:ext>
            </a:extLst>
          </p:cNvPr>
          <p:cNvSpPr txBox="1"/>
          <p:nvPr/>
        </p:nvSpPr>
        <p:spPr>
          <a:xfrm>
            <a:off x="916988" y="373153"/>
            <a:ext cx="1060659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Light" panose="020F0302020204030204"/>
                <a:ea typeface="+mn-ea"/>
                <a:cs typeface="+mn-cs"/>
              </a:rPr>
              <a:t>Статья 112 </a:t>
            </a:r>
            <a:r>
              <a:rPr kumimoji="0" lang="ru-RU" sz="2400" b="1"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ru-RU" sz="2400" b="1" i="0" u="none" strike="noStrike" kern="1200" cap="none" spc="0" normalizeH="0" baseline="0" noProof="0" dirty="0">
                <a:ln>
                  <a:noFill/>
                </a:ln>
                <a:solidFill>
                  <a:srgbClr val="FF0000"/>
                </a:solidFill>
                <a:effectLst/>
                <a:uLnTx/>
                <a:uFillTx/>
                <a:latin typeface="Calibri Light" panose="020F0302020204030204"/>
                <a:ea typeface="+mn-ea"/>
                <a:cs typeface="+mn-cs"/>
              </a:rPr>
              <a:t>- с 01.01.2025 </a:t>
            </a:r>
            <a:r>
              <a:rPr kumimoji="0" lang="ru-RU" sz="2400" b="0" i="1" u="none" strike="noStrike" kern="1200" cap="none" spc="0" normalizeH="0" baseline="0" noProof="0" dirty="0">
                <a:ln>
                  <a:noFill/>
                </a:ln>
                <a:solidFill>
                  <a:prstClr val="black"/>
                </a:solidFill>
                <a:effectLst/>
                <a:uLnTx/>
                <a:uFillTx/>
                <a:latin typeface="Calibri Light" panose="020F0302020204030204"/>
                <a:ea typeface="+mn-ea"/>
                <a:cs typeface="+mn-cs"/>
              </a:rPr>
              <a:t>(494-ФЗ от 26.12.2024)</a:t>
            </a:r>
            <a:endParaRPr kumimoji="0" lang="ru-RU" sz="1800" b="0"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981778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777C6-E95D-84D7-FBD2-93B337B08C1F}"/>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7F7D11E-ACEC-34CE-8822-9FD02D358B50}"/>
              </a:ext>
            </a:extLst>
          </p:cNvPr>
          <p:cNvSpPr>
            <a:spLocks noGrp="1"/>
          </p:cNvSpPr>
          <p:nvPr>
            <p:ph idx="1"/>
          </p:nvPr>
        </p:nvSpPr>
        <p:spPr>
          <a:xfrm>
            <a:off x="494251" y="1313898"/>
            <a:ext cx="10515600" cy="2013764"/>
          </a:xfrm>
        </p:spPr>
        <p:txBody>
          <a:bodyPr>
            <a:normAutofit fontScale="62500" lnSpcReduction="20000"/>
          </a:bodyPr>
          <a:lstStyle/>
          <a:p>
            <a:r>
              <a:rPr lang="ru-RU" dirty="0"/>
              <a:t>72. Установить, что до </a:t>
            </a:r>
            <a:r>
              <a:rPr lang="ru-RU" b="1" dirty="0">
                <a:solidFill>
                  <a:srgbClr val="FF0000"/>
                </a:solidFill>
              </a:rPr>
              <a:t>31 декабря 2025 </a:t>
            </a:r>
            <a:r>
              <a:rPr lang="ru-RU" strike="sngStrike" dirty="0"/>
              <a:t>2024</a:t>
            </a:r>
            <a:r>
              <a:rPr lang="ru-RU" dirty="0">
                <a:solidFill>
                  <a:srgbClr val="FF0000"/>
                </a:solidFill>
              </a:rPr>
              <a:t> года </a:t>
            </a:r>
            <a:r>
              <a:rPr lang="ru-RU" dirty="0"/>
              <a:t>на предусмотренные пунктом 56 части 1 статьи 93 настоящего Федерального закона федеральные органы исполнительной власти, подведомственные им государственные учреждения и государственные унитарные предприятия, на федеральный орган исполнительной власти, осуществляющий закупки для обеспечения федеральных нужд государственных органов, образованных для обеспечения деятельности Президента Российской Федерации, Правительства Российской Федерации, при осуществлении закупок в соответствии с пунктом 4 части 1 статьи 93 настоящего Федерального закона не распространяются ограничения в части предельного размера годового объема таких закупок, составляющего пятьдесят миллионов рублей.</a:t>
            </a:r>
          </a:p>
        </p:txBody>
      </p:sp>
      <p:sp>
        <p:nvSpPr>
          <p:cNvPr id="4" name="TextBox 3">
            <a:extLst>
              <a:ext uri="{FF2B5EF4-FFF2-40B4-BE49-F238E27FC236}">
                <a16:creationId xmlns:a16="http://schemas.microsoft.com/office/drawing/2014/main" id="{6779907C-7E8C-7A57-4543-4228B3B6523E}"/>
              </a:ext>
            </a:extLst>
          </p:cNvPr>
          <p:cNvSpPr txBox="1"/>
          <p:nvPr/>
        </p:nvSpPr>
        <p:spPr>
          <a:xfrm>
            <a:off x="774576" y="253589"/>
            <a:ext cx="1068841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Light" panose="020F0302020204030204"/>
                <a:ea typeface="+mn-ea"/>
                <a:cs typeface="+mn-cs"/>
              </a:rPr>
              <a:t>Статья 112 </a:t>
            </a:r>
            <a:r>
              <a:rPr kumimoji="0" lang="ru-RU" sz="2400" b="1"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ru-RU" sz="2400" b="1" i="0" u="none" strike="noStrike" kern="1200" cap="none" spc="0" normalizeH="0" baseline="0" noProof="0" dirty="0">
                <a:ln>
                  <a:noFill/>
                </a:ln>
                <a:solidFill>
                  <a:srgbClr val="FF0000"/>
                </a:solidFill>
                <a:effectLst/>
                <a:uLnTx/>
                <a:uFillTx/>
                <a:latin typeface="Calibri Light" panose="020F0302020204030204"/>
                <a:ea typeface="+mn-ea"/>
                <a:cs typeface="+mn-cs"/>
              </a:rPr>
              <a:t>- с 01.01.2025 </a:t>
            </a:r>
            <a:r>
              <a:rPr kumimoji="0" lang="ru-RU" sz="2400" b="0" i="1" u="none" strike="noStrike" kern="1200" cap="none" spc="0" normalizeH="0" baseline="0" noProof="0" dirty="0">
                <a:ln>
                  <a:noFill/>
                </a:ln>
                <a:solidFill>
                  <a:prstClr val="black"/>
                </a:solidFill>
                <a:effectLst/>
                <a:uLnTx/>
                <a:uFillTx/>
                <a:latin typeface="Calibri Light" panose="020F0302020204030204"/>
                <a:ea typeface="+mn-ea"/>
                <a:cs typeface="+mn-cs"/>
              </a:rPr>
              <a:t>(494-ФЗ от 26.12.2024)</a:t>
            </a:r>
            <a:endParaRPr kumimoji="0" lang="ru-RU" sz="1800" b="0"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29463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94537-18C3-DEB7-9E43-51F5EE0EA52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69DF6D-7001-C2E4-1847-7FBB64264469}"/>
              </a:ext>
            </a:extLst>
          </p:cNvPr>
          <p:cNvSpPr>
            <a:spLocks noGrp="1"/>
          </p:cNvSpPr>
          <p:nvPr>
            <p:ph type="title"/>
          </p:nvPr>
        </p:nvSpPr>
        <p:spPr>
          <a:xfrm>
            <a:off x="150919" y="42363"/>
            <a:ext cx="11538317" cy="1085102"/>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70A2F1EC-BD19-1DE2-9085-355FBC7FF5FF}"/>
              </a:ext>
            </a:extLst>
          </p:cNvPr>
          <p:cNvSpPr>
            <a:spLocks noGrp="1"/>
          </p:cNvSpPr>
          <p:nvPr>
            <p:ph idx="1"/>
          </p:nvPr>
        </p:nvSpPr>
        <p:spPr>
          <a:xfrm>
            <a:off x="290002" y="1233997"/>
            <a:ext cx="11260149" cy="4687410"/>
          </a:xfrm>
        </p:spPr>
        <p:txBody>
          <a:bodyPr>
            <a:normAutofit fontScale="25000" lnSpcReduction="20000"/>
          </a:bodyPr>
          <a:lstStyle/>
          <a:p>
            <a:pPr marL="0" indent="0" algn="ctr">
              <a:buNone/>
            </a:pPr>
            <a:r>
              <a:rPr lang="ru-RU" sz="6400" b="1" dirty="0"/>
              <a:t>Правила ведения реестра контрактов, заключенных заказчиками</a:t>
            </a:r>
          </a:p>
          <a:p>
            <a:pPr marL="0" indent="0" algn="ctr">
              <a:buNone/>
            </a:pPr>
            <a:r>
              <a:rPr lang="ru-RU" sz="6400" b="1" dirty="0"/>
              <a:t>I. Общие положения</a:t>
            </a:r>
          </a:p>
          <a:p>
            <a:pPr marL="0" indent="0">
              <a:buNone/>
            </a:pPr>
            <a:endParaRPr lang="ru-RU" sz="6400" dirty="0"/>
          </a:p>
          <a:p>
            <a:pPr marL="0" indent="0">
              <a:buNone/>
            </a:pPr>
            <a:r>
              <a:rPr lang="ru-RU" sz="6400" dirty="0"/>
              <a:t>7. Информация и документы, содержащиеся в реестре, размещаются на официальном сайте единой информационной системы в информационно-телекоммуникационной сети "Интернет" (далее соответственно - официальный сайт, сеть "Интернет"), </a:t>
            </a:r>
            <a:r>
              <a:rPr lang="ru-RU" sz="6400" b="1" dirty="0"/>
              <a:t>за исключением:</a:t>
            </a:r>
          </a:p>
          <a:p>
            <a:pPr marL="0" indent="0">
              <a:buNone/>
            </a:pPr>
            <a:r>
              <a:rPr lang="ru-RU" sz="6400" dirty="0"/>
              <a:t>а) информации и документов об осуществлении закупок, предусмотренных пунктами 2 - 4, подпунктами "в" - "д" пункта 5, пунктами 6 и 7 части 11, частью 12 статьи 24, пунктами 3, 7, 10, 13, 17, 20, 21, 24, 26, 30, 40, 41, 45, 50 - 52, 56, 59, 61 и 62 части 1 статьи 93 Федерального закона;</a:t>
            </a:r>
          </a:p>
          <a:p>
            <a:pPr marL="0" indent="0">
              <a:buNone/>
            </a:pPr>
            <a:r>
              <a:rPr lang="ru-RU" sz="6400" dirty="0"/>
              <a:t>б) информации и документов об осуществлении закупок заказчиками, предусмотренными подпунктами "а" и "б" пункта 5 части 11 статьи 24 Федерального закона;</a:t>
            </a:r>
          </a:p>
          <a:p>
            <a:pPr marL="0" indent="0">
              <a:buNone/>
            </a:pPr>
            <a:r>
              <a:rPr lang="ru-RU" sz="6400" dirty="0"/>
              <a:t>в) информации и документов об осуществлении закупок, в отношении которых в соответствии с пунктом 2 части 1 статьи 93, частью 1 статьи 111 Федерального закона установлено условие, определены особенности, предусматривающие неразмещение информации и документов на официальном сайте;</a:t>
            </a:r>
          </a:p>
          <a:p>
            <a:pPr marL="0" indent="0">
              <a:buNone/>
            </a:pPr>
            <a:endParaRPr lang="ru-RU" sz="6400" dirty="0"/>
          </a:p>
          <a:p>
            <a:pPr marL="0" indent="0">
              <a:buNone/>
            </a:pPr>
            <a:r>
              <a:rPr lang="ru-RU" sz="6400" dirty="0">
                <a:solidFill>
                  <a:srgbClr val="FF0000"/>
                </a:solidFill>
              </a:rPr>
              <a:t>Подпункт "г" вступает в силу с 1 июля 2025 г.</a:t>
            </a:r>
          </a:p>
          <a:p>
            <a:pPr marL="0" indent="0">
              <a:buNone/>
            </a:pPr>
            <a:r>
              <a:rPr lang="ru-RU" sz="6400" dirty="0"/>
              <a:t>г) документа, предусмотренного абзацем пятым подпункта "г" пункта 13 настоящих Правил</a:t>
            </a:r>
          </a:p>
          <a:p>
            <a:pPr marL="0" indent="0">
              <a:buNone/>
            </a:pPr>
            <a:r>
              <a:rPr lang="ru-RU" sz="6400" i="1" dirty="0">
                <a:solidFill>
                  <a:srgbClr val="7030A0"/>
                </a:solidFill>
              </a:rPr>
              <a:t>Это  -  документ, подтверждающий смерть гражданина, являющегося поставщиком (подрядчиком, исполнителем), в форме электронного документа или в форме электронного образа бумажного документа (если контракт прекращен (обязательства по контракту прекращены) в связи со смертью являющегося поставщиком (подрядчиком, исполнителем) гражданина).</a:t>
            </a:r>
          </a:p>
        </p:txBody>
      </p:sp>
    </p:spTree>
    <p:extLst>
      <p:ext uri="{BB962C8B-B14F-4D97-AF65-F5344CB8AC3E}">
        <p14:creationId xmlns:p14="http://schemas.microsoft.com/office/powerpoint/2010/main" val="25506350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509594-1062-8FAF-E732-928BC8CDF45F}"/>
              </a:ext>
            </a:extLst>
          </p:cNvPr>
          <p:cNvSpPr>
            <a:spLocks noGrp="1"/>
          </p:cNvSpPr>
          <p:nvPr>
            <p:ph type="title"/>
          </p:nvPr>
        </p:nvSpPr>
        <p:spPr>
          <a:xfrm>
            <a:off x="201336" y="0"/>
            <a:ext cx="11836866" cy="985503"/>
          </a:xfrm>
        </p:spPr>
        <p:txBody>
          <a:bodyPr>
            <a:normAutofit/>
          </a:bodyPr>
          <a:lstStyle/>
          <a:p>
            <a:pPr algn="ctr"/>
            <a:r>
              <a:rPr kumimoji="0" lang="ru-RU" sz="2400" b="1" i="0" u="none" strike="noStrike" kern="1200" cap="none" spc="0" normalizeH="0" baseline="0" noProof="0" dirty="0">
                <a:ln>
                  <a:noFill/>
                </a:ln>
                <a:solidFill>
                  <a:srgbClr val="00B050"/>
                </a:solidFill>
                <a:effectLst/>
                <a:uLnTx/>
                <a:uFillTx/>
                <a:latin typeface="Calibri Light"/>
                <a:ea typeface="+mj-ea"/>
                <a:cs typeface="+mj-cs"/>
              </a:rPr>
              <a:t>Федеральный закон от 8 марта 2022 г. N 46-ФЗ "О внесении изменений в отдельные законодательные акты Российской Федерации"  (в редакции 494-ФЗ от  26.12.2024)</a:t>
            </a:r>
            <a:endParaRPr lang="ru-RU" sz="2400" b="1" dirty="0"/>
          </a:p>
        </p:txBody>
      </p:sp>
      <p:sp>
        <p:nvSpPr>
          <p:cNvPr id="3" name="Объект 2">
            <a:extLst>
              <a:ext uri="{FF2B5EF4-FFF2-40B4-BE49-F238E27FC236}">
                <a16:creationId xmlns:a16="http://schemas.microsoft.com/office/drawing/2014/main" id="{D7990051-750F-AC80-3557-F418FBC9B495}"/>
              </a:ext>
            </a:extLst>
          </p:cNvPr>
          <p:cNvSpPr>
            <a:spLocks noGrp="1"/>
          </p:cNvSpPr>
          <p:nvPr>
            <p:ph idx="1"/>
          </p:nvPr>
        </p:nvSpPr>
        <p:spPr>
          <a:xfrm>
            <a:off x="268448" y="1308683"/>
            <a:ext cx="11085352" cy="4868280"/>
          </a:xfrm>
        </p:spPr>
        <p:txBody>
          <a:bodyPr>
            <a:noAutofit/>
          </a:bodyPr>
          <a:lstStyle/>
          <a:p>
            <a:r>
              <a:rPr lang="ru-RU" sz="1800" dirty="0"/>
              <a:t>2.1. Установить, что в </a:t>
            </a:r>
            <a:r>
              <a:rPr lang="ru-RU" sz="1800" b="1" dirty="0">
                <a:solidFill>
                  <a:srgbClr val="FF0000"/>
                </a:solidFill>
              </a:rPr>
              <a:t>2025</a:t>
            </a:r>
            <a:r>
              <a:rPr lang="ru-RU" sz="1800" dirty="0"/>
              <a:t> </a:t>
            </a:r>
            <a:r>
              <a:rPr lang="ru-RU" sz="1800" strike="sngStrike" dirty="0"/>
              <a:t>2024</a:t>
            </a:r>
            <a:r>
              <a:rPr lang="ru-RU" sz="1800" dirty="0"/>
              <a:t> году в дополнение к случаям, предусмотренным частью 1 статьи 93 Федерального закона от 5 апреля 2013 года № 44-ФЗ «О контрактной системе в сфере закупок товаров, работ, услуг для обеспечения государственных и муниципальных нужд», </a:t>
            </a:r>
            <a:r>
              <a:rPr lang="ru-RU" sz="1800" b="1" dirty="0"/>
              <a:t>Правительство Российской Федерации </a:t>
            </a:r>
            <a:r>
              <a:rPr lang="ru-RU" sz="1800" dirty="0"/>
              <a:t>вправе предусматривать </a:t>
            </a:r>
            <a:r>
              <a:rPr lang="ru-RU" sz="1800" b="1" u="sng" dirty="0"/>
              <a:t>иные случаи осуществления закупок товаров, работ, услуг для государственных и (или) муниципальных нужд у единственного поставщика </a:t>
            </a:r>
            <a:r>
              <a:rPr lang="ru-RU" sz="1800" dirty="0"/>
              <a:t>(подрядчика, исполнителя), а также определять порядок осуществления закупок в указанных случаях. </a:t>
            </a:r>
          </a:p>
          <a:p>
            <a:r>
              <a:rPr lang="ru-RU" sz="1800" dirty="0"/>
              <a:t>Заказчик заключает контракт с таким поставщиком (подрядчиком, исполнителем) </a:t>
            </a:r>
            <a:r>
              <a:rPr lang="ru-RU" sz="1800" b="1" dirty="0">
                <a:solidFill>
                  <a:srgbClr val="FF0000"/>
                </a:solidFill>
              </a:rPr>
              <a:t>не</a:t>
            </a:r>
            <a:r>
              <a:rPr lang="ru-RU" sz="1800" b="1" dirty="0"/>
              <a:t> </a:t>
            </a:r>
            <a:r>
              <a:rPr lang="ru-RU" sz="1800" b="1" dirty="0">
                <a:solidFill>
                  <a:srgbClr val="FF0000"/>
                </a:solidFill>
              </a:rPr>
              <a:t>позднее 31 декабря 2025 </a:t>
            </a:r>
            <a:r>
              <a:rPr lang="ru-RU" sz="1800" b="1" strike="sngStrike" dirty="0"/>
              <a:t>2024</a:t>
            </a:r>
            <a:r>
              <a:rPr lang="ru-RU" sz="1800" b="1" dirty="0"/>
              <a:t> года. </a:t>
            </a:r>
          </a:p>
        </p:txBody>
      </p:sp>
    </p:spTree>
    <p:extLst>
      <p:ext uri="{BB962C8B-B14F-4D97-AF65-F5344CB8AC3E}">
        <p14:creationId xmlns:p14="http://schemas.microsoft.com/office/powerpoint/2010/main" val="39546076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0AA63-27A2-6175-0DAC-9D4DED602D4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2FC6EA-1868-05FF-D1AB-B681C8D06D22}"/>
              </a:ext>
            </a:extLst>
          </p:cNvPr>
          <p:cNvSpPr>
            <a:spLocks noGrp="1"/>
          </p:cNvSpPr>
          <p:nvPr>
            <p:ph type="title"/>
          </p:nvPr>
        </p:nvSpPr>
        <p:spPr>
          <a:xfrm>
            <a:off x="687371" y="1046375"/>
            <a:ext cx="10515600" cy="2190310"/>
          </a:xfrm>
          <a:solidFill>
            <a:schemeClr val="accent4">
              <a:lumMod val="20000"/>
              <a:lumOff val="80000"/>
            </a:schemeClr>
          </a:solidFill>
        </p:spPr>
        <p:txBody>
          <a:bodyPr>
            <a:normAutofit/>
          </a:bodyPr>
          <a:lstStyle/>
          <a:p>
            <a:pPr algn="ctr"/>
            <a:r>
              <a:rPr lang="ru-RU" dirty="0"/>
              <a:t>Перспектива изменений в 44-ФЗ </a:t>
            </a:r>
            <a:br>
              <a:rPr lang="ru-RU" dirty="0"/>
            </a:br>
            <a:r>
              <a:rPr lang="ru-RU" dirty="0">
                <a:solidFill>
                  <a:srgbClr val="FF0000"/>
                </a:solidFill>
              </a:rPr>
              <a:t>в 2026 году</a:t>
            </a:r>
          </a:p>
        </p:txBody>
      </p:sp>
    </p:spTree>
    <p:extLst>
      <p:ext uri="{BB962C8B-B14F-4D97-AF65-F5344CB8AC3E}">
        <p14:creationId xmlns:p14="http://schemas.microsoft.com/office/powerpoint/2010/main" val="41264419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5D93E-14CD-742F-88C7-9D6D13DB3A40}"/>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9398A2CC-9286-0C42-DA02-B1620954D3A4}"/>
              </a:ext>
            </a:extLst>
          </p:cNvPr>
          <p:cNvSpPr>
            <a:spLocks noGrp="1"/>
          </p:cNvSpPr>
          <p:nvPr>
            <p:ph idx="1"/>
          </p:nvPr>
        </p:nvSpPr>
        <p:spPr>
          <a:xfrm>
            <a:off x="284085" y="106533"/>
            <a:ext cx="11718525" cy="6649374"/>
          </a:xfrm>
        </p:spPr>
        <p:txBody>
          <a:bodyPr>
            <a:normAutofit fontScale="92500" lnSpcReduction="10000"/>
          </a:bodyPr>
          <a:lstStyle/>
          <a:p>
            <a:pPr marL="0" indent="0" algn="ctr">
              <a:buNone/>
            </a:pPr>
            <a:r>
              <a:rPr lang="ru-RU" sz="1900" b="1" dirty="0">
                <a:solidFill>
                  <a:srgbClr val="0070C0"/>
                </a:solidFill>
              </a:rPr>
              <a:t>Перспектива реформы – Концепция совершенствования закупок товаров, работ, услуг для обеспечения государственных и муниципальных нужд малого объема на период до 2027 года (утверждена Распоряжением Правительства от 26 июня 2024 г. N 1636-р)</a:t>
            </a:r>
          </a:p>
          <a:p>
            <a:pPr marL="0" indent="0" algn="ctr">
              <a:buNone/>
            </a:pPr>
            <a:r>
              <a:rPr lang="ru-RU" sz="1800" b="1" dirty="0"/>
              <a:t>Основными проблемами действующего регулирования малых закупок, проводимых без соблюдения установленного частью 12 статьи 93 Закона о контрактной системе порядка, являются:</a:t>
            </a:r>
          </a:p>
          <a:p>
            <a:r>
              <a:rPr lang="ru-RU" sz="1700" dirty="0"/>
              <a:t>разный порядок функционирования информационных систем, используемых для проведения малых закупок, отдельная регистрация в каждой из них, разный порядок проведения малых закупок, что усложняет доступ участников закупки к участию в них;</a:t>
            </a:r>
          </a:p>
          <a:p>
            <a:r>
              <a:rPr lang="ru-RU" sz="1700" dirty="0"/>
              <a:t>дополнительная финансовая нагрузка на участников закупки в связи с взиманием платы за участие в малых закупках в размерах, превышающих предельный размер платы, установленный Правительством Российской Федерации для взимания операторами электронных площадок;</a:t>
            </a:r>
          </a:p>
          <a:p>
            <a:r>
              <a:rPr lang="ru-RU" sz="1700" dirty="0"/>
              <a:t>неприменение при проведении малых закупок мер, направленных на преимущественную закупку товаров российского происхождения и товаров, происходящих из государств - членов Евразийского экономического союза;</a:t>
            </a:r>
          </a:p>
          <a:p>
            <a:r>
              <a:rPr lang="ru-RU" sz="1700" dirty="0"/>
              <a:t>отсутствие требований к мерам защиты и уровню безопасности информации о закупках и об участниках закупки, содержащейся в таких информационных системах, и к защите персональных данных, что влечет возникновение рисков утечки таких информации и данных и их неправомерного использования;</a:t>
            </a:r>
          </a:p>
          <a:p>
            <a:r>
              <a:rPr lang="ru-RU" sz="1700" dirty="0"/>
              <a:t>отсутствие централизованного учета информации об осуществляемых в субъектах Российской Федерации малых закупках, отсутствие требования об информационном взаимодействии применяемых информационных систем с единой информационной системой, что не обеспечивает учет и прослеживаемость информации о малых закупках на всем их жизненном цикле, не позволяет применять электронный документооборот в единой информационной системе на этапе исполнения контракта;</a:t>
            </a:r>
          </a:p>
          <a:p>
            <a:r>
              <a:rPr lang="ru-RU" sz="1700" dirty="0"/>
              <a:t>отсутствие информационного взаимодействия с информационной системой, предусмотренной частью 13 статьи 4 Закона о контрактной системе (государственная информационная система "Независимый регистратор", ведение которой осуществляется Федеральным казначейством), что не обеспечивает возможность защиты прав и законных интересов участников закупки;</a:t>
            </a:r>
          </a:p>
          <a:p>
            <a:r>
              <a:rPr lang="ru-RU" sz="1700" dirty="0"/>
              <a:t>отсутствие возможности обжалования участниками закупки действий (бездействия) заказчиков и операторов информационных систем, с использованием которых проводятся малые закупки, в том числе поскольку такие операторы не отнесены в настоящее время к числу предусмотренных Законом о контрактной системе субъектов контроля.</a:t>
            </a:r>
          </a:p>
        </p:txBody>
      </p:sp>
    </p:spTree>
    <p:extLst>
      <p:ext uri="{BB962C8B-B14F-4D97-AF65-F5344CB8AC3E}">
        <p14:creationId xmlns:p14="http://schemas.microsoft.com/office/powerpoint/2010/main" val="34643149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6BFF049-15DB-E8EA-C2EF-F471C1BEFB9D}"/>
              </a:ext>
            </a:extLst>
          </p:cNvPr>
          <p:cNvPicPr>
            <a:picLocks noGrp="1" noChangeAspect="1"/>
          </p:cNvPicPr>
          <p:nvPr>
            <p:ph idx="1"/>
          </p:nvPr>
        </p:nvPicPr>
        <p:blipFill>
          <a:blip r:embed="rId2"/>
          <a:stretch>
            <a:fillRect/>
          </a:stretch>
        </p:blipFill>
        <p:spPr>
          <a:xfrm>
            <a:off x="284085" y="221942"/>
            <a:ext cx="11816179" cy="6480699"/>
          </a:xfrm>
        </p:spPr>
      </p:pic>
      <p:sp>
        <p:nvSpPr>
          <p:cNvPr id="3" name="TextBox 2">
            <a:extLst>
              <a:ext uri="{FF2B5EF4-FFF2-40B4-BE49-F238E27FC236}">
                <a16:creationId xmlns:a16="http://schemas.microsoft.com/office/drawing/2014/main" id="{B470EE1C-5A2C-F604-FC06-7BC1CCF9B2FD}"/>
              </a:ext>
            </a:extLst>
          </p:cNvPr>
          <p:cNvSpPr txBox="1"/>
          <p:nvPr/>
        </p:nvSpPr>
        <p:spPr>
          <a:xfrm>
            <a:off x="284085" y="6451392"/>
            <a:ext cx="6094520" cy="369332"/>
          </a:xfrm>
          <a:prstGeom prst="rect">
            <a:avLst/>
          </a:prstGeom>
          <a:noFill/>
        </p:spPr>
        <p:txBody>
          <a:bodyPr wrap="square">
            <a:spAutoFit/>
          </a:bodyPr>
          <a:lstStyle/>
          <a:p>
            <a:r>
              <a:rPr lang="en-US" dirty="0"/>
              <a:t>(ID </a:t>
            </a:r>
            <a:r>
              <a:rPr lang="ru-RU" dirty="0"/>
              <a:t>проекта 01/05/03-25/00155471)</a:t>
            </a:r>
          </a:p>
        </p:txBody>
      </p:sp>
    </p:spTree>
    <p:extLst>
      <p:ext uri="{BB962C8B-B14F-4D97-AF65-F5344CB8AC3E}">
        <p14:creationId xmlns:p14="http://schemas.microsoft.com/office/powerpoint/2010/main" val="12971590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9212361-6EAF-6220-064C-5932277881D3}"/>
              </a:ext>
            </a:extLst>
          </p:cNvPr>
          <p:cNvPicPr>
            <a:picLocks noGrp="1" noChangeAspect="1"/>
          </p:cNvPicPr>
          <p:nvPr>
            <p:ph idx="1"/>
          </p:nvPr>
        </p:nvPicPr>
        <p:blipFill>
          <a:blip r:embed="rId2"/>
          <a:stretch>
            <a:fillRect/>
          </a:stretch>
        </p:blipFill>
        <p:spPr>
          <a:xfrm>
            <a:off x="506027" y="381740"/>
            <a:ext cx="11381173" cy="6205491"/>
          </a:xfrm>
        </p:spPr>
      </p:pic>
    </p:spTree>
    <p:extLst>
      <p:ext uri="{BB962C8B-B14F-4D97-AF65-F5344CB8AC3E}">
        <p14:creationId xmlns:p14="http://schemas.microsoft.com/office/powerpoint/2010/main" val="39557602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53D55-F923-55B6-AFE9-8783856A9A8F}"/>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A59781BB-156A-2090-E7C4-BC22E011F43E}"/>
              </a:ext>
            </a:extLst>
          </p:cNvPr>
          <p:cNvSpPr>
            <a:spLocks noGrp="1"/>
          </p:cNvSpPr>
          <p:nvPr>
            <p:ph idx="1"/>
          </p:nvPr>
        </p:nvSpPr>
        <p:spPr>
          <a:xfrm>
            <a:off x="161277" y="119338"/>
            <a:ext cx="11869445" cy="5281581"/>
          </a:xfrm>
        </p:spPr>
        <p:txBody>
          <a:bodyPr>
            <a:noAutofit/>
          </a:bodyPr>
          <a:lstStyle/>
          <a:p>
            <a:pPr marL="0" indent="0" algn="ctr">
              <a:buNone/>
            </a:pPr>
            <a:r>
              <a:rPr lang="ru-RU" sz="1600" dirty="0"/>
              <a:t>В рамках концепции Минфин разработал </a:t>
            </a:r>
            <a:r>
              <a:rPr lang="ru-RU" sz="1600" dirty="0">
                <a:solidFill>
                  <a:srgbClr val="0070C0"/>
                </a:solidFill>
              </a:rPr>
              <a:t>Проект Федерального закона "О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a:t>
            </a:r>
            <a:r>
              <a:rPr lang="en-US" sz="1600" dirty="0">
                <a:solidFill>
                  <a:srgbClr val="0070C0"/>
                </a:solidFill>
              </a:rPr>
              <a:t>(ID </a:t>
            </a:r>
            <a:r>
              <a:rPr lang="ru-RU" sz="1600" dirty="0">
                <a:solidFill>
                  <a:srgbClr val="0070C0"/>
                </a:solidFill>
              </a:rPr>
              <a:t>проекта 01/05/03-25/00155471).</a:t>
            </a:r>
          </a:p>
          <a:p>
            <a:pPr marL="0" indent="0" algn="ctr">
              <a:buNone/>
            </a:pPr>
            <a:r>
              <a:rPr lang="ru-RU" sz="1600" b="1" dirty="0"/>
              <a:t>Основные Положения законопроекта</a:t>
            </a:r>
          </a:p>
          <a:p>
            <a:pPr marL="0" indent="0" algn="ctr">
              <a:buNone/>
            </a:pPr>
            <a:endParaRPr lang="ru-RU" sz="1600" b="1" dirty="0"/>
          </a:p>
          <a:p>
            <a:pPr marL="0" indent="0" algn="just">
              <a:buNone/>
            </a:pPr>
            <a:r>
              <a:rPr lang="ru-RU" sz="1600" dirty="0"/>
              <a:t>1. Настоящий Федеральный закон вступает в силу с 1 января 2026 года.</a:t>
            </a:r>
          </a:p>
          <a:p>
            <a:pPr marL="0" indent="0" algn="just">
              <a:buNone/>
            </a:pPr>
            <a:endParaRPr lang="ru-RU" sz="1600" dirty="0"/>
          </a:p>
          <a:p>
            <a:pPr marL="0" indent="0" algn="just">
              <a:buNone/>
            </a:pPr>
            <a:r>
              <a:rPr lang="ru-RU" sz="1600" dirty="0"/>
              <a:t>2. Установить, что 1 января 2026 года прекращается действие соглашений о функционировании электронной площадки, специализированной электронной площадки, заключенных до вступления в силу настоящего Федерального закона федеральным органом исполнительной власти по регулированию контрактной системы в сфере закупок, федеральным органом исполнительной власти, уполномоченным на осуществление контроля в сфере закупок, и операторами электронных площадок, операторами специализированных электронных площадок, соглашений о внесении изменений в такие соглашения.</a:t>
            </a:r>
          </a:p>
        </p:txBody>
      </p:sp>
    </p:spTree>
    <p:extLst>
      <p:ext uri="{BB962C8B-B14F-4D97-AF65-F5344CB8AC3E}">
        <p14:creationId xmlns:p14="http://schemas.microsoft.com/office/powerpoint/2010/main" val="9583711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1779591" y="6415088"/>
            <a:ext cx="4143375" cy="246062"/>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Calibri"/>
                <a:ea typeface="+mn-ea"/>
                <a:cs typeface="+mn-cs"/>
              </a:rPr>
              <a:t>Высшая школа экономики, Москва, 2015</a:t>
            </a:r>
            <a:endParaRPr kumimoji="1" lang="ru-RU" sz="800" b="0" i="0" u="none" strike="noStrike" kern="1200" cap="none" spc="0" normalizeH="0" baseline="0" noProof="0" dirty="0">
              <a:ln>
                <a:noFill/>
              </a:ln>
              <a:solidFill>
                <a:prstClr val="white"/>
              </a:solidFill>
              <a:effectLst/>
              <a:uLnTx/>
              <a:uFillTx/>
              <a:latin typeface="Myriad Pro"/>
              <a:ea typeface="+mn-ea"/>
              <a:cs typeface="+mn-cs"/>
            </a:endParaRPr>
          </a:p>
        </p:txBody>
      </p:sp>
      <p:sp>
        <p:nvSpPr>
          <p:cNvPr id="14343" name="Rectangle 9"/>
          <p:cNvSpPr>
            <a:spLocks noChangeArrowheads="1"/>
          </p:cNvSpPr>
          <p:nvPr/>
        </p:nvSpPr>
        <p:spPr bwMode="auto">
          <a:xfrm>
            <a:off x="8824914" y="2255839"/>
            <a:ext cx="698909"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344" name="Rectangle 10"/>
          <p:cNvSpPr>
            <a:spLocks noChangeArrowheads="1"/>
          </p:cNvSpPr>
          <p:nvPr/>
        </p:nvSpPr>
        <p:spPr bwMode="auto">
          <a:xfrm>
            <a:off x="7946942" y="4111544"/>
            <a:ext cx="674687"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345" name="Rectangle 11"/>
          <p:cNvSpPr>
            <a:spLocks noChangeArrowheads="1"/>
          </p:cNvSpPr>
          <p:nvPr/>
        </p:nvSpPr>
        <p:spPr bwMode="auto">
          <a:xfrm>
            <a:off x="8824914" y="5591175"/>
            <a:ext cx="698909"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Прямоугольник 13"/>
          <p:cNvSpPr/>
          <p:nvPr/>
        </p:nvSpPr>
        <p:spPr>
          <a:xfrm>
            <a:off x="74126" y="875464"/>
            <a:ext cx="1440866" cy="6857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Вправе разместить на ЭП предварительное предложение (ПП) </a:t>
            </a:r>
          </a:p>
        </p:txBody>
      </p:sp>
      <p:sp>
        <p:nvSpPr>
          <p:cNvPr id="18" name="Прямоугольник 17"/>
          <p:cNvSpPr/>
          <p:nvPr/>
        </p:nvSpPr>
        <p:spPr>
          <a:xfrm>
            <a:off x="3262821" y="914051"/>
            <a:ext cx="1750775" cy="7339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1. Определяет (отбирает) соответствующие извещению ПП</a:t>
            </a:r>
          </a:p>
        </p:txBody>
      </p:sp>
      <p:sp>
        <p:nvSpPr>
          <p:cNvPr id="20" name="Прямоугольник 19"/>
          <p:cNvSpPr/>
          <p:nvPr/>
        </p:nvSpPr>
        <p:spPr>
          <a:xfrm>
            <a:off x="2650537" y="4801199"/>
            <a:ext cx="1440866" cy="7098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Рассматривает, ранжирует заявки </a:t>
            </a:r>
          </a:p>
        </p:txBody>
      </p:sp>
      <p:sp>
        <p:nvSpPr>
          <p:cNvPr id="22" name="Прямоугольная выноска 21"/>
          <p:cNvSpPr/>
          <p:nvPr/>
        </p:nvSpPr>
        <p:spPr>
          <a:xfrm>
            <a:off x="147836" y="92156"/>
            <a:ext cx="891604" cy="673768"/>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Участник</a:t>
            </a:r>
          </a:p>
        </p:txBody>
      </p:sp>
      <p:sp>
        <p:nvSpPr>
          <p:cNvPr id="23" name="Прямоугольная выноска 22"/>
          <p:cNvSpPr/>
          <p:nvPr/>
        </p:nvSpPr>
        <p:spPr>
          <a:xfrm>
            <a:off x="1761497" y="80258"/>
            <a:ext cx="850636" cy="673768"/>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prstClr val="black"/>
                </a:solidFill>
                <a:latin typeface="Calibri"/>
              </a:rPr>
              <a:t>Заказчик</a:t>
            </a:r>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Прямоугольная выноска 24"/>
          <p:cNvSpPr/>
          <p:nvPr/>
        </p:nvSpPr>
        <p:spPr>
          <a:xfrm>
            <a:off x="4125153" y="32528"/>
            <a:ext cx="1040777" cy="673768"/>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Оператор ЭП</a:t>
            </a:r>
          </a:p>
        </p:txBody>
      </p:sp>
      <p:cxnSp>
        <p:nvCxnSpPr>
          <p:cNvPr id="32" name="Прямая со стрелкой 31"/>
          <p:cNvCxnSpPr/>
          <p:nvPr/>
        </p:nvCxnSpPr>
        <p:spPr>
          <a:xfrm flipV="1">
            <a:off x="6962437" y="1276114"/>
            <a:ext cx="180432" cy="5695"/>
          </a:xfrm>
          <a:prstGeom prst="straightConnector1">
            <a:avLst/>
          </a:prstGeom>
          <a:ln>
            <a:solidFill>
              <a:schemeClr val="accent5">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Прямая соединительная линия 42"/>
          <p:cNvCxnSpPr>
            <a:cxnSpLocks/>
          </p:cNvCxnSpPr>
          <p:nvPr/>
        </p:nvCxnSpPr>
        <p:spPr>
          <a:xfrm>
            <a:off x="108833" y="3809901"/>
            <a:ext cx="10687883" cy="15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Прямая соединительная линия 39"/>
          <p:cNvCxnSpPr>
            <a:cxnSpLocks/>
          </p:cNvCxnSpPr>
          <p:nvPr/>
        </p:nvCxnSpPr>
        <p:spPr>
          <a:xfrm flipV="1">
            <a:off x="57159" y="1814158"/>
            <a:ext cx="10739557" cy="9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a:cxnSpLocks/>
          </p:cNvCxnSpPr>
          <p:nvPr/>
        </p:nvCxnSpPr>
        <p:spPr>
          <a:xfrm>
            <a:off x="3136746" y="1218364"/>
            <a:ext cx="0" cy="241260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9" name="Прямоугольник 48"/>
          <p:cNvSpPr/>
          <p:nvPr/>
        </p:nvSpPr>
        <p:spPr>
          <a:xfrm>
            <a:off x="133424" y="1943334"/>
            <a:ext cx="1287379" cy="918393"/>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В любое время</a:t>
            </a:r>
          </a:p>
        </p:txBody>
      </p:sp>
      <p:sp>
        <p:nvSpPr>
          <p:cNvPr id="52" name="Прямоугольник 51"/>
          <p:cNvSpPr/>
          <p:nvPr/>
        </p:nvSpPr>
        <p:spPr>
          <a:xfrm>
            <a:off x="6644823" y="5775841"/>
            <a:ext cx="2093902" cy="880490"/>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10 минут с момента размещения в ЕИС извещения</a:t>
            </a:r>
          </a:p>
        </p:txBody>
      </p:sp>
      <p:sp>
        <p:nvSpPr>
          <p:cNvPr id="61" name="Прямоугольник 60"/>
          <p:cNvSpPr/>
          <p:nvPr/>
        </p:nvSpPr>
        <p:spPr>
          <a:xfrm>
            <a:off x="7182595" y="1965333"/>
            <a:ext cx="1323357" cy="729998"/>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В течение времени, указанного в извещении</a:t>
            </a:r>
          </a:p>
        </p:txBody>
      </p:sp>
      <p:cxnSp>
        <p:nvCxnSpPr>
          <p:cNvPr id="86" name="Прямая со стрелкой 85"/>
          <p:cNvCxnSpPr/>
          <p:nvPr/>
        </p:nvCxnSpPr>
        <p:spPr>
          <a:xfrm>
            <a:off x="8742334" y="1299009"/>
            <a:ext cx="180432" cy="6058"/>
          </a:xfrm>
          <a:prstGeom prst="straightConnector1">
            <a:avLst/>
          </a:prstGeom>
          <a:ln>
            <a:solidFill>
              <a:schemeClr val="accent5">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91" name="Левая фигурная скобка 90"/>
          <p:cNvSpPr/>
          <p:nvPr/>
        </p:nvSpPr>
        <p:spPr bwMode="auto">
          <a:xfrm rot="16200000">
            <a:off x="4834632" y="529928"/>
            <a:ext cx="398202" cy="3219930"/>
          </a:xfrm>
          <a:prstGeom prst="leftBrac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a:lstStyle/>
          <a:p>
            <a:pPr marL="0" marR="0" lvl="0" indent="0" algn="ctr" defTabSz="449263" rtl="0" eaLnBrk="1" fontAlgn="auto" latinLnBrk="0" hangingPunct="1">
              <a:lnSpc>
                <a:spcPct val="33000"/>
              </a:lnSpc>
              <a:spcBef>
                <a:spcPts val="0"/>
              </a:spcBef>
              <a:spcAft>
                <a:spcPts val="0"/>
              </a:spcAft>
              <a:buClr>
                <a:srgbClr val="000000"/>
              </a:buClr>
              <a:buSzPct val="100000"/>
              <a:buFontTx/>
              <a:buNone/>
              <a:tabLst/>
              <a:defRPr/>
            </a:pPr>
            <a:endParaRPr kumimoji="0" lang="ru-RU" sz="2400" b="0" i="0" u="none" strike="noStrike" kern="1200" cap="none" spc="0" normalizeH="0" baseline="0" noProof="0">
              <a:ln>
                <a:noFill/>
              </a:ln>
              <a:solidFill>
                <a:prstClr val="white"/>
              </a:solidFill>
              <a:effectLst/>
              <a:uLnTx/>
              <a:uFillTx/>
              <a:latin typeface="Times New Roman" pitchFamily="16" charset="0"/>
              <a:ea typeface="+mn-ea"/>
              <a:cs typeface="Arial Unicode MS" pitchFamily="32" charset="0"/>
            </a:endParaRPr>
          </a:p>
        </p:txBody>
      </p:sp>
      <p:sp>
        <p:nvSpPr>
          <p:cNvPr id="99" name="Прямоугольная выноска 98"/>
          <p:cNvSpPr/>
          <p:nvPr/>
        </p:nvSpPr>
        <p:spPr>
          <a:xfrm>
            <a:off x="709780" y="3991924"/>
            <a:ext cx="949911" cy="673768"/>
          </a:xfrm>
          <a:prstGeom prst="wedgeRect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ЕИС (автоматически)</a:t>
            </a:r>
          </a:p>
        </p:txBody>
      </p:sp>
      <p:sp>
        <p:nvSpPr>
          <p:cNvPr id="101" name="Прямоугольник 100"/>
          <p:cNvSpPr/>
          <p:nvPr/>
        </p:nvSpPr>
        <p:spPr>
          <a:xfrm>
            <a:off x="133424" y="4819246"/>
            <a:ext cx="1968752" cy="67376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Отбирает не более 3-х заявок из всех, направленных операторами ЭП, ранжирует их и направляет заказчику</a:t>
            </a:r>
          </a:p>
        </p:txBody>
      </p:sp>
      <p:cxnSp>
        <p:nvCxnSpPr>
          <p:cNvPr id="102" name="Прямая соединительная линия 101"/>
          <p:cNvCxnSpPr/>
          <p:nvPr/>
        </p:nvCxnSpPr>
        <p:spPr>
          <a:xfrm>
            <a:off x="2206537" y="5265198"/>
            <a:ext cx="0" cy="146305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4" name="Прямая соединительная линия 103"/>
          <p:cNvCxnSpPr>
            <a:cxnSpLocks/>
          </p:cNvCxnSpPr>
          <p:nvPr/>
        </p:nvCxnSpPr>
        <p:spPr>
          <a:xfrm>
            <a:off x="134138" y="5606909"/>
            <a:ext cx="5961862" cy="32727"/>
          </a:xfrm>
          <a:prstGeom prst="line">
            <a:avLst/>
          </a:prstGeom>
        </p:spPr>
        <p:style>
          <a:lnRef idx="2">
            <a:schemeClr val="accent1"/>
          </a:lnRef>
          <a:fillRef idx="0">
            <a:schemeClr val="accent1"/>
          </a:fillRef>
          <a:effectRef idx="1">
            <a:schemeClr val="accent1"/>
          </a:effectRef>
          <a:fontRef idx="minor">
            <a:schemeClr val="tx1"/>
          </a:fontRef>
        </p:style>
      </p:cxnSp>
      <p:sp>
        <p:nvSpPr>
          <p:cNvPr id="116" name="Прямоугольник 115"/>
          <p:cNvSpPr/>
          <p:nvPr/>
        </p:nvSpPr>
        <p:spPr>
          <a:xfrm>
            <a:off x="3515492" y="5746140"/>
            <a:ext cx="1578210" cy="889876"/>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 раб. </a:t>
            </a:r>
            <a:r>
              <a:rPr lang="ru-RU" sz="1200" dirty="0">
                <a:solidFill>
                  <a:prstClr val="black"/>
                </a:solidFill>
                <a:latin typeface="Calibri"/>
              </a:rPr>
              <a:t>дня с момента получения заявок из ЕИС</a:t>
            </a:r>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9" name="Прямая со стрелкой 118"/>
          <p:cNvCxnSpPr/>
          <p:nvPr/>
        </p:nvCxnSpPr>
        <p:spPr>
          <a:xfrm flipV="1">
            <a:off x="2186815" y="5265198"/>
            <a:ext cx="25959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1" name="Прямая соединительная линия 140"/>
          <p:cNvCxnSpPr>
            <a:cxnSpLocks/>
          </p:cNvCxnSpPr>
          <p:nvPr/>
        </p:nvCxnSpPr>
        <p:spPr>
          <a:xfrm>
            <a:off x="133424" y="3748328"/>
            <a:ext cx="10653845" cy="12032"/>
          </a:xfrm>
          <a:prstGeom prst="line">
            <a:avLst/>
          </a:prstGeom>
        </p:spPr>
        <p:style>
          <a:lnRef idx="2">
            <a:schemeClr val="accent1"/>
          </a:lnRef>
          <a:fillRef idx="0">
            <a:schemeClr val="accent1"/>
          </a:fillRef>
          <a:effectRef idx="1">
            <a:schemeClr val="accent1"/>
          </a:effectRef>
          <a:fontRef idx="minor">
            <a:schemeClr val="tx1"/>
          </a:fontRef>
        </p:style>
      </p:cxnSp>
      <p:sp>
        <p:nvSpPr>
          <p:cNvPr id="2" name="Прямоугольник 1">
            <a:extLst>
              <a:ext uri="{FF2B5EF4-FFF2-40B4-BE49-F238E27FC236}">
                <a16:creationId xmlns:a16="http://schemas.microsoft.com/office/drawing/2014/main" id="{CC1A953B-DF27-7CF0-144C-3AFC505AA2A2}"/>
              </a:ext>
            </a:extLst>
          </p:cNvPr>
          <p:cNvSpPr/>
          <p:nvPr/>
        </p:nvSpPr>
        <p:spPr>
          <a:xfrm>
            <a:off x="1654935" y="1955375"/>
            <a:ext cx="1323357" cy="928806"/>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В любое время</a:t>
            </a:r>
          </a:p>
        </p:txBody>
      </p:sp>
      <p:sp>
        <p:nvSpPr>
          <p:cNvPr id="3" name="Прямоугольник 2">
            <a:extLst>
              <a:ext uri="{FF2B5EF4-FFF2-40B4-BE49-F238E27FC236}">
                <a16:creationId xmlns:a16="http://schemas.microsoft.com/office/drawing/2014/main" id="{FC3A22CC-4EDF-7C6B-AA25-957273917F26}"/>
              </a:ext>
            </a:extLst>
          </p:cNvPr>
          <p:cNvSpPr/>
          <p:nvPr/>
        </p:nvSpPr>
        <p:spPr>
          <a:xfrm>
            <a:off x="5125892" y="921418"/>
            <a:ext cx="1750775" cy="7339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2. Направляет участникам, чьи ПП отобраны, предложение снизить ЦЕ</a:t>
            </a:r>
          </a:p>
        </p:txBody>
      </p:sp>
      <p:cxnSp>
        <p:nvCxnSpPr>
          <p:cNvPr id="7" name="Прямая со стрелкой 6">
            <a:extLst>
              <a:ext uri="{FF2B5EF4-FFF2-40B4-BE49-F238E27FC236}">
                <a16:creationId xmlns:a16="http://schemas.microsoft.com/office/drawing/2014/main" id="{C3D09889-4C7B-C3AE-E105-149AB52DFFE8}"/>
              </a:ext>
            </a:extLst>
          </p:cNvPr>
          <p:cNvCxnSpPr>
            <a:cxnSpLocks/>
            <a:stCxn id="25" idx="3"/>
          </p:cNvCxnSpPr>
          <p:nvPr/>
        </p:nvCxnSpPr>
        <p:spPr>
          <a:xfrm>
            <a:off x="5165930" y="369412"/>
            <a:ext cx="692766" cy="562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Прямоугольная выноска 21">
            <a:extLst>
              <a:ext uri="{FF2B5EF4-FFF2-40B4-BE49-F238E27FC236}">
                <a16:creationId xmlns:a16="http://schemas.microsoft.com/office/drawing/2014/main" id="{338EE66A-0EB1-2D11-D98B-9BC44A5D7AC9}"/>
              </a:ext>
            </a:extLst>
          </p:cNvPr>
          <p:cNvSpPr/>
          <p:nvPr/>
        </p:nvSpPr>
        <p:spPr>
          <a:xfrm>
            <a:off x="7413979" y="80258"/>
            <a:ext cx="891604" cy="673768"/>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Участник</a:t>
            </a:r>
          </a:p>
        </p:txBody>
      </p:sp>
      <p:sp>
        <p:nvSpPr>
          <p:cNvPr id="9" name="Прямоугольник 8">
            <a:extLst>
              <a:ext uri="{FF2B5EF4-FFF2-40B4-BE49-F238E27FC236}">
                <a16:creationId xmlns:a16="http://schemas.microsoft.com/office/drawing/2014/main" id="{1E00CEB6-B16E-EFAE-EEC9-ABAF7ECC9180}"/>
              </a:ext>
            </a:extLst>
          </p:cNvPr>
          <p:cNvSpPr/>
          <p:nvPr/>
        </p:nvSpPr>
        <p:spPr>
          <a:xfrm>
            <a:off x="7172741" y="909585"/>
            <a:ext cx="1440866" cy="74240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Вправе снизить на ЭП ЦЕ</a:t>
            </a:r>
          </a:p>
        </p:txBody>
      </p:sp>
      <p:sp>
        <p:nvSpPr>
          <p:cNvPr id="12" name="Прямоугольная выноска 24">
            <a:extLst>
              <a:ext uri="{FF2B5EF4-FFF2-40B4-BE49-F238E27FC236}">
                <a16:creationId xmlns:a16="http://schemas.microsoft.com/office/drawing/2014/main" id="{0BD9EC27-2951-A03D-4789-87C234D608FD}"/>
              </a:ext>
            </a:extLst>
          </p:cNvPr>
          <p:cNvSpPr/>
          <p:nvPr/>
        </p:nvSpPr>
        <p:spPr>
          <a:xfrm>
            <a:off x="9560069" y="121326"/>
            <a:ext cx="1012055" cy="673768"/>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Оператор ЭП</a:t>
            </a:r>
          </a:p>
        </p:txBody>
      </p:sp>
      <p:sp>
        <p:nvSpPr>
          <p:cNvPr id="13" name="Прямоугольник 12">
            <a:extLst>
              <a:ext uri="{FF2B5EF4-FFF2-40B4-BE49-F238E27FC236}">
                <a16:creationId xmlns:a16="http://schemas.microsoft.com/office/drawing/2014/main" id="{5A952E3D-03BE-E37E-E93E-0F9ED67104AA}"/>
              </a:ext>
            </a:extLst>
          </p:cNvPr>
          <p:cNvSpPr/>
          <p:nvPr/>
        </p:nvSpPr>
        <p:spPr>
          <a:xfrm>
            <a:off x="8969505" y="939494"/>
            <a:ext cx="1750775" cy="7606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prstClr val="black"/>
                </a:solidFill>
                <a:latin typeface="Calibri"/>
              </a:rPr>
              <a:t>Отбирает не более 3-х заявок, ранжирует их и направляет в ЕИС</a:t>
            </a:r>
            <a:endParaRPr kumimoji="0" lang="ru-RU"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Прямоугольник 16">
            <a:extLst>
              <a:ext uri="{FF2B5EF4-FFF2-40B4-BE49-F238E27FC236}">
                <a16:creationId xmlns:a16="http://schemas.microsoft.com/office/drawing/2014/main" id="{2CD4C903-1C72-8B44-A818-65B30F7D1BDD}"/>
              </a:ext>
            </a:extLst>
          </p:cNvPr>
          <p:cNvSpPr/>
          <p:nvPr/>
        </p:nvSpPr>
        <p:spPr>
          <a:xfrm>
            <a:off x="9034998" y="1959416"/>
            <a:ext cx="1537126"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10 минут, как истек срок на снижение участником ЦЕ</a:t>
            </a:r>
          </a:p>
        </p:txBody>
      </p:sp>
      <p:sp>
        <p:nvSpPr>
          <p:cNvPr id="26" name="Выноска: изогнутая линия 25">
            <a:extLst>
              <a:ext uri="{FF2B5EF4-FFF2-40B4-BE49-F238E27FC236}">
                <a16:creationId xmlns:a16="http://schemas.microsoft.com/office/drawing/2014/main" id="{76978023-345A-483E-C67A-1CBCD201F3FD}"/>
              </a:ext>
            </a:extLst>
          </p:cNvPr>
          <p:cNvSpPr/>
          <p:nvPr/>
        </p:nvSpPr>
        <p:spPr>
          <a:xfrm>
            <a:off x="5697846" y="56496"/>
            <a:ext cx="1457824" cy="682407"/>
          </a:xfrm>
          <a:prstGeom prst="borderCallout2">
            <a:avLst>
              <a:gd name="adj1" fmla="val 18750"/>
              <a:gd name="adj2" fmla="val -8333"/>
              <a:gd name="adj3" fmla="val 18750"/>
              <a:gd name="adj4" fmla="val -16667"/>
              <a:gd name="adj5" fmla="val 25337"/>
              <a:gd name="adj6" fmla="val -3266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b="1" dirty="0"/>
              <a:t>Каждый Оператор ЭП</a:t>
            </a:r>
            <a:r>
              <a:rPr lang="ru-RU" sz="1100" dirty="0"/>
              <a:t>, кто заключит  соглашение с Минфином</a:t>
            </a:r>
          </a:p>
        </p:txBody>
      </p:sp>
      <p:cxnSp>
        <p:nvCxnSpPr>
          <p:cNvPr id="14346" name="Прямая соединительная линия 14345">
            <a:extLst>
              <a:ext uri="{FF2B5EF4-FFF2-40B4-BE49-F238E27FC236}">
                <a16:creationId xmlns:a16="http://schemas.microsoft.com/office/drawing/2014/main" id="{117A3ACB-53FB-F52B-C678-DF78366A11F8}"/>
              </a:ext>
            </a:extLst>
          </p:cNvPr>
          <p:cNvCxnSpPr>
            <a:cxnSpLocks/>
          </p:cNvCxnSpPr>
          <p:nvPr/>
        </p:nvCxnSpPr>
        <p:spPr>
          <a:xfrm>
            <a:off x="6962437" y="1276114"/>
            <a:ext cx="0" cy="24126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347" name="Прямая соединительная линия 14346">
            <a:extLst>
              <a:ext uri="{FF2B5EF4-FFF2-40B4-BE49-F238E27FC236}">
                <a16:creationId xmlns:a16="http://schemas.microsoft.com/office/drawing/2014/main" id="{E4EBD467-D63D-6B23-8F93-0D89002C4F35}"/>
              </a:ext>
            </a:extLst>
          </p:cNvPr>
          <p:cNvCxnSpPr>
            <a:cxnSpLocks/>
          </p:cNvCxnSpPr>
          <p:nvPr/>
        </p:nvCxnSpPr>
        <p:spPr>
          <a:xfrm>
            <a:off x="8737600" y="1299009"/>
            <a:ext cx="0" cy="24126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348" name="Прямая соединительная линия 14347">
            <a:extLst>
              <a:ext uri="{FF2B5EF4-FFF2-40B4-BE49-F238E27FC236}">
                <a16:creationId xmlns:a16="http://schemas.microsoft.com/office/drawing/2014/main" id="{844B24DE-6A63-A34F-78C0-9FBB92D03EDE}"/>
              </a:ext>
            </a:extLst>
          </p:cNvPr>
          <p:cNvCxnSpPr>
            <a:cxnSpLocks/>
          </p:cNvCxnSpPr>
          <p:nvPr/>
        </p:nvCxnSpPr>
        <p:spPr>
          <a:xfrm>
            <a:off x="10796716" y="1299009"/>
            <a:ext cx="0" cy="241260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4351" name="Прямоугольник 14350">
            <a:extLst>
              <a:ext uri="{FF2B5EF4-FFF2-40B4-BE49-F238E27FC236}">
                <a16:creationId xmlns:a16="http://schemas.microsoft.com/office/drawing/2014/main" id="{AAD26AE3-C1CE-4CA5-7030-966D78997798}"/>
              </a:ext>
            </a:extLst>
          </p:cNvPr>
          <p:cNvSpPr/>
          <p:nvPr/>
        </p:nvSpPr>
        <p:spPr>
          <a:xfrm>
            <a:off x="344165" y="5680560"/>
            <a:ext cx="1537126"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10 минут, как Операторы ЭП направили заявки в ЕИС</a:t>
            </a:r>
          </a:p>
        </p:txBody>
      </p:sp>
      <p:sp>
        <p:nvSpPr>
          <p:cNvPr id="14352" name="Прямоугольная выноска 22">
            <a:extLst>
              <a:ext uri="{FF2B5EF4-FFF2-40B4-BE49-F238E27FC236}">
                <a16:creationId xmlns:a16="http://schemas.microsoft.com/office/drawing/2014/main" id="{F0BD4B72-D981-54C6-9253-31307ED4FFAB}"/>
              </a:ext>
            </a:extLst>
          </p:cNvPr>
          <p:cNvSpPr/>
          <p:nvPr/>
        </p:nvSpPr>
        <p:spPr>
          <a:xfrm>
            <a:off x="3984425" y="3969586"/>
            <a:ext cx="850636" cy="673768"/>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prstClr val="black"/>
                </a:solidFill>
                <a:latin typeface="Calibri"/>
              </a:rPr>
              <a:t>Заказчик</a:t>
            </a:r>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53" name="Прямоугольник 14352">
            <a:extLst>
              <a:ext uri="{FF2B5EF4-FFF2-40B4-BE49-F238E27FC236}">
                <a16:creationId xmlns:a16="http://schemas.microsoft.com/office/drawing/2014/main" id="{65302FFC-89C2-1E55-9156-29F09459DA1A}"/>
              </a:ext>
            </a:extLst>
          </p:cNvPr>
          <p:cNvSpPr/>
          <p:nvPr/>
        </p:nvSpPr>
        <p:spPr>
          <a:xfrm>
            <a:off x="1695880" y="899622"/>
            <a:ext cx="1440866" cy="7098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prstClr val="black"/>
                </a:solidFill>
                <a:latin typeface="Calibri"/>
              </a:rPr>
              <a:t>Размещает в ЕИС извещение</a:t>
            </a:r>
            <a:endParaRPr kumimoji="0" lang="ru-RU"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54" name="Прямоугольник 14353">
            <a:extLst>
              <a:ext uri="{FF2B5EF4-FFF2-40B4-BE49-F238E27FC236}">
                <a16:creationId xmlns:a16="http://schemas.microsoft.com/office/drawing/2014/main" id="{5FAC4E1B-DD6C-4B4A-07DA-BE82BF177ECA}"/>
              </a:ext>
            </a:extLst>
          </p:cNvPr>
          <p:cNvSpPr/>
          <p:nvPr/>
        </p:nvSpPr>
        <p:spPr>
          <a:xfrm>
            <a:off x="4512638" y="4801199"/>
            <a:ext cx="1440866" cy="7098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prstClr val="black"/>
                </a:solidFill>
                <a:latin typeface="Calibri"/>
              </a:rPr>
              <a:t>Размещает в ЕИС протокол подведения итогов</a:t>
            </a:r>
            <a:endParaRPr kumimoji="0" lang="ru-RU" sz="11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4355" name="Прямая соединительная линия 14354">
            <a:extLst>
              <a:ext uri="{FF2B5EF4-FFF2-40B4-BE49-F238E27FC236}">
                <a16:creationId xmlns:a16="http://schemas.microsoft.com/office/drawing/2014/main" id="{97F3AAD7-02E2-70C2-D9F8-663E1EB0B519}"/>
              </a:ext>
            </a:extLst>
          </p:cNvPr>
          <p:cNvCxnSpPr/>
          <p:nvPr/>
        </p:nvCxnSpPr>
        <p:spPr>
          <a:xfrm>
            <a:off x="6096000" y="5238896"/>
            <a:ext cx="0" cy="146305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357" name="Прямая со стрелкой 14356">
            <a:extLst>
              <a:ext uri="{FF2B5EF4-FFF2-40B4-BE49-F238E27FC236}">
                <a16:creationId xmlns:a16="http://schemas.microsoft.com/office/drawing/2014/main" id="{08198316-6336-9284-EF70-8C3BAF279EEB}"/>
              </a:ext>
            </a:extLst>
          </p:cNvPr>
          <p:cNvCxnSpPr>
            <a:stCxn id="14352" idx="1"/>
          </p:cNvCxnSpPr>
          <p:nvPr/>
        </p:nvCxnSpPr>
        <p:spPr>
          <a:xfrm flipH="1">
            <a:off x="3157494" y="4306470"/>
            <a:ext cx="826931" cy="49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59" name="Прямая со стрелкой 14358">
            <a:extLst>
              <a:ext uri="{FF2B5EF4-FFF2-40B4-BE49-F238E27FC236}">
                <a16:creationId xmlns:a16="http://schemas.microsoft.com/office/drawing/2014/main" id="{D15E4BFE-598B-8E3E-ED22-97AE0F2BDED1}"/>
              </a:ext>
            </a:extLst>
          </p:cNvPr>
          <p:cNvCxnSpPr>
            <a:stCxn id="14352" idx="3"/>
          </p:cNvCxnSpPr>
          <p:nvPr/>
        </p:nvCxnSpPr>
        <p:spPr>
          <a:xfrm>
            <a:off x="4835061" y="4306470"/>
            <a:ext cx="591876" cy="512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63" name="Прямая со стрелкой 14362">
            <a:extLst>
              <a:ext uri="{FF2B5EF4-FFF2-40B4-BE49-F238E27FC236}">
                <a16:creationId xmlns:a16="http://schemas.microsoft.com/office/drawing/2014/main" id="{B06F5816-BF01-5AD4-4EB5-48DDCE3BFB75}"/>
              </a:ext>
            </a:extLst>
          </p:cNvPr>
          <p:cNvCxnSpPr>
            <a:stCxn id="25" idx="1"/>
          </p:cNvCxnSpPr>
          <p:nvPr/>
        </p:nvCxnSpPr>
        <p:spPr>
          <a:xfrm flipH="1">
            <a:off x="3547682" y="369412"/>
            <a:ext cx="577471" cy="530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365" name="Прямоугольная выноска 24">
            <a:extLst>
              <a:ext uri="{FF2B5EF4-FFF2-40B4-BE49-F238E27FC236}">
                <a16:creationId xmlns:a16="http://schemas.microsoft.com/office/drawing/2014/main" id="{1BEBD3F9-0E7A-128C-6DB2-0DD42BD44EB9}"/>
              </a:ext>
            </a:extLst>
          </p:cNvPr>
          <p:cNvSpPr/>
          <p:nvPr/>
        </p:nvSpPr>
        <p:spPr>
          <a:xfrm>
            <a:off x="7293528" y="3991924"/>
            <a:ext cx="1012055" cy="673768"/>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Оператор ЭП</a:t>
            </a:r>
          </a:p>
        </p:txBody>
      </p:sp>
      <p:sp>
        <p:nvSpPr>
          <p:cNvPr id="14366" name="Прямоугольник 14365">
            <a:extLst>
              <a:ext uri="{FF2B5EF4-FFF2-40B4-BE49-F238E27FC236}">
                <a16:creationId xmlns:a16="http://schemas.microsoft.com/office/drawing/2014/main" id="{5F5078C6-5071-A93B-4CE0-74281588B65E}"/>
              </a:ext>
            </a:extLst>
          </p:cNvPr>
          <p:cNvSpPr/>
          <p:nvPr/>
        </p:nvSpPr>
        <p:spPr>
          <a:xfrm>
            <a:off x="6755177" y="4830549"/>
            <a:ext cx="1750775" cy="7606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В случае отсутствия заявок, соответствующих извещению, направляет уведомление в ЕИС</a:t>
            </a:r>
          </a:p>
        </p:txBody>
      </p:sp>
      <p:sp>
        <p:nvSpPr>
          <p:cNvPr id="33" name="Прямоугольник 32">
            <a:extLst>
              <a:ext uri="{FF2B5EF4-FFF2-40B4-BE49-F238E27FC236}">
                <a16:creationId xmlns:a16="http://schemas.microsoft.com/office/drawing/2014/main" id="{6BDDBC8D-03EF-A8CB-DACF-1904E2FA10D8}"/>
              </a:ext>
            </a:extLst>
          </p:cNvPr>
          <p:cNvSpPr/>
          <p:nvPr/>
        </p:nvSpPr>
        <p:spPr>
          <a:xfrm>
            <a:off x="4518134" y="2499417"/>
            <a:ext cx="1537126"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10 минут с момента размещения в ЕИС извещения</a:t>
            </a:r>
          </a:p>
        </p:txBody>
      </p:sp>
      <p:sp>
        <p:nvSpPr>
          <p:cNvPr id="34" name="Прямоугольная выноска 98">
            <a:extLst>
              <a:ext uri="{FF2B5EF4-FFF2-40B4-BE49-F238E27FC236}">
                <a16:creationId xmlns:a16="http://schemas.microsoft.com/office/drawing/2014/main" id="{BD5566FF-A7C6-B182-32D2-5E68273A5868}"/>
              </a:ext>
            </a:extLst>
          </p:cNvPr>
          <p:cNvSpPr/>
          <p:nvPr/>
        </p:nvSpPr>
        <p:spPr>
          <a:xfrm>
            <a:off x="9554144" y="4038710"/>
            <a:ext cx="949911" cy="673768"/>
          </a:xfrm>
          <a:prstGeom prst="wedgeRect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ЕИС (автоматически)</a:t>
            </a:r>
          </a:p>
        </p:txBody>
      </p:sp>
      <p:sp>
        <p:nvSpPr>
          <p:cNvPr id="35" name="Прямоугольник 34">
            <a:extLst>
              <a:ext uri="{FF2B5EF4-FFF2-40B4-BE49-F238E27FC236}">
                <a16:creationId xmlns:a16="http://schemas.microsoft.com/office/drawing/2014/main" id="{4D80A38A-9C86-DD87-3868-6163589FFEE3}"/>
              </a:ext>
            </a:extLst>
          </p:cNvPr>
          <p:cNvSpPr/>
          <p:nvPr/>
        </p:nvSpPr>
        <p:spPr>
          <a:xfrm>
            <a:off x="9174368" y="4837293"/>
            <a:ext cx="2171294" cy="76961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prstClr val="black"/>
                </a:solidFill>
                <a:latin typeface="Calibri"/>
              </a:rPr>
              <a:t>В случае отсутствия у всех Операторов ЭП соответствующих извещению заявок, направляет заказчику уведомление об  этом</a:t>
            </a:r>
            <a:endParaRPr kumimoji="0" lang="ru-RU"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Прямоугольник 35">
            <a:extLst>
              <a:ext uri="{FF2B5EF4-FFF2-40B4-BE49-F238E27FC236}">
                <a16:creationId xmlns:a16="http://schemas.microsoft.com/office/drawing/2014/main" id="{BDD0B90E-8235-B22D-FD7B-D62D66FCFEEE}"/>
              </a:ext>
            </a:extLst>
          </p:cNvPr>
          <p:cNvSpPr/>
          <p:nvPr/>
        </p:nvSpPr>
        <p:spPr>
          <a:xfrm>
            <a:off x="9174368" y="5792336"/>
            <a:ext cx="2093902" cy="880490"/>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10 минут с момента получения уведомления от Операторов ЭП</a:t>
            </a:r>
          </a:p>
        </p:txBody>
      </p:sp>
      <p:cxnSp>
        <p:nvCxnSpPr>
          <p:cNvPr id="37" name="Прямая соединительная линия 36">
            <a:extLst>
              <a:ext uri="{FF2B5EF4-FFF2-40B4-BE49-F238E27FC236}">
                <a16:creationId xmlns:a16="http://schemas.microsoft.com/office/drawing/2014/main" id="{E51C1B2B-4566-5E37-297D-6E4DB9919702}"/>
              </a:ext>
            </a:extLst>
          </p:cNvPr>
          <p:cNvCxnSpPr>
            <a:cxnSpLocks/>
          </p:cNvCxnSpPr>
          <p:nvPr/>
        </p:nvCxnSpPr>
        <p:spPr>
          <a:xfrm>
            <a:off x="6519268" y="5683499"/>
            <a:ext cx="4900474" cy="232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Прямая соединительная линия 45">
            <a:extLst>
              <a:ext uri="{FF2B5EF4-FFF2-40B4-BE49-F238E27FC236}">
                <a16:creationId xmlns:a16="http://schemas.microsoft.com/office/drawing/2014/main" id="{2B6FCFA0-C54B-E74C-C600-C45D25FDA8B9}"/>
              </a:ext>
            </a:extLst>
          </p:cNvPr>
          <p:cNvCxnSpPr>
            <a:cxnSpLocks/>
          </p:cNvCxnSpPr>
          <p:nvPr/>
        </p:nvCxnSpPr>
        <p:spPr>
          <a:xfrm>
            <a:off x="8890116" y="5154273"/>
            <a:ext cx="0" cy="154767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5" name="Прямая со стрелкой 54">
            <a:extLst>
              <a:ext uri="{FF2B5EF4-FFF2-40B4-BE49-F238E27FC236}">
                <a16:creationId xmlns:a16="http://schemas.microsoft.com/office/drawing/2014/main" id="{E60630AB-7C22-D38B-4077-935FFA3EF68B}"/>
              </a:ext>
            </a:extLst>
          </p:cNvPr>
          <p:cNvCxnSpPr/>
          <p:nvPr/>
        </p:nvCxnSpPr>
        <p:spPr>
          <a:xfrm>
            <a:off x="8922766" y="5154273"/>
            <a:ext cx="180432" cy="6058"/>
          </a:xfrm>
          <a:prstGeom prst="straightConnector1">
            <a:avLst/>
          </a:prstGeom>
          <a:ln>
            <a:solidFill>
              <a:schemeClr val="accent5">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259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1779591" y="6415088"/>
            <a:ext cx="4143375" cy="246062"/>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Calibri"/>
                <a:ea typeface="+mn-ea"/>
                <a:cs typeface="+mn-cs"/>
              </a:rPr>
              <a:t>Высшая школа экономики, Москва, 2015</a:t>
            </a:r>
            <a:endParaRPr kumimoji="1" lang="ru-RU" sz="800" b="0" i="0" u="none" strike="noStrike" kern="1200" cap="none" spc="0" normalizeH="0" baseline="0" noProof="0" dirty="0">
              <a:ln>
                <a:noFill/>
              </a:ln>
              <a:solidFill>
                <a:prstClr val="white"/>
              </a:solidFill>
              <a:effectLst/>
              <a:uLnTx/>
              <a:uFillTx/>
              <a:latin typeface="Myriad Pro"/>
              <a:ea typeface="+mn-ea"/>
              <a:cs typeface="+mn-cs"/>
            </a:endParaRPr>
          </a:p>
        </p:txBody>
      </p:sp>
      <p:sp>
        <p:nvSpPr>
          <p:cNvPr id="14343" name="Rectangle 9"/>
          <p:cNvSpPr>
            <a:spLocks noChangeArrowheads="1"/>
          </p:cNvSpPr>
          <p:nvPr/>
        </p:nvSpPr>
        <p:spPr bwMode="auto">
          <a:xfrm>
            <a:off x="8824914" y="2255839"/>
            <a:ext cx="698909"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344" name="Rectangle 10"/>
          <p:cNvSpPr>
            <a:spLocks noChangeArrowheads="1"/>
          </p:cNvSpPr>
          <p:nvPr/>
        </p:nvSpPr>
        <p:spPr bwMode="auto">
          <a:xfrm>
            <a:off x="7946942" y="4111544"/>
            <a:ext cx="674687"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345" name="Rectangle 11"/>
          <p:cNvSpPr>
            <a:spLocks noChangeArrowheads="1"/>
          </p:cNvSpPr>
          <p:nvPr/>
        </p:nvSpPr>
        <p:spPr bwMode="auto">
          <a:xfrm>
            <a:off x="8824914" y="5591175"/>
            <a:ext cx="698909"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Номер слайда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65F501-F5CC-4E12-934E-78BB5E4DA20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Title 1"/>
          <p:cNvSpPr txBox="1">
            <a:spLocks/>
          </p:cNvSpPr>
          <p:nvPr/>
        </p:nvSpPr>
        <p:spPr bwMode="auto">
          <a:xfrm>
            <a:off x="2952750" y="243555"/>
            <a:ext cx="74485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400" b="1" i="0" u="none" strike="noStrike" kern="1200" cap="none" spc="0" normalizeH="0" baseline="0" noProof="0" dirty="0">
                <a:ln>
                  <a:noFill/>
                </a:ln>
                <a:solidFill>
                  <a:prstClr val="white"/>
                </a:solidFill>
                <a:effectLst/>
                <a:uLnTx/>
                <a:uFillTx/>
                <a:latin typeface="Times New Roman" pitchFamily="18" charset="0"/>
                <a:ea typeface="ＭＳ Ｐゴシック"/>
                <a:cs typeface="Times New Roman" pitchFamily="18" charset="0"/>
              </a:rPr>
              <a:t>Формирование плана закупок</a:t>
            </a:r>
            <a:endParaRPr kumimoji="0" lang="en-US" altLang="ru-RU" sz="2400" b="1" i="0" u="none" strike="noStrike" kern="1200" cap="none" spc="0" normalizeH="0" baseline="0" noProof="0" dirty="0">
              <a:ln>
                <a:noFill/>
              </a:ln>
              <a:solidFill>
                <a:prstClr val="white"/>
              </a:solidFill>
              <a:effectLst/>
              <a:uLnTx/>
              <a:uFillTx/>
              <a:latin typeface="Times New Roman" pitchFamily="18" charset="0"/>
              <a:ea typeface="ＭＳ Ｐゴシック"/>
              <a:cs typeface="Times New Roman" pitchFamily="18" charset="0"/>
            </a:endParaRPr>
          </a:p>
        </p:txBody>
      </p:sp>
      <p:sp>
        <p:nvSpPr>
          <p:cNvPr id="14" name="Прямоугольник 13"/>
          <p:cNvSpPr/>
          <p:nvPr/>
        </p:nvSpPr>
        <p:spPr>
          <a:xfrm>
            <a:off x="1786622" y="918030"/>
            <a:ext cx="1789099" cy="9335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Размещает проект контракта в ЕИС или извещение об отмене закупки</a:t>
            </a:r>
          </a:p>
        </p:txBody>
      </p:sp>
      <p:sp>
        <p:nvSpPr>
          <p:cNvPr id="18" name="Прямоугольник 17"/>
          <p:cNvSpPr/>
          <p:nvPr/>
        </p:nvSpPr>
        <p:spPr>
          <a:xfrm>
            <a:off x="4047182" y="918030"/>
            <a:ext cx="1789099" cy="9335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a:ea typeface="+mn-ea"/>
                <a:cs typeface="+mn-cs"/>
              </a:rPr>
              <a:t>Подписывает проект контракта или размещает в ЕИС (или на ЭП) отказ от заключения контракта</a:t>
            </a:r>
          </a:p>
        </p:txBody>
      </p:sp>
      <p:sp>
        <p:nvSpPr>
          <p:cNvPr id="22" name="Прямоугольная выноска 21"/>
          <p:cNvSpPr/>
          <p:nvPr/>
        </p:nvSpPr>
        <p:spPr>
          <a:xfrm>
            <a:off x="2221632" y="154359"/>
            <a:ext cx="661737" cy="673768"/>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Заказ</a:t>
            </a:r>
            <a:br>
              <a:rPr kumimoji="0" lang="ru-RU" sz="1200" b="0" i="0" u="none" strike="noStrike" kern="1200" cap="none" spc="0" normalizeH="0" baseline="0" noProof="0" dirty="0">
                <a:ln>
                  <a:noFill/>
                </a:ln>
                <a:solidFill>
                  <a:prstClr val="black"/>
                </a:solidFill>
                <a:effectLst/>
                <a:uLnTx/>
                <a:uFillTx/>
                <a:latin typeface="Calibri"/>
                <a:ea typeface="+mn-ea"/>
                <a:cs typeface="+mn-cs"/>
              </a:rPr>
            </a:br>
            <a:r>
              <a:rPr kumimoji="0" lang="ru-RU" sz="1200" b="0" i="0" u="none" strike="noStrike" kern="1200" cap="none" spc="0" normalizeH="0" baseline="0" noProof="0" dirty="0">
                <a:ln>
                  <a:noFill/>
                </a:ln>
                <a:solidFill>
                  <a:prstClr val="black"/>
                </a:solidFill>
                <a:effectLst/>
                <a:uLnTx/>
                <a:uFillTx/>
                <a:latin typeface="Calibri"/>
                <a:ea typeface="+mn-ea"/>
                <a:cs typeface="+mn-cs"/>
              </a:rPr>
              <a:t>чик</a:t>
            </a:r>
          </a:p>
        </p:txBody>
      </p:sp>
      <p:sp>
        <p:nvSpPr>
          <p:cNvPr id="25" name="Прямоугольная выноска 24"/>
          <p:cNvSpPr/>
          <p:nvPr/>
        </p:nvSpPr>
        <p:spPr>
          <a:xfrm>
            <a:off x="4229643" y="123197"/>
            <a:ext cx="661737" cy="673768"/>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Участник</a:t>
            </a:r>
          </a:p>
        </p:txBody>
      </p:sp>
      <p:cxnSp>
        <p:nvCxnSpPr>
          <p:cNvPr id="28" name="Прямая со стрелкой 27"/>
          <p:cNvCxnSpPr/>
          <p:nvPr/>
        </p:nvCxnSpPr>
        <p:spPr>
          <a:xfrm flipV="1">
            <a:off x="3800849" y="1270274"/>
            <a:ext cx="25959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Прямая соединительная линия 42"/>
          <p:cNvCxnSpPr/>
          <p:nvPr/>
        </p:nvCxnSpPr>
        <p:spPr>
          <a:xfrm>
            <a:off x="1694010" y="3501008"/>
            <a:ext cx="8758989" cy="12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Прямая соединительная линия 44"/>
          <p:cNvCxnSpPr/>
          <p:nvPr/>
        </p:nvCxnSpPr>
        <p:spPr>
          <a:xfrm>
            <a:off x="3788061" y="1270996"/>
            <a:ext cx="0" cy="2230679"/>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7" name="Блок-схема: узел 56"/>
          <p:cNvSpPr/>
          <p:nvPr/>
        </p:nvSpPr>
        <p:spPr>
          <a:xfrm>
            <a:off x="7817697" y="1844960"/>
            <a:ext cx="276727" cy="252663"/>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Блок-схема: узел 57"/>
          <p:cNvSpPr/>
          <p:nvPr/>
        </p:nvSpPr>
        <p:spPr>
          <a:xfrm>
            <a:off x="10142969" y="1847592"/>
            <a:ext cx="276727" cy="252663"/>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2" name="Прямая со стрелкой 61"/>
          <p:cNvCxnSpPr/>
          <p:nvPr/>
        </p:nvCxnSpPr>
        <p:spPr>
          <a:xfrm rot="5400000" flipH="1" flipV="1">
            <a:off x="3463207" y="2143451"/>
            <a:ext cx="372982" cy="198521"/>
          </a:xfrm>
          <a:prstGeom prst="straightConnector1">
            <a:avLst/>
          </a:prstGeom>
          <a:ln>
            <a:solidFill>
              <a:srgbClr val="94343D"/>
            </a:solidFill>
            <a:tailEnd type="arrow"/>
          </a:ln>
        </p:spPr>
        <p:style>
          <a:lnRef idx="2">
            <a:schemeClr val="accent1"/>
          </a:lnRef>
          <a:fillRef idx="0">
            <a:schemeClr val="accent1"/>
          </a:fillRef>
          <a:effectRef idx="1">
            <a:schemeClr val="accent1"/>
          </a:effectRef>
          <a:fontRef idx="minor">
            <a:schemeClr val="tx1"/>
          </a:fontRef>
        </p:style>
      </p:cxnSp>
      <p:sp>
        <p:nvSpPr>
          <p:cNvPr id="68" name="Прямоугольник 67"/>
          <p:cNvSpPr/>
          <p:nvPr/>
        </p:nvSpPr>
        <p:spPr>
          <a:xfrm>
            <a:off x="6109683" y="2158232"/>
            <a:ext cx="1661473"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 раб. дня с момента завершения действий участника</a:t>
            </a:r>
          </a:p>
        </p:txBody>
      </p:sp>
      <p:cxnSp>
        <p:nvCxnSpPr>
          <p:cNvPr id="40" name="Прямая соединительная линия 39"/>
          <p:cNvCxnSpPr/>
          <p:nvPr/>
        </p:nvCxnSpPr>
        <p:spPr>
          <a:xfrm>
            <a:off x="1630481" y="1971291"/>
            <a:ext cx="858496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p:nvPr/>
        </p:nvCxnSpPr>
        <p:spPr>
          <a:xfrm flipH="1">
            <a:off x="3788395" y="1235922"/>
            <a:ext cx="1" cy="227711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4" name="Блок-схема: узел 43"/>
          <p:cNvSpPr/>
          <p:nvPr/>
        </p:nvSpPr>
        <p:spPr>
          <a:xfrm>
            <a:off x="3650032" y="1851587"/>
            <a:ext cx="276727" cy="252663"/>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Прямоугольник 48"/>
          <p:cNvSpPr/>
          <p:nvPr/>
        </p:nvSpPr>
        <p:spPr>
          <a:xfrm>
            <a:off x="1779592" y="2171997"/>
            <a:ext cx="1747276" cy="1101876"/>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lvl="0" algn="ctr">
              <a:defRPr/>
            </a:pPr>
            <a:r>
              <a:rPr lang="ru-RU" sz="1200" dirty="0">
                <a:solidFill>
                  <a:prstClr val="black"/>
                </a:solidFill>
              </a:rPr>
              <a:t>Не позднее 1 раб. Дня, следующего за днем размещения итогового протокола в ЕИС</a:t>
            </a:r>
          </a:p>
        </p:txBody>
      </p:sp>
      <p:sp>
        <p:nvSpPr>
          <p:cNvPr id="51" name="Блок-схема: узел 50"/>
          <p:cNvSpPr/>
          <p:nvPr/>
        </p:nvSpPr>
        <p:spPr>
          <a:xfrm>
            <a:off x="5797957" y="1860261"/>
            <a:ext cx="276727" cy="252663"/>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Прямоугольник 51"/>
          <p:cNvSpPr/>
          <p:nvPr/>
        </p:nvSpPr>
        <p:spPr>
          <a:xfrm>
            <a:off x="4135620" y="2171997"/>
            <a:ext cx="1537126"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 раб. дня с момента размещения заказчиком проект контракта</a:t>
            </a:r>
          </a:p>
        </p:txBody>
      </p:sp>
      <p:cxnSp>
        <p:nvCxnSpPr>
          <p:cNvPr id="53" name="Прямая со стрелкой 52"/>
          <p:cNvCxnSpPr/>
          <p:nvPr/>
        </p:nvCxnSpPr>
        <p:spPr>
          <a:xfrm flipV="1">
            <a:off x="5697586" y="2067799"/>
            <a:ext cx="138362" cy="372982"/>
          </a:xfrm>
          <a:prstGeom prst="straightConnector1">
            <a:avLst/>
          </a:prstGeom>
          <a:ln>
            <a:solidFill>
              <a:srgbClr val="94343D"/>
            </a:solidFill>
            <a:tailEnd type="arrow"/>
          </a:ln>
        </p:spPr>
        <p:style>
          <a:lnRef idx="2">
            <a:schemeClr val="accent1"/>
          </a:lnRef>
          <a:fillRef idx="0">
            <a:schemeClr val="accent1"/>
          </a:fillRef>
          <a:effectRef idx="1">
            <a:schemeClr val="accent1"/>
          </a:effectRef>
          <a:fontRef idx="minor">
            <a:schemeClr val="tx1"/>
          </a:fontRef>
        </p:style>
      </p:cxnSp>
      <p:cxnSp>
        <p:nvCxnSpPr>
          <p:cNvPr id="54" name="Прямая со стрелкой 53"/>
          <p:cNvCxnSpPr/>
          <p:nvPr/>
        </p:nvCxnSpPr>
        <p:spPr>
          <a:xfrm flipV="1">
            <a:off x="7743669" y="2091400"/>
            <a:ext cx="172954" cy="372982"/>
          </a:xfrm>
          <a:prstGeom prst="straightConnector1">
            <a:avLst/>
          </a:prstGeom>
          <a:ln>
            <a:solidFill>
              <a:srgbClr val="94343D"/>
            </a:solidFill>
            <a:tailEnd type="arrow"/>
          </a:ln>
        </p:spPr>
        <p:style>
          <a:lnRef idx="2">
            <a:schemeClr val="accent1"/>
          </a:lnRef>
          <a:fillRef idx="0">
            <a:schemeClr val="accent1"/>
          </a:fillRef>
          <a:effectRef idx="1">
            <a:schemeClr val="accent1"/>
          </a:effectRef>
          <a:fontRef idx="minor">
            <a:schemeClr val="tx1"/>
          </a:fontRef>
        </p:style>
      </p:cxnSp>
      <p:sp>
        <p:nvSpPr>
          <p:cNvPr id="61" name="Прямоугольник 60"/>
          <p:cNvSpPr/>
          <p:nvPr/>
        </p:nvSpPr>
        <p:spPr>
          <a:xfrm>
            <a:off x="8320930" y="2171998"/>
            <a:ext cx="1438902" cy="1083520"/>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Сроки не определены</a:t>
            </a:r>
          </a:p>
        </p:txBody>
      </p:sp>
      <p:cxnSp>
        <p:nvCxnSpPr>
          <p:cNvPr id="63" name="Прямая соединительная линия 62"/>
          <p:cNvCxnSpPr>
            <a:cxnSpLocks/>
            <a:stCxn id="57" idx="0"/>
          </p:cNvCxnSpPr>
          <p:nvPr/>
        </p:nvCxnSpPr>
        <p:spPr>
          <a:xfrm flipH="1">
            <a:off x="7955727" y="1844960"/>
            <a:ext cx="334" cy="165604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Прямая соединительная линия 63"/>
          <p:cNvCxnSpPr>
            <a:cxnSpLocks/>
          </p:cNvCxnSpPr>
          <p:nvPr/>
        </p:nvCxnSpPr>
        <p:spPr>
          <a:xfrm>
            <a:off x="5922964" y="1278510"/>
            <a:ext cx="8961" cy="222249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70" name="Прямоугольная выноска 69"/>
          <p:cNvSpPr/>
          <p:nvPr/>
        </p:nvSpPr>
        <p:spPr>
          <a:xfrm>
            <a:off x="7743667" y="56469"/>
            <a:ext cx="661737" cy="673768"/>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Заказ</a:t>
            </a:r>
            <a:br>
              <a:rPr kumimoji="0" lang="ru-RU" sz="1200" b="0" i="0" u="none" strike="noStrike" kern="1200" cap="none" spc="0" normalizeH="0" baseline="0" noProof="0" dirty="0">
                <a:ln>
                  <a:noFill/>
                </a:ln>
                <a:solidFill>
                  <a:prstClr val="black"/>
                </a:solidFill>
                <a:effectLst/>
                <a:uLnTx/>
                <a:uFillTx/>
                <a:latin typeface="Calibri"/>
                <a:ea typeface="+mn-ea"/>
                <a:cs typeface="+mn-cs"/>
              </a:rPr>
            </a:br>
            <a:r>
              <a:rPr kumimoji="0" lang="ru-RU" sz="1200" b="0" i="0" u="none" strike="noStrike" kern="1200" cap="none" spc="0" normalizeH="0" baseline="0" noProof="0" dirty="0">
                <a:ln>
                  <a:noFill/>
                </a:ln>
                <a:solidFill>
                  <a:prstClr val="black"/>
                </a:solidFill>
                <a:effectLst/>
                <a:uLnTx/>
                <a:uFillTx/>
                <a:latin typeface="Calibri"/>
                <a:ea typeface="+mn-ea"/>
                <a:cs typeface="+mn-cs"/>
              </a:rPr>
              <a:t>чик</a:t>
            </a:r>
          </a:p>
        </p:txBody>
      </p:sp>
      <p:sp>
        <p:nvSpPr>
          <p:cNvPr id="71" name="Прямоугольник 70"/>
          <p:cNvSpPr/>
          <p:nvPr/>
        </p:nvSpPr>
        <p:spPr>
          <a:xfrm>
            <a:off x="6302801" y="930942"/>
            <a:ext cx="1440866" cy="9417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Размещает подписанный контракт в ЕИС и на ЭП</a:t>
            </a:r>
          </a:p>
        </p:txBody>
      </p:sp>
      <p:cxnSp>
        <p:nvCxnSpPr>
          <p:cNvPr id="93" name="Прямая со стрелкой 92"/>
          <p:cNvCxnSpPr/>
          <p:nvPr/>
        </p:nvCxnSpPr>
        <p:spPr>
          <a:xfrm flipV="1">
            <a:off x="5907783" y="1279177"/>
            <a:ext cx="25959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3" name="Прямоугольник 102"/>
          <p:cNvSpPr/>
          <p:nvPr/>
        </p:nvSpPr>
        <p:spPr>
          <a:xfrm>
            <a:off x="8377146" y="5469148"/>
            <a:ext cx="2955030" cy="442534"/>
          </a:xfrm>
          <a:prstGeom prst="rect">
            <a:avLst/>
          </a:prstGeom>
          <a:solidFill>
            <a:schemeClr val="bg1"/>
          </a:solidFill>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Схема заключения контракта</a:t>
            </a:r>
          </a:p>
        </p:txBody>
      </p:sp>
      <p:sp>
        <p:nvSpPr>
          <p:cNvPr id="2" name="Прямоугольник 1">
            <a:extLst>
              <a:ext uri="{FF2B5EF4-FFF2-40B4-BE49-F238E27FC236}">
                <a16:creationId xmlns:a16="http://schemas.microsoft.com/office/drawing/2014/main" id="{2AF22271-AA5A-77D8-1158-433DE4ED4D0E}"/>
              </a:ext>
            </a:extLst>
          </p:cNvPr>
          <p:cNvSpPr/>
          <p:nvPr/>
        </p:nvSpPr>
        <p:spPr>
          <a:xfrm>
            <a:off x="8114543" y="913944"/>
            <a:ext cx="2044533" cy="9417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Вправе заключить контракт со 2-м местом в случае отказа участника, или признании участника отказавшимся от заключения контракта</a:t>
            </a:r>
          </a:p>
        </p:txBody>
      </p:sp>
      <p:cxnSp>
        <p:nvCxnSpPr>
          <p:cNvPr id="5" name="Прямая соединительная линия 4">
            <a:extLst>
              <a:ext uri="{FF2B5EF4-FFF2-40B4-BE49-F238E27FC236}">
                <a16:creationId xmlns:a16="http://schemas.microsoft.com/office/drawing/2014/main" id="{BA9EF06E-8779-1A9F-3A2C-5BA345D875B7}"/>
              </a:ext>
            </a:extLst>
          </p:cNvPr>
          <p:cNvCxnSpPr>
            <a:cxnSpLocks/>
          </p:cNvCxnSpPr>
          <p:nvPr/>
        </p:nvCxnSpPr>
        <p:spPr>
          <a:xfrm>
            <a:off x="10301472" y="1278510"/>
            <a:ext cx="8961" cy="222249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 name="Прямая со стрелкой 6">
            <a:extLst>
              <a:ext uri="{FF2B5EF4-FFF2-40B4-BE49-F238E27FC236}">
                <a16:creationId xmlns:a16="http://schemas.microsoft.com/office/drawing/2014/main" id="{F3622D4D-209C-FC04-7295-CA4587A26483}"/>
              </a:ext>
            </a:extLst>
          </p:cNvPr>
          <p:cNvCxnSpPr>
            <a:endCxn id="71" idx="0"/>
          </p:cNvCxnSpPr>
          <p:nvPr/>
        </p:nvCxnSpPr>
        <p:spPr>
          <a:xfrm flipH="1">
            <a:off x="7023234" y="393353"/>
            <a:ext cx="720433" cy="537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2518365F-14F2-848E-E453-68AE2BB24180}"/>
              </a:ext>
            </a:extLst>
          </p:cNvPr>
          <p:cNvCxnSpPr>
            <a:cxnSpLocks/>
            <a:stCxn id="70" idx="3"/>
            <a:endCxn id="2" idx="0"/>
          </p:cNvCxnSpPr>
          <p:nvPr/>
        </p:nvCxnSpPr>
        <p:spPr>
          <a:xfrm>
            <a:off x="8405404" y="393353"/>
            <a:ext cx="731406" cy="52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a16="http://schemas.microsoft.com/office/drawing/2014/main" id="{739E80B6-A3C0-4FF0-6FF4-B5E6896D3B3D}"/>
              </a:ext>
            </a:extLst>
          </p:cNvPr>
          <p:cNvSpPr/>
          <p:nvPr/>
        </p:nvSpPr>
        <p:spPr>
          <a:xfrm>
            <a:off x="3943218" y="3844637"/>
            <a:ext cx="2035099"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Если участник в указанный срок никакие действия не произвел, он считается отказавшимся от заключения контракта</a:t>
            </a:r>
          </a:p>
        </p:txBody>
      </p:sp>
      <p:sp>
        <p:nvSpPr>
          <p:cNvPr id="27" name="Стрелка: вниз 26">
            <a:extLst>
              <a:ext uri="{FF2B5EF4-FFF2-40B4-BE49-F238E27FC236}">
                <a16:creationId xmlns:a16="http://schemas.microsoft.com/office/drawing/2014/main" id="{01DFA809-0CC8-28A7-694C-74C09E10F5D6}"/>
              </a:ext>
            </a:extLst>
          </p:cNvPr>
          <p:cNvSpPr/>
          <p:nvPr/>
        </p:nvSpPr>
        <p:spPr>
          <a:xfrm>
            <a:off x="4793942" y="3273873"/>
            <a:ext cx="345895" cy="5707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84433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5958B-C6A0-F0F9-5880-713129F5DD20}"/>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DC92C9DC-2F57-9275-63F8-30C852D7B956}"/>
              </a:ext>
            </a:extLst>
          </p:cNvPr>
          <p:cNvSpPr>
            <a:spLocks noGrp="1"/>
          </p:cNvSpPr>
          <p:nvPr>
            <p:ph idx="1"/>
          </p:nvPr>
        </p:nvSpPr>
        <p:spPr>
          <a:xfrm>
            <a:off x="722789" y="1159799"/>
            <a:ext cx="11191043" cy="4351338"/>
          </a:xfrm>
        </p:spPr>
        <p:txBody>
          <a:bodyPr/>
          <a:lstStyle/>
          <a:p>
            <a:pPr marL="0" indent="0">
              <a:buNone/>
            </a:pPr>
            <a:endParaRPr lang="ru-RU" dirty="0"/>
          </a:p>
          <a:p>
            <a:endParaRPr lang="ru-RU" dirty="0"/>
          </a:p>
        </p:txBody>
      </p:sp>
      <p:sp>
        <p:nvSpPr>
          <p:cNvPr id="2" name="Объект 2">
            <a:extLst>
              <a:ext uri="{FF2B5EF4-FFF2-40B4-BE49-F238E27FC236}">
                <a16:creationId xmlns:a16="http://schemas.microsoft.com/office/drawing/2014/main" id="{A14A5555-5B05-6452-8115-864DE11DCAC2}"/>
              </a:ext>
            </a:extLst>
          </p:cNvPr>
          <p:cNvSpPr txBox="1">
            <a:spLocks/>
          </p:cNvSpPr>
          <p:nvPr/>
        </p:nvSpPr>
        <p:spPr>
          <a:xfrm>
            <a:off x="628521" y="1346863"/>
            <a:ext cx="11191043" cy="2009080"/>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4300" b="0" i="0" u="none" strike="noStrike" kern="1200" cap="none" spc="0" normalizeH="0" baseline="0" noProof="0" dirty="0">
                <a:ln>
                  <a:noFill/>
                </a:ln>
                <a:solidFill>
                  <a:prstClr val="black"/>
                </a:solidFill>
                <a:effectLst/>
                <a:uLnTx/>
                <a:uFillTx/>
                <a:latin typeface="Calibri Light" panose="020F0302020204030204"/>
                <a:ea typeface="+mn-ea"/>
                <a:cs typeface="+mn-cs"/>
              </a:rPr>
              <a:t>Изменения в 44-ФЗ, с которыми заказчики встретились </a:t>
            </a:r>
            <a:r>
              <a:rPr kumimoji="0" lang="ru-RU" sz="4300" b="1" i="0" u="none" strike="noStrike" kern="1200" cap="none" spc="0" normalizeH="0" baseline="0" noProof="0" dirty="0">
                <a:ln>
                  <a:noFill/>
                </a:ln>
                <a:solidFill>
                  <a:prstClr val="black"/>
                </a:solidFill>
                <a:effectLst/>
                <a:uLnTx/>
                <a:uFillTx/>
                <a:latin typeface="Calibri Light" panose="020F0302020204030204"/>
                <a:ea typeface="+mn-ea"/>
                <a:cs typeface="+mn-cs"/>
              </a:rPr>
              <a:t>в 1-м полугодии 2025 года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6227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E35487-C97C-5CC4-DB31-7FC6F7EB1DD9}"/>
              </a:ext>
            </a:extLst>
          </p:cNvPr>
          <p:cNvSpPr>
            <a:spLocks noGrp="1"/>
          </p:cNvSpPr>
          <p:nvPr>
            <p:ph type="title"/>
          </p:nvPr>
        </p:nvSpPr>
        <p:spPr>
          <a:xfrm>
            <a:off x="838200" y="942174"/>
            <a:ext cx="10515600" cy="1325563"/>
          </a:xfrm>
        </p:spPr>
        <p:txBody>
          <a:bodyPr/>
          <a:lstStyle/>
          <a:p>
            <a:r>
              <a:rPr lang="ru-RU" dirty="0">
                <a:solidFill>
                  <a:srgbClr val="0070C0"/>
                </a:solidFill>
              </a:rPr>
              <a:t>Изменения понятийного аппарата</a:t>
            </a:r>
          </a:p>
        </p:txBody>
      </p:sp>
    </p:spTree>
    <p:extLst>
      <p:ext uri="{BB962C8B-B14F-4D97-AF65-F5344CB8AC3E}">
        <p14:creationId xmlns:p14="http://schemas.microsoft.com/office/powerpoint/2010/main" val="206817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8F77-C0E9-2718-52FB-8FFA5A3C0A2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712441-6A41-34D4-53A5-9B620AC13235}"/>
              </a:ext>
            </a:extLst>
          </p:cNvPr>
          <p:cNvSpPr>
            <a:spLocks noGrp="1"/>
          </p:cNvSpPr>
          <p:nvPr>
            <p:ph type="title"/>
          </p:nvPr>
        </p:nvSpPr>
        <p:spPr>
          <a:xfrm>
            <a:off x="150919" y="-26877"/>
            <a:ext cx="11538317" cy="879134"/>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01705FCF-7814-FE2F-3EC0-DD4877A3F393}"/>
              </a:ext>
            </a:extLst>
          </p:cNvPr>
          <p:cNvSpPr>
            <a:spLocks noGrp="1"/>
          </p:cNvSpPr>
          <p:nvPr>
            <p:ph idx="1"/>
          </p:nvPr>
        </p:nvSpPr>
        <p:spPr>
          <a:xfrm>
            <a:off x="372862" y="852257"/>
            <a:ext cx="11668219" cy="4809038"/>
          </a:xfrm>
        </p:spPr>
        <p:txBody>
          <a:bodyPr>
            <a:normAutofit fontScale="25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6400" b="1" i="0" u="none" strike="noStrike" kern="1200" cap="none" spc="0" normalizeH="0" baseline="0" noProof="0" dirty="0">
                <a:ln>
                  <a:noFill/>
                </a:ln>
                <a:solidFill>
                  <a:prstClr val="black"/>
                </a:solidFill>
                <a:effectLst/>
                <a:uLnTx/>
                <a:uFillTx/>
                <a:latin typeface="Calibri" panose="020F0502020204030204"/>
                <a:ea typeface="+mn-ea"/>
                <a:cs typeface="+mn-cs"/>
              </a:rPr>
              <a:t>Правила ведения реестра контрактов, заключенных заказчиками</a:t>
            </a:r>
          </a:p>
          <a:p>
            <a:pPr marL="0" indent="0" algn="ctr">
              <a:buNone/>
            </a:pPr>
            <a:r>
              <a:rPr lang="ru-RU" sz="6400" b="1" dirty="0"/>
              <a:t>II. Информация и документы, включаемые в реестр</a:t>
            </a:r>
          </a:p>
          <a:p>
            <a:pPr marL="0" indent="0">
              <a:buNone/>
            </a:pPr>
            <a:r>
              <a:rPr lang="ru-RU" sz="6400" dirty="0"/>
              <a:t>13. В реестр </a:t>
            </a:r>
            <a:r>
              <a:rPr lang="ru-RU" sz="6400" i="1" dirty="0">
                <a:solidFill>
                  <a:srgbClr val="7030A0"/>
                </a:solidFill>
              </a:rPr>
              <a:t>(контрактов) </a:t>
            </a:r>
            <a:r>
              <a:rPr lang="ru-RU" sz="6400" dirty="0"/>
              <a:t>в соответствии с настоящими Правилами подлежат включению следующие информация и документы </a:t>
            </a:r>
            <a:r>
              <a:rPr lang="ru-RU" sz="6400" dirty="0">
                <a:solidFill>
                  <a:srgbClr val="FF0000"/>
                </a:solidFill>
              </a:rPr>
              <a:t>о расторжении контракта, о прекращении контракта (обязательств по контракту) в связи с окончанием срока действия контракта (в случае наличия в контракте условия о том, что окончание срока действия контракта влечет прекращение обязательств сторон по контракту), с ликвидацией юридического лица, являющегося заказчиком, поставщиком (подрядчиком, исполнителем), или со смертью гражданина, являющегося поставщиком (подрядчиком, исполнителем):</a:t>
            </a:r>
          </a:p>
          <a:p>
            <a:pPr marL="0" indent="0">
              <a:buNone/>
            </a:pPr>
            <a:r>
              <a:rPr lang="ru-RU" sz="6400" dirty="0"/>
              <a:t>    а) информация и документы о расторжении контракта:</a:t>
            </a:r>
          </a:p>
          <a:p>
            <a:r>
              <a:rPr lang="ru-RU" sz="6400" dirty="0"/>
              <a:t>соглашение о расторжении контракта в форме электронного документа или в форме электронного образа бумажного документа, его реквизиты;</a:t>
            </a:r>
          </a:p>
          <a:p>
            <a:r>
              <a:rPr lang="ru-RU" sz="6400" dirty="0"/>
              <a:t>вступившее в силу решение заказчика об одностороннем отказе от исполнения контракта в форме электронного документа или в форме электронного образа бумажного документа, его реквизиты;</a:t>
            </a:r>
          </a:p>
          <a:p>
            <a:r>
              <a:rPr lang="ru-RU" sz="6400" dirty="0"/>
              <a:t>вступившее в силу решение поставщика (подрядчика, исполнителя) об одностороннем отказе от исполнения контракта в форме электронного документа или в форме электронного образа бумажного документа, его реквизиты;</a:t>
            </a:r>
          </a:p>
          <a:p>
            <a:r>
              <a:rPr lang="ru-RU" sz="6400" dirty="0"/>
              <a:t>решение суда о расторжении контракта в форме электронного документа или в форме электронного образа бумажного документа, его реквизиты или информация о таком решении с указанием адреса страницы официального сайта в сети "Интернет", на которой размещено такое решение;</a:t>
            </a:r>
          </a:p>
          <a:p>
            <a:r>
              <a:rPr lang="ru-RU" sz="6400" dirty="0"/>
              <a:t>дата расторжения контракта, дата вступления в силу решения суда о расторжении контракта;</a:t>
            </a:r>
          </a:p>
          <a:p>
            <a:endParaRPr lang="ru-RU" sz="6400" dirty="0"/>
          </a:p>
          <a:p>
            <a:pPr marL="0" indent="0">
              <a:buNone/>
            </a:pPr>
            <a:r>
              <a:rPr lang="ru-RU" sz="6400" dirty="0"/>
              <a:t>б) информация и документы об уплате заказчиком и поставщиком (подрядчиком, исполнителем) суммы возмещения фактически понесенного ущерба в связи с расторжением контракта:</a:t>
            </a:r>
          </a:p>
          <a:p>
            <a:r>
              <a:rPr lang="ru-RU" sz="6400" dirty="0"/>
              <a:t>документ, определяющий основание для начисления суммы возмещения фактически понесенного ущерба, в форме электронного документа или в форме электронного образа бумажного документа, его реквизиты;</a:t>
            </a:r>
          </a:p>
          <a:p>
            <a:r>
              <a:rPr lang="ru-RU" sz="6400" dirty="0"/>
              <a:t>платежный документ в форме электронного документа или в форме электронного образа бумажного документа, его реквизиты;</a:t>
            </a:r>
          </a:p>
          <a:p>
            <a:r>
              <a:rPr lang="ru-RU" sz="6400" dirty="0"/>
              <a:t>начисленная и уплаченная сумма возмещения фактически понесенного ущерба в соответствии с платежным документом;</a:t>
            </a:r>
          </a:p>
        </p:txBody>
      </p:sp>
    </p:spTree>
    <p:extLst>
      <p:ext uri="{BB962C8B-B14F-4D97-AF65-F5344CB8AC3E}">
        <p14:creationId xmlns:p14="http://schemas.microsoft.com/office/powerpoint/2010/main" val="37162018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6CEFFDC-BC39-3E34-7958-39E3F8D22CAF}"/>
              </a:ext>
            </a:extLst>
          </p:cNvPr>
          <p:cNvSpPr>
            <a:spLocks noGrp="1"/>
          </p:cNvSpPr>
          <p:nvPr>
            <p:ph idx="1"/>
          </p:nvPr>
        </p:nvSpPr>
        <p:spPr>
          <a:xfrm>
            <a:off x="355134" y="1199625"/>
            <a:ext cx="11275503" cy="5658375"/>
          </a:xfrm>
        </p:spPr>
        <p:txBody>
          <a:bodyPr>
            <a:normAutofit lnSpcReduction="10000"/>
          </a:bodyPr>
          <a:lstStyle/>
          <a:p>
            <a:r>
              <a:rPr lang="ru-RU" sz="1800" dirty="0"/>
              <a:t>7) заказчик - государственный или муниципальный заказчик либо осуществляющие в соответствии с частями 1, 2.1</a:t>
            </a:r>
            <a:r>
              <a:rPr lang="ru-RU" sz="1800" dirty="0">
                <a:solidFill>
                  <a:srgbClr val="FF0000"/>
                </a:solidFill>
              </a:rPr>
              <a:t>, 4, 4.3 и 4.4 </a:t>
            </a:r>
            <a:r>
              <a:rPr lang="ru-RU" sz="1800" dirty="0"/>
              <a:t>статьи 15 настоящего Федерального закона закупки бюджетное или </a:t>
            </a:r>
            <a:r>
              <a:rPr lang="ru-RU" sz="1800" dirty="0">
                <a:solidFill>
                  <a:srgbClr val="FF0000"/>
                </a:solidFill>
              </a:rPr>
              <a:t>автономное учреждение</a:t>
            </a:r>
            <a:r>
              <a:rPr lang="ru-RU" sz="1800" dirty="0"/>
              <a:t>, государственное или муниципальное унитарное предприятие </a:t>
            </a:r>
            <a:r>
              <a:rPr lang="ru-RU" sz="1800" dirty="0">
                <a:solidFill>
                  <a:srgbClr val="FF0000"/>
                </a:solidFill>
              </a:rPr>
              <a:t>либо иное юридическое лицо;</a:t>
            </a:r>
          </a:p>
          <a:p>
            <a:pPr marL="0" indent="0">
              <a:buNone/>
            </a:pPr>
            <a:endParaRPr lang="ru-RU" sz="1600" i="1" dirty="0"/>
          </a:p>
          <a:p>
            <a:pPr marL="0" indent="0">
              <a:buNone/>
            </a:pPr>
            <a:r>
              <a:rPr lang="ru-RU" sz="1600" i="1" dirty="0"/>
              <a:t>4. При осуществлении юридическими лицами закупок за счет средств, предоставленных из бюджетов бюджетной системы Российской Федерации, условия предоставления которых в соответствии с бюджетным законодательством Российской Федерации предусматривают соблюдение положений настоящего Федерального закона, применяются положения настоящего Федерального закона, регулирующие отношения, указанные в пунктах 2, 3, 5, 6 и пункте 7 (в части контроля в сфере закупок, предусмотренного частью 3 статьи 99 настоящего Федерального закона) части 1 статьи 1 настоящего Федерального закона. При планировании и осуществлении автономными учреждениями закупок за счет средств, предоставленных из бюджетов бюджетной системы Российской Федерации на осуществление капитальных вложений в объекты государственной, муниципальной собственности, применяются положения настоящего Федерального закона, регулирующие отношения, указанные в пунктах 1 - 3 и 5 - 7 части 1 статьи 1 настоящего Федерального закона.</a:t>
            </a:r>
          </a:p>
          <a:p>
            <a:pPr marL="0" indent="0">
              <a:buNone/>
            </a:pPr>
            <a:r>
              <a:rPr lang="ru-RU" sz="1600" i="1" dirty="0"/>
              <a:t>4.3. При предоставлении в соответствии с бюджетным законодательством Российской Федерации Фонду по сохранению и развитию Соловецкого архипелага субсидий, предусмотренных пунктом 2 статьи 78.1 Бюджетного кодекса Российской Федерации, на этот Фонд при осуществлении им закупок за счет указанных субсидий распространяются положения настоящего Федерального закона, регулирующие отношения, указанные в пунктах 2 и 3 части 1 статьи 1 настоящего Федерального закона.</a:t>
            </a:r>
          </a:p>
          <a:p>
            <a:pPr marL="0" indent="0">
              <a:buNone/>
            </a:pPr>
            <a:r>
              <a:rPr lang="ru-RU" sz="1600" i="1" dirty="0"/>
              <a:t>4.4. При осуществлении акционерными обществами, сто процентов акций которых принадлежит субъекту Российской Федерации, закупок для целей исполнения обязательств по контрактам, заключенным на основании пункта 6.1 части 1 статьи 93 настоящего Федерального закона, на такие акционерные общества распространяются положения настоящего Федерального закона, регулирующие отношения, указанные в пунктах 2 - 6 и пункте 7 (в части контроля в сфере закупок, предусмотренного частью 3 статьи 99 настоящего Федерального закона) части 1 статьи 1 настоящего Федерального закона.</a:t>
            </a:r>
          </a:p>
        </p:txBody>
      </p:sp>
      <p:sp>
        <p:nvSpPr>
          <p:cNvPr id="5" name="Заголовок 1">
            <a:extLst>
              <a:ext uri="{FF2B5EF4-FFF2-40B4-BE49-F238E27FC236}">
                <a16:creationId xmlns:a16="http://schemas.microsoft.com/office/drawing/2014/main" id="{B6FD549B-A118-CA06-77F9-CF5B54F579E8}"/>
              </a:ext>
            </a:extLst>
          </p:cNvPr>
          <p:cNvSpPr txBox="1">
            <a:spLocks/>
          </p:cNvSpPr>
          <p:nvPr/>
        </p:nvSpPr>
        <p:spPr>
          <a:xfrm>
            <a:off x="561363" y="178368"/>
            <a:ext cx="11069274" cy="79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ru-RU" sz="2400" b="1" i="0" u="none" strike="noStrike" kern="1200" cap="none" spc="0" normalizeH="0" baseline="0" noProof="0" dirty="0">
                <a:ln>
                  <a:noFill/>
                </a:ln>
                <a:solidFill>
                  <a:prstClr val="black"/>
                </a:solidFill>
                <a:effectLst/>
                <a:uLnTx/>
                <a:uFillTx/>
                <a:ea typeface="+mj-ea"/>
                <a:cs typeface="+mj-cs"/>
              </a:rPr>
              <a:t>Статья 3. Основные понятия, используемые в настоящем Федеральном законе 44-ФЗ </a:t>
            </a:r>
            <a:r>
              <a:rPr kumimoji="0" lang="ru-RU" sz="2400" b="1" i="0" u="none" strike="noStrike" kern="1200" cap="none" spc="0" normalizeH="0" baseline="0" noProof="0" dirty="0">
                <a:ln>
                  <a:noFill/>
                </a:ln>
                <a:solidFill>
                  <a:srgbClr val="FF0000"/>
                </a:solidFill>
                <a:effectLst/>
                <a:uLnTx/>
                <a:uFillTx/>
                <a:ea typeface="+mj-ea"/>
                <a:cs typeface="+mj-cs"/>
              </a:rPr>
              <a:t>с 01.01.2025 </a:t>
            </a:r>
            <a:r>
              <a:rPr kumimoji="0" lang="ru-RU" sz="2400" b="0" i="1" u="none" strike="noStrike" kern="1200" cap="none" spc="0" normalizeH="0" baseline="0" noProof="0" dirty="0">
                <a:ln>
                  <a:noFill/>
                </a:ln>
                <a:solidFill>
                  <a:prstClr val="black"/>
                </a:solidFill>
                <a:effectLst/>
                <a:uLnTx/>
                <a:uFillTx/>
                <a:ea typeface="+mj-ea"/>
                <a:cs typeface="+mj-cs"/>
              </a:rPr>
              <a:t>(</a:t>
            </a:r>
            <a:r>
              <a:rPr lang="ru-RU" sz="2400" i="1" dirty="0">
                <a:solidFill>
                  <a:prstClr val="black"/>
                </a:solidFill>
              </a:rPr>
              <a:t>124-ФЗ </a:t>
            </a:r>
            <a:r>
              <a:rPr kumimoji="0" lang="ru-RU" sz="2400" b="0" i="1" u="none" strike="noStrike" kern="1200" cap="none" spc="0" normalizeH="0" baseline="0" noProof="0" dirty="0">
                <a:ln>
                  <a:noFill/>
                </a:ln>
                <a:solidFill>
                  <a:prstClr val="black"/>
                </a:solidFill>
                <a:effectLst/>
                <a:uLnTx/>
                <a:uFillTx/>
                <a:ea typeface="+mj-ea"/>
                <a:cs typeface="+mj-cs"/>
              </a:rPr>
              <a:t>от 29.05.2024)</a:t>
            </a:r>
          </a:p>
        </p:txBody>
      </p:sp>
    </p:spTree>
    <p:extLst>
      <p:ext uri="{BB962C8B-B14F-4D97-AF65-F5344CB8AC3E}">
        <p14:creationId xmlns:p14="http://schemas.microsoft.com/office/powerpoint/2010/main" val="18699924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75B733-5A51-5AB4-EE55-F74A7709237A}"/>
              </a:ext>
            </a:extLst>
          </p:cNvPr>
          <p:cNvSpPr>
            <a:spLocks noGrp="1"/>
          </p:cNvSpPr>
          <p:nvPr>
            <p:ph type="title"/>
          </p:nvPr>
        </p:nvSpPr>
        <p:spPr>
          <a:xfrm>
            <a:off x="838200" y="301657"/>
            <a:ext cx="10515600" cy="692642"/>
          </a:xfrm>
        </p:spPr>
        <p:txBody>
          <a:bodyPr>
            <a:noAutofit/>
          </a:bodyPr>
          <a:lstStyle/>
          <a:p>
            <a:r>
              <a:rPr lang="ru-RU" sz="2400" b="1" dirty="0"/>
              <a:t>Статья 3. Основные понятия, используемые в настоящем Федеральном законе </a:t>
            </a:r>
            <a:br>
              <a:rPr lang="ru-RU" sz="2400" dirty="0"/>
            </a:br>
            <a:r>
              <a:rPr lang="ru-RU" sz="2400" b="1" dirty="0">
                <a:solidFill>
                  <a:srgbClr val="FF0000"/>
                </a:solidFill>
              </a:rPr>
              <a:t>с 01.01.2025 </a:t>
            </a:r>
            <a:r>
              <a:rPr lang="ru-RU" sz="2400" b="1" i="1" dirty="0">
                <a:solidFill>
                  <a:srgbClr val="FF0000"/>
                </a:solidFill>
              </a:rPr>
              <a:t> </a:t>
            </a:r>
            <a:r>
              <a:rPr lang="ru-RU" sz="2400" i="1" dirty="0"/>
              <a:t>(484-ФЗ от 26.12.2024)</a:t>
            </a:r>
          </a:p>
        </p:txBody>
      </p:sp>
      <p:sp>
        <p:nvSpPr>
          <p:cNvPr id="3" name="Объект 2">
            <a:extLst>
              <a:ext uri="{FF2B5EF4-FFF2-40B4-BE49-F238E27FC236}">
                <a16:creationId xmlns:a16="http://schemas.microsoft.com/office/drawing/2014/main" id="{E746CB30-2712-0817-C540-D292D6CBC20A}"/>
              </a:ext>
            </a:extLst>
          </p:cNvPr>
          <p:cNvSpPr>
            <a:spLocks noGrp="1"/>
          </p:cNvSpPr>
          <p:nvPr>
            <p:ph idx="1"/>
          </p:nvPr>
        </p:nvSpPr>
        <p:spPr>
          <a:xfrm>
            <a:off x="708991" y="1421194"/>
            <a:ext cx="10515600" cy="4015611"/>
          </a:xfrm>
        </p:spPr>
        <p:txBody>
          <a:bodyPr>
            <a:normAutofit fontScale="70000" lnSpcReduction="20000"/>
          </a:bodyPr>
          <a:lstStyle/>
          <a:p>
            <a:r>
              <a:rPr lang="ru-RU" dirty="0"/>
              <a:t>8) государственный контракт, муниципальный контракт - гражданско-правовой договор, </a:t>
            </a:r>
            <a:r>
              <a:rPr lang="ru-RU" dirty="0">
                <a:solidFill>
                  <a:srgbClr val="FF0000"/>
                </a:solidFill>
              </a:rPr>
              <a:t>который заключен в письменной форме</a:t>
            </a:r>
            <a:r>
              <a:rPr lang="ru-RU" dirty="0"/>
              <a:t> </a:t>
            </a:r>
            <a:r>
              <a:rPr lang="ru-RU" dirty="0">
                <a:solidFill>
                  <a:srgbClr val="FF0000"/>
                </a:solidFill>
              </a:rPr>
              <a:t>и </a:t>
            </a:r>
            <a:r>
              <a:rPr lang="ru-RU" dirty="0"/>
              <a:t>предметом которого являются поставка товара, выполнение работы, оказание услуги (в том числе приобретение недвижимого имущества или аренда имущества) и который заключен от имени Российской Федерации, субъекта Российской Федерации (государственный контракт), муниципального образования (муниципальный контракт) государственным или муниципальным заказчиком для обеспечения соответственно государственных нужд, муниципальных нужд;</a:t>
            </a:r>
          </a:p>
          <a:p>
            <a:endParaRPr lang="ru-RU" dirty="0"/>
          </a:p>
          <a:p>
            <a:r>
              <a:rPr lang="ru-RU" dirty="0"/>
              <a:t>8.1) контракт - государственный или муниципальный контракт либо гражданско-правовой договор,  </a:t>
            </a:r>
            <a:r>
              <a:rPr lang="ru-RU" dirty="0">
                <a:solidFill>
                  <a:srgbClr val="FF0000"/>
                </a:solidFill>
              </a:rPr>
              <a:t>который заключен в письменной форме и </a:t>
            </a:r>
            <a:r>
              <a:rPr lang="ru-RU" dirty="0"/>
              <a:t>предметом которого являются поставка товара, выполнение работы, оказание услуги (в том числе приобретение недвижимого имущества или аренда имущества) и который заключен бюджетным учреждением, государственным или муниципальным унитарным предприятием либо иным юридическим лицом в соответствии с частями 1, 2.1, 4, 4.1, 4.3 и 5 статьи 15 настоящего Федерального закона;</a:t>
            </a:r>
            <a:endParaRPr lang="en-US" dirty="0"/>
          </a:p>
          <a:p>
            <a:endParaRPr lang="en-US" dirty="0"/>
          </a:p>
          <a:p>
            <a:pPr marL="0" indent="0">
              <a:buNone/>
            </a:pPr>
            <a:endParaRPr lang="en-US" dirty="0"/>
          </a:p>
          <a:p>
            <a:endParaRPr lang="en-US" dirty="0"/>
          </a:p>
          <a:p>
            <a:endParaRPr lang="ru-RU" dirty="0"/>
          </a:p>
        </p:txBody>
      </p:sp>
    </p:spTree>
    <p:extLst>
      <p:ext uri="{BB962C8B-B14F-4D97-AF65-F5344CB8AC3E}">
        <p14:creationId xmlns:p14="http://schemas.microsoft.com/office/powerpoint/2010/main" val="34502002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2278-61E1-FB23-4DFE-0ECD9F6B672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2DCB1-19FE-979E-C3C6-3BF2D343CA34}"/>
              </a:ext>
            </a:extLst>
          </p:cNvPr>
          <p:cNvSpPr>
            <a:spLocks noGrp="1"/>
          </p:cNvSpPr>
          <p:nvPr>
            <p:ph type="title"/>
          </p:nvPr>
        </p:nvSpPr>
        <p:spPr>
          <a:xfrm>
            <a:off x="838200" y="261255"/>
            <a:ext cx="10515600" cy="439945"/>
          </a:xfrm>
        </p:spPr>
        <p:txBody>
          <a:bodyPr>
            <a:noAutofit/>
          </a:bodyPr>
          <a:lstStyle/>
          <a:p>
            <a:r>
              <a:rPr lang="ru-RU" sz="2400" b="1" dirty="0"/>
              <a:t>Статья 34. Контракт </a:t>
            </a:r>
            <a:r>
              <a:rPr lang="ru-RU" sz="2400" dirty="0">
                <a:solidFill>
                  <a:srgbClr val="FF0000"/>
                </a:solidFill>
              </a:rPr>
              <a:t>- </a:t>
            </a:r>
            <a:r>
              <a:rPr kumimoji="0" lang="ru-RU" sz="2400" u="none" strike="noStrike" kern="1200" cap="none" spc="0" normalizeH="0" baseline="0" noProof="0" dirty="0">
                <a:ln>
                  <a:noFill/>
                </a:ln>
                <a:solidFill>
                  <a:srgbClr val="FF0000"/>
                </a:solidFill>
                <a:effectLst/>
                <a:uLnTx/>
                <a:uFillTx/>
                <a:ea typeface="+mj-ea"/>
                <a:cs typeface="+mj-cs"/>
              </a:rPr>
              <a:t>с 01.01.2025 </a:t>
            </a:r>
            <a:r>
              <a:rPr lang="ru-RU" sz="2400" i="1" dirty="0">
                <a:solidFill>
                  <a:srgbClr val="FF0000"/>
                </a:solidFill>
              </a:rPr>
              <a:t> </a:t>
            </a:r>
            <a:r>
              <a:rPr lang="ru-RU" sz="2400" i="1" dirty="0"/>
              <a:t>(484-ФЗ </a:t>
            </a:r>
            <a:r>
              <a:rPr kumimoji="0" lang="ru-RU" sz="2400" i="1" u="none" strike="noStrike" kern="1200" cap="none" spc="0" normalizeH="0" baseline="0" noProof="0" dirty="0">
                <a:ln>
                  <a:noFill/>
                </a:ln>
                <a:effectLst/>
                <a:uLnTx/>
                <a:uFillTx/>
                <a:ea typeface="+mj-ea"/>
                <a:cs typeface="+mj-cs"/>
              </a:rPr>
              <a:t>от 26.12.2024 г.)</a:t>
            </a:r>
            <a:endParaRPr lang="ru-RU" sz="2400" dirty="0">
              <a:highlight>
                <a:srgbClr val="FFFF00"/>
              </a:highlight>
            </a:endParaRPr>
          </a:p>
        </p:txBody>
      </p:sp>
      <p:sp>
        <p:nvSpPr>
          <p:cNvPr id="3" name="Объект 2">
            <a:extLst>
              <a:ext uri="{FF2B5EF4-FFF2-40B4-BE49-F238E27FC236}">
                <a16:creationId xmlns:a16="http://schemas.microsoft.com/office/drawing/2014/main" id="{E9551F55-C9A5-92BC-5424-A20295503A2E}"/>
              </a:ext>
            </a:extLst>
          </p:cNvPr>
          <p:cNvSpPr>
            <a:spLocks noGrp="1"/>
          </p:cNvSpPr>
          <p:nvPr>
            <p:ph idx="1"/>
          </p:nvPr>
        </p:nvSpPr>
        <p:spPr>
          <a:xfrm>
            <a:off x="838200" y="1023730"/>
            <a:ext cx="10515600" cy="5153233"/>
          </a:xfrm>
        </p:spPr>
        <p:txBody>
          <a:bodyPr/>
          <a:lstStyle/>
          <a:p>
            <a:r>
              <a:rPr lang="ru-RU" sz="1800" dirty="0"/>
              <a:t>15. При заключении контракта в случаях, предусмотренных пунктом 1, </a:t>
            </a:r>
            <a:r>
              <a:rPr lang="ru-RU" sz="2000" dirty="0"/>
              <a:t>пунктами 4 и 5 </a:t>
            </a:r>
            <a:r>
              <a:rPr lang="ru-RU" sz="1800" dirty="0"/>
              <a:t>(за исключением контрактов, заключенных в соответствии с частью 12 статьи 93 настоящего Федерального закона), пунктами 8, </a:t>
            </a:r>
            <a:r>
              <a:rPr lang="en-US" sz="1800" dirty="0">
                <a:solidFill>
                  <a:srgbClr val="FF0000"/>
                </a:solidFill>
              </a:rPr>
              <a:t>9</a:t>
            </a:r>
            <a:r>
              <a:rPr lang="ru-RU" sz="1800" dirty="0"/>
              <a:t>, 15, 20, 21, </a:t>
            </a:r>
            <a:r>
              <a:rPr lang="ru-RU" sz="1800" dirty="0">
                <a:solidFill>
                  <a:srgbClr val="FF0000"/>
                </a:solidFill>
              </a:rPr>
              <a:t>22</a:t>
            </a:r>
            <a:r>
              <a:rPr lang="ru-RU" sz="1800" dirty="0"/>
              <a:t>, 23, 26, 28, 29, </a:t>
            </a:r>
            <a:r>
              <a:rPr lang="ru-RU" sz="1800" dirty="0">
                <a:solidFill>
                  <a:srgbClr val="FF0000"/>
                </a:solidFill>
              </a:rPr>
              <a:t>33, 37</a:t>
            </a:r>
            <a:r>
              <a:rPr lang="ru-RU" sz="1800" dirty="0"/>
              <a:t>, 40, 41, 44, 45, 46, </a:t>
            </a:r>
            <a:r>
              <a:rPr lang="ru-RU" sz="1800" dirty="0">
                <a:solidFill>
                  <a:srgbClr val="FF0000"/>
                </a:solidFill>
              </a:rPr>
              <a:t>50</a:t>
            </a:r>
            <a:r>
              <a:rPr lang="ru-RU" sz="1800" dirty="0"/>
              <a:t> - 53, </a:t>
            </a:r>
            <a:r>
              <a:rPr lang="ru-RU" sz="1800" strike="sngStrike" dirty="0"/>
              <a:t>51 - 53</a:t>
            </a:r>
            <a:r>
              <a:rPr lang="ru-RU" sz="1800" dirty="0"/>
              <a:t>, 56, 63 части 1 статьи 93 настоящего Федерального закона, требования частей 4 - 9, 11 - 13 настоящей статьи заказчиком могут не применяться к указанному контракту. В этих случаях контракт может быть заключен в </a:t>
            </a:r>
            <a:r>
              <a:rPr lang="ru-RU" sz="1800" strike="sngStrike" dirty="0"/>
              <a:t>любой</a:t>
            </a:r>
            <a:r>
              <a:rPr lang="ru-RU" sz="1800" dirty="0"/>
              <a:t> </a:t>
            </a:r>
            <a:r>
              <a:rPr lang="ru-RU" sz="1800" dirty="0">
                <a:solidFill>
                  <a:srgbClr val="FF0000"/>
                </a:solidFill>
              </a:rPr>
              <a:t>простой письменной форме в соответствии с положениями Гражданского кодекса </a:t>
            </a:r>
            <a:r>
              <a:rPr lang="ru-RU" sz="1800" strike="sngStrike" dirty="0"/>
              <a:t>, предусмотренной Гражданским кодексом Российской Федерации </a:t>
            </a:r>
            <a:r>
              <a:rPr lang="ru-RU" sz="1800" dirty="0"/>
              <a:t>для совершения сделок. </a:t>
            </a:r>
            <a:endParaRPr lang="ru-RU" sz="1800" dirty="0">
              <a:solidFill>
                <a:srgbClr val="FF0000"/>
              </a:solidFill>
            </a:endParaRPr>
          </a:p>
          <a:p>
            <a:endParaRPr lang="ru-RU" dirty="0"/>
          </a:p>
        </p:txBody>
      </p:sp>
    </p:spTree>
    <p:extLst>
      <p:ext uri="{BB962C8B-B14F-4D97-AF65-F5344CB8AC3E}">
        <p14:creationId xmlns:p14="http://schemas.microsoft.com/office/powerpoint/2010/main" val="3419647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C0889-0C5F-1640-82F6-157C08CE8F9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25C350-41C3-7303-95FF-CB4A090E0C81}"/>
              </a:ext>
            </a:extLst>
          </p:cNvPr>
          <p:cNvSpPr>
            <a:spLocks noGrp="1"/>
          </p:cNvSpPr>
          <p:nvPr>
            <p:ph type="title"/>
          </p:nvPr>
        </p:nvSpPr>
        <p:spPr>
          <a:xfrm>
            <a:off x="767179" y="134305"/>
            <a:ext cx="10515600" cy="487131"/>
          </a:xfrm>
        </p:spPr>
        <p:txBody>
          <a:bodyPr>
            <a:normAutofit/>
          </a:bodyPr>
          <a:lstStyle/>
          <a:p>
            <a:r>
              <a:rPr lang="ru-RU" sz="2400" b="1" dirty="0">
                <a:solidFill>
                  <a:srgbClr val="0070C0"/>
                </a:solidFill>
              </a:rPr>
              <a:t>Особенности таких контрактов</a:t>
            </a:r>
          </a:p>
        </p:txBody>
      </p:sp>
      <p:sp>
        <p:nvSpPr>
          <p:cNvPr id="3" name="Объект 2">
            <a:extLst>
              <a:ext uri="{FF2B5EF4-FFF2-40B4-BE49-F238E27FC236}">
                <a16:creationId xmlns:a16="http://schemas.microsoft.com/office/drawing/2014/main" id="{E0551E6F-8366-69E6-7B0F-24918FCE3772}"/>
              </a:ext>
            </a:extLst>
          </p:cNvPr>
          <p:cNvSpPr>
            <a:spLocks noGrp="1"/>
          </p:cNvSpPr>
          <p:nvPr>
            <p:ph idx="1"/>
          </p:nvPr>
        </p:nvSpPr>
        <p:spPr>
          <a:xfrm>
            <a:off x="245615" y="804693"/>
            <a:ext cx="11700769" cy="5010182"/>
          </a:xfrm>
        </p:spPr>
        <p:txBody>
          <a:bodyPr>
            <a:normAutofit fontScale="70000" lnSpcReduction="20000"/>
          </a:bodyPr>
          <a:lstStyle/>
          <a:p>
            <a:r>
              <a:rPr lang="ru-RU" dirty="0"/>
              <a:t>В п. 2 письма Минфина России </a:t>
            </a:r>
            <a:r>
              <a:rPr lang="ru-RU" b="1" dirty="0"/>
              <a:t>от 20.10.2023 N 24-01-07/99890</a:t>
            </a:r>
            <a:r>
              <a:rPr lang="ru-RU" dirty="0"/>
              <a:t> разъяснено, что в контракты, указанные в ч. 15 ст. 34 Закона N 44-ФЗ, включаются в том числе:</a:t>
            </a:r>
          </a:p>
          <a:p>
            <a:r>
              <a:rPr lang="ru-RU" dirty="0"/>
              <a:t>- идентификационный код закупки (ИКЗ) (ч. 1 ст. 23 Закона N 44-ФЗ);</a:t>
            </a:r>
          </a:p>
          <a:p>
            <a:r>
              <a:rPr lang="ru-RU" dirty="0"/>
              <a:t>- цена контракта (ч. 2 ст. 34 Закона N 44-ФЗ);</a:t>
            </a:r>
          </a:p>
          <a:p>
            <a:r>
              <a:rPr lang="ru-RU" dirty="0"/>
              <a:t>- информация о контрагенте, включающая наименование юридического лица (если контрагентом является юридическое лицо), Ф.И.О. (если контрагентом является физическое лицо, в том числе зарегистрированное в качестве индивидуального предпринимателя) (п. 1 ст. 432, п. 1 ст. 160, п. 1 ст. 19, п. 1 ст. 54 ГК РФ);</a:t>
            </a:r>
          </a:p>
          <a:p>
            <a:r>
              <a:rPr lang="ru-RU" dirty="0"/>
              <a:t>- наименование и количество товара, срок поставки товара (в частности, п. 3 ст. 455 и п. 1 ст. 457 ГК РФ);</a:t>
            </a:r>
          </a:p>
          <a:p>
            <a:r>
              <a:rPr lang="ru-RU" dirty="0"/>
              <a:t>- объем и срок выполнения работы, оказания услуги (в частности, ст. 708, 766 и 783 ГК РФ);</a:t>
            </a:r>
          </a:p>
          <a:p>
            <a:r>
              <a:rPr lang="ru-RU" dirty="0"/>
              <a:t>- если получателем средств федерального бюджета предусмотрена выплата аванса, в контракт включаются авансовые платежи в соответствии с п. 18 Положения о мерах по обеспечению исполнения федерального бюджета, утв. постановлением Правительства РФ от 09.12.2017 N 1496;</a:t>
            </a:r>
          </a:p>
          <a:p>
            <a:r>
              <a:rPr lang="ru-RU" dirty="0"/>
              <a:t>- номера банковского (казначейского) счета контрагента, наименование банка (иной организации), в котором ему открыт счет, банковский идентификационный код и корреспондентский счет банка (для государственных контрактов для обеспечения федеральных нужд).</a:t>
            </a:r>
          </a:p>
          <a:p>
            <a:endParaRPr lang="ru-RU" dirty="0"/>
          </a:p>
        </p:txBody>
      </p:sp>
    </p:spTree>
    <p:extLst>
      <p:ext uri="{BB962C8B-B14F-4D97-AF65-F5344CB8AC3E}">
        <p14:creationId xmlns:p14="http://schemas.microsoft.com/office/powerpoint/2010/main" val="40373859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50AD6A9-7475-AB33-2D7A-0576965A9DEC}"/>
              </a:ext>
            </a:extLst>
          </p:cNvPr>
          <p:cNvSpPr>
            <a:spLocks noGrp="1"/>
          </p:cNvSpPr>
          <p:nvPr>
            <p:ph idx="1"/>
          </p:nvPr>
        </p:nvSpPr>
        <p:spPr>
          <a:xfrm>
            <a:off x="198268" y="813570"/>
            <a:ext cx="11795464" cy="5809172"/>
          </a:xfrm>
        </p:spPr>
        <p:txBody>
          <a:bodyPr>
            <a:noAutofit/>
          </a:bodyPr>
          <a:lstStyle/>
          <a:p>
            <a:r>
              <a:rPr lang="ru-RU" sz="1800" dirty="0"/>
              <a:t>В информационном письме Минфина России </a:t>
            </a:r>
            <a:r>
              <a:rPr lang="ru-RU" sz="1800" b="1" dirty="0"/>
              <a:t>от 18.02.2025 N 24-01-10/15030</a:t>
            </a:r>
            <a:r>
              <a:rPr lang="ru-RU" sz="1800" dirty="0"/>
              <a:t>, информации Минфина России от 20.02.2025 разъяснено следующее:</a:t>
            </a:r>
          </a:p>
          <a:p>
            <a:r>
              <a:rPr lang="ru-RU" sz="1800" dirty="0"/>
              <a:t>- контракт не может быть заключен в устной форме, в том числе в предусмотренных ч. 15 ст. 34 Закона N 44-ФЗ случаях закупок у единственного контрагента (п. 1 информационного письма, п. 1 информации);</a:t>
            </a:r>
          </a:p>
          <a:p>
            <a:r>
              <a:rPr lang="ru-RU" sz="1800" dirty="0"/>
              <a:t>- кассовые и товарные чеки и документы, являющиеся в соответствии с положениями ст. 493 ГК РФ формой договора розничной купли-продажи, в случае розничной купли-продажи при закупке у единственного поставщика являются в понимании ч. 15 ст. 34 Закона N 44-ФЗ контрактами, заключенными в простой письменной форме, и должны содержать ИКЗ, который заказчик указывает самостоятельно (п. 2 информационного письма, п. 2 информации). В п. 2 информационного письма также указано, что на такие чеки и документы распространяются положения Закона N 44-ФЗ и Правил ведения реестра контрактов, заключенных заказчиками, утвержденных постановлением Правительства РФ от 27.01.2022 N 60, касающиеся контракта, включения информации о таком контракте в реестр контрактов. В письме Минфина России от 22.01.2025 N 24-06-09/4707 также отмечено, что если контракт, указанный в ч. 15 ст. 34 Закона N 44-ФЗ, является договором розничной купли-продажи, такой договор считается заключенным в надлежащей форме с момента выдачи продавцом покупателю кассового или товарного чека, электронного или иного документа, подтверждающего оплату товара, если иное не предусмотрено таким договором, условиями формуляров или иных стандартных форм, к которым присоединяется покупатель;</a:t>
            </a:r>
          </a:p>
          <a:p>
            <a:r>
              <a:rPr lang="ru-RU" sz="1800" dirty="0"/>
              <a:t>- заказчик может осуществлять закупку через подотчетное лицо путем выдачи ему наличных денег на расходы по осуществлению деятельности заказчика. В этом случае приложенный к авансовому отчету документ, подтверждающий произведенные подотчетным лицом расходы на закупку товаров, работ, услуг, связанные с осуществлением деятельности заказчика, является в понимании ч. 15 ст. 34 Закона N 44-ФЗ контрактом, заключенным в простой письменной форме (п. 3 информационного письма, п. 3 информации). Аналогичная позиция изложена в </a:t>
            </a:r>
            <a:r>
              <a:rPr lang="ru-RU" sz="1800" b="1" dirty="0"/>
              <a:t>письме Минфина России от 12.02.2025 N 24-06-09/12540.</a:t>
            </a:r>
          </a:p>
        </p:txBody>
      </p:sp>
      <p:sp>
        <p:nvSpPr>
          <p:cNvPr id="2" name="Заголовок 1">
            <a:extLst>
              <a:ext uri="{FF2B5EF4-FFF2-40B4-BE49-F238E27FC236}">
                <a16:creationId xmlns:a16="http://schemas.microsoft.com/office/drawing/2014/main" id="{CC39FA32-2C6B-36A4-6686-6D1B05158518}"/>
              </a:ext>
            </a:extLst>
          </p:cNvPr>
          <p:cNvSpPr>
            <a:spLocks noGrp="1"/>
          </p:cNvSpPr>
          <p:nvPr>
            <p:ph type="title"/>
          </p:nvPr>
        </p:nvSpPr>
        <p:spPr>
          <a:xfrm>
            <a:off x="767179" y="134305"/>
            <a:ext cx="10515600" cy="487131"/>
          </a:xfrm>
        </p:spPr>
        <p:txBody>
          <a:bodyPr>
            <a:normAutofit/>
          </a:bodyPr>
          <a:lstStyle/>
          <a:p>
            <a:r>
              <a:rPr lang="ru-RU" sz="2400" b="1" dirty="0">
                <a:solidFill>
                  <a:srgbClr val="0070C0"/>
                </a:solidFill>
              </a:rPr>
              <a:t>Особенности таких контрактов</a:t>
            </a:r>
          </a:p>
        </p:txBody>
      </p:sp>
    </p:spTree>
    <p:extLst>
      <p:ext uri="{BB962C8B-B14F-4D97-AF65-F5344CB8AC3E}">
        <p14:creationId xmlns:p14="http://schemas.microsoft.com/office/powerpoint/2010/main" val="33387461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E9674-44FB-EBEF-554C-9A604E0D59E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2A8DCB-D9B4-51A9-314B-13842C61500E}"/>
              </a:ext>
            </a:extLst>
          </p:cNvPr>
          <p:cNvSpPr>
            <a:spLocks noGrp="1"/>
          </p:cNvSpPr>
          <p:nvPr>
            <p:ph type="title"/>
          </p:nvPr>
        </p:nvSpPr>
        <p:spPr>
          <a:xfrm>
            <a:off x="838200" y="942174"/>
            <a:ext cx="10515600" cy="1325563"/>
          </a:xfrm>
        </p:spPr>
        <p:txBody>
          <a:bodyPr/>
          <a:lstStyle/>
          <a:p>
            <a:r>
              <a:rPr lang="ru-RU" dirty="0">
                <a:solidFill>
                  <a:srgbClr val="0070C0"/>
                </a:solidFill>
              </a:rPr>
              <a:t>Изменения в учете объема закупок у субъектов малого предпринимательства</a:t>
            </a:r>
          </a:p>
        </p:txBody>
      </p:sp>
    </p:spTree>
    <p:extLst>
      <p:ext uri="{BB962C8B-B14F-4D97-AF65-F5344CB8AC3E}">
        <p14:creationId xmlns:p14="http://schemas.microsoft.com/office/powerpoint/2010/main" val="32377630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5EAE7-2E2E-DB4C-B707-FA5530C9840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BDF2A2-5281-CA2E-57E7-2F93384138FB}"/>
              </a:ext>
            </a:extLst>
          </p:cNvPr>
          <p:cNvSpPr>
            <a:spLocks noGrp="1"/>
          </p:cNvSpPr>
          <p:nvPr>
            <p:ph type="title"/>
          </p:nvPr>
        </p:nvSpPr>
        <p:spPr>
          <a:xfrm>
            <a:off x="552265" y="313885"/>
            <a:ext cx="11361568" cy="620296"/>
          </a:xfrm>
        </p:spPr>
        <p:txBody>
          <a:bodyPr>
            <a:noAutofit/>
          </a:bodyPr>
          <a:lstStyle/>
          <a:p>
            <a:r>
              <a:rPr lang="ru-RU" sz="2400" b="1" dirty="0"/>
              <a:t>Статья 30. Участие субъектов малого предпринимательства, социально ориентированных некоммерческих организаций в закупках  </a:t>
            </a:r>
            <a:r>
              <a:rPr lang="ru-RU" sz="2400" dirty="0"/>
              <a:t>- </a:t>
            </a:r>
            <a:r>
              <a:rPr lang="ru-RU" sz="2400" b="1" dirty="0">
                <a:solidFill>
                  <a:srgbClr val="FF0000"/>
                </a:solidFill>
              </a:rPr>
              <a:t>с 01.01.2025 </a:t>
            </a:r>
            <a:r>
              <a:rPr lang="ru-RU" sz="2400" i="1" dirty="0"/>
              <a:t>(494-ФЗ от 26.12.2024)</a:t>
            </a:r>
            <a:endParaRPr lang="ru-RU" sz="2400" dirty="0">
              <a:solidFill>
                <a:srgbClr val="00B050"/>
              </a:solidFill>
            </a:endParaRPr>
          </a:p>
        </p:txBody>
      </p:sp>
      <p:sp>
        <p:nvSpPr>
          <p:cNvPr id="3" name="Объект 2">
            <a:extLst>
              <a:ext uri="{FF2B5EF4-FFF2-40B4-BE49-F238E27FC236}">
                <a16:creationId xmlns:a16="http://schemas.microsoft.com/office/drawing/2014/main" id="{F672961F-7285-F1C5-3CA0-E90E0C52D768}"/>
              </a:ext>
            </a:extLst>
          </p:cNvPr>
          <p:cNvSpPr>
            <a:spLocks noGrp="1"/>
          </p:cNvSpPr>
          <p:nvPr>
            <p:ph idx="1"/>
          </p:nvPr>
        </p:nvSpPr>
        <p:spPr>
          <a:xfrm>
            <a:off x="552265" y="1553593"/>
            <a:ext cx="10856651" cy="4990522"/>
          </a:xfrm>
        </p:spPr>
        <p:txBody>
          <a:bodyPr>
            <a:no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22272F"/>
                </a:solidFill>
                <a:effectLst/>
                <a:uLnTx/>
                <a:uFillTx/>
                <a:ea typeface="+mn-ea"/>
                <a:cs typeface="+mn-cs"/>
              </a:rPr>
              <a:t>1.1. При определении объема закупок, предусмотренного частью 1 настоящей статьи, в расчет совокупного годового объема закупок не включаются закупки:</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22272F"/>
                </a:solidFill>
                <a:effectLst/>
                <a:uLnTx/>
                <a:uFillTx/>
                <a:ea typeface="+mn-ea"/>
                <a:cs typeface="+mn-cs"/>
              </a:rPr>
              <a:t>1) для обеспечения обороны страны и безопасности государства;</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22272F"/>
                </a:solidFill>
                <a:effectLst/>
                <a:uLnTx/>
                <a:uFillTx/>
                <a:ea typeface="+mn-ea"/>
                <a:cs typeface="+mn-cs"/>
              </a:rPr>
              <a:t>2) услуг по предоставлению кредитов;</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22272F"/>
                </a:solidFill>
                <a:effectLst/>
                <a:uLnTx/>
                <a:uFillTx/>
                <a:ea typeface="+mn-ea"/>
                <a:cs typeface="+mn-cs"/>
              </a:rPr>
              <a:t>3) у единственного поставщика (подрядчика, исполнителя), осуществляемые в соответствии с частью 1 статьи 93 настоящего Федерального закона, законодательством Российской Федерации и иными нормативными правовыми актами о контрактной системе в сфере закупок, за исключением закупок, которые осуществлены в соответствии с пунктом 25 части 1 статьи 93 настоящего Федерального закона по результатам несостоявшегося определения поставщиков (подрядчиков, исполнителей), проведенного в соответствии с требованиями пункта 1 части 1 настоящей статьи;</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22272F"/>
                </a:solidFill>
                <a:effectLst/>
                <a:uLnTx/>
                <a:uFillTx/>
                <a:ea typeface="+mn-ea"/>
                <a:cs typeface="+mn-cs"/>
              </a:rPr>
              <a:t>4) работ в области использования атомной энергии;</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22272F"/>
                </a:solidFill>
                <a:effectLst/>
                <a:uLnTx/>
                <a:uFillTx/>
                <a:ea typeface="+mn-ea"/>
                <a:cs typeface="+mn-cs"/>
              </a:rPr>
              <a:t>5) при осуществлении которых применяются закрытые способы определения поставщиков (подрядчиков, исполнителей);</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1800" dirty="0">
                <a:solidFill>
                  <a:srgbClr val="FF0000"/>
                </a:solidFill>
              </a:rPr>
              <a:t>6) осуществляемые в случаях, установленных Правительством Российской Федерации.</a:t>
            </a:r>
          </a:p>
        </p:txBody>
      </p:sp>
    </p:spTree>
    <p:extLst>
      <p:ext uri="{BB962C8B-B14F-4D97-AF65-F5344CB8AC3E}">
        <p14:creationId xmlns:p14="http://schemas.microsoft.com/office/powerpoint/2010/main" val="34994737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CCE5D-53A6-AFB8-D201-DB882CE7363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684A09-023F-741F-8CC1-D57958C00EC3}"/>
              </a:ext>
            </a:extLst>
          </p:cNvPr>
          <p:cNvSpPr>
            <a:spLocks noGrp="1"/>
          </p:cNvSpPr>
          <p:nvPr>
            <p:ph type="title"/>
          </p:nvPr>
        </p:nvSpPr>
        <p:spPr>
          <a:xfrm>
            <a:off x="647375" y="597627"/>
            <a:ext cx="10515600" cy="620296"/>
          </a:xfrm>
        </p:spPr>
        <p:txBody>
          <a:bodyPr>
            <a:noAutofit/>
          </a:bodyPr>
          <a:lstStyle/>
          <a:p>
            <a:pPr algn="ctr"/>
            <a:r>
              <a:rPr lang="ru-RU" sz="2400" dirty="0">
                <a:solidFill>
                  <a:srgbClr val="0070C0"/>
                </a:solidFill>
              </a:rPr>
              <a:t>Постановление Правительства Российской Федерации от 22 мая 2025 г. N 708</a:t>
            </a:r>
            <a:br>
              <a:rPr lang="ru-RU" sz="2400" dirty="0">
                <a:solidFill>
                  <a:srgbClr val="0070C0"/>
                </a:solidFill>
              </a:rPr>
            </a:br>
            <a:r>
              <a:rPr lang="ru-RU" sz="2400" dirty="0">
                <a:solidFill>
                  <a:srgbClr val="0070C0"/>
                </a:solidFill>
              </a:rPr>
              <a:t>«Об установлении случаев осуществления закупок, при которых такие закупки не включаются в расчет совокупного годового объема закупок при определении объема закупок у субъектов малого предпринимательства и социально ориентированных некоммерческих организаций»</a:t>
            </a:r>
            <a:r>
              <a:rPr lang="ru-RU" sz="2400" dirty="0">
                <a:solidFill>
                  <a:srgbClr val="FF0000"/>
                </a:solidFill>
              </a:rPr>
              <a:t>- с 31.05.2025</a:t>
            </a:r>
            <a:endParaRPr lang="ru-RU" sz="1800" b="1" i="1" dirty="0">
              <a:solidFill>
                <a:srgbClr val="FF0000"/>
              </a:solidFill>
            </a:endParaRPr>
          </a:p>
        </p:txBody>
      </p:sp>
      <p:sp>
        <p:nvSpPr>
          <p:cNvPr id="3" name="Объект 2">
            <a:extLst>
              <a:ext uri="{FF2B5EF4-FFF2-40B4-BE49-F238E27FC236}">
                <a16:creationId xmlns:a16="http://schemas.microsoft.com/office/drawing/2014/main" id="{B0A8545A-7C5B-607D-C865-6579E69C125E}"/>
              </a:ext>
            </a:extLst>
          </p:cNvPr>
          <p:cNvSpPr>
            <a:spLocks noGrp="1"/>
          </p:cNvSpPr>
          <p:nvPr>
            <p:ph idx="1"/>
          </p:nvPr>
        </p:nvSpPr>
        <p:spPr>
          <a:xfrm>
            <a:off x="863349" y="1762813"/>
            <a:ext cx="10856651" cy="4036584"/>
          </a:xfrm>
        </p:spPr>
        <p:txBody>
          <a:bodyPr>
            <a:no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1600" dirty="0"/>
              <a:t>1. Установить, что в расчет совокупного годового объема закупок при определении объема закупок, предусмотренного частью 1 статьи 30 Федерального закона "О контрактной системе в сфере закупок товаров, работ, услуг для обеспечения государственных и муниципальных нужд", не включаются закупки, осуществляемые в следующих случаях:</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1600" dirty="0"/>
              <a:t>а) осуществление Государственной корпорацией по космической деятельности "Роскосмос", организациями Государственной корпорации по космической деятельности "Роскосмос" и организациями ракетно-космической промышленности закупок товаров, работ, услуг для осуществления космической деятельности;</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1600" dirty="0"/>
              <a:t>б) осуществление закупок наркотических средств, психотропных веществ и их прекурсоров, включенных в перечень наркотических средств, психотропных веществ и их прекурсоров, подлежащих контролю в Российской Федерации, утвержденный постановлением Правительства Российской Федерации от 30 июня 1998 г. N 681 "Об утверждении перечня наркотических средств, психотропных веществ и их прекурсоров, подлежащих контролю в Российской Федерации";</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1600" dirty="0"/>
              <a:t>в) осуществление закупок </a:t>
            </a:r>
            <a:r>
              <a:rPr lang="ru-RU" sz="1600" b="1" dirty="0"/>
              <a:t>лекарственных препаратов для медицинского применения (</a:t>
            </a:r>
            <a:r>
              <a:rPr lang="ru-RU" sz="1600" dirty="0"/>
              <a:t>за исключением случая, предусмотренного подпунктом "б" настоящего пункта) заказчиком, </a:t>
            </a:r>
            <a:r>
              <a:rPr lang="ru-RU" sz="1600" b="1" dirty="0"/>
              <a:t>годовой объем закупок лекарственных препаратов для медицинского применения которого составляет 20 млн. рублей и более;</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1600" dirty="0"/>
              <a:t>г) осуществление закупок </a:t>
            </a:r>
            <a:r>
              <a:rPr lang="ru-RU" sz="1600" b="1" dirty="0"/>
              <a:t>медицинских изделий </a:t>
            </a:r>
            <a:r>
              <a:rPr lang="ru-RU" sz="1600" dirty="0"/>
              <a:t>заказчиком, </a:t>
            </a:r>
            <a:r>
              <a:rPr lang="ru-RU" sz="1600" b="1" dirty="0"/>
              <a:t>годовой объем закупок медицинских изделий которого составляет 20 млн. рублей и более.</a:t>
            </a:r>
          </a:p>
        </p:txBody>
      </p:sp>
      <p:sp>
        <p:nvSpPr>
          <p:cNvPr id="5" name="TextBox 4">
            <a:extLst>
              <a:ext uri="{FF2B5EF4-FFF2-40B4-BE49-F238E27FC236}">
                <a16:creationId xmlns:a16="http://schemas.microsoft.com/office/drawing/2014/main" id="{AEDD7DCE-8AB1-72FA-8FE6-357EAA4890F3}"/>
              </a:ext>
            </a:extLst>
          </p:cNvPr>
          <p:cNvSpPr txBox="1"/>
          <p:nvPr/>
        </p:nvSpPr>
        <p:spPr>
          <a:xfrm>
            <a:off x="559687" y="5934670"/>
            <a:ext cx="1107262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70C0"/>
                </a:solidFill>
                <a:effectLst/>
                <a:uLnTx/>
                <a:uFillTx/>
                <a:latin typeface="Calibri"/>
                <a:ea typeface="+mn-ea"/>
                <a:cs typeface="+mn-cs"/>
              </a:rPr>
              <a:t>Постановление Правительства РФ от 17 марта 2015 г. N 238 "О порядке подготовки отчета об объеме закупок у субъектов малого предпринимательства и социально ориентированных некоммерческих организаций, его размещения в единой информационной системе – параллельные изменения</a:t>
            </a:r>
          </a:p>
        </p:txBody>
      </p:sp>
    </p:spTree>
    <p:extLst>
      <p:ext uri="{BB962C8B-B14F-4D97-AF65-F5344CB8AC3E}">
        <p14:creationId xmlns:p14="http://schemas.microsoft.com/office/powerpoint/2010/main" val="34362596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148DB-27B5-0921-951E-8A679376C92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A8EF9A-9B3A-2227-1AB7-28242B5BE7BC}"/>
              </a:ext>
            </a:extLst>
          </p:cNvPr>
          <p:cNvSpPr>
            <a:spLocks noGrp="1"/>
          </p:cNvSpPr>
          <p:nvPr>
            <p:ph type="title"/>
          </p:nvPr>
        </p:nvSpPr>
        <p:spPr>
          <a:xfrm>
            <a:off x="838200" y="942174"/>
            <a:ext cx="10515600" cy="1325563"/>
          </a:xfrm>
        </p:spPr>
        <p:txBody>
          <a:bodyPr>
            <a:normAutofit/>
          </a:bodyPr>
          <a:lstStyle/>
          <a:p>
            <a:r>
              <a:rPr lang="ru-RU" dirty="0">
                <a:solidFill>
                  <a:srgbClr val="0070C0"/>
                </a:solidFill>
              </a:rPr>
              <a:t>Изменения в порядке заключения контрактов с единственным поставщиком</a:t>
            </a:r>
          </a:p>
        </p:txBody>
      </p:sp>
    </p:spTree>
    <p:extLst>
      <p:ext uri="{BB962C8B-B14F-4D97-AF65-F5344CB8AC3E}">
        <p14:creationId xmlns:p14="http://schemas.microsoft.com/office/powerpoint/2010/main" val="25279726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4B856-51D3-26F5-E1CB-39EC9463DDD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803980-7F0B-CA4D-DC47-35182FF1850B}"/>
              </a:ext>
            </a:extLst>
          </p:cNvPr>
          <p:cNvSpPr>
            <a:spLocks noGrp="1"/>
          </p:cNvSpPr>
          <p:nvPr>
            <p:ph type="title"/>
          </p:nvPr>
        </p:nvSpPr>
        <p:spPr>
          <a:xfrm>
            <a:off x="569844" y="0"/>
            <a:ext cx="10515600" cy="789130"/>
          </a:xfrm>
        </p:spPr>
        <p:txBody>
          <a:bodyPr>
            <a:normAutofit/>
          </a:bodyPr>
          <a:lstStyle/>
          <a:p>
            <a:r>
              <a:rPr lang="ru-RU" sz="2400" b="1" dirty="0"/>
              <a:t>Статья 93. Осуществление закупки у единственного поставщика </a:t>
            </a:r>
            <a:r>
              <a:rPr lang="ru-RU" sz="2400" b="1" i="1" dirty="0"/>
              <a:t>(484-ФЗ от 26.12.2024 г.)</a:t>
            </a:r>
          </a:p>
        </p:txBody>
      </p:sp>
      <p:sp>
        <p:nvSpPr>
          <p:cNvPr id="3" name="Объект 2">
            <a:extLst>
              <a:ext uri="{FF2B5EF4-FFF2-40B4-BE49-F238E27FC236}">
                <a16:creationId xmlns:a16="http://schemas.microsoft.com/office/drawing/2014/main" id="{4644CA90-1782-F6EA-8F49-E9CC3DC275C4}"/>
              </a:ext>
            </a:extLst>
          </p:cNvPr>
          <p:cNvSpPr>
            <a:spLocks noGrp="1"/>
          </p:cNvSpPr>
          <p:nvPr>
            <p:ph idx="1"/>
          </p:nvPr>
        </p:nvSpPr>
        <p:spPr>
          <a:xfrm>
            <a:off x="468914" y="1140644"/>
            <a:ext cx="11499831" cy="4870519"/>
          </a:xfrm>
        </p:spPr>
        <p:txBody>
          <a:bodyPr>
            <a:noAutofit/>
          </a:bodyPr>
          <a:lstStyle/>
          <a:p>
            <a:r>
              <a:rPr lang="ru-RU" sz="1800" dirty="0"/>
              <a:t>Если в случаях, предусмотренных частью 8 статьи 52 </a:t>
            </a:r>
            <a:r>
              <a:rPr kumimoji="0" lang="ru-RU" sz="1800" b="1" i="1" u="none" strike="noStrike" kern="1200" cap="none" spc="0" normalizeH="0" baseline="0" noProof="0" dirty="0">
                <a:ln>
                  <a:noFill/>
                </a:ln>
                <a:solidFill>
                  <a:srgbClr val="7030A0"/>
                </a:solidFill>
                <a:effectLst/>
                <a:uLnTx/>
                <a:uFillTx/>
                <a:latin typeface="Calibri"/>
                <a:ea typeface="+mn-ea"/>
                <a:cs typeface="+mn-cs"/>
              </a:rPr>
              <a:t>(никто не подал, всех сняли, все уклонисты, заказчик отказался) </a:t>
            </a:r>
            <a:r>
              <a:rPr lang="ru-RU" sz="1800" dirty="0"/>
              <a:t>настоящего Федерального закона (в редакции Федерального закона от 2 июля 2021 г. N 360-ФЗ), заказчик осуществляет закупку у единственного поставщика (подрядчика, исполнителя) в соответствии с пунктом 25 (в редакции Федерального закона от 2 июля 2021 г. N 360-ФЗ), </a:t>
            </a:r>
            <a:r>
              <a:rPr lang="ru-RU" sz="1800" b="1" dirty="0">
                <a:solidFill>
                  <a:srgbClr val="FF0000"/>
                </a:solidFill>
              </a:rPr>
              <a:t>до 1 января 2025 г. </a:t>
            </a:r>
            <a:r>
              <a:rPr lang="ru-RU" sz="1800" dirty="0"/>
              <a:t>контракт заключается без использования ЕИС, электронной площадки, специализированной электронной площадки, </a:t>
            </a:r>
            <a:br>
              <a:rPr lang="ru-RU" sz="1800" dirty="0"/>
            </a:br>
            <a:r>
              <a:rPr lang="ru-RU" sz="1800" b="1" dirty="0">
                <a:solidFill>
                  <a:srgbClr val="FF0000"/>
                </a:solidFill>
              </a:rPr>
              <a:t>с 1 января до 30 июня 2025 г. </a:t>
            </a:r>
            <a:r>
              <a:rPr lang="ru-RU" sz="1800" dirty="0"/>
              <a:t>включительно контракт может заключаться без использования ЕИС, электронной площадки, специализированной электронной площадки</a:t>
            </a:r>
          </a:p>
          <a:p>
            <a:endParaRPr lang="ru-RU" sz="1800" dirty="0">
              <a:highlight>
                <a:srgbClr val="FFFF00"/>
              </a:highlight>
            </a:endParaRPr>
          </a:p>
          <a:p>
            <a:r>
              <a:rPr lang="ru-RU" sz="1800" dirty="0"/>
              <a:t>25) заключение контракта в соответствии с пунктом 6 части 2, пунктом 6 части 3, пунктом 2 части 4, частями 5, 6 и 8 статьи 52 настоящего Федерального закона в случае признания определения поставщика (подрядчика, исполнителя) несостоявшимся в соответствии с настоящим Федеральным законом. При этом контракт заключается в соответствии с требованиями части 5 настоящей статьи;</a:t>
            </a:r>
          </a:p>
        </p:txBody>
      </p:sp>
    </p:spTree>
    <p:extLst>
      <p:ext uri="{BB962C8B-B14F-4D97-AF65-F5344CB8AC3E}">
        <p14:creationId xmlns:p14="http://schemas.microsoft.com/office/powerpoint/2010/main" val="353333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70EBA-79A4-9D63-853A-F5D9141C181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1168CD-B0BC-8A81-CD1F-ACD7D402E3E0}"/>
              </a:ext>
            </a:extLst>
          </p:cNvPr>
          <p:cNvSpPr>
            <a:spLocks noGrp="1"/>
          </p:cNvSpPr>
          <p:nvPr>
            <p:ph type="title"/>
          </p:nvPr>
        </p:nvSpPr>
        <p:spPr>
          <a:xfrm>
            <a:off x="150919" y="42363"/>
            <a:ext cx="11538317" cy="879134"/>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2D2552C9-D47D-110D-C26D-34BC39835281}"/>
              </a:ext>
            </a:extLst>
          </p:cNvPr>
          <p:cNvSpPr>
            <a:spLocks noGrp="1"/>
          </p:cNvSpPr>
          <p:nvPr>
            <p:ph idx="1"/>
          </p:nvPr>
        </p:nvSpPr>
        <p:spPr>
          <a:xfrm>
            <a:off x="290002" y="1127465"/>
            <a:ext cx="11260149" cy="4809038"/>
          </a:xfrm>
        </p:spPr>
        <p:txBody>
          <a:bodyPr>
            <a:normAutofit fontScale="25000" lnSpcReduction="20000"/>
          </a:bodyPr>
          <a:lstStyle/>
          <a:p>
            <a:pPr marL="0" indent="0">
              <a:buNone/>
            </a:pPr>
            <a:r>
              <a:rPr lang="ru-RU" sz="6400" dirty="0"/>
              <a:t>в) информация о признании судом контракта недействительным:</a:t>
            </a:r>
          </a:p>
          <a:p>
            <a:r>
              <a:rPr lang="ru-RU" sz="6400" dirty="0"/>
              <a:t>решение суда о признании контракта недействительным в форме электронного документа или в форме электронного образа бумажного документа, его реквизиты или информация о таком решении с указанием адреса страницы официального сайта в сети "Интернет", на которой размещено такое решение;</a:t>
            </a:r>
          </a:p>
          <a:p>
            <a:r>
              <a:rPr lang="ru-RU" sz="6400" dirty="0"/>
              <a:t>дата признания контракта недействительным, дата вступления в силу решения суда о признании контракта недействительным;</a:t>
            </a:r>
          </a:p>
          <a:p>
            <a:endParaRPr lang="ru-RU" sz="6400" dirty="0"/>
          </a:p>
          <a:p>
            <a:pPr marL="0" indent="0">
              <a:buNone/>
            </a:pPr>
            <a:r>
              <a:rPr lang="ru-RU" sz="6400" dirty="0">
                <a:solidFill>
                  <a:srgbClr val="FF0000"/>
                </a:solidFill>
              </a:rPr>
              <a:t>Новый подпункт г) </a:t>
            </a:r>
            <a:r>
              <a:rPr lang="ru-RU" sz="6400" dirty="0"/>
              <a:t>информация и документы о прекращении контракта (обязательств по контракту) в связи с окончанием срока действия контракта (в случае наличия в контракте условия о том, что окончание срока действия контракта влечет прекращение обязательств сторон по контракту), с ликвидацией юридического лица, являющегося заказчиком, поставщиком (подрядчиком, исполнителем), со смертью гражданина, являющегося поставщиком (подрядчиком, исполнителем):</a:t>
            </a:r>
          </a:p>
          <a:p>
            <a:r>
              <a:rPr lang="ru-RU" sz="6400" dirty="0"/>
              <a:t>дата прекращения контракта (обязательств по контракту);</a:t>
            </a:r>
          </a:p>
          <a:p>
            <a:r>
              <a:rPr lang="ru-RU" sz="6400" dirty="0"/>
              <a:t>причина прекращения контракта (обязательств по контракту): окончание срока действия контракта или ликвидация юридического лица, являющегося заказчиком, поставщиком (подрядчиком, исполнителем), или смерть гражданина, являющегося поставщиком (подрядчиком, исполнителем);</a:t>
            </a:r>
          </a:p>
          <a:p>
            <a:r>
              <a:rPr lang="ru-RU" sz="6400" u="sng" dirty="0"/>
              <a:t>декларация заказчика о прекращении обязательств по контракту в связи с окончанием срока действия контракта, </a:t>
            </a:r>
            <a:r>
              <a:rPr lang="ru-RU" sz="6400" dirty="0"/>
              <a:t>содержащая указание на условие контракта, согласно которому окончание срока действия контракта влечет прекращение обязательств сторон по контракту, в форме электронного документа или в форме электронного образа бумажного документа (если контракт прекращен (обязательства по контракту прекращены) </a:t>
            </a:r>
            <a:r>
              <a:rPr lang="ru-RU" sz="6400" u="sng" dirty="0"/>
              <a:t>на основании положений абзаца первого пункта 3 статьи 425 Гражданского кодекса Российской Федерации </a:t>
            </a:r>
            <a:r>
              <a:rPr lang="ru-RU" sz="6400" dirty="0"/>
              <a:t>в связи с окончанием срока действия контракта);</a:t>
            </a:r>
          </a:p>
          <a:p>
            <a:r>
              <a:rPr lang="ru-RU" sz="6400" dirty="0"/>
              <a:t>документ, подтверждающий смерть гражданина, являющегося поставщиком (подрядчиком, исполнителем), в форме электронного документа или в форме электронного образа бумажного документа (если контракт прекращен (обязательства по контракту прекращены) в связи со смертью являющегося поставщиком (подрядчиком, исполнителем) гражданина).</a:t>
            </a:r>
          </a:p>
        </p:txBody>
      </p:sp>
    </p:spTree>
    <p:extLst>
      <p:ext uri="{BB962C8B-B14F-4D97-AF65-F5344CB8AC3E}">
        <p14:creationId xmlns:p14="http://schemas.microsoft.com/office/powerpoint/2010/main" val="14300510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B2CC-4EE5-FBE2-FEB8-172A4EB17EC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37A95A-BCF0-9763-E091-548B95B0B143}"/>
              </a:ext>
            </a:extLst>
          </p:cNvPr>
          <p:cNvSpPr>
            <a:spLocks noGrp="1"/>
          </p:cNvSpPr>
          <p:nvPr>
            <p:ph type="title"/>
          </p:nvPr>
        </p:nvSpPr>
        <p:spPr>
          <a:xfrm>
            <a:off x="569844" y="0"/>
            <a:ext cx="10515600" cy="789130"/>
          </a:xfrm>
        </p:spPr>
        <p:txBody>
          <a:bodyPr>
            <a:normAutofit/>
          </a:bodyPr>
          <a:lstStyle/>
          <a:p>
            <a:r>
              <a:rPr lang="ru-RU" sz="2400" b="1" dirty="0"/>
              <a:t>Статья 93. Осуществление закупки у единственного поставщика (подрядчика, исполнителя </a:t>
            </a:r>
            <a:r>
              <a:rPr kumimoji="0" lang="ru-RU" sz="2400" b="0" i="1" u="none" strike="noStrike" kern="1200" cap="none" spc="0" normalizeH="0" baseline="0" noProof="0" dirty="0">
                <a:ln>
                  <a:noFill/>
                </a:ln>
                <a:solidFill>
                  <a:prstClr val="black"/>
                </a:solidFill>
                <a:effectLst/>
                <a:uLnTx/>
                <a:uFillTx/>
                <a:latin typeface="Calibri Light"/>
                <a:ea typeface="+mj-ea"/>
                <a:cs typeface="+mj-cs"/>
              </a:rPr>
              <a:t>(484-ФЗ от 26.12.2024 г.)</a:t>
            </a:r>
            <a:endParaRPr lang="ru-RU" sz="2400" dirty="0"/>
          </a:p>
        </p:txBody>
      </p:sp>
      <p:sp>
        <p:nvSpPr>
          <p:cNvPr id="3" name="Объект 2">
            <a:extLst>
              <a:ext uri="{FF2B5EF4-FFF2-40B4-BE49-F238E27FC236}">
                <a16:creationId xmlns:a16="http://schemas.microsoft.com/office/drawing/2014/main" id="{030F59D4-A793-6729-0285-6EE344D4852D}"/>
              </a:ext>
            </a:extLst>
          </p:cNvPr>
          <p:cNvSpPr>
            <a:spLocks noGrp="1"/>
          </p:cNvSpPr>
          <p:nvPr>
            <p:ph idx="1"/>
          </p:nvPr>
        </p:nvSpPr>
        <p:spPr>
          <a:xfrm>
            <a:off x="421780" y="677154"/>
            <a:ext cx="11499831" cy="5503691"/>
          </a:xfrm>
        </p:spPr>
        <p:txBody>
          <a:bodyPr>
            <a:noAutofit/>
          </a:bodyPr>
          <a:lstStyle/>
          <a:p>
            <a:r>
              <a:rPr lang="ru-RU" sz="1800" dirty="0">
                <a:solidFill>
                  <a:srgbClr val="FF0000"/>
                </a:solidFill>
              </a:rPr>
              <a:t>Установить, что </a:t>
            </a:r>
            <a:r>
              <a:rPr lang="ru-RU" sz="1800" b="1" dirty="0">
                <a:solidFill>
                  <a:srgbClr val="FF0000"/>
                </a:solidFill>
              </a:rPr>
              <a:t>при заключении в 2025 году </a:t>
            </a:r>
            <a:r>
              <a:rPr lang="ru-RU" sz="1800" dirty="0"/>
              <a:t>с единственным поставщиком (подрядчиком, исполнителем) контракта в порядке, установленном пунктом 3 части 5 статьи 93 Федерального закона от 5 апреля 2013 года № 44-ФЗ – </a:t>
            </a:r>
            <a:r>
              <a:rPr kumimoji="0" lang="ru-RU" sz="1800" b="0" i="1" u="none" strike="noStrike" kern="1200" cap="none" spc="0" normalizeH="0" baseline="0" noProof="0" dirty="0">
                <a:ln>
                  <a:noFill/>
                </a:ln>
                <a:solidFill>
                  <a:srgbClr val="7030A0"/>
                </a:solidFill>
                <a:effectLst/>
                <a:uLnTx/>
                <a:uFillTx/>
                <a:latin typeface="Calibri"/>
                <a:ea typeface="+mn-ea"/>
                <a:cs typeface="+mn-cs"/>
              </a:rPr>
              <a:t>(никто не подал, всех сняли, все уклонисты, заказчик отказался)</a:t>
            </a:r>
            <a:endParaRPr lang="ru-RU" sz="1800" dirty="0"/>
          </a:p>
          <a:p>
            <a:r>
              <a:rPr lang="ru-RU" sz="1800" dirty="0"/>
              <a:t>1) положения части 6 статьи 51 Федерального закона от 5 апреля 2013 года № 44-ФЗ не применяются  </a:t>
            </a:r>
            <a:r>
              <a:rPr lang="ru-RU" sz="1800" i="1" dirty="0">
                <a:solidFill>
                  <a:srgbClr val="7030A0"/>
                </a:solidFill>
              </a:rPr>
              <a:t>(участник не признается уклонистом, если отклоняется от порядка)</a:t>
            </a:r>
          </a:p>
          <a:p>
            <a:r>
              <a:rPr lang="ru-RU" sz="1800" dirty="0"/>
              <a:t>2) количество протоколов разногласий, которые могут быть сформированы, подписаны и размещены в соответствии с пунктом 2 части 3 статьи 51 Федерального закона  от 5 апреля 2013 года № 44-ФЗ, </a:t>
            </a:r>
            <a:br>
              <a:rPr lang="ru-RU" sz="1800" dirty="0"/>
            </a:br>
            <a:r>
              <a:rPr lang="ru-RU" sz="1800" dirty="0"/>
              <a:t>не ограничивается;</a:t>
            </a:r>
          </a:p>
          <a:p>
            <a:r>
              <a:rPr lang="ru-RU" sz="1800" dirty="0"/>
              <a:t>3) в случае, предусмотренном подпунктом «а» пункта 2 части 3 статьи 51 Федерального закона от 5 апреля 2013 года № 44-ФЗ, в протоколе разногласий </a:t>
            </a:r>
            <a:r>
              <a:rPr lang="ru-RU" sz="1800" u="sng" dirty="0"/>
              <a:t>вместо информации, включенной в проект контракта и несоответствующей требованиям, установленным в извещении </a:t>
            </a:r>
            <a:r>
              <a:rPr lang="ru-RU" sz="1800" dirty="0"/>
              <a:t>об осуществлении закупки, и положениям заявки на участие в закупке, </a:t>
            </a:r>
            <a:r>
              <a:rPr lang="ru-RU" sz="1800" b="1" dirty="0">
                <a:solidFill>
                  <a:srgbClr val="FF0000"/>
                </a:solidFill>
              </a:rPr>
              <a:t>указываются положения проекта контракта, в отношении которых возникли разногласия;</a:t>
            </a:r>
          </a:p>
          <a:p>
            <a:r>
              <a:rPr lang="ru-RU" sz="1800" dirty="0"/>
              <a:t>4) участник закупки вправе сформировать, подписать усиленной электронной подписью лица, имеющего право действовать от имени участника закупки, и разместить в единой информационной системе в сфере закупок товаров, работ, услуг для обеспечения государственных и муниципальных нужд отказ от заключения контракта;</a:t>
            </a:r>
          </a:p>
          <a:p>
            <a:r>
              <a:rPr lang="ru-RU" sz="1800" dirty="0"/>
              <a:t>5) заказчик вправе сформировать, подписать усиленной электронной подписью лица, имеющего право действовать от имени заказчика, и разместить в единой информационной системе в сфере закупок товаров, работ, услуг для обеспечения государственных и муниципальных нужд протокол об отказе от заключения контракта. Вместо информации об идентификационном номере заявки на участие в закупке, о факте, являющемся основанием для отказа от заключения контракта, реквизитов документов, подтверждающих этот факт, в таком протоколе указывается основание отказа заказчика от заключения контракта.</a:t>
            </a:r>
          </a:p>
        </p:txBody>
      </p:sp>
    </p:spTree>
    <p:extLst>
      <p:ext uri="{BB962C8B-B14F-4D97-AF65-F5344CB8AC3E}">
        <p14:creationId xmlns:p14="http://schemas.microsoft.com/office/powerpoint/2010/main" val="28983857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A1A6D9-3B6E-B1B7-458B-24C0F60F357D}"/>
              </a:ext>
            </a:extLst>
          </p:cNvPr>
          <p:cNvSpPr>
            <a:spLocks noGrp="1"/>
          </p:cNvSpPr>
          <p:nvPr>
            <p:ph type="title"/>
          </p:nvPr>
        </p:nvSpPr>
        <p:spPr>
          <a:xfrm>
            <a:off x="838199" y="90487"/>
            <a:ext cx="10515600" cy="662397"/>
          </a:xfrm>
        </p:spPr>
        <p:txBody>
          <a:bodyPr>
            <a:normAutofit/>
          </a:bodyPr>
          <a:lstStyle/>
          <a:p>
            <a:r>
              <a:rPr lang="ru-RU" sz="2400" b="1" dirty="0"/>
              <a:t>Статья 93. Осуществление закупки у единственного поставщика </a:t>
            </a:r>
            <a:r>
              <a:rPr lang="ru-RU" sz="2400" dirty="0"/>
              <a:t>– </a:t>
            </a:r>
            <a:r>
              <a:rPr lang="ru-RU" sz="2400" dirty="0">
                <a:solidFill>
                  <a:srgbClr val="FF0000"/>
                </a:solidFill>
              </a:rPr>
              <a:t>с 01.01.2025</a:t>
            </a:r>
          </a:p>
        </p:txBody>
      </p:sp>
      <p:sp>
        <p:nvSpPr>
          <p:cNvPr id="3" name="Объект 2">
            <a:extLst>
              <a:ext uri="{FF2B5EF4-FFF2-40B4-BE49-F238E27FC236}">
                <a16:creationId xmlns:a16="http://schemas.microsoft.com/office/drawing/2014/main" id="{6E9F3975-1424-E51B-1B14-7E41487652B0}"/>
              </a:ext>
            </a:extLst>
          </p:cNvPr>
          <p:cNvSpPr>
            <a:spLocks noGrp="1"/>
          </p:cNvSpPr>
          <p:nvPr>
            <p:ph idx="1"/>
          </p:nvPr>
        </p:nvSpPr>
        <p:spPr>
          <a:xfrm>
            <a:off x="706225" y="2083324"/>
            <a:ext cx="10515600" cy="4352990"/>
          </a:xfrm>
        </p:spPr>
        <p:txBody>
          <a:bodyPr>
            <a:normAutofit fontScale="62500" lnSpcReduction="20000"/>
          </a:bodyPr>
          <a:lstStyle/>
          <a:p>
            <a:r>
              <a:rPr lang="ru-RU" dirty="0">
                <a:solidFill>
                  <a:srgbClr val="FF0000"/>
                </a:solidFill>
              </a:rPr>
              <a:t>Новая часть 14. </a:t>
            </a:r>
            <a:r>
              <a:rPr lang="ru-RU" dirty="0"/>
              <a:t>В случаях, предусмотренных частью 1 настоящей статьи, </a:t>
            </a:r>
            <a:r>
              <a:rPr lang="ru-RU" b="1" dirty="0"/>
              <a:t>допускается заключение контракта с использованием единой информационной системы </a:t>
            </a:r>
            <a:r>
              <a:rPr lang="ru-RU" dirty="0"/>
              <a:t>в порядке, установленном пунктом 3 части 5 настоящей статьи (</a:t>
            </a:r>
            <a:r>
              <a:rPr lang="ru-RU" i="1" dirty="0">
                <a:solidFill>
                  <a:srgbClr val="7030A0"/>
                </a:solidFill>
              </a:rPr>
              <a:t>порядок заключения контракта с победителем). </a:t>
            </a:r>
          </a:p>
          <a:p>
            <a:r>
              <a:rPr lang="ru-RU" dirty="0"/>
              <a:t>В случаях, предусмотренных </a:t>
            </a:r>
            <a:r>
              <a:rPr lang="ru-RU" b="1" dirty="0"/>
              <a:t>пунктами 2</a:t>
            </a:r>
            <a:r>
              <a:rPr lang="ru-RU" dirty="0"/>
              <a:t> (за исключением случая, если в предусмотренных пунктом 2 части 1 настоящей статьи указе или распоряжении Президента Российской Федерации, постановлении или распоряжении Правительства Российской Федерации установлено условие о заключении контракта без использования единой информационной системы), </a:t>
            </a:r>
            <a:r>
              <a:rPr lang="ru-RU" b="1" dirty="0"/>
              <a:t>6, 6.1, 11, 12, 54 и 55 </a:t>
            </a:r>
            <a:r>
              <a:rPr lang="ru-RU" dirty="0"/>
              <a:t>части 1 настоящей статьи, заключение контракта </a:t>
            </a:r>
            <a:r>
              <a:rPr lang="ru-RU" b="1" dirty="0"/>
              <a:t>осуществляется в порядке</a:t>
            </a:r>
            <a:r>
              <a:rPr lang="ru-RU" dirty="0"/>
              <a:t>, установленном пунктом 3 части 5 настоящей статьи </a:t>
            </a:r>
            <a:r>
              <a:rPr lang="ru-RU" i="1" dirty="0">
                <a:solidFill>
                  <a:srgbClr val="7030A0"/>
                </a:solidFill>
              </a:rPr>
              <a:t>(порядок заключения контракта с победителем). </a:t>
            </a:r>
          </a:p>
          <a:p>
            <a:r>
              <a:rPr lang="ru-RU" dirty="0"/>
              <a:t>При заключении в соответствии с настоящей частью контракта в случаях, предусмотренных пунктами </a:t>
            </a:r>
            <a:br>
              <a:rPr lang="ru-RU" dirty="0"/>
            </a:br>
            <a:r>
              <a:rPr lang="ru-RU" b="1" dirty="0"/>
              <a:t>1 </a:t>
            </a:r>
            <a:r>
              <a:rPr lang="ru-RU" i="1" dirty="0">
                <a:solidFill>
                  <a:srgbClr val="7030A0"/>
                </a:solidFill>
              </a:rPr>
              <a:t>(монополисты), </a:t>
            </a:r>
            <a:r>
              <a:rPr lang="ru-RU" b="1" dirty="0"/>
              <a:t>8 </a:t>
            </a:r>
            <a:r>
              <a:rPr lang="ru-RU" i="1" dirty="0">
                <a:solidFill>
                  <a:srgbClr val="7030A0"/>
                </a:solidFill>
              </a:rPr>
              <a:t>(ЖКХ), </a:t>
            </a:r>
            <a:r>
              <a:rPr lang="ru-RU" b="1" dirty="0"/>
              <a:t>22 </a:t>
            </a:r>
            <a:r>
              <a:rPr lang="ru-RU" i="1" dirty="0">
                <a:solidFill>
                  <a:srgbClr val="7030A0"/>
                </a:solidFill>
              </a:rPr>
              <a:t>(управление многоквартирным домом) </a:t>
            </a:r>
            <a:r>
              <a:rPr lang="ru-RU" b="1" dirty="0"/>
              <a:t>и 29 </a:t>
            </a:r>
            <a:r>
              <a:rPr lang="ru-RU" i="1" dirty="0">
                <a:solidFill>
                  <a:srgbClr val="7030A0"/>
                </a:solidFill>
              </a:rPr>
              <a:t>(энергоснабжение) </a:t>
            </a:r>
            <a:r>
              <a:rPr lang="ru-RU" dirty="0"/>
              <a:t>части 1 настоящей статьи, заказчик </a:t>
            </a:r>
            <a:r>
              <a:rPr lang="ru-RU" b="1" dirty="0"/>
              <a:t>вправе осуществлять предусмотренное пунктом 1 части 2 статьи 51 настоящего Федерального закона формирование содержащихся в проекте контракта информации и документов без использования единой информационной системы, </a:t>
            </a:r>
            <a:r>
              <a:rPr lang="ru-RU" b="1" u="sng" dirty="0"/>
              <a:t>за исключением формирования цены контракта и идентификационного кода закупки</a:t>
            </a:r>
            <a:r>
              <a:rPr lang="ru-RU" b="1" dirty="0"/>
              <a:t>. </a:t>
            </a:r>
          </a:p>
          <a:p>
            <a:r>
              <a:rPr lang="ru-RU" u="sng" dirty="0"/>
              <a:t>При включении информации и документов о контракте, заключенном в порядке, установленном пунктом 3 части 5 настоящей статьи, в реестр контрактов</a:t>
            </a:r>
            <a:r>
              <a:rPr lang="ru-RU" dirty="0"/>
              <a:t>, заключенных заказчиками, и при исполнении такого контракта применяются положения настоящего Федерального закона, </a:t>
            </a:r>
            <a:r>
              <a:rPr lang="ru-RU" b="1" dirty="0"/>
              <a:t>касающиеся контракта, заключенного по результатам проведения электронной процедуры.</a:t>
            </a:r>
          </a:p>
        </p:txBody>
      </p:sp>
      <p:pic>
        <p:nvPicPr>
          <p:cNvPr id="5" name="Рисунок 4">
            <a:extLst>
              <a:ext uri="{FF2B5EF4-FFF2-40B4-BE49-F238E27FC236}">
                <a16:creationId xmlns:a16="http://schemas.microsoft.com/office/drawing/2014/main" id="{6F4A47C9-B31B-70EF-E401-755F56475071}"/>
              </a:ext>
            </a:extLst>
          </p:cNvPr>
          <p:cNvPicPr>
            <a:picLocks noChangeAspect="1"/>
          </p:cNvPicPr>
          <p:nvPr/>
        </p:nvPicPr>
        <p:blipFill>
          <a:blip r:embed="rId2"/>
          <a:stretch>
            <a:fillRect/>
          </a:stretch>
        </p:blipFill>
        <p:spPr>
          <a:xfrm>
            <a:off x="527860" y="681037"/>
            <a:ext cx="11136279" cy="1295581"/>
          </a:xfrm>
          <a:prstGeom prst="rect">
            <a:avLst/>
          </a:prstGeom>
        </p:spPr>
      </p:pic>
    </p:spTree>
    <p:extLst>
      <p:ext uri="{BB962C8B-B14F-4D97-AF65-F5344CB8AC3E}">
        <p14:creationId xmlns:p14="http://schemas.microsoft.com/office/powerpoint/2010/main" val="8071511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94669B-7555-F201-D365-46471BE7F837}"/>
              </a:ext>
            </a:extLst>
          </p:cNvPr>
          <p:cNvSpPr>
            <a:spLocks noGrp="1"/>
          </p:cNvSpPr>
          <p:nvPr>
            <p:ph type="title"/>
          </p:nvPr>
        </p:nvSpPr>
        <p:spPr>
          <a:xfrm>
            <a:off x="732857" y="1796809"/>
            <a:ext cx="10515600" cy="1325563"/>
          </a:xfrm>
        </p:spPr>
        <p:txBody>
          <a:bodyPr>
            <a:normAutofit/>
          </a:bodyPr>
          <a:lstStyle/>
          <a:p>
            <a:r>
              <a:rPr lang="ru-RU" sz="3200" dirty="0"/>
              <a:t>Где по </a:t>
            </a:r>
            <a:r>
              <a:rPr lang="ru-RU" sz="3200" dirty="0" err="1"/>
              <a:t>ед.поставщику</a:t>
            </a:r>
            <a:r>
              <a:rPr lang="ru-RU" sz="3200" dirty="0"/>
              <a:t>  цифровая «обязаловка»</a:t>
            </a:r>
          </a:p>
        </p:txBody>
      </p:sp>
    </p:spTree>
    <p:extLst>
      <p:ext uri="{BB962C8B-B14F-4D97-AF65-F5344CB8AC3E}">
        <p14:creationId xmlns:p14="http://schemas.microsoft.com/office/powerpoint/2010/main" val="18253860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DFF37FC0-5A42-AFA0-62ED-099193FDD9E1}"/>
              </a:ext>
            </a:extLst>
          </p:cNvPr>
          <p:cNvSpPr/>
          <p:nvPr/>
        </p:nvSpPr>
        <p:spPr>
          <a:xfrm>
            <a:off x="185956" y="1334757"/>
            <a:ext cx="11742882" cy="132343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ru-RU" dirty="0">
              <a:solidFill>
                <a:schemeClr val="bg1"/>
              </a:solidFill>
            </a:endParaRPr>
          </a:p>
        </p:txBody>
      </p:sp>
      <p:graphicFrame>
        <p:nvGraphicFramePr>
          <p:cNvPr id="5" name="Таблица 5">
            <a:extLst>
              <a:ext uri="{FF2B5EF4-FFF2-40B4-BE49-F238E27FC236}">
                <a16:creationId xmlns:a16="http://schemas.microsoft.com/office/drawing/2014/main" id="{BAC4BB18-97D5-5A66-DB56-95F6FECB73DF}"/>
              </a:ext>
            </a:extLst>
          </p:cNvPr>
          <p:cNvGraphicFramePr>
            <a:graphicFrameLocks noGrp="1"/>
          </p:cNvGraphicFramePr>
          <p:nvPr>
            <p:ph idx="1"/>
            <p:extLst>
              <p:ext uri="{D42A27DB-BD31-4B8C-83A1-F6EECF244321}">
                <p14:modId xmlns:p14="http://schemas.microsoft.com/office/powerpoint/2010/main" val="201250303"/>
              </p:ext>
            </p:extLst>
          </p:nvPr>
        </p:nvGraphicFramePr>
        <p:xfrm>
          <a:off x="185956" y="136525"/>
          <a:ext cx="11820088" cy="1066800"/>
        </p:xfrm>
        <a:graphic>
          <a:graphicData uri="http://schemas.openxmlformats.org/drawingml/2006/table">
            <a:tbl>
              <a:tblPr firstRow="1" bandRow="1">
                <a:tableStyleId>{00A15C55-8517-42AA-B614-E9B94910E393}</a:tableStyleId>
              </a:tblPr>
              <a:tblGrid>
                <a:gridCol w="11820088">
                  <a:extLst>
                    <a:ext uri="{9D8B030D-6E8A-4147-A177-3AD203B41FA5}">
                      <a16:colId xmlns:a16="http://schemas.microsoft.com/office/drawing/2014/main" val="2300460688"/>
                    </a:ext>
                  </a:extLst>
                </a:gridCol>
              </a:tblGrid>
              <a:tr h="370840">
                <a:tc>
                  <a:txBody>
                    <a:bodyPr/>
                    <a:lstStyle/>
                    <a:p>
                      <a:r>
                        <a:rPr lang="ru-RU" sz="1600" b="0" dirty="0"/>
                        <a:t>2) осуществление закупки товаров, работ, услуг у единственного поставщика (подрядчика, исполнителя), определенного указом или распоряжением Президента Российской Федерации, либо в случаях, установленных поручениями Президента Российской Федерации, у поставщика (подрядчика, исполнителя), определенного постановлением или распоряжением Правительства Российской Федерации.</a:t>
                      </a:r>
                    </a:p>
                  </a:txBody>
                  <a:tcPr/>
                </a:tc>
                <a:extLst>
                  <a:ext uri="{0D108BD9-81ED-4DB2-BD59-A6C34878D82A}">
                    <a16:rowId xmlns:a16="http://schemas.microsoft.com/office/drawing/2014/main" val="3901695561"/>
                  </a:ext>
                </a:extLst>
              </a:tr>
            </a:tbl>
          </a:graphicData>
        </a:graphic>
      </p:graphicFrame>
      <p:sp>
        <p:nvSpPr>
          <p:cNvPr id="4" name="Номер слайда 3">
            <a:extLst>
              <a:ext uri="{FF2B5EF4-FFF2-40B4-BE49-F238E27FC236}">
                <a16:creationId xmlns:a16="http://schemas.microsoft.com/office/drawing/2014/main" id="{87B20BDF-4DCB-93A3-A962-39060C912F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DA608-35A8-44E0-9F82-581EAE50B9B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B91B4994-1E29-2047-3285-3A97A6AF86BC}"/>
              </a:ext>
            </a:extLst>
          </p:cNvPr>
          <p:cNvSpPr txBox="1"/>
          <p:nvPr/>
        </p:nvSpPr>
        <p:spPr>
          <a:xfrm>
            <a:off x="185956" y="1288160"/>
            <a:ext cx="11820088" cy="1323439"/>
          </a:xfrm>
          <a:prstGeom prst="rect">
            <a:avLst/>
          </a:prstGeom>
          <a:noFill/>
        </p:spPr>
        <p:txBody>
          <a:bodyPr wrap="square">
            <a:spAutoFit/>
          </a:bodyPr>
          <a:lstStyle/>
          <a:p>
            <a:r>
              <a:rPr lang="ru-RU" sz="1600" dirty="0">
                <a:solidFill>
                  <a:schemeClr val="bg1"/>
                </a:solidFill>
              </a:rPr>
              <a:t>6) закупка работы или услуги, выполнение или оказание которых может осуществляться только органом исполнительной власти в соответствии с его полномочиями, либо подведомственными ему государственным учреждением, государственным унитарным предприятием, либо акционерным обществом, 100% акций которого принадлежит Российской Федерации, соответствующие полномочия которых устанавливаются федеральными законами, нормативными правовыми актами Президента РФ, нормативными правовыми актами Правительства РФ, законодательными актами соответствующего субъекта РФ.</a:t>
            </a:r>
          </a:p>
        </p:txBody>
      </p:sp>
      <p:sp>
        <p:nvSpPr>
          <p:cNvPr id="17" name="Прямоугольник 16">
            <a:extLst>
              <a:ext uri="{FF2B5EF4-FFF2-40B4-BE49-F238E27FC236}">
                <a16:creationId xmlns:a16="http://schemas.microsoft.com/office/drawing/2014/main" id="{58BC46DF-5A45-0810-DD44-D5EDADD58C38}"/>
              </a:ext>
            </a:extLst>
          </p:cNvPr>
          <p:cNvSpPr/>
          <p:nvPr/>
        </p:nvSpPr>
        <p:spPr>
          <a:xfrm>
            <a:off x="185956" y="2823099"/>
            <a:ext cx="11820088" cy="179328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5" name="TextBox 14">
            <a:extLst>
              <a:ext uri="{FF2B5EF4-FFF2-40B4-BE49-F238E27FC236}">
                <a16:creationId xmlns:a16="http://schemas.microsoft.com/office/drawing/2014/main" id="{256B1E4F-97AB-2937-35DD-AE54EE0B89BE}"/>
              </a:ext>
            </a:extLst>
          </p:cNvPr>
          <p:cNvSpPr txBox="1"/>
          <p:nvPr/>
        </p:nvSpPr>
        <p:spPr>
          <a:xfrm>
            <a:off x="185956" y="2837022"/>
            <a:ext cx="11820088" cy="1815882"/>
          </a:xfrm>
          <a:prstGeom prst="rect">
            <a:avLst/>
          </a:prstGeom>
          <a:noFill/>
        </p:spPr>
        <p:txBody>
          <a:bodyPr wrap="square">
            <a:spAutoFit/>
          </a:bodyPr>
          <a:lstStyle/>
          <a:p>
            <a:r>
              <a:rPr lang="ru-RU" sz="1600" dirty="0">
                <a:solidFill>
                  <a:schemeClr val="bg1"/>
                </a:solidFill>
              </a:rPr>
              <a:t>6.1) осуществление исполнительными органами субъекта Российской Федерации, государственными учреждениями субъекта Российской Федерации (муниципальными учреждениями муниципальных образований, входящих в состав субъекта Российской Федерации) закупки лекарственных средств, специализированных продуктов лечебного питания, медицинских изделий, расходных материалов, средств для дезинфекции, а также услуг по хранению и доставке соответствующих товаров, работ по ремонту и техническому обслуживанию медицинских изделий у государственного унитарного предприятия соответствующего субъекта Российской Федерации либо у акционерного общества, сто процентов акций которого принадлежит соответствующему субъекту Российской Федерации;</a:t>
            </a:r>
          </a:p>
        </p:txBody>
      </p:sp>
      <p:sp>
        <p:nvSpPr>
          <p:cNvPr id="20" name="Прямоугольник 19">
            <a:extLst>
              <a:ext uri="{FF2B5EF4-FFF2-40B4-BE49-F238E27FC236}">
                <a16:creationId xmlns:a16="http://schemas.microsoft.com/office/drawing/2014/main" id="{13AF77CA-2FF7-FF6F-51EA-F8B6029A06D1}"/>
              </a:ext>
            </a:extLst>
          </p:cNvPr>
          <p:cNvSpPr/>
          <p:nvPr/>
        </p:nvSpPr>
        <p:spPr>
          <a:xfrm>
            <a:off x="185956" y="4776186"/>
            <a:ext cx="11820088" cy="93215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id="{EE99CC71-6C43-D97D-B8F3-AF2C02E4C98C}"/>
              </a:ext>
            </a:extLst>
          </p:cNvPr>
          <p:cNvSpPr txBox="1"/>
          <p:nvPr/>
        </p:nvSpPr>
        <p:spPr>
          <a:xfrm>
            <a:off x="185957" y="4792377"/>
            <a:ext cx="11820087" cy="830997"/>
          </a:xfrm>
          <a:prstGeom prst="rect">
            <a:avLst/>
          </a:prstGeom>
          <a:noFill/>
        </p:spPr>
        <p:txBody>
          <a:bodyPr wrap="square">
            <a:spAutoFit/>
          </a:bodyPr>
          <a:lstStyle/>
          <a:p>
            <a:r>
              <a:rPr lang="ru-RU" sz="1600" dirty="0">
                <a:solidFill>
                  <a:schemeClr val="bg1"/>
                </a:solidFill>
              </a:rPr>
              <a:t>11) производство товара, выполнение работы, оказание услуги осуществляются учреждением и (или) предприятием уголовно-исполнительной системы, в том числе для нужд исключительно организаций, предприятий, учреждений и органов уголовно-исполнительной системы, в соответствии с перечнем товаров, работ, услуг, утвержденным Правительством Российской Федерации.</a:t>
            </a:r>
          </a:p>
        </p:txBody>
      </p:sp>
    </p:spTree>
    <p:extLst>
      <p:ext uri="{BB962C8B-B14F-4D97-AF65-F5344CB8AC3E}">
        <p14:creationId xmlns:p14="http://schemas.microsoft.com/office/powerpoint/2010/main" val="21879198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A19E-8304-EB4B-A3AF-5ACD4D332865}"/>
            </a:ext>
          </a:extLst>
        </p:cNvPr>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42C825E3-5D2F-FC39-3071-3874DBE4AE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DA608-35A8-44E0-9F82-581EAE50B9B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Прямоугольник 5">
            <a:extLst>
              <a:ext uri="{FF2B5EF4-FFF2-40B4-BE49-F238E27FC236}">
                <a16:creationId xmlns:a16="http://schemas.microsoft.com/office/drawing/2014/main" id="{4C96D291-D074-B45E-1868-A8AD58CCB480}"/>
              </a:ext>
            </a:extLst>
          </p:cNvPr>
          <p:cNvSpPr/>
          <p:nvPr/>
        </p:nvSpPr>
        <p:spPr>
          <a:xfrm>
            <a:off x="195309" y="213064"/>
            <a:ext cx="11816178" cy="136716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ru-RU">
              <a:solidFill>
                <a:schemeClr val="bg1"/>
              </a:solidFill>
            </a:endParaRPr>
          </a:p>
        </p:txBody>
      </p:sp>
      <p:sp>
        <p:nvSpPr>
          <p:cNvPr id="22" name="TextBox 21">
            <a:extLst>
              <a:ext uri="{FF2B5EF4-FFF2-40B4-BE49-F238E27FC236}">
                <a16:creationId xmlns:a16="http://schemas.microsoft.com/office/drawing/2014/main" id="{43728444-55C4-7F4F-8ED3-359DF9807FFA}"/>
              </a:ext>
            </a:extLst>
          </p:cNvPr>
          <p:cNvSpPr txBox="1"/>
          <p:nvPr/>
        </p:nvSpPr>
        <p:spPr>
          <a:xfrm>
            <a:off x="181517" y="221528"/>
            <a:ext cx="11828965" cy="1323439"/>
          </a:xfrm>
          <a:prstGeom prst="rect">
            <a:avLst/>
          </a:prstGeom>
          <a:noFill/>
        </p:spPr>
        <p:txBody>
          <a:bodyPr wrap="square">
            <a:spAutoFit/>
          </a:bodyPr>
          <a:lstStyle/>
          <a:p>
            <a:r>
              <a:rPr lang="ru-RU" sz="1600" dirty="0">
                <a:solidFill>
                  <a:schemeClr val="bg1"/>
                </a:solidFill>
              </a:rPr>
              <a:t>12) заключение учреждением, исполняющим наказания, контракта на поставку товара для государственных нужд при приобретении указанным учреждением сырья, материалов, комплектующих изделий для производства товара, выполнения работы, оказания услуги в целях трудоустройства осужденных на основании договоров, заключенных с юридическими лицами, при условии, что приобретение указанным учреждением таких сырья, материалов, комплектующих изделий осуществляется за счет средств, предусмотренных этими договорами.</a:t>
            </a:r>
          </a:p>
        </p:txBody>
      </p:sp>
      <p:sp>
        <p:nvSpPr>
          <p:cNvPr id="10" name="Прямоугольник 9">
            <a:extLst>
              <a:ext uri="{FF2B5EF4-FFF2-40B4-BE49-F238E27FC236}">
                <a16:creationId xmlns:a16="http://schemas.microsoft.com/office/drawing/2014/main" id="{606BD08C-176E-CD30-EFF5-C3C5B761AB08}"/>
              </a:ext>
            </a:extLst>
          </p:cNvPr>
          <p:cNvSpPr/>
          <p:nvPr/>
        </p:nvSpPr>
        <p:spPr>
          <a:xfrm>
            <a:off x="195309" y="1752295"/>
            <a:ext cx="11800880" cy="68906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395E85E2-D54E-E009-ACDC-806D4F1A8BF3}"/>
              </a:ext>
            </a:extLst>
          </p:cNvPr>
          <p:cNvSpPr txBox="1"/>
          <p:nvPr/>
        </p:nvSpPr>
        <p:spPr>
          <a:xfrm>
            <a:off x="195811" y="1752295"/>
            <a:ext cx="11815173" cy="584775"/>
          </a:xfrm>
          <a:prstGeom prst="rect">
            <a:avLst/>
          </a:prstGeom>
          <a:noFill/>
        </p:spPr>
        <p:txBody>
          <a:bodyPr wrap="square">
            <a:spAutoFit/>
          </a:bodyPr>
          <a:lstStyle/>
          <a:p>
            <a:r>
              <a:rPr lang="ru-RU" sz="1600" dirty="0">
                <a:solidFill>
                  <a:schemeClr val="bg1"/>
                </a:solidFill>
              </a:rPr>
              <a:t>54) осуществление закупки работ по модернизации информационных систем для информационно-правового обеспечения деятельности палат Федерального Собрания Российской Федерации и услуг по сопровождению таких систем.</a:t>
            </a:r>
          </a:p>
        </p:txBody>
      </p:sp>
      <p:sp>
        <p:nvSpPr>
          <p:cNvPr id="18" name="Прямоугольник 17">
            <a:extLst>
              <a:ext uri="{FF2B5EF4-FFF2-40B4-BE49-F238E27FC236}">
                <a16:creationId xmlns:a16="http://schemas.microsoft.com/office/drawing/2014/main" id="{A91C4E00-5E94-8504-3051-21507A5053A4}"/>
              </a:ext>
            </a:extLst>
          </p:cNvPr>
          <p:cNvSpPr/>
          <p:nvPr/>
        </p:nvSpPr>
        <p:spPr>
          <a:xfrm>
            <a:off x="181517" y="2654423"/>
            <a:ext cx="11828965" cy="186650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16" name="TextBox 15">
            <a:extLst>
              <a:ext uri="{FF2B5EF4-FFF2-40B4-BE49-F238E27FC236}">
                <a16:creationId xmlns:a16="http://schemas.microsoft.com/office/drawing/2014/main" id="{A99FCE90-A495-52AD-BFD0-F479F843C857}"/>
              </a:ext>
            </a:extLst>
          </p:cNvPr>
          <p:cNvSpPr txBox="1"/>
          <p:nvPr/>
        </p:nvSpPr>
        <p:spPr>
          <a:xfrm>
            <a:off x="195309" y="2678266"/>
            <a:ext cx="11800880" cy="1815882"/>
          </a:xfrm>
          <a:prstGeom prst="rect">
            <a:avLst/>
          </a:prstGeom>
          <a:noFill/>
        </p:spPr>
        <p:txBody>
          <a:bodyPr wrap="square">
            <a:spAutoFit/>
          </a:bodyPr>
          <a:lstStyle/>
          <a:p>
            <a:r>
              <a:rPr lang="ru-RU" sz="1600" dirty="0">
                <a:solidFill>
                  <a:schemeClr val="bg1"/>
                </a:solidFill>
              </a:rPr>
              <a:t>55) заключение контракта на оказание услуг по изготовлению бланков документов, удостоверяющих личность гражданина Российской Федерации на территории Российской Федерации и за пределами территории Российской Федерации, удостоверяющих личность иностранного гражданина или лица без гражданства, выдаваемых в Российской Федерации в случаях, установленных законодательством Российской Федерации, бланков свидетельств о государственной регистрации актов гражданского состояния, бланков временных документов, удостоверяющих личность гражданина Российской Федерации и дающих ему право на въезд (возвращение) в Российскую Федерацию, а также бланков документов для въезда в Российскую Федерацию и выезда из Российской Федерации иностранных граждан и лиц без гражданства.</a:t>
            </a:r>
          </a:p>
        </p:txBody>
      </p:sp>
    </p:spTree>
    <p:extLst>
      <p:ext uri="{BB962C8B-B14F-4D97-AF65-F5344CB8AC3E}">
        <p14:creationId xmlns:p14="http://schemas.microsoft.com/office/powerpoint/2010/main" val="34404513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91B2-A8F9-819B-B61E-7B822C7B0D84}"/>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08BB3E70-D887-49F3-A82B-E0B979D50F47}"/>
              </a:ext>
            </a:extLst>
          </p:cNvPr>
          <p:cNvSpPr>
            <a:spLocks noGrp="1"/>
          </p:cNvSpPr>
          <p:nvPr>
            <p:ph idx="1"/>
          </p:nvPr>
        </p:nvSpPr>
        <p:spPr>
          <a:xfrm>
            <a:off x="261729" y="870012"/>
            <a:ext cx="11337236" cy="5540727"/>
          </a:xfrm>
        </p:spPr>
        <p:txBody>
          <a:bodyPr>
            <a:normAutofit fontScale="62500" lnSpcReduction="20000"/>
          </a:bodyPr>
          <a:lstStyle/>
          <a:p>
            <a:r>
              <a:rPr lang="ru-RU" sz="3200" dirty="0"/>
              <a:t>14. </a:t>
            </a:r>
            <a:r>
              <a:rPr lang="ru-RU" sz="3200" b="1" dirty="0"/>
              <a:t>С 1 января до 31 марта 2025 года включительно </a:t>
            </a:r>
            <a:r>
              <a:rPr lang="ru-RU" sz="3200" u="sng" dirty="0"/>
              <a:t>заказчики вправе </a:t>
            </a:r>
            <a:r>
              <a:rPr lang="ru-RU" sz="3200" dirty="0"/>
              <a:t>применять положения части 14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за исключением осуществления закупок в случаях, предусмотренных </a:t>
            </a:r>
            <a:r>
              <a:rPr lang="ru-RU" sz="3200" dirty="0">
                <a:solidFill>
                  <a:srgbClr val="FF0000"/>
                </a:solidFill>
              </a:rPr>
              <a:t>пунктами</a:t>
            </a:r>
            <a:r>
              <a:rPr lang="ru-RU" sz="3200" dirty="0"/>
              <a:t> </a:t>
            </a:r>
            <a:r>
              <a:rPr lang="ru-RU" sz="3200" dirty="0">
                <a:solidFill>
                  <a:srgbClr val="FF0000"/>
                </a:solidFill>
              </a:rPr>
              <a:t>4, 5, 23, 42, 44 и 46 </a:t>
            </a:r>
            <a:r>
              <a:rPr lang="ru-RU" sz="3200" strike="sngStrike" dirty="0"/>
              <a:t>пунктом 46 </a:t>
            </a:r>
            <a:r>
              <a:rPr lang="ru-RU" sz="3200" dirty="0"/>
              <a:t>части 1 статьи 93 указанного Федерального закона.</a:t>
            </a:r>
          </a:p>
          <a:p>
            <a:endParaRPr lang="ru-RU" sz="3200" dirty="0"/>
          </a:p>
          <a:p>
            <a:r>
              <a:rPr lang="ru-RU" sz="3200" dirty="0"/>
              <a:t>15. Положения части 14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 части, касающейся возможности заключения контракта с единственным поставщиком (подрядчиком, исполнителем) в случаях, предусмотренных </a:t>
            </a:r>
            <a:r>
              <a:rPr kumimoji="0" lang="ru-RU" sz="3200" b="0" i="0" u="none" strike="noStrike" kern="1200" cap="none" spc="0" normalizeH="0" baseline="0" noProof="0" dirty="0">
                <a:ln>
                  <a:noFill/>
                </a:ln>
                <a:solidFill>
                  <a:srgbClr val="FF0000"/>
                </a:solidFill>
                <a:effectLst/>
                <a:uLnTx/>
                <a:uFillTx/>
                <a:latin typeface="Calibri"/>
                <a:ea typeface="+mn-ea"/>
                <a:cs typeface="+mn-cs"/>
              </a:rPr>
              <a:t>пунктами</a:t>
            </a:r>
            <a:r>
              <a:rPr kumimoji="0" lang="ru-RU" sz="3200" b="0" i="0" u="none" strike="noStrike" kern="1200" cap="none" spc="0" normalizeH="0" baseline="0" noProof="0" dirty="0">
                <a:ln>
                  <a:noFill/>
                </a:ln>
                <a:solidFill>
                  <a:prstClr val="black"/>
                </a:solidFill>
                <a:effectLst/>
                <a:uLnTx/>
                <a:uFillTx/>
                <a:latin typeface="Calibri"/>
                <a:ea typeface="+mn-ea"/>
                <a:cs typeface="+mn-cs"/>
              </a:rPr>
              <a:t> </a:t>
            </a:r>
            <a:r>
              <a:rPr kumimoji="0" lang="ru-RU" sz="3200" b="0" i="0" u="none" strike="noStrike" kern="1200" cap="none" spc="0" normalizeH="0" baseline="0" noProof="0" dirty="0">
                <a:ln>
                  <a:noFill/>
                </a:ln>
                <a:solidFill>
                  <a:srgbClr val="FF0000"/>
                </a:solidFill>
                <a:effectLst/>
                <a:uLnTx/>
                <a:uFillTx/>
                <a:latin typeface="Calibri"/>
                <a:ea typeface="+mn-ea"/>
                <a:cs typeface="+mn-cs"/>
              </a:rPr>
              <a:t>4, 5, 23, 42, 44 и 46 </a:t>
            </a:r>
            <a:r>
              <a:rPr lang="ru-RU" sz="3200" strike="sngStrike" dirty="0"/>
              <a:t>пунктом 46 </a:t>
            </a:r>
            <a:r>
              <a:rPr lang="ru-RU" sz="3200" dirty="0"/>
              <a:t>части 1 статьи 93 указанного Федерального закона, применяются </a:t>
            </a:r>
            <a:r>
              <a:rPr lang="ru-RU" sz="3200" b="1" dirty="0"/>
              <a:t>с 1 июля 2026 года.</a:t>
            </a:r>
          </a:p>
          <a:p>
            <a:endParaRPr lang="ru-RU" sz="3300" i="1" dirty="0">
              <a:solidFill>
                <a:srgbClr val="7030A0"/>
              </a:solidFill>
            </a:endParaRPr>
          </a:p>
          <a:p>
            <a:r>
              <a:rPr lang="ru-RU" sz="3300" i="1" dirty="0">
                <a:solidFill>
                  <a:srgbClr val="7030A0"/>
                </a:solidFill>
              </a:rPr>
              <a:t>То есть даже, если заказчик захочет по п.п.4, 5, 23, 42, 44 и 46  заключить контракт с использованием единой информационной системы до 01.07.2026 он это сделать не сможет.</a:t>
            </a:r>
          </a:p>
          <a:p>
            <a:endParaRPr lang="ru-RU" sz="2200" i="1" dirty="0"/>
          </a:p>
          <a:p>
            <a:r>
              <a:rPr lang="ru-RU" sz="2200" i="1" dirty="0"/>
              <a:t>П. 4 и 5 – закупки малого объема;</a:t>
            </a:r>
          </a:p>
          <a:p>
            <a:r>
              <a:rPr lang="ru-RU" sz="2200" i="1" dirty="0"/>
              <a:t>П. 23 – Техобслуживание зданий;</a:t>
            </a:r>
          </a:p>
          <a:p>
            <a:r>
              <a:rPr lang="ru-RU" sz="2200" i="1" dirty="0"/>
              <a:t>П. 42 – Контракты с физлицами, заключаемые для </a:t>
            </a:r>
            <a:r>
              <a:rPr lang="ru-RU" sz="2200" i="1" dirty="0" err="1"/>
              <a:t>стат.учета</a:t>
            </a:r>
            <a:r>
              <a:rPr lang="ru-RU" sz="2200" i="1" dirty="0"/>
              <a:t>;</a:t>
            </a:r>
          </a:p>
          <a:p>
            <a:r>
              <a:rPr lang="ru-RU" sz="2200" i="1" dirty="0"/>
              <a:t>П.46 - Осуществление закупок товаров, работ, услуг за счет финансовых средств, выделенных на оперативно-разыскную деятельность. </a:t>
            </a:r>
          </a:p>
          <a:p>
            <a:endParaRPr lang="ru-RU" sz="3300" dirty="0"/>
          </a:p>
        </p:txBody>
      </p:sp>
      <p:sp>
        <p:nvSpPr>
          <p:cNvPr id="4" name="Заголовок 1">
            <a:extLst>
              <a:ext uri="{FF2B5EF4-FFF2-40B4-BE49-F238E27FC236}">
                <a16:creationId xmlns:a16="http://schemas.microsoft.com/office/drawing/2014/main" id="{1F7173E5-2920-6969-4955-03222CF68181}"/>
              </a:ext>
            </a:extLst>
          </p:cNvPr>
          <p:cNvSpPr txBox="1">
            <a:spLocks/>
          </p:cNvSpPr>
          <p:nvPr/>
        </p:nvSpPr>
        <p:spPr>
          <a:xfrm>
            <a:off x="517029" y="247167"/>
            <a:ext cx="10515600" cy="400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400" b="0" i="0" u="none" strike="noStrike" kern="1200" cap="none" spc="0" normalizeH="0" baseline="0" noProof="0" dirty="0">
                <a:ln>
                  <a:noFill/>
                </a:ln>
                <a:solidFill>
                  <a:srgbClr val="0070C0"/>
                </a:solidFill>
                <a:effectLst/>
                <a:uLnTx/>
                <a:uFillTx/>
                <a:latin typeface="Calibri Light"/>
                <a:ea typeface="+mj-ea"/>
                <a:cs typeface="+mj-cs"/>
              </a:rPr>
              <a:t>Изменения в 360-ФЗ  </a:t>
            </a:r>
            <a:r>
              <a:rPr kumimoji="0" lang="ru-RU" sz="2400" b="0" i="1" u="none" strike="noStrike" kern="1200" cap="none" spc="0" normalizeH="0" baseline="0" noProof="0" dirty="0">
                <a:ln>
                  <a:noFill/>
                </a:ln>
                <a:effectLst/>
                <a:uLnTx/>
                <a:uFillTx/>
                <a:latin typeface="Calibri Light"/>
                <a:ea typeface="+mj-ea"/>
                <a:cs typeface="+mj-cs"/>
              </a:rPr>
              <a:t>(</a:t>
            </a:r>
            <a:r>
              <a:rPr kumimoji="0" lang="ru-RU" sz="1800" b="1" i="1" u="none" strike="noStrike" kern="1200" cap="none" spc="0" normalizeH="0" baseline="0" noProof="0" dirty="0">
                <a:ln>
                  <a:noFill/>
                </a:ln>
                <a:effectLst/>
                <a:uLnTx/>
                <a:uFillTx/>
                <a:latin typeface="Calibri Light"/>
                <a:ea typeface="+mj-ea"/>
                <a:cs typeface="+mj-cs"/>
              </a:rPr>
              <a:t>Изменения вступают в силу со дня официального опубликования настоящего федерального закона – с 26.12.2024)</a:t>
            </a:r>
          </a:p>
        </p:txBody>
      </p:sp>
    </p:spTree>
    <p:extLst>
      <p:ext uri="{BB962C8B-B14F-4D97-AF65-F5344CB8AC3E}">
        <p14:creationId xmlns:p14="http://schemas.microsoft.com/office/powerpoint/2010/main" val="28842306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1C3079-A3C5-FBF5-4A3A-93E0769D7FD1}"/>
              </a:ext>
            </a:extLst>
          </p:cNvPr>
          <p:cNvSpPr>
            <a:spLocks noGrp="1"/>
          </p:cNvSpPr>
          <p:nvPr>
            <p:ph type="title"/>
          </p:nvPr>
        </p:nvSpPr>
        <p:spPr>
          <a:xfrm>
            <a:off x="669524" y="1510345"/>
            <a:ext cx="10515600" cy="1325563"/>
          </a:xfrm>
        </p:spPr>
        <p:txBody>
          <a:bodyPr/>
          <a:lstStyle/>
          <a:p>
            <a:r>
              <a:rPr lang="ru-RU" dirty="0">
                <a:solidFill>
                  <a:srgbClr val="0070C0"/>
                </a:solidFill>
              </a:rPr>
              <a:t>Цифровизация дополнительных соглашений</a:t>
            </a:r>
          </a:p>
        </p:txBody>
      </p:sp>
    </p:spTree>
    <p:extLst>
      <p:ext uri="{BB962C8B-B14F-4D97-AF65-F5344CB8AC3E}">
        <p14:creationId xmlns:p14="http://schemas.microsoft.com/office/powerpoint/2010/main" val="33191548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9EB750-F143-1502-5616-C66B208F5568}"/>
              </a:ext>
            </a:extLst>
          </p:cNvPr>
          <p:cNvSpPr>
            <a:spLocks noGrp="1"/>
          </p:cNvSpPr>
          <p:nvPr>
            <p:ph type="title"/>
          </p:nvPr>
        </p:nvSpPr>
        <p:spPr>
          <a:xfrm>
            <a:off x="838199" y="123565"/>
            <a:ext cx="11022367" cy="1056880"/>
          </a:xfrm>
        </p:spPr>
        <p:txBody>
          <a:bodyPr>
            <a:normAutofit/>
          </a:bodyPr>
          <a:lstStyle/>
          <a:p>
            <a:r>
              <a:rPr lang="ru-RU" sz="2400" b="1" dirty="0"/>
              <a:t>Статья 95. Изменение, расторжение контракта – </a:t>
            </a:r>
            <a:r>
              <a:rPr lang="ru-RU" sz="2400" b="1" dirty="0">
                <a:solidFill>
                  <a:srgbClr val="FF0000"/>
                </a:solidFill>
              </a:rPr>
              <a:t>с 01.04.2025 </a:t>
            </a:r>
            <a:r>
              <a:rPr lang="ru-RU" sz="2400" i="1" dirty="0"/>
              <a:t>(360-ФЗ от 02.07.2021 в ред. 318-ФЗ от 08.08.2024)</a:t>
            </a:r>
          </a:p>
        </p:txBody>
      </p:sp>
      <p:sp>
        <p:nvSpPr>
          <p:cNvPr id="3" name="Объект 2">
            <a:extLst>
              <a:ext uri="{FF2B5EF4-FFF2-40B4-BE49-F238E27FC236}">
                <a16:creationId xmlns:a16="http://schemas.microsoft.com/office/drawing/2014/main" id="{46D571C7-7DA8-B7B1-2A76-906297DB2180}"/>
              </a:ext>
            </a:extLst>
          </p:cNvPr>
          <p:cNvSpPr>
            <a:spLocks noGrp="1"/>
          </p:cNvSpPr>
          <p:nvPr>
            <p:ph idx="1"/>
          </p:nvPr>
        </p:nvSpPr>
        <p:spPr>
          <a:xfrm>
            <a:off x="838200" y="1253331"/>
            <a:ext cx="10515600" cy="4351338"/>
          </a:xfrm>
        </p:spPr>
        <p:txBody>
          <a:bodyPr>
            <a:normAutofit/>
          </a:bodyPr>
          <a:lstStyle/>
          <a:p>
            <a:pPr marL="0" indent="0">
              <a:buNone/>
            </a:pPr>
            <a:r>
              <a:rPr lang="ru-RU" sz="1800" dirty="0">
                <a:solidFill>
                  <a:srgbClr val="FF0000"/>
                </a:solidFill>
              </a:rPr>
              <a:t>Новая часть 1.7. </a:t>
            </a:r>
            <a:r>
              <a:rPr lang="ru-RU" sz="1800" dirty="0"/>
              <a:t>Соглашение об изменении условий контракта, заключенного по результатам электронных процедур, закрытых электронных процедур, заключается с использованием единой информационной системы. В случаях, предусмотренных частью 5 статьи 103 настоящего Федерального закона, такое соглашение не размещается на официальном сайте.</a:t>
            </a:r>
          </a:p>
        </p:txBody>
      </p:sp>
      <p:sp>
        <p:nvSpPr>
          <p:cNvPr id="5" name="TextBox 4">
            <a:extLst>
              <a:ext uri="{FF2B5EF4-FFF2-40B4-BE49-F238E27FC236}">
                <a16:creationId xmlns:a16="http://schemas.microsoft.com/office/drawing/2014/main" id="{0515FFBC-0EBA-86E8-87D6-4596420499F3}"/>
              </a:ext>
            </a:extLst>
          </p:cNvPr>
          <p:cNvSpPr txBox="1"/>
          <p:nvPr/>
        </p:nvSpPr>
        <p:spPr>
          <a:xfrm>
            <a:off x="934375" y="2749365"/>
            <a:ext cx="107663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0000"/>
                </a:solidFill>
                <a:effectLst/>
                <a:uLnTx/>
                <a:uFillTx/>
                <a:latin typeface="Calibri" panose="020F0502020204030204"/>
                <a:ea typeface="+mn-ea"/>
                <a:cs typeface="+mn-cs"/>
              </a:rPr>
              <a:t>Новая часть 8.1.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Соглашение о расторжении контракта, заключенного по результатам электронных процедур, закрытых электронных процедур, заключается с использованием единой информационной системы. В случаях, предусмотренных частью 5 статьи 103 настоящего Федерального закона, такое соглашение не размещается на официальном сайте.</a:t>
            </a:r>
          </a:p>
        </p:txBody>
      </p:sp>
      <p:sp>
        <p:nvSpPr>
          <p:cNvPr id="6" name="TextBox 5">
            <a:extLst>
              <a:ext uri="{FF2B5EF4-FFF2-40B4-BE49-F238E27FC236}">
                <a16:creationId xmlns:a16="http://schemas.microsoft.com/office/drawing/2014/main" id="{5FD71D02-6EC4-6DBD-8390-1060C93E8AEC}"/>
              </a:ext>
            </a:extLst>
          </p:cNvPr>
          <p:cNvSpPr txBox="1"/>
          <p:nvPr/>
        </p:nvSpPr>
        <p:spPr>
          <a:xfrm>
            <a:off x="838200" y="4391171"/>
            <a:ext cx="10515599"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0000"/>
                </a:solidFill>
                <a:effectLst/>
                <a:uLnTx/>
                <a:uFillTx/>
                <a:latin typeface="Calibri" panose="020F0502020204030204"/>
                <a:ea typeface="+mn-ea"/>
                <a:cs typeface="+mn-cs"/>
              </a:rPr>
              <a:t>360-ФЗ статья 8 часть 13.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отношении контракта, </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заключенного до 1 апреля 2025 года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положения частей 1.7 и 8.1 статьи 95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применяются в случае</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srgbClr val="FF0000"/>
                </a:solidFill>
                <a:effectLst/>
                <a:uLnTx/>
                <a:uFillTx/>
                <a:latin typeface="Calibri" panose="020F0502020204030204"/>
                <a:ea typeface="+mn-ea"/>
                <a:cs typeface="+mn-cs"/>
              </a:rPr>
              <a:t>если такой контракт заключен с использованием единой информационной системы в сфере закупок и при его исполнении не заключено соглашение об изменении условий такого контракта без использования единой информационной системы в сфере закупок.</a:t>
            </a:r>
          </a:p>
        </p:txBody>
      </p:sp>
    </p:spTree>
    <p:extLst>
      <p:ext uri="{BB962C8B-B14F-4D97-AF65-F5344CB8AC3E}">
        <p14:creationId xmlns:p14="http://schemas.microsoft.com/office/powerpoint/2010/main" val="31601712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FC8CA7-2ED5-C66F-FC4B-9FE4C835252F}"/>
              </a:ext>
            </a:extLst>
          </p:cNvPr>
          <p:cNvSpPr>
            <a:spLocks noGrp="1"/>
          </p:cNvSpPr>
          <p:nvPr>
            <p:ph type="title"/>
          </p:nvPr>
        </p:nvSpPr>
        <p:spPr>
          <a:xfrm>
            <a:off x="749515" y="664635"/>
            <a:ext cx="10515600" cy="2190310"/>
          </a:xfrm>
          <a:solidFill>
            <a:schemeClr val="accent6">
              <a:lumMod val="20000"/>
              <a:lumOff val="80000"/>
            </a:schemeClr>
          </a:solidFill>
        </p:spPr>
        <p:txBody>
          <a:bodyPr>
            <a:normAutofit fontScale="90000"/>
          </a:bodyPr>
          <a:lstStyle/>
          <a:p>
            <a:r>
              <a:rPr lang="ru-RU" dirty="0"/>
              <a:t>Изменения в подзаконных актах Правительства (за исключением национального режима), а также новые акты Правительства принятые </a:t>
            </a:r>
            <a:r>
              <a:rPr lang="ru-RU" dirty="0">
                <a:solidFill>
                  <a:srgbClr val="FF0000"/>
                </a:solidFill>
              </a:rPr>
              <a:t>в 2025 году</a:t>
            </a:r>
          </a:p>
        </p:txBody>
      </p:sp>
    </p:spTree>
    <p:extLst>
      <p:ext uri="{BB962C8B-B14F-4D97-AF65-F5344CB8AC3E}">
        <p14:creationId xmlns:p14="http://schemas.microsoft.com/office/powerpoint/2010/main" val="22135834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DD83BA-4CF3-171E-4102-82C965A33B5B}"/>
              </a:ext>
            </a:extLst>
          </p:cNvPr>
          <p:cNvSpPr>
            <a:spLocks noGrp="1"/>
          </p:cNvSpPr>
          <p:nvPr>
            <p:ph type="title"/>
          </p:nvPr>
        </p:nvSpPr>
        <p:spPr>
          <a:xfrm>
            <a:off x="345325" y="590478"/>
            <a:ext cx="11334485" cy="1325563"/>
          </a:xfrm>
        </p:spPr>
        <p:txBody>
          <a:bodyPr>
            <a:noAutofit/>
          </a:bodyPr>
          <a:lstStyle/>
          <a:p>
            <a:pPr algn="ctr"/>
            <a:r>
              <a:rPr lang="ru-RU" sz="2400" dirty="0">
                <a:solidFill>
                  <a:srgbClr val="0070C0"/>
                </a:solidFill>
              </a:rPr>
              <a:t>Постановление Правительства РФ от 16 апреля 2022 г. N 680 «Об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br>
              <a:rPr lang="ru-RU" sz="2400" b="1" dirty="0">
                <a:solidFill>
                  <a:srgbClr val="0070C0"/>
                </a:solidFill>
              </a:rPr>
            </a:br>
            <a:r>
              <a:rPr lang="ru-RU" sz="1600" b="1" i="1" dirty="0"/>
              <a:t>(Постановление Правительства России от 28 декабря 2024 г. N 1981) </a:t>
            </a:r>
            <a:br>
              <a:rPr lang="ru-RU" sz="1600" b="1" i="1" dirty="0"/>
            </a:br>
            <a:endParaRPr lang="ru-RU" sz="1600" b="1" i="1" dirty="0"/>
          </a:p>
        </p:txBody>
      </p:sp>
      <p:sp>
        <p:nvSpPr>
          <p:cNvPr id="3" name="Объект 2">
            <a:extLst>
              <a:ext uri="{FF2B5EF4-FFF2-40B4-BE49-F238E27FC236}">
                <a16:creationId xmlns:a16="http://schemas.microsoft.com/office/drawing/2014/main" id="{A6D45463-1FF5-110F-49C5-6B1EAC63DA43}"/>
              </a:ext>
            </a:extLst>
          </p:cNvPr>
          <p:cNvSpPr>
            <a:spLocks noGrp="1"/>
          </p:cNvSpPr>
          <p:nvPr>
            <p:ph idx="1"/>
          </p:nvPr>
        </p:nvSpPr>
        <p:spPr>
          <a:xfrm>
            <a:off x="246573" y="2441329"/>
            <a:ext cx="10800127" cy="3953880"/>
          </a:xfrm>
        </p:spPr>
        <p:txBody>
          <a:bodyPr>
            <a:noAutofit/>
          </a:bodyPr>
          <a:lstStyle/>
          <a:p>
            <a:pPr marL="342900" indent="-342900">
              <a:buAutoNum type="arabicPeriod"/>
            </a:pPr>
            <a:r>
              <a:rPr lang="ru-RU" sz="1800" dirty="0"/>
              <a:t>Установить, что при возникновении в ходе исполнения государственных и муниципальных контрактов (далее - контракт),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независящих от сторон контракта обстоятельств, влекущих невозможность его исполнения, в 2022 - </a:t>
            </a:r>
            <a:r>
              <a:rPr lang="ru-RU" sz="1800" b="1" dirty="0">
                <a:solidFill>
                  <a:srgbClr val="FF0000"/>
                </a:solidFill>
              </a:rPr>
              <a:t>2025 г</a:t>
            </a:r>
            <a:r>
              <a:rPr lang="ru-RU" sz="1800" dirty="0"/>
              <a:t>одах допускаются следующие изменения существенных условий контракта:</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а) изменение (продление) срока исполнения контракта, в том числе в связи с необходимостью внесения изменений в проектную документацию, включая контракт, срок исполнения которого в соответствии с положениями Федерального закона "О контрактной системе в сфере закупок товаров, работ, услуг для обеспечения государственных и муниципальных нужд" ранее изменялся;</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б) изменение объема и (или) видов выполняемых работ по контракту, спецификации и типов оборудования, предусмотренных проектной документацией;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в) изменения, связанные с заменой строительных ресурсов на аналогичные строительные ресурсы, в том числе в связи с внесением изменений в проектную документацию;</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г) изменение отдельных этапов исполнения контракта, в том числе наименования, состава, объемов и видов работ, цены отдельного этапа исполнения контракта;</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д) установление условия о выплате аванса или об изменении установленного размера аванса;</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е) изменение порядка приемки и оплаты отдельного этапа исполнения контракта, результатов выполненных работ.</a:t>
            </a:r>
          </a:p>
        </p:txBody>
      </p:sp>
    </p:spTree>
    <p:extLst>
      <p:ext uri="{BB962C8B-B14F-4D97-AF65-F5344CB8AC3E}">
        <p14:creationId xmlns:p14="http://schemas.microsoft.com/office/powerpoint/2010/main" val="12495480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18130</Words>
  <Application>Microsoft Office PowerPoint</Application>
  <PresentationFormat>Широкоэкранный</PresentationFormat>
  <Paragraphs>539</Paragraphs>
  <Slides>111</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6</vt:i4>
      </vt:variant>
      <vt:variant>
        <vt:lpstr>Заголовки слайдов</vt:lpstr>
      </vt:variant>
      <vt:variant>
        <vt:i4>111</vt:i4>
      </vt:variant>
    </vt:vector>
  </HeadingPairs>
  <TitlesOfParts>
    <vt:vector size="122" baseType="lpstr">
      <vt:lpstr>Arial</vt:lpstr>
      <vt:lpstr>Calibri</vt:lpstr>
      <vt:lpstr>Calibri Light</vt:lpstr>
      <vt:lpstr>Myriad Pro</vt:lpstr>
      <vt:lpstr>Times New Roman</vt:lpstr>
      <vt:lpstr>Тема Office</vt:lpstr>
      <vt:lpstr>Office Theme</vt:lpstr>
      <vt:lpstr>2_Office Theme</vt:lpstr>
      <vt:lpstr>8_Тема Office</vt:lpstr>
      <vt:lpstr>8_Оформление по умолчанию</vt:lpstr>
      <vt:lpstr>1_Тема Office</vt:lpstr>
      <vt:lpstr>Ключевые изменения законодательства о контрактной системе в сфере закупок</vt:lpstr>
      <vt:lpstr>Презентация PowerPoint</vt:lpstr>
      <vt:lpstr>Изменения в порядке уведомления органа, уполномоченного на осуществление контроля в сфере закупок</vt:lpstr>
      <vt:lpstr>Статья 93. Осуществление закупки у единственного поставщика (подрядчика, исполнителя)</vt:lpstr>
      <vt:lpstr>Изменения в работе с единой информационной системой</vt:lpstr>
      <vt:lpstr>Постановление Правительства РФ от 27 января 2022 г. N 60 "О мерах по информационному обеспечению контрактной системы…..»</vt:lpstr>
      <vt:lpstr>Постановление Правительства РФ от 27 января 2022 г. N 60 "О мерах по информационному обеспечению контрактной системы…..»</vt:lpstr>
      <vt:lpstr>Постановление Правительства РФ от 27 января 2022 г. N 60 "О мерах по информационному обеспечению контрактной системы…..»</vt:lpstr>
      <vt:lpstr>Постановление Правительства РФ от 27 января 2022 г. N 60 "О мерах по информационному обеспечению контрактной системы…..»</vt:lpstr>
      <vt:lpstr>Презентация PowerPoint</vt:lpstr>
      <vt:lpstr>Постановление Правительства РФ от 27 января 2022 г. N 60 "О мерах по информационному обеспечению контрактной системы…..»</vt:lpstr>
      <vt:lpstr>Постановление Правительства РФ от 27 января 2022 г. N 60 "О мерах по информационному обеспечению контрактной системы…..»</vt:lpstr>
      <vt:lpstr>Постановление Правительства РФ от 27 января 2022 г. N 60 "О мерах по информационному обеспечению контрактной системы…..»</vt:lpstr>
      <vt:lpstr>Изменения в правилах нормирования – с 25.06.2025</vt:lpstr>
      <vt:lpstr>Постановление Правительства РФ от 2 сентября 2015 г. N 926 "Об утверждении Общих правил определения требований к закупаемым заказчиками отдельным видам товаров, работ, услуг (в том числе предельных цен товаров, работ, услуг)«  в ред. ПП РФ от  12 июня 2025 г. N 889 </vt:lpstr>
      <vt:lpstr>Постановление Правительства РФ от 2 сентября 2015 г. N 926 "Об утверждении Общих правил определения требований к закупаемым заказчиками отдельным видам товаров, работ, услуг (в том числе предельных цен товаров, работ, услуг)«  в ред. ПП РФ от  12 июня 2025 г. N 889 </vt:lpstr>
      <vt:lpstr>Постановление Правительства РФ от 2 сентября 2015 г. N 927 "Об определении требований к закупаемым заказчиками отдельным видам товаров, работ, услуг (в том числе предельных цен товаров, работ, услуг)« в ред. ПП РФ от  12 июня 2025 г. N 889 </vt:lpstr>
      <vt:lpstr>Постановление Правительства РФ от 2 сентября 2015 г. N 927 "Об определении требований к закупаемым заказчиками отдельным видам товаров, работ, услуг (в том числе предельных цен товаров, работ, услуг)« в ред. ПП РФ от  12 июня 2025 г. N 889 </vt:lpstr>
      <vt:lpstr>Постановление Правительства РФ от 2 сентября 2015 г. N 927 "Об определении требований к закупаемым заказчиками отдельным видам товаров, работ, услуг (в том числе предельных цен товаров, работ, услуг)« в ред. ПП РФ от  12 июня 2025 г. N 889 </vt:lpstr>
      <vt:lpstr>Изменения в стандартах, которые нельзя использовать, в том числе при описании объекта закупки -  с 01.09.2025</vt:lpstr>
      <vt:lpstr>Приказ Минпромторга России от 30.04.2025 № 2119 </vt:lpstr>
      <vt:lpstr>Принятые изменения в 44-ФЗ, вступающие в силу с 01.01.2026 </vt:lpstr>
      <vt:lpstr>Котировки без ограничения годового объема навсегда</vt:lpstr>
      <vt:lpstr>Статья 24. Способы определения поставщиков (подрядчиков, исполнителей) (Федеральный закон от 26 декабря 2024 г. N 494-ФЗ)</vt:lpstr>
      <vt:lpstr>«Дробление» - До свидания!</vt:lpstr>
      <vt:lpstr>Статья 93. Осуществление закупки у единственного поставщика (подрядчика, исполнителя) (Федеральный закон от 26 декабря 2024 г. N 484-ФЗ)</vt:lpstr>
      <vt:lpstr>Для подтверждения наличия лицензий участник может обойтись без документов</vt:lpstr>
      <vt:lpstr>Статья 24.2. Регистрация участников закупок в единой информационной системе и их аккредитация на электронных площадках, специализированных электронных площадках. Единый реестр участников закупок  (Федеральный закон от 26 декабря 2024 г. N 484-ФЗ)</vt:lpstr>
      <vt:lpstr>Статья 42. Извещение об осуществлении закупки  (Федеральный закон от 26 декабря 2024 г. N 484-ФЗ)</vt:lpstr>
      <vt:lpstr>Статья 43. Заявка на участие в закупке  (Федеральный закон от 26 декабря 2024 г. N 484-ФЗ)</vt:lpstr>
      <vt:lpstr>Статья 43. Заявка на участие в закупке  (Федеральный закон от 26 декабря 2024 г. N 484-ФЗ)</vt:lpstr>
      <vt:lpstr>Ужесточение ответственности за недостоверные сведения в составе заявки</vt:lpstr>
      <vt:lpstr>Статья 31. Требования к участникам закупки.  (Федеральный закон от 7 июня 2025 г. N 138-ФЗ"О внесении изменений в статьи 31 и 43 Федерального закона "О контрактной системе в сфере закупок товаров, работ, услуг для обеспечения государственных и муниципальных нужд«)</vt:lpstr>
      <vt:lpstr>Статья 43. Заявка на участие в закупке  (Федеральный закон от 7 июня 2025 г. N 138-ФЗ"О внесении изменений в статьи 31 и 43 Федерального закона "О контрактной системе в сфере закупок товаров, работ, услуг для обеспечения государственных и муниципальных нужд«)</vt:lpstr>
      <vt:lpstr>Изменения по закупкам в условиях неопределенного объема</vt:lpstr>
      <vt:lpstr>Статья 34. Контракт  (Федеральный закон от 26 декабря 2024 г. N 484-ФЗ)</vt:lpstr>
      <vt:lpstr>Статья 42. Извещение об осуществлении закупки  (Федеральный закон от 26 декабря 2024 г. N 484-ФЗ)</vt:lpstr>
      <vt:lpstr>Изменения в порядке заключения и исполнения контрактов</vt:lpstr>
      <vt:lpstr>Статья 93. Осуществление закупки у единственного поставщика (подрядчика, исполнителя) (Федеральный закон от 26 декабря 2024 г. N 484-ФЗ)</vt:lpstr>
      <vt:lpstr>Статья 93. Осуществление закупки у единственного поставщика (подрядчика, исполнителя) (Федеральный закон от 26 декабря 2024 г. N 484-ФЗ)</vt:lpstr>
      <vt:lpstr>Статья 95. Изменение, расторжение контракта  (Федеральный закон от 31 июля 2025 г. N 333-ФЗ "О внесении изменений в статью 95 Федерального закона "О контрактной системе в сфере закупок товаров, работ, услуг для обеспечения государственных и муниципальных нужд«)</vt:lpstr>
      <vt:lpstr>Презентация PowerPoint</vt:lpstr>
      <vt:lpstr>Статья 95. Изменение, расторжение контракта  (Федеральный закон от 31 июля 2025 г. N 333-ФЗ "О внесении изменений в статью 95 Федерального закона "О контрактной системе в сфере закупок товаров, работ, услуг для обеспечения государственных и муниципальных нужд«)</vt:lpstr>
      <vt:lpstr>Изменения в порядке осуществления контроля</vt:lpstr>
      <vt:lpstr>Статья 99. Контроль в сфере закупок  (Федеральный закон от 26 декабря 2024 г. N 484-ФЗ)</vt:lpstr>
      <vt:lpstr>Статья 106. Рассмотрение жалобы по существу (Федеральный закон от 26 декабря 2024 г. N 484-ФЗ)</vt:lpstr>
      <vt:lpstr>О совместных электронных конкурсах по закупкам со встречными инвестиционными обязательствами</vt:lpstr>
      <vt:lpstr>Статья 111.4. Особенности осуществления закупки, по результатам которой заключается контракт со встречными инвестиционными обязательствами (Федеральный закон от 26 декабря 2024 г. N 484-ФЗ)</vt:lpstr>
      <vt:lpstr>Статья 111.4. Особенности осуществления закупки, по результатам которой заключается контракт со встречными инвестиционными обязательствами (Федеральный закон от 26 декабря 2024 г. N 484-ФЗ)</vt:lpstr>
      <vt:lpstr>Технические изменения в информационном обеспечении закрытого конкурса</vt:lpstr>
      <vt:lpstr>Статья 73. Проведение закрытого конкурса  (Федеральный закон от 26 декабря 2024 г. N 484-ФЗ)</vt:lpstr>
      <vt:lpstr>Технические правки по обеспечению исполнения контракта при применении антидемпинговых мер</vt:lpstr>
      <vt:lpstr>Статья 37. Антидемпинговые меры при проведении конкурса и аукциона (Федеральный закон от 26 декабря 2024 г. N 484-ФЗ)</vt:lpstr>
      <vt:lpstr>Статья 37. Антидемпинговые меры при проведении конкурса и аукциона (Федеральный закон от 26 декабря 2024 г. N 484-ФЗ)</vt:lpstr>
      <vt:lpstr>Принятые изменения в 44-ФЗ, вступающие в силу с 01.07.2026 </vt:lpstr>
      <vt:lpstr>Изменения в закупках Росстата</vt:lpstr>
      <vt:lpstr>Статья 93. Осуществление закупки у единственного поставщика (подрядчика, исполнителя) (Федеральный закон от 26 декабря 2024 г. N 484-ФЗ)  - с 01.07.2026</vt:lpstr>
      <vt:lpstr>Статья 103. Реестр контрактов, заключенных заказчиками – с 01.07.2026 (Федеральный закон от 26 декабря 2024 г. N 484-ФЗ)</vt:lpstr>
      <vt:lpstr>Новый подход к ведению реестра контрактов в закупках малого объема</vt:lpstr>
      <vt:lpstr>Презентация PowerPoint</vt:lpstr>
      <vt:lpstr>Статья 103. Реестр контрактов, заключенных заказчиками – с 01.07.2026 (Федеральный закон от 26 декабря 2024 г. N 484-ФЗ)</vt:lpstr>
      <vt:lpstr>Статья 103. Реестр контрактов, заключенных заказчиками – с 01.07.2026 (Федеральный закон от 26 декабря 2024 г. N 484-ФЗ)</vt:lpstr>
      <vt:lpstr>Статья 103. Реестр контрактов, заключенных заказчиками  (Федеральный закон от 26 декабря 2024 г. N 484-ФЗ)</vt:lpstr>
      <vt:lpstr>Нормы 44-ФЗ, которые могут закончить действие в 2026 году</vt:lpstr>
      <vt:lpstr>Статья 112  - с 01.01.2025 (494-ФЗ от 26.12.2024)</vt:lpstr>
      <vt:lpstr>Статья 112  - с 01.01.2025 (494-ФЗ от 26.12.2024)</vt:lpstr>
      <vt:lpstr>Презентация PowerPoint</vt:lpstr>
      <vt:lpstr>Презентация PowerPoint</vt:lpstr>
      <vt:lpstr>Презентация PowerPoint</vt:lpstr>
      <vt:lpstr>Федеральный закон от 8 марта 2022 г. N 46-ФЗ "О внесении изменений в отдельные законодательные акты Российской Федерации"  (в редакции 494-ФЗ от  26.12.2024)</vt:lpstr>
      <vt:lpstr>Перспектива изменений в 44-ФЗ  в 2026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Изменения понятийного аппарата</vt:lpstr>
      <vt:lpstr>Презентация PowerPoint</vt:lpstr>
      <vt:lpstr>Статья 3. Основные понятия, используемые в настоящем Федеральном законе  с 01.01.2025  (484-ФЗ от 26.12.2024)</vt:lpstr>
      <vt:lpstr>Статья 34. Контракт - с 01.01.2025  (484-ФЗ от 26.12.2024 г.)</vt:lpstr>
      <vt:lpstr>Особенности таких контрактов</vt:lpstr>
      <vt:lpstr>Особенности таких контрактов</vt:lpstr>
      <vt:lpstr>Изменения в учете объема закупок у субъектов малого предпринимательства</vt:lpstr>
      <vt:lpstr>Статья 30. Участие субъектов малого предпринимательства, социально ориентированных некоммерческих организаций в закупках  - с 01.01.2025 (494-ФЗ от 26.12.2024)</vt:lpstr>
      <vt:lpstr>Постановление Правительства Российской Федерации от 22 мая 2025 г. N 708 «Об установлении случаев осуществления закупок, при которых такие закупки не включаются в расчет совокупного годового объема закупок при определении объема закупок у субъектов малого предпринимательства и социально ориентированных некоммерческих организаций»- с 31.05.2025</vt:lpstr>
      <vt:lpstr>Изменения в порядке заключения контрактов с единственным поставщиком</vt:lpstr>
      <vt:lpstr>Статья 93. Осуществление закупки у единственного поставщика (484-ФЗ от 26.12.2024 г.)</vt:lpstr>
      <vt:lpstr>Статья 93. Осуществление закупки у единственного поставщика (подрядчика, исполнителя (484-ФЗ от 26.12.2024 г.)</vt:lpstr>
      <vt:lpstr>Статья 93. Осуществление закупки у единственного поставщика – с 01.01.2025</vt:lpstr>
      <vt:lpstr>Где по ед.поставщику  цифровая «обязаловка»</vt:lpstr>
      <vt:lpstr>Презентация PowerPoint</vt:lpstr>
      <vt:lpstr>Презентация PowerPoint</vt:lpstr>
      <vt:lpstr>Презентация PowerPoint</vt:lpstr>
      <vt:lpstr>Цифровизация дополнительных соглашений</vt:lpstr>
      <vt:lpstr>Статья 95. Изменение, расторжение контракта – с 01.04.2025 (360-ФЗ от 02.07.2021 в ред. 318-ФЗ от 08.08.2024)</vt:lpstr>
      <vt:lpstr>Изменения в подзаконных актах Правительства (за исключением национального режима), а также новые акты Правительства принятые в 2025 году</vt:lpstr>
      <vt:lpstr>Постановление Правительства РФ от 16 апреля 2022 г. N 680 «Об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(Постановление Правительства России от 28 декабря 2024 г. N 1981)  </vt:lpstr>
      <vt:lpstr>Постановление Правительства Российской Федерации от 09.12.2024 № 1740  "О внесении изменений в некоторые акты Правительства Российской Федерации по вопросам осуществления закупок товаров, работ, услуг для обеспечения государственных и муниципальных нужд« - с 01.01.2025</vt:lpstr>
      <vt:lpstr>Постановление Правительства Российской Федерации от 26.12.2024 № 1907 "О внесении изменений в некоторые акты Правительства Российской Федерации«  -  с 04.01.2025 (1 из 2)</vt:lpstr>
      <vt:lpstr>Постановление Правительства Российской Федерации от 26.12.2024 № 1907 "О внесении изменений в некоторые акты Правительства Российской Федерации«  -  с 04.01.2025 (2 из 2)</vt:lpstr>
      <vt:lpstr>Постановление Правительства Российской Федерации от 14 ноября 2024 г. N 1550 "Об утверждении типовых условий контрактов на выполнение авиационных работ в целях оказания медицинской помощи на территории Российской Федерации"</vt:lpstr>
      <vt:lpstr>Приказ Федеральной антимонопольной службы от 22 ноября 2024 г. N 894/24 "Об утверждении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топлива моторного, включая автомобильный и авиационный бензин« - с 03.02.2025</vt:lpstr>
      <vt:lpstr>Судебная коллегия ВС ПФ по административным вопросам (Дело № АКПИ24-965) 16.01.2025 отменила в полном объеме письмо – разъяснение ФАС России</vt:lpstr>
      <vt:lpstr>Презентация PowerPoint</vt:lpstr>
      <vt:lpstr>Определение ВС РФ от 16.05.2025 N 305-ЭС25-2383 (по делу N А40-42611/2024) </vt:lpstr>
      <vt:lpstr>Изменения в иных федеральных законах, связанных с закупочной деятельностью вступающие в силу в 2025 году</vt:lpstr>
      <vt:lpstr>Новая редакция КОАП с 01.03.2025</vt:lpstr>
      <vt:lpstr>Федеральный закон от 4 мая 2011 г. N 99-ФЗ «О лицензировании отдельных видов деятельности»- с 01.09.2024 Федеральный закон от 26 февраля 2024 г. N 22-ФЗ</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Татьяна</dc:creator>
  <cp:lastModifiedBy>Даниил Еленцов</cp:lastModifiedBy>
  <cp:revision>98</cp:revision>
  <dcterms:created xsi:type="dcterms:W3CDTF">2025-08-03T09:23:08Z</dcterms:created>
  <dcterms:modified xsi:type="dcterms:W3CDTF">2025-08-05T19:54:32Z</dcterms:modified>
</cp:coreProperties>
</file>