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2" r:id="rId3"/>
    <p:sldMasterId id="2147483841" r:id="rId4"/>
    <p:sldMasterId id="2147483901" r:id="rId5"/>
    <p:sldMasterId id="2147483907" r:id="rId6"/>
  </p:sldMasterIdLst>
  <p:notesMasterIdLst>
    <p:notesMasterId r:id="rId157"/>
  </p:notesMasterIdLst>
  <p:sldIdLst>
    <p:sldId id="7852" r:id="rId7"/>
    <p:sldId id="8530" r:id="rId8"/>
    <p:sldId id="8531" r:id="rId9"/>
    <p:sldId id="8532" r:id="rId10"/>
    <p:sldId id="8533" r:id="rId11"/>
    <p:sldId id="8534" r:id="rId12"/>
    <p:sldId id="8536" r:id="rId13"/>
    <p:sldId id="8553" r:id="rId14"/>
    <p:sldId id="8539" r:id="rId15"/>
    <p:sldId id="8766" r:id="rId16"/>
    <p:sldId id="8769" r:id="rId17"/>
    <p:sldId id="8770" r:id="rId18"/>
    <p:sldId id="8538" r:id="rId19"/>
    <p:sldId id="8541" r:id="rId20"/>
    <p:sldId id="8543" r:id="rId21"/>
    <p:sldId id="8542" r:id="rId22"/>
    <p:sldId id="8544" r:id="rId23"/>
    <p:sldId id="8545" r:id="rId24"/>
    <p:sldId id="8548" r:id="rId25"/>
    <p:sldId id="8505" r:id="rId26"/>
    <p:sldId id="8481" r:id="rId27"/>
    <p:sldId id="8429" r:id="rId28"/>
    <p:sldId id="8402" r:id="rId29"/>
    <p:sldId id="8403" r:id="rId30"/>
    <p:sldId id="8404" r:id="rId31"/>
    <p:sldId id="8408" r:id="rId32"/>
    <p:sldId id="8657" r:id="rId33"/>
    <p:sldId id="8495" r:id="rId34"/>
    <p:sldId id="8496" r:id="rId35"/>
    <p:sldId id="8500" r:id="rId36"/>
    <p:sldId id="8498" r:id="rId37"/>
    <p:sldId id="8501" r:id="rId38"/>
    <p:sldId id="8502" r:id="rId39"/>
    <p:sldId id="8550" r:id="rId40"/>
    <p:sldId id="8503" r:id="rId41"/>
    <p:sldId id="8504" r:id="rId42"/>
    <p:sldId id="8457" r:id="rId43"/>
    <p:sldId id="8458" r:id="rId44"/>
    <p:sldId id="8551" r:id="rId45"/>
    <p:sldId id="8459" r:id="rId46"/>
    <p:sldId id="8466" r:id="rId47"/>
    <p:sldId id="8467" r:id="rId48"/>
    <p:sldId id="8460" r:id="rId49"/>
    <p:sldId id="8461" r:id="rId50"/>
    <p:sldId id="8462" r:id="rId51"/>
    <p:sldId id="8463" r:id="rId52"/>
    <p:sldId id="8464" r:id="rId53"/>
    <p:sldId id="261" r:id="rId54"/>
    <p:sldId id="8465" r:id="rId55"/>
    <p:sldId id="263" r:id="rId56"/>
    <p:sldId id="265" r:id="rId57"/>
    <p:sldId id="266" r:id="rId58"/>
    <p:sldId id="7960" r:id="rId59"/>
    <p:sldId id="8506" r:id="rId60"/>
    <p:sldId id="8507" r:id="rId61"/>
    <p:sldId id="8508" r:id="rId62"/>
    <p:sldId id="8509" r:id="rId63"/>
    <p:sldId id="8581" r:id="rId64"/>
    <p:sldId id="8623" r:id="rId65"/>
    <p:sldId id="8633" r:id="rId66"/>
    <p:sldId id="8664" r:id="rId67"/>
    <p:sldId id="8557" r:id="rId68"/>
    <p:sldId id="8554" r:id="rId69"/>
    <p:sldId id="8658" r:id="rId70"/>
    <p:sldId id="8589" r:id="rId71"/>
    <p:sldId id="8590" r:id="rId72"/>
    <p:sldId id="8602" r:id="rId73"/>
    <p:sldId id="8587" r:id="rId74"/>
    <p:sldId id="8586" r:id="rId75"/>
    <p:sldId id="8588" r:id="rId76"/>
    <p:sldId id="8592" r:id="rId77"/>
    <p:sldId id="8593" r:id="rId78"/>
    <p:sldId id="8594" r:id="rId79"/>
    <p:sldId id="8546" r:id="rId80"/>
    <p:sldId id="8595" r:id="rId81"/>
    <p:sldId id="8753" r:id="rId82"/>
    <p:sldId id="8754" r:id="rId83"/>
    <p:sldId id="8597" r:id="rId84"/>
    <p:sldId id="8596" r:id="rId85"/>
    <p:sldId id="8600" r:id="rId86"/>
    <p:sldId id="8599" r:id="rId87"/>
    <p:sldId id="8616" r:id="rId88"/>
    <p:sldId id="8771" r:id="rId89"/>
    <p:sldId id="8773" r:id="rId90"/>
    <p:sldId id="8598" r:id="rId91"/>
    <p:sldId id="8601" r:id="rId92"/>
    <p:sldId id="8603" r:id="rId93"/>
    <p:sldId id="8609" r:id="rId94"/>
    <p:sldId id="8610" r:id="rId95"/>
    <p:sldId id="8611" r:id="rId96"/>
    <p:sldId id="8612" r:id="rId97"/>
    <p:sldId id="8613" r:id="rId98"/>
    <p:sldId id="8614" r:id="rId99"/>
    <p:sldId id="8617" r:id="rId100"/>
    <p:sldId id="8619" r:id="rId101"/>
    <p:sldId id="8620" r:id="rId102"/>
    <p:sldId id="8621" r:id="rId103"/>
    <p:sldId id="8331" r:id="rId104"/>
    <p:sldId id="8618" r:id="rId105"/>
    <p:sldId id="8615" r:id="rId106"/>
    <p:sldId id="8625" r:id="rId107"/>
    <p:sldId id="8626" r:id="rId108"/>
    <p:sldId id="8627" r:id="rId109"/>
    <p:sldId id="8628" r:id="rId110"/>
    <p:sldId id="8401" r:id="rId111"/>
    <p:sldId id="8624" r:id="rId112"/>
    <p:sldId id="8629" r:id="rId113"/>
    <p:sldId id="8648" r:id="rId114"/>
    <p:sldId id="8649" r:id="rId115"/>
    <p:sldId id="8647" r:id="rId116"/>
    <p:sldId id="8522" r:id="rId117"/>
    <p:sldId id="8632" r:id="rId118"/>
    <p:sldId id="8635" r:id="rId119"/>
    <p:sldId id="8634" r:id="rId120"/>
    <p:sldId id="8637" r:id="rId121"/>
    <p:sldId id="8622" r:id="rId122"/>
    <p:sldId id="8524" r:id="rId123"/>
    <p:sldId id="8638" r:id="rId124"/>
    <p:sldId id="8631" r:id="rId125"/>
    <p:sldId id="8639" r:id="rId126"/>
    <p:sldId id="8636" r:id="rId127"/>
    <p:sldId id="8525" r:id="rId128"/>
    <p:sldId id="8526" r:id="rId129"/>
    <p:sldId id="8644" r:id="rId130"/>
    <p:sldId id="8640" r:id="rId131"/>
    <p:sldId id="8645" r:id="rId132"/>
    <p:sldId id="8527" r:id="rId133"/>
    <p:sldId id="8641" r:id="rId134"/>
    <p:sldId id="8665" r:id="rId135"/>
    <p:sldId id="8774" r:id="rId136"/>
    <p:sldId id="8775" r:id="rId137"/>
    <p:sldId id="8642" r:id="rId138"/>
    <p:sldId id="8643" r:id="rId139"/>
    <p:sldId id="8646" r:id="rId140"/>
    <p:sldId id="256" r:id="rId141"/>
    <p:sldId id="260" r:id="rId142"/>
    <p:sldId id="8772" r:id="rId143"/>
    <p:sldId id="262" r:id="rId144"/>
    <p:sldId id="267" r:id="rId145"/>
    <p:sldId id="268" r:id="rId146"/>
    <p:sldId id="269" r:id="rId147"/>
    <p:sldId id="257" r:id="rId148"/>
    <p:sldId id="258" r:id="rId149"/>
    <p:sldId id="8776" r:id="rId150"/>
    <p:sldId id="8777" r:id="rId151"/>
    <p:sldId id="8778" r:id="rId152"/>
    <p:sldId id="8780" r:id="rId153"/>
    <p:sldId id="8781" r:id="rId154"/>
    <p:sldId id="8782" r:id="rId155"/>
    <p:sldId id="8779" r:id="rId15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81" d="100"/>
          <a:sy n="81" d="100"/>
        </p:scale>
        <p:origin x="710" y="48"/>
      </p:cViewPr>
      <p:guideLst/>
    </p:cSldViewPr>
  </p:slideViewPr>
  <p:notesTextViewPr>
    <p:cViewPr>
      <p:scale>
        <a:sx n="1" d="1"/>
        <a:sy n="1" d="1"/>
      </p:scale>
      <p:origin x="0" y="0"/>
    </p:cViewPr>
  </p:notesTextViewPr>
  <p:sorterViewPr>
    <p:cViewPr>
      <p:scale>
        <a:sx n="100" d="100"/>
        <a:sy n="100" d="100"/>
      </p:scale>
      <p:origin x="0" y="-3133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viewProps" Target="viewProps.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theme" Target="theme/theme1.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01492-F3F7-459D-8135-3CEC2C92DD93}" type="datetimeFigureOut">
              <a:rPr lang="ru-RU" smtClean="0"/>
              <a:t>05.08.2025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B8560-6AC5-439B-AE73-7F7032D17399}" type="slidenum">
              <a:rPr lang="ru-RU" smtClean="0"/>
              <a:t>‹#›</a:t>
            </a:fld>
            <a:endParaRPr lang="ru-RU"/>
          </a:p>
        </p:txBody>
      </p:sp>
    </p:spTree>
    <p:extLst>
      <p:ext uri="{BB962C8B-B14F-4D97-AF65-F5344CB8AC3E}">
        <p14:creationId xmlns:p14="http://schemas.microsoft.com/office/powerpoint/2010/main" val="2602704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13661C-1E31-47A0-AF3A-8B97A7D96CEB}"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17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B8560-6AC5-439B-AE73-7F7032D1739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56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B0B7FC-1F58-5DD9-8B84-7430E5A590E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5EA05EE-FCF9-B1F3-7C0C-EF68C575D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998D736-8967-4CDB-0431-36C5EF543E92}"/>
              </a:ext>
            </a:extLst>
          </p:cNvPr>
          <p:cNvSpPr>
            <a:spLocks noGrp="1"/>
          </p:cNvSpPr>
          <p:nvPr>
            <p:ph type="dt" sz="half" idx="10"/>
          </p:nvPr>
        </p:nvSpPr>
        <p:spPr/>
        <p:txBody>
          <a:bodyPr/>
          <a:lstStyle/>
          <a:p>
            <a:fld id="{CFE040A8-EBDB-4771-AB9A-795008D58E01}" type="datetimeFigureOut">
              <a:rPr lang="ru-RU" smtClean="0"/>
              <a:t>05.08.2025</a:t>
            </a:fld>
            <a:endParaRPr lang="ru-RU"/>
          </a:p>
        </p:txBody>
      </p:sp>
      <p:sp>
        <p:nvSpPr>
          <p:cNvPr id="5" name="Нижний колонтитул 4">
            <a:extLst>
              <a:ext uri="{FF2B5EF4-FFF2-40B4-BE49-F238E27FC236}">
                <a16:creationId xmlns:a16="http://schemas.microsoft.com/office/drawing/2014/main" id="{F832F0D2-2177-D674-BDED-D227DBAFFA3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0F9234E-4548-6B9B-7CAE-9CE435BEF8AD}"/>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407530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6994D1-D56D-0DC5-2C8D-191F53A5118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869A3B7-9B08-D65C-F05A-0F41D917D63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33F7031-2419-CC6D-2508-DA971CDD88F1}"/>
              </a:ext>
            </a:extLst>
          </p:cNvPr>
          <p:cNvSpPr>
            <a:spLocks noGrp="1"/>
          </p:cNvSpPr>
          <p:nvPr>
            <p:ph type="dt" sz="half" idx="10"/>
          </p:nvPr>
        </p:nvSpPr>
        <p:spPr/>
        <p:txBody>
          <a:bodyPr/>
          <a:lstStyle/>
          <a:p>
            <a:fld id="{CFE040A8-EBDB-4771-AB9A-795008D58E01}" type="datetimeFigureOut">
              <a:rPr lang="ru-RU" smtClean="0"/>
              <a:t>05.08.2025</a:t>
            </a:fld>
            <a:endParaRPr lang="ru-RU"/>
          </a:p>
        </p:txBody>
      </p:sp>
      <p:sp>
        <p:nvSpPr>
          <p:cNvPr id="5" name="Нижний колонтитул 4">
            <a:extLst>
              <a:ext uri="{FF2B5EF4-FFF2-40B4-BE49-F238E27FC236}">
                <a16:creationId xmlns:a16="http://schemas.microsoft.com/office/drawing/2014/main" id="{35452B13-F408-9FE8-0549-26C8F9E24DD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0FD6C0-6326-F75F-F27E-2C4C304B9A54}"/>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343008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E5B4B67-8F3A-292F-A55D-A5094C96493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64D2AAC-7C75-93C3-48BD-4567576E2DC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D34460C-022D-997C-D52A-D0F90E949000}"/>
              </a:ext>
            </a:extLst>
          </p:cNvPr>
          <p:cNvSpPr>
            <a:spLocks noGrp="1"/>
          </p:cNvSpPr>
          <p:nvPr>
            <p:ph type="dt" sz="half" idx="10"/>
          </p:nvPr>
        </p:nvSpPr>
        <p:spPr/>
        <p:txBody>
          <a:bodyPr/>
          <a:lstStyle/>
          <a:p>
            <a:fld id="{CFE040A8-EBDB-4771-AB9A-795008D58E01}" type="datetimeFigureOut">
              <a:rPr lang="ru-RU" smtClean="0"/>
              <a:t>05.08.2025</a:t>
            </a:fld>
            <a:endParaRPr lang="ru-RU"/>
          </a:p>
        </p:txBody>
      </p:sp>
      <p:sp>
        <p:nvSpPr>
          <p:cNvPr id="5" name="Нижний колонтитул 4">
            <a:extLst>
              <a:ext uri="{FF2B5EF4-FFF2-40B4-BE49-F238E27FC236}">
                <a16:creationId xmlns:a16="http://schemas.microsoft.com/office/drawing/2014/main" id="{3FD52A4F-FA33-EDE7-9C9A-2B1D52BEC8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3A812DF-2A3C-5171-B10E-9B2F554D7635}"/>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2098033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76531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3932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52FFD1-FA6F-42C3-BA12-DC2C2C1F2EEE}" type="datetimeFigureOut">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092324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52FFD1-FA6F-42C3-BA12-DC2C2C1F2EEE}" type="datetimeFigureOut">
              <a:rPr lang="ru-RU" smtClean="0"/>
              <a:t>05.08.2025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526923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52FFD1-FA6F-42C3-BA12-DC2C2C1F2EEE}" type="datetimeFigureOut">
              <a:rPr lang="ru-RU" smtClean="0"/>
              <a:t>05.08.2025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007427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852FFD1-FA6F-42C3-BA12-DC2C2C1F2EEE}" type="datetimeFigureOut">
              <a:rPr lang="ru-RU" smtClean="0"/>
              <a:t>05.08.2025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042882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FFD1-FA6F-42C3-BA12-DC2C2C1F2EEE}" type="datetimeFigureOut">
              <a:rPr lang="ru-RU" smtClean="0"/>
              <a:t>05.08.2025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910802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05.08.2025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345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4C959E-1ABB-9381-3B9E-5E2B20B7F82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766B0F7-8D5C-37F7-FF46-E76E57A5331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48C151-4786-5406-DC03-A483A9B182C8}"/>
              </a:ext>
            </a:extLst>
          </p:cNvPr>
          <p:cNvSpPr>
            <a:spLocks noGrp="1"/>
          </p:cNvSpPr>
          <p:nvPr>
            <p:ph type="dt" sz="half" idx="10"/>
          </p:nvPr>
        </p:nvSpPr>
        <p:spPr/>
        <p:txBody>
          <a:bodyPr/>
          <a:lstStyle/>
          <a:p>
            <a:fld id="{CFE040A8-EBDB-4771-AB9A-795008D58E01}" type="datetimeFigureOut">
              <a:rPr lang="ru-RU" smtClean="0"/>
              <a:t>05.08.2025</a:t>
            </a:fld>
            <a:endParaRPr lang="ru-RU"/>
          </a:p>
        </p:txBody>
      </p:sp>
      <p:sp>
        <p:nvSpPr>
          <p:cNvPr id="5" name="Нижний колонтитул 4">
            <a:extLst>
              <a:ext uri="{FF2B5EF4-FFF2-40B4-BE49-F238E27FC236}">
                <a16:creationId xmlns:a16="http://schemas.microsoft.com/office/drawing/2014/main" id="{8B15D66C-351B-83DA-26C0-772B1CF8DA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CC7B35F-EFDB-A920-A51B-BDFBBC50BB1A}"/>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2159166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05.08.2025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254662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732896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05.08.2025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300297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34"/>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068" indent="0" algn="ctr">
              <a:buNone/>
              <a:defRPr/>
            </a:lvl2pPr>
            <a:lvl3pPr marL="914133" indent="0" algn="ctr">
              <a:buNone/>
              <a:defRPr/>
            </a:lvl3pPr>
            <a:lvl4pPr marL="1371200" indent="0" algn="ctr">
              <a:buNone/>
              <a:defRPr/>
            </a:lvl4pPr>
            <a:lvl5pPr marL="1828267" indent="0" algn="ctr">
              <a:buNone/>
              <a:defRPr/>
            </a:lvl5pPr>
            <a:lvl6pPr marL="2285333" indent="0" algn="ctr">
              <a:buNone/>
              <a:defRPr/>
            </a:lvl6pPr>
            <a:lvl7pPr marL="2742399" indent="0" algn="ctr">
              <a:buNone/>
              <a:defRPr/>
            </a:lvl7pPr>
            <a:lvl8pPr marL="3199466" indent="0" algn="ctr">
              <a:buNone/>
              <a:defRPr/>
            </a:lvl8pPr>
            <a:lvl9pPr marL="3656532" indent="0" algn="ctr">
              <a:buNone/>
              <a:defRPr/>
            </a:lvl9pPr>
          </a:lstStyle>
          <a:p>
            <a:r>
              <a:rPr lang="ru-RU"/>
              <a:t>Образец подзаголовка</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55014D-9908-45D2-A44E-1C18C55137B4}"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88400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45383-626B-408D-81A2-2A6BF7BBDEBE}"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53074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5" y="440701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5" y="2906722"/>
            <a:ext cx="10363200" cy="1500187"/>
          </a:xfrm>
        </p:spPr>
        <p:txBody>
          <a:bodyPr anchor="b"/>
          <a:lstStyle>
            <a:lvl1pPr marL="0" indent="0">
              <a:buNone/>
              <a:defRPr sz="2000"/>
            </a:lvl1pPr>
            <a:lvl2pPr marL="457068" indent="0">
              <a:buNone/>
              <a:defRPr sz="1800"/>
            </a:lvl2pPr>
            <a:lvl3pPr marL="914133" indent="0">
              <a:buNone/>
              <a:defRPr sz="1600"/>
            </a:lvl3pPr>
            <a:lvl4pPr marL="1371200" indent="0">
              <a:buNone/>
              <a:defRPr sz="1400"/>
            </a:lvl4pPr>
            <a:lvl5pPr marL="1828267" indent="0">
              <a:buNone/>
              <a:defRPr sz="1400"/>
            </a:lvl5pPr>
            <a:lvl6pPr marL="2285333" indent="0">
              <a:buNone/>
              <a:defRPr sz="1400"/>
            </a:lvl6pPr>
            <a:lvl7pPr marL="2742399" indent="0">
              <a:buNone/>
              <a:defRPr sz="1400"/>
            </a:lvl7pPr>
            <a:lvl8pPr marL="3199466" indent="0">
              <a:buNone/>
              <a:defRPr sz="1400"/>
            </a:lvl8pPr>
            <a:lvl9pPr marL="3656532" indent="0">
              <a:buNone/>
              <a:defRPr sz="1400"/>
            </a:lvl9pPr>
          </a:lstStyle>
          <a:p>
            <a:pPr lvl="0"/>
            <a:r>
              <a:rPr lang="ru-RU"/>
              <a:t>Образец текста</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474641-E4EE-44C0-A17B-3246144B6C8F}"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24334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54D5C1-5555-4C86-9850-7BC69A16924B}"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75550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438" y="1535113"/>
            <a:ext cx="5389033"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6" name="Объект 5"/>
          <p:cNvSpPr>
            <a:spLocks noGrp="1"/>
          </p:cNvSpPr>
          <p:nvPr>
            <p:ph sz="quarter" idx="4"/>
          </p:nvPr>
        </p:nvSpPr>
        <p:spPr>
          <a:xfrm>
            <a:off x="61934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554E73-E7A7-4F76-B4FB-7AD7BD832602}"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58100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CA25CD-45E1-4D23-8424-89E5C12151E9}"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87179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26602C-5480-4899-8600-18797E5EA602}"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776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2AD8C9-726E-801B-E386-01C9F78DCD1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854A105-37E3-EBB0-5ED7-2E3137F96B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084A4B6-F3AD-BB27-3674-CC6AD2618EFC}"/>
              </a:ext>
            </a:extLst>
          </p:cNvPr>
          <p:cNvSpPr>
            <a:spLocks noGrp="1"/>
          </p:cNvSpPr>
          <p:nvPr>
            <p:ph type="dt" sz="half" idx="10"/>
          </p:nvPr>
        </p:nvSpPr>
        <p:spPr/>
        <p:txBody>
          <a:bodyPr/>
          <a:lstStyle/>
          <a:p>
            <a:fld id="{CFE040A8-EBDB-4771-AB9A-795008D58E01}" type="datetimeFigureOut">
              <a:rPr lang="ru-RU" smtClean="0"/>
              <a:t>05.08.2025</a:t>
            </a:fld>
            <a:endParaRPr lang="ru-RU"/>
          </a:p>
        </p:txBody>
      </p:sp>
      <p:sp>
        <p:nvSpPr>
          <p:cNvPr id="5" name="Нижний колонтитул 4">
            <a:extLst>
              <a:ext uri="{FF2B5EF4-FFF2-40B4-BE49-F238E27FC236}">
                <a16:creationId xmlns:a16="http://schemas.microsoft.com/office/drawing/2014/main" id="{1143472B-0055-80EB-68E7-45DDD5666D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31E035F-80C9-E230-C75B-CB07B5C2D65E}"/>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2641255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53"/>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1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7" y="1435103"/>
            <a:ext cx="4011084" cy="4691063"/>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4604FE-005D-47B4-B21B-1EF80F8F47B8}"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33959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068" indent="0">
              <a:buNone/>
              <a:defRPr sz="2800"/>
            </a:lvl2pPr>
            <a:lvl3pPr marL="914133" indent="0">
              <a:buNone/>
              <a:defRPr sz="2400"/>
            </a:lvl3pPr>
            <a:lvl4pPr marL="1371200" indent="0">
              <a:buNone/>
              <a:defRPr sz="2000"/>
            </a:lvl4pPr>
            <a:lvl5pPr marL="1828267" indent="0">
              <a:buNone/>
              <a:defRPr sz="2000"/>
            </a:lvl5pPr>
            <a:lvl6pPr marL="2285333" indent="0">
              <a:buNone/>
              <a:defRPr sz="2000"/>
            </a:lvl6pPr>
            <a:lvl7pPr marL="2742399" indent="0">
              <a:buNone/>
              <a:defRPr sz="2000"/>
            </a:lvl7pPr>
            <a:lvl8pPr marL="3199466" indent="0">
              <a:buNone/>
              <a:defRPr sz="2000"/>
            </a:lvl8pPr>
            <a:lvl9pPr marL="3656532"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9D0DBD-237F-43E8-AF84-70188AA218E3}"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2297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02ED3-EC22-42BB-BA93-C52F815566AE}"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2480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44"/>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1" y="274744"/>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94B5F8-3237-4CAB-894F-E824C77A29C8}"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3045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6"/>
            <a:ext cx="10972800" cy="4525963"/>
          </a:xfrm>
        </p:spPr>
        <p:txBody>
          <a:bodyPr/>
          <a:lstStyle/>
          <a:p>
            <a:pPr lvl="0"/>
            <a:endParaRPr lang="ru-RU" noProof="0"/>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C8B149-103F-46B0-AF20-06BC32CADD9F}"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59365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1"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F492E6-52E1-4325-9180-CF70567FD6A0}"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22320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744"/>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8B84D7-0CD6-4C0A-AA0C-2E5EADE7FAD1}"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03694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544B33-721B-41CE-93AD-AC7663EF818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97BA5C-250F-42A9-9B4F-894FA0A74871}"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515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7D11C6-6189-41C1-B2D9-9CFBC7922BA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468A7D-06D5-4CCA-B5C2-5CEBA117AB36}"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0564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74"/>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5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1F5138-DD3D-493A-A983-56DE64E5610A}"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26800B-D93C-44DE-B176-EC8E9D93A6B4}"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607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A21230-0185-6C42-787A-28D1AABEB40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CE23C68-E5BE-F4CB-74FB-E57D35F1095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F93427E-55FA-0CF0-AFFC-56BE288B2C7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6B5EC37-492B-1443-072D-BA7660FDF3D0}"/>
              </a:ext>
            </a:extLst>
          </p:cNvPr>
          <p:cNvSpPr>
            <a:spLocks noGrp="1"/>
          </p:cNvSpPr>
          <p:nvPr>
            <p:ph type="dt" sz="half" idx="10"/>
          </p:nvPr>
        </p:nvSpPr>
        <p:spPr/>
        <p:txBody>
          <a:bodyPr/>
          <a:lstStyle/>
          <a:p>
            <a:fld id="{CFE040A8-EBDB-4771-AB9A-795008D58E01}" type="datetimeFigureOut">
              <a:rPr lang="ru-RU" smtClean="0"/>
              <a:t>05.08.2025</a:t>
            </a:fld>
            <a:endParaRPr lang="ru-RU"/>
          </a:p>
        </p:txBody>
      </p:sp>
      <p:sp>
        <p:nvSpPr>
          <p:cNvPr id="6" name="Нижний колонтитул 5">
            <a:extLst>
              <a:ext uri="{FF2B5EF4-FFF2-40B4-BE49-F238E27FC236}">
                <a16:creationId xmlns:a16="http://schemas.microsoft.com/office/drawing/2014/main" id="{DC900C0D-8995-6148-ABA0-6898D6F0717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FDF6E45-5AF9-7F7E-5BBC-3E47A3000863}"/>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97277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2A8EE7-EF11-459B-8408-BFD1AADD22E2}"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FFF3F1-981C-419B-987F-92F5243104D7}"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9489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3CFB61-49A8-4E4A-AB69-BE913B84F92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3AC564-7B2E-405A-ACCF-262A320DD9A9}"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3594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A7C6C4-D61B-4645-B9FE-F36D991D827D}"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15DBB-4247-46FB-B059-76B2A8FCAF39}"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725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BDF9EA-364F-42A4-BCBC-B51AC8468A0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273BD-DC88-4752-A276-9C9C5D78AC42}"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752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56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804AA8-65C4-49FB-A702-4089B84E77E0}"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299D0F-31B6-42C6-B96D-88C4FF314477}"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3872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56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17606B-91D9-4EE6-9119-CFFF84F9D93A}"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062A44-E696-4755-9DF0-7A8F83DA6679}"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66185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2C4860-BD13-493C-9CEE-FC1511EFDF45}"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C0FD0D-860B-41F7-9694-218F4E830413}"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4896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95BCA4-8F69-4A4C-93B5-BA79AFA2E86F}"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ED850C-62AD-403A-AF8B-F0AE335A96EA}"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3574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8/5/2025</a:t>
            </a:fld>
            <a:endParaRPr lang="en-US"/>
          </a:p>
        </p:txBody>
      </p:sp>
      <p:sp>
        <p:nvSpPr>
          <p:cNvPr id="6" name="Holder 6"/>
          <p:cNvSpPr>
            <a:spLocks noGrp="1"/>
          </p:cNvSpPr>
          <p:nvPr>
            <p:ph type="sldNum" sz="quarter" idx="7"/>
          </p:nvPr>
        </p:nvSpPr>
        <p:spPr/>
        <p:txBody>
          <a:bodyPr lIns="0" tIns="0" rIns="0" bIns="0"/>
          <a:lstStyle>
            <a:lvl1pPr>
              <a:defRPr sz="1400" b="0" i="0">
                <a:solidFill>
                  <a:srgbClr val="7E7E7E"/>
                </a:solidFill>
                <a:latin typeface="Arial"/>
                <a:cs typeface="Arial"/>
              </a:defRPr>
            </a:lvl1pPr>
          </a:lstStyle>
          <a:p>
            <a:pPr marL="38100">
              <a:lnSpc>
                <a:spcPts val="1650"/>
              </a:lnSpc>
            </a:pPr>
            <a:fld id="{81D60167-4931-47E6-BA6A-407CBD079E47}" type="slidenum">
              <a:rPr dirty="0"/>
              <a:t>‹#›</a:t>
            </a:fld>
            <a:endParaRPr dirty="0"/>
          </a:p>
        </p:txBody>
      </p:sp>
    </p:spTree>
    <p:extLst>
      <p:ext uri="{BB962C8B-B14F-4D97-AF65-F5344CB8AC3E}">
        <p14:creationId xmlns:p14="http://schemas.microsoft.com/office/powerpoint/2010/main" val="40027826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8/5/2025</a:t>
            </a:fld>
            <a:endParaRPr lang="en-US"/>
          </a:p>
        </p:txBody>
      </p:sp>
      <p:sp>
        <p:nvSpPr>
          <p:cNvPr id="6" name="Holder 6"/>
          <p:cNvSpPr>
            <a:spLocks noGrp="1"/>
          </p:cNvSpPr>
          <p:nvPr>
            <p:ph type="sldNum" sz="quarter" idx="7"/>
          </p:nvPr>
        </p:nvSpPr>
        <p:spPr/>
        <p:txBody>
          <a:bodyPr lIns="0" tIns="0" rIns="0" bIns="0"/>
          <a:lstStyle>
            <a:lvl1pPr>
              <a:defRPr sz="1400" b="0" i="0">
                <a:solidFill>
                  <a:srgbClr val="7E7E7E"/>
                </a:solidFill>
                <a:latin typeface="Arial"/>
                <a:cs typeface="Arial"/>
              </a:defRPr>
            </a:lvl1pPr>
          </a:lstStyle>
          <a:p>
            <a:pPr marL="38100">
              <a:lnSpc>
                <a:spcPts val="1650"/>
              </a:lnSpc>
            </a:pPr>
            <a:fld id="{81D60167-4931-47E6-BA6A-407CBD079E47}" type="slidenum">
              <a:rPr dirty="0"/>
              <a:t>‹#›</a:t>
            </a:fld>
            <a:endParaRPr dirty="0"/>
          </a:p>
        </p:txBody>
      </p:sp>
    </p:spTree>
    <p:extLst>
      <p:ext uri="{BB962C8B-B14F-4D97-AF65-F5344CB8AC3E}">
        <p14:creationId xmlns:p14="http://schemas.microsoft.com/office/powerpoint/2010/main" val="399437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E0D4FE-D78E-F179-4E91-BD8E830BA5C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AE40753-A7A6-EDAF-0E2A-926F8CF821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1ED7D7A-8BBF-6FBA-C26D-67FFE49AA7E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398165C-ECF1-03DB-029B-7A2816CD67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8063D73-2079-E8D5-71CE-EF268A75BC3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B443B38-5FBF-F61A-E9B1-FBFA89DA9808}"/>
              </a:ext>
            </a:extLst>
          </p:cNvPr>
          <p:cNvSpPr>
            <a:spLocks noGrp="1"/>
          </p:cNvSpPr>
          <p:nvPr>
            <p:ph type="dt" sz="half" idx="10"/>
          </p:nvPr>
        </p:nvSpPr>
        <p:spPr/>
        <p:txBody>
          <a:bodyPr/>
          <a:lstStyle/>
          <a:p>
            <a:fld id="{CFE040A8-EBDB-4771-AB9A-795008D58E01}" type="datetimeFigureOut">
              <a:rPr lang="ru-RU" smtClean="0"/>
              <a:t>05.08.2025</a:t>
            </a:fld>
            <a:endParaRPr lang="ru-RU"/>
          </a:p>
        </p:txBody>
      </p:sp>
      <p:sp>
        <p:nvSpPr>
          <p:cNvPr id="8" name="Нижний колонтитул 7">
            <a:extLst>
              <a:ext uri="{FF2B5EF4-FFF2-40B4-BE49-F238E27FC236}">
                <a16:creationId xmlns:a16="http://schemas.microsoft.com/office/drawing/2014/main" id="{8A24A141-C87E-8419-A1D4-BF9FD29B7FA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DD2CB2D-F184-4C19-D63B-6060F4446A09}"/>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3153013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6366864" y="522730"/>
            <a:ext cx="5825135" cy="6335266"/>
          </a:xfrm>
          <a:prstGeom prst="rect">
            <a:avLst/>
          </a:prstGeom>
        </p:spPr>
      </p:pic>
      <p:pic>
        <p:nvPicPr>
          <p:cNvPr id="17" name="bg object 17"/>
          <p:cNvPicPr/>
          <p:nvPr/>
        </p:nvPicPr>
        <p:blipFill>
          <a:blip r:embed="rId3" cstate="print"/>
          <a:stretch>
            <a:fillRect/>
          </a:stretch>
        </p:blipFill>
        <p:spPr>
          <a:xfrm>
            <a:off x="0" y="178304"/>
            <a:ext cx="5413248" cy="6679691"/>
          </a:xfrm>
          <a:prstGeom prst="rect">
            <a:avLst/>
          </a:prstGeom>
        </p:spPr>
      </p:pic>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8/5/2025</a:t>
            </a:fld>
            <a:endParaRPr lang="en-US"/>
          </a:p>
        </p:txBody>
      </p:sp>
      <p:sp>
        <p:nvSpPr>
          <p:cNvPr id="7" name="Holder 7"/>
          <p:cNvSpPr>
            <a:spLocks noGrp="1"/>
          </p:cNvSpPr>
          <p:nvPr>
            <p:ph type="sldNum" sz="quarter" idx="7"/>
          </p:nvPr>
        </p:nvSpPr>
        <p:spPr/>
        <p:txBody>
          <a:bodyPr lIns="0" tIns="0" rIns="0" bIns="0"/>
          <a:lstStyle>
            <a:lvl1pPr>
              <a:defRPr sz="1400" b="0" i="0">
                <a:solidFill>
                  <a:srgbClr val="7E7E7E"/>
                </a:solidFill>
                <a:latin typeface="Arial"/>
                <a:cs typeface="Arial"/>
              </a:defRPr>
            </a:lvl1pPr>
          </a:lstStyle>
          <a:p>
            <a:pPr marL="38100">
              <a:lnSpc>
                <a:spcPts val="1650"/>
              </a:lnSpc>
            </a:pPr>
            <a:fld id="{81D60167-4931-47E6-BA6A-407CBD079E47}" type="slidenum">
              <a:rPr dirty="0"/>
              <a:t>‹#›</a:t>
            </a:fld>
            <a:endParaRPr dirty="0"/>
          </a:p>
        </p:txBody>
      </p:sp>
    </p:spTree>
    <p:extLst>
      <p:ext uri="{BB962C8B-B14F-4D97-AF65-F5344CB8AC3E}">
        <p14:creationId xmlns:p14="http://schemas.microsoft.com/office/powerpoint/2010/main" val="34741618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7998"/>
          </a:xfrm>
          <a:prstGeom prst="rect">
            <a:avLst/>
          </a:prstGeom>
        </p:spPr>
      </p:pic>
      <p:pic>
        <p:nvPicPr>
          <p:cNvPr id="17" name="bg object 17"/>
          <p:cNvPicPr/>
          <p:nvPr/>
        </p:nvPicPr>
        <p:blipFill>
          <a:blip r:embed="rId3" cstate="print"/>
          <a:stretch>
            <a:fillRect/>
          </a:stretch>
        </p:blipFill>
        <p:spPr>
          <a:xfrm>
            <a:off x="5489447" y="74674"/>
            <a:ext cx="6702551" cy="6783322"/>
          </a:xfrm>
          <a:prstGeom prst="rect">
            <a:avLst/>
          </a:prstGeom>
        </p:spPr>
      </p:pic>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8/5/2025</a:t>
            </a:fld>
            <a:endParaRPr lang="en-US"/>
          </a:p>
        </p:txBody>
      </p:sp>
      <p:sp>
        <p:nvSpPr>
          <p:cNvPr id="5" name="Holder 5"/>
          <p:cNvSpPr>
            <a:spLocks noGrp="1"/>
          </p:cNvSpPr>
          <p:nvPr>
            <p:ph type="sldNum" sz="quarter" idx="7"/>
          </p:nvPr>
        </p:nvSpPr>
        <p:spPr/>
        <p:txBody>
          <a:bodyPr lIns="0" tIns="0" rIns="0" bIns="0"/>
          <a:lstStyle>
            <a:lvl1pPr>
              <a:defRPr sz="1400" b="0" i="0">
                <a:solidFill>
                  <a:srgbClr val="7E7E7E"/>
                </a:solidFill>
                <a:latin typeface="Arial"/>
                <a:cs typeface="Arial"/>
              </a:defRPr>
            </a:lvl1pPr>
          </a:lstStyle>
          <a:p>
            <a:pPr marL="38100">
              <a:lnSpc>
                <a:spcPts val="1650"/>
              </a:lnSpc>
            </a:pPr>
            <a:fld id="{81D60167-4931-47E6-BA6A-407CBD079E47}" type="slidenum">
              <a:rPr dirty="0"/>
              <a:t>‹#›</a:t>
            </a:fld>
            <a:endParaRPr dirty="0"/>
          </a:p>
        </p:txBody>
      </p:sp>
    </p:spTree>
    <p:extLst>
      <p:ext uri="{BB962C8B-B14F-4D97-AF65-F5344CB8AC3E}">
        <p14:creationId xmlns:p14="http://schemas.microsoft.com/office/powerpoint/2010/main" val="13481163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8/5/2025</a:t>
            </a:fld>
            <a:endParaRPr lang="en-US"/>
          </a:p>
        </p:txBody>
      </p:sp>
      <p:sp>
        <p:nvSpPr>
          <p:cNvPr id="4" name="Holder 4"/>
          <p:cNvSpPr>
            <a:spLocks noGrp="1"/>
          </p:cNvSpPr>
          <p:nvPr>
            <p:ph type="sldNum" sz="quarter" idx="7"/>
          </p:nvPr>
        </p:nvSpPr>
        <p:spPr/>
        <p:txBody>
          <a:bodyPr lIns="0" tIns="0" rIns="0" bIns="0"/>
          <a:lstStyle>
            <a:lvl1pPr>
              <a:defRPr sz="1400" b="0" i="0">
                <a:solidFill>
                  <a:srgbClr val="7E7E7E"/>
                </a:solidFill>
                <a:latin typeface="Arial"/>
                <a:cs typeface="Arial"/>
              </a:defRPr>
            </a:lvl1pPr>
          </a:lstStyle>
          <a:p>
            <a:pPr marL="38100">
              <a:lnSpc>
                <a:spcPts val="1650"/>
              </a:lnSpc>
            </a:pPr>
            <a:fld id="{81D60167-4931-47E6-BA6A-407CBD079E47}" type="slidenum">
              <a:rPr dirty="0"/>
              <a:t>‹#›</a:t>
            </a:fld>
            <a:endParaRPr dirty="0"/>
          </a:p>
        </p:txBody>
      </p:sp>
    </p:spTree>
    <p:extLst>
      <p:ext uri="{BB962C8B-B14F-4D97-AF65-F5344CB8AC3E}">
        <p14:creationId xmlns:p14="http://schemas.microsoft.com/office/powerpoint/2010/main" val="1041969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C5E161-20D7-37BC-AA4C-F670610738E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DC79E54-23B4-82A4-19B5-6F6197F79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E74118B-01D2-0A39-7DA2-F5B2A1EF379C}"/>
              </a:ext>
            </a:extLst>
          </p:cNvPr>
          <p:cNvSpPr>
            <a:spLocks noGrp="1"/>
          </p:cNvSpPr>
          <p:nvPr>
            <p:ph type="dt" sz="half" idx="10"/>
          </p:nvPr>
        </p:nvSpPr>
        <p:spPr/>
        <p:txBody>
          <a:bodyPr/>
          <a:lstStyle/>
          <a:p>
            <a:fld id="{C31782CB-4B31-471D-901B-F10E84322F4D}" type="datetime1">
              <a:rPr lang="ru-RU" smtClean="0"/>
              <a:t>05.08.2025</a:t>
            </a:fld>
            <a:endParaRPr lang="ru-RU"/>
          </a:p>
        </p:txBody>
      </p:sp>
      <p:sp>
        <p:nvSpPr>
          <p:cNvPr id="5" name="Нижний колонтитул 4">
            <a:extLst>
              <a:ext uri="{FF2B5EF4-FFF2-40B4-BE49-F238E27FC236}">
                <a16:creationId xmlns:a16="http://schemas.microsoft.com/office/drawing/2014/main" id="{95161A94-4677-D1EB-3B53-3EF0013893CA}"/>
              </a:ext>
            </a:extLst>
          </p:cNvPr>
          <p:cNvSpPr>
            <a:spLocks noGrp="1"/>
          </p:cNvSpPr>
          <p:nvPr>
            <p:ph type="ftr" sz="quarter" idx="11"/>
          </p:nvPr>
        </p:nvSpPr>
        <p:spPr/>
        <p:txBody>
          <a:bodyPr/>
          <a:lstStyle/>
          <a:p>
            <a:r>
              <a:rPr lang="ru-RU"/>
              <a:t>3</a:t>
            </a:r>
          </a:p>
        </p:txBody>
      </p:sp>
      <p:sp>
        <p:nvSpPr>
          <p:cNvPr id="6" name="Номер слайда 5">
            <a:extLst>
              <a:ext uri="{FF2B5EF4-FFF2-40B4-BE49-F238E27FC236}">
                <a16:creationId xmlns:a16="http://schemas.microsoft.com/office/drawing/2014/main" id="{75DA3550-12BC-B06E-064E-42FEAF7E6BF5}"/>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702985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545633-8571-9B5A-FAD2-B91DC66F77F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5B43A43-5384-A771-9CF3-930F6F4BAF7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5D6FAEC-5AE8-37CE-B918-AE4047F34171}"/>
              </a:ext>
            </a:extLst>
          </p:cNvPr>
          <p:cNvSpPr>
            <a:spLocks noGrp="1"/>
          </p:cNvSpPr>
          <p:nvPr>
            <p:ph type="dt" sz="half" idx="10"/>
          </p:nvPr>
        </p:nvSpPr>
        <p:spPr/>
        <p:txBody>
          <a:bodyPr/>
          <a:lstStyle/>
          <a:p>
            <a:fld id="{3C2A0FAA-6FE2-4815-BAF3-7640DEDF2AF3}" type="datetime1">
              <a:rPr lang="ru-RU" smtClean="0"/>
              <a:t>05.08.2025</a:t>
            </a:fld>
            <a:endParaRPr lang="ru-RU"/>
          </a:p>
        </p:txBody>
      </p:sp>
      <p:sp>
        <p:nvSpPr>
          <p:cNvPr id="5" name="Нижний колонтитул 4">
            <a:extLst>
              <a:ext uri="{FF2B5EF4-FFF2-40B4-BE49-F238E27FC236}">
                <a16:creationId xmlns:a16="http://schemas.microsoft.com/office/drawing/2014/main" id="{9CFB9347-21D4-6303-B3DF-D848D0A69A83}"/>
              </a:ext>
            </a:extLst>
          </p:cNvPr>
          <p:cNvSpPr>
            <a:spLocks noGrp="1"/>
          </p:cNvSpPr>
          <p:nvPr>
            <p:ph type="ftr" sz="quarter" idx="11"/>
          </p:nvPr>
        </p:nvSpPr>
        <p:spPr/>
        <p:txBody>
          <a:bodyPr/>
          <a:lstStyle/>
          <a:p>
            <a:r>
              <a:rPr lang="ru-RU"/>
              <a:t>3</a:t>
            </a:r>
          </a:p>
        </p:txBody>
      </p:sp>
      <p:sp>
        <p:nvSpPr>
          <p:cNvPr id="6" name="Номер слайда 5">
            <a:extLst>
              <a:ext uri="{FF2B5EF4-FFF2-40B4-BE49-F238E27FC236}">
                <a16:creationId xmlns:a16="http://schemas.microsoft.com/office/drawing/2014/main" id="{8208EA15-3164-4ED9-ECF0-A1216E7CB798}"/>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25722547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C2560C-51F5-9065-E23F-FD8E12B04AA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81414A2-62BF-305C-456D-06A7B889FC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D586BC5-9579-77A5-2305-62F41400EB6E}"/>
              </a:ext>
            </a:extLst>
          </p:cNvPr>
          <p:cNvSpPr>
            <a:spLocks noGrp="1"/>
          </p:cNvSpPr>
          <p:nvPr>
            <p:ph type="dt" sz="half" idx="10"/>
          </p:nvPr>
        </p:nvSpPr>
        <p:spPr/>
        <p:txBody>
          <a:bodyPr/>
          <a:lstStyle/>
          <a:p>
            <a:fld id="{F7F54ACE-10DF-4A4A-BF44-F512648DDEB4}" type="datetime1">
              <a:rPr lang="ru-RU" smtClean="0"/>
              <a:t>05.08.2025</a:t>
            </a:fld>
            <a:endParaRPr lang="ru-RU"/>
          </a:p>
        </p:txBody>
      </p:sp>
      <p:sp>
        <p:nvSpPr>
          <p:cNvPr id="5" name="Нижний колонтитул 4">
            <a:extLst>
              <a:ext uri="{FF2B5EF4-FFF2-40B4-BE49-F238E27FC236}">
                <a16:creationId xmlns:a16="http://schemas.microsoft.com/office/drawing/2014/main" id="{40BEF530-F0F7-6412-CDF4-EFAC670C7702}"/>
              </a:ext>
            </a:extLst>
          </p:cNvPr>
          <p:cNvSpPr>
            <a:spLocks noGrp="1"/>
          </p:cNvSpPr>
          <p:nvPr>
            <p:ph type="ftr" sz="quarter" idx="11"/>
          </p:nvPr>
        </p:nvSpPr>
        <p:spPr/>
        <p:txBody>
          <a:bodyPr/>
          <a:lstStyle/>
          <a:p>
            <a:r>
              <a:rPr lang="ru-RU"/>
              <a:t>3</a:t>
            </a:r>
          </a:p>
        </p:txBody>
      </p:sp>
      <p:sp>
        <p:nvSpPr>
          <p:cNvPr id="6" name="Номер слайда 5">
            <a:extLst>
              <a:ext uri="{FF2B5EF4-FFF2-40B4-BE49-F238E27FC236}">
                <a16:creationId xmlns:a16="http://schemas.microsoft.com/office/drawing/2014/main" id="{005E0C4C-9D6A-E53D-78CC-EC9283AFF15A}"/>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42578997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AC6D12-E517-0E0E-E049-212FB56A740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35DFD2C-BE19-7AC0-DEEC-B517C0F28F4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55FCA29-FBA7-157F-AC8E-61A76E5DF38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0A04BD7-17EA-425E-C15A-219FFC37B81C}"/>
              </a:ext>
            </a:extLst>
          </p:cNvPr>
          <p:cNvSpPr>
            <a:spLocks noGrp="1"/>
          </p:cNvSpPr>
          <p:nvPr>
            <p:ph type="dt" sz="half" idx="10"/>
          </p:nvPr>
        </p:nvSpPr>
        <p:spPr/>
        <p:txBody>
          <a:bodyPr/>
          <a:lstStyle/>
          <a:p>
            <a:fld id="{4B2E39A3-B09A-4356-9ED2-811A90602978}" type="datetime1">
              <a:rPr lang="ru-RU" smtClean="0"/>
              <a:t>05.08.2025</a:t>
            </a:fld>
            <a:endParaRPr lang="ru-RU"/>
          </a:p>
        </p:txBody>
      </p:sp>
      <p:sp>
        <p:nvSpPr>
          <p:cNvPr id="6" name="Нижний колонтитул 5">
            <a:extLst>
              <a:ext uri="{FF2B5EF4-FFF2-40B4-BE49-F238E27FC236}">
                <a16:creationId xmlns:a16="http://schemas.microsoft.com/office/drawing/2014/main" id="{0C2E0FAE-E349-2833-495C-E9C5192CE45C}"/>
              </a:ext>
            </a:extLst>
          </p:cNvPr>
          <p:cNvSpPr>
            <a:spLocks noGrp="1"/>
          </p:cNvSpPr>
          <p:nvPr>
            <p:ph type="ftr" sz="quarter" idx="11"/>
          </p:nvPr>
        </p:nvSpPr>
        <p:spPr/>
        <p:txBody>
          <a:bodyPr/>
          <a:lstStyle/>
          <a:p>
            <a:r>
              <a:rPr lang="ru-RU"/>
              <a:t>3</a:t>
            </a:r>
          </a:p>
        </p:txBody>
      </p:sp>
      <p:sp>
        <p:nvSpPr>
          <p:cNvPr id="7" name="Номер слайда 6">
            <a:extLst>
              <a:ext uri="{FF2B5EF4-FFF2-40B4-BE49-F238E27FC236}">
                <a16:creationId xmlns:a16="http://schemas.microsoft.com/office/drawing/2014/main" id="{976D1D9C-B11E-1216-3B20-43C7FC8183D6}"/>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1228282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4CA5F2-459F-E4AB-15CB-9834CAC4F97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293252B-AC89-D4F5-96C9-F732FBAF78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5A3B38D-7270-CEF1-D5B0-CD62FA05A94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57459A7-A25C-492E-7B52-8389B7915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8AD05C4-FDF0-8033-29B6-BF089713541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C711447-A12C-463A-8E9D-BB4951BE6650}"/>
              </a:ext>
            </a:extLst>
          </p:cNvPr>
          <p:cNvSpPr>
            <a:spLocks noGrp="1"/>
          </p:cNvSpPr>
          <p:nvPr>
            <p:ph type="dt" sz="half" idx="10"/>
          </p:nvPr>
        </p:nvSpPr>
        <p:spPr/>
        <p:txBody>
          <a:bodyPr/>
          <a:lstStyle/>
          <a:p>
            <a:fld id="{DA2C36ED-1331-43AF-A521-8B1E05E07029}" type="datetime1">
              <a:rPr lang="ru-RU" smtClean="0"/>
              <a:t>05.08.2025</a:t>
            </a:fld>
            <a:endParaRPr lang="ru-RU"/>
          </a:p>
        </p:txBody>
      </p:sp>
      <p:sp>
        <p:nvSpPr>
          <p:cNvPr id="8" name="Нижний колонтитул 7">
            <a:extLst>
              <a:ext uri="{FF2B5EF4-FFF2-40B4-BE49-F238E27FC236}">
                <a16:creationId xmlns:a16="http://schemas.microsoft.com/office/drawing/2014/main" id="{313FCC01-8308-A98C-1707-4F2CC043621F}"/>
              </a:ext>
            </a:extLst>
          </p:cNvPr>
          <p:cNvSpPr>
            <a:spLocks noGrp="1"/>
          </p:cNvSpPr>
          <p:nvPr>
            <p:ph type="ftr" sz="quarter" idx="11"/>
          </p:nvPr>
        </p:nvSpPr>
        <p:spPr/>
        <p:txBody>
          <a:bodyPr/>
          <a:lstStyle/>
          <a:p>
            <a:r>
              <a:rPr lang="ru-RU"/>
              <a:t>3</a:t>
            </a:r>
          </a:p>
        </p:txBody>
      </p:sp>
      <p:sp>
        <p:nvSpPr>
          <p:cNvPr id="9" name="Номер слайда 8">
            <a:extLst>
              <a:ext uri="{FF2B5EF4-FFF2-40B4-BE49-F238E27FC236}">
                <a16:creationId xmlns:a16="http://schemas.microsoft.com/office/drawing/2014/main" id="{0FD1B07F-C004-DAFB-459C-3FA1DFC38E71}"/>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827311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FA81CB-B7A5-F032-06A4-ECFF9AE5376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64C3167-1D17-A1AA-19A3-C2A6B02F6E81}"/>
              </a:ext>
            </a:extLst>
          </p:cNvPr>
          <p:cNvSpPr>
            <a:spLocks noGrp="1"/>
          </p:cNvSpPr>
          <p:nvPr>
            <p:ph type="dt" sz="half" idx="10"/>
          </p:nvPr>
        </p:nvSpPr>
        <p:spPr/>
        <p:txBody>
          <a:bodyPr/>
          <a:lstStyle/>
          <a:p>
            <a:fld id="{577E7BAE-F082-48B0-87F8-D42CBC8BB772}" type="datetime1">
              <a:rPr lang="ru-RU" smtClean="0"/>
              <a:t>05.08.2025</a:t>
            </a:fld>
            <a:endParaRPr lang="ru-RU"/>
          </a:p>
        </p:txBody>
      </p:sp>
      <p:sp>
        <p:nvSpPr>
          <p:cNvPr id="4" name="Нижний колонтитул 3">
            <a:extLst>
              <a:ext uri="{FF2B5EF4-FFF2-40B4-BE49-F238E27FC236}">
                <a16:creationId xmlns:a16="http://schemas.microsoft.com/office/drawing/2014/main" id="{709A01E6-9968-8772-718B-CAF6A92FDFBC}"/>
              </a:ext>
            </a:extLst>
          </p:cNvPr>
          <p:cNvSpPr>
            <a:spLocks noGrp="1"/>
          </p:cNvSpPr>
          <p:nvPr>
            <p:ph type="ftr" sz="quarter" idx="11"/>
          </p:nvPr>
        </p:nvSpPr>
        <p:spPr/>
        <p:txBody>
          <a:bodyPr/>
          <a:lstStyle/>
          <a:p>
            <a:r>
              <a:rPr lang="ru-RU"/>
              <a:t>3</a:t>
            </a:r>
          </a:p>
        </p:txBody>
      </p:sp>
      <p:sp>
        <p:nvSpPr>
          <p:cNvPr id="5" name="Номер слайда 4">
            <a:extLst>
              <a:ext uri="{FF2B5EF4-FFF2-40B4-BE49-F238E27FC236}">
                <a16:creationId xmlns:a16="http://schemas.microsoft.com/office/drawing/2014/main" id="{2738CCFA-B2C6-6784-FA39-A2E61E25F7E9}"/>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3044973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0AB2D4A-80EC-4337-B34B-52EDA2EFA07E}"/>
              </a:ext>
            </a:extLst>
          </p:cNvPr>
          <p:cNvSpPr>
            <a:spLocks noGrp="1"/>
          </p:cNvSpPr>
          <p:nvPr>
            <p:ph type="dt" sz="half" idx="10"/>
          </p:nvPr>
        </p:nvSpPr>
        <p:spPr/>
        <p:txBody>
          <a:bodyPr/>
          <a:lstStyle/>
          <a:p>
            <a:fld id="{15DD2637-7FB2-4A75-B3D6-86430E3F53FC}" type="datetime1">
              <a:rPr lang="ru-RU" smtClean="0"/>
              <a:t>05.08.2025</a:t>
            </a:fld>
            <a:endParaRPr lang="ru-RU"/>
          </a:p>
        </p:txBody>
      </p:sp>
      <p:sp>
        <p:nvSpPr>
          <p:cNvPr id="3" name="Нижний колонтитул 2">
            <a:extLst>
              <a:ext uri="{FF2B5EF4-FFF2-40B4-BE49-F238E27FC236}">
                <a16:creationId xmlns:a16="http://schemas.microsoft.com/office/drawing/2014/main" id="{38081489-7F58-816D-3CB9-497C64B4EF3C}"/>
              </a:ext>
            </a:extLst>
          </p:cNvPr>
          <p:cNvSpPr>
            <a:spLocks noGrp="1"/>
          </p:cNvSpPr>
          <p:nvPr>
            <p:ph type="ftr" sz="quarter" idx="11"/>
          </p:nvPr>
        </p:nvSpPr>
        <p:spPr/>
        <p:txBody>
          <a:bodyPr/>
          <a:lstStyle/>
          <a:p>
            <a:r>
              <a:rPr lang="ru-RU"/>
              <a:t>3</a:t>
            </a:r>
          </a:p>
        </p:txBody>
      </p:sp>
      <p:sp>
        <p:nvSpPr>
          <p:cNvPr id="4" name="Номер слайда 3">
            <a:extLst>
              <a:ext uri="{FF2B5EF4-FFF2-40B4-BE49-F238E27FC236}">
                <a16:creationId xmlns:a16="http://schemas.microsoft.com/office/drawing/2014/main" id="{17CD8B10-0C92-3E00-4952-B3185926F720}"/>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308823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C45391-778D-430F-9D16-CD8B0BA94A6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2A6B855-A50D-4FFD-0CEC-7497F4963169}"/>
              </a:ext>
            </a:extLst>
          </p:cNvPr>
          <p:cNvSpPr>
            <a:spLocks noGrp="1"/>
          </p:cNvSpPr>
          <p:nvPr>
            <p:ph type="dt" sz="half" idx="10"/>
          </p:nvPr>
        </p:nvSpPr>
        <p:spPr/>
        <p:txBody>
          <a:bodyPr/>
          <a:lstStyle/>
          <a:p>
            <a:fld id="{CFE040A8-EBDB-4771-AB9A-795008D58E01}" type="datetimeFigureOut">
              <a:rPr lang="ru-RU" smtClean="0"/>
              <a:t>05.08.2025</a:t>
            </a:fld>
            <a:endParaRPr lang="ru-RU"/>
          </a:p>
        </p:txBody>
      </p:sp>
      <p:sp>
        <p:nvSpPr>
          <p:cNvPr id="4" name="Нижний колонтитул 3">
            <a:extLst>
              <a:ext uri="{FF2B5EF4-FFF2-40B4-BE49-F238E27FC236}">
                <a16:creationId xmlns:a16="http://schemas.microsoft.com/office/drawing/2014/main" id="{5DD7B81C-0C65-D750-226C-11B01F03C6A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5CEF55C-0BD9-6FAC-C886-449640F7C0EB}"/>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13422812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7683EC-05AE-7E98-B0AA-3930CC5B74A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FDBB3F8-9588-621C-0897-B9E46E870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4C92F50-F5CB-3B27-F386-49EE361E5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A163526-ADD1-012B-CB1F-57F4B6F1DB39}"/>
              </a:ext>
            </a:extLst>
          </p:cNvPr>
          <p:cNvSpPr>
            <a:spLocks noGrp="1"/>
          </p:cNvSpPr>
          <p:nvPr>
            <p:ph type="dt" sz="half" idx="10"/>
          </p:nvPr>
        </p:nvSpPr>
        <p:spPr/>
        <p:txBody>
          <a:bodyPr/>
          <a:lstStyle/>
          <a:p>
            <a:fld id="{AA856FF5-B58F-4CE0-A619-6418B262F212}" type="datetime1">
              <a:rPr lang="ru-RU" smtClean="0"/>
              <a:t>05.08.2025</a:t>
            </a:fld>
            <a:endParaRPr lang="ru-RU"/>
          </a:p>
        </p:txBody>
      </p:sp>
      <p:sp>
        <p:nvSpPr>
          <p:cNvPr id="6" name="Нижний колонтитул 5">
            <a:extLst>
              <a:ext uri="{FF2B5EF4-FFF2-40B4-BE49-F238E27FC236}">
                <a16:creationId xmlns:a16="http://schemas.microsoft.com/office/drawing/2014/main" id="{BBA09A6E-1289-B7DF-4372-0923246D5616}"/>
              </a:ext>
            </a:extLst>
          </p:cNvPr>
          <p:cNvSpPr>
            <a:spLocks noGrp="1"/>
          </p:cNvSpPr>
          <p:nvPr>
            <p:ph type="ftr" sz="quarter" idx="11"/>
          </p:nvPr>
        </p:nvSpPr>
        <p:spPr/>
        <p:txBody>
          <a:bodyPr/>
          <a:lstStyle/>
          <a:p>
            <a:r>
              <a:rPr lang="ru-RU"/>
              <a:t>3</a:t>
            </a:r>
          </a:p>
        </p:txBody>
      </p:sp>
      <p:sp>
        <p:nvSpPr>
          <p:cNvPr id="7" name="Номер слайда 6">
            <a:extLst>
              <a:ext uri="{FF2B5EF4-FFF2-40B4-BE49-F238E27FC236}">
                <a16:creationId xmlns:a16="http://schemas.microsoft.com/office/drawing/2014/main" id="{C271A217-561A-EFA8-7EC6-EFF6EC3E459A}"/>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41470345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A2FD5E-A507-7884-53B9-710436A93FC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23289A3-B57B-0B62-91FC-4C3C509B8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9E88D1B-B25E-3CD0-69A7-F1BB6F164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9A3624C-165E-ECBD-3728-E7955F150D61}"/>
              </a:ext>
            </a:extLst>
          </p:cNvPr>
          <p:cNvSpPr>
            <a:spLocks noGrp="1"/>
          </p:cNvSpPr>
          <p:nvPr>
            <p:ph type="dt" sz="half" idx="10"/>
          </p:nvPr>
        </p:nvSpPr>
        <p:spPr/>
        <p:txBody>
          <a:bodyPr/>
          <a:lstStyle/>
          <a:p>
            <a:fld id="{DD5B422B-546A-4035-8802-53364525DD79}" type="datetime1">
              <a:rPr lang="ru-RU" smtClean="0"/>
              <a:t>05.08.2025</a:t>
            </a:fld>
            <a:endParaRPr lang="ru-RU"/>
          </a:p>
        </p:txBody>
      </p:sp>
      <p:sp>
        <p:nvSpPr>
          <p:cNvPr id="6" name="Нижний колонтитул 5">
            <a:extLst>
              <a:ext uri="{FF2B5EF4-FFF2-40B4-BE49-F238E27FC236}">
                <a16:creationId xmlns:a16="http://schemas.microsoft.com/office/drawing/2014/main" id="{9490FB22-C5DE-43FF-89D4-32A86C435345}"/>
              </a:ext>
            </a:extLst>
          </p:cNvPr>
          <p:cNvSpPr>
            <a:spLocks noGrp="1"/>
          </p:cNvSpPr>
          <p:nvPr>
            <p:ph type="ftr" sz="quarter" idx="11"/>
          </p:nvPr>
        </p:nvSpPr>
        <p:spPr/>
        <p:txBody>
          <a:bodyPr/>
          <a:lstStyle/>
          <a:p>
            <a:r>
              <a:rPr lang="ru-RU"/>
              <a:t>3</a:t>
            </a:r>
          </a:p>
        </p:txBody>
      </p:sp>
      <p:sp>
        <p:nvSpPr>
          <p:cNvPr id="7" name="Номер слайда 6">
            <a:extLst>
              <a:ext uri="{FF2B5EF4-FFF2-40B4-BE49-F238E27FC236}">
                <a16:creationId xmlns:a16="http://schemas.microsoft.com/office/drawing/2014/main" id="{55E939A3-8C43-B58B-E69D-F89EF8F6F961}"/>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24959807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E48AED-C6DB-4992-3C21-204047EA0F2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159195F-7453-937C-7A0C-FF62442DC5D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27F926C-F068-7C82-5D0C-6D528616EC7A}"/>
              </a:ext>
            </a:extLst>
          </p:cNvPr>
          <p:cNvSpPr>
            <a:spLocks noGrp="1"/>
          </p:cNvSpPr>
          <p:nvPr>
            <p:ph type="dt" sz="half" idx="10"/>
          </p:nvPr>
        </p:nvSpPr>
        <p:spPr/>
        <p:txBody>
          <a:bodyPr/>
          <a:lstStyle/>
          <a:p>
            <a:fld id="{4CE3FA98-627C-4283-8F50-8A4AC41B7806}" type="datetime1">
              <a:rPr lang="ru-RU" smtClean="0"/>
              <a:t>05.08.2025</a:t>
            </a:fld>
            <a:endParaRPr lang="ru-RU"/>
          </a:p>
        </p:txBody>
      </p:sp>
      <p:sp>
        <p:nvSpPr>
          <p:cNvPr id="5" name="Нижний колонтитул 4">
            <a:extLst>
              <a:ext uri="{FF2B5EF4-FFF2-40B4-BE49-F238E27FC236}">
                <a16:creationId xmlns:a16="http://schemas.microsoft.com/office/drawing/2014/main" id="{B9EAA3F7-6FCC-3918-C8A9-517B7EEE8E64}"/>
              </a:ext>
            </a:extLst>
          </p:cNvPr>
          <p:cNvSpPr>
            <a:spLocks noGrp="1"/>
          </p:cNvSpPr>
          <p:nvPr>
            <p:ph type="ftr" sz="quarter" idx="11"/>
          </p:nvPr>
        </p:nvSpPr>
        <p:spPr/>
        <p:txBody>
          <a:bodyPr/>
          <a:lstStyle/>
          <a:p>
            <a:r>
              <a:rPr lang="ru-RU"/>
              <a:t>3</a:t>
            </a:r>
          </a:p>
        </p:txBody>
      </p:sp>
      <p:sp>
        <p:nvSpPr>
          <p:cNvPr id="6" name="Номер слайда 5">
            <a:extLst>
              <a:ext uri="{FF2B5EF4-FFF2-40B4-BE49-F238E27FC236}">
                <a16:creationId xmlns:a16="http://schemas.microsoft.com/office/drawing/2014/main" id="{3910C443-15AC-8E3C-6C0E-957A4095D3C7}"/>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34637616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2A85423-E572-CC80-981B-B9DA133646D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BF556BA-4386-AAE1-1CD2-CDC55E23964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B0AA503-FE89-E040-DF91-411235B85A44}"/>
              </a:ext>
            </a:extLst>
          </p:cNvPr>
          <p:cNvSpPr>
            <a:spLocks noGrp="1"/>
          </p:cNvSpPr>
          <p:nvPr>
            <p:ph type="dt" sz="half" idx="10"/>
          </p:nvPr>
        </p:nvSpPr>
        <p:spPr/>
        <p:txBody>
          <a:bodyPr/>
          <a:lstStyle/>
          <a:p>
            <a:fld id="{61CEB4D2-DB1D-44F4-A783-C9CC97D7D0A0}" type="datetime1">
              <a:rPr lang="ru-RU" smtClean="0"/>
              <a:t>05.08.2025</a:t>
            </a:fld>
            <a:endParaRPr lang="ru-RU"/>
          </a:p>
        </p:txBody>
      </p:sp>
      <p:sp>
        <p:nvSpPr>
          <p:cNvPr id="5" name="Нижний колонтитул 4">
            <a:extLst>
              <a:ext uri="{FF2B5EF4-FFF2-40B4-BE49-F238E27FC236}">
                <a16:creationId xmlns:a16="http://schemas.microsoft.com/office/drawing/2014/main" id="{4F31DCBD-0405-71B0-7734-90B74F606D41}"/>
              </a:ext>
            </a:extLst>
          </p:cNvPr>
          <p:cNvSpPr>
            <a:spLocks noGrp="1"/>
          </p:cNvSpPr>
          <p:nvPr>
            <p:ph type="ftr" sz="quarter" idx="11"/>
          </p:nvPr>
        </p:nvSpPr>
        <p:spPr/>
        <p:txBody>
          <a:bodyPr/>
          <a:lstStyle/>
          <a:p>
            <a:r>
              <a:rPr lang="ru-RU"/>
              <a:t>3</a:t>
            </a:r>
          </a:p>
        </p:txBody>
      </p:sp>
      <p:sp>
        <p:nvSpPr>
          <p:cNvPr id="6" name="Номер слайда 5">
            <a:extLst>
              <a:ext uri="{FF2B5EF4-FFF2-40B4-BE49-F238E27FC236}">
                <a16:creationId xmlns:a16="http://schemas.microsoft.com/office/drawing/2014/main" id="{55842DA1-093C-B996-2206-0026077D75E4}"/>
              </a:ext>
            </a:extLst>
          </p:cNvPr>
          <p:cNvSpPr>
            <a:spLocks noGrp="1"/>
          </p:cNvSpPr>
          <p:nvPr>
            <p:ph type="sldNum" sz="quarter" idx="12"/>
          </p:nvPr>
        </p:nvSpPr>
        <p:spPr/>
        <p:txBody>
          <a:bodyPr/>
          <a:lstStyle/>
          <a:p>
            <a:fld id="{FDCE045B-E14D-4AB8-955F-A6097A020C3F}" type="slidenum">
              <a:rPr lang="ru-RU" smtClean="0"/>
              <a:t>‹#›</a:t>
            </a:fld>
            <a:endParaRPr lang="ru-RU"/>
          </a:p>
        </p:txBody>
      </p:sp>
    </p:spTree>
    <p:extLst>
      <p:ext uri="{BB962C8B-B14F-4D97-AF65-F5344CB8AC3E}">
        <p14:creationId xmlns:p14="http://schemas.microsoft.com/office/powerpoint/2010/main" val="104861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8005F9B-4746-A2EF-E07A-6DFB3747848A}"/>
              </a:ext>
            </a:extLst>
          </p:cNvPr>
          <p:cNvSpPr>
            <a:spLocks noGrp="1"/>
          </p:cNvSpPr>
          <p:nvPr>
            <p:ph type="dt" sz="half" idx="10"/>
          </p:nvPr>
        </p:nvSpPr>
        <p:spPr/>
        <p:txBody>
          <a:bodyPr/>
          <a:lstStyle/>
          <a:p>
            <a:fld id="{CFE040A8-EBDB-4771-AB9A-795008D58E01}" type="datetimeFigureOut">
              <a:rPr lang="ru-RU" smtClean="0"/>
              <a:t>05.08.2025</a:t>
            </a:fld>
            <a:endParaRPr lang="ru-RU"/>
          </a:p>
        </p:txBody>
      </p:sp>
      <p:sp>
        <p:nvSpPr>
          <p:cNvPr id="3" name="Нижний колонтитул 2">
            <a:extLst>
              <a:ext uri="{FF2B5EF4-FFF2-40B4-BE49-F238E27FC236}">
                <a16:creationId xmlns:a16="http://schemas.microsoft.com/office/drawing/2014/main" id="{AA918862-E497-951B-CDDC-7B8BF069C72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4D7A84E-6033-FEFF-D269-5FDA093C3F62}"/>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141151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0C2DE6-2027-B8EB-6BAE-A09C37C1A24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2423D28-4589-AE3E-17DC-6F4DAAE692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93A8867-6B26-3B6E-4B8F-C0C48FB89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6556D69-E18A-8DCD-B0D5-69D40728B60E}"/>
              </a:ext>
            </a:extLst>
          </p:cNvPr>
          <p:cNvSpPr>
            <a:spLocks noGrp="1"/>
          </p:cNvSpPr>
          <p:nvPr>
            <p:ph type="dt" sz="half" idx="10"/>
          </p:nvPr>
        </p:nvSpPr>
        <p:spPr/>
        <p:txBody>
          <a:bodyPr/>
          <a:lstStyle/>
          <a:p>
            <a:fld id="{CFE040A8-EBDB-4771-AB9A-795008D58E01}" type="datetimeFigureOut">
              <a:rPr lang="ru-RU" smtClean="0"/>
              <a:t>05.08.2025</a:t>
            </a:fld>
            <a:endParaRPr lang="ru-RU"/>
          </a:p>
        </p:txBody>
      </p:sp>
      <p:sp>
        <p:nvSpPr>
          <p:cNvPr id="6" name="Нижний колонтитул 5">
            <a:extLst>
              <a:ext uri="{FF2B5EF4-FFF2-40B4-BE49-F238E27FC236}">
                <a16:creationId xmlns:a16="http://schemas.microsoft.com/office/drawing/2014/main" id="{7DAEC5A6-0522-0B57-695F-493278DC9E0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C33C6F7-644F-13EA-D685-A14C985EB189}"/>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10250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BAEB53-7522-10CE-E469-61701D71725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C1E8576-B317-EBEC-CFB1-A7BA3B0282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EB89ED4-7659-AFFC-7017-102025F1A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2D85C74-1A90-1C4D-DD85-36BFBD6B27EE}"/>
              </a:ext>
            </a:extLst>
          </p:cNvPr>
          <p:cNvSpPr>
            <a:spLocks noGrp="1"/>
          </p:cNvSpPr>
          <p:nvPr>
            <p:ph type="dt" sz="half" idx="10"/>
          </p:nvPr>
        </p:nvSpPr>
        <p:spPr/>
        <p:txBody>
          <a:bodyPr/>
          <a:lstStyle/>
          <a:p>
            <a:fld id="{CFE040A8-EBDB-4771-AB9A-795008D58E01}" type="datetimeFigureOut">
              <a:rPr lang="ru-RU" smtClean="0"/>
              <a:t>05.08.2025</a:t>
            </a:fld>
            <a:endParaRPr lang="ru-RU"/>
          </a:p>
        </p:txBody>
      </p:sp>
      <p:sp>
        <p:nvSpPr>
          <p:cNvPr id="6" name="Нижний колонтитул 5">
            <a:extLst>
              <a:ext uri="{FF2B5EF4-FFF2-40B4-BE49-F238E27FC236}">
                <a16:creationId xmlns:a16="http://schemas.microsoft.com/office/drawing/2014/main" id="{03EABCF5-F483-7271-1FBB-A17609469E4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67E6B0-8E89-7C78-D4CA-A5E56D770AD6}"/>
              </a:ext>
            </a:extLst>
          </p:cNvPr>
          <p:cNvSpPr>
            <a:spLocks noGrp="1"/>
          </p:cNvSpPr>
          <p:nvPr>
            <p:ph type="sldNum" sz="quarter" idx="12"/>
          </p:nvPr>
        </p:nvSpPr>
        <p:spPr/>
        <p:txBody>
          <a:bodyPr/>
          <a:lstStyle/>
          <a:p>
            <a:fld id="{1B28CD31-2C28-4275-B757-62316398FF1D}" type="slidenum">
              <a:rPr lang="ru-RU" smtClean="0"/>
              <a:t>‹#›</a:t>
            </a:fld>
            <a:endParaRPr lang="ru-RU"/>
          </a:p>
        </p:txBody>
      </p:sp>
    </p:spTree>
    <p:extLst>
      <p:ext uri="{BB962C8B-B14F-4D97-AF65-F5344CB8AC3E}">
        <p14:creationId xmlns:p14="http://schemas.microsoft.com/office/powerpoint/2010/main" val="157274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600FB1-2ED6-DEA6-DAE7-EA1E4F2E1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29CE3A7-0DCC-9777-F1C9-F74EC7C5F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3149CB-F776-793F-88AB-076483704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040A8-EBDB-4771-AB9A-795008D58E01}" type="datetimeFigureOut">
              <a:rPr lang="ru-RU" smtClean="0"/>
              <a:t>05.08.2025</a:t>
            </a:fld>
            <a:endParaRPr lang="ru-RU"/>
          </a:p>
        </p:txBody>
      </p:sp>
      <p:sp>
        <p:nvSpPr>
          <p:cNvPr id="5" name="Нижний колонтитул 4">
            <a:extLst>
              <a:ext uri="{FF2B5EF4-FFF2-40B4-BE49-F238E27FC236}">
                <a16:creationId xmlns:a16="http://schemas.microsoft.com/office/drawing/2014/main" id="{1D13F107-2043-8B5D-FA6C-22B5589A8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AB7FAA5-08D9-55F4-0631-7291BEBF0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8CD31-2C28-4275-B757-62316398FF1D}" type="slidenum">
              <a:rPr lang="ru-RU" smtClean="0"/>
              <a:t>‹#›</a:t>
            </a:fld>
            <a:endParaRPr lang="ru-RU"/>
          </a:p>
        </p:txBody>
      </p:sp>
    </p:spTree>
    <p:extLst>
      <p:ext uri="{BB962C8B-B14F-4D97-AF65-F5344CB8AC3E}">
        <p14:creationId xmlns:p14="http://schemas.microsoft.com/office/powerpoint/2010/main" val="1794244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2FFD1-FA6F-42C3-BA12-DC2C2C1F2EEE}" type="datetimeFigureOut">
              <a:rPr lang="ru-RU" smtClean="0"/>
              <a:t>05.08.2025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DA608-35A8-44E0-9F82-581EAE50B9B7}" type="slidenum">
              <a:rPr lang="ru-RU" smtClean="0"/>
              <a:t>‹#›</a:t>
            </a:fld>
            <a:endParaRPr lang="ru-RU"/>
          </a:p>
        </p:txBody>
      </p:sp>
    </p:spTree>
    <p:extLst>
      <p:ext uri="{BB962C8B-B14F-4D97-AF65-F5344CB8AC3E}">
        <p14:creationId xmlns:p14="http://schemas.microsoft.com/office/powerpoint/2010/main" val="2646073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ctr" anchorCtr="0" compatLnSpc="1">
            <a:prstTxWarp prst="textNoShape">
              <a:avLst/>
            </a:prstTxWarp>
          </a:bodyPr>
          <a:lstStyle/>
          <a:p>
            <a:pPr lvl="0"/>
            <a:r>
              <a:rPr lang="ru-RU" altLang="ru-RU"/>
              <a:t>Образец заголовка</a:t>
            </a:r>
          </a:p>
        </p:txBody>
      </p:sp>
      <p:sp>
        <p:nvSpPr>
          <p:cNvPr id="22531"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defTabSz="914133" eaLnBrk="1" hangingPunct="1">
              <a:defRPr sz="1400">
                <a:solidFill>
                  <a:srgbClr val="000000"/>
                </a:solidFill>
                <a:latin typeface="Arial" charset="0"/>
              </a:defRPr>
            </a:lvl1pPr>
          </a:lstStyle>
          <a:p>
            <a:pPr marL="0" marR="0" lvl="0" indent="0" algn="l" defTabSz="914133"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ctr" defTabSz="914133" eaLnBrk="1" hangingPunct="1">
              <a:defRPr sz="1400">
                <a:solidFill>
                  <a:srgbClr val="000000"/>
                </a:solidFill>
                <a:latin typeface="Arial" charset="0"/>
              </a:defRPr>
            </a:lvl1pPr>
          </a:lstStyle>
          <a:p>
            <a:pPr marL="0" marR="0" lvl="0" indent="0" algn="ctr" defTabSz="914133"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r" defTabSz="914133" eaLnBrk="1" hangingPunct="1">
              <a:defRPr sz="1400">
                <a:solidFill>
                  <a:srgbClr val="000000"/>
                </a:solidFill>
                <a:latin typeface="Arial"/>
              </a:defRPr>
            </a:lvl1pPr>
          </a:lstStyle>
          <a:p>
            <a:pPr marL="0" marR="0" lvl="0" indent="0" algn="r" defTabSz="914133" rtl="0" eaLnBrk="1" fontAlgn="base" latinLnBrk="0" hangingPunct="1">
              <a:lnSpc>
                <a:spcPct val="100000"/>
              </a:lnSpc>
              <a:spcBef>
                <a:spcPct val="0"/>
              </a:spcBef>
              <a:spcAft>
                <a:spcPct val="0"/>
              </a:spcAft>
              <a:buClrTx/>
              <a:buSzTx/>
              <a:buFontTx/>
              <a:buNone/>
              <a:tabLst/>
              <a:defRPr/>
            </a:pPr>
            <a:fld id="{F61C1B9C-5BF3-4FAB-B502-36DCD41294A0}"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133"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7669443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68" algn="ctr" rtl="0" fontAlgn="base">
        <a:spcBef>
          <a:spcPct val="0"/>
        </a:spcBef>
        <a:spcAft>
          <a:spcPct val="0"/>
        </a:spcAft>
        <a:defRPr sz="4400">
          <a:solidFill>
            <a:schemeClr val="tx2"/>
          </a:solidFill>
          <a:latin typeface="Arial" charset="0"/>
        </a:defRPr>
      </a:lvl6pPr>
      <a:lvl7pPr marL="914133" algn="ctr" rtl="0" fontAlgn="base">
        <a:spcBef>
          <a:spcPct val="0"/>
        </a:spcBef>
        <a:spcAft>
          <a:spcPct val="0"/>
        </a:spcAft>
        <a:defRPr sz="4400">
          <a:solidFill>
            <a:schemeClr val="tx2"/>
          </a:solidFill>
          <a:latin typeface="Arial" charset="0"/>
        </a:defRPr>
      </a:lvl7pPr>
      <a:lvl8pPr marL="1371200" algn="ctr" rtl="0" fontAlgn="base">
        <a:spcBef>
          <a:spcPct val="0"/>
        </a:spcBef>
        <a:spcAft>
          <a:spcPct val="0"/>
        </a:spcAft>
        <a:defRPr sz="4400">
          <a:solidFill>
            <a:schemeClr val="tx2"/>
          </a:solidFill>
          <a:latin typeface="Arial" charset="0"/>
        </a:defRPr>
      </a:lvl8pPr>
      <a:lvl9pPr marL="182826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867" indent="-228533" algn="l" rtl="0" fontAlgn="base">
        <a:spcBef>
          <a:spcPct val="20000"/>
        </a:spcBef>
        <a:spcAft>
          <a:spcPct val="0"/>
        </a:spcAft>
        <a:buChar char="»"/>
        <a:defRPr sz="2000">
          <a:solidFill>
            <a:schemeClr val="tx1"/>
          </a:solidFill>
          <a:latin typeface="+mn-lt"/>
        </a:defRPr>
      </a:lvl6pPr>
      <a:lvl7pPr marL="2970933" indent="-228533" algn="l" rtl="0" fontAlgn="base">
        <a:spcBef>
          <a:spcPct val="20000"/>
        </a:spcBef>
        <a:spcAft>
          <a:spcPct val="0"/>
        </a:spcAft>
        <a:buChar char="»"/>
        <a:defRPr sz="2000">
          <a:solidFill>
            <a:schemeClr val="tx1"/>
          </a:solidFill>
          <a:latin typeface="+mn-lt"/>
        </a:defRPr>
      </a:lvl7pPr>
      <a:lvl8pPr marL="3428000" indent="-228533" algn="l" rtl="0" fontAlgn="base">
        <a:spcBef>
          <a:spcPct val="20000"/>
        </a:spcBef>
        <a:spcAft>
          <a:spcPct val="0"/>
        </a:spcAft>
        <a:buChar char="»"/>
        <a:defRPr sz="2000">
          <a:solidFill>
            <a:schemeClr val="tx1"/>
          </a:solidFill>
          <a:latin typeface="+mn-lt"/>
        </a:defRPr>
      </a:lvl8pPr>
      <a:lvl9pPr marL="3885066" indent="-22853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133" rtl="0" eaLnBrk="1" latinLnBrk="0" hangingPunct="1">
        <a:defRPr sz="1800" kern="1200">
          <a:solidFill>
            <a:schemeClr val="tx1"/>
          </a:solidFill>
          <a:latin typeface="+mn-lt"/>
          <a:ea typeface="+mn-ea"/>
          <a:cs typeface="+mn-cs"/>
        </a:defRPr>
      </a:lvl1pPr>
      <a:lvl2pPr marL="457068" algn="l" defTabSz="914133" rtl="0" eaLnBrk="1" latinLnBrk="0" hangingPunct="1">
        <a:defRPr sz="1800" kern="1200">
          <a:solidFill>
            <a:schemeClr val="tx1"/>
          </a:solidFill>
          <a:latin typeface="+mn-lt"/>
          <a:ea typeface="+mn-ea"/>
          <a:cs typeface="+mn-cs"/>
        </a:defRPr>
      </a:lvl2pPr>
      <a:lvl3pPr marL="914133" algn="l" defTabSz="914133" rtl="0" eaLnBrk="1" latinLnBrk="0" hangingPunct="1">
        <a:defRPr sz="1800" kern="1200">
          <a:solidFill>
            <a:schemeClr val="tx1"/>
          </a:solidFill>
          <a:latin typeface="+mn-lt"/>
          <a:ea typeface="+mn-ea"/>
          <a:cs typeface="+mn-cs"/>
        </a:defRPr>
      </a:lvl3pPr>
      <a:lvl4pPr marL="1371200" algn="l" defTabSz="914133" rtl="0" eaLnBrk="1" latinLnBrk="0" hangingPunct="1">
        <a:defRPr sz="1800" kern="1200">
          <a:solidFill>
            <a:schemeClr val="tx1"/>
          </a:solidFill>
          <a:latin typeface="+mn-lt"/>
          <a:ea typeface="+mn-ea"/>
          <a:cs typeface="+mn-cs"/>
        </a:defRPr>
      </a:lvl4pPr>
      <a:lvl5pPr marL="1828267" algn="l" defTabSz="914133" rtl="0" eaLnBrk="1" latinLnBrk="0" hangingPunct="1">
        <a:defRPr sz="1800" kern="1200">
          <a:solidFill>
            <a:schemeClr val="tx1"/>
          </a:solidFill>
          <a:latin typeface="+mn-lt"/>
          <a:ea typeface="+mn-ea"/>
          <a:cs typeface="+mn-cs"/>
        </a:defRPr>
      </a:lvl5pPr>
      <a:lvl6pPr marL="2285333" algn="l" defTabSz="914133" rtl="0" eaLnBrk="1" latinLnBrk="0" hangingPunct="1">
        <a:defRPr sz="1800" kern="1200">
          <a:solidFill>
            <a:schemeClr val="tx1"/>
          </a:solidFill>
          <a:latin typeface="+mn-lt"/>
          <a:ea typeface="+mn-ea"/>
          <a:cs typeface="+mn-cs"/>
        </a:defRPr>
      </a:lvl6pPr>
      <a:lvl7pPr marL="2742399" algn="l" defTabSz="914133" rtl="0" eaLnBrk="1" latinLnBrk="0" hangingPunct="1">
        <a:defRPr sz="1800" kern="1200">
          <a:solidFill>
            <a:schemeClr val="tx1"/>
          </a:solidFill>
          <a:latin typeface="+mn-lt"/>
          <a:ea typeface="+mn-ea"/>
          <a:cs typeface="+mn-cs"/>
        </a:defRPr>
      </a:lvl7pPr>
      <a:lvl8pPr marL="3199466" algn="l" defTabSz="914133" rtl="0" eaLnBrk="1" latinLnBrk="0" hangingPunct="1">
        <a:defRPr sz="1800" kern="1200">
          <a:solidFill>
            <a:schemeClr val="tx1"/>
          </a:solidFill>
          <a:latin typeface="+mn-lt"/>
          <a:ea typeface="+mn-ea"/>
          <a:cs typeface="+mn-cs"/>
        </a:defRPr>
      </a:lvl8pPr>
      <a:lvl9pPr marL="3656532" algn="l" defTabSz="91413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075"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39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6E90E24-E0E1-4021-A553-6D5AE255FC9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4038600" y="635639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8610600" y="635639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BAAEC5-543B-4657-9F62-B3C4A3C447B3}"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197477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6817966" y="513587"/>
            <a:ext cx="5374033" cy="6344409"/>
          </a:xfrm>
          <a:prstGeom prst="rect">
            <a:avLst/>
          </a:prstGeom>
        </p:spPr>
      </p:pic>
      <p:sp>
        <p:nvSpPr>
          <p:cNvPr id="2" name="Holder 2"/>
          <p:cNvSpPr>
            <a:spLocks noGrp="1"/>
          </p:cNvSpPr>
          <p:nvPr>
            <p:ph type="title"/>
          </p:nvPr>
        </p:nvSpPr>
        <p:spPr>
          <a:xfrm>
            <a:off x="144576" y="96393"/>
            <a:ext cx="11369675" cy="185547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822452" y="2570226"/>
            <a:ext cx="10699115" cy="1573529"/>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8/5/2025</a:t>
            </a:fld>
            <a:endParaRPr lang="en-US"/>
          </a:p>
        </p:txBody>
      </p:sp>
      <p:sp>
        <p:nvSpPr>
          <p:cNvPr id="6" name="Holder 6"/>
          <p:cNvSpPr>
            <a:spLocks noGrp="1"/>
          </p:cNvSpPr>
          <p:nvPr>
            <p:ph type="sldNum" sz="quarter" idx="7"/>
          </p:nvPr>
        </p:nvSpPr>
        <p:spPr>
          <a:xfrm>
            <a:off x="11838685" y="6553123"/>
            <a:ext cx="274954" cy="224790"/>
          </a:xfrm>
          <a:prstGeom prst="rect">
            <a:avLst/>
          </a:prstGeom>
        </p:spPr>
        <p:txBody>
          <a:bodyPr wrap="square" lIns="0" tIns="0" rIns="0" bIns="0">
            <a:spAutoFit/>
          </a:bodyPr>
          <a:lstStyle>
            <a:lvl1pPr>
              <a:defRPr sz="1400" b="0" i="0">
                <a:solidFill>
                  <a:srgbClr val="7E7E7E"/>
                </a:solidFill>
                <a:latin typeface="Arial"/>
                <a:cs typeface="Arial"/>
              </a:defRPr>
            </a:lvl1pPr>
          </a:lstStyle>
          <a:p>
            <a:pPr marL="38100">
              <a:lnSpc>
                <a:spcPts val="1650"/>
              </a:lnSpc>
            </a:pPr>
            <a:fld id="{81D60167-4931-47E6-BA6A-407CBD079E47}" type="slidenum">
              <a:rPr dirty="0"/>
              <a:t>‹#›</a:t>
            </a:fld>
            <a:endParaRPr dirty="0"/>
          </a:p>
        </p:txBody>
      </p:sp>
    </p:spTree>
    <p:extLst>
      <p:ext uri="{BB962C8B-B14F-4D97-AF65-F5344CB8AC3E}">
        <p14:creationId xmlns:p14="http://schemas.microsoft.com/office/powerpoint/2010/main" val="254726576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2E7A9E-814A-CB27-7046-6ECB6B9DE2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674D8B1-AC81-2498-1CE5-832D569209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76B9E3D-9743-B395-E801-F4F08E44EC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4CEBC-03CB-45B0-91F6-8FFC6EA28ADB}" type="datetime1">
              <a:rPr lang="ru-RU" smtClean="0"/>
              <a:t>05.08.2025</a:t>
            </a:fld>
            <a:endParaRPr lang="ru-RU"/>
          </a:p>
        </p:txBody>
      </p:sp>
      <p:sp>
        <p:nvSpPr>
          <p:cNvPr id="5" name="Нижний колонтитул 4">
            <a:extLst>
              <a:ext uri="{FF2B5EF4-FFF2-40B4-BE49-F238E27FC236}">
                <a16:creationId xmlns:a16="http://schemas.microsoft.com/office/drawing/2014/main" id="{444AE6C7-34EB-C5D5-1126-EACAE1C202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3</a:t>
            </a:r>
          </a:p>
        </p:txBody>
      </p:sp>
      <p:sp>
        <p:nvSpPr>
          <p:cNvPr id="6" name="Номер слайда 5">
            <a:extLst>
              <a:ext uri="{FF2B5EF4-FFF2-40B4-BE49-F238E27FC236}">
                <a16:creationId xmlns:a16="http://schemas.microsoft.com/office/drawing/2014/main" id="{D97094A9-09B4-C9A0-1298-A1D371E2AB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E045B-E14D-4AB8-955F-A6097A020C3F}" type="slidenum">
              <a:rPr lang="ru-RU" smtClean="0"/>
              <a:t>‹#›</a:t>
            </a:fld>
            <a:endParaRPr lang="ru-RU"/>
          </a:p>
        </p:txBody>
      </p:sp>
    </p:spTree>
    <p:extLst>
      <p:ext uri="{BB962C8B-B14F-4D97-AF65-F5344CB8AC3E}">
        <p14:creationId xmlns:p14="http://schemas.microsoft.com/office/powerpoint/2010/main" val="2668933423"/>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igzgos@gmail.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hyperlink" Target="https://gisp.gov.ru/bpm/service/pp1875notif" TargetMode="Externa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hyperlink" Target="https://zakupki-portal.ru/novosti/viktor-don-avtorskie-materialy/normativno-zakupochnoe-bezumie-o-tom-kak-genialnoe-nedeyanie-regulyatora-reshilo-problemu-soblyudeniya-zakazchikami-trebovaniy-c/" TargetMode="Externa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4.xml"/><Relationship Id="rId4" Type="http://schemas.openxmlformats.org/officeDocument/2006/relationships/image" Target="../media/image41.png"/></Relationships>
</file>

<file path=ppt/slides/_rels/slide1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hyperlink" Target="mailto:igzgos@gmail.com"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9.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44FAF11-3DAE-4654-BE44-0AAB501278CD}"/>
              </a:ext>
            </a:extLst>
          </p:cNvPr>
          <p:cNvSpPr/>
          <p:nvPr/>
        </p:nvSpPr>
        <p:spPr>
          <a:xfrm>
            <a:off x="0" y="6425859"/>
            <a:ext cx="12192000" cy="4321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3E4828B6-D43D-4675-934F-57B580BB9923}"/>
              </a:ext>
            </a:extLst>
          </p:cNvPr>
          <p:cNvSpPr>
            <a:spLocks noGrp="1"/>
          </p:cNvSpPr>
          <p:nvPr>
            <p:ph type="ctrTitle"/>
          </p:nvPr>
        </p:nvSpPr>
        <p:spPr>
          <a:xfrm>
            <a:off x="1127448" y="3068960"/>
            <a:ext cx="9144000" cy="984877"/>
          </a:xfrm>
        </p:spPr>
        <p:txBody>
          <a:bodyPr>
            <a:noAutofit/>
          </a:bodyPr>
          <a:lstStyle/>
          <a:p>
            <a:r>
              <a:rPr lang="ru-RU" sz="3600" dirty="0">
                <a:solidFill>
                  <a:srgbClr val="0070C0"/>
                </a:solidFill>
              </a:rPr>
              <a:t>«Изменения </a:t>
            </a:r>
            <a:br>
              <a:rPr lang="ru-RU" sz="3600" dirty="0">
                <a:solidFill>
                  <a:srgbClr val="0070C0"/>
                </a:solidFill>
              </a:rPr>
            </a:br>
            <a:r>
              <a:rPr lang="ru-RU" sz="3600" dirty="0">
                <a:solidFill>
                  <a:srgbClr val="0070C0"/>
                </a:solidFill>
              </a:rPr>
              <a:t>в порядке применения национального режима во втором полугодии 2025 года»</a:t>
            </a:r>
            <a:br>
              <a:rPr lang="ru-RU" sz="3600" dirty="0">
                <a:solidFill>
                  <a:srgbClr val="0070C0"/>
                </a:solidFill>
              </a:rPr>
            </a:br>
            <a:r>
              <a:rPr lang="ru-RU" sz="2000" dirty="0">
                <a:solidFill>
                  <a:srgbClr val="0070C0"/>
                </a:solidFill>
              </a:rPr>
              <a:t>( в связи с принятием Постановления Правительства от 10 июня 2025 г. N 879 </a:t>
            </a:r>
            <a:br>
              <a:rPr lang="ru-RU" sz="2000" dirty="0">
                <a:solidFill>
                  <a:srgbClr val="0070C0"/>
                </a:solidFill>
              </a:rPr>
            </a:br>
            <a:r>
              <a:rPr lang="ru-RU" sz="2000" dirty="0">
                <a:solidFill>
                  <a:srgbClr val="0070C0"/>
                </a:solidFill>
              </a:rPr>
              <a:t>«О внесении изменений в некоторые акты Правительства Российской Федерации по вопросам предоставления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 </a:t>
            </a:r>
            <a:br>
              <a:rPr lang="ru-RU" sz="3600" dirty="0">
                <a:solidFill>
                  <a:srgbClr val="0070C0"/>
                </a:solidFill>
              </a:rPr>
            </a:br>
            <a:endParaRPr lang="ru-RU" sz="3600" dirty="0">
              <a:solidFill>
                <a:srgbClr val="0070C0"/>
              </a:solidFill>
            </a:endParaRPr>
          </a:p>
        </p:txBody>
      </p:sp>
      <p:sp>
        <p:nvSpPr>
          <p:cNvPr id="5" name="TextBox 4">
            <a:extLst>
              <a:ext uri="{FF2B5EF4-FFF2-40B4-BE49-F238E27FC236}">
                <a16:creationId xmlns:a16="http://schemas.microsoft.com/office/drawing/2014/main" id="{8D19F247-60B9-4D51-8755-B5D860344421}"/>
              </a:ext>
            </a:extLst>
          </p:cNvPr>
          <p:cNvSpPr txBox="1"/>
          <p:nvPr/>
        </p:nvSpPr>
        <p:spPr>
          <a:xfrm>
            <a:off x="278934" y="6425859"/>
            <a:ext cx="11826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Трефилова Татьяна Николаевна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e-mail: igzgos@gmail.com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3" name="Рисунок 2">
            <a:extLst>
              <a:ext uri="{FF2B5EF4-FFF2-40B4-BE49-F238E27FC236}">
                <a16:creationId xmlns:a16="http://schemas.microsoft.com/office/drawing/2014/main" id="{0123546B-B89F-9A74-BFED-16706D77C7F6}"/>
              </a:ext>
            </a:extLst>
          </p:cNvPr>
          <p:cNvPicPr>
            <a:picLocks noChangeAspect="1"/>
          </p:cNvPicPr>
          <p:nvPr/>
        </p:nvPicPr>
        <p:blipFill>
          <a:blip r:embed="rId3"/>
          <a:stretch>
            <a:fillRect/>
          </a:stretch>
        </p:blipFill>
        <p:spPr>
          <a:xfrm>
            <a:off x="6096000" y="4493470"/>
            <a:ext cx="6102625" cy="1597290"/>
          </a:xfrm>
          <a:prstGeom prst="rect">
            <a:avLst/>
          </a:prstGeom>
        </p:spPr>
      </p:pic>
    </p:spTree>
    <p:extLst>
      <p:ext uri="{BB962C8B-B14F-4D97-AF65-F5344CB8AC3E}">
        <p14:creationId xmlns:p14="http://schemas.microsoft.com/office/powerpoint/2010/main" val="97995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B5D28B6-EB6D-8175-E1AF-85BC1859E80D}"/>
              </a:ext>
            </a:extLst>
          </p:cNvPr>
          <p:cNvSpPr>
            <a:spLocks noGrp="1"/>
          </p:cNvSpPr>
          <p:nvPr>
            <p:ph idx="1"/>
          </p:nvPr>
        </p:nvSpPr>
        <p:spPr>
          <a:xfrm>
            <a:off x="623392" y="548680"/>
            <a:ext cx="10515600" cy="4351338"/>
          </a:xfrm>
        </p:spPr>
        <p:txBody>
          <a:bodyPr/>
          <a:lstStyle/>
          <a:p>
            <a:r>
              <a:rPr lang="ru-RU" sz="2400" dirty="0">
                <a:solidFill>
                  <a:srgbClr val="7030A0"/>
                </a:solidFill>
              </a:rPr>
              <a:t>Комментарий: А что делать, если в веб-интерфейсе площадки указан один реестровый номер, а в прикрепленном файле другой</a:t>
            </a:r>
            <a:r>
              <a:rPr lang="en-US" sz="2400" dirty="0">
                <a:solidFill>
                  <a:srgbClr val="7030A0"/>
                </a:solidFill>
              </a:rPr>
              <a:t>?</a:t>
            </a:r>
            <a:endParaRPr lang="ru-RU" sz="2400" dirty="0">
              <a:solidFill>
                <a:srgbClr val="7030A0"/>
              </a:solidFill>
            </a:endParaRPr>
          </a:p>
          <a:p>
            <a:endParaRPr lang="ru-RU" sz="2400" dirty="0">
              <a:solidFill>
                <a:srgbClr val="7030A0"/>
              </a:solidFill>
            </a:endParaRPr>
          </a:p>
          <a:p>
            <a:r>
              <a:rPr lang="ru-RU" sz="2400" dirty="0">
                <a:solidFill>
                  <a:srgbClr val="7030A0"/>
                </a:solidFill>
              </a:rPr>
              <a:t>1 вариант. Смотреть только на номер в веб-интерфейсе, информацию в файле не рассматривать.</a:t>
            </a:r>
          </a:p>
          <a:p>
            <a:r>
              <a:rPr lang="ru-RU" sz="2400" dirty="0">
                <a:solidFill>
                  <a:srgbClr val="7030A0"/>
                </a:solidFill>
              </a:rPr>
              <a:t>2 вариант. Признавать недостоверными сведениями.</a:t>
            </a:r>
          </a:p>
          <a:p>
            <a:endParaRPr lang="ru-RU" dirty="0"/>
          </a:p>
        </p:txBody>
      </p:sp>
    </p:spTree>
    <p:extLst>
      <p:ext uri="{BB962C8B-B14F-4D97-AF65-F5344CB8AC3E}">
        <p14:creationId xmlns:p14="http://schemas.microsoft.com/office/powerpoint/2010/main" val="4871193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EC95588-C061-6B62-3E29-D29D5D07A7D2}"/>
              </a:ext>
            </a:extLst>
          </p:cNvPr>
          <p:cNvPicPr>
            <a:picLocks noGrp="1" noChangeAspect="1"/>
          </p:cNvPicPr>
          <p:nvPr>
            <p:ph idx="1"/>
          </p:nvPr>
        </p:nvPicPr>
        <p:blipFill>
          <a:blip r:embed="rId2"/>
          <a:stretch>
            <a:fillRect/>
          </a:stretch>
        </p:blipFill>
        <p:spPr>
          <a:xfrm>
            <a:off x="911424" y="332656"/>
            <a:ext cx="10297144" cy="5844307"/>
          </a:xfrm>
        </p:spPr>
      </p:pic>
    </p:spTree>
    <p:extLst>
      <p:ext uri="{BB962C8B-B14F-4D97-AF65-F5344CB8AC3E}">
        <p14:creationId xmlns:p14="http://schemas.microsoft.com/office/powerpoint/2010/main" val="12321913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9A3F1-B9C1-E2C5-B232-DFCF820EAC34}"/>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28FF73F-995A-1D07-33EA-AD8477408D85}"/>
              </a:ext>
            </a:extLst>
          </p:cNvPr>
          <p:cNvSpPr/>
          <p:nvPr/>
        </p:nvSpPr>
        <p:spPr>
          <a:xfrm>
            <a:off x="394316" y="289788"/>
            <a:ext cx="11174292" cy="256314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97627496-8E3F-3B6D-F8C5-242861CF8BD4}"/>
              </a:ext>
            </a:extLst>
          </p:cNvPr>
          <p:cNvSpPr>
            <a:spLocks noGrp="1"/>
          </p:cNvSpPr>
          <p:nvPr>
            <p:ph idx="1"/>
          </p:nvPr>
        </p:nvSpPr>
        <p:spPr>
          <a:xfrm>
            <a:off x="394316" y="289788"/>
            <a:ext cx="10886260" cy="2707164"/>
          </a:xfrm>
        </p:spPr>
        <p:txBody>
          <a:bodyPr>
            <a:normAutofit/>
          </a:bodyPr>
          <a:lstStyle/>
          <a:p>
            <a:pPr marL="0" lvl="0" indent="0" algn="just">
              <a:lnSpc>
                <a:spcPts val="1800"/>
              </a:lnSpc>
              <a:buNone/>
            </a:pPr>
            <a:r>
              <a:rPr lang="ru-RU" sz="1800" spc="-10" dirty="0">
                <a:solidFill>
                  <a:srgbClr val="000000"/>
                </a:solidFill>
                <a:effectLst/>
                <a:latin typeface="Times New Roman" panose="02020603050405020304" pitchFamily="18" charset="0"/>
                <a:ea typeface="Times New Roman" panose="02020603050405020304" pitchFamily="18" charset="0"/>
              </a:rPr>
              <a:t>5. </a:t>
            </a:r>
            <a:r>
              <a:rPr lang="ru-RU" sz="1800" b="1" spc="-10" dirty="0">
                <a:solidFill>
                  <a:srgbClr val="000000"/>
                </a:solidFill>
                <a:effectLst/>
                <a:latin typeface="Times New Roman" panose="02020603050405020304" pitchFamily="18" charset="0"/>
                <a:ea typeface="Times New Roman" panose="02020603050405020304" pitchFamily="18" charset="0"/>
              </a:rPr>
              <a:t>Запрет,</a:t>
            </a:r>
            <a:r>
              <a:rPr lang="ru-RU" sz="1800" spc="-10" dirty="0">
                <a:solidFill>
                  <a:srgbClr val="000000"/>
                </a:solidFill>
                <a:effectLst/>
                <a:latin typeface="Times New Roman" panose="02020603050405020304" pitchFamily="18" charset="0"/>
                <a:ea typeface="Times New Roman" panose="02020603050405020304" pitchFamily="18" charset="0"/>
              </a:rPr>
              <a:t> предусмотренный пунктом 1 настоящего постановления, </a:t>
            </a:r>
            <a:r>
              <a:rPr lang="ru-RU" sz="1800" b="1" spc="-10" dirty="0">
                <a:effectLst/>
                <a:latin typeface="Times New Roman" panose="02020603050405020304" pitchFamily="18" charset="0"/>
                <a:ea typeface="Times New Roman" panose="02020603050405020304" pitchFamily="18" charset="0"/>
              </a:rPr>
              <a:t>может не применяться </a:t>
            </a:r>
            <a:r>
              <a:rPr lang="ru-RU" sz="1800" spc="-10" dirty="0">
                <a:effectLst/>
                <a:latin typeface="Times New Roman" panose="02020603050405020304" pitchFamily="18" charset="0"/>
                <a:ea typeface="Times New Roman" panose="02020603050405020304" pitchFamily="18" charset="0"/>
              </a:rPr>
              <a:t>заказчиками при наступлении одного </a:t>
            </a:r>
            <a:r>
              <a:rPr lang="ru-RU" sz="1800" spc="-10" dirty="0">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из следующих случаев:</a:t>
            </a:r>
            <a:endParaRPr lang="ru-RU" sz="1800" dirty="0">
              <a:effectLst/>
              <a:latin typeface="Times New Roman" panose="02020603050405020304" pitchFamily="18" charset="0"/>
              <a:ea typeface="Times New Roman" panose="02020603050405020304" pitchFamily="18" charset="0"/>
            </a:endParaRPr>
          </a:p>
          <a:p>
            <a:pPr marL="457200" lvl="1" indent="0" algn="just">
              <a:lnSpc>
                <a:spcPts val="1800"/>
              </a:lnSpc>
              <a:buNone/>
            </a:pPr>
            <a:r>
              <a:rPr lang="ru-RU" sz="1800" spc="-10" dirty="0">
                <a:latin typeface="Times New Roman" panose="02020603050405020304" pitchFamily="18" charset="0"/>
                <a:ea typeface="Times New Roman" panose="02020603050405020304" pitchFamily="18" charset="0"/>
              </a:rPr>
              <a:t>д</a:t>
            </a:r>
            <a:r>
              <a:rPr lang="ru-RU" sz="1800" spc="-10" dirty="0">
                <a:effectLst/>
                <a:latin typeface="Times New Roman" panose="02020603050405020304" pitchFamily="18" charset="0"/>
                <a:ea typeface="Times New Roman" panose="02020603050405020304" pitchFamily="18" charset="0"/>
              </a:rPr>
              <a:t>) лизингодателем, осуществляется  закупка предмета лизинга, происходящего из иностранного  государства, </a:t>
            </a:r>
            <a:r>
              <a:rPr lang="ru-RU" sz="1800" b="1" spc="-10" dirty="0">
                <a:effectLst/>
                <a:latin typeface="Times New Roman" panose="02020603050405020304" pitchFamily="18" charset="0"/>
                <a:ea typeface="Times New Roman" panose="02020603050405020304" pitchFamily="18" charset="0"/>
              </a:rPr>
              <a:t>если такой предмет лизинга определен в соответствии  с договором лизинга</a:t>
            </a:r>
          </a:p>
          <a:p>
            <a:pPr marL="457200" lvl="1" indent="0" algn="just">
              <a:lnSpc>
                <a:spcPts val="1800"/>
              </a:lnSpc>
              <a:buNone/>
            </a:pPr>
            <a:r>
              <a:rPr lang="ru-RU" sz="1800" b="1" spc="-10" dirty="0">
                <a:effectLst/>
                <a:latin typeface="Times New Roman" panose="02020603050405020304" pitchFamily="18" charset="0"/>
                <a:ea typeface="Times New Roman" panose="02020603050405020304" pitchFamily="18" charset="0"/>
              </a:rPr>
              <a:t>лизингополучателем, который не является заказчиком  </a:t>
            </a:r>
            <a:r>
              <a:rPr lang="ru-RU" sz="1800" spc="-10" dirty="0">
                <a:effectLst/>
                <a:latin typeface="Times New Roman" panose="02020603050405020304" pitchFamily="18" charset="0"/>
                <a:ea typeface="Times New Roman" panose="02020603050405020304" pitchFamily="18" charset="0"/>
              </a:rPr>
              <a:t>в соответствии с Федеральным законом "О контрактной системе…" и Федеральным законом "О закупках  товаров, работ, услуг отдельными видами юридических лиц", </a:t>
            </a:r>
          </a:p>
          <a:p>
            <a:pPr marL="457200" lvl="1" indent="0" algn="just">
              <a:lnSpc>
                <a:spcPts val="1800"/>
              </a:lnSpc>
              <a:buNone/>
            </a:pPr>
            <a:r>
              <a:rPr lang="ru-RU" sz="1800" b="1" spc="-10" dirty="0">
                <a:effectLst/>
                <a:latin typeface="Times New Roman" panose="02020603050405020304" pitchFamily="18" charset="0"/>
                <a:ea typeface="Times New Roman" panose="02020603050405020304" pitchFamily="18" charset="0"/>
              </a:rPr>
              <a:t>либо лизингополучателем, который относится к числу таких заказчиков и при осуществлении закупки которым </a:t>
            </a:r>
            <a:r>
              <a:rPr lang="ru-RU" sz="1800" b="1" strike="sngStrike" spc="-10" dirty="0">
                <a:effectLst/>
                <a:latin typeface="Times New Roman" panose="02020603050405020304" pitchFamily="18" charset="0"/>
                <a:ea typeface="Times New Roman" panose="02020603050405020304" pitchFamily="18" charset="0"/>
              </a:rPr>
              <a:t>может </a:t>
            </a:r>
            <a:r>
              <a:rPr lang="ru-RU" sz="1800" strike="sngStrike" spc="-10" dirty="0">
                <a:effectLst/>
                <a:latin typeface="Times New Roman" panose="02020603050405020304" pitchFamily="18" charset="0"/>
                <a:ea typeface="Times New Roman" panose="02020603050405020304" pitchFamily="18" charset="0"/>
              </a:rPr>
              <a:t>в случаях, предусмотренных настоящим постановлением, </a:t>
            </a:r>
            <a:r>
              <a:rPr lang="ru-RU" sz="1800" b="1" strike="sngStrike" spc="-10" dirty="0">
                <a:effectLst/>
                <a:latin typeface="Times New Roman" panose="02020603050405020304" pitchFamily="18" charset="0"/>
                <a:ea typeface="Times New Roman" panose="02020603050405020304" pitchFamily="18" charset="0"/>
              </a:rPr>
              <a:t>не применяться такой запрет; </a:t>
            </a:r>
            <a:r>
              <a:rPr lang="ru-RU" sz="1800" b="1" spc="-10" dirty="0">
                <a:solidFill>
                  <a:srgbClr val="FF0000"/>
                </a:solidFill>
                <a:effectLst/>
                <a:latin typeface="Times New Roman" panose="02020603050405020304" pitchFamily="18" charset="0"/>
                <a:ea typeface="Times New Roman" panose="02020603050405020304" pitchFamily="18" charset="0"/>
              </a:rPr>
              <a:t>не применен в случаях, предусмотренных настоящим постановлением, такой запрет;</a:t>
            </a:r>
            <a:endParaRPr lang="ru-RU" sz="1600" dirty="0">
              <a:solidFill>
                <a:srgbClr val="FF0000"/>
              </a:solidFill>
              <a:effectLst/>
              <a:latin typeface="Times New Roman" panose="02020603050405020304" pitchFamily="18" charset="0"/>
              <a:ea typeface="Times New Roman" panose="02020603050405020304" pitchFamily="18" charset="0"/>
            </a:endParaRPr>
          </a:p>
          <a:p>
            <a:pPr marL="0" indent="0">
              <a:buNone/>
            </a:pPr>
            <a:endParaRPr lang="ru-RU" sz="1800" dirty="0"/>
          </a:p>
        </p:txBody>
      </p:sp>
    </p:spTree>
    <p:extLst>
      <p:ext uri="{BB962C8B-B14F-4D97-AF65-F5344CB8AC3E}">
        <p14:creationId xmlns:p14="http://schemas.microsoft.com/office/powerpoint/2010/main" val="24086180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3F664-31B8-782B-A99C-58C31E111C37}"/>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249BF8B-8612-D0A0-C2D1-DB7612990781}"/>
              </a:ext>
            </a:extLst>
          </p:cNvPr>
          <p:cNvSpPr/>
          <p:nvPr/>
        </p:nvSpPr>
        <p:spPr>
          <a:xfrm>
            <a:off x="257452" y="133165"/>
            <a:ext cx="11718525" cy="633295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12A436E8-B728-716F-4AAC-B26F50A9043B}"/>
              </a:ext>
            </a:extLst>
          </p:cNvPr>
          <p:cNvSpPr>
            <a:spLocks noGrp="1"/>
          </p:cNvSpPr>
          <p:nvPr>
            <p:ph idx="1"/>
          </p:nvPr>
        </p:nvSpPr>
        <p:spPr>
          <a:xfrm>
            <a:off x="323295" y="67846"/>
            <a:ext cx="11173288" cy="6332954"/>
          </a:xfrm>
        </p:spPr>
        <p:txBody>
          <a:bodyPr>
            <a:normAutofit/>
          </a:bodyPr>
          <a:lstStyle/>
          <a:p>
            <a:pPr marL="0" lvl="0" indent="0" algn="just">
              <a:lnSpc>
                <a:spcPct val="120000"/>
              </a:lnSpc>
              <a:spcBef>
                <a:spcPts val="600"/>
              </a:spcBef>
              <a:buNone/>
            </a:pPr>
            <a:r>
              <a:rPr lang="ru-RU" sz="1600" spc="-10" dirty="0">
                <a:solidFill>
                  <a:srgbClr val="000000"/>
                </a:solidFill>
                <a:effectLst/>
                <a:latin typeface="Times New Roman" panose="02020603050405020304" pitchFamily="18" charset="0"/>
                <a:ea typeface="Times New Roman" panose="02020603050405020304" pitchFamily="18" charset="0"/>
              </a:rPr>
              <a:t>5. </a:t>
            </a:r>
            <a:r>
              <a:rPr lang="ru-RU" sz="1600" b="1" spc="-10" dirty="0">
                <a:solidFill>
                  <a:srgbClr val="000000"/>
                </a:solidFill>
                <a:effectLst/>
                <a:latin typeface="Times New Roman" panose="02020603050405020304" pitchFamily="18" charset="0"/>
                <a:ea typeface="Times New Roman" panose="02020603050405020304" pitchFamily="18" charset="0"/>
              </a:rPr>
              <a:t>Запрет,</a:t>
            </a:r>
            <a:r>
              <a:rPr lang="ru-RU" sz="1600" spc="-10" dirty="0">
                <a:solidFill>
                  <a:srgbClr val="000000"/>
                </a:solidFill>
                <a:effectLst/>
                <a:latin typeface="Times New Roman" panose="02020603050405020304" pitchFamily="18" charset="0"/>
                <a:ea typeface="Times New Roman" panose="02020603050405020304" pitchFamily="18" charset="0"/>
              </a:rPr>
              <a:t> предусмотренный пунктом 1 настоящего постановления, </a:t>
            </a:r>
            <a:r>
              <a:rPr lang="ru-RU" sz="1600" b="1" spc="-10" dirty="0">
                <a:solidFill>
                  <a:srgbClr val="FF0000"/>
                </a:solidFill>
                <a:effectLst/>
                <a:latin typeface="Times New Roman" panose="02020603050405020304" pitchFamily="18" charset="0"/>
                <a:ea typeface="Times New Roman" panose="02020603050405020304" pitchFamily="18" charset="0"/>
              </a:rPr>
              <a:t>может не применяться </a:t>
            </a:r>
            <a:r>
              <a:rPr lang="ru-RU" sz="1600" spc="-10" dirty="0">
                <a:solidFill>
                  <a:srgbClr val="000000"/>
                </a:solidFill>
                <a:effectLst/>
                <a:latin typeface="Times New Roman" panose="02020603050405020304" pitchFamily="18" charset="0"/>
                <a:ea typeface="Times New Roman" panose="02020603050405020304" pitchFamily="18" charset="0"/>
              </a:rPr>
              <a:t>заказчиками при наступлении одного </a:t>
            </a:r>
            <a:r>
              <a:rPr lang="ru-RU" sz="1600" spc="-10" dirty="0">
                <a:solidFill>
                  <a:srgbClr val="000000"/>
                </a:solidFill>
                <a:latin typeface="Times New Roman" panose="02020603050405020304" pitchFamily="18" charset="0"/>
                <a:ea typeface="Times New Roman" panose="02020603050405020304" pitchFamily="18" charset="0"/>
              </a:rPr>
              <a:t> </a:t>
            </a:r>
            <a:r>
              <a:rPr lang="ru-RU" sz="1600" spc="-10" dirty="0">
                <a:solidFill>
                  <a:srgbClr val="000000"/>
                </a:solidFill>
                <a:effectLst/>
                <a:latin typeface="Times New Roman" panose="02020603050405020304" pitchFamily="18" charset="0"/>
                <a:ea typeface="Times New Roman" panose="02020603050405020304" pitchFamily="18" charset="0"/>
              </a:rPr>
              <a:t>из следующих случаев:</a:t>
            </a:r>
            <a:endParaRPr lang="ru-RU" sz="1600" dirty="0">
              <a:solidFill>
                <a:srgbClr val="000000"/>
              </a:solidFill>
              <a:effectLst/>
              <a:latin typeface="Times New Roman" panose="02020603050405020304" pitchFamily="18" charset="0"/>
              <a:ea typeface="Times New Roman" panose="02020603050405020304" pitchFamily="18" charset="0"/>
            </a:endParaRPr>
          </a:p>
          <a:p>
            <a:pPr marL="457200" lvl="1" indent="0" algn="just">
              <a:lnSpc>
                <a:spcPct val="100000"/>
              </a:lnSpc>
              <a:spcBef>
                <a:spcPts val="0"/>
              </a:spcBef>
              <a:buNone/>
            </a:pPr>
            <a:r>
              <a:rPr lang="ru-RU" sz="1600" spc="-10" dirty="0">
                <a:solidFill>
                  <a:srgbClr val="000000"/>
                </a:solidFill>
                <a:latin typeface="Times New Roman" panose="02020603050405020304" pitchFamily="18" charset="0"/>
                <a:ea typeface="Times New Roman" panose="02020603050405020304" pitchFamily="18" charset="0"/>
              </a:rPr>
              <a:t>з)	</a:t>
            </a:r>
            <a:r>
              <a:rPr lang="ru-RU" sz="1600" b="1" spc="-10" dirty="0">
                <a:solidFill>
                  <a:srgbClr val="000000"/>
                </a:solidFill>
                <a:latin typeface="Times New Roman" panose="02020603050405020304" pitchFamily="18" charset="0"/>
                <a:ea typeface="Times New Roman" panose="02020603050405020304" pitchFamily="18" charset="0"/>
              </a:rPr>
              <a:t>осуществляется закупка товара</a:t>
            </a:r>
            <a:r>
              <a:rPr lang="ru-RU" sz="1600" spc="-10" dirty="0">
                <a:solidFill>
                  <a:srgbClr val="000000"/>
                </a:solidFill>
                <a:latin typeface="Times New Roman" panose="02020603050405020304" pitchFamily="18" charset="0"/>
                <a:ea typeface="Times New Roman" panose="02020603050405020304" pitchFamily="18" charset="0"/>
              </a:rPr>
              <a:t>, </a:t>
            </a:r>
            <a:r>
              <a:rPr lang="ru-RU" sz="1600" b="1" u="sng" spc="-10" dirty="0">
                <a:latin typeface="Times New Roman" panose="02020603050405020304" pitchFamily="18" charset="0"/>
                <a:ea typeface="Times New Roman" panose="02020603050405020304" pitchFamily="18" charset="0"/>
              </a:rPr>
              <a:t>не относящегося к товарам и программному обеспечению</a:t>
            </a:r>
            <a:r>
              <a:rPr lang="ru-RU" sz="1600" u="sng" spc="-10" dirty="0">
                <a:latin typeface="Times New Roman" panose="02020603050405020304" pitchFamily="18" charset="0"/>
                <a:ea typeface="Times New Roman" panose="02020603050405020304" pitchFamily="18" charset="0"/>
              </a:rPr>
              <a:t>, </a:t>
            </a:r>
            <a:r>
              <a:rPr lang="ru-RU" sz="1600" spc="-10" dirty="0">
                <a:solidFill>
                  <a:srgbClr val="000000"/>
                </a:solidFill>
                <a:latin typeface="Times New Roman" panose="02020603050405020304" pitchFamily="18" charset="0"/>
                <a:ea typeface="Times New Roman" panose="02020603050405020304" pitchFamily="18" charset="0"/>
              </a:rPr>
              <a:t>указанным в позициях 17, </a:t>
            </a:r>
            <a:r>
              <a:rPr lang="ru-RU" sz="1600" b="1" spc="-10" dirty="0">
                <a:solidFill>
                  <a:srgbClr val="FF0000"/>
                </a:solidFill>
                <a:latin typeface="Times New Roman" panose="02020603050405020304" pitchFamily="18" charset="0"/>
                <a:ea typeface="Times New Roman" panose="02020603050405020304" pitchFamily="18" charset="0"/>
              </a:rPr>
              <a:t>21, </a:t>
            </a:r>
            <a:r>
              <a:rPr lang="ru-RU" sz="1600" spc="-10" dirty="0">
                <a:solidFill>
                  <a:srgbClr val="000000"/>
                </a:solidFill>
                <a:latin typeface="Times New Roman" panose="02020603050405020304" pitchFamily="18" charset="0"/>
                <a:ea typeface="Times New Roman" panose="02020603050405020304" pitchFamily="18" charset="0"/>
              </a:rPr>
              <a:t>27, 35, </a:t>
            </a:r>
            <a:r>
              <a:rPr lang="ru-RU" sz="1600" strike="sngStrike" spc="-10" dirty="0">
                <a:solidFill>
                  <a:srgbClr val="000000"/>
                </a:solidFill>
                <a:latin typeface="Times New Roman" panose="02020603050405020304" pitchFamily="18" charset="0"/>
                <a:ea typeface="Times New Roman" panose="02020603050405020304" pitchFamily="18" charset="0"/>
              </a:rPr>
              <a:t>53,</a:t>
            </a:r>
            <a:r>
              <a:rPr lang="ru-RU" sz="1600" spc="-10" dirty="0">
                <a:solidFill>
                  <a:srgbClr val="000000"/>
                </a:solidFill>
                <a:latin typeface="Times New Roman" panose="02020603050405020304" pitchFamily="18" charset="0"/>
                <a:ea typeface="Times New Roman" panose="02020603050405020304" pitchFamily="18" charset="0"/>
              </a:rPr>
              <a:t> 140, 141, 144 и 146 перечня № 1, </a:t>
            </a:r>
            <a:r>
              <a:rPr lang="ru-RU" sz="1600" b="1" spc="-10" dirty="0">
                <a:solidFill>
                  <a:srgbClr val="000000"/>
                </a:solidFill>
                <a:latin typeface="Times New Roman" panose="02020603050405020304" pitchFamily="18" charset="0"/>
                <a:ea typeface="Times New Roman" panose="02020603050405020304" pitchFamily="18" charset="0"/>
              </a:rPr>
              <a:t>в количестве одной штуки </a:t>
            </a:r>
            <a:r>
              <a:rPr lang="ru-RU" sz="1600" spc="-10" dirty="0">
                <a:solidFill>
                  <a:srgbClr val="000000"/>
                </a:solidFill>
                <a:latin typeface="Times New Roman" panose="02020603050405020304" pitchFamily="18" charset="0"/>
                <a:ea typeface="Times New Roman" panose="02020603050405020304" pitchFamily="18" charset="0"/>
              </a:rPr>
              <a:t>и начальная (максимальная) цена контракта </a:t>
            </a:r>
            <a:r>
              <a:rPr lang="ru-RU" sz="1600" b="1" spc="-10" dirty="0">
                <a:solidFill>
                  <a:srgbClr val="000000"/>
                </a:solidFill>
                <a:latin typeface="Times New Roman" panose="02020603050405020304" pitchFamily="18" charset="0"/>
                <a:ea typeface="Times New Roman" panose="02020603050405020304" pitchFamily="18" charset="0"/>
              </a:rPr>
              <a:t>(начальная (максимальная) цена договора), </a:t>
            </a:r>
            <a:r>
              <a:rPr lang="ru-RU" sz="1600" spc="-10" dirty="0">
                <a:solidFill>
                  <a:srgbClr val="000000"/>
                </a:solidFill>
                <a:latin typeface="Times New Roman" panose="02020603050405020304" pitchFamily="18" charset="0"/>
                <a:ea typeface="Times New Roman" panose="02020603050405020304" pitchFamily="18" charset="0"/>
              </a:rPr>
              <a:t>цена контракта, заключаемого с единственным поставщиком (подрядчиком, исполнителем) </a:t>
            </a:r>
            <a:r>
              <a:rPr lang="ru-RU" sz="1600" b="1" spc="-10" dirty="0">
                <a:solidFill>
                  <a:srgbClr val="000000"/>
                </a:solidFill>
                <a:latin typeface="Times New Roman" panose="02020603050405020304" pitchFamily="18" charset="0"/>
                <a:ea typeface="Times New Roman" panose="02020603050405020304" pitchFamily="18" charset="0"/>
              </a:rPr>
              <a:t>(цена, заключаемого с единственным поставщиком (исполнителем, подрядчиком) договора),</a:t>
            </a:r>
            <a:r>
              <a:rPr lang="ru-RU" sz="1600" spc="-10" dirty="0">
                <a:solidFill>
                  <a:srgbClr val="000000"/>
                </a:solidFill>
                <a:latin typeface="Times New Roman" panose="02020603050405020304" pitchFamily="18" charset="0"/>
                <a:ea typeface="Times New Roman" panose="02020603050405020304" pitchFamily="18" charset="0"/>
              </a:rPr>
              <a:t> </a:t>
            </a:r>
            <a:r>
              <a:rPr lang="ru-RU" sz="1600" b="1" spc="-10" dirty="0">
                <a:solidFill>
                  <a:srgbClr val="000000"/>
                </a:solidFill>
                <a:latin typeface="Times New Roman" panose="02020603050405020304" pitchFamily="18" charset="0"/>
                <a:ea typeface="Times New Roman" panose="02020603050405020304" pitchFamily="18" charset="0"/>
              </a:rPr>
              <a:t>не превышает 300 тыс. рублей</a:t>
            </a:r>
            <a:r>
              <a:rPr lang="ru-RU" sz="1600" spc="-10" dirty="0">
                <a:solidFill>
                  <a:srgbClr val="000000"/>
                </a:solidFill>
                <a:latin typeface="Times New Roman" panose="02020603050405020304" pitchFamily="18" charset="0"/>
                <a:ea typeface="Times New Roman" panose="02020603050405020304" pitchFamily="18" charset="0"/>
              </a:rPr>
              <a:t>;</a:t>
            </a:r>
          </a:p>
          <a:p>
            <a:pPr marL="0" indent="0">
              <a:buNone/>
            </a:pPr>
            <a:endParaRPr lang="ru-RU" sz="1800" dirty="0"/>
          </a:p>
        </p:txBody>
      </p:sp>
      <p:graphicFrame>
        <p:nvGraphicFramePr>
          <p:cNvPr id="2" name="Таблица 1">
            <a:extLst>
              <a:ext uri="{FF2B5EF4-FFF2-40B4-BE49-F238E27FC236}">
                <a16:creationId xmlns:a16="http://schemas.microsoft.com/office/drawing/2014/main" id="{71AB3FB1-A28B-D580-3126-7855DACCC081}"/>
              </a:ext>
            </a:extLst>
          </p:cNvPr>
          <p:cNvGraphicFramePr>
            <a:graphicFrameLocks noGrp="1"/>
          </p:cNvGraphicFramePr>
          <p:nvPr/>
        </p:nvGraphicFramePr>
        <p:xfrm>
          <a:off x="323295" y="1990367"/>
          <a:ext cx="11173287" cy="902780"/>
        </p:xfrm>
        <a:graphic>
          <a:graphicData uri="http://schemas.openxmlformats.org/drawingml/2006/table">
            <a:tbl>
              <a:tblPr firstRow="1" firstCol="1" bandRow="1"/>
              <a:tblGrid>
                <a:gridCol w="766487">
                  <a:extLst>
                    <a:ext uri="{9D8B030D-6E8A-4147-A177-3AD203B41FA5}">
                      <a16:colId xmlns:a16="http://schemas.microsoft.com/office/drawing/2014/main" val="1329458515"/>
                    </a:ext>
                  </a:extLst>
                </a:gridCol>
                <a:gridCol w="9376992">
                  <a:extLst>
                    <a:ext uri="{9D8B030D-6E8A-4147-A177-3AD203B41FA5}">
                      <a16:colId xmlns:a16="http://schemas.microsoft.com/office/drawing/2014/main" val="1162605146"/>
                    </a:ext>
                  </a:extLst>
                </a:gridCol>
                <a:gridCol w="1029808">
                  <a:extLst>
                    <a:ext uri="{9D8B030D-6E8A-4147-A177-3AD203B41FA5}">
                      <a16:colId xmlns:a16="http://schemas.microsoft.com/office/drawing/2014/main" val="804757813"/>
                    </a:ext>
                  </a:extLst>
                </a:gridCol>
              </a:tblGrid>
              <a:tr h="0">
                <a:tc>
                  <a:txBody>
                    <a:bodyPr/>
                    <a:lstStyle/>
                    <a:p>
                      <a:pPr algn="ct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Пробирки вакуумные для взятия образцов крови ИВД, соответствующие кодам 293370, 293400, 293420, 293480, 293500, 293540, 293570, 293630, 293640, 293660, 293700, 293760, 293780, 334330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(далее - НКМИ)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22.29.29.190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32.50.13.190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32.50.50.181</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32.50.50.190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3261668129"/>
                  </a:ext>
                </a:extLst>
              </a:tr>
            </a:tbl>
          </a:graphicData>
        </a:graphic>
      </p:graphicFrame>
      <p:graphicFrame>
        <p:nvGraphicFramePr>
          <p:cNvPr id="5" name="Таблица 4">
            <a:extLst>
              <a:ext uri="{FF2B5EF4-FFF2-40B4-BE49-F238E27FC236}">
                <a16:creationId xmlns:a16="http://schemas.microsoft.com/office/drawing/2014/main" id="{26612BB0-AB97-2872-A09A-DE9444E569A8}"/>
              </a:ext>
            </a:extLst>
          </p:cNvPr>
          <p:cNvGraphicFramePr>
            <a:graphicFrameLocks noGrp="1"/>
          </p:cNvGraphicFramePr>
          <p:nvPr/>
        </p:nvGraphicFramePr>
        <p:xfrm>
          <a:off x="394315" y="3048386"/>
          <a:ext cx="11474390" cy="315659"/>
        </p:xfrm>
        <a:graphic>
          <a:graphicData uri="http://schemas.openxmlformats.org/drawingml/2006/table">
            <a:tbl>
              <a:tblPr firstRow="1" firstCol="1" bandRow="1"/>
              <a:tblGrid>
                <a:gridCol w="787143">
                  <a:extLst>
                    <a:ext uri="{9D8B030D-6E8A-4147-A177-3AD203B41FA5}">
                      <a16:colId xmlns:a16="http://schemas.microsoft.com/office/drawing/2014/main" val="3854363494"/>
                    </a:ext>
                  </a:extLst>
                </a:gridCol>
                <a:gridCol w="9320825">
                  <a:extLst>
                    <a:ext uri="{9D8B030D-6E8A-4147-A177-3AD203B41FA5}">
                      <a16:colId xmlns:a16="http://schemas.microsoft.com/office/drawing/2014/main" val="1514176672"/>
                    </a:ext>
                  </a:extLst>
                </a:gridCol>
                <a:gridCol w="1366422">
                  <a:extLst>
                    <a:ext uri="{9D8B030D-6E8A-4147-A177-3AD203B41FA5}">
                      <a16:colId xmlns:a16="http://schemas.microsoft.com/office/drawing/2014/main" val="858260853"/>
                    </a:ext>
                  </a:extLst>
                </a:gridCol>
              </a:tblGrid>
              <a:tr h="0">
                <a:tc>
                  <a:txBody>
                    <a:bodyPr/>
                    <a:lstStyle/>
                    <a:p>
                      <a:pPr algn="ctr">
                        <a:lnSpc>
                          <a:spcPct val="107000"/>
                        </a:lnSpc>
                      </a:pPr>
                      <a:r>
                        <a:rPr lang="ru-RU" sz="1100" dirty="0">
                          <a:effectLst/>
                          <a:latin typeface="Calibri" panose="020F0502020204030204" pitchFamily="34" charset="0"/>
                          <a:ea typeface="Times New Roman" panose="02020603050405020304" pitchFamily="18" charset="0"/>
                          <a:cs typeface="Times New Roman" panose="02020603050405020304" pitchFamily="18" charset="0"/>
                        </a:rPr>
                        <a:t>27.</a:t>
                      </a: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Устройства числового программного управления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26.20.40.150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2458458468"/>
                  </a:ext>
                </a:extLst>
              </a:tr>
            </a:tbl>
          </a:graphicData>
        </a:graphic>
      </p:graphicFrame>
      <p:graphicFrame>
        <p:nvGraphicFramePr>
          <p:cNvPr id="6" name="Таблица 5">
            <a:extLst>
              <a:ext uri="{FF2B5EF4-FFF2-40B4-BE49-F238E27FC236}">
                <a16:creationId xmlns:a16="http://schemas.microsoft.com/office/drawing/2014/main" id="{3187E0F2-A1BA-73CD-B1A8-B2577B1CAB50}"/>
              </a:ext>
            </a:extLst>
          </p:cNvPr>
          <p:cNvGraphicFramePr>
            <a:graphicFrameLocks noGrp="1"/>
          </p:cNvGraphicFramePr>
          <p:nvPr/>
        </p:nvGraphicFramePr>
        <p:xfrm>
          <a:off x="394315" y="3271170"/>
          <a:ext cx="11102266" cy="315659"/>
        </p:xfrm>
        <a:graphic>
          <a:graphicData uri="http://schemas.openxmlformats.org/drawingml/2006/table">
            <a:tbl>
              <a:tblPr firstRow="1" firstCol="1" bandRow="1"/>
              <a:tblGrid>
                <a:gridCol w="761615">
                  <a:extLst>
                    <a:ext uri="{9D8B030D-6E8A-4147-A177-3AD203B41FA5}">
                      <a16:colId xmlns:a16="http://schemas.microsoft.com/office/drawing/2014/main" val="3792500972"/>
                    </a:ext>
                  </a:extLst>
                </a:gridCol>
                <a:gridCol w="9364109">
                  <a:extLst>
                    <a:ext uri="{9D8B030D-6E8A-4147-A177-3AD203B41FA5}">
                      <a16:colId xmlns:a16="http://schemas.microsoft.com/office/drawing/2014/main" val="1903340529"/>
                    </a:ext>
                  </a:extLst>
                </a:gridCol>
                <a:gridCol w="976542">
                  <a:extLst>
                    <a:ext uri="{9D8B030D-6E8A-4147-A177-3AD203B41FA5}">
                      <a16:colId xmlns:a16="http://schemas.microsoft.com/office/drawing/2014/main" val="1966246278"/>
                    </a:ext>
                  </a:extLst>
                </a:gridCol>
              </a:tblGrid>
              <a:tr h="0">
                <a:tc>
                  <a:txBody>
                    <a:bodyPr/>
                    <a:lstStyle/>
                    <a:p>
                      <a:pPr algn="ct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Подшипники шариковые или роликовые</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28.15.10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3144997524"/>
                  </a:ext>
                </a:extLst>
              </a:tr>
            </a:tbl>
          </a:graphicData>
        </a:graphic>
      </p:graphicFrame>
      <p:graphicFrame>
        <p:nvGraphicFramePr>
          <p:cNvPr id="7" name="Таблица 6">
            <a:extLst>
              <a:ext uri="{FF2B5EF4-FFF2-40B4-BE49-F238E27FC236}">
                <a16:creationId xmlns:a16="http://schemas.microsoft.com/office/drawing/2014/main" id="{77E79596-1ABA-52AA-3EF7-6A61C2EDA810}"/>
              </a:ext>
            </a:extLst>
          </p:cNvPr>
          <p:cNvGraphicFramePr>
            <a:graphicFrameLocks noGrp="1"/>
          </p:cNvGraphicFramePr>
          <p:nvPr>
            <p:extLst>
              <p:ext uri="{D42A27DB-BD31-4B8C-83A1-F6EECF244321}">
                <p14:modId xmlns:p14="http://schemas.microsoft.com/office/powerpoint/2010/main" val="603116035"/>
              </p:ext>
            </p:extLst>
          </p:nvPr>
        </p:nvGraphicFramePr>
        <p:xfrm>
          <a:off x="394312" y="3543268"/>
          <a:ext cx="11173287" cy="315659"/>
        </p:xfrm>
        <a:graphic>
          <a:graphicData uri="http://schemas.openxmlformats.org/drawingml/2006/table">
            <a:tbl>
              <a:tblPr firstRow="1" firstCol="1" bandRow="1"/>
              <a:tblGrid>
                <a:gridCol w="766487">
                  <a:extLst>
                    <a:ext uri="{9D8B030D-6E8A-4147-A177-3AD203B41FA5}">
                      <a16:colId xmlns:a16="http://schemas.microsoft.com/office/drawing/2014/main" val="3153886809"/>
                    </a:ext>
                  </a:extLst>
                </a:gridCol>
                <a:gridCol w="9385873">
                  <a:extLst>
                    <a:ext uri="{9D8B030D-6E8A-4147-A177-3AD203B41FA5}">
                      <a16:colId xmlns:a16="http://schemas.microsoft.com/office/drawing/2014/main" val="3402970029"/>
                    </a:ext>
                  </a:extLst>
                </a:gridCol>
                <a:gridCol w="1020927">
                  <a:extLst>
                    <a:ext uri="{9D8B030D-6E8A-4147-A177-3AD203B41FA5}">
                      <a16:colId xmlns:a16="http://schemas.microsoft.com/office/drawing/2014/main" val="2710327614"/>
                    </a:ext>
                  </a:extLst>
                </a:gridCol>
              </a:tblGrid>
              <a:tr h="0">
                <a:tc>
                  <a:txBody>
                    <a:bodyPr/>
                    <a:lstStyle/>
                    <a:p>
                      <a:pPr algn="ctr">
                        <a:lnSpc>
                          <a:spcPct val="107000"/>
                        </a:lnSpc>
                      </a:pPr>
                      <a:r>
                        <a:rPr lang="ru-RU"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53.</a:t>
                      </a:r>
                      <a:endParaRPr lang="ru-RU" sz="1100" strike="sngStrik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Инструменты ручные электрические; инструменты ручные прочие с механизированным приводом</a:t>
                      </a:r>
                      <a:endParaRPr lang="ru-RU" sz="1100" strike="sngStrik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28.24.1</a:t>
                      </a:r>
                      <a:endParaRPr lang="ru-RU" sz="1100" strike="sngStrik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338346306"/>
                  </a:ext>
                </a:extLst>
              </a:tr>
            </a:tbl>
          </a:graphicData>
        </a:graphic>
      </p:graphicFrame>
      <p:graphicFrame>
        <p:nvGraphicFramePr>
          <p:cNvPr id="8" name="Таблица 7">
            <a:extLst>
              <a:ext uri="{FF2B5EF4-FFF2-40B4-BE49-F238E27FC236}">
                <a16:creationId xmlns:a16="http://schemas.microsoft.com/office/drawing/2014/main" id="{DBF3C6CA-1CFA-6B1B-2C6E-72502A0AA29A}"/>
              </a:ext>
            </a:extLst>
          </p:cNvPr>
          <p:cNvGraphicFramePr>
            <a:graphicFrameLocks noGrp="1"/>
          </p:cNvGraphicFramePr>
          <p:nvPr/>
        </p:nvGraphicFramePr>
        <p:xfrm>
          <a:off x="394312" y="3823152"/>
          <a:ext cx="11253191" cy="1685608"/>
        </p:xfrm>
        <a:graphic>
          <a:graphicData uri="http://schemas.openxmlformats.org/drawingml/2006/table">
            <a:tbl>
              <a:tblPr firstRow="1" firstCol="1" bandRow="1"/>
              <a:tblGrid>
                <a:gridCol w="771969">
                  <a:extLst>
                    <a:ext uri="{9D8B030D-6E8A-4147-A177-3AD203B41FA5}">
                      <a16:colId xmlns:a16="http://schemas.microsoft.com/office/drawing/2014/main" val="1138158624"/>
                    </a:ext>
                  </a:extLst>
                </a:gridCol>
                <a:gridCol w="9353759">
                  <a:extLst>
                    <a:ext uri="{9D8B030D-6E8A-4147-A177-3AD203B41FA5}">
                      <a16:colId xmlns:a16="http://schemas.microsoft.com/office/drawing/2014/main" val="4199165438"/>
                    </a:ext>
                  </a:extLst>
                </a:gridCol>
                <a:gridCol w="1127463">
                  <a:extLst>
                    <a:ext uri="{9D8B030D-6E8A-4147-A177-3AD203B41FA5}">
                      <a16:colId xmlns:a16="http://schemas.microsoft.com/office/drawing/2014/main" val="990077410"/>
                    </a:ext>
                  </a:extLst>
                </a:gridCol>
              </a:tblGrid>
              <a:tr h="0">
                <a:tc>
                  <a:txBody>
                    <a:bodyPr/>
                    <a:lstStyle/>
                    <a:p>
                      <a:pPr algn="ctr">
                        <a:lnSpc>
                          <a:spcPct val="107000"/>
                        </a:lnSpc>
                      </a:pPr>
                      <a:r>
                        <a:rPr lang="ru-RU" sz="1100" dirty="0">
                          <a:effectLst/>
                          <a:latin typeface="Calibri" panose="020F0502020204030204" pitchFamily="34" charset="0"/>
                          <a:ea typeface="Times New Roman" panose="02020603050405020304" pitchFamily="18" charset="0"/>
                          <a:cs typeface="Times New Roman" panose="02020603050405020304" pitchFamily="18" charset="0"/>
                        </a:rPr>
                        <a:t>140.</a:t>
                      </a: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Мебель медицинская в части: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кровати больничной механической, соответствующей коду 120210 вида медицинского изделия в соответствии с НКМИ;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кровати больничной стандартной с электроприводом, соответствующей коду 136210 вида медицинского изделия в соответствии с НКМИ;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стеллажа для палаты пациента, соответствующего коду 156900 вида медицинского изделия в соответствии с НКМИ;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шкафа вытяжного, соответствующего коду 181470 вида медицинского изделия в соответствии с НКМИ;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ширмы прикроватной, соответствующей коду 184200 вида медицинского изделия в соответствии с НКМИ;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стеллажа общего назначения, соответствующего коду 260470 вида медицинского изделия в соответствии с НКМИ;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шкафа для сушки и хранения эндоскопов, соответствующего коду 271740 вида медицинского изделия в соответствии с НКМИ</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32.50.30.119</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32.50.30.111</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32.50.30.110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32.50.50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32.50.50.190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2644764968"/>
                  </a:ext>
                </a:extLst>
              </a:tr>
            </a:tbl>
          </a:graphicData>
        </a:graphic>
      </p:graphicFrame>
      <p:graphicFrame>
        <p:nvGraphicFramePr>
          <p:cNvPr id="9" name="Таблица 8">
            <a:extLst>
              <a:ext uri="{FF2B5EF4-FFF2-40B4-BE49-F238E27FC236}">
                <a16:creationId xmlns:a16="http://schemas.microsoft.com/office/drawing/2014/main" id="{CD3CC934-0CDA-4214-A619-FF55D6A67CD8}"/>
              </a:ext>
            </a:extLst>
          </p:cNvPr>
          <p:cNvGraphicFramePr>
            <a:graphicFrameLocks noGrp="1"/>
          </p:cNvGraphicFramePr>
          <p:nvPr/>
        </p:nvGraphicFramePr>
        <p:xfrm>
          <a:off x="456461" y="5429423"/>
          <a:ext cx="11111139" cy="315659"/>
        </p:xfrm>
        <a:graphic>
          <a:graphicData uri="http://schemas.openxmlformats.org/drawingml/2006/table">
            <a:tbl>
              <a:tblPr firstRow="1" firstCol="1" bandRow="1"/>
              <a:tblGrid>
                <a:gridCol w="762224">
                  <a:extLst>
                    <a:ext uri="{9D8B030D-6E8A-4147-A177-3AD203B41FA5}">
                      <a16:colId xmlns:a16="http://schemas.microsoft.com/office/drawing/2014/main" val="4266038900"/>
                    </a:ext>
                  </a:extLst>
                </a:gridCol>
                <a:gridCol w="9372375">
                  <a:extLst>
                    <a:ext uri="{9D8B030D-6E8A-4147-A177-3AD203B41FA5}">
                      <a16:colId xmlns:a16="http://schemas.microsoft.com/office/drawing/2014/main" val="3178814727"/>
                    </a:ext>
                  </a:extLst>
                </a:gridCol>
                <a:gridCol w="976540">
                  <a:extLst>
                    <a:ext uri="{9D8B030D-6E8A-4147-A177-3AD203B41FA5}">
                      <a16:colId xmlns:a16="http://schemas.microsoft.com/office/drawing/2014/main" val="2996160911"/>
                    </a:ext>
                  </a:extLst>
                </a:gridCol>
              </a:tblGrid>
              <a:tr h="0">
                <a:tc>
                  <a:txBody>
                    <a:bodyPr/>
                    <a:lstStyle/>
                    <a:p>
                      <a:pPr algn="ct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141.</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Изделия медицинские, в том числе хирургические, прочие, не включенные в другие группировки (только в отношении медицинских масок)</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32.50.50.190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1724275418"/>
                  </a:ext>
                </a:extLst>
              </a:tr>
            </a:tbl>
          </a:graphicData>
        </a:graphic>
      </p:graphicFrame>
      <p:graphicFrame>
        <p:nvGraphicFramePr>
          <p:cNvPr id="10" name="Таблица 9">
            <a:extLst>
              <a:ext uri="{FF2B5EF4-FFF2-40B4-BE49-F238E27FC236}">
                <a16:creationId xmlns:a16="http://schemas.microsoft.com/office/drawing/2014/main" id="{9667866B-EADB-06A4-7053-A8985C92BC50}"/>
              </a:ext>
            </a:extLst>
          </p:cNvPr>
          <p:cNvGraphicFramePr>
            <a:graphicFrameLocks noGrp="1"/>
          </p:cNvGraphicFramePr>
          <p:nvPr/>
        </p:nvGraphicFramePr>
        <p:xfrm>
          <a:off x="456461" y="5737297"/>
          <a:ext cx="11279078" cy="315659"/>
        </p:xfrm>
        <a:graphic>
          <a:graphicData uri="http://schemas.openxmlformats.org/drawingml/2006/table">
            <a:tbl>
              <a:tblPr firstRow="1" firstCol="1" bandRow="1"/>
              <a:tblGrid>
                <a:gridCol w="773745">
                  <a:extLst>
                    <a:ext uri="{9D8B030D-6E8A-4147-A177-3AD203B41FA5}">
                      <a16:colId xmlns:a16="http://schemas.microsoft.com/office/drawing/2014/main" val="3763006963"/>
                    </a:ext>
                  </a:extLst>
                </a:gridCol>
                <a:gridCol w="9343099">
                  <a:extLst>
                    <a:ext uri="{9D8B030D-6E8A-4147-A177-3AD203B41FA5}">
                      <a16:colId xmlns:a16="http://schemas.microsoft.com/office/drawing/2014/main" val="4028422307"/>
                    </a:ext>
                  </a:extLst>
                </a:gridCol>
                <a:gridCol w="1162234">
                  <a:extLst>
                    <a:ext uri="{9D8B030D-6E8A-4147-A177-3AD203B41FA5}">
                      <a16:colId xmlns:a16="http://schemas.microsoft.com/office/drawing/2014/main" val="1488038821"/>
                    </a:ext>
                  </a:extLst>
                </a:gridCol>
              </a:tblGrid>
              <a:tr h="0">
                <a:tc>
                  <a:txBody>
                    <a:bodyPr/>
                    <a:lstStyle/>
                    <a:p>
                      <a:pPr algn="ctr">
                        <a:lnSpc>
                          <a:spcPct val="107000"/>
                        </a:lnSpc>
                      </a:pPr>
                      <a:r>
                        <a:rPr lang="ru-RU" sz="1100" dirty="0">
                          <a:effectLst/>
                          <a:latin typeface="Calibri" panose="020F0502020204030204" pitchFamily="34" charset="0"/>
                          <a:ea typeface="Times New Roman" panose="02020603050405020304" pitchFamily="18" charset="0"/>
                          <a:cs typeface="Times New Roman" panose="02020603050405020304" pitchFamily="18" charset="0"/>
                        </a:rPr>
                        <a:t>144.</a:t>
                      </a: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Средства защиты головы и лица (только в отношении медицинских масок)</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32.99.11.160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1438851698"/>
                  </a:ext>
                </a:extLst>
              </a:tr>
            </a:tbl>
          </a:graphicData>
        </a:graphic>
      </p:graphicFrame>
      <p:graphicFrame>
        <p:nvGraphicFramePr>
          <p:cNvPr id="11" name="Таблица 10">
            <a:extLst>
              <a:ext uri="{FF2B5EF4-FFF2-40B4-BE49-F238E27FC236}">
                <a16:creationId xmlns:a16="http://schemas.microsoft.com/office/drawing/2014/main" id="{7C7D8EC6-014E-DE54-D68C-F32511C811A8}"/>
              </a:ext>
            </a:extLst>
          </p:cNvPr>
          <p:cNvGraphicFramePr>
            <a:graphicFrameLocks noGrp="1"/>
          </p:cNvGraphicFramePr>
          <p:nvPr/>
        </p:nvGraphicFramePr>
        <p:xfrm>
          <a:off x="456461" y="6038704"/>
          <a:ext cx="11519517" cy="315659"/>
        </p:xfrm>
        <a:graphic>
          <a:graphicData uri="http://schemas.openxmlformats.org/drawingml/2006/table">
            <a:tbl>
              <a:tblPr firstRow="1" firstCol="1" bandRow="1"/>
              <a:tblGrid>
                <a:gridCol w="790239">
                  <a:extLst>
                    <a:ext uri="{9D8B030D-6E8A-4147-A177-3AD203B41FA5}">
                      <a16:colId xmlns:a16="http://schemas.microsoft.com/office/drawing/2014/main" val="2045925703"/>
                    </a:ext>
                  </a:extLst>
                </a:gridCol>
                <a:gridCol w="9313796">
                  <a:extLst>
                    <a:ext uri="{9D8B030D-6E8A-4147-A177-3AD203B41FA5}">
                      <a16:colId xmlns:a16="http://schemas.microsoft.com/office/drawing/2014/main" val="2576840359"/>
                    </a:ext>
                  </a:extLst>
                </a:gridCol>
                <a:gridCol w="1415482">
                  <a:extLst>
                    <a:ext uri="{9D8B030D-6E8A-4147-A177-3AD203B41FA5}">
                      <a16:colId xmlns:a16="http://schemas.microsoft.com/office/drawing/2014/main" val="1761306548"/>
                    </a:ext>
                  </a:extLst>
                </a:gridCol>
              </a:tblGrid>
              <a:tr h="0">
                <a:tc>
                  <a:txBody>
                    <a:bodyPr/>
                    <a:lstStyle/>
                    <a:p>
                      <a:pPr algn="ct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146.</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Программа для электронной вычислительной машины и (или) базы данных</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nchor="ctr">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58.29, 61, 62, 63, 64</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2180668083"/>
                  </a:ext>
                </a:extLst>
              </a:tr>
            </a:tbl>
          </a:graphicData>
        </a:graphic>
      </p:graphicFrame>
      <p:graphicFrame>
        <p:nvGraphicFramePr>
          <p:cNvPr id="14" name="Таблица 13">
            <a:extLst>
              <a:ext uri="{FF2B5EF4-FFF2-40B4-BE49-F238E27FC236}">
                <a16:creationId xmlns:a16="http://schemas.microsoft.com/office/drawing/2014/main" id="{E8429175-670D-853D-27B4-D508C775A3C5}"/>
              </a:ext>
            </a:extLst>
          </p:cNvPr>
          <p:cNvGraphicFramePr>
            <a:graphicFrameLocks noGrp="1"/>
          </p:cNvGraphicFramePr>
          <p:nvPr/>
        </p:nvGraphicFramePr>
        <p:xfrm>
          <a:off x="395287" y="2627915"/>
          <a:ext cx="11000699" cy="457200"/>
        </p:xfrm>
        <a:graphic>
          <a:graphicData uri="http://schemas.openxmlformats.org/drawingml/2006/table">
            <a:tbl>
              <a:tblPr/>
              <a:tblGrid>
                <a:gridCol w="744409">
                  <a:extLst>
                    <a:ext uri="{9D8B030D-6E8A-4147-A177-3AD203B41FA5}">
                      <a16:colId xmlns:a16="http://schemas.microsoft.com/office/drawing/2014/main" val="3953610887"/>
                    </a:ext>
                  </a:extLst>
                </a:gridCol>
                <a:gridCol w="6650047">
                  <a:extLst>
                    <a:ext uri="{9D8B030D-6E8A-4147-A177-3AD203B41FA5}">
                      <a16:colId xmlns:a16="http://schemas.microsoft.com/office/drawing/2014/main" val="4102937797"/>
                    </a:ext>
                  </a:extLst>
                </a:gridCol>
                <a:gridCol w="3606243">
                  <a:extLst>
                    <a:ext uri="{9D8B030D-6E8A-4147-A177-3AD203B41FA5}">
                      <a16:colId xmlns:a16="http://schemas.microsoft.com/office/drawing/2014/main" val="570442334"/>
                    </a:ext>
                  </a:extLst>
                </a:gridCol>
              </a:tblGrid>
              <a:tr h="0">
                <a:tc>
                  <a:txBody>
                    <a:bodyPr/>
                    <a:lstStyle/>
                    <a:p>
                      <a:pPr algn="ctr">
                        <a:buNone/>
                      </a:pPr>
                      <a:r>
                        <a:rPr lang="ru-RU" sz="1200" dirty="0">
                          <a:effectLst/>
                        </a:rPr>
                        <a:t>21.</a:t>
                      </a:r>
                    </a:p>
                  </a:txBody>
                  <a:tcPr>
                    <a:lnL>
                      <a:noFill/>
                    </a:lnL>
                    <a:lnR>
                      <a:noFill/>
                    </a:lnR>
                    <a:lnT>
                      <a:noFill/>
                    </a:lnT>
                    <a:lnB>
                      <a:noFill/>
                    </a:lnB>
                    <a:solidFill>
                      <a:srgbClr val="FFFFFF"/>
                    </a:solidFill>
                  </a:tcPr>
                </a:tc>
                <a:tc>
                  <a:txBody>
                    <a:bodyPr/>
                    <a:lstStyle/>
                    <a:p>
                      <a:pPr algn="l">
                        <a:buNone/>
                      </a:pPr>
                      <a:r>
                        <a:rPr lang="ru-RU" sz="1200" dirty="0">
                          <a:effectLst/>
                        </a:rPr>
                        <a:t>Ложки, вилки, половники, шумовки, лопаточки для тортов, ножи для рыбы, ножи для масла, щипцы для сахара и аналогичные кухонные и столовые приборы</a:t>
                      </a:r>
                    </a:p>
                  </a:txBody>
                  <a:tcPr>
                    <a:lnL>
                      <a:noFill/>
                    </a:lnL>
                    <a:lnR>
                      <a:noFill/>
                    </a:lnR>
                    <a:lnT>
                      <a:noFill/>
                    </a:lnT>
                    <a:lnB>
                      <a:noFill/>
                    </a:lnB>
                    <a:solidFill>
                      <a:srgbClr val="FFFFFF"/>
                    </a:solidFill>
                  </a:tcPr>
                </a:tc>
                <a:tc>
                  <a:txBody>
                    <a:bodyPr/>
                    <a:lstStyle/>
                    <a:p>
                      <a:pPr algn="ctr">
                        <a:buNone/>
                      </a:pPr>
                      <a:r>
                        <a:rPr lang="ru-RU" sz="1200" u="none" strike="noStrike" dirty="0">
                          <a:solidFill>
                            <a:srgbClr val="3272C0"/>
                          </a:solidFill>
                          <a:effectLst/>
                        </a:rPr>
                        <a:t>                                                                        25.71.14</a:t>
                      </a:r>
                      <a:endParaRPr lang="ru-RU" sz="1200" dirty="0">
                        <a:effectLst/>
                      </a:endParaRPr>
                    </a:p>
                  </a:txBody>
                  <a:tcPr>
                    <a:lnL>
                      <a:noFill/>
                    </a:lnL>
                    <a:lnR>
                      <a:noFill/>
                    </a:lnR>
                    <a:lnT>
                      <a:noFill/>
                    </a:lnT>
                    <a:lnB>
                      <a:noFill/>
                    </a:lnB>
                    <a:solidFill>
                      <a:srgbClr val="FFFFFF"/>
                    </a:solidFill>
                  </a:tcPr>
                </a:tc>
                <a:extLst>
                  <a:ext uri="{0D108BD9-81ED-4DB2-BD59-A6C34878D82A}">
                    <a16:rowId xmlns:a16="http://schemas.microsoft.com/office/drawing/2014/main" val="2550489327"/>
                  </a:ext>
                </a:extLst>
              </a:tr>
            </a:tbl>
          </a:graphicData>
        </a:graphic>
      </p:graphicFrame>
    </p:spTree>
    <p:extLst>
      <p:ext uri="{BB962C8B-B14F-4D97-AF65-F5344CB8AC3E}">
        <p14:creationId xmlns:p14="http://schemas.microsoft.com/office/powerpoint/2010/main" val="3210696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3F59C-1508-F137-8E7C-12251B931B2F}"/>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6C5C828-02E9-EC17-4BC8-8AB5DDBE860F}"/>
              </a:ext>
            </a:extLst>
          </p:cNvPr>
          <p:cNvSpPr/>
          <p:nvPr/>
        </p:nvSpPr>
        <p:spPr>
          <a:xfrm>
            <a:off x="204186" y="289788"/>
            <a:ext cx="11709647" cy="616427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F4A70F1F-6480-8514-B98A-8E5DFF60B03D}"/>
              </a:ext>
            </a:extLst>
          </p:cNvPr>
          <p:cNvSpPr>
            <a:spLocks noGrp="1"/>
          </p:cNvSpPr>
          <p:nvPr>
            <p:ph idx="1"/>
          </p:nvPr>
        </p:nvSpPr>
        <p:spPr>
          <a:xfrm>
            <a:off x="131885" y="289788"/>
            <a:ext cx="11614637" cy="6332954"/>
          </a:xfrm>
        </p:spPr>
        <p:txBody>
          <a:bodyPr>
            <a:normAutofit lnSpcReduction="10000"/>
          </a:bodyPr>
          <a:lstStyle/>
          <a:p>
            <a:pPr marL="0" lvl="0" indent="0" algn="just">
              <a:lnSpc>
                <a:spcPct val="100000"/>
              </a:lnSpc>
              <a:spcBef>
                <a:spcPts val="600"/>
              </a:spcBef>
              <a:buNone/>
            </a:pPr>
            <a:r>
              <a:rPr lang="ru-RU" sz="1800" spc="-10" dirty="0">
                <a:solidFill>
                  <a:srgbClr val="000000"/>
                </a:solidFill>
                <a:effectLst/>
                <a:latin typeface="Times New Roman" panose="02020603050405020304" pitchFamily="18" charset="0"/>
                <a:ea typeface="Times New Roman" panose="02020603050405020304" pitchFamily="18" charset="0"/>
              </a:rPr>
              <a:t>5. </a:t>
            </a:r>
            <a:r>
              <a:rPr lang="ru-RU" sz="1800" b="1" spc="-10" dirty="0">
                <a:solidFill>
                  <a:srgbClr val="000000"/>
                </a:solidFill>
                <a:effectLst/>
                <a:latin typeface="Times New Roman" panose="02020603050405020304" pitchFamily="18" charset="0"/>
                <a:ea typeface="Times New Roman" panose="02020603050405020304" pitchFamily="18" charset="0"/>
              </a:rPr>
              <a:t>Запрет,</a:t>
            </a:r>
            <a:r>
              <a:rPr lang="ru-RU" sz="1800" spc="-10" dirty="0">
                <a:solidFill>
                  <a:srgbClr val="000000"/>
                </a:solidFill>
                <a:effectLst/>
                <a:latin typeface="Times New Roman" panose="02020603050405020304" pitchFamily="18" charset="0"/>
                <a:ea typeface="Times New Roman" panose="02020603050405020304" pitchFamily="18" charset="0"/>
              </a:rPr>
              <a:t> предусмотренный пунктом 1 настоящего постановления, </a:t>
            </a:r>
            <a:r>
              <a:rPr lang="ru-RU" sz="1800" b="1" spc="-10" dirty="0">
                <a:solidFill>
                  <a:srgbClr val="FF0000"/>
                </a:solidFill>
                <a:effectLst/>
                <a:latin typeface="Times New Roman" panose="02020603050405020304" pitchFamily="18" charset="0"/>
                <a:ea typeface="Times New Roman" panose="02020603050405020304" pitchFamily="18" charset="0"/>
              </a:rPr>
              <a:t>может не применяться </a:t>
            </a:r>
            <a:r>
              <a:rPr lang="ru-RU" sz="1800" spc="-10" dirty="0">
                <a:solidFill>
                  <a:srgbClr val="000000"/>
                </a:solidFill>
                <a:effectLst/>
                <a:latin typeface="Times New Roman" panose="02020603050405020304" pitchFamily="18" charset="0"/>
                <a:ea typeface="Times New Roman" panose="02020603050405020304" pitchFamily="18" charset="0"/>
              </a:rPr>
              <a:t>заказчиками при наступлении одного </a:t>
            </a:r>
            <a:r>
              <a:rPr lang="ru-RU" sz="1800" spc="-10" dirty="0">
                <a:solidFill>
                  <a:srgbClr val="000000"/>
                </a:solidFill>
                <a:latin typeface="Times New Roman" panose="02020603050405020304" pitchFamily="18" charset="0"/>
                <a:ea typeface="Times New Roman" panose="02020603050405020304" pitchFamily="18" charset="0"/>
              </a:rPr>
              <a:t> </a:t>
            </a:r>
            <a:r>
              <a:rPr lang="ru-RU" sz="1800" spc="-10" dirty="0">
                <a:solidFill>
                  <a:srgbClr val="000000"/>
                </a:solidFill>
                <a:effectLst/>
                <a:latin typeface="Times New Roman" panose="02020603050405020304" pitchFamily="18" charset="0"/>
                <a:ea typeface="Times New Roman" panose="02020603050405020304" pitchFamily="18" charset="0"/>
              </a:rPr>
              <a:t>из следующих случаев:</a:t>
            </a:r>
            <a:endParaRPr lang="ru-RU" sz="1800" dirty="0">
              <a:solidFill>
                <a:srgbClr val="000000"/>
              </a:solidFill>
              <a:effectLst/>
              <a:latin typeface="Times New Roman" panose="02020603050405020304" pitchFamily="18" charset="0"/>
              <a:ea typeface="Times New Roman" panose="02020603050405020304" pitchFamily="18" charset="0"/>
            </a:endParaRPr>
          </a:p>
          <a:p>
            <a:pPr marL="457200" lvl="1" indent="0" algn="just">
              <a:lnSpc>
                <a:spcPct val="100000"/>
              </a:lnSpc>
              <a:spcBef>
                <a:spcPts val="600"/>
              </a:spcBef>
              <a:buNone/>
            </a:pPr>
            <a:r>
              <a:rPr lang="ru-RU" sz="1800" spc="-10" dirty="0">
                <a:solidFill>
                  <a:srgbClr val="000000"/>
                </a:solidFill>
                <a:latin typeface="Times New Roman" panose="02020603050405020304" pitchFamily="18" charset="0"/>
                <a:ea typeface="Times New Roman" panose="02020603050405020304" pitchFamily="18" charset="0"/>
              </a:rPr>
              <a:t>и</a:t>
            </a:r>
            <a:r>
              <a:rPr lang="ru-RU" sz="1800" spc="-10" dirty="0">
                <a:solidFill>
                  <a:srgbClr val="000000"/>
                </a:solidFill>
                <a:effectLst/>
                <a:latin typeface="Times New Roman" panose="02020603050405020304" pitchFamily="18" charset="0"/>
                <a:ea typeface="Times New Roman" panose="02020603050405020304" pitchFamily="18" charset="0"/>
              </a:rPr>
              <a:t>) </a:t>
            </a:r>
            <a:r>
              <a:rPr lang="ru-RU" sz="1800" b="1" spc="-10" dirty="0">
                <a:solidFill>
                  <a:srgbClr val="000000"/>
                </a:solidFill>
                <a:effectLst/>
                <a:latin typeface="Times New Roman" panose="02020603050405020304" pitchFamily="18" charset="0"/>
                <a:ea typeface="Times New Roman" panose="02020603050405020304" pitchFamily="18" charset="0"/>
              </a:rPr>
              <a:t>осуществляется закупка товаров</a:t>
            </a:r>
            <a:r>
              <a:rPr lang="ru-RU" sz="1800" spc="-10" dirty="0">
                <a:solidFill>
                  <a:srgbClr val="000000"/>
                </a:solidFill>
                <a:effectLst/>
                <a:latin typeface="Times New Roman" panose="02020603050405020304" pitchFamily="18" charset="0"/>
                <a:ea typeface="Times New Roman" panose="02020603050405020304" pitchFamily="18" charset="0"/>
              </a:rPr>
              <a:t>, </a:t>
            </a:r>
            <a:r>
              <a:rPr lang="ru-RU" sz="1800" b="1" spc="-10" dirty="0">
                <a:effectLst/>
                <a:latin typeface="Times New Roman" panose="02020603050405020304" pitchFamily="18" charset="0"/>
                <a:ea typeface="Times New Roman" panose="02020603050405020304" pitchFamily="18" charset="0"/>
              </a:rPr>
              <a:t>не относящихся к товарам и программному обеспечению</a:t>
            </a:r>
            <a:r>
              <a:rPr lang="ru-RU" sz="1800" spc="-10" dirty="0">
                <a:effectLst/>
                <a:latin typeface="Times New Roman" panose="02020603050405020304" pitchFamily="18" charset="0"/>
                <a:ea typeface="Times New Roman" panose="02020603050405020304" pitchFamily="18" charset="0"/>
              </a:rPr>
              <a:t>, указанным в позициях 17, </a:t>
            </a:r>
            <a:r>
              <a:rPr lang="ru-RU" sz="1800" b="1" spc="-10" dirty="0">
                <a:solidFill>
                  <a:srgbClr val="FF0000"/>
                </a:solidFill>
                <a:effectLst/>
                <a:latin typeface="Times New Roman" panose="02020603050405020304" pitchFamily="18" charset="0"/>
                <a:ea typeface="Times New Roman" panose="02020603050405020304" pitchFamily="18" charset="0"/>
              </a:rPr>
              <a:t>21</a:t>
            </a:r>
            <a:r>
              <a:rPr lang="ru-RU" sz="1800" b="1" spc="-10" dirty="0">
                <a:effectLst/>
                <a:latin typeface="Times New Roman" panose="02020603050405020304" pitchFamily="18" charset="0"/>
                <a:ea typeface="Times New Roman" panose="02020603050405020304" pitchFamily="18" charset="0"/>
              </a:rPr>
              <a:t>,</a:t>
            </a:r>
            <a:r>
              <a:rPr lang="ru-RU" sz="1800" spc="-10" dirty="0">
                <a:effectLst/>
                <a:latin typeface="Times New Roman" panose="02020603050405020304" pitchFamily="18" charset="0"/>
                <a:ea typeface="Times New Roman" panose="02020603050405020304" pitchFamily="18" charset="0"/>
              </a:rPr>
              <a:t> 27, 35, </a:t>
            </a:r>
            <a:r>
              <a:rPr lang="ru-RU" sz="1800" strike="sngStrike" spc="-10" dirty="0">
                <a:effectLst/>
                <a:latin typeface="Times New Roman" panose="02020603050405020304" pitchFamily="18" charset="0"/>
                <a:ea typeface="Times New Roman" panose="02020603050405020304" pitchFamily="18" charset="0"/>
              </a:rPr>
              <a:t>53</a:t>
            </a:r>
            <a:r>
              <a:rPr lang="ru-RU" sz="1800" spc="-10" dirty="0">
                <a:effectLst/>
                <a:latin typeface="Times New Roman" panose="02020603050405020304" pitchFamily="18" charset="0"/>
                <a:ea typeface="Times New Roman" panose="02020603050405020304" pitchFamily="18" charset="0"/>
              </a:rPr>
              <a:t>, 140, 141, 144 и 146 приложения № 1 </a:t>
            </a:r>
            <a:r>
              <a:rPr lang="ru-RU" sz="1800" strike="sngStrike" spc="-10" dirty="0">
                <a:latin typeface="Times New Roman" panose="02020603050405020304" pitchFamily="18" charset="0"/>
                <a:ea typeface="Times New Roman" panose="02020603050405020304" pitchFamily="18" charset="0"/>
              </a:rPr>
              <a:t>при которой начальная (максимальная</a:t>
            </a:r>
            <a:r>
              <a:rPr lang="ru-RU" sz="1800" strike="sngStrike" spc="-10" dirty="0">
                <a:solidFill>
                  <a:srgbClr val="000000"/>
                </a:solidFill>
                <a:latin typeface="Times New Roman" panose="02020603050405020304" pitchFamily="18" charset="0"/>
                <a:ea typeface="Times New Roman" panose="02020603050405020304" pitchFamily="18" charset="0"/>
              </a:rPr>
              <a:t>) </a:t>
            </a:r>
            <a:br>
              <a:rPr lang="ru-RU" sz="1800" strike="sngStrike" spc="-10" dirty="0">
                <a:solidFill>
                  <a:srgbClr val="000000"/>
                </a:solidFill>
                <a:latin typeface="Times New Roman" panose="02020603050405020304" pitchFamily="18" charset="0"/>
                <a:ea typeface="Times New Roman" panose="02020603050405020304" pitchFamily="18" charset="0"/>
              </a:rPr>
            </a:br>
            <a:r>
              <a:rPr lang="ru-RU" sz="1800" strike="sngStrike" spc="-10" dirty="0">
                <a:solidFill>
                  <a:srgbClr val="000000"/>
                </a:solidFill>
                <a:latin typeface="Times New Roman" panose="02020603050405020304" pitchFamily="18" charset="0"/>
                <a:ea typeface="Times New Roman" panose="02020603050405020304" pitchFamily="18" charset="0"/>
              </a:rPr>
              <a:t>цена контракта (начальная (максимальная) цена договора),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r>
              <a:rPr lang="ru-RU" sz="1800" strike="sngStrike" spc="-10" dirty="0">
                <a:latin typeface="Times New Roman" panose="02020603050405020304" pitchFamily="18" charset="0"/>
                <a:ea typeface="Times New Roman" panose="02020603050405020304" pitchFamily="18" charset="0"/>
              </a:rPr>
              <a:t>не превышает 1 млн. рублей и при этом ни одна  из использованных при определении таких цен цена единицы товара не превышает 300 тыс. рублей; </a:t>
            </a:r>
            <a:r>
              <a:rPr lang="ru-RU" sz="1800" spc="-10" dirty="0">
                <a:effectLst/>
                <a:latin typeface="Times New Roman" panose="02020603050405020304" pitchFamily="18" charset="0"/>
                <a:ea typeface="Times New Roman" panose="02020603050405020304" pitchFamily="18" charset="0"/>
              </a:rPr>
              <a:t>к настоящему постановлению, </a:t>
            </a:r>
            <a:r>
              <a:rPr lang="ru-RU" sz="1800" spc="-10" dirty="0">
                <a:solidFill>
                  <a:srgbClr val="FF0000"/>
                </a:solidFill>
                <a:effectLst/>
                <a:latin typeface="Times New Roman" panose="02020603050405020304" pitchFamily="18" charset="0"/>
                <a:ea typeface="Times New Roman" panose="02020603050405020304" pitchFamily="18" charset="0"/>
              </a:rPr>
              <a:t>в одном из следующих случаев:</a:t>
            </a:r>
          </a:p>
          <a:p>
            <a:pPr lvl="1" algn="just">
              <a:lnSpc>
                <a:spcPct val="100000"/>
              </a:lnSpc>
              <a:spcBef>
                <a:spcPts val="600"/>
              </a:spcBef>
            </a:pPr>
            <a:r>
              <a:rPr lang="ru-RU" sz="1800" spc="-10" dirty="0">
                <a:effectLst/>
                <a:latin typeface="Times New Roman" panose="02020603050405020304" pitchFamily="18" charset="0"/>
                <a:ea typeface="Times New Roman" panose="02020603050405020304" pitchFamily="18" charset="0"/>
              </a:rPr>
              <a:t>начальная (максимальная) цена контракта (начальная (максимальная) цена договора), </a:t>
            </a:r>
            <a:r>
              <a:rPr lang="ru-RU" sz="1800" spc="-10" dirty="0">
                <a:solidFill>
                  <a:srgbClr val="FF0000"/>
                </a:solidFill>
                <a:effectLst/>
                <a:latin typeface="Times New Roman" panose="02020603050405020304" pitchFamily="18" charset="0"/>
                <a:ea typeface="Times New Roman" panose="02020603050405020304" pitchFamily="18" charset="0"/>
              </a:rPr>
              <a:t>максимальное значение цены контракта (максимальное значение цены договора) </a:t>
            </a:r>
            <a:r>
              <a:rPr lang="ru-RU" sz="1800" spc="-10" dirty="0">
                <a:effectLst/>
                <a:latin typeface="Times New Roman" panose="02020603050405020304" pitchFamily="18" charset="0"/>
                <a:ea typeface="Times New Roman" panose="02020603050405020304" pitchFamily="18" charset="0"/>
              </a:rPr>
              <a:t>или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не превышает 1 млн. рублей и при этом ни одна из использованных при определении таких цен цена единицы товара не превышает 300 тыс. рублей </a:t>
            </a:r>
            <a:r>
              <a:rPr lang="ru-RU" sz="1800" i="1" spc="-10" dirty="0">
                <a:solidFill>
                  <a:srgbClr val="7030A0"/>
                </a:solidFill>
                <a:effectLst/>
                <a:latin typeface="Times New Roman" panose="02020603050405020304" pitchFamily="18" charset="0"/>
                <a:ea typeface="Times New Roman" panose="02020603050405020304" pitchFamily="18" charset="0"/>
              </a:rPr>
              <a:t>(</a:t>
            </a:r>
            <a:r>
              <a:rPr lang="ru-RU" sz="1800" b="1" i="1" spc="-10" dirty="0">
                <a:solidFill>
                  <a:srgbClr val="7030A0"/>
                </a:solidFill>
                <a:effectLst/>
                <a:latin typeface="Times New Roman" panose="02020603050405020304" pitchFamily="18" charset="0"/>
                <a:ea typeface="Times New Roman" panose="02020603050405020304" pitchFamily="18" charset="0"/>
              </a:rPr>
              <a:t>Комментарий: </a:t>
            </a:r>
            <a:r>
              <a:rPr lang="ru-RU" sz="1800" i="1" spc="-10" dirty="0">
                <a:solidFill>
                  <a:srgbClr val="7030A0"/>
                </a:solidFill>
                <a:effectLst/>
                <a:latin typeface="Times New Roman" panose="02020603050405020304" pitchFamily="18" charset="0"/>
                <a:ea typeface="Times New Roman" panose="02020603050405020304" pitchFamily="18" charset="0"/>
              </a:rPr>
              <a:t>так как этот случай существовал в первоначальной редакции, то изменение приводит к тому, что он теперь больше подходит для закупок в условиях неопределенного объема, так как речь не идет о количестве товара);</a:t>
            </a:r>
          </a:p>
          <a:p>
            <a:pPr lvl="1" algn="just">
              <a:lnSpc>
                <a:spcPct val="100000"/>
              </a:lnSpc>
              <a:spcBef>
                <a:spcPts val="600"/>
              </a:spcBef>
            </a:pPr>
            <a:r>
              <a:rPr lang="ru-RU" sz="1800" spc="-10" dirty="0">
                <a:solidFill>
                  <a:srgbClr val="FF0000"/>
                </a:solidFill>
                <a:effectLst/>
                <a:latin typeface="Times New Roman" panose="02020603050405020304" pitchFamily="18" charset="0"/>
                <a:ea typeface="Times New Roman" panose="02020603050405020304" pitchFamily="18" charset="0"/>
              </a:rPr>
              <a:t>ни одна из использованных при определении начальной (максимальной) цены контракта (начальной (максимальной) цены договора) или цены контракта, заключаемого с единственным поставщиком (подрядчиком, исполнителем) (цены заключаемого с единственным поставщиком (исполнителем, подрядчиком) договора), цена единицы товара не превышает 300 тыс. рублей и при этом произведение каждой цены единицы товара на количество такого товара не превышает 1 млн. рублей </a:t>
            </a:r>
            <a:r>
              <a:rPr lang="ru-RU" sz="1800" b="1" i="1" spc="-10" dirty="0">
                <a:solidFill>
                  <a:srgbClr val="7030A0"/>
                </a:solidFill>
                <a:effectLst/>
                <a:latin typeface="Times New Roman" panose="02020603050405020304" pitchFamily="18" charset="0"/>
                <a:ea typeface="Times New Roman" panose="02020603050405020304" pitchFamily="18" charset="0"/>
              </a:rPr>
              <a:t>(Комментарий</a:t>
            </a:r>
            <a:r>
              <a:rPr lang="ru-RU" sz="1800" i="1" spc="-10" dirty="0">
                <a:solidFill>
                  <a:srgbClr val="7030A0"/>
                </a:solidFill>
                <a:effectLst/>
                <a:latin typeface="Times New Roman" panose="02020603050405020304" pitchFamily="18" charset="0"/>
                <a:ea typeface="Times New Roman" panose="02020603050405020304" pitchFamily="18" charset="0"/>
              </a:rPr>
              <a:t>: случай не подходит для закупок в условиях неопределенного объема, так как речь идет о </a:t>
            </a:r>
            <a:r>
              <a:rPr lang="ru-RU" sz="1800" i="1" spc="-10" dirty="0">
                <a:solidFill>
                  <a:srgbClr val="7030A0"/>
                </a:solidFill>
                <a:latin typeface="Times New Roman" panose="02020603050405020304" pitchFamily="18" charset="0"/>
                <a:ea typeface="Times New Roman" panose="02020603050405020304" pitchFamily="18" charset="0"/>
              </a:rPr>
              <a:t>количестве товара)</a:t>
            </a:r>
            <a:r>
              <a:rPr lang="ru-RU" sz="1800" i="1" spc="-10" dirty="0">
                <a:solidFill>
                  <a:srgbClr val="7030A0"/>
                </a:solidFill>
                <a:effectLst/>
                <a:latin typeface="Times New Roman" panose="02020603050405020304" pitchFamily="18" charset="0"/>
                <a:ea typeface="Times New Roman" panose="02020603050405020304" pitchFamily="18" charset="0"/>
              </a:rPr>
              <a:t> </a:t>
            </a:r>
            <a:endParaRPr lang="ru-RU" sz="1800" b="1" i="1" spc="-10" dirty="0">
              <a:solidFill>
                <a:srgbClr val="7030A0"/>
              </a:solidFill>
              <a:effectLst/>
              <a:latin typeface="Times New Roman" panose="02020603050405020304" pitchFamily="18" charset="0"/>
              <a:ea typeface="Times New Roman" panose="02020603050405020304" pitchFamily="18" charset="0"/>
            </a:endParaRPr>
          </a:p>
          <a:p>
            <a:pPr marL="0" indent="0">
              <a:buNone/>
            </a:pPr>
            <a:endParaRPr lang="ru-RU" sz="1800" dirty="0"/>
          </a:p>
        </p:txBody>
      </p:sp>
    </p:spTree>
    <p:extLst>
      <p:ext uri="{BB962C8B-B14F-4D97-AF65-F5344CB8AC3E}">
        <p14:creationId xmlns:p14="http://schemas.microsoft.com/office/powerpoint/2010/main" val="42127345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B1CFC9-7AAD-F23A-3FD4-9A0D4828B0BF}"/>
              </a:ext>
            </a:extLst>
          </p:cNvPr>
          <p:cNvSpPr>
            <a:spLocks noGrp="1"/>
          </p:cNvSpPr>
          <p:nvPr>
            <p:ph type="title"/>
          </p:nvPr>
        </p:nvSpPr>
        <p:spPr>
          <a:xfrm>
            <a:off x="695400" y="404664"/>
            <a:ext cx="10515600" cy="1325563"/>
          </a:xfrm>
        </p:spPr>
        <p:txBody>
          <a:bodyPr>
            <a:noAutofit/>
          </a:bodyPr>
          <a:lstStyle/>
          <a:p>
            <a:r>
              <a:rPr lang="ru-RU" sz="1800" dirty="0">
                <a:latin typeface="+mn-lt"/>
              </a:rPr>
              <a:t>В соответствии с подпунктом «и» пункта 5 Постановления № 1875 запрет может не </a:t>
            </a:r>
            <a:r>
              <a:rPr lang="ru-RU" sz="1800" dirty="0" err="1">
                <a:latin typeface="+mn-lt"/>
              </a:rPr>
              <a:t>применяться,если</a:t>
            </a:r>
            <a:r>
              <a:rPr lang="ru-RU" sz="1800" dirty="0">
                <a:latin typeface="+mn-lt"/>
              </a:rPr>
              <a:t> осуществляется закупка товаров, не относящихся к товарам и программному обеспечению, указанным в позициях 17, 27, 35, 53, 140, 141, 144 и 146 приложения N 1 к настоящему постановлению, при которой начальная (максимальная) цена контракта (начальная (максимальная) цена договора) или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не превышает 1 млн. рублей и при этом </a:t>
            </a:r>
            <a:r>
              <a:rPr lang="ru-RU" sz="1800" b="1" dirty="0">
                <a:latin typeface="+mn-lt"/>
              </a:rPr>
              <a:t>ни одна из использованных при определении таких цен цена единицы товара </a:t>
            </a:r>
            <a:r>
              <a:rPr lang="ru-RU" sz="1800" dirty="0">
                <a:latin typeface="+mn-lt"/>
              </a:rPr>
              <a:t>не превышает 300 тыс. рублей;</a:t>
            </a:r>
            <a:endParaRPr lang="ru-RU" sz="1800" dirty="0">
              <a:solidFill>
                <a:srgbClr val="0070C0"/>
              </a:solidFill>
              <a:latin typeface="+mn-lt"/>
            </a:endParaRPr>
          </a:p>
        </p:txBody>
      </p:sp>
      <p:graphicFrame>
        <p:nvGraphicFramePr>
          <p:cNvPr id="6" name="Объект 5">
            <a:extLst>
              <a:ext uri="{FF2B5EF4-FFF2-40B4-BE49-F238E27FC236}">
                <a16:creationId xmlns:a16="http://schemas.microsoft.com/office/drawing/2014/main" id="{43851843-FD70-EC34-AADD-F34D3B8F530F}"/>
              </a:ext>
            </a:extLst>
          </p:cNvPr>
          <p:cNvGraphicFramePr>
            <a:graphicFrameLocks noGrp="1"/>
          </p:cNvGraphicFramePr>
          <p:nvPr>
            <p:ph idx="1"/>
            <p:extLst>
              <p:ext uri="{D42A27DB-BD31-4B8C-83A1-F6EECF244321}">
                <p14:modId xmlns:p14="http://schemas.microsoft.com/office/powerpoint/2010/main" val="187614126"/>
              </p:ext>
            </p:extLst>
          </p:nvPr>
        </p:nvGraphicFramePr>
        <p:xfrm>
          <a:off x="298881" y="2118866"/>
          <a:ext cx="11594238" cy="4602609"/>
        </p:xfrm>
        <a:graphic>
          <a:graphicData uri="http://schemas.openxmlformats.org/drawingml/2006/table">
            <a:tbl>
              <a:tblPr firstRow="1" bandRow="1">
                <a:tableStyleId>{7DF18680-E054-41AD-8BC1-D1AEF772440D}</a:tableStyleId>
              </a:tblPr>
              <a:tblGrid>
                <a:gridCol w="2284521">
                  <a:extLst>
                    <a:ext uri="{9D8B030D-6E8A-4147-A177-3AD203B41FA5}">
                      <a16:colId xmlns:a16="http://schemas.microsoft.com/office/drawing/2014/main" val="1565536239"/>
                    </a:ext>
                  </a:extLst>
                </a:gridCol>
                <a:gridCol w="9309717">
                  <a:extLst>
                    <a:ext uri="{9D8B030D-6E8A-4147-A177-3AD203B41FA5}">
                      <a16:colId xmlns:a16="http://schemas.microsoft.com/office/drawing/2014/main" val="2196690141"/>
                    </a:ext>
                  </a:extLst>
                </a:gridCol>
              </a:tblGrid>
              <a:tr h="842395">
                <a:tc>
                  <a:txBody>
                    <a:bodyPr/>
                    <a:lstStyle/>
                    <a:p>
                      <a:pPr algn="ctr"/>
                      <a:r>
                        <a:rPr lang="ru-RU" dirty="0"/>
                        <a:t>Вопрос по первоначальной редакции пункта</a:t>
                      </a:r>
                    </a:p>
                  </a:txBody>
                  <a:tcPr/>
                </a:tc>
                <a:tc>
                  <a:txBody>
                    <a:bodyPr/>
                    <a:lstStyle/>
                    <a:p>
                      <a:pPr algn="ctr"/>
                      <a:r>
                        <a:rPr lang="ru-RU" dirty="0"/>
                        <a:t>Ответ</a:t>
                      </a:r>
                    </a:p>
                  </a:txBody>
                  <a:tcPr/>
                </a:tc>
                <a:extLst>
                  <a:ext uri="{0D108BD9-81ED-4DB2-BD59-A6C34878D82A}">
                    <a16:rowId xmlns:a16="http://schemas.microsoft.com/office/drawing/2014/main" val="3151239718"/>
                  </a:ext>
                </a:extLst>
              </a:tr>
              <a:tr h="3688209">
                <a:tc>
                  <a:txBody>
                    <a:bodyPr/>
                    <a:lstStyle/>
                    <a:p>
                      <a:r>
                        <a:rPr lang="ru-RU" sz="1600" dirty="0">
                          <a:solidFill>
                            <a:schemeClr val="tx1"/>
                          </a:solidFill>
                        </a:rPr>
                        <a:t>Просим разъяснить, о какой цене единицы товара идет речь, а именно: о цене единицы товара, полученной в результате сбора ценовой информации для определения НМЦК, или о стоимости одной единицы товара, указанной в закупке. </a:t>
                      </a:r>
                    </a:p>
                  </a:txBody>
                  <a:tcPr/>
                </a:tc>
                <a:tc>
                  <a:txBody>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txBody>
                  <a:tcPr/>
                </a:tc>
                <a:extLst>
                  <a:ext uri="{0D108BD9-81ED-4DB2-BD59-A6C34878D82A}">
                    <a16:rowId xmlns:a16="http://schemas.microsoft.com/office/drawing/2014/main" val="1255558496"/>
                  </a:ext>
                </a:extLst>
              </a:tr>
            </a:tbl>
          </a:graphicData>
        </a:graphic>
      </p:graphicFrame>
      <p:sp>
        <p:nvSpPr>
          <p:cNvPr id="5" name="Номер слайда 4">
            <a:extLst>
              <a:ext uri="{FF2B5EF4-FFF2-40B4-BE49-F238E27FC236}">
                <a16:creationId xmlns:a16="http://schemas.microsoft.com/office/drawing/2014/main" id="{D585862B-4CAB-CA72-EB93-C35FA06559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CE045B-E14D-4AB8-955F-A6097A020C3F}"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5" name="Рисунок 14">
            <a:extLst>
              <a:ext uri="{FF2B5EF4-FFF2-40B4-BE49-F238E27FC236}">
                <a16:creationId xmlns:a16="http://schemas.microsoft.com/office/drawing/2014/main" id="{76FE529E-C0FF-7D50-1B8F-7AC2A1482BB9}"/>
              </a:ext>
            </a:extLst>
          </p:cNvPr>
          <p:cNvPicPr>
            <a:picLocks noChangeAspect="1"/>
          </p:cNvPicPr>
          <p:nvPr/>
        </p:nvPicPr>
        <p:blipFill>
          <a:blip r:embed="rId2"/>
          <a:stretch>
            <a:fillRect/>
          </a:stretch>
        </p:blipFill>
        <p:spPr>
          <a:xfrm>
            <a:off x="3373941" y="3255826"/>
            <a:ext cx="7544853" cy="2810267"/>
          </a:xfrm>
          <a:prstGeom prst="rect">
            <a:avLst/>
          </a:prstGeom>
        </p:spPr>
      </p:pic>
    </p:spTree>
    <p:extLst>
      <p:ext uri="{BB962C8B-B14F-4D97-AF65-F5344CB8AC3E}">
        <p14:creationId xmlns:p14="http://schemas.microsoft.com/office/powerpoint/2010/main" val="10221884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286898-DE07-EB69-5FED-BF3C34DC6DC1}"/>
              </a:ext>
            </a:extLst>
          </p:cNvPr>
          <p:cNvSpPr>
            <a:spLocks noGrp="1"/>
          </p:cNvSpPr>
          <p:nvPr>
            <p:ph type="title"/>
          </p:nvPr>
        </p:nvSpPr>
        <p:spPr>
          <a:xfrm>
            <a:off x="838200" y="365125"/>
            <a:ext cx="10515600" cy="520995"/>
          </a:xfrm>
        </p:spPr>
        <p:txBody>
          <a:bodyPr>
            <a:normAutofit/>
          </a:bodyPr>
          <a:lstStyle/>
          <a:p>
            <a:r>
              <a:rPr lang="ru-RU" sz="2400" dirty="0">
                <a:solidFill>
                  <a:srgbClr val="FF0000"/>
                </a:solidFill>
              </a:rPr>
              <a:t>Письмо Минфина России от 3 марта 2025 г. N 24-03-09/20370</a:t>
            </a:r>
          </a:p>
        </p:txBody>
      </p:sp>
      <p:sp>
        <p:nvSpPr>
          <p:cNvPr id="3" name="Объект 2">
            <a:extLst>
              <a:ext uri="{FF2B5EF4-FFF2-40B4-BE49-F238E27FC236}">
                <a16:creationId xmlns:a16="http://schemas.microsoft.com/office/drawing/2014/main" id="{47ACDAAD-2315-07AA-F770-9600A40EB6F2}"/>
              </a:ext>
            </a:extLst>
          </p:cNvPr>
          <p:cNvSpPr>
            <a:spLocks noGrp="1"/>
          </p:cNvSpPr>
          <p:nvPr>
            <p:ph idx="1"/>
          </p:nvPr>
        </p:nvSpPr>
        <p:spPr>
          <a:xfrm>
            <a:off x="623392" y="980728"/>
            <a:ext cx="10515600" cy="3470802"/>
          </a:xfrm>
        </p:spPr>
        <p:txBody>
          <a:bodyPr>
            <a:normAutofit/>
          </a:bodyPr>
          <a:lstStyle/>
          <a:p>
            <a:r>
              <a:rPr lang="ru-RU" sz="1900" dirty="0"/>
              <a:t>… </a:t>
            </a:r>
            <a:r>
              <a:rPr lang="ru-RU" sz="2000" dirty="0"/>
              <a:t>Положения подп. "и" п. 5 Постановления N 1875, касающиеся 300 тыс. руб., </a:t>
            </a:r>
            <a:r>
              <a:rPr lang="ru-RU" sz="2000" b="1" dirty="0"/>
              <a:t>применяются в отношении цены единицы товара, использованной для определения НМЦК</a:t>
            </a:r>
            <a:r>
              <a:rPr lang="ru-RU" sz="2000" dirty="0"/>
              <a:t>. </a:t>
            </a:r>
            <a:r>
              <a:rPr lang="ru-RU" sz="2000" dirty="0">
                <a:solidFill>
                  <a:srgbClr val="FF0000"/>
                </a:solidFill>
              </a:rPr>
              <a:t>Вместе с тем требования к ценам, используемым для определения цены такой единицы товара, подп. "и" п. 5 Постановления N 1875 не предъявляются.</a:t>
            </a:r>
          </a:p>
        </p:txBody>
      </p:sp>
      <p:sp>
        <p:nvSpPr>
          <p:cNvPr id="4" name="Номер слайда 3">
            <a:extLst>
              <a:ext uri="{FF2B5EF4-FFF2-40B4-BE49-F238E27FC236}">
                <a16:creationId xmlns:a16="http://schemas.microsoft.com/office/drawing/2014/main" id="{4C3CB7D5-919E-E162-15CA-C8E7F56EC5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CE045B-E14D-4AB8-955F-A6097A020C3F}"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0521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32F123-629C-4B72-C940-082370AC2148}"/>
              </a:ext>
            </a:extLst>
          </p:cNvPr>
          <p:cNvSpPr>
            <a:spLocks noGrp="1"/>
          </p:cNvSpPr>
          <p:nvPr>
            <p:ph type="title"/>
          </p:nvPr>
        </p:nvSpPr>
        <p:spPr>
          <a:xfrm>
            <a:off x="838200" y="332656"/>
            <a:ext cx="10515600" cy="1325563"/>
          </a:xfrm>
        </p:spPr>
        <p:txBody>
          <a:bodyPr>
            <a:noAutofit/>
          </a:bodyPr>
          <a:lstStyle/>
          <a:p>
            <a:pPr algn="ctr"/>
            <a:r>
              <a:rPr lang="ru-RU" sz="2000" dirty="0"/>
              <a:t>Постановление Правительства РФ от 30 апреля 2020 г. N 616 "Об установлении запрета на допуск промышленных товаров, происходящих из иностранных государств, для целей осуществления закупок для государственных и муниципальных нужд, а также промышленных товаров, происходящих из иностранных государств, работ (услуг), выполняемых (оказываемых) иностранными лицами, для целей осуществления закупок для нужд обороны страны и безопасности государства </a:t>
            </a:r>
            <a:r>
              <a:rPr lang="ru-RU" sz="2000" dirty="0">
                <a:solidFill>
                  <a:srgbClr val="FF0000"/>
                </a:solidFill>
              </a:rPr>
              <a:t>(утратило силу с 01.01.2025)</a:t>
            </a:r>
          </a:p>
        </p:txBody>
      </p:sp>
      <p:sp>
        <p:nvSpPr>
          <p:cNvPr id="3" name="Объект 2">
            <a:extLst>
              <a:ext uri="{FF2B5EF4-FFF2-40B4-BE49-F238E27FC236}">
                <a16:creationId xmlns:a16="http://schemas.microsoft.com/office/drawing/2014/main" id="{B87D19F4-7ED6-321C-28A6-90FA4B9F4C61}"/>
              </a:ext>
            </a:extLst>
          </p:cNvPr>
          <p:cNvSpPr>
            <a:spLocks noGrp="1"/>
          </p:cNvSpPr>
          <p:nvPr>
            <p:ph idx="1"/>
          </p:nvPr>
        </p:nvSpPr>
        <p:spPr>
          <a:xfrm>
            <a:off x="335360" y="1844824"/>
            <a:ext cx="11521280" cy="4680520"/>
          </a:xfrm>
        </p:spPr>
        <p:txBody>
          <a:bodyPr>
            <a:normAutofit fontScale="92500" lnSpcReduction="20000"/>
          </a:bodyPr>
          <a:lstStyle/>
          <a:p>
            <a:r>
              <a:rPr lang="ru-RU" sz="1900" dirty="0"/>
              <a:t>3. Установить, что указанные в пунктах 1 и 2 настоящего постановления запреты не применяются в следующих случаях:</a:t>
            </a:r>
          </a:p>
          <a:p>
            <a:r>
              <a:rPr lang="ru-RU" sz="1900" dirty="0"/>
              <a:t>б) закупка одной единицы товара, стоимость которой не превышает 300 тыс. рублей, и закупки совокупности таких товаров, суммарная стоимость которых составляет менее 1 млн. рублей </a:t>
            </a:r>
          </a:p>
          <a:p>
            <a:endParaRPr lang="ru-RU" sz="1900" dirty="0"/>
          </a:p>
          <a:p>
            <a:r>
              <a:rPr lang="ru-RU" sz="1900" b="1" dirty="0">
                <a:solidFill>
                  <a:srgbClr val="7030A0"/>
                </a:solidFill>
              </a:rPr>
              <a:t>Пример, как это работало и будет работать в условиях изменений 1875</a:t>
            </a:r>
            <a:r>
              <a:rPr lang="ru-RU" sz="1900" dirty="0">
                <a:solidFill>
                  <a:srgbClr val="7030A0"/>
                </a:solidFill>
              </a:rPr>
              <a:t>.</a:t>
            </a:r>
          </a:p>
          <a:p>
            <a:r>
              <a:rPr lang="ru-RU" sz="1900" dirty="0">
                <a:solidFill>
                  <a:srgbClr val="7030A0"/>
                </a:solidFill>
              </a:rPr>
              <a:t>Закупаем по Приложению № 1  Матрасы, 137 позиция, код ОКПД2 31.03.1. Цена единицы – 30 тысяч рублей. Количество единиц – 33. Суммарная стоимость: </a:t>
            </a:r>
            <a:r>
              <a:rPr lang="ru-RU" sz="1900" dirty="0" err="1">
                <a:solidFill>
                  <a:srgbClr val="7030A0"/>
                </a:solidFill>
              </a:rPr>
              <a:t>Це</a:t>
            </a:r>
            <a:r>
              <a:rPr lang="ru-RU" sz="1900" dirty="0">
                <a:solidFill>
                  <a:srgbClr val="7030A0"/>
                </a:solidFill>
              </a:rPr>
              <a:t> * Кол-во = 30000 * 33 = 990000 рублей</a:t>
            </a:r>
          </a:p>
          <a:p>
            <a:r>
              <a:rPr lang="ru-RU" sz="1900" dirty="0">
                <a:solidFill>
                  <a:srgbClr val="7030A0"/>
                </a:solidFill>
              </a:rPr>
              <a:t>Также в этом же лоте закупаем по Приложению № 1 Простыню 1 позиция (Текстильные ткани), код ОКПД2 13.2. Цена единицы – 10 тысяч рублей. Количество единиц – 33. </a:t>
            </a:r>
            <a:br>
              <a:rPr lang="ru-RU" sz="1900" dirty="0">
                <a:solidFill>
                  <a:srgbClr val="7030A0"/>
                </a:solidFill>
              </a:rPr>
            </a:br>
            <a:r>
              <a:rPr lang="ru-RU" sz="1900" dirty="0">
                <a:solidFill>
                  <a:srgbClr val="7030A0"/>
                </a:solidFill>
              </a:rPr>
              <a:t>Суммарная стоимость: </a:t>
            </a:r>
            <a:r>
              <a:rPr lang="ru-RU" sz="1900" dirty="0" err="1">
                <a:solidFill>
                  <a:srgbClr val="7030A0"/>
                </a:solidFill>
              </a:rPr>
              <a:t>Це</a:t>
            </a:r>
            <a:r>
              <a:rPr lang="ru-RU" sz="1900" dirty="0">
                <a:solidFill>
                  <a:srgbClr val="7030A0"/>
                </a:solidFill>
              </a:rPr>
              <a:t> * Кол-во = 10000 * 33 = 330000 рублей.</a:t>
            </a:r>
          </a:p>
          <a:p>
            <a:r>
              <a:rPr lang="ru-RU" sz="1900" dirty="0">
                <a:solidFill>
                  <a:srgbClr val="7030A0"/>
                </a:solidFill>
              </a:rPr>
              <a:t>НМЦК (НМЦД) = 990 тысяч + 330 тысяч = 1320 тысяч. </a:t>
            </a:r>
            <a:r>
              <a:rPr lang="ru-RU" sz="1900" b="1" dirty="0">
                <a:solidFill>
                  <a:srgbClr val="7030A0"/>
                </a:solidFill>
              </a:rPr>
              <a:t>Запрет может не применяться.</a:t>
            </a:r>
          </a:p>
          <a:p>
            <a:r>
              <a:rPr lang="ru-RU" sz="1900" b="1" dirty="0">
                <a:solidFill>
                  <a:srgbClr val="7030A0"/>
                </a:solidFill>
              </a:rPr>
              <a:t>А если мы увеличим количество матрасов до 34, их стоимость в лоте составит 1020 тысяч рублей (НМЦК (НМЦД = 1020 тысяч + 330 тысяч = 1350 тысяч). Запрет будет применяться ко всему лоту или только к матрасам</a:t>
            </a:r>
            <a:r>
              <a:rPr lang="en-US" sz="1900" b="1" dirty="0">
                <a:solidFill>
                  <a:srgbClr val="7030A0"/>
                </a:solidFill>
              </a:rPr>
              <a:t>? </a:t>
            </a:r>
            <a:endParaRPr lang="ru-RU" sz="1900" b="1" dirty="0">
              <a:solidFill>
                <a:srgbClr val="7030A0"/>
              </a:solidFill>
            </a:endParaRPr>
          </a:p>
          <a:p>
            <a:r>
              <a:rPr lang="ru-RU" sz="1900" dirty="0">
                <a:solidFill>
                  <a:srgbClr val="7030A0"/>
                </a:solidFill>
              </a:rPr>
              <a:t>В 616 ПП – запрет применялся бы только к матрасам (к простыням нет). </a:t>
            </a:r>
          </a:p>
          <a:p>
            <a:r>
              <a:rPr lang="ru-RU" sz="1900" b="1" dirty="0">
                <a:solidFill>
                  <a:srgbClr val="7030A0"/>
                </a:solidFill>
              </a:rPr>
              <a:t>В 1875 ПП – запрет будет применяться целиком к лоту.</a:t>
            </a:r>
          </a:p>
          <a:p>
            <a:endParaRPr lang="ru-RU" sz="1800" dirty="0">
              <a:solidFill>
                <a:srgbClr val="7030A0"/>
              </a:solidFill>
            </a:endParaRPr>
          </a:p>
        </p:txBody>
      </p:sp>
    </p:spTree>
    <p:extLst>
      <p:ext uri="{BB962C8B-B14F-4D97-AF65-F5344CB8AC3E}">
        <p14:creationId xmlns:p14="http://schemas.microsoft.com/office/powerpoint/2010/main" val="38955777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F8942-C012-16C6-7922-3E61ED8DD156}"/>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DD9198BC-707A-1822-4FC4-E7833B32AF02}"/>
              </a:ext>
            </a:extLst>
          </p:cNvPr>
          <p:cNvSpPr/>
          <p:nvPr/>
        </p:nvSpPr>
        <p:spPr>
          <a:xfrm>
            <a:off x="204186" y="289788"/>
            <a:ext cx="11709647" cy="616427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3C7EF74D-6DDF-8C3D-115E-12545CA3556F}"/>
              </a:ext>
            </a:extLst>
          </p:cNvPr>
          <p:cNvSpPr>
            <a:spLocks noGrp="1"/>
          </p:cNvSpPr>
          <p:nvPr>
            <p:ph idx="1"/>
          </p:nvPr>
        </p:nvSpPr>
        <p:spPr>
          <a:xfrm>
            <a:off x="131885" y="289788"/>
            <a:ext cx="11614637" cy="6332954"/>
          </a:xfrm>
        </p:spPr>
        <p:txBody>
          <a:bodyPr>
            <a:normAutofit/>
          </a:bodyPr>
          <a:lstStyle/>
          <a:p>
            <a:pPr marL="0" lvl="0" indent="0" algn="just">
              <a:lnSpc>
                <a:spcPct val="100000"/>
              </a:lnSpc>
              <a:spcBef>
                <a:spcPts val="600"/>
              </a:spcBef>
              <a:buNone/>
            </a:pPr>
            <a:r>
              <a:rPr lang="ru-RU" sz="1800" spc="-10" dirty="0">
                <a:solidFill>
                  <a:srgbClr val="000000"/>
                </a:solidFill>
                <a:effectLst/>
                <a:latin typeface="Times New Roman" panose="02020603050405020304" pitchFamily="18" charset="0"/>
                <a:ea typeface="Times New Roman" panose="02020603050405020304" pitchFamily="18" charset="0"/>
              </a:rPr>
              <a:t>5. </a:t>
            </a:r>
            <a:r>
              <a:rPr lang="ru-RU" sz="1800" b="1" spc="-10" dirty="0">
                <a:solidFill>
                  <a:srgbClr val="000000"/>
                </a:solidFill>
                <a:effectLst/>
                <a:latin typeface="Times New Roman" panose="02020603050405020304" pitchFamily="18" charset="0"/>
                <a:ea typeface="Times New Roman" panose="02020603050405020304" pitchFamily="18" charset="0"/>
              </a:rPr>
              <a:t>Запрет,</a:t>
            </a:r>
            <a:r>
              <a:rPr lang="ru-RU" sz="1800" spc="-10" dirty="0">
                <a:solidFill>
                  <a:srgbClr val="000000"/>
                </a:solidFill>
                <a:effectLst/>
                <a:latin typeface="Times New Roman" panose="02020603050405020304" pitchFamily="18" charset="0"/>
                <a:ea typeface="Times New Roman" panose="02020603050405020304" pitchFamily="18" charset="0"/>
              </a:rPr>
              <a:t> предусмотренный пунктом 1 настоящего постановления, </a:t>
            </a:r>
            <a:r>
              <a:rPr lang="ru-RU" sz="1800" b="1" spc="-10" dirty="0">
                <a:solidFill>
                  <a:srgbClr val="FF0000"/>
                </a:solidFill>
                <a:effectLst/>
                <a:latin typeface="Times New Roman" panose="02020603050405020304" pitchFamily="18" charset="0"/>
                <a:ea typeface="Times New Roman" panose="02020603050405020304" pitchFamily="18" charset="0"/>
              </a:rPr>
              <a:t>может не применяться </a:t>
            </a:r>
            <a:r>
              <a:rPr lang="ru-RU" sz="1800" spc="-10" dirty="0">
                <a:solidFill>
                  <a:srgbClr val="000000"/>
                </a:solidFill>
                <a:effectLst/>
                <a:latin typeface="Times New Roman" panose="02020603050405020304" pitchFamily="18" charset="0"/>
                <a:ea typeface="Times New Roman" panose="02020603050405020304" pitchFamily="18" charset="0"/>
              </a:rPr>
              <a:t>заказчиками при наступлении одного </a:t>
            </a:r>
            <a:r>
              <a:rPr lang="ru-RU" sz="1800" spc="-10" dirty="0">
                <a:solidFill>
                  <a:srgbClr val="000000"/>
                </a:solidFill>
                <a:latin typeface="Times New Roman" panose="02020603050405020304" pitchFamily="18" charset="0"/>
                <a:ea typeface="Times New Roman" panose="02020603050405020304" pitchFamily="18" charset="0"/>
              </a:rPr>
              <a:t> </a:t>
            </a:r>
            <a:r>
              <a:rPr lang="ru-RU" sz="1800" spc="-10" dirty="0">
                <a:solidFill>
                  <a:srgbClr val="000000"/>
                </a:solidFill>
                <a:effectLst/>
                <a:latin typeface="Times New Roman" panose="02020603050405020304" pitchFamily="18" charset="0"/>
                <a:ea typeface="Times New Roman" panose="02020603050405020304" pitchFamily="18" charset="0"/>
              </a:rPr>
              <a:t>из следующих случаев:</a:t>
            </a:r>
            <a:endParaRPr lang="ru-RU" sz="1800" dirty="0">
              <a:solidFill>
                <a:srgbClr val="000000"/>
              </a:solidFill>
              <a:effectLst/>
              <a:latin typeface="Times New Roman" panose="02020603050405020304" pitchFamily="18" charset="0"/>
              <a:ea typeface="Times New Roman" panose="02020603050405020304" pitchFamily="18" charset="0"/>
            </a:endParaRPr>
          </a:p>
          <a:p>
            <a:pPr marL="457200" lvl="1" indent="0" algn="just">
              <a:lnSpc>
                <a:spcPct val="100000"/>
              </a:lnSpc>
              <a:spcBef>
                <a:spcPts val="600"/>
              </a:spcBef>
              <a:buNone/>
            </a:pPr>
            <a:r>
              <a:rPr lang="ru-RU" sz="1800" spc="-10" dirty="0">
                <a:solidFill>
                  <a:srgbClr val="000000"/>
                </a:solidFill>
                <a:latin typeface="Times New Roman" panose="02020603050405020304" pitchFamily="18" charset="0"/>
                <a:ea typeface="Times New Roman" panose="02020603050405020304" pitchFamily="18" charset="0"/>
              </a:rPr>
              <a:t>к</a:t>
            </a:r>
            <a:r>
              <a:rPr lang="ru-RU" sz="1800" spc="-10" dirty="0">
                <a:solidFill>
                  <a:srgbClr val="000000"/>
                </a:solidFill>
                <a:effectLst/>
                <a:latin typeface="Times New Roman" panose="02020603050405020304" pitchFamily="18" charset="0"/>
                <a:ea typeface="Times New Roman" panose="02020603050405020304" pitchFamily="18" charset="0"/>
              </a:rPr>
              <a:t>) </a:t>
            </a:r>
            <a:r>
              <a:rPr lang="ru-RU" sz="1800" b="1" spc="-10" dirty="0">
                <a:solidFill>
                  <a:srgbClr val="000000"/>
                </a:solidFill>
                <a:effectLst/>
                <a:latin typeface="Times New Roman" panose="02020603050405020304" pitchFamily="18" charset="0"/>
                <a:ea typeface="Times New Roman" panose="02020603050405020304" pitchFamily="18" charset="0"/>
              </a:rPr>
              <a:t>осуществляется закупка товаров</a:t>
            </a:r>
            <a:r>
              <a:rPr lang="ru-RU" sz="1800" spc="-10" dirty="0">
                <a:solidFill>
                  <a:srgbClr val="000000"/>
                </a:solidFill>
                <a:effectLst/>
                <a:latin typeface="Times New Roman" panose="02020603050405020304" pitchFamily="18" charset="0"/>
                <a:ea typeface="Times New Roman" panose="02020603050405020304" pitchFamily="18" charset="0"/>
              </a:rPr>
              <a:t>, </a:t>
            </a:r>
            <a:r>
              <a:rPr lang="ru-RU" sz="1800" b="1" spc="-10" dirty="0">
                <a:solidFill>
                  <a:srgbClr val="000000"/>
                </a:solidFill>
                <a:effectLst/>
                <a:latin typeface="Times New Roman" panose="02020603050405020304" pitchFamily="18" charset="0"/>
                <a:ea typeface="Times New Roman" panose="02020603050405020304" pitchFamily="18" charset="0"/>
              </a:rPr>
              <a:t>указанных в позиции 35 перечня № 1</a:t>
            </a:r>
            <a:r>
              <a:rPr lang="ru-RU" sz="1800" spc="-10" dirty="0">
                <a:solidFill>
                  <a:srgbClr val="000000"/>
                </a:solidFill>
                <a:effectLst/>
                <a:latin typeface="Times New Roman" panose="02020603050405020304" pitchFamily="18" charset="0"/>
                <a:ea typeface="Times New Roman" panose="02020603050405020304" pitchFamily="18" charset="0"/>
              </a:rPr>
              <a:t>, </a:t>
            </a:r>
            <a:r>
              <a:rPr lang="ru-RU" sz="1800" b="1" spc="-10" dirty="0">
                <a:solidFill>
                  <a:srgbClr val="000000"/>
                </a:solidFill>
                <a:effectLst/>
                <a:latin typeface="Times New Roman" panose="02020603050405020304" pitchFamily="18" charset="0"/>
                <a:ea typeface="Times New Roman" panose="02020603050405020304" pitchFamily="18" charset="0"/>
              </a:rPr>
              <a:t>в количестве одной штуки </a:t>
            </a:r>
            <a:r>
              <a:rPr lang="ru-RU" sz="1800" spc="-10" dirty="0">
                <a:solidFill>
                  <a:srgbClr val="000000"/>
                </a:solidFill>
                <a:effectLst/>
                <a:latin typeface="Times New Roman" panose="02020603050405020304" pitchFamily="18" charset="0"/>
                <a:ea typeface="Times New Roman" panose="02020603050405020304" pitchFamily="18" charset="0"/>
              </a:rPr>
              <a:t>и начальная (максимальная) цена контракта </a:t>
            </a:r>
            <a:r>
              <a:rPr lang="ru-RU" sz="1800" b="1" spc="-10" dirty="0">
                <a:solidFill>
                  <a:srgbClr val="000000"/>
                </a:solidFill>
                <a:effectLst/>
                <a:latin typeface="Times New Roman" panose="02020603050405020304" pitchFamily="18" charset="0"/>
                <a:ea typeface="Times New Roman" panose="02020603050405020304" pitchFamily="18" charset="0"/>
              </a:rPr>
              <a:t>(начальная (максимальная) цена договора), </a:t>
            </a:r>
            <a:r>
              <a:rPr lang="ru-RU" sz="1800" spc="-10" dirty="0">
                <a:solidFill>
                  <a:srgbClr val="000000"/>
                </a:solidFill>
                <a:effectLst/>
                <a:latin typeface="Times New Roman" panose="02020603050405020304" pitchFamily="18" charset="0"/>
                <a:ea typeface="Times New Roman" panose="02020603050405020304" pitchFamily="18" charset="0"/>
              </a:rPr>
              <a:t>цена контракта, заключаемого с единственным поставщиком (подрядчиком, исполнителем) </a:t>
            </a:r>
            <a:r>
              <a:rPr lang="ru-RU" sz="1800" b="1" spc="-10" dirty="0">
                <a:solidFill>
                  <a:srgbClr val="000000"/>
                </a:solidFill>
                <a:effectLst/>
                <a:latin typeface="Times New Roman" panose="02020603050405020304" pitchFamily="18" charset="0"/>
                <a:ea typeface="Times New Roman" panose="02020603050405020304" pitchFamily="18" charset="0"/>
              </a:rPr>
              <a:t>(цена, заключаемого с единственным поставщиком (исполнителем, подрядчиком) договора), </a:t>
            </a:r>
            <a:r>
              <a:rPr lang="ru-RU" sz="1800" b="1" spc="-10" dirty="0">
                <a:effectLst/>
                <a:latin typeface="Times New Roman" panose="02020603050405020304" pitchFamily="18" charset="0"/>
                <a:ea typeface="Times New Roman" panose="02020603050405020304" pitchFamily="18" charset="0"/>
              </a:rPr>
              <a:t>не превышает 3 тыс. рублей;</a:t>
            </a:r>
          </a:p>
          <a:p>
            <a:pPr marL="457200" lvl="1" indent="0" algn="just">
              <a:lnSpc>
                <a:spcPts val="1800"/>
              </a:lnSpc>
              <a:buNone/>
            </a:pPr>
            <a:endParaRPr lang="ru-RU" sz="1800" spc="-10" dirty="0">
              <a:latin typeface="Times New Roman" panose="02020603050405020304" pitchFamily="18" charset="0"/>
              <a:ea typeface="Times New Roman" panose="02020603050405020304" pitchFamily="18" charset="0"/>
            </a:endParaRPr>
          </a:p>
          <a:p>
            <a:pPr marL="457200" lvl="1" indent="0" algn="just">
              <a:lnSpc>
                <a:spcPts val="1800"/>
              </a:lnSpc>
              <a:buNone/>
            </a:pPr>
            <a:r>
              <a:rPr lang="ru-RU" sz="1800" spc="-10" dirty="0">
                <a:latin typeface="Times New Roman" panose="02020603050405020304" pitchFamily="18" charset="0"/>
                <a:ea typeface="Times New Roman" panose="02020603050405020304" pitchFamily="18" charset="0"/>
              </a:rPr>
              <a:t>л</a:t>
            </a:r>
            <a:r>
              <a:rPr lang="ru-RU" sz="1800" spc="-10" dirty="0">
                <a:effectLst/>
                <a:latin typeface="Times New Roman" panose="02020603050405020304" pitchFamily="18" charset="0"/>
                <a:ea typeface="Times New Roman" panose="02020603050405020304" pitchFamily="18" charset="0"/>
              </a:rPr>
              <a:t>) </a:t>
            </a:r>
            <a:r>
              <a:rPr lang="ru-RU" sz="1800" b="1" spc="-10" dirty="0">
                <a:effectLst/>
                <a:latin typeface="Times New Roman" panose="02020603050405020304" pitchFamily="18" charset="0"/>
                <a:ea typeface="Times New Roman" panose="02020603050405020304" pitchFamily="18" charset="0"/>
              </a:rPr>
              <a:t>осуществляется закупка товаров, указанных в позиции 35 перечня № 1, </a:t>
            </a:r>
            <a:r>
              <a:rPr lang="ru-RU" sz="1800" spc="-10" dirty="0">
                <a:effectLst/>
                <a:latin typeface="Times New Roman" panose="02020603050405020304" pitchFamily="18" charset="0"/>
                <a:ea typeface="Times New Roman" panose="02020603050405020304" pitchFamily="18" charset="0"/>
              </a:rPr>
              <a:t>при которой </a:t>
            </a:r>
            <a:r>
              <a:rPr lang="ru-RU" sz="1800" b="1" spc="-10" dirty="0">
                <a:effectLst/>
                <a:latin typeface="Times New Roman" panose="02020603050405020304" pitchFamily="18" charset="0"/>
                <a:ea typeface="Times New Roman" panose="02020603050405020304" pitchFamily="18" charset="0"/>
              </a:rPr>
              <a:t>начальная (максимальная) цена контракта (начальная (максимальная) цена договора), </a:t>
            </a:r>
            <a:r>
              <a:rPr lang="ru-RU" sz="1800" spc="-10" dirty="0">
                <a:solidFill>
                  <a:srgbClr val="FF0000"/>
                </a:solidFill>
                <a:effectLst/>
                <a:latin typeface="Times New Roman" panose="02020603050405020304" pitchFamily="18" charset="0"/>
                <a:ea typeface="Times New Roman" panose="02020603050405020304" pitchFamily="18" charset="0"/>
              </a:rPr>
              <a:t>максимальное значение цены контракта (максимальное значение цены договора) </a:t>
            </a:r>
            <a:r>
              <a:rPr lang="ru-RU" sz="1800" b="1" spc="-10" dirty="0">
                <a:effectLst/>
                <a:latin typeface="Times New Roman" panose="02020603050405020304" pitchFamily="18" charset="0"/>
                <a:ea typeface="Times New Roman" panose="02020603050405020304" pitchFamily="18" charset="0"/>
              </a:rPr>
              <a:t>или </a:t>
            </a:r>
            <a:r>
              <a:rPr lang="ru-RU" sz="1800" spc="-10" dirty="0">
                <a:effectLst/>
                <a:latin typeface="Times New Roman" panose="02020603050405020304" pitchFamily="18" charset="0"/>
                <a:ea typeface="Times New Roman" panose="02020603050405020304" pitchFamily="18" charset="0"/>
              </a:rPr>
              <a:t>цена контракта, заключаемого с единственным поставщиком (подрядчиком, исполнителем) (</a:t>
            </a:r>
            <a:r>
              <a:rPr lang="ru-RU" sz="1800" b="1" spc="-10" dirty="0">
                <a:effectLst/>
                <a:latin typeface="Times New Roman" panose="02020603050405020304" pitchFamily="18" charset="0"/>
                <a:ea typeface="Times New Roman" panose="02020603050405020304" pitchFamily="18" charset="0"/>
              </a:rPr>
              <a:t>цена, заключаемого с единственным поставщиком (исполнителем, подрядчиком) договора), </a:t>
            </a:r>
            <a:r>
              <a:rPr lang="ru-RU" sz="1800" b="1" u="sng" spc="-10" dirty="0">
                <a:effectLst/>
                <a:latin typeface="Times New Roman" panose="02020603050405020304" pitchFamily="18" charset="0"/>
                <a:ea typeface="Times New Roman" panose="02020603050405020304" pitchFamily="18" charset="0"/>
              </a:rPr>
              <a:t>не превышает 30 тыс. рублей и при этом ни одна из использованных при определении таких цен цена единицы товара не превышает 3 тыс. рублей;</a:t>
            </a:r>
          </a:p>
          <a:p>
            <a:pPr marL="0" indent="0">
              <a:buNone/>
            </a:pPr>
            <a:endParaRPr lang="ru-RU" sz="1800" dirty="0"/>
          </a:p>
        </p:txBody>
      </p:sp>
      <p:graphicFrame>
        <p:nvGraphicFramePr>
          <p:cNvPr id="2" name="Таблица 1">
            <a:extLst>
              <a:ext uri="{FF2B5EF4-FFF2-40B4-BE49-F238E27FC236}">
                <a16:creationId xmlns:a16="http://schemas.microsoft.com/office/drawing/2014/main" id="{323DE0CB-2A33-3DA6-9FD4-5C8C60DE5D7A}"/>
              </a:ext>
            </a:extLst>
          </p:cNvPr>
          <p:cNvGraphicFramePr>
            <a:graphicFrameLocks noGrp="1"/>
          </p:cNvGraphicFramePr>
          <p:nvPr/>
        </p:nvGraphicFramePr>
        <p:xfrm>
          <a:off x="911424" y="4293096"/>
          <a:ext cx="10515600" cy="315659"/>
        </p:xfrm>
        <a:graphic>
          <a:graphicData uri="http://schemas.openxmlformats.org/drawingml/2006/table">
            <a:tbl>
              <a:tblPr firstRow="1" firstCol="1" bandRow="1"/>
              <a:tblGrid>
                <a:gridCol w="721370">
                  <a:extLst>
                    <a:ext uri="{9D8B030D-6E8A-4147-A177-3AD203B41FA5}">
                      <a16:colId xmlns:a16="http://schemas.microsoft.com/office/drawing/2014/main" val="3828329674"/>
                    </a:ext>
                  </a:extLst>
                </a:gridCol>
                <a:gridCol w="6343010">
                  <a:extLst>
                    <a:ext uri="{9D8B030D-6E8A-4147-A177-3AD203B41FA5}">
                      <a16:colId xmlns:a16="http://schemas.microsoft.com/office/drawing/2014/main" val="4272337341"/>
                    </a:ext>
                  </a:extLst>
                </a:gridCol>
                <a:gridCol w="3451220">
                  <a:extLst>
                    <a:ext uri="{9D8B030D-6E8A-4147-A177-3AD203B41FA5}">
                      <a16:colId xmlns:a16="http://schemas.microsoft.com/office/drawing/2014/main" val="3509214446"/>
                    </a:ext>
                  </a:extLst>
                </a:gridCol>
              </a:tblGrid>
              <a:tr h="0">
                <a:tc>
                  <a:txBody>
                    <a:bodyPr/>
                    <a:lstStyle/>
                    <a:p>
                      <a:pPr algn="ct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Подшипники шариковые или роликовые</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tc>
                  <a:txBody>
                    <a:bodyPr/>
                    <a:lstStyle/>
                    <a:p>
                      <a:pPr>
                        <a:lnSpc>
                          <a:spcPct val="107000"/>
                        </a:lnSpc>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28.15.10</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lnL>
                      <a:noFill/>
                    </a:lnL>
                    <a:lnR>
                      <a:noFill/>
                    </a:lnR>
                    <a:lnT>
                      <a:noFill/>
                    </a:lnT>
                    <a:lnB>
                      <a:noFill/>
                    </a:lnB>
                    <a:noFill/>
                  </a:tcPr>
                </a:tc>
                <a:extLst>
                  <a:ext uri="{0D108BD9-81ED-4DB2-BD59-A6C34878D82A}">
                    <a16:rowId xmlns:a16="http://schemas.microsoft.com/office/drawing/2014/main" val="91043998"/>
                  </a:ext>
                </a:extLst>
              </a:tr>
            </a:tbl>
          </a:graphicData>
        </a:graphic>
      </p:graphicFrame>
    </p:spTree>
    <p:extLst>
      <p:ext uri="{BB962C8B-B14F-4D97-AF65-F5344CB8AC3E}">
        <p14:creationId xmlns:p14="http://schemas.microsoft.com/office/powerpoint/2010/main" val="544740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A4ABA-E49B-51EA-DCD4-E78B144F809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63B870-8196-AD01-033A-09EF3B38EAC1}"/>
              </a:ext>
            </a:extLst>
          </p:cNvPr>
          <p:cNvSpPr>
            <a:spLocks noGrp="1"/>
          </p:cNvSpPr>
          <p:nvPr>
            <p:ph type="title"/>
          </p:nvPr>
        </p:nvSpPr>
        <p:spPr>
          <a:xfrm>
            <a:off x="695400" y="764704"/>
            <a:ext cx="10515600" cy="3024336"/>
          </a:xfrm>
        </p:spPr>
        <p:txBody>
          <a:bodyPr>
            <a:normAutofit/>
          </a:bodyPr>
          <a:lstStyle/>
          <a:p>
            <a:r>
              <a:rPr lang="ru-RU" sz="3200" dirty="0">
                <a:solidFill>
                  <a:srgbClr val="0070C0"/>
                </a:solidFill>
              </a:rPr>
              <a:t>Изменения содержательного плана:</a:t>
            </a:r>
            <a:br>
              <a:rPr lang="ru-RU" sz="3200" dirty="0">
                <a:solidFill>
                  <a:srgbClr val="0070C0"/>
                </a:solidFill>
              </a:rPr>
            </a:br>
            <a:br>
              <a:rPr lang="ru-RU" sz="3200" dirty="0">
                <a:solidFill>
                  <a:srgbClr val="0070C0"/>
                </a:solidFill>
              </a:rPr>
            </a:br>
            <a:r>
              <a:rPr lang="en-US" sz="3200" dirty="0">
                <a:solidFill>
                  <a:srgbClr val="0070C0"/>
                </a:solidFill>
              </a:rPr>
              <a:t>5</a:t>
            </a:r>
            <a:r>
              <a:rPr lang="ru-RU" sz="3200" dirty="0">
                <a:solidFill>
                  <a:srgbClr val="0070C0"/>
                </a:solidFill>
              </a:rPr>
              <a:t>. Изменения в кодах ОКПД2</a:t>
            </a:r>
          </a:p>
        </p:txBody>
      </p:sp>
    </p:spTree>
    <p:extLst>
      <p:ext uri="{BB962C8B-B14F-4D97-AF65-F5344CB8AC3E}">
        <p14:creationId xmlns:p14="http://schemas.microsoft.com/office/powerpoint/2010/main" val="14029004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FF0D829-7E22-162B-BA22-197EACDE1C56}"/>
              </a:ext>
            </a:extLst>
          </p:cNvPr>
          <p:cNvSpPr>
            <a:spLocks noGrp="1"/>
          </p:cNvSpPr>
          <p:nvPr>
            <p:ph idx="1"/>
          </p:nvPr>
        </p:nvSpPr>
        <p:spPr>
          <a:xfrm>
            <a:off x="623392" y="404664"/>
            <a:ext cx="10515600" cy="4351338"/>
          </a:xfrm>
        </p:spPr>
        <p:txBody>
          <a:bodyPr>
            <a:normAutofit/>
          </a:bodyPr>
          <a:lstStyle/>
          <a:p>
            <a:r>
              <a:rPr lang="ru-RU" sz="2000" dirty="0"/>
              <a:t>в позиции 91 приложения N 2 к указанному постановлению цифры "25.12.10.000" заменить цифрами </a:t>
            </a:r>
            <a:r>
              <a:rPr lang="ru-RU" sz="2000" dirty="0">
                <a:solidFill>
                  <a:srgbClr val="FF0000"/>
                </a:solidFill>
              </a:rPr>
              <a:t>«25.12.10»</a:t>
            </a:r>
          </a:p>
          <a:p>
            <a:r>
              <a:rPr lang="ru-RU" sz="2000" dirty="0"/>
              <a:t>91. Двери, окна и их рамы и пороги для дверей из металлов</a:t>
            </a:r>
          </a:p>
          <a:p>
            <a:endParaRPr lang="ru-RU" sz="2000" dirty="0"/>
          </a:p>
          <a:p>
            <a:pPr marL="0" indent="0">
              <a:buNone/>
            </a:pPr>
            <a:endParaRPr lang="ru-RU" sz="2000" dirty="0"/>
          </a:p>
        </p:txBody>
      </p:sp>
    </p:spTree>
    <p:extLst>
      <p:ext uri="{BB962C8B-B14F-4D97-AF65-F5344CB8AC3E}">
        <p14:creationId xmlns:p14="http://schemas.microsoft.com/office/powerpoint/2010/main" val="100812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DACFC0A-F9D0-96D6-15AF-672FCDD8194B}"/>
              </a:ext>
            </a:extLst>
          </p:cNvPr>
          <p:cNvPicPr>
            <a:picLocks noGrp="1" noChangeAspect="1"/>
          </p:cNvPicPr>
          <p:nvPr>
            <p:ph idx="1"/>
          </p:nvPr>
        </p:nvPicPr>
        <p:blipFill>
          <a:blip r:embed="rId2"/>
          <a:stretch>
            <a:fillRect/>
          </a:stretch>
        </p:blipFill>
        <p:spPr>
          <a:xfrm>
            <a:off x="2280705" y="476672"/>
            <a:ext cx="7630590" cy="3915321"/>
          </a:xfrm>
        </p:spPr>
      </p:pic>
    </p:spTree>
    <p:extLst>
      <p:ext uri="{BB962C8B-B14F-4D97-AF65-F5344CB8AC3E}">
        <p14:creationId xmlns:p14="http://schemas.microsoft.com/office/powerpoint/2010/main" val="38291392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2476-988C-071F-C4CE-39760E0E3C0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D65DDE-030A-4B17-5B0D-C80E74D43892}"/>
              </a:ext>
            </a:extLst>
          </p:cNvPr>
          <p:cNvSpPr>
            <a:spLocks noGrp="1"/>
          </p:cNvSpPr>
          <p:nvPr>
            <p:ph type="title"/>
          </p:nvPr>
        </p:nvSpPr>
        <p:spPr>
          <a:xfrm>
            <a:off x="695400" y="764704"/>
            <a:ext cx="10515600" cy="3024336"/>
          </a:xfrm>
        </p:spPr>
        <p:txBody>
          <a:bodyPr>
            <a:normAutofit/>
          </a:bodyPr>
          <a:lstStyle/>
          <a:p>
            <a:r>
              <a:rPr lang="ru-RU" sz="3200" dirty="0">
                <a:solidFill>
                  <a:srgbClr val="0070C0"/>
                </a:solidFill>
              </a:rPr>
              <a:t>Изменения содержательного плана:</a:t>
            </a:r>
            <a:br>
              <a:rPr lang="ru-RU" sz="3200" dirty="0">
                <a:solidFill>
                  <a:srgbClr val="0070C0"/>
                </a:solidFill>
              </a:rPr>
            </a:br>
            <a:br>
              <a:rPr lang="ru-RU" sz="3200" dirty="0">
                <a:solidFill>
                  <a:srgbClr val="0070C0"/>
                </a:solidFill>
              </a:rPr>
            </a:br>
            <a:r>
              <a:rPr lang="en-US" sz="3200" dirty="0">
                <a:solidFill>
                  <a:srgbClr val="0070C0"/>
                </a:solidFill>
              </a:rPr>
              <a:t>6</a:t>
            </a:r>
            <a:r>
              <a:rPr lang="ru-RU" sz="3200" dirty="0">
                <a:solidFill>
                  <a:srgbClr val="0070C0"/>
                </a:solidFill>
              </a:rPr>
              <a:t>. Новые правила описания объекта закупки + измененные правила обоснования цены</a:t>
            </a:r>
          </a:p>
        </p:txBody>
      </p:sp>
    </p:spTree>
    <p:extLst>
      <p:ext uri="{BB962C8B-B14F-4D97-AF65-F5344CB8AC3E}">
        <p14:creationId xmlns:p14="http://schemas.microsoft.com/office/powerpoint/2010/main" val="14371959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48733D8-6B42-4055-7CF5-9683F868A0EB}"/>
              </a:ext>
            </a:extLst>
          </p:cNvPr>
          <p:cNvSpPr/>
          <p:nvPr/>
        </p:nvSpPr>
        <p:spPr>
          <a:xfrm>
            <a:off x="623392" y="188640"/>
            <a:ext cx="11377264" cy="666936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68624EBD-99E6-AD0F-2307-3C649648EFD2}"/>
              </a:ext>
            </a:extLst>
          </p:cNvPr>
          <p:cNvSpPr>
            <a:spLocks noGrp="1"/>
          </p:cNvSpPr>
          <p:nvPr>
            <p:ph idx="1"/>
          </p:nvPr>
        </p:nvSpPr>
        <p:spPr>
          <a:xfrm>
            <a:off x="838200" y="332656"/>
            <a:ext cx="11162456" cy="5844307"/>
          </a:xfrm>
        </p:spPr>
        <p:txBody>
          <a:bodyPr>
            <a:noAutofit/>
          </a:bodyPr>
          <a:lstStyle/>
          <a:p>
            <a:r>
              <a:rPr lang="ru-RU" sz="1800" dirty="0">
                <a:solidFill>
                  <a:srgbClr val="FF0000"/>
                </a:solidFill>
                <a:latin typeface="Times New Roman" panose="02020603050405020304" pitchFamily="18" charset="0"/>
                <a:cs typeface="Times New Roman" panose="02020603050405020304" pitchFamily="18" charset="0"/>
              </a:rPr>
              <a:t>Новая редакция 7. </a:t>
            </a:r>
            <a:r>
              <a:rPr lang="ru-RU" sz="1800" dirty="0">
                <a:latin typeface="Times New Roman" panose="02020603050405020304" pitchFamily="18" charset="0"/>
                <a:cs typeface="Times New Roman" panose="02020603050405020304" pitchFamily="18" charset="0"/>
              </a:rPr>
              <a:t>Установить, что для целей осуществлении закупок в соответствии </a:t>
            </a:r>
            <a:r>
              <a:rPr lang="ru-RU" sz="1800" b="1" dirty="0">
                <a:latin typeface="Times New Roman" panose="02020603050405020304" pitchFamily="18" charset="0"/>
                <a:cs typeface="Times New Roman" panose="02020603050405020304" pitchFamily="18" charset="0"/>
              </a:rPr>
              <a:t>с Федеральным законом "О контрактной системе в сфере закупок товаров, работ, услуг для обеспечения государственных и муниципальных нужд":</a:t>
            </a:r>
          </a:p>
          <a:p>
            <a:r>
              <a:rPr lang="ru-RU" sz="1800" dirty="0">
                <a:latin typeface="Times New Roman" panose="02020603050405020304" pitchFamily="18" charset="0"/>
                <a:cs typeface="Times New Roman" panose="02020603050405020304" pitchFamily="18" charset="0"/>
              </a:rPr>
              <a:t>а) особенностями описания объекта закупки, являющегося товаром (в том числе поставляемым при выполнении закупаемых работ, оказании закупаемых услуг), </a:t>
            </a:r>
            <a:r>
              <a:rPr lang="ru-RU" sz="1800" b="1" u="sng" dirty="0">
                <a:latin typeface="Times New Roman" panose="02020603050405020304" pitchFamily="18" charset="0"/>
                <a:cs typeface="Times New Roman" panose="02020603050405020304" pitchFamily="18" charset="0"/>
              </a:rPr>
              <a:t>производство которого на территории Российской Федерации отсутствует,</a:t>
            </a:r>
            <a:r>
              <a:rPr lang="ru-RU" sz="1800" dirty="0">
                <a:latin typeface="Times New Roman" panose="02020603050405020304" pitchFamily="18" charset="0"/>
                <a:cs typeface="Times New Roman" panose="02020603050405020304" pitchFamily="18" charset="0"/>
              </a:rPr>
              <a:t> являются:</a:t>
            </a:r>
          </a:p>
          <a:p>
            <a:r>
              <a:rPr lang="ru-RU" sz="1400" dirty="0">
                <a:latin typeface="Times New Roman" panose="02020603050405020304" pitchFamily="18" charset="0"/>
                <a:cs typeface="Times New Roman" panose="02020603050405020304" pitchFamily="18" charset="0"/>
              </a:rPr>
              <a:t>для служебного пользования;</a:t>
            </a:r>
          </a:p>
          <a:p>
            <a:r>
              <a:rPr lang="ru-RU" sz="1800" dirty="0">
                <a:latin typeface="Times New Roman" panose="02020603050405020304" pitchFamily="18" charset="0"/>
                <a:cs typeface="Times New Roman" panose="02020603050405020304" pitchFamily="18" charset="0"/>
              </a:rPr>
              <a:t>при осуществлении закупки </a:t>
            </a:r>
            <a:r>
              <a:rPr lang="ru-RU" sz="1800" b="1" dirty="0">
                <a:latin typeface="Times New Roman" panose="02020603050405020304" pitchFamily="18" charset="0"/>
                <a:cs typeface="Times New Roman" panose="02020603050405020304" pitchFamily="18" charset="0"/>
              </a:rPr>
              <a:t>товаров, указанных в позициях 1 - 433 приложения N 2 </a:t>
            </a:r>
            <a:r>
              <a:rPr lang="ru-RU" sz="1800" dirty="0">
                <a:latin typeface="Times New Roman" panose="02020603050405020304" pitchFamily="18" charset="0"/>
                <a:cs typeface="Times New Roman" panose="02020603050405020304" pitchFamily="18" charset="0"/>
              </a:rPr>
              <a:t>к настоящему постановлению, - </a:t>
            </a:r>
            <a:r>
              <a:rPr lang="ru-RU" sz="1800" b="1" dirty="0">
                <a:solidFill>
                  <a:srgbClr val="FF0000"/>
                </a:solidFill>
                <a:latin typeface="Times New Roman" panose="02020603050405020304" pitchFamily="18" charset="0"/>
                <a:cs typeface="Times New Roman" panose="02020603050405020304" pitchFamily="18" charset="0"/>
              </a:rPr>
              <a:t>декларирование </a:t>
            </a:r>
            <a:r>
              <a:rPr lang="ru-RU" sz="1800" dirty="0">
                <a:latin typeface="Times New Roman" panose="02020603050405020304" pitchFamily="18" charset="0"/>
                <a:cs typeface="Times New Roman" panose="02020603050405020304" pitchFamily="18" charset="0"/>
              </a:rPr>
              <a:t>в извещении об осуществлении закупки или в приглашении принять участие в определении поставщика (подрядчика, исполнителя) факта </a:t>
            </a:r>
            <a:r>
              <a:rPr lang="ru-RU" sz="1800" b="1" dirty="0">
                <a:solidFill>
                  <a:srgbClr val="FF0000"/>
                </a:solidFill>
                <a:latin typeface="Times New Roman" panose="02020603050405020304" pitchFamily="18" charset="0"/>
                <a:cs typeface="Times New Roman" panose="02020603050405020304" pitchFamily="18" charset="0"/>
              </a:rPr>
              <a:t>отсутствия в реестре российской промышленной продукции такого товара с характеристиками, соответствующими потребности </a:t>
            </a:r>
            <a:r>
              <a:rPr lang="ru-RU" sz="1800" dirty="0">
                <a:latin typeface="Times New Roman" panose="02020603050405020304" pitchFamily="18" charset="0"/>
                <a:cs typeface="Times New Roman" panose="02020603050405020304" pitchFamily="18" charset="0"/>
              </a:rPr>
              <a:t>заказчика, указание в описании объекта закупки характеристик товара, потребность в котором имеется у заказчика и который отсутствует в реестре российской промышленной продукции, </a:t>
            </a:r>
          </a:p>
          <a:p>
            <a:r>
              <a:rPr lang="ru-RU" sz="1800" dirty="0">
                <a:latin typeface="Times New Roman" panose="02020603050405020304" pitchFamily="18" charset="0"/>
                <a:cs typeface="Times New Roman" panose="02020603050405020304" pitchFamily="18" charset="0"/>
              </a:rPr>
              <a:t>а также включение в описание объекта закупки </a:t>
            </a:r>
            <a:r>
              <a:rPr lang="ru-RU" sz="1800" b="1" dirty="0">
                <a:solidFill>
                  <a:srgbClr val="FF0000"/>
                </a:solidFill>
                <a:latin typeface="Times New Roman" panose="02020603050405020304" pitchFamily="18" charset="0"/>
                <a:cs typeface="Times New Roman" panose="02020603050405020304" pitchFamily="18" charset="0"/>
              </a:rPr>
              <a:t>копии направленного до начала осуществления закупки в Министерство промышленности и торговли Российской Федерации уведомления об отсутствии закупаемого товара в реестре российской промышленной продукции</a:t>
            </a:r>
            <a:r>
              <a:rPr lang="ru-RU" sz="1800" dirty="0">
                <a:latin typeface="Times New Roman" panose="02020603050405020304" pitchFamily="18" charset="0"/>
                <a:cs typeface="Times New Roman" panose="02020603050405020304" pitchFamily="18" charset="0"/>
              </a:rPr>
              <a:t>, которое должно содержать </a:t>
            </a:r>
          </a:p>
          <a:p>
            <a:r>
              <a:rPr lang="ru-RU" sz="1800" dirty="0">
                <a:latin typeface="Times New Roman" panose="02020603050405020304" pitchFamily="18" charset="0"/>
                <a:cs typeface="Times New Roman" panose="02020603050405020304" pitchFamily="18" charset="0"/>
              </a:rPr>
              <a:t>информацию о заказчике (место нахождения, почтовый адрес, адрес электронной почты, номер контактного телефона) </a:t>
            </a:r>
          </a:p>
          <a:p>
            <a:r>
              <a:rPr lang="ru-RU" sz="1800" dirty="0">
                <a:latin typeface="Times New Roman" panose="02020603050405020304" pitchFamily="18" charset="0"/>
                <a:cs typeface="Times New Roman" panose="02020603050405020304" pitchFamily="18" charset="0"/>
              </a:rPr>
              <a:t>и о товаре, потребность в котором имеется у заказчика и который отсутствует в реестре российской промышленной продукции (наименование товара, код товара по Общероссийскому классификатору продукции по видам экономической деятельности ОК 034-2014 (КПЕС 2008), код товара по единой Товарной номенклатуре внешнеэкономической деятельности Евразийского экономического союза, предусмотренной правом Евразийского экономического союза, и характеристики такого товара);</a:t>
            </a:r>
          </a:p>
          <a:p>
            <a:endParaRPr lang="ru-RU" sz="1800" dirty="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4992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C5B2F13-03B8-3FAC-4721-E31703E298EE}"/>
              </a:ext>
            </a:extLst>
          </p:cNvPr>
          <p:cNvPicPr>
            <a:picLocks noGrp="1" noChangeAspect="1"/>
          </p:cNvPicPr>
          <p:nvPr>
            <p:ph idx="1"/>
          </p:nvPr>
        </p:nvPicPr>
        <p:blipFill>
          <a:blip r:embed="rId2"/>
          <a:stretch>
            <a:fillRect/>
          </a:stretch>
        </p:blipFill>
        <p:spPr>
          <a:xfrm>
            <a:off x="191344" y="116632"/>
            <a:ext cx="12000656" cy="6480720"/>
          </a:xfrm>
        </p:spPr>
      </p:pic>
    </p:spTree>
    <p:extLst>
      <p:ext uri="{BB962C8B-B14F-4D97-AF65-F5344CB8AC3E}">
        <p14:creationId xmlns:p14="http://schemas.microsoft.com/office/powerpoint/2010/main" val="40356367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417087-24A6-4945-FE04-852BD84F5FC3}"/>
              </a:ext>
            </a:extLst>
          </p:cNvPr>
          <p:cNvSpPr>
            <a:spLocks noGrp="1"/>
          </p:cNvSpPr>
          <p:nvPr>
            <p:ph type="title"/>
          </p:nvPr>
        </p:nvSpPr>
        <p:spPr>
          <a:xfrm>
            <a:off x="838200" y="365126"/>
            <a:ext cx="10515600" cy="315912"/>
          </a:xfrm>
        </p:spPr>
        <p:txBody>
          <a:bodyPr>
            <a:noAutofit/>
          </a:bodyPr>
          <a:lstStyle/>
          <a:p>
            <a:r>
              <a:rPr lang="ru-RU" sz="2400" dirty="0">
                <a:solidFill>
                  <a:srgbClr val="FF0000"/>
                </a:solidFill>
              </a:rPr>
              <a:t>Об истории вопроса про эту декларацию</a:t>
            </a:r>
          </a:p>
        </p:txBody>
      </p:sp>
      <p:sp>
        <p:nvSpPr>
          <p:cNvPr id="3" name="Объект 2">
            <a:extLst>
              <a:ext uri="{FF2B5EF4-FFF2-40B4-BE49-F238E27FC236}">
                <a16:creationId xmlns:a16="http://schemas.microsoft.com/office/drawing/2014/main" id="{54E140FD-3AA8-EBF8-0C9B-50AF97D255BB}"/>
              </a:ext>
            </a:extLst>
          </p:cNvPr>
          <p:cNvSpPr>
            <a:spLocks noGrp="1"/>
          </p:cNvSpPr>
          <p:nvPr>
            <p:ph idx="1"/>
          </p:nvPr>
        </p:nvSpPr>
        <p:spPr>
          <a:xfrm>
            <a:off x="838200" y="836712"/>
            <a:ext cx="10515600" cy="5340251"/>
          </a:xfrm>
        </p:spPr>
        <p:txBody>
          <a:bodyPr>
            <a:normAutofit/>
          </a:bodyPr>
          <a:lstStyle/>
          <a:p>
            <a:pPr marL="0" indent="0" algn="ctr">
              <a:buNone/>
            </a:pPr>
            <a:r>
              <a:rPr lang="ru-RU" sz="1800" b="1" dirty="0"/>
              <a:t>Информационное письмо Минфина России от 31 января 2025 г. N 24-01-06/8697 "О применении положений постановления Правительства Российской Федерации от 23 декабря 2024 г. N 1875 "О мерах по предоставлению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a:t>
            </a:r>
          </a:p>
          <a:p>
            <a:pPr marL="0" indent="0" algn="ctr">
              <a:buNone/>
            </a:pPr>
            <a:endParaRPr lang="ru-RU" sz="1800" dirty="0"/>
          </a:p>
          <a:p>
            <a:pPr marL="0" indent="0" algn="just">
              <a:buNone/>
            </a:pPr>
            <a:r>
              <a:rPr lang="ru-RU" sz="1800" dirty="0"/>
              <a:t>П.10.2 Следует при этом отметить, что не исключена вероятность возникновения ситуации, при которой производство определенного товара из числа промышленной продукции на территории Российской Федерации отсутствует или прекращено, в том числе товара, в отношении которого Постановлением N 1875 установлено преимущество.</a:t>
            </a:r>
          </a:p>
          <a:p>
            <a:pPr marL="0" indent="0" algn="just">
              <a:buNone/>
            </a:pPr>
            <a:r>
              <a:rPr lang="ru-RU" sz="1800" dirty="0"/>
              <a:t>Указание в описании объекта закупки характеристик товара российского происхождения в случае, если производство такого товара на территории Российской Федерации отсутствует, является невозможным, в связи с чем в этом случае характеристики товара российского происхождения в описании объекта закупки не указываются.</a:t>
            </a:r>
          </a:p>
          <a:p>
            <a:pPr marL="0" indent="0" algn="just">
              <a:buNone/>
            </a:pPr>
            <a:r>
              <a:rPr lang="ru-RU" sz="1800" dirty="0"/>
              <a:t>При этом представляется целесообразным заказчику в описании объекта закупки самостоятельно декларировать невозможность указать характеристики товара российского происхождения по причине отсутствия производства такого товара на территории Российской Федерации.</a:t>
            </a:r>
          </a:p>
        </p:txBody>
      </p:sp>
    </p:spTree>
    <p:extLst>
      <p:ext uri="{BB962C8B-B14F-4D97-AF65-F5344CB8AC3E}">
        <p14:creationId xmlns:p14="http://schemas.microsoft.com/office/powerpoint/2010/main" val="10343507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C8DC28-F091-115E-6C1D-4E841B09FCEF}"/>
              </a:ext>
            </a:extLst>
          </p:cNvPr>
          <p:cNvSpPr>
            <a:spLocks noGrp="1"/>
          </p:cNvSpPr>
          <p:nvPr>
            <p:ph type="title"/>
          </p:nvPr>
        </p:nvSpPr>
        <p:spPr>
          <a:xfrm>
            <a:off x="335360" y="260648"/>
            <a:ext cx="10515600" cy="831627"/>
          </a:xfrm>
        </p:spPr>
        <p:txBody>
          <a:bodyPr>
            <a:normAutofit/>
          </a:bodyPr>
          <a:lstStyle/>
          <a:p>
            <a:r>
              <a:rPr lang="ru-RU" sz="2400" b="1" dirty="0">
                <a:solidFill>
                  <a:srgbClr val="7030A0"/>
                </a:solidFill>
              </a:rPr>
              <a:t>А как заказчик узнает, что в РПП точно нет российского товара с нужными ему характеристиками, с учетом нижеприведенной позиции ФАС</a:t>
            </a:r>
            <a:r>
              <a:rPr lang="en-US" sz="2400" b="1" dirty="0">
                <a:solidFill>
                  <a:srgbClr val="7030A0"/>
                </a:solidFill>
              </a:rPr>
              <a:t>?</a:t>
            </a:r>
            <a:endParaRPr lang="ru-RU" sz="2400" b="1" dirty="0">
              <a:solidFill>
                <a:srgbClr val="7030A0"/>
              </a:solidFill>
            </a:endParaRPr>
          </a:p>
        </p:txBody>
      </p:sp>
      <p:pic>
        <p:nvPicPr>
          <p:cNvPr id="6" name="Объект 5">
            <a:extLst>
              <a:ext uri="{FF2B5EF4-FFF2-40B4-BE49-F238E27FC236}">
                <a16:creationId xmlns:a16="http://schemas.microsoft.com/office/drawing/2014/main" id="{26EFA79F-DE19-69B6-D2D6-DCA5AD935AEA}"/>
              </a:ext>
            </a:extLst>
          </p:cNvPr>
          <p:cNvPicPr>
            <a:picLocks noGrp="1" noChangeAspect="1"/>
          </p:cNvPicPr>
          <p:nvPr>
            <p:ph idx="1"/>
          </p:nvPr>
        </p:nvPicPr>
        <p:blipFill>
          <a:blip r:embed="rId2"/>
          <a:stretch>
            <a:fillRect/>
          </a:stretch>
        </p:blipFill>
        <p:spPr>
          <a:xfrm>
            <a:off x="335360" y="1092276"/>
            <a:ext cx="11665296" cy="5649092"/>
          </a:xfrm>
        </p:spPr>
      </p:pic>
    </p:spTree>
    <p:extLst>
      <p:ext uri="{BB962C8B-B14F-4D97-AF65-F5344CB8AC3E}">
        <p14:creationId xmlns:p14="http://schemas.microsoft.com/office/powerpoint/2010/main" val="34114511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F5A48EF-EAE9-D7D3-C19B-A11F7DCE12C3}"/>
              </a:ext>
            </a:extLst>
          </p:cNvPr>
          <p:cNvSpPr>
            <a:spLocks noGrp="1"/>
          </p:cNvSpPr>
          <p:nvPr>
            <p:ph idx="1"/>
          </p:nvPr>
        </p:nvSpPr>
        <p:spPr>
          <a:xfrm>
            <a:off x="407368" y="332656"/>
            <a:ext cx="10515600" cy="5340251"/>
          </a:xfrm>
        </p:spPr>
        <p:txBody>
          <a:bodyPr/>
          <a:lstStyle/>
          <a:p>
            <a:pPr marL="0" indent="0">
              <a:buNone/>
            </a:pPr>
            <a:r>
              <a:rPr lang="ru-RU" sz="1800" dirty="0">
                <a:solidFill>
                  <a:srgbClr val="7030A0"/>
                </a:solidFill>
              </a:rPr>
              <a:t>Комментарий к декларированию в извещении об осуществлении закупки или в приглашении принять участие в определении поставщика (подрядчика, исполнителя) факта отсутствия в реестре российской промышленной продукции такого товара с характеристиками, соответствующими потребности заказчика:</a:t>
            </a:r>
          </a:p>
          <a:p>
            <a:pPr marL="514350" indent="-514350">
              <a:buAutoNum type="arabicPeriod"/>
            </a:pPr>
            <a:r>
              <a:rPr lang="ru-RU" sz="1800" dirty="0">
                <a:solidFill>
                  <a:srgbClr val="7030A0"/>
                </a:solidFill>
              </a:rPr>
              <a:t>Не относится к закупкам у единственного поставщика, так как речь идет об извещении (приглашении)</a:t>
            </a:r>
          </a:p>
          <a:p>
            <a:pPr marL="514350" indent="-514350">
              <a:buAutoNum type="arabicPeriod"/>
            </a:pPr>
            <a:r>
              <a:rPr lang="ru-RU" sz="1800" dirty="0">
                <a:solidFill>
                  <a:srgbClr val="7030A0"/>
                </a:solidFill>
              </a:rPr>
              <a:t>Требуется с 19.06.2025 даже на медизделия, по которым разрешено вместо реестрового номер предоставлять в составе заявки СТ-1</a:t>
            </a:r>
          </a:p>
          <a:p>
            <a:pPr marL="514350" indent="-514350">
              <a:buAutoNum type="arabicPeriod"/>
            </a:pPr>
            <a:r>
              <a:rPr lang="ru-RU" sz="1800" dirty="0">
                <a:solidFill>
                  <a:srgbClr val="7030A0"/>
                </a:solidFill>
              </a:rPr>
              <a:t>По товарам из ЕАЭС такая декларация не нужна</a:t>
            </a:r>
          </a:p>
          <a:p>
            <a:pPr marL="514350" indent="-514350">
              <a:buAutoNum type="arabicPeriod"/>
            </a:pPr>
            <a:endParaRPr lang="ru-RU" dirty="0"/>
          </a:p>
        </p:txBody>
      </p:sp>
    </p:spTree>
    <p:extLst>
      <p:ext uri="{BB962C8B-B14F-4D97-AF65-F5344CB8AC3E}">
        <p14:creationId xmlns:p14="http://schemas.microsoft.com/office/powerpoint/2010/main" val="1164296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2355AE-397E-7772-E6F1-C4B3BB97EC80}"/>
              </a:ext>
            </a:extLst>
          </p:cNvPr>
          <p:cNvSpPr>
            <a:spLocks noGrp="1"/>
          </p:cNvSpPr>
          <p:nvPr>
            <p:ph type="title"/>
          </p:nvPr>
        </p:nvSpPr>
        <p:spPr>
          <a:xfrm>
            <a:off x="838200" y="365125"/>
            <a:ext cx="10515600" cy="399579"/>
          </a:xfrm>
        </p:spPr>
        <p:txBody>
          <a:bodyPr>
            <a:noAutofit/>
          </a:bodyPr>
          <a:lstStyle/>
          <a:p>
            <a:r>
              <a:rPr lang="ru-RU" sz="2400" dirty="0">
                <a:solidFill>
                  <a:srgbClr val="FF0000"/>
                </a:solidFill>
              </a:rPr>
              <a:t>На всякий случай…</a:t>
            </a:r>
          </a:p>
        </p:txBody>
      </p:sp>
      <p:sp>
        <p:nvSpPr>
          <p:cNvPr id="3" name="Объект 2">
            <a:extLst>
              <a:ext uri="{FF2B5EF4-FFF2-40B4-BE49-F238E27FC236}">
                <a16:creationId xmlns:a16="http://schemas.microsoft.com/office/drawing/2014/main" id="{AE22ACEB-1990-D01B-0B5E-380C2867A03E}"/>
              </a:ext>
            </a:extLst>
          </p:cNvPr>
          <p:cNvSpPr>
            <a:spLocks noGrp="1"/>
          </p:cNvSpPr>
          <p:nvPr>
            <p:ph idx="1"/>
          </p:nvPr>
        </p:nvSpPr>
        <p:spPr>
          <a:xfrm>
            <a:off x="767408" y="980728"/>
            <a:ext cx="10515600" cy="2952328"/>
          </a:xfrm>
        </p:spPr>
        <p:txBody>
          <a:bodyPr>
            <a:normAutofit fontScale="92500" lnSpcReduction="10000"/>
          </a:bodyPr>
          <a:lstStyle/>
          <a:p>
            <a:pPr>
              <a:lnSpc>
                <a:spcPct val="107000"/>
              </a:lnSpc>
              <a:spcAft>
                <a:spcPts val="800"/>
              </a:spcAft>
              <a:buNone/>
            </a:pPr>
            <a:r>
              <a:rPr lang="ru-RU" sz="2600" kern="100" dirty="0">
                <a:effectLst/>
                <a:latin typeface="Calibri" panose="020F0502020204030204" pitchFamily="34" charset="0"/>
                <a:ea typeface="Calibri" panose="020F0502020204030204" pitchFamily="34" charset="0"/>
                <a:cs typeface="Times New Roman" panose="02020603050405020304" pitchFamily="18" charset="0"/>
              </a:rPr>
              <a:t>Минпромторгом России совместно с ФГАУ "Российский фонд технологического развития" оцифрована возможность направления заказчиками по Закону 44-ФЗ, уведомлений об отсутствии закупаемого товара в реестре российской промышленной продукции, согласно положениям ПП РФ 1875 (при осуществлении закупки товаров, указанных в позициях 1 – 433 приложения № 2 к ПП РФ 1875), посредством ГИСП.</a:t>
            </a:r>
          </a:p>
          <a:p>
            <a:pPr>
              <a:lnSpc>
                <a:spcPct val="107000"/>
              </a:lnSpc>
              <a:spcAft>
                <a:spcPts val="800"/>
              </a:spcAft>
              <a:buNone/>
            </a:pPr>
            <a:r>
              <a:rPr lang="ru-RU" sz="26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2600" kern="100" dirty="0">
                <a:effectLst/>
                <a:latin typeface="Segoe UI Emoji" panose="020B0502040204020203" pitchFamily="34" charset="0"/>
                <a:ea typeface="Calibri" panose="020F0502020204030204" pitchFamily="34" charset="0"/>
                <a:cs typeface="Segoe UI Emoji" panose="020B0502040204020203" pitchFamily="34" charset="0"/>
              </a:rPr>
              <a:t>✅</a:t>
            </a:r>
            <a:r>
              <a:rPr lang="ru-RU" sz="2600" kern="100" dirty="0">
                <a:effectLst/>
                <a:latin typeface="Calibri" panose="020F0502020204030204" pitchFamily="34" charset="0"/>
                <a:ea typeface="Calibri" panose="020F0502020204030204" pitchFamily="34" charset="0"/>
                <a:cs typeface="Times New Roman" panose="02020603050405020304" pitchFamily="18" charset="0"/>
              </a:rPr>
              <a:t> Ссылка </a:t>
            </a:r>
            <a:r>
              <a:rPr lang="ru-RU" sz="26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https://gisp.gov.ru/bpm/service/pp1875notif</a:t>
            </a:r>
            <a:r>
              <a:rPr lang="ru-RU" sz="26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buNone/>
            </a:pPr>
            <a:endParaRPr lang="ru-RU" sz="26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1563863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77217-F72D-3323-700E-2CE24219EC39}"/>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65844EE-75CE-E5EA-290C-8FABD9F1DD94}"/>
              </a:ext>
            </a:extLst>
          </p:cNvPr>
          <p:cNvSpPr/>
          <p:nvPr/>
        </p:nvSpPr>
        <p:spPr>
          <a:xfrm>
            <a:off x="263352" y="116632"/>
            <a:ext cx="11665296" cy="374441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45F33892-769A-5647-E3A9-8AEF31638272}"/>
              </a:ext>
            </a:extLst>
          </p:cNvPr>
          <p:cNvSpPr>
            <a:spLocks noGrp="1"/>
          </p:cNvSpPr>
          <p:nvPr>
            <p:ph idx="1"/>
          </p:nvPr>
        </p:nvSpPr>
        <p:spPr>
          <a:xfrm>
            <a:off x="335360" y="218814"/>
            <a:ext cx="11593288" cy="5844307"/>
          </a:xfrm>
        </p:spPr>
        <p:txBody>
          <a:bodyPr>
            <a:noAutofit/>
          </a:bodyPr>
          <a:lstStyle/>
          <a:p>
            <a:r>
              <a:rPr lang="ru-RU" sz="1800" dirty="0">
                <a:solidFill>
                  <a:srgbClr val="FF0000"/>
                </a:solidFill>
                <a:latin typeface="Times New Roman" panose="02020603050405020304" pitchFamily="18" charset="0"/>
                <a:cs typeface="Times New Roman" panose="02020603050405020304" pitchFamily="18" charset="0"/>
              </a:rPr>
              <a:t>Новая редакция 7. </a:t>
            </a:r>
            <a:r>
              <a:rPr lang="ru-RU" sz="1800" dirty="0">
                <a:latin typeface="Times New Roman" panose="02020603050405020304" pitchFamily="18" charset="0"/>
                <a:cs typeface="Times New Roman" panose="02020603050405020304" pitchFamily="18" charset="0"/>
              </a:rPr>
              <a:t>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p>
          <a:p>
            <a:r>
              <a:rPr lang="ru-RU" sz="1800" dirty="0">
                <a:latin typeface="Times New Roman" panose="02020603050405020304" pitchFamily="18" charset="0"/>
                <a:cs typeface="Times New Roman" panose="02020603050405020304" pitchFamily="18" charset="0"/>
              </a:rPr>
              <a:t>а) особенностями описания объекта закупки, являющегося товаром (в том числе поставляемым при выполнении закупаемых работ, оказании закупаемых услуг), производство которого на территории Российской Федерации отсутствует, являются:</a:t>
            </a:r>
          </a:p>
          <a:p>
            <a:r>
              <a:rPr lang="ru-RU" sz="1800" dirty="0">
                <a:latin typeface="Times New Roman" panose="02020603050405020304" pitchFamily="18" charset="0"/>
                <a:cs typeface="Times New Roman" panose="02020603050405020304" pitchFamily="18" charset="0"/>
              </a:rPr>
              <a:t>при осуществлении закупки </a:t>
            </a:r>
            <a:r>
              <a:rPr lang="ru-RU" sz="1800" b="1" dirty="0">
                <a:solidFill>
                  <a:srgbClr val="FF0000"/>
                </a:solidFill>
                <a:latin typeface="Times New Roman" panose="02020603050405020304" pitchFamily="18" charset="0"/>
                <a:cs typeface="Times New Roman" panose="02020603050405020304" pitchFamily="18" charset="0"/>
              </a:rPr>
              <a:t>товаров, не указанных </a:t>
            </a:r>
            <a:r>
              <a:rPr lang="ru-RU" sz="1800" b="1" dirty="0">
                <a:latin typeface="Times New Roman" panose="02020603050405020304" pitchFamily="18" charset="0"/>
                <a:cs typeface="Times New Roman" panose="02020603050405020304" pitchFamily="18" charset="0"/>
              </a:rPr>
              <a:t>в позициях 1 - 145 приложения N 1 </a:t>
            </a:r>
            <a:r>
              <a:rPr lang="ru-RU" sz="1800" dirty="0">
                <a:latin typeface="Times New Roman" panose="02020603050405020304" pitchFamily="18" charset="0"/>
                <a:cs typeface="Times New Roman" panose="02020603050405020304" pitchFamily="18" charset="0"/>
              </a:rPr>
              <a:t>к настоящему постановлению, </a:t>
            </a:r>
            <a:r>
              <a:rPr lang="ru-RU" sz="1800" b="1" dirty="0">
                <a:latin typeface="Times New Roman" panose="02020603050405020304" pitchFamily="18" charset="0"/>
                <a:cs typeface="Times New Roman" panose="02020603050405020304" pitchFamily="18" charset="0"/>
              </a:rPr>
              <a:t>позициях 1 - 433 приложения N 2 </a:t>
            </a:r>
            <a:r>
              <a:rPr lang="ru-RU" sz="1800" dirty="0">
                <a:latin typeface="Times New Roman" panose="02020603050405020304" pitchFamily="18" charset="0"/>
                <a:cs typeface="Times New Roman" panose="02020603050405020304" pitchFamily="18" charset="0"/>
              </a:rPr>
              <a:t>к настоящему постановлению, - </a:t>
            </a:r>
            <a:r>
              <a:rPr lang="ru-RU" sz="1800" b="1" dirty="0">
                <a:solidFill>
                  <a:srgbClr val="FF0000"/>
                </a:solidFill>
                <a:latin typeface="Times New Roman" panose="02020603050405020304" pitchFamily="18" charset="0"/>
                <a:cs typeface="Times New Roman" panose="02020603050405020304" pitchFamily="18" charset="0"/>
              </a:rPr>
              <a:t>декларирование</a:t>
            </a:r>
            <a:r>
              <a:rPr lang="ru-RU" sz="1800" dirty="0">
                <a:latin typeface="Times New Roman" panose="02020603050405020304" pitchFamily="18" charset="0"/>
                <a:cs typeface="Times New Roman" panose="02020603050405020304" pitchFamily="18" charset="0"/>
              </a:rPr>
              <a:t> в извещении об осуществлении закупки или в приглашении принять участие в определении поставщика (подрядчика, исполнителя) </a:t>
            </a:r>
            <a:r>
              <a:rPr lang="ru-RU" sz="1800" b="1" dirty="0">
                <a:solidFill>
                  <a:srgbClr val="FF0000"/>
                </a:solidFill>
                <a:latin typeface="Times New Roman" panose="02020603050405020304" pitchFamily="18" charset="0"/>
                <a:cs typeface="Times New Roman" panose="02020603050405020304" pitchFamily="18" charset="0"/>
              </a:rPr>
              <a:t>факта отсутствия на территории Российской Федерации производства такого товара с характеристиками, соответствующими потребности </a:t>
            </a:r>
            <a:r>
              <a:rPr lang="ru-RU" sz="1800" dirty="0">
                <a:latin typeface="Times New Roman" panose="02020603050405020304" pitchFamily="18" charset="0"/>
                <a:cs typeface="Times New Roman" panose="02020603050405020304" pitchFamily="18" charset="0"/>
              </a:rPr>
              <a:t>заказчика, </a:t>
            </a:r>
          </a:p>
          <a:p>
            <a:r>
              <a:rPr lang="ru-RU" sz="1800" b="1" dirty="0">
                <a:latin typeface="Times New Roman" panose="02020603050405020304" pitchFamily="18" charset="0"/>
                <a:cs typeface="Times New Roman" panose="02020603050405020304" pitchFamily="18" charset="0"/>
              </a:rPr>
              <a:t>а также </a:t>
            </a:r>
            <a:r>
              <a:rPr lang="ru-RU" sz="1800" dirty="0">
                <a:latin typeface="Times New Roman" panose="02020603050405020304" pitchFamily="18" charset="0"/>
                <a:cs typeface="Times New Roman" panose="02020603050405020304" pitchFamily="18" charset="0"/>
              </a:rPr>
              <a:t>указание в описании объекта закупки характеристик товара, потребность в котором имеется у заказчика и производство которого на территории Российской Федерации отсутствует;</a:t>
            </a:r>
          </a:p>
          <a:p>
            <a:r>
              <a:rPr lang="ru-RU" sz="1600" b="1" dirty="0">
                <a:solidFill>
                  <a:srgbClr val="7030A0"/>
                </a:solidFill>
                <a:latin typeface="Times New Roman" panose="02020603050405020304" pitchFamily="18" charset="0"/>
                <a:cs typeface="Times New Roman" panose="02020603050405020304" pitchFamily="18" charset="0"/>
              </a:rPr>
              <a:t>Комментарий: </a:t>
            </a:r>
            <a:r>
              <a:rPr lang="ru-RU" sz="1600" dirty="0">
                <a:solidFill>
                  <a:srgbClr val="7030A0"/>
                </a:solidFill>
                <a:latin typeface="Times New Roman" panose="02020603050405020304" pitchFamily="18" charset="0"/>
                <a:cs typeface="Times New Roman" panose="02020603050405020304" pitchFamily="18" charset="0"/>
              </a:rPr>
              <a:t>Товар, не указанный в позиции 1-145 приложения № 1, это – не программное обеспечение </a:t>
            </a:r>
            <a:br>
              <a:rPr lang="ru-RU" sz="1600" dirty="0">
                <a:solidFill>
                  <a:srgbClr val="7030A0"/>
                </a:solidFill>
                <a:latin typeface="Times New Roman" panose="02020603050405020304" pitchFamily="18" charset="0"/>
                <a:cs typeface="Times New Roman" panose="02020603050405020304" pitchFamily="18" charset="0"/>
              </a:rPr>
            </a:br>
            <a:r>
              <a:rPr lang="ru-RU" sz="1600" dirty="0">
                <a:solidFill>
                  <a:srgbClr val="7030A0"/>
                </a:solidFill>
                <a:latin typeface="Times New Roman" panose="02020603050405020304" pitchFamily="18" charset="0"/>
                <a:cs typeface="Times New Roman" panose="02020603050405020304" pitchFamily="18" charset="0"/>
              </a:rPr>
              <a:t>(146 позиция), так как программное обеспечение упоминается всегда </a:t>
            </a:r>
            <a:r>
              <a:rPr lang="ru-RU" sz="1600" u="sng" dirty="0">
                <a:solidFill>
                  <a:srgbClr val="7030A0"/>
                </a:solidFill>
                <a:latin typeface="Times New Roman" panose="02020603050405020304" pitchFamily="18" charset="0"/>
                <a:cs typeface="Times New Roman" panose="02020603050405020304" pitchFamily="18" charset="0"/>
              </a:rPr>
              <a:t>наряду </a:t>
            </a:r>
            <a:r>
              <a:rPr lang="ru-RU" sz="1600" dirty="0">
                <a:solidFill>
                  <a:srgbClr val="7030A0"/>
                </a:solidFill>
                <a:latin typeface="Times New Roman" panose="02020603050405020304" pitchFamily="18" charset="0"/>
                <a:cs typeface="Times New Roman" panose="02020603050405020304" pitchFamily="18" charset="0"/>
              </a:rPr>
              <a:t>с товарами, когда речь в тексте 1875 идет про это приложение.</a:t>
            </a:r>
          </a:p>
          <a:p>
            <a:r>
              <a:rPr lang="ru-RU" sz="1600" dirty="0">
                <a:solidFill>
                  <a:srgbClr val="7030A0"/>
                </a:solidFill>
                <a:latin typeface="Times New Roman" panose="02020603050405020304" pitchFamily="18" charset="0"/>
                <a:cs typeface="Times New Roman" panose="02020603050405020304" pitchFamily="18" charset="0"/>
              </a:rPr>
              <a:t>Товар, не указанный в позициях 1 - 433  приложения № 2, это  - пищевые продукты, включая вино-водочные изделия (позиции 434 – 465 приложения № 2).</a:t>
            </a:r>
          </a:p>
          <a:p>
            <a:r>
              <a:rPr lang="ru-RU" sz="1600" b="1" dirty="0">
                <a:solidFill>
                  <a:srgbClr val="7030A0"/>
                </a:solidFill>
                <a:latin typeface="Times New Roman" panose="02020603050405020304" pitchFamily="18" charset="0"/>
                <a:cs typeface="Times New Roman" panose="02020603050405020304" pitchFamily="18" charset="0"/>
              </a:rPr>
              <a:t>Когда нужно декларирование</a:t>
            </a:r>
            <a:r>
              <a:rPr lang="en-US" sz="1600" b="1" dirty="0">
                <a:solidFill>
                  <a:srgbClr val="7030A0"/>
                </a:solidFill>
                <a:latin typeface="Times New Roman" panose="02020603050405020304" pitchFamily="18" charset="0"/>
                <a:cs typeface="Times New Roman" panose="02020603050405020304" pitchFamily="18" charset="0"/>
              </a:rPr>
              <a:t>?  </a:t>
            </a:r>
            <a:r>
              <a:rPr lang="ru-RU" sz="1600" b="1" dirty="0">
                <a:solidFill>
                  <a:srgbClr val="7030A0"/>
                </a:solidFill>
                <a:latin typeface="Times New Roman" panose="02020603050405020304" pitchFamily="18" charset="0"/>
                <a:cs typeface="Times New Roman" panose="02020603050405020304" pitchFamily="18" charset="0"/>
              </a:rPr>
              <a:t> </a:t>
            </a:r>
            <a:r>
              <a:rPr lang="ru-RU" sz="1600" dirty="0">
                <a:solidFill>
                  <a:srgbClr val="7030A0"/>
                </a:solidFill>
                <a:latin typeface="Times New Roman" panose="02020603050405020304" pitchFamily="18" charset="0"/>
                <a:cs typeface="Times New Roman" panose="02020603050405020304" pitchFamily="18" charset="0"/>
              </a:rPr>
              <a:t>- 1) когда закупаются позиции 434 – 465 (пищевые продукты, включая вино-водочные изделия); 2) когда закупаются товары, не входящие в Приложение № 1 или 2: то есть, когда закупаются товары под «преимуществом».</a:t>
            </a:r>
          </a:p>
          <a:p>
            <a:r>
              <a:rPr lang="ru-RU" sz="1600" dirty="0">
                <a:solidFill>
                  <a:srgbClr val="7030A0"/>
                </a:solidFill>
                <a:latin typeface="Times New Roman" panose="02020603050405020304" pitchFamily="18" charset="0"/>
                <a:cs typeface="Times New Roman" panose="02020603050405020304" pitchFamily="18" charset="0"/>
              </a:rPr>
              <a:t>При закупке иностранного ПО такое декларирование не требуется</a:t>
            </a:r>
            <a:r>
              <a:rPr lang="ru-RU" sz="1800"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824548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B050B3-7A60-A076-AAE8-57B2B7A3F8B6}"/>
              </a:ext>
            </a:extLst>
          </p:cNvPr>
          <p:cNvSpPr>
            <a:spLocks noGrp="1"/>
          </p:cNvSpPr>
          <p:nvPr>
            <p:ph type="title"/>
          </p:nvPr>
        </p:nvSpPr>
        <p:spPr>
          <a:xfrm>
            <a:off x="838200" y="365126"/>
            <a:ext cx="10515600" cy="315912"/>
          </a:xfrm>
        </p:spPr>
        <p:txBody>
          <a:bodyPr>
            <a:noAutofit/>
          </a:bodyPr>
          <a:lstStyle/>
          <a:p>
            <a:r>
              <a:rPr lang="ru-RU" sz="2400" dirty="0">
                <a:solidFill>
                  <a:srgbClr val="FF0000"/>
                </a:solidFill>
              </a:rPr>
              <a:t>На всякий случай</a:t>
            </a:r>
          </a:p>
        </p:txBody>
      </p:sp>
      <p:sp>
        <p:nvSpPr>
          <p:cNvPr id="3" name="Объект 2">
            <a:extLst>
              <a:ext uri="{FF2B5EF4-FFF2-40B4-BE49-F238E27FC236}">
                <a16:creationId xmlns:a16="http://schemas.microsoft.com/office/drawing/2014/main" id="{268D2D67-FBB1-06BA-8EAA-FB3E6FFAC062}"/>
              </a:ext>
            </a:extLst>
          </p:cNvPr>
          <p:cNvSpPr>
            <a:spLocks noGrp="1"/>
          </p:cNvSpPr>
          <p:nvPr>
            <p:ph idx="1"/>
          </p:nvPr>
        </p:nvSpPr>
        <p:spPr>
          <a:xfrm>
            <a:off x="551384" y="980728"/>
            <a:ext cx="10515600" cy="3816424"/>
          </a:xfrm>
        </p:spPr>
        <p:txBody>
          <a:bodyPr>
            <a:normAutofit fontScale="62500" lnSpcReduction="20000"/>
          </a:bodyPr>
          <a:lstStyle/>
          <a:p>
            <a:pPr marL="0" indent="0" algn="ctr">
              <a:buNone/>
            </a:pPr>
            <a:r>
              <a:rPr lang="ru-RU" dirty="0"/>
              <a:t>Распоряжение Правительства Российской Федерации от 2 июля 2025 г. N 1761-р</a:t>
            </a:r>
          </a:p>
          <a:p>
            <a:endParaRPr lang="ru-RU" dirty="0"/>
          </a:p>
          <a:p>
            <a:r>
              <a:rPr lang="ru-RU" dirty="0"/>
              <a:t>Дополнить перечень сельскохозяйственной продукции, </a:t>
            </a:r>
            <a:r>
              <a:rPr lang="ru-RU" b="1" dirty="0"/>
              <a:t>производство,</a:t>
            </a:r>
            <a:r>
              <a:rPr lang="ru-RU" dirty="0"/>
              <a:t> первичную и последующую (промышленную) переработку которой осуществляют сельскохозяйственные товаропроизводители, а также научные организации, профессиональные образовательные организации, образовательные организации высшего образования в процессе своей научной, научно-технической и (или) образовательной деятельности, утвержденный распоряжением Правительства Российской Федерации от 25 января 2017 г. N 79-р (Собрание законодательства Российской Федерации, 2017, N 5, ст. 852; 2018, N 22, ст. 3177; N 36, ст. 5689; N 49, ст. 7639; 2020, N 11, ст. 1605; 2021, N 37, ст. 6550; 2023, N 42, ст. 7550), после позиции, классифицируемой кодом 01.21.12, позицией следующего содержания:</a:t>
            </a:r>
          </a:p>
          <a:p>
            <a:endParaRPr lang="ru-RU" dirty="0"/>
          </a:p>
          <a:p>
            <a:r>
              <a:rPr lang="ru-RU" dirty="0"/>
              <a:t>01.22.12.000    Бананы</a:t>
            </a:r>
          </a:p>
          <a:p>
            <a:endParaRPr lang="ru-RU" dirty="0"/>
          </a:p>
          <a:p>
            <a:r>
              <a:rPr lang="ru-RU" dirty="0">
                <a:solidFill>
                  <a:srgbClr val="7030A0"/>
                </a:solidFill>
              </a:rPr>
              <a:t>То есть бананы теперь могут быть российского производства</a:t>
            </a:r>
          </a:p>
          <a:p>
            <a:endParaRPr lang="ru-RU" dirty="0"/>
          </a:p>
        </p:txBody>
      </p:sp>
    </p:spTree>
    <p:extLst>
      <p:ext uri="{BB962C8B-B14F-4D97-AF65-F5344CB8AC3E}">
        <p14:creationId xmlns:p14="http://schemas.microsoft.com/office/powerpoint/2010/main" val="31016784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D5151C1-AC4C-788A-E0E0-1DAE4AFF67CA}"/>
              </a:ext>
            </a:extLst>
          </p:cNvPr>
          <p:cNvPicPr>
            <a:picLocks noGrp="1" noChangeAspect="1"/>
          </p:cNvPicPr>
          <p:nvPr>
            <p:ph idx="1"/>
          </p:nvPr>
        </p:nvPicPr>
        <p:blipFill>
          <a:blip r:embed="rId2"/>
          <a:stretch>
            <a:fillRect/>
          </a:stretch>
        </p:blipFill>
        <p:spPr>
          <a:xfrm>
            <a:off x="263352" y="116632"/>
            <a:ext cx="11665296" cy="6552728"/>
          </a:xfrm>
        </p:spPr>
      </p:pic>
    </p:spTree>
    <p:extLst>
      <p:ext uri="{BB962C8B-B14F-4D97-AF65-F5344CB8AC3E}">
        <p14:creationId xmlns:p14="http://schemas.microsoft.com/office/powerpoint/2010/main" val="293431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3B6EF924-E306-58CA-AD5D-458E7E36C6CA}"/>
              </a:ext>
            </a:extLst>
          </p:cNvPr>
          <p:cNvPicPr>
            <a:picLocks noGrp="1" noChangeAspect="1"/>
          </p:cNvPicPr>
          <p:nvPr>
            <p:ph idx="1"/>
          </p:nvPr>
        </p:nvPicPr>
        <p:blipFill>
          <a:blip r:embed="rId2"/>
          <a:stretch>
            <a:fillRect/>
          </a:stretch>
        </p:blipFill>
        <p:spPr>
          <a:xfrm>
            <a:off x="263352" y="260648"/>
            <a:ext cx="11305255" cy="5916315"/>
          </a:xfrm>
        </p:spPr>
      </p:pic>
    </p:spTree>
    <p:extLst>
      <p:ext uri="{BB962C8B-B14F-4D97-AF65-F5344CB8AC3E}">
        <p14:creationId xmlns:p14="http://schemas.microsoft.com/office/powerpoint/2010/main" val="10642004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63ECA-6C67-C4CB-2E56-0A618CB882C6}"/>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00C8BA99-CF70-9BFB-7A32-1CBDC1935354}"/>
              </a:ext>
            </a:extLst>
          </p:cNvPr>
          <p:cNvSpPr>
            <a:spLocks noGrp="1"/>
          </p:cNvSpPr>
          <p:nvPr>
            <p:ph idx="1"/>
          </p:nvPr>
        </p:nvSpPr>
        <p:spPr>
          <a:xfrm>
            <a:off x="407368" y="620688"/>
            <a:ext cx="10515600" cy="5340251"/>
          </a:xfrm>
        </p:spPr>
        <p:txBody>
          <a:bodyPr>
            <a:normAutofit fontScale="92500"/>
          </a:bodyPr>
          <a:lstStyle/>
          <a:p>
            <a:pPr marL="0" indent="0">
              <a:buNone/>
            </a:pPr>
            <a:r>
              <a:rPr lang="ru-RU" sz="1800" dirty="0">
                <a:solidFill>
                  <a:srgbClr val="7030A0"/>
                </a:solidFill>
              </a:rPr>
              <a:t>Комментарий к декларированию в извещении об осуществлении закупки или в приглашении принять участие в определении поставщика (подрядчика, исполнителя) факта отсутствия на территории Российской Федерации производства такого товара с характеристиками, соответствующими потребности:</a:t>
            </a:r>
          </a:p>
          <a:p>
            <a:pPr marL="514350" indent="-514350">
              <a:buAutoNum type="arabicPeriod"/>
            </a:pPr>
            <a:r>
              <a:rPr lang="ru-RU" sz="1800" dirty="0">
                <a:solidFill>
                  <a:srgbClr val="7030A0"/>
                </a:solidFill>
              </a:rPr>
              <a:t>Не относится к закупкам у единственного поставщика, так как речь идет об извещении (приглашении)</a:t>
            </a:r>
          </a:p>
          <a:p>
            <a:pPr marL="514350" indent="-514350">
              <a:buAutoNum type="arabicPeriod"/>
            </a:pPr>
            <a:r>
              <a:rPr lang="ru-RU" sz="1800" dirty="0">
                <a:solidFill>
                  <a:srgbClr val="7030A0"/>
                </a:solidFill>
              </a:rPr>
              <a:t>По товарам из ЕАЭС такая декларация не нужна</a:t>
            </a:r>
          </a:p>
          <a:p>
            <a:pPr marL="514350" indent="-514350">
              <a:buAutoNum type="arabicPeriod"/>
            </a:pPr>
            <a:r>
              <a:rPr lang="ru-RU" sz="1800" dirty="0">
                <a:solidFill>
                  <a:srgbClr val="7030A0"/>
                </a:solidFill>
              </a:rPr>
              <a:t>Не понятно: если заказчик задекларировал, что по товару, попадающему под преимущество, нет производства российского товара, почему этот случай не включен в случаи неприменения преимущества (подпункт и) пункта 4</a:t>
            </a:r>
            <a:r>
              <a:rPr lang="en-US" sz="1800" dirty="0">
                <a:solidFill>
                  <a:srgbClr val="7030A0"/>
                </a:solidFill>
              </a:rPr>
              <a:t>?</a:t>
            </a:r>
            <a:r>
              <a:rPr lang="ru-RU" sz="1800" dirty="0">
                <a:solidFill>
                  <a:srgbClr val="7030A0"/>
                </a:solidFill>
              </a:rPr>
              <a:t> То есть в извещении (приглашении) преимущество все равно устанавливается!</a:t>
            </a:r>
            <a:endParaRPr lang="en-US" sz="1800" dirty="0">
              <a:solidFill>
                <a:srgbClr val="7030A0"/>
              </a:solidFill>
            </a:endParaRPr>
          </a:p>
          <a:p>
            <a:pPr marL="514350" indent="-514350">
              <a:buAutoNum type="arabicPeriod"/>
            </a:pPr>
            <a:r>
              <a:rPr lang="ru-RU" sz="1800" dirty="0">
                <a:solidFill>
                  <a:srgbClr val="7030A0"/>
                </a:solidFill>
              </a:rPr>
              <a:t>Не понятно, что делать заказчику, если при декларации, что по товару, попадающему под преимущество, нет производства российского товара, поступит заявка с декларацией страны происхождения – РФ</a:t>
            </a:r>
            <a:r>
              <a:rPr lang="en-US" sz="1800" dirty="0">
                <a:solidFill>
                  <a:srgbClr val="7030A0"/>
                </a:solidFill>
              </a:rPr>
              <a:t>? </a:t>
            </a:r>
            <a:r>
              <a:rPr lang="ru-RU" sz="1800" dirty="0">
                <a:solidFill>
                  <a:srgbClr val="7030A0"/>
                </a:solidFill>
              </a:rPr>
              <a:t>Отклонять</a:t>
            </a:r>
            <a:r>
              <a:rPr lang="en-US" sz="1800" dirty="0">
                <a:solidFill>
                  <a:srgbClr val="7030A0"/>
                </a:solidFill>
              </a:rPr>
              <a:t>?</a:t>
            </a:r>
            <a:r>
              <a:rPr lang="ru-RU" sz="1800" dirty="0">
                <a:solidFill>
                  <a:srgbClr val="7030A0"/>
                </a:solidFill>
              </a:rPr>
              <a:t> – Если в извещении преимущество все равно указывается, несмотря на декларацию, при рассмотрении заявок преимущество применяем. </a:t>
            </a:r>
            <a:endParaRPr lang="en-US" sz="1800" dirty="0">
              <a:solidFill>
                <a:srgbClr val="7030A0"/>
              </a:solidFill>
            </a:endParaRPr>
          </a:p>
          <a:p>
            <a:pPr marL="514350" indent="-514350">
              <a:buAutoNum type="arabicPeriod"/>
            </a:pPr>
            <a:r>
              <a:rPr lang="ru-RU" sz="1800" dirty="0">
                <a:solidFill>
                  <a:srgbClr val="7030A0"/>
                </a:solidFill>
              </a:rPr>
              <a:t>Как доказать отсутствие производства такого товара с характеристиками, соответствующими потребности заказчика, в том числе, если закупаются пищевые продукты (нет никакого источника, кроме РПП)</a:t>
            </a:r>
            <a:r>
              <a:rPr lang="en-US" sz="1800" dirty="0">
                <a:solidFill>
                  <a:srgbClr val="7030A0"/>
                </a:solidFill>
              </a:rPr>
              <a:t>?</a:t>
            </a:r>
            <a:r>
              <a:rPr lang="ru-RU" sz="1800" dirty="0">
                <a:solidFill>
                  <a:srgbClr val="7030A0"/>
                </a:solidFill>
              </a:rPr>
              <a:t>  </a:t>
            </a:r>
            <a:r>
              <a:rPr lang="ru-RU" sz="1800" b="1" dirty="0">
                <a:solidFill>
                  <a:srgbClr val="7030A0"/>
                </a:solidFill>
              </a:rPr>
              <a:t>- </a:t>
            </a:r>
            <a:r>
              <a:rPr lang="ru-RU" sz="1800" dirty="0">
                <a:solidFill>
                  <a:srgbClr val="7030A0"/>
                </a:solidFill>
              </a:rPr>
              <a:t>Позиция экспертов разная.</a:t>
            </a:r>
          </a:p>
          <a:p>
            <a:pPr marL="0" indent="0">
              <a:buNone/>
            </a:pPr>
            <a:r>
              <a:rPr lang="en-US" sz="1800" dirty="0">
                <a:solidFill>
                  <a:srgbClr val="7030A0"/>
                </a:solidFill>
                <a:hlinkClick r:id="rId2"/>
              </a:rPr>
              <a:t>https://zakupki-portal.ru/novosti/viktor-don-avtorskie-materialy/normativno-zakupochnoe-bezumie-o-tom-kak-genialnoe-nedeyanie-regulyatora-reshilo-problemu-soblyudeniya-zakazchikami-trebovaniy-c/</a:t>
            </a:r>
            <a:endParaRPr lang="ru-RU" sz="1800" dirty="0">
              <a:solidFill>
                <a:srgbClr val="7030A0"/>
              </a:solidFill>
            </a:endParaRPr>
          </a:p>
          <a:p>
            <a:pPr marL="0" indent="0">
              <a:buNone/>
            </a:pPr>
            <a:r>
              <a:rPr lang="ru-RU" sz="1800" dirty="0">
                <a:solidFill>
                  <a:srgbClr val="0070C0"/>
                </a:solidFill>
              </a:rPr>
              <a:t>Позиция </a:t>
            </a:r>
            <a:r>
              <a:rPr lang="ru-RU" sz="1800" dirty="0" err="1">
                <a:solidFill>
                  <a:srgbClr val="0070C0"/>
                </a:solidFill>
              </a:rPr>
              <a:t>Ю.Боровых</a:t>
            </a:r>
            <a:r>
              <a:rPr lang="ru-RU" sz="1800" dirty="0">
                <a:solidFill>
                  <a:srgbClr val="0070C0"/>
                </a:solidFill>
              </a:rPr>
              <a:t> – на странице ВКонтакте</a:t>
            </a:r>
          </a:p>
          <a:p>
            <a:pPr marL="0" indent="0">
              <a:buNone/>
            </a:pPr>
            <a:endParaRPr lang="en-US" sz="1800" dirty="0">
              <a:solidFill>
                <a:srgbClr val="7030A0"/>
              </a:solidFill>
            </a:endParaRPr>
          </a:p>
          <a:p>
            <a:pPr marL="514350" indent="-514350">
              <a:buAutoNum type="arabicPeriod"/>
            </a:pPr>
            <a:endParaRPr lang="ru-RU" sz="1800" dirty="0">
              <a:solidFill>
                <a:srgbClr val="7030A0"/>
              </a:solidFill>
            </a:endParaRPr>
          </a:p>
          <a:p>
            <a:pPr marL="0" indent="0">
              <a:buNone/>
            </a:pPr>
            <a:endParaRPr lang="ru-RU" sz="1800" dirty="0">
              <a:solidFill>
                <a:srgbClr val="7030A0"/>
              </a:solidFill>
            </a:endParaRPr>
          </a:p>
          <a:p>
            <a:pPr marL="514350" indent="-514350">
              <a:buAutoNum type="arabicPeriod"/>
            </a:pPr>
            <a:endParaRPr lang="ru-RU" dirty="0"/>
          </a:p>
        </p:txBody>
      </p:sp>
    </p:spTree>
    <p:extLst>
      <p:ext uri="{BB962C8B-B14F-4D97-AF65-F5344CB8AC3E}">
        <p14:creationId xmlns:p14="http://schemas.microsoft.com/office/powerpoint/2010/main" val="12973546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3868EF08-6D95-2B5F-FB40-EE80EA45B298}"/>
              </a:ext>
            </a:extLst>
          </p:cNvPr>
          <p:cNvGraphicFramePr>
            <a:graphicFrameLocks noGrp="1"/>
          </p:cNvGraphicFramePr>
          <p:nvPr>
            <p:ph idx="1"/>
            <p:extLst>
              <p:ext uri="{D42A27DB-BD31-4B8C-83A1-F6EECF244321}">
                <p14:modId xmlns:p14="http://schemas.microsoft.com/office/powerpoint/2010/main" val="218066536"/>
              </p:ext>
            </p:extLst>
          </p:nvPr>
        </p:nvGraphicFramePr>
        <p:xfrm>
          <a:off x="191344" y="176808"/>
          <a:ext cx="11665296" cy="6504384"/>
        </p:xfrm>
        <a:graphic>
          <a:graphicData uri="http://schemas.openxmlformats.org/drawingml/2006/table">
            <a:tbl>
              <a:tblPr firstRow="1" bandRow="1">
                <a:tableStyleId>{7DF18680-E054-41AD-8BC1-D1AEF772440D}</a:tableStyleId>
              </a:tblPr>
              <a:tblGrid>
                <a:gridCol w="3528392">
                  <a:extLst>
                    <a:ext uri="{9D8B030D-6E8A-4147-A177-3AD203B41FA5}">
                      <a16:colId xmlns:a16="http://schemas.microsoft.com/office/drawing/2014/main" val="1988876427"/>
                    </a:ext>
                  </a:extLst>
                </a:gridCol>
                <a:gridCol w="4248472">
                  <a:extLst>
                    <a:ext uri="{9D8B030D-6E8A-4147-A177-3AD203B41FA5}">
                      <a16:colId xmlns:a16="http://schemas.microsoft.com/office/drawing/2014/main" val="859341481"/>
                    </a:ext>
                  </a:extLst>
                </a:gridCol>
                <a:gridCol w="3888432">
                  <a:extLst>
                    <a:ext uri="{9D8B030D-6E8A-4147-A177-3AD203B41FA5}">
                      <a16:colId xmlns:a16="http://schemas.microsoft.com/office/drawing/2014/main" val="243584231"/>
                    </a:ext>
                  </a:extLst>
                </a:gridCol>
              </a:tblGrid>
              <a:tr h="432048">
                <a:tc gridSpan="3">
                  <a:txBody>
                    <a:bodyPr/>
                    <a:lstStyle/>
                    <a:p>
                      <a:pPr algn="ctr"/>
                      <a:r>
                        <a:rPr lang="ru-RU" dirty="0"/>
                        <a:t>Сравнение требований по декларациям</a:t>
                      </a: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2314699415"/>
                  </a:ext>
                </a:extLst>
              </a:tr>
              <a:tr h="648072">
                <a:tc>
                  <a:txBody>
                    <a:bodyPr/>
                    <a:lstStyle/>
                    <a:p>
                      <a:r>
                        <a:rPr lang="ru-RU" sz="1600" dirty="0"/>
                        <a:t>Наименование декларации</a:t>
                      </a:r>
                    </a:p>
                  </a:txBody>
                  <a:tcPr/>
                </a:tc>
                <a:tc>
                  <a:txBody>
                    <a:bodyPr/>
                    <a:lstStyle/>
                    <a:p>
                      <a:pPr algn="ctr"/>
                      <a:r>
                        <a:rPr lang="ru-RU" sz="1600" dirty="0"/>
                        <a:t>Декларация  </a:t>
                      </a:r>
                      <a:br>
                        <a:rPr lang="ru-RU" sz="1600" dirty="0"/>
                      </a:br>
                      <a:r>
                        <a:rPr lang="ru-RU" sz="1600" dirty="0"/>
                        <a:t>факта отсутствия в реестре российской промышленной продукции такого товара с характеристиками, соответствующими потребности заказчика</a:t>
                      </a:r>
                    </a:p>
                  </a:txBody>
                  <a:tcPr/>
                </a:tc>
                <a:tc>
                  <a:txBody>
                    <a:bodyPr/>
                    <a:lstStyle/>
                    <a:p>
                      <a:pPr algn="ctr"/>
                      <a:r>
                        <a:rPr lang="ru-RU" sz="1600" dirty="0"/>
                        <a:t>Декларация </a:t>
                      </a:r>
                    </a:p>
                    <a:p>
                      <a:pPr algn="ctr"/>
                      <a:r>
                        <a:rPr lang="ru-RU" sz="1600" dirty="0"/>
                        <a:t>факта отсутствия на территории Российской Федерации производства такого товара с характеристиками, соответствующими потребности</a:t>
                      </a:r>
                    </a:p>
                  </a:txBody>
                  <a:tcPr/>
                </a:tc>
                <a:extLst>
                  <a:ext uri="{0D108BD9-81ED-4DB2-BD59-A6C34878D82A}">
                    <a16:rowId xmlns:a16="http://schemas.microsoft.com/office/drawing/2014/main" val="1895196380"/>
                  </a:ext>
                </a:extLst>
              </a:tr>
              <a:tr h="810090">
                <a:tc>
                  <a:txBody>
                    <a:bodyPr/>
                    <a:lstStyle/>
                    <a:p>
                      <a:r>
                        <a:rPr lang="ru-RU" sz="1600" dirty="0"/>
                        <a:t>На какие товары нужна</a:t>
                      </a:r>
                    </a:p>
                  </a:txBody>
                  <a:tcPr/>
                </a:tc>
                <a:tc>
                  <a:txBody>
                    <a:bodyPr/>
                    <a:lstStyle/>
                    <a:p>
                      <a:r>
                        <a:rPr lang="ru-RU" sz="1600" dirty="0"/>
                        <a:t>Позиции 1 - 433 приложения N 2 (в случае закупки иностранных товаров)</a:t>
                      </a:r>
                    </a:p>
                  </a:txBody>
                  <a:tcPr/>
                </a:tc>
                <a:tc>
                  <a:txBody>
                    <a:bodyPr/>
                    <a:lstStyle/>
                    <a:p>
                      <a:r>
                        <a:rPr lang="ru-RU" sz="1600" dirty="0"/>
                        <a:t>1. Позиции 434 – 465 (пищевые продукты, включая вино-водочные изделия)</a:t>
                      </a:r>
                    </a:p>
                    <a:p>
                      <a:r>
                        <a:rPr lang="ru-RU" sz="1600" dirty="0"/>
                        <a:t>2. Товары, закупаемые «под преимуществом»</a:t>
                      </a:r>
                    </a:p>
                  </a:txBody>
                  <a:tcPr/>
                </a:tc>
                <a:extLst>
                  <a:ext uri="{0D108BD9-81ED-4DB2-BD59-A6C34878D82A}">
                    <a16:rowId xmlns:a16="http://schemas.microsoft.com/office/drawing/2014/main" val="847591187"/>
                  </a:ext>
                </a:extLst>
              </a:tr>
              <a:tr h="646896">
                <a:tc>
                  <a:txBody>
                    <a:bodyPr/>
                    <a:lstStyle/>
                    <a:p>
                      <a:r>
                        <a:rPr lang="ru-RU" sz="1600" dirty="0"/>
                        <a:t>Распространяется на закупки у ед. поставщика</a:t>
                      </a:r>
                    </a:p>
                  </a:txBody>
                  <a:tcPr/>
                </a:tc>
                <a:tc>
                  <a:txBody>
                    <a:bodyPr/>
                    <a:lstStyle/>
                    <a:p>
                      <a:r>
                        <a:rPr lang="ru-RU" sz="1600" dirty="0"/>
                        <a:t>Нет</a:t>
                      </a:r>
                    </a:p>
                  </a:txBody>
                  <a:tcPr/>
                </a:tc>
                <a:tc>
                  <a:txBody>
                    <a:bodyPr/>
                    <a:lstStyle/>
                    <a:p>
                      <a:r>
                        <a:rPr lang="ru-RU" sz="1600" dirty="0"/>
                        <a:t>Нет</a:t>
                      </a:r>
                    </a:p>
                  </a:txBody>
                  <a:tcPr/>
                </a:tc>
                <a:extLst>
                  <a:ext uri="{0D108BD9-81ED-4DB2-BD59-A6C34878D82A}">
                    <a16:rowId xmlns:a16="http://schemas.microsoft.com/office/drawing/2014/main" val="2085751481"/>
                  </a:ext>
                </a:extLst>
              </a:tr>
              <a:tr h="504056">
                <a:tc>
                  <a:txBody>
                    <a:bodyPr/>
                    <a:lstStyle/>
                    <a:p>
                      <a:r>
                        <a:rPr lang="ru-RU" sz="1600" dirty="0"/>
                        <a:t>Уведомление Минпромторга</a:t>
                      </a:r>
                    </a:p>
                  </a:txBody>
                  <a:tcPr/>
                </a:tc>
                <a:tc>
                  <a:txBody>
                    <a:bodyPr/>
                    <a:lstStyle/>
                    <a:p>
                      <a:r>
                        <a:rPr lang="ru-RU" sz="1600" dirty="0"/>
                        <a:t>Да, до начала осуществления закупки</a:t>
                      </a:r>
                    </a:p>
                    <a:p>
                      <a:r>
                        <a:rPr lang="ru-RU" sz="1600" dirty="0"/>
                        <a:t>(есть возможность через ГИСП)</a:t>
                      </a:r>
                    </a:p>
                  </a:txBody>
                  <a:tcPr/>
                </a:tc>
                <a:tc>
                  <a:txBody>
                    <a:bodyPr/>
                    <a:lstStyle/>
                    <a:p>
                      <a:r>
                        <a:rPr lang="ru-RU" sz="1600" dirty="0"/>
                        <a:t>Не требуется</a:t>
                      </a:r>
                    </a:p>
                  </a:txBody>
                  <a:tcPr/>
                </a:tc>
                <a:extLst>
                  <a:ext uri="{0D108BD9-81ED-4DB2-BD59-A6C34878D82A}">
                    <a16:rowId xmlns:a16="http://schemas.microsoft.com/office/drawing/2014/main" val="2815812681"/>
                  </a:ext>
                </a:extLst>
              </a:tr>
              <a:tr h="573008">
                <a:tc>
                  <a:txBody>
                    <a:bodyPr/>
                    <a:lstStyle/>
                    <a:p>
                      <a:r>
                        <a:rPr lang="ru-RU" sz="1600" dirty="0"/>
                        <a:t>Срок подготовки</a:t>
                      </a:r>
                    </a:p>
                  </a:txBody>
                  <a:tcPr/>
                </a:tc>
                <a:tc>
                  <a:txBody>
                    <a:bodyPr/>
                    <a:lstStyle/>
                    <a:p>
                      <a:r>
                        <a:rPr lang="ru-RU" sz="1600" dirty="0"/>
                        <a:t>До начала осуществления закупки, так как включается в извещение (приглашение)</a:t>
                      </a:r>
                    </a:p>
                  </a:txBody>
                  <a:tcPr/>
                </a:tc>
                <a:tc>
                  <a:txBody>
                    <a:bodyPr/>
                    <a:lstStyle/>
                    <a:p>
                      <a:r>
                        <a:rPr lang="ru-RU" sz="1600" dirty="0"/>
                        <a:t>До начала осуществления закупки, так как включается в извещение (приглашение)</a:t>
                      </a:r>
                    </a:p>
                  </a:txBody>
                  <a:tcPr/>
                </a:tc>
                <a:extLst>
                  <a:ext uri="{0D108BD9-81ED-4DB2-BD59-A6C34878D82A}">
                    <a16:rowId xmlns:a16="http://schemas.microsoft.com/office/drawing/2014/main" val="925814398"/>
                  </a:ext>
                </a:extLst>
              </a:tr>
              <a:tr h="810090">
                <a:tc>
                  <a:txBody>
                    <a:bodyPr/>
                    <a:lstStyle/>
                    <a:p>
                      <a:r>
                        <a:rPr lang="ru-RU" sz="1600" dirty="0"/>
                        <a:t>Как подтвердить факт отсутствия в РПП российского товара /отсутствия производства товара с необходимыми характеристиками</a:t>
                      </a:r>
                    </a:p>
                  </a:txBody>
                  <a:tcPr/>
                </a:tc>
                <a:tc>
                  <a:txBody>
                    <a:bodyPr/>
                    <a:lstStyle/>
                    <a:p>
                      <a:r>
                        <a:rPr lang="ru-RU" sz="1600" dirty="0"/>
                        <a:t>«Копаем» РПП (реестр промышленной продукции)</a:t>
                      </a:r>
                    </a:p>
                  </a:txBody>
                  <a:tcPr/>
                </a:tc>
                <a:tc>
                  <a:txBody>
                    <a:bodyPr/>
                    <a:lstStyle/>
                    <a:p>
                      <a:r>
                        <a:rPr lang="ru-RU" sz="1600" dirty="0"/>
                        <a:t>Разные экспертные позиции</a:t>
                      </a:r>
                    </a:p>
                  </a:txBody>
                  <a:tcPr/>
                </a:tc>
                <a:extLst>
                  <a:ext uri="{0D108BD9-81ED-4DB2-BD59-A6C34878D82A}">
                    <a16:rowId xmlns:a16="http://schemas.microsoft.com/office/drawing/2014/main" val="291353302"/>
                  </a:ext>
                </a:extLst>
              </a:tr>
              <a:tr h="810090">
                <a:tc>
                  <a:txBody>
                    <a:bodyPr/>
                    <a:lstStyle/>
                    <a:p>
                      <a:r>
                        <a:rPr lang="ru-RU" sz="1600" dirty="0"/>
                        <a:t>Документы в составе заявки при декларировании</a:t>
                      </a:r>
                    </a:p>
                  </a:txBody>
                  <a:tcPr/>
                </a:tc>
                <a:tc>
                  <a:txBody>
                    <a:bodyPr/>
                    <a:lstStyle/>
                    <a:p>
                      <a:r>
                        <a:rPr lang="ru-RU" sz="1600" dirty="0"/>
                        <a:t>Наименование страны происхождения товара (с рисками того, что кто-то выйдет с реестровой записью)</a:t>
                      </a:r>
                    </a:p>
                  </a:txBody>
                  <a:tcPr/>
                </a:tc>
                <a:tc>
                  <a:txBody>
                    <a:bodyPr/>
                    <a:lstStyle/>
                    <a:p>
                      <a:r>
                        <a:rPr lang="ru-RU" sz="1600" dirty="0"/>
                        <a:t>Наименование страны происхождения товара</a:t>
                      </a:r>
                    </a:p>
                  </a:txBody>
                  <a:tcPr/>
                </a:tc>
                <a:extLst>
                  <a:ext uri="{0D108BD9-81ED-4DB2-BD59-A6C34878D82A}">
                    <a16:rowId xmlns:a16="http://schemas.microsoft.com/office/drawing/2014/main" val="499694077"/>
                  </a:ext>
                </a:extLst>
              </a:tr>
            </a:tbl>
          </a:graphicData>
        </a:graphic>
      </p:graphicFrame>
    </p:spTree>
    <p:extLst>
      <p:ext uri="{BB962C8B-B14F-4D97-AF65-F5344CB8AC3E}">
        <p14:creationId xmlns:p14="http://schemas.microsoft.com/office/powerpoint/2010/main" val="26598944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D4059C4-F02B-BCA3-DEE2-9B1996CCA51A}"/>
              </a:ext>
            </a:extLst>
          </p:cNvPr>
          <p:cNvSpPr/>
          <p:nvPr/>
        </p:nvSpPr>
        <p:spPr>
          <a:xfrm>
            <a:off x="155340" y="116632"/>
            <a:ext cx="11773308" cy="662473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C31D643A-FF0B-D52A-EB2E-8480AA24D07E}"/>
              </a:ext>
            </a:extLst>
          </p:cNvPr>
          <p:cNvSpPr>
            <a:spLocks noGrp="1"/>
          </p:cNvSpPr>
          <p:nvPr>
            <p:ph idx="1"/>
          </p:nvPr>
        </p:nvSpPr>
        <p:spPr>
          <a:xfrm>
            <a:off x="257422" y="121801"/>
            <a:ext cx="11881320" cy="4351338"/>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p>
          <a:p>
            <a:r>
              <a:rPr lang="ru-RU" sz="1700" dirty="0">
                <a:latin typeface="Times New Roman" panose="02020603050405020304" pitchFamily="18" charset="0"/>
                <a:cs typeface="Times New Roman" panose="02020603050405020304" pitchFamily="18" charset="0"/>
              </a:rPr>
              <a:t>в) особенности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 </a:t>
            </a:r>
            <a:r>
              <a:rPr lang="ru-RU" sz="1700" dirty="0">
                <a:solidFill>
                  <a:srgbClr val="FF0000"/>
                </a:solidFill>
                <a:latin typeface="Times New Roman" panose="02020603050405020304" pitchFamily="18" charset="0"/>
                <a:cs typeface="Times New Roman" panose="02020603050405020304" pitchFamily="18" charset="0"/>
              </a:rPr>
              <a:t>при применении в соответствии с Федеральным законом "О контрактной системе в сфере закупок товаров, работ, услуг для обеспечения государственных и муниципальных нужд" </a:t>
            </a:r>
            <a:r>
              <a:rPr lang="ru-RU" sz="1700" b="1" dirty="0">
                <a:solidFill>
                  <a:srgbClr val="FF0000"/>
                </a:solidFill>
                <a:latin typeface="Times New Roman" panose="02020603050405020304" pitchFamily="18" charset="0"/>
                <a:cs typeface="Times New Roman" panose="02020603050405020304" pitchFamily="18" charset="0"/>
              </a:rPr>
              <a:t>метода сопоставимых рыночных цен (анализа рынка)  </a:t>
            </a:r>
            <a:r>
              <a:rPr lang="ru-RU" sz="1700" b="1" i="1" dirty="0">
                <a:solidFill>
                  <a:srgbClr val="7030A0"/>
                </a:solidFill>
                <a:latin typeface="Times New Roman" panose="02020603050405020304" pitchFamily="18" charset="0"/>
                <a:cs typeface="Times New Roman" panose="02020603050405020304" pitchFamily="18" charset="0"/>
              </a:rPr>
              <a:t>(т.е. для других методов обоснования НМЦК не применяется)</a:t>
            </a:r>
            <a:r>
              <a:rPr lang="ru-RU" sz="1700" b="1" dirty="0">
                <a:solidFill>
                  <a:srgbClr val="FF0000"/>
                </a:solidFill>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для осуществления закупки, объект закупки которой включает товары, указанные </a:t>
            </a:r>
            <a:r>
              <a:rPr lang="ru-RU" sz="1700" b="1" dirty="0">
                <a:latin typeface="Times New Roman" panose="02020603050405020304" pitchFamily="18" charset="0"/>
                <a:cs typeface="Times New Roman" panose="02020603050405020304" pitchFamily="18" charset="0"/>
              </a:rPr>
              <a:t>в позициях 1 - 145 приложения N 1</a:t>
            </a:r>
            <a:r>
              <a:rPr lang="ru-RU" sz="1700" dirty="0">
                <a:latin typeface="Times New Roman" panose="02020603050405020304" pitchFamily="18" charset="0"/>
                <a:cs typeface="Times New Roman" panose="02020603050405020304" pitchFamily="18" charset="0"/>
              </a:rPr>
              <a:t> к настоящему постановлению </a:t>
            </a:r>
            <a:r>
              <a:rPr lang="ru-RU" sz="1700" b="1" dirty="0">
                <a:latin typeface="Times New Roman" panose="02020603050405020304" pitchFamily="18" charset="0"/>
                <a:cs typeface="Times New Roman" panose="02020603050405020304" pitchFamily="18" charset="0"/>
              </a:rPr>
              <a:t>и (или) позициях 1 - 433 приложения N 2 </a:t>
            </a:r>
            <a:r>
              <a:rPr lang="ru-RU" sz="1700" dirty="0">
                <a:latin typeface="Times New Roman" panose="02020603050405020304" pitchFamily="18" charset="0"/>
                <a:cs typeface="Times New Roman" panose="02020603050405020304" pitchFamily="18" charset="0"/>
              </a:rPr>
              <a:t>к настоящему постановлению </a:t>
            </a:r>
            <a:r>
              <a:rPr lang="ru-RU" sz="1700" i="1" dirty="0">
                <a:solidFill>
                  <a:srgbClr val="7030A0"/>
                </a:solidFill>
                <a:latin typeface="Times New Roman" panose="02020603050405020304" pitchFamily="18" charset="0"/>
                <a:cs typeface="Times New Roman" panose="02020603050405020304" pitchFamily="18" charset="0"/>
              </a:rPr>
              <a:t>(т.е. применяются особенности обоснования цены только к товарам, информация о которых есть в РПП, следовательно к товарам «под преимуществом» правила обоснования цены не применяются):</a:t>
            </a:r>
          </a:p>
          <a:p>
            <a:r>
              <a:rPr lang="ru-RU" sz="1700" dirty="0">
                <a:latin typeface="Times New Roman" panose="02020603050405020304" pitchFamily="18" charset="0"/>
                <a:cs typeface="Times New Roman" panose="02020603050405020304" pitchFamily="18" charset="0"/>
              </a:rPr>
              <a:t>при определении идентичности и однородности </a:t>
            </a:r>
            <a:r>
              <a:rPr lang="ru-RU" sz="1700" dirty="0">
                <a:solidFill>
                  <a:srgbClr val="FF0000"/>
                </a:solidFill>
                <a:latin typeface="Times New Roman" panose="02020603050405020304" pitchFamily="18" charset="0"/>
                <a:cs typeface="Times New Roman" panose="02020603050405020304" pitchFamily="18" charset="0"/>
              </a:rPr>
              <a:t>таких</a:t>
            </a:r>
            <a:r>
              <a:rPr lang="ru-RU" sz="1700" dirty="0">
                <a:latin typeface="Times New Roman" panose="02020603050405020304" pitchFamily="18" charset="0"/>
                <a:cs typeface="Times New Roman" panose="02020603050405020304" pitchFamily="18" charset="0"/>
              </a:rPr>
              <a:t> товаров в соответствии с частями 13 и 14 статьи 22 Федерального закона "О контрактной системе в сфере закупок товаров, работ, услуг для обеспечения государственных и муниципальных нужд" подлежат учету исключительно товары, происходящие из государств - членов Евразийского экономического союза;</a:t>
            </a:r>
          </a:p>
          <a:p>
            <a:r>
              <a:rPr lang="ru-RU" sz="1700" dirty="0">
                <a:latin typeface="Times New Roman" panose="02020603050405020304" pitchFamily="18" charset="0"/>
                <a:cs typeface="Times New Roman" panose="02020603050405020304" pitchFamily="18" charset="0"/>
              </a:rPr>
              <a:t>заказчик направляет предусмотренный частью 5 статьи 22 Федерального закона "О контрактной системе в сфере закупок товаров, работ, услуг для обеспечения государственных и муниципальных нужд" запрос о предоставлении информации о цене товаров, указанных в позициях 1 - 145 приложения N 1 к настоящему постановлению, позициях 1 - 432 приложения N 2 к настоящему постановлению, </a:t>
            </a:r>
            <a:r>
              <a:rPr lang="ru-RU" sz="1700" dirty="0">
                <a:solidFill>
                  <a:srgbClr val="FF0000"/>
                </a:solidFill>
                <a:latin typeface="Times New Roman" panose="02020603050405020304" pitchFamily="18" charset="0"/>
                <a:cs typeface="Times New Roman" panose="02020603050405020304" pitchFamily="18" charset="0"/>
              </a:rPr>
              <a:t>не менее чем 3 </a:t>
            </a:r>
            <a:r>
              <a:rPr lang="ru-RU" sz="1700" dirty="0">
                <a:latin typeface="Times New Roman" panose="02020603050405020304" pitchFamily="18" charset="0"/>
                <a:cs typeface="Times New Roman" panose="02020603050405020304" pitchFamily="18" charset="0"/>
              </a:rPr>
              <a:t>субъектам деятельности в сфере промышленности, информация о которых включена в государственную информационную систему промышленности. Если в этой системе содержится информация менее чем о 3 субъектах деятельности в сфере промышленности, осуществляющих производство включенного в объект закупки товара из числа указанных товаров, заказчик также направляет такой запрос поставщикам, которые осуществляют поставку происходящих из государств - членов Евразийского экономического союза товаров, идентичных товарам, планируемым к закупкам (при их отсутствии - однородных товаров), и информация о которых и о поставленных ими товарах содержится на официальном сайте единой информационной системы в реестре контрактов, заключенных заказчиками;</a:t>
            </a:r>
          </a:p>
        </p:txBody>
      </p:sp>
    </p:spTree>
    <p:extLst>
      <p:ext uri="{BB962C8B-B14F-4D97-AF65-F5344CB8AC3E}">
        <p14:creationId xmlns:p14="http://schemas.microsoft.com/office/powerpoint/2010/main" val="23471039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37E7207-4D8B-C2A8-9242-9143623E0933}"/>
              </a:ext>
            </a:extLst>
          </p:cNvPr>
          <p:cNvSpPr/>
          <p:nvPr/>
        </p:nvSpPr>
        <p:spPr>
          <a:xfrm>
            <a:off x="119336" y="188640"/>
            <a:ext cx="11953328" cy="648072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E8D04035-1BC8-CC14-AB43-0C886CC266CB}"/>
              </a:ext>
            </a:extLst>
          </p:cNvPr>
          <p:cNvSpPr>
            <a:spLocks noGrp="1"/>
          </p:cNvSpPr>
          <p:nvPr>
            <p:ph idx="1"/>
          </p:nvPr>
        </p:nvSpPr>
        <p:spPr>
          <a:xfrm>
            <a:off x="191344" y="188640"/>
            <a:ext cx="11881320" cy="5988323"/>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7.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ru-RU" sz="1800" b="1" dirty="0">
                <a:solidFill>
                  <a:srgbClr val="C00000"/>
                </a:solidFill>
                <a:latin typeface="Times New Roman" panose="02020603050405020304" pitchFamily="18" charset="0"/>
                <a:cs typeface="Times New Roman" panose="02020603050405020304" pitchFamily="18" charset="0"/>
              </a:rPr>
              <a:t>г)</a:t>
            </a:r>
            <a:r>
              <a:rPr lang="ru-RU" sz="1800" dirty="0">
                <a:latin typeface="Times New Roman" panose="02020603050405020304" pitchFamily="18" charset="0"/>
                <a:cs typeface="Times New Roman" panose="02020603050405020304" pitchFamily="18" charset="0"/>
              </a:rPr>
              <a:t> особенности, предусмотренные подпунктом "в" настоящего пункта, </a:t>
            </a:r>
            <a:r>
              <a:rPr lang="ru-RU" sz="1800" b="1" dirty="0">
                <a:solidFill>
                  <a:srgbClr val="FF0000"/>
                </a:solidFill>
                <a:latin typeface="Times New Roman" panose="02020603050405020304" pitchFamily="18" charset="0"/>
                <a:cs typeface="Times New Roman" panose="02020603050405020304" pitchFamily="18" charset="0"/>
              </a:rPr>
              <a:t>не применяются </a:t>
            </a:r>
            <a:r>
              <a:rPr lang="ru-RU" sz="1800" dirty="0">
                <a:latin typeface="Times New Roman" panose="02020603050405020304" pitchFamily="18" charset="0"/>
                <a:cs typeface="Times New Roman" panose="02020603050405020304" pitchFamily="18" charset="0"/>
              </a:rPr>
              <a:t>при наступлении одного из следующих случаев:</a:t>
            </a:r>
          </a:p>
          <a:p>
            <a:r>
              <a:rPr lang="ru-RU" sz="1800" dirty="0">
                <a:latin typeface="Times New Roman" panose="02020603050405020304" pitchFamily="18" charset="0"/>
                <a:cs typeface="Times New Roman" panose="02020603050405020304" pitchFamily="18" charset="0"/>
              </a:rPr>
              <a:t>осуществляется закупка товара, включенного в объект закупки, в отношении которого в соответствии с частями 21 и 22 статьи 22 Федерального закона "О контрактной системе в сфере закупок товаров, работ, услуг для обеспечения государственных и муниципальных нужд" </a:t>
            </a:r>
            <a:r>
              <a:rPr lang="ru-RU" sz="1800" b="1" dirty="0">
                <a:latin typeface="Times New Roman" panose="02020603050405020304" pitchFamily="18" charset="0"/>
                <a:cs typeface="Times New Roman" panose="02020603050405020304" pitchFamily="18" charset="0"/>
              </a:rPr>
              <a:t>установлены соответственно особенности определения </a:t>
            </a:r>
            <a:r>
              <a:rPr lang="ru-RU" sz="1800" dirty="0">
                <a:latin typeface="Times New Roman" panose="02020603050405020304" pitchFamily="18" charset="0"/>
                <a:cs typeface="Times New Roman" panose="02020603050405020304" pitchFamily="18" charset="0"/>
              </a:rPr>
              <a:t>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включаемых в состав государственного оборонного заказа закупок товаров, работ, услуг для обеспечения федеральных нужд, порядок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a:t>
            </a:r>
          </a:p>
          <a:p>
            <a:r>
              <a:rPr lang="ru-RU" sz="1400" i="1" dirty="0">
                <a:solidFill>
                  <a:srgbClr val="7030A0"/>
                </a:solidFill>
                <a:latin typeface="Times New Roman" panose="02020603050405020304" pitchFamily="18" charset="0"/>
                <a:cs typeface="Times New Roman" panose="02020603050405020304" pitchFamily="18" charset="0"/>
              </a:rPr>
              <a:t>21. Особенности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включаемых в состав государственного оборонного заказа закупок товаров, работ, услуг для обеспечения федеральных нужд устанавливаются в соответствии с Федеральным законом от 29 декабря 2012 года N 275-ФЗ "О государственном оборонном заказе".</a:t>
            </a:r>
          </a:p>
          <a:p>
            <a:r>
              <a:rPr lang="ru-RU" sz="1400" i="1" dirty="0">
                <a:solidFill>
                  <a:srgbClr val="7030A0"/>
                </a:solidFill>
                <a:latin typeface="Times New Roman" panose="02020603050405020304" pitchFamily="18" charset="0"/>
                <a:cs typeface="Times New Roman" panose="02020603050405020304" pitchFamily="18" charset="0"/>
              </a:rPr>
              <a:t>22. Правительство Российской Федерации вправе определить сферы деятельности, в которых при осуществлении закупок устанавливается порядок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и федеральные органы исполнительной власти, Государственную корпорацию по атомной энергии "Росатом", Государственную корпорацию по космической деятельности "Роскосмос", уполномоченные устанавливать такой порядок с учетом положений настоящего Федерального закона.</a:t>
            </a:r>
          </a:p>
        </p:txBody>
      </p:sp>
    </p:spTree>
    <p:extLst>
      <p:ext uri="{BB962C8B-B14F-4D97-AF65-F5344CB8AC3E}">
        <p14:creationId xmlns:p14="http://schemas.microsoft.com/office/powerpoint/2010/main" val="31869958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2B391BE-4677-C8A7-94CA-95ECBDFDC5E4}"/>
              </a:ext>
            </a:extLst>
          </p:cNvPr>
          <p:cNvSpPr>
            <a:spLocks noGrp="1"/>
          </p:cNvSpPr>
          <p:nvPr>
            <p:ph idx="1"/>
          </p:nvPr>
        </p:nvSpPr>
        <p:spPr>
          <a:xfrm>
            <a:off x="479376" y="260648"/>
            <a:ext cx="10874424" cy="6408712"/>
          </a:xfrm>
        </p:spPr>
        <p:txBody>
          <a:bodyPr>
            <a:normAutofit fontScale="55000" lnSpcReduction="20000"/>
          </a:bodyPr>
          <a:lstStyle/>
          <a:p>
            <a:pPr marL="0" indent="0">
              <a:buNone/>
            </a:pPr>
            <a:r>
              <a:rPr lang="ru-RU" dirty="0"/>
              <a:t>•	Постановление Правительства Российской Федерации от 11 сентября 2024 г. N 1245 "О наделении Государственной корпорации по космической деятельности "Роскосмос" полномочиями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и начальной цены единицы товара, работы, услуги при осуществлении закупок данных дистанционного зондирования Земли из космоса, копий таких данных, получаемых с негосударственных космических аппаратов, и продуктов, созданных на их основе"</a:t>
            </a:r>
          </a:p>
          <a:p>
            <a:pPr marL="0" indent="0">
              <a:buNone/>
            </a:pPr>
            <a:r>
              <a:rPr lang="ru-RU" dirty="0"/>
              <a:t>•	Постановление Правительства РФ от 8 мая 2020 г. N 645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охранных услуг"</a:t>
            </a:r>
          </a:p>
          <a:p>
            <a:pPr marL="0" indent="0">
              <a:buNone/>
            </a:pPr>
            <a:r>
              <a:rPr lang="ru-RU" dirty="0"/>
              <a:t>•	Постановление Правительства РФ от 2 июля 2019 г. N 847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и начальной цены единицы товара, работы, услуги при осуществлении закупок медицинских изделий"</a:t>
            </a:r>
          </a:p>
          <a:p>
            <a:pPr marL="0" indent="0">
              <a:buNone/>
            </a:pPr>
            <a:r>
              <a:rPr lang="ru-RU" dirty="0"/>
              <a:t>•	Постановление Правительства РФ от 8 сентября 2018 г. N 1074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топлива моторного, включая автомобильный и авиационный бензин" (с изменениями и дополнениями)</a:t>
            </a:r>
          </a:p>
          <a:p>
            <a:pPr marL="0" indent="0">
              <a:buNone/>
            </a:pPr>
            <a:r>
              <a:rPr lang="ru-RU" dirty="0"/>
              <a:t>•	Постановление Правительства РФ от 8 февраля 2017 г. N 149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лекарственных препаратов для медицинского применения" (с изменениями и дополнениями)</a:t>
            </a:r>
          </a:p>
          <a:p>
            <a:pPr marL="0" indent="0">
              <a:buNone/>
            </a:pPr>
            <a:r>
              <a:rPr lang="ru-RU" dirty="0"/>
              <a:t>•	Постановление Правительства РФ от 11 октября 2016 г. N 1028 "О сфере деятельности, в которой при осуществлении закупок устанавливается порядок определения начальной (максимальной) цены контракта, цены контракта, заключаемого с единственным поставщиком (подрядчиком, исполнителем), и федеральном органе исполнительной власти, устанавливающем такой порядок" (с изменениями и дополнениями)</a:t>
            </a:r>
          </a:p>
          <a:p>
            <a:pPr marL="0" indent="0">
              <a:buNone/>
            </a:pPr>
            <a:r>
              <a:rPr lang="ru-RU" dirty="0"/>
              <a:t>•	Постановление Правительства РФ от 11 сентября 2015 г. N 964 "О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работы, услуги при осуществлении закупок в сфере градостроительной деятельности (за исключением территориального планирования)" (с изменениями и дополнениями)</a:t>
            </a:r>
          </a:p>
          <a:p>
            <a:endParaRPr lang="ru-RU" dirty="0"/>
          </a:p>
        </p:txBody>
      </p:sp>
    </p:spTree>
    <p:extLst>
      <p:ext uri="{BB962C8B-B14F-4D97-AF65-F5344CB8AC3E}">
        <p14:creationId xmlns:p14="http://schemas.microsoft.com/office/powerpoint/2010/main" val="22077477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3671-3A5C-1444-AD63-480005A12328}"/>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FC78F10E-EEBC-6546-B9C4-F2A554B48710}"/>
              </a:ext>
            </a:extLst>
          </p:cNvPr>
          <p:cNvSpPr>
            <a:spLocks noGrp="1"/>
          </p:cNvSpPr>
          <p:nvPr>
            <p:ph idx="1"/>
          </p:nvPr>
        </p:nvSpPr>
        <p:spPr>
          <a:xfrm>
            <a:off x="186431" y="136527"/>
            <a:ext cx="11780668" cy="3292474"/>
          </a:xfrm>
        </p:spPr>
        <p:txBody>
          <a:bodyPr>
            <a:normAutofit fontScale="70000" lnSpcReduction="20000"/>
          </a:bodyPr>
          <a:lstStyle/>
          <a:p>
            <a:r>
              <a:rPr lang="ru-RU" sz="2300" dirty="0"/>
              <a:t>В соответствии с подпунктом «г» пункта 7 Постановления № 1875 особенности определения НМЦК не применяются при наступлении случая осуществления закупки товара, включенного в объект закупки (предмет закупки), в отношении которого в соответствии с частью 22 статьи 22 Закона № 44-ФЗ установлен порядок определения НМЦК. </a:t>
            </a:r>
          </a:p>
          <a:p>
            <a:r>
              <a:rPr lang="ru-RU" sz="2300" dirty="0"/>
              <a:t>Так, для закупки медицинских изделий при определении НМЦК заказчики должны руководствоваться приказом Минздрава России от 15.05.2020 № 450н «Об утверждении порядка определения начальной (максимальной) цены контракта, цены контракта, заключаемого с единственным поставщиком (подрядчиком, исполнителем), и начальной цены единицы товара, работы, услуги при осуществлении закупок медицинских изделий» (далее – Приказ   № 450н).</a:t>
            </a:r>
          </a:p>
          <a:p>
            <a:r>
              <a:rPr lang="ru-RU" sz="2300" dirty="0"/>
              <a:t>В соответствии с пунктом 2 порядка, утвержденного Приказом 450н, порядок не применяется при закупке медицинских изделий, являющихся радиоэлектронной продукцией, включенной в реестр российской радиоэлектронной продукции, в случае установления заказчиком ограничения на допуск радиоэлектронной продукции, происходящей из иностранных государств, в соответствии с постановлением Правительства РФ от 10.07.2019 № 878 «О мерах стимулирования производства радиоэлектронной продукции на территории Российской Федерации при осуществлении закупок товаров, работ, услуг для обеспечения государственных и муниципальных нужд, о внесении изменений в постановление Правительства Российской Федерации от 16 сентября 2016 г. № 925 и признании утратившими силу некоторых актов Правительства Российской Федерации.</a:t>
            </a:r>
          </a:p>
        </p:txBody>
      </p:sp>
      <p:sp>
        <p:nvSpPr>
          <p:cNvPr id="4" name="Номер слайда 3">
            <a:extLst>
              <a:ext uri="{FF2B5EF4-FFF2-40B4-BE49-F238E27FC236}">
                <a16:creationId xmlns:a16="http://schemas.microsoft.com/office/drawing/2014/main" id="{DABA39EE-8591-7852-CD93-39D0BEAD3D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CE045B-E14D-4AB8-955F-A6097A020C3F}"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2" name="Таблица 1">
            <a:extLst>
              <a:ext uri="{FF2B5EF4-FFF2-40B4-BE49-F238E27FC236}">
                <a16:creationId xmlns:a16="http://schemas.microsoft.com/office/drawing/2014/main" id="{68A789AC-F74E-13C5-1FBF-A09117CF6E94}"/>
              </a:ext>
            </a:extLst>
          </p:cNvPr>
          <p:cNvGraphicFramePr>
            <a:graphicFrameLocks noGrp="1"/>
          </p:cNvGraphicFramePr>
          <p:nvPr/>
        </p:nvGraphicFramePr>
        <p:xfrm>
          <a:off x="224901" y="3027286"/>
          <a:ext cx="11648983" cy="3672080"/>
        </p:xfrm>
        <a:graphic>
          <a:graphicData uri="http://schemas.openxmlformats.org/drawingml/2006/table">
            <a:tbl>
              <a:tblPr firstRow="1" bandRow="1">
                <a:tableStyleId>{7DF18680-E054-41AD-8BC1-D1AEF772440D}</a:tableStyleId>
              </a:tblPr>
              <a:tblGrid>
                <a:gridCol w="4728839">
                  <a:extLst>
                    <a:ext uri="{9D8B030D-6E8A-4147-A177-3AD203B41FA5}">
                      <a16:colId xmlns:a16="http://schemas.microsoft.com/office/drawing/2014/main" val="3603751844"/>
                    </a:ext>
                  </a:extLst>
                </a:gridCol>
                <a:gridCol w="6920144">
                  <a:extLst>
                    <a:ext uri="{9D8B030D-6E8A-4147-A177-3AD203B41FA5}">
                      <a16:colId xmlns:a16="http://schemas.microsoft.com/office/drawing/2014/main" val="3799308427"/>
                    </a:ext>
                  </a:extLst>
                </a:gridCol>
              </a:tblGrid>
              <a:tr h="410720">
                <a:tc>
                  <a:txBody>
                    <a:bodyPr/>
                    <a:lstStyle/>
                    <a:p>
                      <a:pPr algn="ctr"/>
                      <a:r>
                        <a:rPr lang="ru-RU" dirty="0"/>
                        <a:t>Вопрос</a:t>
                      </a:r>
                    </a:p>
                  </a:txBody>
                  <a:tcPr/>
                </a:tc>
                <a:tc>
                  <a:txBody>
                    <a:bodyPr/>
                    <a:lstStyle/>
                    <a:p>
                      <a:pPr algn="ctr"/>
                      <a:r>
                        <a:rPr lang="ru-RU" dirty="0"/>
                        <a:t>Ответ</a:t>
                      </a:r>
                    </a:p>
                  </a:txBody>
                  <a:tcPr/>
                </a:tc>
                <a:extLst>
                  <a:ext uri="{0D108BD9-81ED-4DB2-BD59-A6C34878D82A}">
                    <a16:rowId xmlns:a16="http://schemas.microsoft.com/office/drawing/2014/main" val="1860570329"/>
                  </a:ext>
                </a:extLst>
              </a:tr>
              <a:tr h="2537744">
                <a:tc>
                  <a:txBody>
                    <a:bodyPr/>
                    <a:lstStyle/>
                    <a:p>
                      <a:r>
                        <a:rPr lang="ru-RU" sz="1600" dirty="0">
                          <a:solidFill>
                            <a:schemeClr val="tx1"/>
                          </a:solidFill>
                        </a:rPr>
                        <a:t>Просим разъяснить, распространяются ли особенности определения НМЦК, предусмотренные подпунктом «в» пункта 7 Постановления № 1875, при закупке из перечня № 2 медицинских изделий, являющихся радиоэлектронной продукцией, или необходимо руководствоваться порядком, предусмотренным Приказом № 450н.</a:t>
                      </a:r>
                    </a:p>
                  </a:txBody>
                  <a:tcPr/>
                </a:tc>
                <a:tc>
                  <a:txBody>
                    <a:bodyPr/>
                    <a:lstStyle/>
                    <a:p>
                      <a:pPr marL="285750" indent="-285750">
                        <a:buFont typeface="Arial" panose="020B0604020202020204" pitchFamily="34" charset="0"/>
                        <a:buChar char="•"/>
                      </a:pPr>
                      <a:r>
                        <a:rPr lang="ru-RU" sz="1600" i="0" dirty="0"/>
                        <a:t>В 878 ПП абзац, связанный с утверждением перечня радиоэлектронной продукции, происходящей из иностранных государств, в отношении которой устанавливаются ограничения для целей осуществления закупок для обеспечения государственных и муниципальных нужд, утратил силу с 01.01.2025. Поэтому в настоящее время невозможно установить ограничения допуска по 878 ПП.</a:t>
                      </a:r>
                    </a:p>
                    <a:p>
                      <a:pPr marL="285750" indent="-285750">
                        <a:buFont typeface="Arial" panose="020B0604020202020204" pitchFamily="34" charset="0"/>
                        <a:buChar char="•"/>
                      </a:pPr>
                      <a:r>
                        <a:rPr lang="ru-RU" sz="1600" i="0" dirty="0"/>
                        <a:t>Исходя из этого, 2 пункт 450н Приказа можно считать недействующим, так как он ссылается на недействующую норму.</a:t>
                      </a:r>
                    </a:p>
                    <a:p>
                      <a:pPr marL="285750" indent="-285750">
                        <a:buFont typeface="Arial" panose="020B0604020202020204" pitchFamily="34" charset="0"/>
                        <a:buChar char="•"/>
                      </a:pPr>
                      <a:r>
                        <a:rPr lang="ru-RU" sz="1600" b="1" i="0" dirty="0"/>
                        <a:t>Вывод: </a:t>
                      </a:r>
                      <a:r>
                        <a:rPr lang="ru-RU" sz="1600" i="0" dirty="0"/>
                        <a:t>при закупке медицинских изделий, являющихся радиоэлектронной продукцией до внесения изменения в 450н, необходимо руководствоваться порядком, предусмотренным Приказом № 450н.</a:t>
                      </a:r>
                    </a:p>
                    <a:p>
                      <a:pPr marL="285750" indent="-285750">
                        <a:buFont typeface="Arial" panose="020B0604020202020204" pitchFamily="34" charset="0"/>
                        <a:buChar char="•"/>
                      </a:pPr>
                      <a:r>
                        <a:rPr lang="ru-RU" sz="1600" i="0" dirty="0"/>
                        <a:t>Далее возможно различное развитие ситуации.</a:t>
                      </a:r>
                    </a:p>
                  </a:txBody>
                  <a:tcPr/>
                </a:tc>
                <a:extLst>
                  <a:ext uri="{0D108BD9-81ED-4DB2-BD59-A6C34878D82A}">
                    <a16:rowId xmlns:a16="http://schemas.microsoft.com/office/drawing/2014/main" val="2485202557"/>
                  </a:ext>
                </a:extLst>
              </a:tr>
            </a:tbl>
          </a:graphicData>
        </a:graphic>
      </p:graphicFrame>
    </p:spTree>
    <p:extLst>
      <p:ext uri="{BB962C8B-B14F-4D97-AF65-F5344CB8AC3E}">
        <p14:creationId xmlns:p14="http://schemas.microsoft.com/office/powerpoint/2010/main" val="12029731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50754-6A79-C44F-14DA-F97062811145}"/>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D661A01C-6FD4-EC6C-AF43-122BAED9498A}"/>
              </a:ext>
            </a:extLst>
          </p:cNvPr>
          <p:cNvSpPr/>
          <p:nvPr/>
        </p:nvSpPr>
        <p:spPr>
          <a:xfrm>
            <a:off x="119336" y="188640"/>
            <a:ext cx="11953328" cy="648072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9898517E-B6D6-F94A-886E-EFE9309C93A4}"/>
              </a:ext>
            </a:extLst>
          </p:cNvPr>
          <p:cNvSpPr>
            <a:spLocks noGrp="1"/>
          </p:cNvSpPr>
          <p:nvPr>
            <p:ph idx="1"/>
          </p:nvPr>
        </p:nvSpPr>
        <p:spPr>
          <a:xfrm>
            <a:off x="191344" y="188640"/>
            <a:ext cx="11881320" cy="5988323"/>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7.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ru-RU" sz="1800" b="1" dirty="0">
                <a:solidFill>
                  <a:srgbClr val="C00000"/>
                </a:solidFill>
                <a:latin typeface="Times New Roman" panose="02020603050405020304" pitchFamily="18" charset="0"/>
                <a:cs typeface="Times New Roman" panose="02020603050405020304" pitchFamily="18" charset="0"/>
              </a:rPr>
              <a:t>г)</a:t>
            </a:r>
            <a:r>
              <a:rPr lang="ru-RU" sz="1800" dirty="0">
                <a:latin typeface="Times New Roman" panose="02020603050405020304" pitchFamily="18" charset="0"/>
                <a:cs typeface="Times New Roman" panose="02020603050405020304" pitchFamily="18" charset="0"/>
              </a:rPr>
              <a:t> особенности, предусмотренные подпунктом "в" настоящего пункта, </a:t>
            </a:r>
            <a:r>
              <a:rPr lang="ru-RU" sz="1800" b="1" dirty="0">
                <a:solidFill>
                  <a:srgbClr val="FF0000"/>
                </a:solidFill>
                <a:latin typeface="Times New Roman" panose="02020603050405020304" pitchFamily="18" charset="0"/>
                <a:cs typeface="Times New Roman" panose="02020603050405020304" pitchFamily="18" charset="0"/>
              </a:rPr>
              <a:t>не применяются </a:t>
            </a:r>
            <a:r>
              <a:rPr lang="ru-RU" sz="1800" dirty="0">
                <a:latin typeface="Times New Roman" panose="02020603050405020304" pitchFamily="18" charset="0"/>
                <a:cs typeface="Times New Roman" panose="02020603050405020304" pitchFamily="18" charset="0"/>
              </a:rPr>
              <a:t>при наступлении одного из следующих случаев:</a:t>
            </a:r>
          </a:p>
          <a:p>
            <a:r>
              <a:rPr lang="ru-RU" sz="1800" dirty="0">
                <a:latin typeface="Times New Roman" panose="02020603050405020304" pitchFamily="18" charset="0"/>
                <a:cs typeface="Times New Roman" panose="02020603050405020304" pitchFamily="18" charset="0"/>
              </a:rPr>
              <a:t>если при осуществлении закупки товара заказчиком в случаях, предусмотренных пунктами 5 и 6 настоящего постановления, </a:t>
            </a:r>
            <a:r>
              <a:rPr lang="ru-RU" sz="1800" b="1" dirty="0">
                <a:latin typeface="Times New Roman" panose="02020603050405020304" pitchFamily="18" charset="0"/>
                <a:cs typeface="Times New Roman" panose="02020603050405020304" pitchFamily="18" charset="0"/>
              </a:rPr>
              <a:t>не применяются запреты</a:t>
            </a:r>
            <a:r>
              <a:rPr lang="ru-RU" sz="1800" dirty="0">
                <a:latin typeface="Times New Roman" panose="02020603050405020304" pitchFamily="18" charset="0"/>
                <a:cs typeface="Times New Roman" panose="02020603050405020304" pitchFamily="18" charset="0"/>
              </a:rPr>
              <a:t>, предусмотренные абзацем вторым пункта 1 и подпунктом "ж" пункта 4 настоящего постановления, </a:t>
            </a:r>
            <a:r>
              <a:rPr lang="ru-RU" sz="1800" b="1" dirty="0">
                <a:latin typeface="Times New Roman" panose="02020603050405020304" pitchFamily="18" charset="0"/>
                <a:cs typeface="Times New Roman" panose="02020603050405020304" pitchFamily="18" charset="0"/>
              </a:rPr>
              <a:t>ограничение, </a:t>
            </a:r>
            <a:r>
              <a:rPr lang="ru-RU" sz="1800" dirty="0">
                <a:latin typeface="Times New Roman" panose="02020603050405020304" pitchFamily="18" charset="0"/>
                <a:cs typeface="Times New Roman" panose="02020603050405020304" pitchFamily="18" charset="0"/>
              </a:rPr>
              <a:t>предусмотренное абзацем третьим пункта 1 настоящего постановления </a:t>
            </a:r>
            <a:r>
              <a:rPr lang="ru-RU" sz="1800" i="1" dirty="0">
                <a:solidFill>
                  <a:srgbClr val="7030A0"/>
                </a:solidFill>
                <a:latin typeface="Times New Roman" panose="02020603050405020304" pitchFamily="18" charset="0"/>
                <a:cs typeface="Times New Roman" panose="02020603050405020304" pitchFamily="18" charset="0"/>
              </a:rPr>
              <a:t>(случаи, когда запрет и ограничение могут не применяться)</a:t>
            </a:r>
          </a:p>
          <a:p>
            <a:endParaRPr lang="ru-RU" sz="1800" i="1" dirty="0">
              <a:solidFill>
                <a:srgbClr val="7030A0"/>
              </a:solidFill>
              <a:latin typeface="Times New Roman" panose="02020603050405020304" pitchFamily="18" charset="0"/>
              <a:cs typeface="Times New Roman" panose="02020603050405020304" pitchFamily="18" charset="0"/>
            </a:endParaRPr>
          </a:p>
          <a:p>
            <a:pPr marL="228600" marR="0" lvl="0" indent="431800" algn="just"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ru-RU" sz="1800" i="0"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mn-cs"/>
              </a:rPr>
              <a:t>осуществляется закупка товара в количестве одной штуки </a:t>
            </a:r>
            <a:r>
              <a:rPr kumimoji="0" lang="ru-RU" sz="1800" b="0" i="0"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mn-cs"/>
              </a:rPr>
              <a:t>и начальная (максимальная) цена контракта (начальная (максимальная) цена договора),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r>
              <a:rPr kumimoji="0" lang="ru-RU" sz="1800" i="0"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mn-cs"/>
              </a:rPr>
              <a:t>не превышает 5 тыс. рублей </a:t>
            </a:r>
            <a:r>
              <a:rPr kumimoji="0" lang="ru-RU" sz="1800" i="1" u="none" strike="noStrike" kern="1200" cap="none" spc="-1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(т.е. заказчик закупает «под запретом», но «дешевую» продукцию без применения порядка обоснования цены);</a:t>
            </a:r>
          </a:p>
          <a:p>
            <a:pPr marL="228600" marR="0" lvl="0" indent="431800" algn="just" defTabSz="914400" rtl="0" eaLnBrk="1" fontAlgn="auto" latinLnBrk="0" hangingPunct="1">
              <a:lnSpc>
                <a:spcPts val="1800"/>
              </a:lnSpc>
              <a:spcBef>
                <a:spcPts val="1000"/>
              </a:spcBef>
              <a:spcAft>
                <a:spcPts val="0"/>
              </a:spcAft>
              <a:buClrTx/>
              <a:buSzTx/>
              <a:buFont typeface="Arial" panose="020B0604020202020204" pitchFamily="34" charset="0"/>
              <a:buChar char="•"/>
              <a:tabLst/>
              <a:defRPr/>
            </a:pPr>
            <a:r>
              <a:rPr kumimoji="0" lang="ru-RU" sz="18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осуществляется закупка товаров, при которой начальная (максимальная) цена контракта (начальная (максимальная) цена договора),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a:t>
            </a:r>
            <a:r>
              <a:rPr kumimoji="0" lang="ru-RU" sz="1800" i="0"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mn-cs"/>
              </a:rPr>
              <a:t>не превышает 1 млн. рублей и при этом ни одна из использованных при определении таких цен цена единицы товара не превышает 5 тыс. рублей</a:t>
            </a:r>
            <a:r>
              <a:rPr kumimoji="0" lang="ru-RU" sz="18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a:t>
            </a:r>
            <a:r>
              <a:rPr kumimoji="0" lang="ru-RU" sz="1800" i="1"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mn-cs"/>
              </a:rPr>
              <a:t> </a:t>
            </a:r>
            <a:endParaRPr kumimoji="0" lang="ru-RU" sz="18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6796699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50C2C-012D-2C61-C3C0-E82436F55030}"/>
            </a:ext>
          </a:extLst>
        </p:cNvPr>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D35B6A01-7DCD-DDE6-D654-61BEBB1BAFCC}"/>
              </a:ext>
            </a:extLst>
          </p:cNvPr>
          <p:cNvSpPr/>
          <p:nvPr/>
        </p:nvSpPr>
        <p:spPr>
          <a:xfrm>
            <a:off x="335360" y="188640"/>
            <a:ext cx="11665296" cy="583264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D7A49592-D273-964D-DD2B-3C67B2189AC1}"/>
              </a:ext>
            </a:extLst>
          </p:cNvPr>
          <p:cNvSpPr>
            <a:spLocks noGrp="1"/>
          </p:cNvSpPr>
          <p:nvPr>
            <p:ph idx="1"/>
          </p:nvPr>
        </p:nvSpPr>
        <p:spPr>
          <a:xfrm>
            <a:off x="335360" y="188640"/>
            <a:ext cx="11449272" cy="5988323"/>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7. </a:t>
            </a:r>
            <a:r>
              <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p>
          <a:p>
            <a:r>
              <a:rPr lang="ru-RU" sz="1600" dirty="0">
                <a:latin typeface="Times New Roman" panose="02020603050405020304" pitchFamily="18" charset="0"/>
                <a:cs typeface="Times New Roman" panose="02020603050405020304" pitchFamily="18" charset="0"/>
              </a:rPr>
              <a:t>г) особенности, предусмотренные подпунктом "в" настоящего пункта, </a:t>
            </a:r>
            <a:r>
              <a:rPr lang="ru-RU" sz="1600" b="1" dirty="0">
                <a:solidFill>
                  <a:srgbClr val="FF0000"/>
                </a:solidFill>
                <a:latin typeface="Times New Roman" panose="02020603050405020304" pitchFamily="18" charset="0"/>
                <a:cs typeface="Times New Roman" panose="02020603050405020304" pitchFamily="18" charset="0"/>
              </a:rPr>
              <a:t>не применяются </a:t>
            </a:r>
            <a:r>
              <a:rPr lang="ru-RU" sz="1600" dirty="0">
                <a:latin typeface="Times New Roman" panose="02020603050405020304" pitchFamily="18" charset="0"/>
                <a:cs typeface="Times New Roman" panose="02020603050405020304" pitchFamily="18" charset="0"/>
              </a:rPr>
              <a:t>при наступлении одного из следующих случаев:</a:t>
            </a:r>
          </a:p>
          <a:p>
            <a:r>
              <a:rPr lang="ru-RU" sz="1600" dirty="0">
                <a:latin typeface="Times New Roman" panose="02020603050405020304" pitchFamily="18" charset="0"/>
                <a:cs typeface="Times New Roman" panose="02020603050405020304" pitchFamily="18" charset="0"/>
              </a:rPr>
              <a:t>если </a:t>
            </a:r>
            <a:r>
              <a:rPr lang="ru-RU" sz="1600" b="1" dirty="0">
                <a:latin typeface="Times New Roman" panose="02020603050405020304" pitchFamily="18" charset="0"/>
                <a:cs typeface="Times New Roman" panose="02020603050405020304" pitchFamily="18" charset="0"/>
              </a:rPr>
              <a:t>в реестре российской промышленной продукции </a:t>
            </a:r>
            <a:r>
              <a:rPr lang="ru-RU" sz="1600" b="1" dirty="0">
                <a:solidFill>
                  <a:srgbClr val="FF0000"/>
                </a:solidFill>
                <a:latin typeface="Times New Roman" panose="02020603050405020304" pitchFamily="18" charset="0"/>
                <a:cs typeface="Times New Roman" panose="02020603050405020304" pitchFamily="18" charset="0"/>
              </a:rPr>
              <a:t>отсутствуют</a:t>
            </a:r>
            <a:r>
              <a:rPr lang="ru-RU" sz="1600" dirty="0">
                <a:latin typeface="Times New Roman" panose="02020603050405020304" pitchFamily="18" charset="0"/>
                <a:cs typeface="Times New Roman" panose="02020603050405020304" pitchFamily="18" charset="0"/>
              </a:rPr>
              <a:t> указанные </a:t>
            </a:r>
            <a:r>
              <a:rPr lang="ru-RU" sz="1600" b="1" dirty="0">
                <a:latin typeface="Times New Roman" panose="02020603050405020304" pitchFamily="18" charset="0"/>
                <a:cs typeface="Times New Roman" panose="02020603050405020304" pitchFamily="18" charset="0"/>
              </a:rPr>
              <a:t>в позициях 1 - 433 приложения N 2 </a:t>
            </a:r>
            <a:r>
              <a:rPr lang="ru-RU" sz="1600" dirty="0">
                <a:latin typeface="Times New Roman" panose="02020603050405020304" pitchFamily="18" charset="0"/>
                <a:cs typeface="Times New Roman" panose="02020603050405020304" pitchFamily="18" charset="0"/>
              </a:rPr>
              <a:t>к настоящему постановлению товары с характеристиками, соответствующими потребности заказчика, </a:t>
            </a:r>
            <a:br>
              <a:rPr lang="ru-RU" sz="1600" dirty="0">
                <a:latin typeface="Times New Roman" panose="02020603050405020304" pitchFamily="18" charset="0"/>
                <a:cs typeface="Times New Roman" panose="02020603050405020304" pitchFamily="18" charset="0"/>
              </a:rPr>
            </a:br>
            <a:r>
              <a:rPr lang="ru-RU" sz="1600" b="1" dirty="0">
                <a:solidFill>
                  <a:srgbClr val="FF0000"/>
                </a:solidFill>
                <a:latin typeface="Times New Roman" panose="02020603050405020304" pitchFamily="18" charset="0"/>
                <a:cs typeface="Times New Roman" panose="02020603050405020304" pitchFamily="18" charset="0"/>
              </a:rPr>
              <a:t>отсутствует</a:t>
            </a:r>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производство на территории Российской Федерации товаров, указанных в позициях 434 - 465 приложения N 2 </a:t>
            </a:r>
            <a:r>
              <a:rPr lang="ru-RU" sz="1600" dirty="0">
                <a:latin typeface="Times New Roman" panose="02020603050405020304" pitchFamily="18" charset="0"/>
                <a:cs typeface="Times New Roman" panose="02020603050405020304" pitchFamily="18" charset="0"/>
              </a:rPr>
              <a:t>к настоящему постановлению, </a:t>
            </a:r>
            <a:r>
              <a:rPr lang="ru-RU" sz="1600" b="1" dirty="0">
                <a:latin typeface="Times New Roman" panose="02020603050405020304" pitchFamily="18" charset="0"/>
                <a:cs typeface="Times New Roman" panose="02020603050405020304" pitchFamily="18" charset="0"/>
              </a:rPr>
              <a:t>которые </a:t>
            </a:r>
            <a:r>
              <a:rPr lang="ru-RU" sz="1600" b="1" dirty="0">
                <a:solidFill>
                  <a:srgbClr val="FF0000"/>
                </a:solidFill>
                <a:latin typeface="Times New Roman" panose="02020603050405020304" pitchFamily="18" charset="0"/>
                <a:cs typeface="Times New Roman" panose="02020603050405020304" pitchFamily="18" charset="0"/>
              </a:rPr>
              <a:t>декларируются в обосновании </a:t>
            </a:r>
            <a:r>
              <a:rPr lang="ru-RU" sz="1600" dirty="0">
                <a:latin typeface="Times New Roman" panose="02020603050405020304" pitchFamily="18" charset="0"/>
                <a:cs typeface="Times New Roman" panose="02020603050405020304" pitchFamily="18" charset="0"/>
              </a:rPr>
              <a:t>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  </a:t>
            </a:r>
            <a:r>
              <a:rPr lang="ru-RU" sz="1600" b="1" dirty="0">
                <a:latin typeface="Times New Roman" panose="02020603050405020304" pitchFamily="18" charset="0"/>
                <a:cs typeface="Times New Roman" panose="02020603050405020304" pitchFamily="18" charset="0"/>
              </a:rPr>
              <a:t>В случаях, при которых такое обоснование </a:t>
            </a:r>
            <a:r>
              <a:rPr lang="ru-RU" sz="1600" dirty="0">
                <a:latin typeface="Times New Roman" panose="02020603050405020304" pitchFamily="18" charset="0"/>
                <a:cs typeface="Times New Roman" panose="02020603050405020304" pitchFamily="18" charset="0"/>
              </a:rPr>
              <a:t>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r>
              <a:rPr lang="ru-RU" sz="1600" b="1" dirty="0">
                <a:latin typeface="Times New Roman" panose="02020603050405020304" pitchFamily="18" charset="0"/>
                <a:cs typeface="Times New Roman" panose="02020603050405020304" pitchFamily="18" charset="0"/>
              </a:rPr>
              <a:t>" не составляется, отсутствие производства такого товара на территории Российской Федерации </a:t>
            </a:r>
            <a:r>
              <a:rPr lang="ru-RU" sz="1600" b="1" dirty="0">
                <a:solidFill>
                  <a:srgbClr val="FF0000"/>
                </a:solidFill>
                <a:latin typeface="Times New Roman" panose="02020603050405020304" pitchFamily="18" charset="0"/>
                <a:cs typeface="Times New Roman" panose="02020603050405020304" pitchFamily="18" charset="0"/>
              </a:rPr>
              <a:t>декларируется в контракте</a:t>
            </a:r>
            <a:r>
              <a:rPr lang="ru-RU" sz="1600" b="1" dirty="0">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осуществляется закупка товаров, работ, услуг в случаях, предусмотренных пунктами 1 или 2 части 11 статьи 24 Федерального закона "О контрактной системе в сфере закупок товаров, работ, услуг для обеспечения государственных и муниципальных нужд".</a:t>
            </a:r>
          </a:p>
        </p:txBody>
      </p:sp>
      <p:sp>
        <p:nvSpPr>
          <p:cNvPr id="4" name="TextBox 3">
            <a:extLst>
              <a:ext uri="{FF2B5EF4-FFF2-40B4-BE49-F238E27FC236}">
                <a16:creationId xmlns:a16="http://schemas.microsoft.com/office/drawing/2014/main" id="{5E1B6575-9D63-A581-DCCC-CE3603DD52B2}"/>
              </a:ext>
            </a:extLst>
          </p:cNvPr>
          <p:cNvSpPr txBox="1"/>
          <p:nvPr/>
        </p:nvSpPr>
        <p:spPr>
          <a:xfrm>
            <a:off x="551384" y="4638974"/>
            <a:ext cx="11089232" cy="95410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ru-RU" sz="1400" b="0" i="1" u="none" strike="noStrike" kern="1200" cap="none" spc="0" normalizeH="0" baseline="0" noProof="0" dirty="0">
                <a:ln>
                  <a:noFill/>
                </a:ln>
                <a:solidFill>
                  <a:srgbClr val="7030A0"/>
                </a:solidFill>
                <a:effectLst/>
                <a:uLnTx/>
                <a:uFillTx/>
                <a:latin typeface="Calibri"/>
                <a:ea typeface="+mn-ea"/>
                <a:cs typeface="+mn-cs"/>
              </a:rPr>
              <a:t>закупка товаров, работ, услуг, необходимых для обеспечения федеральных нужд, если сведения о таких нуждах составляют государственную тайну;</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ru-RU" sz="1400" b="0" i="1" u="none" strike="noStrike" kern="1200" cap="none" spc="0" normalizeH="0" baseline="0" noProof="0" dirty="0">
                <a:ln>
                  <a:noFill/>
                </a:ln>
                <a:solidFill>
                  <a:srgbClr val="7030A0"/>
                </a:solidFill>
                <a:effectLst/>
                <a:uLnTx/>
                <a:uFillTx/>
                <a:latin typeface="Calibri"/>
                <a:ea typeface="+mn-ea"/>
                <a:cs typeface="+mn-cs"/>
              </a:rPr>
              <a:t> закупка товаров, работ, услуг, сведения о которых составляют государственную тайну, при условии, что такие сведения содержатся в документации о закупке или в проекте контракта;</a:t>
            </a:r>
          </a:p>
        </p:txBody>
      </p:sp>
    </p:spTree>
    <p:extLst>
      <p:ext uri="{BB962C8B-B14F-4D97-AF65-F5344CB8AC3E}">
        <p14:creationId xmlns:p14="http://schemas.microsoft.com/office/powerpoint/2010/main" val="2311550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D1C19F5-7E08-BADB-A8AF-F7429F4D8459}"/>
              </a:ext>
            </a:extLst>
          </p:cNvPr>
          <p:cNvSpPr>
            <a:spLocks noGrp="1"/>
          </p:cNvSpPr>
          <p:nvPr>
            <p:ph idx="1"/>
          </p:nvPr>
        </p:nvSpPr>
        <p:spPr>
          <a:xfrm>
            <a:off x="838200" y="404664"/>
            <a:ext cx="10515600" cy="6120680"/>
          </a:xfrm>
        </p:spPr>
        <p:txBody>
          <a:bodyPr>
            <a:normAutofit/>
          </a:bodyPr>
          <a:lstStyle/>
          <a:p>
            <a:pPr marL="0" indent="0">
              <a:buNone/>
            </a:pPr>
            <a:r>
              <a:rPr lang="ru-RU" sz="1800" b="1" dirty="0">
                <a:solidFill>
                  <a:srgbClr val="7030A0"/>
                </a:solidFill>
              </a:rPr>
              <a:t>Комментарий к изменениям в порядке обоснования НМЦК</a:t>
            </a:r>
          </a:p>
          <a:p>
            <a:pPr marL="342900" indent="-342900">
              <a:buAutoNum type="arabicPeriod"/>
            </a:pPr>
            <a:r>
              <a:rPr lang="ru-RU" sz="1800" dirty="0">
                <a:solidFill>
                  <a:srgbClr val="7030A0"/>
                </a:solidFill>
              </a:rPr>
              <a:t>Декларация в обосновании НМЦК при закупках товаров соответствующих позиций «под ограничением» необходима в одинаковых случаях,  что и при описании объекта закупки </a:t>
            </a:r>
          </a:p>
          <a:p>
            <a:pPr marL="342900" indent="-342900">
              <a:buAutoNum type="arabicPeriod"/>
            </a:pPr>
            <a:r>
              <a:rPr lang="ru-RU" sz="1800" dirty="0">
                <a:solidFill>
                  <a:srgbClr val="7030A0"/>
                </a:solidFill>
              </a:rPr>
              <a:t>Декларация в обосновании НМЦК не требуется для товаров «под запретом»</a:t>
            </a:r>
          </a:p>
          <a:p>
            <a:pPr marL="342900" indent="-342900">
              <a:buAutoNum type="arabicPeriod"/>
            </a:pPr>
            <a:r>
              <a:rPr lang="ru-RU" sz="1800" dirty="0">
                <a:solidFill>
                  <a:srgbClr val="7030A0"/>
                </a:solidFill>
              </a:rPr>
              <a:t>Декларация в обосновании НМЦК не требуется для товаров «под преимуществом», так как к ним вообще не применяются особенности обоснования НМЦК</a:t>
            </a:r>
          </a:p>
          <a:p>
            <a:pPr marL="342900" indent="-342900">
              <a:buAutoNum type="arabicPeriod"/>
            </a:pPr>
            <a:r>
              <a:rPr lang="ru-RU" sz="1800" dirty="0">
                <a:solidFill>
                  <a:srgbClr val="7030A0"/>
                </a:solidFill>
              </a:rPr>
              <a:t>Если декларации при описании объекта закупки включаются в извещение (приглашение), то зачем еще отдельно включать такие же декларации в обоснование НМЦК</a:t>
            </a:r>
            <a:r>
              <a:rPr lang="en-US" sz="1800" dirty="0">
                <a:solidFill>
                  <a:srgbClr val="7030A0"/>
                </a:solidFill>
              </a:rPr>
              <a:t>?</a:t>
            </a:r>
            <a:r>
              <a:rPr lang="ru-RU" sz="1800" dirty="0">
                <a:solidFill>
                  <a:srgbClr val="7030A0"/>
                </a:solidFill>
              </a:rPr>
              <a:t> Можно ли указать однократно</a:t>
            </a:r>
            <a:r>
              <a:rPr lang="en-US" sz="1800" dirty="0">
                <a:solidFill>
                  <a:srgbClr val="7030A0"/>
                </a:solidFill>
              </a:rPr>
              <a:t>?</a:t>
            </a:r>
            <a:endParaRPr lang="ru-RU" sz="1800" dirty="0">
              <a:solidFill>
                <a:srgbClr val="7030A0"/>
              </a:solidFill>
            </a:endParaRPr>
          </a:p>
          <a:p>
            <a:pPr marL="342900" indent="-342900">
              <a:buAutoNum type="arabicPeriod"/>
            </a:pPr>
            <a:r>
              <a:rPr lang="ru-RU" sz="1800" dirty="0">
                <a:solidFill>
                  <a:srgbClr val="7030A0"/>
                </a:solidFill>
              </a:rPr>
              <a:t>Декларация в закупках с неопределенным объемом требуется для НМЦЕ, но не требуется для максимального значения цены контракта (оно по 44-ФЗ не обосновывается в принципе).</a:t>
            </a:r>
          </a:p>
          <a:p>
            <a:pPr marL="342900" indent="-342900">
              <a:buAutoNum type="arabicPeriod"/>
            </a:pPr>
            <a:r>
              <a:rPr lang="ru-RU" sz="1800" dirty="0">
                <a:solidFill>
                  <a:srgbClr val="7030A0"/>
                </a:solidFill>
              </a:rPr>
              <a:t>Не понятно, почему правила декларирования по товарам из Приложения № 2 затрагивают цену контракта, заключаемого с единственным поставщиком (подрядчиком, исполнителем). При закупке у единственного поставщика (подрядчика, исполнителя) не применяются ограничения.</a:t>
            </a:r>
          </a:p>
        </p:txBody>
      </p:sp>
      <p:sp>
        <p:nvSpPr>
          <p:cNvPr id="4" name="Номер слайда 3">
            <a:extLst>
              <a:ext uri="{FF2B5EF4-FFF2-40B4-BE49-F238E27FC236}">
                <a16:creationId xmlns:a16="http://schemas.microsoft.com/office/drawing/2014/main" id="{B6236125-0D6B-8BC4-5044-A645A53B7DE2}"/>
              </a:ext>
            </a:extLst>
          </p:cNvPr>
          <p:cNvSpPr>
            <a:spLocks noGrp="1"/>
          </p:cNvSpPr>
          <p:nvPr>
            <p:ph type="sldNum" sz="quarter" idx="12"/>
          </p:nvPr>
        </p:nvSpPr>
        <p:spPr/>
        <p:txBody>
          <a:bodyPr/>
          <a:lstStyle/>
          <a:p>
            <a:fld id="{FDCE045B-E14D-4AB8-955F-A6097A020C3F}" type="slidenum">
              <a:rPr lang="ru-RU" smtClean="0"/>
              <a:t>128</a:t>
            </a:fld>
            <a:endParaRPr lang="ru-RU"/>
          </a:p>
        </p:txBody>
      </p:sp>
    </p:spTree>
    <p:extLst>
      <p:ext uri="{BB962C8B-B14F-4D97-AF65-F5344CB8AC3E}">
        <p14:creationId xmlns:p14="http://schemas.microsoft.com/office/powerpoint/2010/main" val="3449090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6C9E3-C702-10B4-E53E-C23F1A2CF205}"/>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9C8A34B0-2A6A-C1FB-A509-A700BB5B191D}"/>
              </a:ext>
            </a:extLst>
          </p:cNvPr>
          <p:cNvSpPr>
            <a:spLocks noGrp="1"/>
          </p:cNvSpPr>
          <p:nvPr>
            <p:ph idx="1"/>
          </p:nvPr>
        </p:nvSpPr>
        <p:spPr>
          <a:xfrm>
            <a:off x="838200" y="404664"/>
            <a:ext cx="10515600" cy="6120680"/>
          </a:xfrm>
        </p:spPr>
        <p:txBody>
          <a:bodyPr>
            <a:normAutofit lnSpcReduction="10000"/>
          </a:bodyPr>
          <a:lstStyle/>
          <a:p>
            <a:pPr marL="0" indent="0">
              <a:buNone/>
            </a:pPr>
            <a:r>
              <a:rPr lang="ru-RU" sz="1800" b="1" dirty="0">
                <a:solidFill>
                  <a:srgbClr val="7030A0"/>
                </a:solidFill>
              </a:rPr>
              <a:t>Комментарий к изменениям в порядке обоснования НМЦК</a:t>
            </a:r>
          </a:p>
          <a:p>
            <a:pPr marL="0" indent="0">
              <a:buNone/>
            </a:pPr>
            <a:r>
              <a:rPr lang="en-US" sz="1800" dirty="0">
                <a:solidFill>
                  <a:srgbClr val="7030A0"/>
                </a:solidFill>
              </a:rPr>
              <a:t>7</a:t>
            </a:r>
            <a:r>
              <a:rPr lang="ru-RU" sz="1800" dirty="0">
                <a:solidFill>
                  <a:srgbClr val="7030A0"/>
                </a:solidFill>
              </a:rPr>
              <a:t>. В каких случаях в единственном поставщике существует обоснование цены контракта методом анализа рынка</a:t>
            </a:r>
            <a:r>
              <a:rPr lang="en-US" sz="1800" dirty="0">
                <a:solidFill>
                  <a:srgbClr val="7030A0"/>
                </a:solidFill>
              </a:rPr>
              <a:t>?</a:t>
            </a:r>
            <a:r>
              <a:rPr lang="ru-RU" sz="1800" dirty="0">
                <a:solidFill>
                  <a:srgbClr val="7030A0"/>
                </a:solidFill>
              </a:rPr>
              <a:t>  - В случаях, предусмотренных пунктами 3, 6, 6.1, 11, 12, 16, 18, 19, 22, 23, 30 - 35, 37 - 41, 46 и 49 части 1 настоящей статьи, заказчик обосновывает такую цену в соответствии с настоящим Федеральным законом и включает в контракт обоснование цены контракта. (часть 4 статьи 93 44-ФЗ). И в этих случаях декларация в контракте не требуется. </a:t>
            </a:r>
          </a:p>
          <a:p>
            <a:pPr marL="0" indent="0">
              <a:buNone/>
            </a:pPr>
            <a:r>
              <a:rPr lang="ru-RU" sz="1800" dirty="0">
                <a:solidFill>
                  <a:srgbClr val="7030A0"/>
                </a:solidFill>
              </a:rPr>
              <a:t>В случаях закупки по п. 4, 5, 9 (срочные закупки), 10 (культурные ценности), 13 (произведения литературы и искусства определенных авторов), 14 (печатные и электронные издания), 17 (закупки учреждений культуры), 20 (визит глав иностранных государств), 21 (обеспечение деятельности объектов госохраны), 60 (спортивная экипировка)  - декларация (по товарам) включается в контракт.</a:t>
            </a:r>
          </a:p>
          <a:p>
            <a:pPr marL="0" indent="0">
              <a:buNone/>
            </a:pPr>
            <a:endParaRPr lang="ru-RU" sz="1800" dirty="0">
              <a:solidFill>
                <a:srgbClr val="7030A0"/>
              </a:solidFill>
            </a:endParaRPr>
          </a:p>
          <a:p>
            <a:pPr marL="0" indent="0">
              <a:buNone/>
            </a:pPr>
            <a:r>
              <a:rPr lang="ru-RU" sz="1800" dirty="0"/>
              <a:t>Вопрос о необходимости определения цены договора по п.4 подтвержден Решением Верховного Суда РФ от 12.07.2023 N АКПИ23-359, Письмом Минфина России от 11 мая 2023 г. № 24-06-09/42427 “О рассмотрении обращения”: Учитывая изложенное, цена контракта, заключаемого с единственным поставщиком (подрядчиком, исполнителем) на основании пунктов 4, 5 части 1 статьи 93 Закона N 44-ФЗ, определяется в соответствии положениями статьи 22 Закона N 44-ФЗ, при этом обязанность включения в контракт обоснования такой цены отсутствует.</a:t>
            </a:r>
          </a:p>
          <a:p>
            <a:pPr marL="0" indent="0">
              <a:buNone/>
            </a:pPr>
            <a:r>
              <a:rPr lang="en-US" sz="1800" dirty="0">
                <a:solidFill>
                  <a:srgbClr val="7030A0"/>
                </a:solidFill>
              </a:rPr>
              <a:t>8</a:t>
            </a:r>
            <a:r>
              <a:rPr lang="ru-RU" sz="1800" dirty="0">
                <a:solidFill>
                  <a:srgbClr val="7030A0"/>
                </a:solidFill>
              </a:rPr>
              <a:t>. С учетом позиции Минфина, что чек по договору розничной купли-продажи является письменной формой договора (Письма от 22.01.2025 № 24-96-09/4707 от 18 февраля 2025 г. N 24-01-10/15030) (и нередко применяется по п. 4) в какое место включается декларация</a:t>
            </a:r>
            <a:r>
              <a:rPr lang="en-US" sz="1800" dirty="0">
                <a:solidFill>
                  <a:srgbClr val="7030A0"/>
                </a:solidFill>
              </a:rPr>
              <a:t>?</a:t>
            </a:r>
            <a:endParaRPr lang="ru-RU" sz="1800" dirty="0">
              <a:solidFill>
                <a:srgbClr val="7030A0"/>
              </a:solidFill>
            </a:endParaRPr>
          </a:p>
          <a:p>
            <a:pPr marL="0" indent="0">
              <a:buNone/>
            </a:pPr>
            <a:endParaRPr lang="ru-RU" sz="1800" dirty="0"/>
          </a:p>
          <a:p>
            <a:pPr marL="0" indent="0">
              <a:buNone/>
            </a:pPr>
            <a:r>
              <a:rPr lang="ru-RU" sz="1800" dirty="0">
                <a:solidFill>
                  <a:srgbClr val="7030A0"/>
                </a:solidFill>
              </a:rPr>
              <a:t>9. При закупках по ч. 12 ст. 93 в состав извещения уже включается НМЦК, НМЦЕ, поэтому обоснование в контракте не требуется.</a:t>
            </a:r>
          </a:p>
        </p:txBody>
      </p:sp>
      <p:sp>
        <p:nvSpPr>
          <p:cNvPr id="4" name="Номер слайда 3">
            <a:extLst>
              <a:ext uri="{FF2B5EF4-FFF2-40B4-BE49-F238E27FC236}">
                <a16:creationId xmlns:a16="http://schemas.microsoft.com/office/drawing/2014/main" id="{6748B37D-16E6-1DA0-5942-C637EDF84957}"/>
              </a:ext>
            </a:extLst>
          </p:cNvPr>
          <p:cNvSpPr>
            <a:spLocks noGrp="1"/>
          </p:cNvSpPr>
          <p:nvPr>
            <p:ph type="sldNum" sz="quarter" idx="12"/>
          </p:nvPr>
        </p:nvSpPr>
        <p:spPr/>
        <p:txBody>
          <a:bodyPr/>
          <a:lstStyle/>
          <a:p>
            <a:fld id="{FDCE045B-E14D-4AB8-955F-A6097A020C3F}" type="slidenum">
              <a:rPr lang="ru-RU" smtClean="0"/>
              <a:t>129</a:t>
            </a:fld>
            <a:endParaRPr lang="ru-RU"/>
          </a:p>
        </p:txBody>
      </p:sp>
    </p:spTree>
    <p:extLst>
      <p:ext uri="{BB962C8B-B14F-4D97-AF65-F5344CB8AC3E}">
        <p14:creationId xmlns:p14="http://schemas.microsoft.com/office/powerpoint/2010/main" val="389131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221B5-6080-E80E-589D-3A39AC36CD5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2977F6-96BA-D03E-2E53-9F9B42206739}"/>
              </a:ext>
            </a:extLst>
          </p:cNvPr>
          <p:cNvSpPr>
            <a:spLocks noGrp="1"/>
          </p:cNvSpPr>
          <p:nvPr>
            <p:ph type="title"/>
          </p:nvPr>
        </p:nvSpPr>
        <p:spPr>
          <a:xfrm>
            <a:off x="838200" y="2348880"/>
            <a:ext cx="10515600" cy="1325563"/>
          </a:xfrm>
        </p:spPr>
        <p:txBody>
          <a:bodyPr>
            <a:noAutofit/>
          </a:bodyPr>
          <a:lstStyle/>
          <a:p>
            <a:pPr algn="ctr"/>
            <a:r>
              <a:rPr lang="ru-RU" sz="2400" dirty="0">
                <a:solidFill>
                  <a:srgbClr val="0070C0"/>
                </a:solidFill>
              </a:rPr>
              <a:t>Постановление Правительства РФ от 27 января 2022 г. N 60 </a:t>
            </a:r>
            <a:br>
              <a:rPr lang="ru-RU" sz="2400" dirty="0">
                <a:solidFill>
                  <a:srgbClr val="0070C0"/>
                </a:solidFill>
              </a:rPr>
            </a:br>
            <a:r>
              <a:rPr lang="ru-RU" sz="2400" dirty="0">
                <a:solidFill>
                  <a:srgbClr val="0070C0"/>
                </a:solidFill>
              </a:rPr>
              <a:t>«О мерах по информационному обеспечению контрактной системы в сфере закупок товаров, работ, услуг для обеспечения государственных и муниципальных нужд, по организации в ней документооборота, о внесении изменений в некоторые акты Правительства Российской Федерации и признании утратившими силу актов и отдельных положений актов Правительства Российской Федерации»</a:t>
            </a:r>
            <a:br>
              <a:rPr lang="ru-RU" sz="2400" dirty="0">
                <a:solidFill>
                  <a:srgbClr val="0070C0"/>
                </a:solidFill>
              </a:rPr>
            </a:br>
            <a:r>
              <a:rPr lang="ru-RU" sz="2400" i="1" dirty="0"/>
              <a:t>(Изменения применяются </a:t>
            </a:r>
            <a:r>
              <a:rPr lang="ru-RU" sz="2400" i="1" dirty="0">
                <a:solidFill>
                  <a:srgbClr val="FF0000"/>
                </a:solidFill>
              </a:rPr>
              <a:t>с 01.01.2026</a:t>
            </a:r>
            <a:r>
              <a:rPr lang="ru-RU" sz="2400" i="1" dirty="0"/>
              <a:t>)</a:t>
            </a:r>
            <a:br>
              <a:rPr lang="ru-RU" sz="2400" i="1" dirty="0"/>
            </a:br>
            <a:br>
              <a:rPr lang="ru-RU" sz="2400" dirty="0">
                <a:solidFill>
                  <a:srgbClr val="0070C0"/>
                </a:solidFill>
              </a:rPr>
            </a:br>
            <a:endParaRPr lang="ru-RU" sz="2400" i="1" dirty="0">
              <a:solidFill>
                <a:srgbClr val="7030A0"/>
              </a:solidFill>
            </a:endParaRPr>
          </a:p>
        </p:txBody>
      </p:sp>
    </p:spTree>
    <p:extLst>
      <p:ext uri="{BB962C8B-B14F-4D97-AF65-F5344CB8AC3E}">
        <p14:creationId xmlns:p14="http://schemas.microsoft.com/office/powerpoint/2010/main" val="22726907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47503F09-F22D-D838-5B79-20FD252E7AAB}"/>
              </a:ext>
            </a:extLst>
          </p:cNvPr>
          <p:cNvSpPr>
            <a:spLocks noGrp="1"/>
          </p:cNvSpPr>
          <p:nvPr>
            <p:ph type="sldNum" sz="quarter" idx="12"/>
          </p:nvPr>
        </p:nvSpPr>
        <p:spPr/>
        <p:txBody>
          <a:bodyPr/>
          <a:lstStyle/>
          <a:p>
            <a:fld id="{FDCE045B-E14D-4AB8-955F-A6097A020C3F}" type="slidenum">
              <a:rPr lang="ru-RU" smtClean="0"/>
              <a:t>130</a:t>
            </a:fld>
            <a:endParaRPr lang="ru-RU"/>
          </a:p>
        </p:txBody>
      </p:sp>
      <p:pic>
        <p:nvPicPr>
          <p:cNvPr id="6" name="Рисунок 5">
            <a:extLst>
              <a:ext uri="{FF2B5EF4-FFF2-40B4-BE49-F238E27FC236}">
                <a16:creationId xmlns:a16="http://schemas.microsoft.com/office/drawing/2014/main" id="{73A9A4B4-6A18-4B58-BB3C-5B226B685D13}"/>
              </a:ext>
            </a:extLst>
          </p:cNvPr>
          <p:cNvPicPr>
            <a:picLocks noChangeAspect="1"/>
          </p:cNvPicPr>
          <p:nvPr/>
        </p:nvPicPr>
        <p:blipFill>
          <a:blip r:embed="rId2"/>
          <a:stretch>
            <a:fillRect/>
          </a:stretch>
        </p:blipFill>
        <p:spPr>
          <a:xfrm>
            <a:off x="0" y="136525"/>
            <a:ext cx="5229417" cy="2068339"/>
          </a:xfrm>
          <a:prstGeom prst="rect">
            <a:avLst/>
          </a:prstGeom>
        </p:spPr>
      </p:pic>
      <p:pic>
        <p:nvPicPr>
          <p:cNvPr id="8" name="Рисунок 7">
            <a:extLst>
              <a:ext uri="{FF2B5EF4-FFF2-40B4-BE49-F238E27FC236}">
                <a16:creationId xmlns:a16="http://schemas.microsoft.com/office/drawing/2014/main" id="{41413C45-071A-0DBD-B90E-043A4B0022AC}"/>
              </a:ext>
            </a:extLst>
          </p:cNvPr>
          <p:cNvPicPr>
            <a:picLocks noChangeAspect="1"/>
          </p:cNvPicPr>
          <p:nvPr/>
        </p:nvPicPr>
        <p:blipFill>
          <a:blip r:embed="rId3"/>
          <a:stretch>
            <a:fillRect/>
          </a:stretch>
        </p:blipFill>
        <p:spPr>
          <a:xfrm>
            <a:off x="3078563" y="2144716"/>
            <a:ext cx="8897846" cy="1186121"/>
          </a:xfrm>
          <a:prstGeom prst="rect">
            <a:avLst/>
          </a:prstGeom>
        </p:spPr>
      </p:pic>
      <p:pic>
        <p:nvPicPr>
          <p:cNvPr id="10" name="Рисунок 9">
            <a:extLst>
              <a:ext uri="{FF2B5EF4-FFF2-40B4-BE49-F238E27FC236}">
                <a16:creationId xmlns:a16="http://schemas.microsoft.com/office/drawing/2014/main" id="{BB923E3E-CFD6-7024-1F4B-88BB97C7AFC3}"/>
              </a:ext>
            </a:extLst>
          </p:cNvPr>
          <p:cNvPicPr>
            <a:picLocks noChangeAspect="1"/>
          </p:cNvPicPr>
          <p:nvPr/>
        </p:nvPicPr>
        <p:blipFill>
          <a:blip r:embed="rId4"/>
          <a:stretch>
            <a:fillRect/>
          </a:stretch>
        </p:blipFill>
        <p:spPr>
          <a:xfrm>
            <a:off x="3110861" y="3317225"/>
            <a:ext cx="8994614" cy="3404250"/>
          </a:xfrm>
          <a:prstGeom prst="rect">
            <a:avLst/>
          </a:prstGeom>
        </p:spPr>
      </p:pic>
    </p:spTree>
    <p:extLst>
      <p:ext uri="{BB962C8B-B14F-4D97-AF65-F5344CB8AC3E}">
        <p14:creationId xmlns:p14="http://schemas.microsoft.com/office/powerpoint/2010/main" val="30001147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2EDD5-08DC-F438-CE0B-A32B266A87AD}"/>
            </a:ext>
          </a:extLst>
        </p:cNvPr>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098B55C4-4DDB-794E-FA7C-08CFC7D09B0F}"/>
              </a:ext>
            </a:extLst>
          </p:cNvPr>
          <p:cNvSpPr>
            <a:spLocks noGrp="1"/>
          </p:cNvSpPr>
          <p:nvPr>
            <p:ph type="sldNum" sz="quarter" idx="12"/>
          </p:nvPr>
        </p:nvSpPr>
        <p:spPr/>
        <p:txBody>
          <a:bodyPr/>
          <a:lstStyle/>
          <a:p>
            <a:fld id="{FDCE045B-E14D-4AB8-955F-A6097A020C3F}" type="slidenum">
              <a:rPr lang="ru-RU" smtClean="0"/>
              <a:t>131</a:t>
            </a:fld>
            <a:endParaRPr lang="ru-RU"/>
          </a:p>
        </p:txBody>
      </p:sp>
      <p:pic>
        <p:nvPicPr>
          <p:cNvPr id="12" name="Рисунок 11">
            <a:extLst>
              <a:ext uri="{FF2B5EF4-FFF2-40B4-BE49-F238E27FC236}">
                <a16:creationId xmlns:a16="http://schemas.microsoft.com/office/drawing/2014/main" id="{ABF7C69A-51F6-DB2D-DDF6-5ED0103EDCDA}"/>
              </a:ext>
            </a:extLst>
          </p:cNvPr>
          <p:cNvPicPr>
            <a:picLocks noChangeAspect="1"/>
          </p:cNvPicPr>
          <p:nvPr/>
        </p:nvPicPr>
        <p:blipFill>
          <a:blip r:embed="rId2"/>
          <a:stretch>
            <a:fillRect/>
          </a:stretch>
        </p:blipFill>
        <p:spPr>
          <a:xfrm>
            <a:off x="1703512" y="175324"/>
            <a:ext cx="8468907" cy="6363588"/>
          </a:xfrm>
          <a:prstGeom prst="rect">
            <a:avLst/>
          </a:prstGeom>
        </p:spPr>
      </p:pic>
    </p:spTree>
    <p:extLst>
      <p:ext uri="{BB962C8B-B14F-4D97-AF65-F5344CB8AC3E}">
        <p14:creationId xmlns:p14="http://schemas.microsoft.com/office/powerpoint/2010/main" val="3434287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857D75C2-FFEF-F8A3-D559-C0E3325AAB16}"/>
              </a:ext>
            </a:extLst>
          </p:cNvPr>
          <p:cNvSpPr>
            <a:spLocks noGrp="1"/>
          </p:cNvSpPr>
          <p:nvPr>
            <p:ph type="sldNum" sz="quarter" idx="12"/>
          </p:nvPr>
        </p:nvSpPr>
        <p:spPr/>
        <p:txBody>
          <a:bodyPr/>
          <a:lstStyle/>
          <a:p>
            <a:fld id="{FDCE045B-E14D-4AB8-955F-A6097A020C3F}" type="slidenum">
              <a:rPr lang="ru-RU" smtClean="0"/>
              <a:t>132</a:t>
            </a:fld>
            <a:endParaRPr lang="ru-RU"/>
          </a:p>
        </p:txBody>
      </p:sp>
      <p:graphicFrame>
        <p:nvGraphicFramePr>
          <p:cNvPr id="7" name="Объект 6">
            <a:extLst>
              <a:ext uri="{FF2B5EF4-FFF2-40B4-BE49-F238E27FC236}">
                <a16:creationId xmlns:a16="http://schemas.microsoft.com/office/drawing/2014/main" id="{01EEB76B-34D1-107D-C899-DA91A188BD49}"/>
              </a:ext>
            </a:extLst>
          </p:cNvPr>
          <p:cNvGraphicFramePr>
            <a:graphicFrameLocks noGrp="1"/>
          </p:cNvGraphicFramePr>
          <p:nvPr>
            <p:ph idx="1"/>
            <p:extLst>
              <p:ext uri="{D42A27DB-BD31-4B8C-83A1-F6EECF244321}">
                <p14:modId xmlns:p14="http://schemas.microsoft.com/office/powerpoint/2010/main" val="2151081460"/>
              </p:ext>
            </p:extLst>
          </p:nvPr>
        </p:nvGraphicFramePr>
        <p:xfrm>
          <a:off x="263352" y="161427"/>
          <a:ext cx="11305257" cy="6532880"/>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3593647092"/>
                    </a:ext>
                  </a:extLst>
                </a:gridCol>
                <a:gridCol w="3576398">
                  <a:extLst>
                    <a:ext uri="{9D8B030D-6E8A-4147-A177-3AD203B41FA5}">
                      <a16:colId xmlns:a16="http://schemas.microsoft.com/office/drawing/2014/main" val="152815126"/>
                    </a:ext>
                  </a:extLst>
                </a:gridCol>
                <a:gridCol w="3768419">
                  <a:extLst>
                    <a:ext uri="{9D8B030D-6E8A-4147-A177-3AD203B41FA5}">
                      <a16:colId xmlns:a16="http://schemas.microsoft.com/office/drawing/2014/main" val="1571250563"/>
                    </a:ext>
                  </a:extLst>
                </a:gridCol>
              </a:tblGrid>
              <a:tr h="370840">
                <a:tc gridSpan="3">
                  <a:txBody>
                    <a:bodyPr/>
                    <a:lstStyle/>
                    <a:p>
                      <a:pPr algn="ctr"/>
                      <a:r>
                        <a:rPr lang="ru-RU" sz="1600" dirty="0"/>
                        <a:t>Декларация в закупках по пункту 4 и 5 ст. 93, кроме части 12 статьи 93</a:t>
                      </a: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556493293"/>
                  </a:ext>
                </a:extLst>
              </a:tr>
              <a:tr h="370840">
                <a:tc>
                  <a:txBody>
                    <a:bodyPr/>
                    <a:lstStyle/>
                    <a:p>
                      <a:r>
                        <a:rPr lang="ru-RU" sz="1600" b="1" dirty="0"/>
                        <a:t>Базовое условие № 1</a:t>
                      </a:r>
                    </a:p>
                  </a:txBody>
                  <a:tcPr/>
                </a:tc>
                <a:tc>
                  <a:txBody>
                    <a:bodyPr/>
                    <a:lstStyle/>
                    <a:p>
                      <a:r>
                        <a:rPr lang="ru-RU" sz="1600" b="1" dirty="0"/>
                        <a:t>Базовое условие № 2</a:t>
                      </a:r>
                    </a:p>
                  </a:txBody>
                  <a:tcPr/>
                </a:tc>
                <a:tc>
                  <a:txBody>
                    <a:bodyPr/>
                    <a:lstStyle/>
                    <a:p>
                      <a:r>
                        <a:rPr lang="ru-RU" sz="1600" b="1" dirty="0"/>
                        <a:t>Вывод по п.4 и 5</a:t>
                      </a:r>
                    </a:p>
                  </a:txBody>
                  <a:tcPr/>
                </a:tc>
                <a:extLst>
                  <a:ext uri="{0D108BD9-81ED-4DB2-BD59-A6C34878D82A}">
                    <a16:rowId xmlns:a16="http://schemas.microsoft.com/office/drawing/2014/main" val="63659061"/>
                  </a:ext>
                </a:extLst>
              </a:tr>
              <a:tr h="370840">
                <a:tc>
                  <a:txBody>
                    <a:bodyPr/>
                    <a:lstStyle/>
                    <a:p>
                      <a:r>
                        <a:rPr lang="ru-RU" sz="1600" dirty="0"/>
                        <a:t>Запрет может не применяться, если осуществляется закупка товара, не относящегося к товарам и ПО, указанным в позициях 17, 21, 27, 35, 140, 141, 144 и 146 приложения N в количестве одной штуки и цена контракта, заключаемого с единственным поставщиком (подрядчиком, исполнителем), не превышает 300 тыс. рублей</a:t>
                      </a:r>
                    </a:p>
                  </a:txBody>
                  <a:tcPr/>
                </a:tc>
                <a:tc>
                  <a:txBody>
                    <a:bodyPr/>
                    <a:lstStyle/>
                    <a:p>
                      <a:r>
                        <a:rPr lang="ru-RU" sz="1600" dirty="0"/>
                        <a:t>Порядок обоснования цены может не применяться, если осуществляется закупка товара в количестве одной штуки и цена контракта, заключаемого с единственным поставщиком (подрядчиком, исполнителем), не превышает 5 тыс. рублей; </a:t>
                      </a:r>
                    </a:p>
                  </a:txBody>
                  <a:tcPr/>
                </a:tc>
                <a:tc>
                  <a:txBody>
                    <a:bodyPr/>
                    <a:lstStyle/>
                    <a:p>
                      <a:r>
                        <a:rPr lang="ru-RU" sz="1600" dirty="0"/>
                        <a:t>т.е. и по п. 4, и 5 93 статьи при закупке под запретом 1 шт. товара (кроме исключений) свыше 300 тысяч рублей правила обоснования цены будут применяться, т.к. до 300 тысяч – запрет не применяется</a:t>
                      </a:r>
                    </a:p>
                  </a:txBody>
                  <a:tcPr/>
                </a:tc>
                <a:extLst>
                  <a:ext uri="{0D108BD9-81ED-4DB2-BD59-A6C34878D82A}">
                    <a16:rowId xmlns:a16="http://schemas.microsoft.com/office/drawing/2014/main" val="3041796506"/>
                  </a:ext>
                </a:extLst>
              </a:tr>
              <a:tr h="370840">
                <a:tc>
                  <a:txBody>
                    <a:bodyPr/>
                    <a:lstStyle/>
                    <a:p>
                      <a:pPr marL="171450" indent="-171450">
                        <a:buFont typeface="Arial" panose="020B0604020202020204" pitchFamily="34" charset="0"/>
                        <a:buChar char="•"/>
                      </a:pPr>
                      <a:r>
                        <a:rPr lang="ru-RU" sz="1400" dirty="0"/>
                        <a:t>Запрет может не применяться, если цена контракта, заключаемого с единственным поставщиком (подрядчиком, исполнителем), не превышает 1 млн. рублей и при этом ни одна из использованных при определении таких цен цена единицы товара не превышает 300 тыс. рублей;</a:t>
                      </a:r>
                    </a:p>
                    <a:p>
                      <a:pPr marL="171450" indent="-171450">
                        <a:buFont typeface="Arial" panose="020B0604020202020204" pitchFamily="34" charset="0"/>
                        <a:buChar char="•"/>
                      </a:pPr>
                      <a:endParaRPr lang="ru-RU" sz="1400" dirty="0"/>
                    </a:p>
                    <a:p>
                      <a:pPr marL="171450" indent="-171450">
                        <a:buFont typeface="Arial" panose="020B0604020202020204" pitchFamily="34" charset="0"/>
                        <a:buChar char="•"/>
                      </a:pPr>
                      <a:r>
                        <a:rPr lang="ru-RU" sz="1400" dirty="0"/>
                        <a:t>Запрет может не применяться, когда ни одна из использованных при определении цены контракта, заключаемого с единственным поставщиком (подрядчиком, исполнителем) не превышает 300 тыс. рублей и при этом произведение каждой цены единицы товара на количество такого товара не превышает 1 млн. рублей</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Порядок обоснования цены может не применяться, если осуществляется закупка товаров, при которой цена контракта, заключаемого с единственным поставщиком (подрядчиком, исполнителем) договора), не превышает 1 млн. рублей и при этом ни одна из использованных при определении таких цен цена единицы товара не превышает 5 тыс. рублей. </a:t>
                      </a:r>
                    </a:p>
                  </a:txBody>
                  <a:tcPr/>
                </a:tc>
                <a:tc>
                  <a:txBody>
                    <a:bodyPr/>
                    <a:lstStyle/>
                    <a:p>
                      <a:r>
                        <a:rPr lang="ru-RU" sz="1600" dirty="0"/>
                        <a:t>т.е. если по п. 4  п. 5 закупается под запретом смешанный товар (или несколько штук одного и того же товара) правила обоснования цены будут применяться, если цена хотя бы одной позиции превысит 300 тысяч рублей.</a:t>
                      </a:r>
                    </a:p>
                    <a:p>
                      <a:r>
                        <a:rPr lang="ru-RU" sz="1600" dirty="0"/>
                        <a:t>Второе условие про произведение цены на количество не применимо, так как сумма закупки по этим пунктам ограничена 600 тысячами рублей </a:t>
                      </a:r>
                    </a:p>
                  </a:txBody>
                  <a:tcPr/>
                </a:tc>
                <a:extLst>
                  <a:ext uri="{0D108BD9-81ED-4DB2-BD59-A6C34878D82A}">
                    <a16:rowId xmlns:a16="http://schemas.microsoft.com/office/drawing/2014/main" val="2825560593"/>
                  </a:ext>
                </a:extLst>
              </a:tr>
            </a:tbl>
          </a:graphicData>
        </a:graphic>
      </p:graphicFrame>
    </p:spTree>
    <p:extLst>
      <p:ext uri="{BB962C8B-B14F-4D97-AF65-F5344CB8AC3E}">
        <p14:creationId xmlns:p14="http://schemas.microsoft.com/office/powerpoint/2010/main" val="421700857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56839-393E-C506-1999-7AF811A83020}"/>
            </a:ext>
          </a:extLst>
        </p:cNvPr>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4877502-3431-0DCC-4888-ED6C9F2DB6C8}"/>
              </a:ext>
            </a:extLst>
          </p:cNvPr>
          <p:cNvSpPr>
            <a:spLocks noGrp="1"/>
          </p:cNvSpPr>
          <p:nvPr>
            <p:ph type="sldNum" sz="quarter" idx="12"/>
          </p:nvPr>
        </p:nvSpPr>
        <p:spPr/>
        <p:txBody>
          <a:bodyPr/>
          <a:lstStyle/>
          <a:p>
            <a:fld id="{FDCE045B-E14D-4AB8-955F-A6097A020C3F}" type="slidenum">
              <a:rPr lang="ru-RU" smtClean="0"/>
              <a:t>133</a:t>
            </a:fld>
            <a:endParaRPr lang="ru-RU"/>
          </a:p>
        </p:txBody>
      </p:sp>
      <p:graphicFrame>
        <p:nvGraphicFramePr>
          <p:cNvPr id="7" name="Объект 6">
            <a:extLst>
              <a:ext uri="{FF2B5EF4-FFF2-40B4-BE49-F238E27FC236}">
                <a16:creationId xmlns:a16="http://schemas.microsoft.com/office/drawing/2014/main" id="{CAC05361-735F-4F66-AA22-0EDB060840E2}"/>
              </a:ext>
            </a:extLst>
          </p:cNvPr>
          <p:cNvGraphicFramePr>
            <a:graphicFrameLocks noGrp="1"/>
          </p:cNvGraphicFramePr>
          <p:nvPr>
            <p:ph idx="1"/>
            <p:extLst>
              <p:ext uri="{D42A27DB-BD31-4B8C-83A1-F6EECF244321}">
                <p14:modId xmlns:p14="http://schemas.microsoft.com/office/powerpoint/2010/main" val="860487196"/>
              </p:ext>
            </p:extLst>
          </p:nvPr>
        </p:nvGraphicFramePr>
        <p:xfrm>
          <a:off x="47328" y="0"/>
          <a:ext cx="12097344" cy="6924040"/>
        </p:xfrm>
        <a:graphic>
          <a:graphicData uri="http://schemas.openxmlformats.org/drawingml/2006/table">
            <a:tbl>
              <a:tblPr firstRow="1" bandRow="1">
                <a:tableStyleId>{5C22544A-7EE6-4342-B048-85BDC9FD1C3A}</a:tableStyleId>
              </a:tblPr>
              <a:tblGrid>
                <a:gridCol w="5899322">
                  <a:extLst>
                    <a:ext uri="{9D8B030D-6E8A-4147-A177-3AD203B41FA5}">
                      <a16:colId xmlns:a16="http://schemas.microsoft.com/office/drawing/2014/main" val="3593647092"/>
                    </a:ext>
                  </a:extLst>
                </a:gridCol>
                <a:gridCol w="6198022">
                  <a:extLst>
                    <a:ext uri="{9D8B030D-6E8A-4147-A177-3AD203B41FA5}">
                      <a16:colId xmlns:a16="http://schemas.microsoft.com/office/drawing/2014/main" val="152815126"/>
                    </a:ext>
                  </a:extLst>
                </a:gridCol>
              </a:tblGrid>
              <a:tr h="370840">
                <a:tc gridSpan="2">
                  <a:txBody>
                    <a:bodyPr/>
                    <a:lstStyle/>
                    <a:p>
                      <a:pPr algn="ctr"/>
                      <a:r>
                        <a:rPr lang="ru-RU" sz="1600" dirty="0"/>
                        <a:t>Декларация в закупках по пункту 4 и 5 ст. 93, кроме части 12 статьи 93</a:t>
                      </a:r>
                    </a:p>
                  </a:txBody>
                  <a:tcPr/>
                </a:tc>
                <a:tc hMerge="1">
                  <a:txBody>
                    <a:bodyPr/>
                    <a:lstStyle/>
                    <a:p>
                      <a:endParaRPr lang="ru-RU" dirty="0"/>
                    </a:p>
                  </a:txBody>
                  <a:tcPr/>
                </a:tc>
                <a:extLst>
                  <a:ext uri="{0D108BD9-81ED-4DB2-BD59-A6C34878D82A}">
                    <a16:rowId xmlns:a16="http://schemas.microsoft.com/office/drawing/2014/main" val="556493293"/>
                  </a:ext>
                </a:extLst>
              </a:tr>
              <a:tr h="370840">
                <a:tc>
                  <a:txBody>
                    <a:bodyPr/>
                    <a:lstStyle/>
                    <a:p>
                      <a:r>
                        <a:rPr lang="ru-RU" sz="1400" b="1" dirty="0"/>
                        <a:t>Базовое условие № 3  - ограничение может не применяться при осуществлении</a:t>
                      </a:r>
                    </a:p>
                  </a:txBody>
                  <a:tcPr/>
                </a:tc>
                <a:tc>
                  <a:txBody>
                    <a:bodyPr/>
                    <a:lstStyle/>
                    <a:p>
                      <a:r>
                        <a:rPr lang="ru-RU" sz="1400" b="1" dirty="0"/>
                        <a:t>Вывод по п.4 и 5</a:t>
                      </a:r>
                    </a:p>
                  </a:txBody>
                  <a:tcPr/>
                </a:tc>
                <a:extLst>
                  <a:ext uri="{0D108BD9-81ED-4DB2-BD59-A6C34878D82A}">
                    <a16:rowId xmlns:a16="http://schemas.microsoft.com/office/drawing/2014/main" val="63659061"/>
                  </a:ext>
                </a:extLst>
              </a:tr>
              <a:tr h="370840">
                <a:tc>
                  <a:txBody>
                    <a:bodyPr/>
                    <a:lstStyle/>
                    <a:p>
                      <a:r>
                        <a:rPr lang="ru-RU" sz="1400" dirty="0"/>
                        <a:t>а) товара определенного товарного знака ввиду его несовместимости с товарами, на которых размещаются другие товарные знаки, и необходимости обеспечения взаимодействия закупаемого товара с товарами, используемыми заказчиком, за исключением случаев осуществления закупок товара, указанного в позиции 371 </a:t>
                      </a:r>
                      <a:r>
                        <a:rPr lang="ru-RU" sz="1400" i="1" dirty="0"/>
                        <a:t>(тест-полоски по коду  248900 НКМИ)  </a:t>
                      </a:r>
                      <a:r>
                        <a:rPr lang="ru-RU" sz="1400" dirty="0"/>
                        <a:t>приложения N 2 к настоящему постановлению;</a:t>
                      </a:r>
                    </a:p>
                    <a:p>
                      <a:endParaRPr lang="ru-RU" sz="1400" dirty="0"/>
                    </a:p>
                    <a:p>
                      <a:endParaRPr lang="ru-RU" sz="1400" dirty="0"/>
                    </a:p>
                  </a:txBody>
                  <a:tcPr/>
                </a:tc>
                <a:tc>
                  <a:txBody>
                    <a:bodyPr/>
                    <a:lstStyle/>
                    <a:p>
                      <a:r>
                        <a:rPr lang="ru-RU" sz="1400" dirty="0"/>
                        <a:t>Так как ограничение всегда применяется по тест-полоскам по позиции 371 Приложения № 2, при закупке по п. 4 и п. 5 тест-полосок по коду 248900 НКМИ </a:t>
                      </a:r>
                      <a:r>
                        <a:rPr lang="ru-RU" sz="1400" b="1" dirty="0"/>
                        <a:t>не из реестра промышленной продукции </a:t>
                      </a:r>
                      <a:r>
                        <a:rPr lang="ru-RU" sz="1400" dirty="0"/>
                        <a:t>необходима декларация, что в реестре российской промышленной продукции отсутствуют указанные в позициях 371 приложения N 2 к настоящему постановлению товары с характеристиками, соответствующими потребности заказчика. </a:t>
                      </a:r>
                    </a:p>
                    <a:p>
                      <a:r>
                        <a:rPr lang="ru-RU" sz="1400" dirty="0"/>
                        <a:t>При наличии такой декларации нет обязанности соблюдать правила обоснования цены.</a:t>
                      </a:r>
                    </a:p>
                    <a:p>
                      <a:r>
                        <a:rPr lang="ru-RU" sz="1400" dirty="0"/>
                        <a:t>При закупке иных товаров с конкретным товарным знаком по несовместимости по п.4 и 5. декларация не требуется, так как в этом случае ограничение не применяется.</a:t>
                      </a:r>
                    </a:p>
                  </a:txBody>
                  <a:tcPr/>
                </a:tc>
                <a:extLst>
                  <a:ext uri="{0D108BD9-81ED-4DB2-BD59-A6C34878D82A}">
                    <a16:rowId xmlns:a16="http://schemas.microsoft.com/office/drawing/2014/main" val="30417965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t>б) товара из числа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 Положения настоящего подпункта не применяются при осуществлении закупок товаров, указанных в приложении N 2 к настоящему постановлению и являющихся расходными материалами, комплектующими, принадлежностями к медицинским изделиям;</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t>При закупке расходных и комплектующих принадлежностей к медицинским изделиям ограничение применяется всегда. Если в реестре российской промышленной продукции отсутствуют указанные в позициях 1 - 433 приложения N 2 к настоящему постановлению товары с характеристиками, соответствующими потребности заказчика, в том числе и «по расходникам» на медизделия, при наличии декларации в контракте по п.4 и 5, нет обязанности соблюдать правила обоснования цены.</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t>При закупке всех остальных «расходников» декларация не требуется, так как в этих случаях ограничение не применяется</a:t>
                      </a:r>
                    </a:p>
                  </a:txBody>
                  <a:tcPr/>
                </a:tc>
                <a:extLst>
                  <a:ext uri="{0D108BD9-81ED-4DB2-BD59-A6C34878D82A}">
                    <a16:rowId xmlns:a16="http://schemas.microsoft.com/office/drawing/2014/main" val="2825560593"/>
                  </a:ext>
                </a:extLst>
              </a:tr>
              <a:tr h="370840">
                <a:tc>
                  <a:txBody>
                    <a:bodyPr/>
                    <a:lstStyle/>
                    <a:p>
                      <a:r>
                        <a:rPr lang="ru-RU" sz="1400" dirty="0"/>
                        <a:t>в) товаров, указанных в позициях 100 и 101 приложения N 2 к настоящему постановлению, в целях обеспечения нужд спорта высших достижений; </a:t>
                      </a:r>
                      <a:r>
                        <a:rPr lang="ru-RU" sz="1400" i="1" dirty="0">
                          <a:solidFill>
                            <a:srgbClr val="7030A0"/>
                          </a:solidFill>
                        </a:rPr>
                        <a:t>(100. Оружие спортивное огнестрельное с нарезным стволом; 101. Патроны и боеприпасы прочие и их детали)</a:t>
                      </a:r>
                    </a:p>
                    <a:p>
                      <a:r>
                        <a:rPr lang="ru-RU" sz="1400" dirty="0"/>
                        <a:t>г) товара из числа запасных частей и деталей к используемому оружию спортивному огнестрельному с нарезным стволом, происходящему из иностранного государства.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t>При закупке указанных позиций и запчастей и деталей по п. 4 и 5 декларация не требуется, так как в этих случаях ограничение не применяется</a:t>
                      </a:r>
                    </a:p>
                  </a:txBody>
                  <a:tcPr/>
                </a:tc>
                <a:extLst>
                  <a:ext uri="{0D108BD9-81ED-4DB2-BD59-A6C34878D82A}">
                    <a16:rowId xmlns:a16="http://schemas.microsoft.com/office/drawing/2014/main" val="2863733911"/>
                  </a:ext>
                </a:extLst>
              </a:tr>
            </a:tbl>
          </a:graphicData>
        </a:graphic>
      </p:graphicFrame>
    </p:spTree>
    <p:extLst>
      <p:ext uri="{BB962C8B-B14F-4D97-AF65-F5344CB8AC3E}">
        <p14:creationId xmlns:p14="http://schemas.microsoft.com/office/powerpoint/2010/main" val="34403255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22CB8-E53F-DD7C-321E-B80DC936BA34}"/>
            </a:ext>
          </a:extLst>
        </p:cNvPr>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0695503-1337-6133-D04B-FAAE99342195}"/>
              </a:ext>
            </a:extLst>
          </p:cNvPr>
          <p:cNvSpPr>
            <a:spLocks noGrp="1"/>
          </p:cNvSpPr>
          <p:nvPr>
            <p:ph type="sldNum" sz="quarter" idx="12"/>
          </p:nvPr>
        </p:nvSpPr>
        <p:spPr/>
        <p:txBody>
          <a:bodyPr/>
          <a:lstStyle/>
          <a:p>
            <a:fld id="{FDCE045B-E14D-4AB8-955F-A6097A020C3F}" type="slidenum">
              <a:rPr lang="ru-RU" smtClean="0"/>
              <a:t>134</a:t>
            </a:fld>
            <a:endParaRPr lang="ru-RU"/>
          </a:p>
        </p:txBody>
      </p:sp>
      <p:graphicFrame>
        <p:nvGraphicFramePr>
          <p:cNvPr id="7" name="Объект 6">
            <a:extLst>
              <a:ext uri="{FF2B5EF4-FFF2-40B4-BE49-F238E27FC236}">
                <a16:creationId xmlns:a16="http://schemas.microsoft.com/office/drawing/2014/main" id="{09965107-9327-F42E-857D-AA670AAF7669}"/>
              </a:ext>
            </a:extLst>
          </p:cNvPr>
          <p:cNvGraphicFramePr>
            <a:graphicFrameLocks noGrp="1"/>
          </p:cNvGraphicFramePr>
          <p:nvPr>
            <p:ph idx="1"/>
            <p:extLst>
              <p:ext uri="{D42A27DB-BD31-4B8C-83A1-F6EECF244321}">
                <p14:modId xmlns:p14="http://schemas.microsoft.com/office/powerpoint/2010/main" val="926995564"/>
              </p:ext>
            </p:extLst>
          </p:nvPr>
        </p:nvGraphicFramePr>
        <p:xfrm>
          <a:off x="119336" y="35755"/>
          <a:ext cx="11665296" cy="5466080"/>
        </p:xfrm>
        <a:graphic>
          <a:graphicData uri="http://schemas.openxmlformats.org/drawingml/2006/table">
            <a:tbl>
              <a:tblPr firstRow="1" bandRow="1">
                <a:tableStyleId>{5C22544A-7EE6-4342-B048-85BDC9FD1C3A}</a:tableStyleId>
              </a:tblPr>
              <a:tblGrid>
                <a:gridCol w="5688632">
                  <a:extLst>
                    <a:ext uri="{9D8B030D-6E8A-4147-A177-3AD203B41FA5}">
                      <a16:colId xmlns:a16="http://schemas.microsoft.com/office/drawing/2014/main" val="3593647092"/>
                    </a:ext>
                  </a:extLst>
                </a:gridCol>
                <a:gridCol w="5976664">
                  <a:extLst>
                    <a:ext uri="{9D8B030D-6E8A-4147-A177-3AD203B41FA5}">
                      <a16:colId xmlns:a16="http://schemas.microsoft.com/office/drawing/2014/main" val="152815126"/>
                    </a:ext>
                  </a:extLst>
                </a:gridCol>
              </a:tblGrid>
              <a:tr h="370840">
                <a:tc gridSpan="2">
                  <a:txBody>
                    <a:bodyPr/>
                    <a:lstStyle/>
                    <a:p>
                      <a:pPr algn="ctr"/>
                      <a:r>
                        <a:rPr lang="ru-RU" sz="1600" dirty="0"/>
                        <a:t>Декларация в закупках по пункту 4 и 5 ст. 93, кроме части 12 статьи 93</a:t>
                      </a:r>
                    </a:p>
                  </a:txBody>
                  <a:tcPr/>
                </a:tc>
                <a:tc hMerge="1">
                  <a:txBody>
                    <a:bodyPr/>
                    <a:lstStyle/>
                    <a:p>
                      <a:endParaRPr lang="ru-RU" dirty="0"/>
                    </a:p>
                  </a:txBody>
                  <a:tcPr/>
                </a:tc>
                <a:extLst>
                  <a:ext uri="{0D108BD9-81ED-4DB2-BD59-A6C34878D82A}">
                    <a16:rowId xmlns:a16="http://schemas.microsoft.com/office/drawing/2014/main" val="556493293"/>
                  </a:ext>
                </a:extLst>
              </a:tr>
              <a:tr h="370840">
                <a:tc>
                  <a:txBody>
                    <a:bodyPr/>
                    <a:lstStyle/>
                    <a:p>
                      <a:r>
                        <a:rPr lang="ru-RU" sz="1600" b="1" dirty="0"/>
                        <a:t>Базовое условие № 4</a:t>
                      </a:r>
                    </a:p>
                  </a:txBody>
                  <a:tcPr/>
                </a:tc>
                <a:tc>
                  <a:txBody>
                    <a:bodyPr/>
                    <a:lstStyle/>
                    <a:p>
                      <a:r>
                        <a:rPr lang="ru-RU" sz="1600" b="1" dirty="0"/>
                        <a:t>Вывод по п.4 и 5</a:t>
                      </a:r>
                    </a:p>
                  </a:txBody>
                  <a:tcPr/>
                </a:tc>
                <a:extLst>
                  <a:ext uri="{0D108BD9-81ED-4DB2-BD59-A6C34878D82A}">
                    <a16:rowId xmlns:a16="http://schemas.microsoft.com/office/drawing/2014/main" val="63659061"/>
                  </a:ext>
                </a:extLst>
              </a:tr>
              <a:tr h="370840">
                <a:tc>
                  <a:txBody>
                    <a:bodyPr/>
                    <a:lstStyle/>
                    <a:p>
                      <a:r>
                        <a:rPr lang="ru-RU" sz="1600" dirty="0"/>
                        <a:t>Правила обоснования цены могут не применяться если в реестре российской промышленной продукции отсутствуют указанные в позициях 1 - 433 приложения N 2 к настоящему постановлению товары с характеристиками, соответствующими потребности заказчика, отсутствует производство на территории Российской Федерации товаров, указанных в позициях 434 - 465 приложения N 2 к настоящему постановлению, которые декларируются в обосновании начальной (максимальной) цены контракта, цены контракта, заключаемого с единственным поставщиком (подрядчиком, исполнителем), начальной цены единицы товара (в том числе товаров, поставляемых при выполнении закупаемых работ, оказании закупаемых услуг), начальной цены единицы работы, услуги. В случаях, при которых такое обоснование в соответствии с Федеральным законом "О контрактной системе в сфере закупок товаров, работ, услуг для обеспечения государственных и муниципальных нужд" не составляется, отсутствие производства такого товара на территории Российской Федерации декларируется в контракте</a:t>
                      </a:r>
                    </a:p>
                  </a:txBody>
                  <a:tcPr/>
                </a:tc>
                <a:tc>
                  <a:txBody>
                    <a:bodyPr/>
                    <a:lstStyle/>
                    <a:p>
                      <a:r>
                        <a:rPr lang="ru-RU" sz="1600" dirty="0"/>
                        <a:t>Во всех случаях закупки  товаров «под ограничением» по п. 4 и 5 за исключением закупок по «Базовому правилу № 3», правила обоснования цены должны применяться, если в реестре российской промышленной продукции есть указанные в позициях 1 - 433 приложения N 2 к настоящему постановлению товары с характеристиками, соответствующими потребности заказчика, есть производство на территории Российской Федерации товаров, указанных в позициях 434 - 465 приложения N 2.</a:t>
                      </a:r>
                    </a:p>
                    <a:p>
                      <a:endParaRPr lang="ru-RU" sz="1600" dirty="0"/>
                    </a:p>
                    <a:p>
                      <a:r>
                        <a:rPr lang="ru-RU" sz="1600" dirty="0"/>
                        <a:t>Во всех случаях закупки  </a:t>
                      </a:r>
                      <a:r>
                        <a:rPr lang="ru-RU" sz="1600" b="1" dirty="0"/>
                        <a:t>иностранных</a:t>
                      </a:r>
                      <a:r>
                        <a:rPr lang="ru-RU" sz="1600" dirty="0"/>
                        <a:t> товаров «под ограничением» по п. 4 и 5 за исключением закупок по «Базовому правилу № 3», декларация должна быть составе контракта.</a:t>
                      </a:r>
                    </a:p>
                  </a:txBody>
                  <a:tcPr/>
                </a:tc>
                <a:extLst>
                  <a:ext uri="{0D108BD9-81ED-4DB2-BD59-A6C34878D82A}">
                    <a16:rowId xmlns:a16="http://schemas.microsoft.com/office/drawing/2014/main" val="3041796506"/>
                  </a:ext>
                </a:extLst>
              </a:tr>
            </a:tbl>
          </a:graphicData>
        </a:graphic>
      </p:graphicFrame>
    </p:spTree>
    <p:extLst>
      <p:ext uri="{BB962C8B-B14F-4D97-AF65-F5344CB8AC3E}">
        <p14:creationId xmlns:p14="http://schemas.microsoft.com/office/powerpoint/2010/main" val="13459937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0970D9-04EC-9CC2-AE7D-E984112463A5}"/>
              </a:ext>
            </a:extLst>
          </p:cNvPr>
          <p:cNvSpPr>
            <a:spLocks noGrp="1"/>
          </p:cNvSpPr>
          <p:nvPr>
            <p:ph type="ctrTitle"/>
          </p:nvPr>
        </p:nvSpPr>
        <p:spPr>
          <a:xfrm>
            <a:off x="1648287" y="1859210"/>
            <a:ext cx="9144000" cy="1070421"/>
          </a:xfrm>
        </p:spPr>
        <p:txBody>
          <a:bodyPr>
            <a:noAutofit/>
          </a:bodyPr>
          <a:lstStyle/>
          <a:p>
            <a:r>
              <a:rPr lang="ru-RU" sz="3600" dirty="0"/>
              <a:t>Первые судебные решения по новому национальному режиму</a:t>
            </a:r>
          </a:p>
        </p:txBody>
      </p:sp>
    </p:spTree>
    <p:extLst>
      <p:ext uri="{BB962C8B-B14F-4D97-AF65-F5344CB8AC3E}">
        <p14:creationId xmlns:p14="http://schemas.microsoft.com/office/powerpoint/2010/main" val="24304176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180F0-306B-9EA5-B107-D489E341662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72EBCB-2430-9524-317A-466FA0BA0533}"/>
              </a:ext>
            </a:extLst>
          </p:cNvPr>
          <p:cNvSpPr>
            <a:spLocks noGrp="1"/>
          </p:cNvSpPr>
          <p:nvPr>
            <p:ph type="title"/>
          </p:nvPr>
        </p:nvSpPr>
        <p:spPr>
          <a:xfrm>
            <a:off x="0" y="70881"/>
            <a:ext cx="11940466" cy="540397"/>
          </a:xfrm>
        </p:spPr>
        <p:txBody>
          <a:bodyPr>
            <a:noAutofit/>
          </a:bodyPr>
          <a:lstStyle/>
          <a:p>
            <a:pPr algn="ctr"/>
            <a:r>
              <a:rPr lang="ru-RU" sz="2400" dirty="0">
                <a:solidFill>
                  <a:srgbClr val="0070C0"/>
                </a:solidFill>
              </a:rPr>
              <a:t>АС Чувашской Республики Решение от 03.07.2025 года  по Делу № А79-3384/2025 (1 из 3)</a:t>
            </a:r>
          </a:p>
        </p:txBody>
      </p:sp>
      <p:graphicFrame>
        <p:nvGraphicFramePr>
          <p:cNvPr id="4" name="Объект 3">
            <a:extLst>
              <a:ext uri="{FF2B5EF4-FFF2-40B4-BE49-F238E27FC236}">
                <a16:creationId xmlns:a16="http://schemas.microsoft.com/office/drawing/2014/main" id="{A0984371-BDB0-4FD3-5332-718856D3B9C6}"/>
              </a:ext>
            </a:extLst>
          </p:cNvPr>
          <p:cNvGraphicFramePr>
            <a:graphicFrameLocks noGrp="1"/>
          </p:cNvGraphicFramePr>
          <p:nvPr>
            <p:ph idx="1"/>
          </p:nvPr>
        </p:nvGraphicFramePr>
        <p:xfrm>
          <a:off x="461639" y="611278"/>
          <a:ext cx="11319028" cy="1010920"/>
        </p:xfrm>
        <a:graphic>
          <a:graphicData uri="http://schemas.openxmlformats.org/drawingml/2006/table">
            <a:tbl>
              <a:tblPr firstRow="1" bandRow="1">
                <a:tableStyleId>{F5AB1C69-6EDB-4FF4-983F-18BD219EF322}</a:tableStyleId>
              </a:tblPr>
              <a:tblGrid>
                <a:gridCol w="1980377">
                  <a:extLst>
                    <a:ext uri="{9D8B030D-6E8A-4147-A177-3AD203B41FA5}">
                      <a16:colId xmlns:a16="http://schemas.microsoft.com/office/drawing/2014/main" val="3079683067"/>
                    </a:ext>
                  </a:extLst>
                </a:gridCol>
                <a:gridCol w="3079894">
                  <a:extLst>
                    <a:ext uri="{9D8B030D-6E8A-4147-A177-3AD203B41FA5}">
                      <a16:colId xmlns:a16="http://schemas.microsoft.com/office/drawing/2014/main" val="3197436877"/>
                    </a:ext>
                  </a:extLst>
                </a:gridCol>
                <a:gridCol w="6258757">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ИП Болдырев К.Д. </a:t>
                      </a:r>
                    </a:p>
                  </a:txBody>
                  <a:tcPr/>
                </a:tc>
                <a:tc>
                  <a:txBody>
                    <a:bodyPr/>
                    <a:lstStyle/>
                    <a:p>
                      <a:r>
                        <a:rPr lang="ru-RU" dirty="0"/>
                        <a:t>БУЗ «Городская клиническая больница № 1»</a:t>
                      </a:r>
                    </a:p>
                  </a:txBody>
                  <a:tcPr/>
                </a:tc>
                <a:tc>
                  <a:txBody>
                    <a:bodyPr/>
                    <a:lstStyle/>
                    <a:p>
                      <a:r>
                        <a:rPr lang="ru-RU" dirty="0"/>
                        <a:t>О признании недействительным решения об одностороннем отказе от исполнения контракта </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442C730F-69F4-D768-A932-2CAC99A6966F}"/>
              </a:ext>
            </a:extLst>
          </p:cNvPr>
          <p:cNvSpPr txBox="1"/>
          <p:nvPr/>
        </p:nvSpPr>
        <p:spPr>
          <a:xfrm>
            <a:off x="461639" y="1779687"/>
            <a:ext cx="11478827"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в рамках Закона № 44-ФЗ электронный аукцион на поставку принтеров (КТРУ 26.20.16.120-00000101).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Для участия в закупке поступило пять заявок, в том числе от предпринимателя. Аукцион был признан несостоявшимся, так как при установлении в извещении ограничения в соответствии с Постановлением № 1875, только заявка истца содержала номер реестровой записи. Остальные участники предлагали к поставке продукцию КНР.</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заявке истец предложил к поставке товар – принтер, товарный знак – «Катюша», страна происхождения товара – Российская Федерация.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момент передачи проекта контракта заказчик в Спецификацию внес, наряду с названием объекта закупки «принтер» информацию о том, что это - устройство периферийное с двумя или более функциями «Катюша» М133. Номер записи в реестре промышленной продукции 10596233 от 09.12.2024, которую он самостоятельно установил путем анализа номера реестровой записи, представленной в заявке участника.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Участник не согласился с уточнением по модели, не подписал контракт и был признан уклонившимся от заключения контракта.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Участник подал жалобу в УФАС, признанную в итоге обоснованной с формулировкой: «Заказчик включил в проект контракта характеристики, не указанные участником в заявке.» Заказчику было выдано предписание (от 10.03.2025) - отменить протокол признания участника уклонившимся от заключения контракта; вернуться к процедуре подписания контракта с учетом мотивировочной части решения УФАС.</a:t>
            </a:r>
          </a:p>
        </p:txBody>
      </p:sp>
    </p:spTree>
    <p:extLst>
      <p:ext uri="{BB962C8B-B14F-4D97-AF65-F5344CB8AC3E}">
        <p14:creationId xmlns:p14="http://schemas.microsoft.com/office/powerpoint/2010/main" val="355741477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75137-3AB4-7375-A71E-86D44970CE9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6C77C5-FF44-8C71-C237-4ABFD95FD2BD}"/>
              </a:ext>
            </a:extLst>
          </p:cNvPr>
          <p:cNvSpPr>
            <a:spLocks noGrp="1"/>
          </p:cNvSpPr>
          <p:nvPr>
            <p:ph type="title"/>
          </p:nvPr>
        </p:nvSpPr>
        <p:spPr>
          <a:xfrm>
            <a:off x="194199" y="195168"/>
            <a:ext cx="11803602" cy="540397"/>
          </a:xfrm>
        </p:spPr>
        <p:txBody>
          <a:bodyPr>
            <a:noAutofit/>
          </a:bodyPr>
          <a:lstStyle/>
          <a:p>
            <a:pPr algn="ctr"/>
            <a:r>
              <a:rPr lang="ru-RU" sz="2400" dirty="0">
                <a:solidFill>
                  <a:srgbClr val="0070C0"/>
                </a:solidFill>
              </a:rPr>
              <a:t>АС Чувашской Республики Решение от 03 июля 2025 года  по Делу № А79-3384/2025 </a:t>
            </a:r>
            <a:br>
              <a:rPr lang="ru-RU" sz="2400" dirty="0">
                <a:solidFill>
                  <a:srgbClr val="0070C0"/>
                </a:solidFill>
              </a:rPr>
            </a:br>
            <a:r>
              <a:rPr lang="ru-RU" sz="2400" dirty="0">
                <a:solidFill>
                  <a:srgbClr val="0070C0"/>
                </a:solidFill>
              </a:rPr>
              <a:t>(2 из 3)</a:t>
            </a:r>
          </a:p>
        </p:txBody>
      </p:sp>
      <p:sp>
        <p:nvSpPr>
          <p:cNvPr id="5" name="Объект 4">
            <a:extLst>
              <a:ext uri="{FF2B5EF4-FFF2-40B4-BE49-F238E27FC236}">
                <a16:creationId xmlns:a16="http://schemas.microsoft.com/office/drawing/2014/main" id="{266A73E5-0361-CB40-BEB5-CBB68654A8FE}"/>
              </a:ext>
            </a:extLst>
          </p:cNvPr>
          <p:cNvSpPr>
            <a:spLocks noGrp="1"/>
          </p:cNvSpPr>
          <p:nvPr>
            <p:ph idx="1"/>
          </p:nvPr>
        </p:nvSpPr>
        <p:spPr>
          <a:xfrm>
            <a:off x="634014" y="980965"/>
            <a:ext cx="10515600" cy="5535245"/>
          </a:xfrm>
        </p:spPr>
        <p:txBody>
          <a:bodyPr>
            <a:normAutofit/>
          </a:bodyPr>
          <a:lstStyle/>
          <a:p>
            <a:r>
              <a:rPr lang="ru-RU" sz="1800" dirty="0"/>
              <a:t>В итоге в ЕИС размещен контракт от 19.03.2025, подписанный обеими сторонами, в Спецификации которого сохранилось уточнение, внесенное заказчиком. В печатной форме никакого уточнения нет, так как она воспроизводит цифровое извещение.</a:t>
            </a:r>
          </a:p>
          <a:p>
            <a:r>
              <a:rPr lang="ru-RU" sz="1800" dirty="0"/>
              <a:t>Исполнение контракта дошло до поставки.</a:t>
            </a:r>
          </a:p>
          <a:p>
            <a:r>
              <a:rPr lang="ru-RU" sz="1800" dirty="0"/>
              <a:t>Поставщик (истец) предъявил к приемке товар – принтер «Катюша», страна производства – Россия, номер записи в реестре промышленной продукции – 10596613, который отличается от указанного в контракте (и заявке).</a:t>
            </a:r>
          </a:p>
          <a:p>
            <a:r>
              <a:rPr lang="ru-RU" sz="1800" dirty="0"/>
              <a:t>Заказчик отказался от подписания документа о приемке по причине того,  что поставленный товар не соответствует условиям контракта. Заказчик ввиду поставки товара, не соответствующего условиям контракта, принял решение об одностороннем отказе от исполнения контракта, которое и оспаривает поставщик.</a:t>
            </a:r>
          </a:p>
          <a:p>
            <a:pPr marL="0" indent="0">
              <a:buNone/>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i="0" u="none" strike="noStrike" kern="1200" cap="none" spc="0" normalizeH="0" baseline="0" noProof="0" dirty="0">
                <a:ln>
                  <a:noFill/>
                </a:ln>
                <a:solidFill>
                  <a:prstClr val="black"/>
                </a:solidFill>
                <a:effectLst/>
                <a:uLnTx/>
                <a:uFillTx/>
                <a:latin typeface="Calibri" panose="020F0502020204030204"/>
                <a:ea typeface="+mn-ea"/>
                <a:cs typeface="+mn-cs"/>
              </a:rPr>
              <a:t>иск удовлетворить. Предъявленный к приемке товар характеристикам</a:t>
            </a:r>
            <a:r>
              <a:rPr lang="ru-RU" sz="1800" dirty="0">
                <a:solidFill>
                  <a:prstClr val="black"/>
                </a:solidFill>
              </a:rPr>
              <a:t> соответствует приведенным </a:t>
            </a:r>
            <a:r>
              <a:rPr kumimoji="0" lang="ru-RU" sz="1800" i="0" u="none" strike="noStrike" kern="1200" cap="none" spc="0" normalizeH="0" baseline="0" noProof="0" dirty="0">
                <a:ln>
                  <a:noFill/>
                </a:ln>
                <a:solidFill>
                  <a:prstClr val="black"/>
                </a:solidFill>
                <a:effectLst/>
                <a:uLnTx/>
                <a:uFillTx/>
                <a:latin typeface="Calibri" panose="020F0502020204030204"/>
                <a:ea typeface="+mn-ea"/>
                <a:cs typeface="+mn-cs"/>
              </a:rPr>
              <a:t>в приложении № 1 (Описание объекта закупки). Данное обстоятельство не оспаривается и учреждением. </a:t>
            </a:r>
          </a:p>
          <a:p>
            <a:r>
              <a:rPr lang="ru-RU" sz="1800" dirty="0"/>
              <a:t>Как усматривается из спецификации, номер записи товара в реестре российской промышленной продукции сторонами указан в разделе «Страна происхождения товара» в соответствии с требованиями Закона № 44-ФЗ и постановления  Правительства  Российской  Федерации  от  23.12.2024  №  1875. Обязанность поставки товара, зарегистрированного в реестре российской промышленной продукции под номером 10596233 условиями контракта не предусмотрена.</a:t>
            </a:r>
          </a:p>
          <a:p>
            <a:endParaRPr lang="ru-RU" sz="1800" dirty="0"/>
          </a:p>
          <a:p>
            <a:endParaRPr lang="ru-RU" sz="1800" dirty="0"/>
          </a:p>
        </p:txBody>
      </p:sp>
    </p:spTree>
    <p:extLst>
      <p:ext uri="{BB962C8B-B14F-4D97-AF65-F5344CB8AC3E}">
        <p14:creationId xmlns:p14="http://schemas.microsoft.com/office/powerpoint/2010/main" val="15395732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74A71-FD44-75FC-B4F2-EEEFF34BED4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C1B9F2-3E55-E938-803F-438D1733FA24}"/>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Чувашской Республики Решение от 03 июля 2025 года  по Делу № А79-3384/2025 </a:t>
            </a:r>
            <a:br>
              <a:rPr lang="ru-RU" sz="2400" dirty="0">
                <a:solidFill>
                  <a:srgbClr val="0070C0"/>
                </a:solidFill>
              </a:rPr>
            </a:br>
            <a:r>
              <a:rPr lang="ru-RU" sz="2400" dirty="0">
                <a:solidFill>
                  <a:srgbClr val="0070C0"/>
                </a:solidFill>
              </a:rPr>
              <a:t>(3 из 3)</a:t>
            </a:r>
          </a:p>
        </p:txBody>
      </p:sp>
      <p:sp>
        <p:nvSpPr>
          <p:cNvPr id="5" name="Объект 4">
            <a:extLst>
              <a:ext uri="{FF2B5EF4-FFF2-40B4-BE49-F238E27FC236}">
                <a16:creationId xmlns:a16="http://schemas.microsoft.com/office/drawing/2014/main" id="{BAB17954-789E-DCA7-57FC-B98A7A99E9C4}"/>
              </a:ext>
            </a:extLst>
          </p:cNvPr>
          <p:cNvSpPr>
            <a:spLocks noGrp="1"/>
          </p:cNvSpPr>
          <p:nvPr>
            <p:ph idx="1"/>
          </p:nvPr>
        </p:nvSpPr>
        <p:spPr>
          <a:xfrm>
            <a:off x="642891" y="661369"/>
            <a:ext cx="10515600" cy="6125750"/>
          </a:xfrm>
        </p:spPr>
        <p:txBody>
          <a:bodyPr>
            <a:normAutofit/>
          </a:bodyPr>
          <a:lstStyle/>
          <a:p>
            <a:pPr marL="0" indent="0">
              <a:buNone/>
            </a:pPr>
            <a:r>
              <a:rPr lang="ru-RU" sz="1800" b="1" dirty="0">
                <a:solidFill>
                  <a:srgbClr val="7030A0"/>
                </a:solidFill>
              </a:rPr>
              <a:t>Комментарий.</a:t>
            </a:r>
          </a:p>
          <a:p>
            <a:r>
              <a:rPr lang="ru-RU" sz="1800" dirty="0"/>
              <a:t>На самом деле Спецификация к контракту выглядит следующим образом:</a:t>
            </a:r>
          </a:p>
        </p:txBody>
      </p:sp>
      <p:pic>
        <p:nvPicPr>
          <p:cNvPr id="4" name="Рисунок 3">
            <a:extLst>
              <a:ext uri="{FF2B5EF4-FFF2-40B4-BE49-F238E27FC236}">
                <a16:creationId xmlns:a16="http://schemas.microsoft.com/office/drawing/2014/main" id="{1C2857C1-2A7B-AFCD-55D3-F8E588FA1474}"/>
              </a:ext>
            </a:extLst>
          </p:cNvPr>
          <p:cNvPicPr>
            <a:picLocks noChangeAspect="1"/>
          </p:cNvPicPr>
          <p:nvPr/>
        </p:nvPicPr>
        <p:blipFill>
          <a:blip r:embed="rId3"/>
          <a:stretch>
            <a:fillRect/>
          </a:stretch>
        </p:blipFill>
        <p:spPr>
          <a:xfrm>
            <a:off x="731615" y="1510519"/>
            <a:ext cx="6716062" cy="3677163"/>
          </a:xfrm>
          <a:prstGeom prst="rect">
            <a:avLst/>
          </a:prstGeom>
        </p:spPr>
      </p:pic>
      <p:sp>
        <p:nvSpPr>
          <p:cNvPr id="7" name="TextBox 6">
            <a:extLst>
              <a:ext uri="{FF2B5EF4-FFF2-40B4-BE49-F238E27FC236}">
                <a16:creationId xmlns:a16="http://schemas.microsoft.com/office/drawing/2014/main" id="{45B2C970-D675-1870-4F52-D5D4C30C0542}"/>
              </a:ext>
            </a:extLst>
          </p:cNvPr>
          <p:cNvSpPr txBox="1"/>
          <p:nvPr/>
        </p:nvSpPr>
        <p:spPr>
          <a:xfrm>
            <a:off x="432681" y="5436667"/>
            <a:ext cx="1114670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7030A0"/>
                </a:solidFill>
                <a:effectLst/>
                <a:uLnTx/>
                <a:uFillTx/>
                <a:latin typeface="Calibri" panose="020F0502020204030204"/>
                <a:ea typeface="+mn-ea"/>
                <a:cs typeface="+mn-cs"/>
              </a:rPr>
              <a:t>То есть номер реестровой записи указан в другом разделе, а не в разделе «Страна происхождения товара», как указано в решении суда. Вывод суда о том, что контрактом не предусмотрена поставка  принтера, зарегистрированного в реестре российской промышленной продукции под номером 10596233 представляется ошибочным.</a:t>
            </a:r>
          </a:p>
        </p:txBody>
      </p:sp>
    </p:spTree>
    <p:extLst>
      <p:ext uri="{BB962C8B-B14F-4D97-AF65-F5344CB8AC3E}">
        <p14:creationId xmlns:p14="http://schemas.microsoft.com/office/powerpoint/2010/main" val="235561516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48337-BBEA-3BDE-48C3-5C7E86BCFFE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D64EC6-9718-C216-DE9F-39D9E4A37926}"/>
              </a:ext>
            </a:extLst>
          </p:cNvPr>
          <p:cNvSpPr>
            <a:spLocks noGrp="1"/>
          </p:cNvSpPr>
          <p:nvPr>
            <p:ph type="title"/>
          </p:nvPr>
        </p:nvSpPr>
        <p:spPr>
          <a:xfrm>
            <a:off x="0" y="70881"/>
            <a:ext cx="11940466" cy="540397"/>
          </a:xfrm>
        </p:spPr>
        <p:txBody>
          <a:bodyPr>
            <a:noAutofit/>
          </a:bodyPr>
          <a:lstStyle/>
          <a:p>
            <a:pPr algn="ctr"/>
            <a:r>
              <a:rPr lang="ru-RU" sz="2400" dirty="0">
                <a:solidFill>
                  <a:srgbClr val="0070C0"/>
                </a:solidFill>
              </a:rPr>
              <a:t>АС Хабаровского края Решение от 24 июня 2025 года по Делу № А73-6120/2025 (1 из 2)</a:t>
            </a:r>
          </a:p>
        </p:txBody>
      </p:sp>
      <p:graphicFrame>
        <p:nvGraphicFramePr>
          <p:cNvPr id="4" name="Объект 3">
            <a:extLst>
              <a:ext uri="{FF2B5EF4-FFF2-40B4-BE49-F238E27FC236}">
                <a16:creationId xmlns:a16="http://schemas.microsoft.com/office/drawing/2014/main" id="{3496395E-873A-173B-12D8-F30DF298F100}"/>
              </a:ext>
            </a:extLst>
          </p:cNvPr>
          <p:cNvGraphicFramePr>
            <a:graphicFrameLocks noGrp="1"/>
          </p:cNvGraphicFramePr>
          <p:nvPr>
            <p:ph idx="1"/>
          </p:nvPr>
        </p:nvGraphicFramePr>
        <p:xfrm>
          <a:off x="461639" y="611278"/>
          <a:ext cx="11319028" cy="1010920"/>
        </p:xfrm>
        <a:graphic>
          <a:graphicData uri="http://schemas.openxmlformats.org/drawingml/2006/table">
            <a:tbl>
              <a:tblPr firstRow="1" bandRow="1">
                <a:tableStyleId>{F5AB1C69-6EDB-4FF4-983F-18BD219EF322}</a:tableStyleId>
              </a:tblPr>
              <a:tblGrid>
                <a:gridCol w="2610035">
                  <a:extLst>
                    <a:ext uri="{9D8B030D-6E8A-4147-A177-3AD203B41FA5}">
                      <a16:colId xmlns:a16="http://schemas.microsoft.com/office/drawing/2014/main" val="3079683067"/>
                    </a:ext>
                  </a:extLst>
                </a:gridCol>
                <a:gridCol w="2450236">
                  <a:extLst>
                    <a:ext uri="{9D8B030D-6E8A-4147-A177-3AD203B41FA5}">
                      <a16:colId xmlns:a16="http://schemas.microsoft.com/office/drawing/2014/main" val="3197436877"/>
                    </a:ext>
                  </a:extLst>
                </a:gridCol>
                <a:gridCol w="6258757">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ФКУ «ИК № 6 УФСИН по Хабаровскому краю» </a:t>
                      </a:r>
                    </a:p>
                  </a:txBody>
                  <a:tcPr/>
                </a:tc>
                <a:tc>
                  <a:txBody>
                    <a:bodyPr/>
                    <a:lstStyle/>
                    <a:p>
                      <a:r>
                        <a:rPr lang="ru-RU" sz="1800" kern="1200" dirty="0">
                          <a:solidFill>
                            <a:schemeClr val="dk1"/>
                          </a:solidFill>
                          <a:effectLst/>
                          <a:latin typeface="+mn-lt"/>
                          <a:ea typeface="+mn-ea"/>
                          <a:cs typeface="+mn-cs"/>
                        </a:rPr>
                        <a:t>УФАС по Хабаровскому краю </a:t>
                      </a:r>
                      <a:endParaRPr lang="ru-RU" dirty="0"/>
                    </a:p>
                  </a:txBody>
                  <a:tcPr/>
                </a:tc>
                <a:tc>
                  <a:txBody>
                    <a:bodyPr/>
                    <a:lstStyle/>
                    <a:p>
                      <a:r>
                        <a:rPr lang="ru-RU" dirty="0"/>
                        <a:t>О признании недействительными решения от … № … и предписания от … №… .</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FB6CF492-E551-228D-D6E6-7F7D1E862ABA}"/>
              </a:ext>
            </a:extLst>
          </p:cNvPr>
          <p:cNvSpPr txBox="1"/>
          <p:nvPr/>
        </p:nvSpPr>
        <p:spPr>
          <a:xfrm>
            <a:off x="204186" y="1779687"/>
            <a:ext cx="11576481"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в рамках Закона № 44-ФЗ электронный аукцион на поставку камер видеонаблюдения. В извещении было установлено ограничение в соответствии с Постановлением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Согласно протоколу подведения итогов определения поставщика (подрядчика, исполнителя) на участие в закупке подано  7  заявок, из которых только одна заявка признана соответствующей требованиям извещения.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Заявка ООО «Бисмарк» отклонена по следующему основанию: «Непредставление документов, предусмотренных пунктом 5 части 1 статьи 43 Закона № 44-ФЗ (отклонение по пункту 5 части 12 статьи 48 Закона № 44-ФЗ) Отклонена. Установлено ограничение допуска товара иностранного происхождения из закупки, входящей в перечень согласно приложению № 2 ПП РФ № 1875.  Непредставление документов, предусмотренных пунктом 5 части 1 статьи 43 Закона № 44-ФЗ (Отклонение по пункту 5 части 12 статьи 48 Закона № 44-ФЗ) Заявка на участие в закупке отклоняется по основаниям, предусмотренным пунктом 5 части 12 статьи 48 Федерального закона от 05.04.2013 № 44-ФЗ. Участником предложен товар, страна происхождения которого, не подтверждена: отсутствует р/н в реестре российской промышленной продукции (в евразийском реестре промышленных товаров государств – членов Евразийского экономического союза). Требование установлено Извещением о проведении электронного аукциона, подпункты «а» и «б» пункта 3 Постановления Правительства Российской Федерации от 23.12.2024 № 1875. Заявка, не содержащая указание на реестровый номер в реестре российской промышленной продукции (в евразийском реестре промышленных товаров государств – членов Евразийского экономического союза), рассматривается как содержащая предложение о поставке иностранных товаров.».</a:t>
            </a:r>
          </a:p>
        </p:txBody>
      </p:sp>
    </p:spTree>
    <p:extLst>
      <p:ext uri="{BB962C8B-B14F-4D97-AF65-F5344CB8AC3E}">
        <p14:creationId xmlns:p14="http://schemas.microsoft.com/office/powerpoint/2010/main" val="426752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57C5937-D245-1FEF-DE7C-5F7D1602C3C7}"/>
              </a:ext>
            </a:extLst>
          </p:cNvPr>
          <p:cNvSpPr>
            <a:spLocks noGrp="1"/>
          </p:cNvSpPr>
          <p:nvPr>
            <p:ph idx="1"/>
          </p:nvPr>
        </p:nvSpPr>
        <p:spPr>
          <a:xfrm>
            <a:off x="407368" y="260648"/>
            <a:ext cx="11449272" cy="5916315"/>
          </a:xfrm>
        </p:spPr>
        <p:txBody>
          <a:bodyPr>
            <a:noAutofit/>
          </a:bodyPr>
          <a:lstStyle/>
          <a:p>
            <a:r>
              <a:rPr lang="ru-RU" sz="1800" dirty="0"/>
              <a:t>В реестр контрактов …подлежат включению следующие информация и документы: </a:t>
            </a:r>
          </a:p>
          <a:p>
            <a:r>
              <a:rPr lang="ru-RU" sz="1800" dirty="0"/>
              <a:t>номер реестровой записи из реестра российской промышленной продукции, предусмотренного Федеральным законом "О промышленной политике в Российской Федерации", в отношении товара (в том числе поставляемого при выполнении закупаемых работ, оказании закупаемых услуг), указанного в позициях 1 - 145 приложения N 1 к постановлению Правительства Российской Федерации от 23 декабря 2024 г. N 1875 "О мерах по предоставлению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 (далее - постановление Правительства Российской Федерации от 23 декабря 2024 г. N 1875), позициях 1 - 433 приложения N 2 к постановлению Правительства Российской Федерации от 23 декабря 2024 г. N 1875, если при осуществлении закупки применяются запрет и (или) ограничение, предусмотренные пунктом 1 постановления Правительства Российской Федерации от 23 декабря 2024 г. N 1875, в соответствии с абзацем одиннадцатым настоящего подпункта страной происхождения товара указана Российская Федерация </a:t>
            </a:r>
            <a:r>
              <a:rPr lang="ru-RU" sz="1800" dirty="0">
                <a:solidFill>
                  <a:srgbClr val="FF0000"/>
                </a:solidFill>
              </a:rPr>
              <a:t>и такой номер указан поставщиком (подрядчиком, исполнителем) в заявке на участие в закупке (при проведении конкурентного способа определения поставщика (подрядчика, исполнителя), при осуществлении закупки, предусмотренной частью 12 статьи 93 Федерального закона) или представлен поставщиком (подрядчиком, исполнителем) заказчику до заключения контракта с единственным поставщиком (подрядчиком, исполнителем) </a:t>
            </a:r>
          </a:p>
          <a:p>
            <a:r>
              <a:rPr lang="ru-RU" sz="1800" dirty="0"/>
              <a:t>В случае если в отношении такого товара постановлением Правительства Российской Федерации от 17 июля 2015 г. N 719 "О подтверждении производства российской промышленной продукции" за выполнение (освоение) на территории Российской Федерации соответствующих операций (условий) установлены требования о совокупном количестве баллов, также указывается </a:t>
            </a:r>
            <a:r>
              <a:rPr lang="ru-RU" sz="1800" b="1" dirty="0"/>
              <a:t>совокупное количество баллов </a:t>
            </a:r>
            <a:r>
              <a:rPr lang="ru-RU" sz="1800" dirty="0"/>
              <a:t>за выполнение (освоение) на территории Российской Федерации соответствующих операций (условий);</a:t>
            </a:r>
          </a:p>
          <a:p>
            <a:pPr marL="0" indent="0">
              <a:buNone/>
            </a:pPr>
            <a:endParaRPr lang="ru-RU" sz="1800" dirty="0"/>
          </a:p>
        </p:txBody>
      </p:sp>
    </p:spTree>
    <p:extLst>
      <p:ext uri="{BB962C8B-B14F-4D97-AF65-F5344CB8AC3E}">
        <p14:creationId xmlns:p14="http://schemas.microsoft.com/office/powerpoint/2010/main" val="235832799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1F838-F394-C0A4-0F81-C87C6E92BC2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1A177E-6496-F04C-FD71-AD00BB5A848B}"/>
              </a:ext>
            </a:extLst>
          </p:cNvPr>
          <p:cNvSpPr>
            <a:spLocks noGrp="1"/>
          </p:cNvSpPr>
          <p:nvPr>
            <p:ph type="title"/>
          </p:nvPr>
        </p:nvSpPr>
        <p:spPr>
          <a:xfrm>
            <a:off x="0" y="70881"/>
            <a:ext cx="11940466" cy="540397"/>
          </a:xfrm>
        </p:spPr>
        <p:txBody>
          <a:bodyPr>
            <a:noAutofit/>
          </a:bodyPr>
          <a:lstStyle/>
          <a:p>
            <a:pPr algn="ctr"/>
            <a:r>
              <a:rPr lang="ru-RU" sz="2400" dirty="0">
                <a:solidFill>
                  <a:srgbClr val="0070C0"/>
                </a:solidFill>
              </a:rPr>
              <a:t>АС Хабаровского края Решение от 24 июня 2025 года по Делу № А73-6120/2025 (2 из 2)</a:t>
            </a:r>
          </a:p>
        </p:txBody>
      </p:sp>
      <p:sp>
        <p:nvSpPr>
          <p:cNvPr id="5" name="Объект 4">
            <a:extLst>
              <a:ext uri="{FF2B5EF4-FFF2-40B4-BE49-F238E27FC236}">
                <a16:creationId xmlns:a16="http://schemas.microsoft.com/office/drawing/2014/main" id="{C3DD26C5-6F5F-6F50-956B-AFBE6971603F}"/>
              </a:ext>
            </a:extLst>
          </p:cNvPr>
          <p:cNvSpPr>
            <a:spLocks noGrp="1"/>
          </p:cNvSpPr>
          <p:nvPr>
            <p:ph idx="1"/>
          </p:nvPr>
        </p:nvSpPr>
        <p:spPr>
          <a:xfrm>
            <a:off x="616258" y="611279"/>
            <a:ext cx="10889202" cy="4670935"/>
          </a:xfrm>
        </p:spPr>
        <p:txBody>
          <a:bodyPr>
            <a:normAutofit fontScale="62500" lnSpcReduction="20000"/>
          </a:bodyPr>
          <a:lstStyle/>
          <a:p>
            <a:r>
              <a:rPr lang="ru-RU" dirty="0"/>
              <a:t>Считая отклонение заявки неправомерным, ООО «Бисмарк» обратилось с жалобой в антимонопольный орган. Жалоба признана обоснованной, так как отклонение в указанной ситуации по пункту 5 части 12 статьи 48 Закона № 44-ФЗ – нарушение.</a:t>
            </a:r>
          </a:p>
          <a:p>
            <a:r>
              <a:rPr lang="ru-RU" dirty="0"/>
              <a:t>Заказчику выдано предписание устранить допущенные нарушения путем:</a:t>
            </a:r>
          </a:p>
          <a:p>
            <a:r>
              <a:rPr lang="ru-RU" dirty="0"/>
              <a:t>-	отмены протокола подведения итогов определения поставщика (подрядчика, исполнителя) по закупке; -	пересмотра    заявок,    поданных    на    участие    в    закупке; - продолжения осуществления закупки в соответствии с требованиями Закона № 44-ФЗ (при наличии потребности заказчика).</a:t>
            </a:r>
          </a:p>
          <a:p>
            <a:r>
              <a:rPr lang="ru-RU" dirty="0"/>
              <a:t>Не согласившись с решением и предписанием УФАС России по Хабаровскому краю, считая их незаконными, заказчик обратился с настоящим заявлением в арбитражный суд.</a:t>
            </a:r>
          </a:p>
          <a:p>
            <a:endParaRPr lang="ru-RU" dirty="0"/>
          </a:p>
          <a:p>
            <a:pPr marL="0" indent="0">
              <a:buNone/>
            </a:pPr>
            <a:r>
              <a:rPr lang="ru-RU" b="1" dirty="0"/>
              <a:t>Позиция суда: </a:t>
            </a:r>
            <a:r>
              <a:rPr lang="ru-RU" dirty="0"/>
              <a:t>в удовлетворении заявления отказать. </a:t>
            </a:r>
          </a:p>
          <a:p>
            <a:r>
              <a:rPr lang="ru-RU" dirty="0"/>
              <a:t>Поскольку в рамках настоящей закупки была подана заявка, содержащая предложение о поставке такого товара российского происхождения, и данная заявка была признана соответствующей требованиям извещения об осуществлении закупки, документации о закупке, заявки, которыми был предложен к поставке товар иностранного производства, по верным суждениям антимонопольного органа подлежали отклонению по пункту 4 части 12 статьи 48 Закона № 44-ФЗ, но никак не по пункту 5 части 12 статьи 48 Закона № 44-ФЗ.</a:t>
            </a:r>
          </a:p>
          <a:p>
            <a:endParaRPr lang="ru-RU" dirty="0"/>
          </a:p>
        </p:txBody>
      </p:sp>
    </p:spTree>
    <p:extLst>
      <p:ext uri="{BB962C8B-B14F-4D97-AF65-F5344CB8AC3E}">
        <p14:creationId xmlns:p14="http://schemas.microsoft.com/office/powerpoint/2010/main" val="22530638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B6BB3-A9CC-92A6-21DE-266150A1F65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8283B0-5C1C-BDB2-2293-80E510718F52}"/>
              </a:ext>
            </a:extLst>
          </p:cNvPr>
          <p:cNvSpPr>
            <a:spLocks noGrp="1"/>
          </p:cNvSpPr>
          <p:nvPr>
            <p:ph type="title"/>
          </p:nvPr>
        </p:nvSpPr>
        <p:spPr>
          <a:xfrm>
            <a:off x="0" y="70881"/>
            <a:ext cx="11940466" cy="540397"/>
          </a:xfrm>
        </p:spPr>
        <p:txBody>
          <a:bodyPr>
            <a:noAutofit/>
          </a:bodyPr>
          <a:lstStyle/>
          <a:p>
            <a:pPr algn="ctr"/>
            <a:r>
              <a:rPr lang="ru-RU" sz="2400" dirty="0">
                <a:solidFill>
                  <a:srgbClr val="0070C0"/>
                </a:solidFill>
              </a:rPr>
              <a:t>АС Калужской области Решение от 11 июня 2025 года по Делу № А23-2180/2025</a:t>
            </a:r>
          </a:p>
        </p:txBody>
      </p:sp>
      <p:graphicFrame>
        <p:nvGraphicFramePr>
          <p:cNvPr id="4" name="Объект 3">
            <a:extLst>
              <a:ext uri="{FF2B5EF4-FFF2-40B4-BE49-F238E27FC236}">
                <a16:creationId xmlns:a16="http://schemas.microsoft.com/office/drawing/2014/main" id="{0108C3AB-9B92-66D4-B325-D4E8A77C32D3}"/>
              </a:ext>
            </a:extLst>
          </p:cNvPr>
          <p:cNvGraphicFramePr>
            <a:graphicFrameLocks noGrp="1"/>
          </p:cNvGraphicFramePr>
          <p:nvPr>
            <p:ph idx="1"/>
          </p:nvPr>
        </p:nvGraphicFramePr>
        <p:xfrm>
          <a:off x="436486" y="522501"/>
          <a:ext cx="11319028" cy="1010920"/>
        </p:xfrm>
        <a:graphic>
          <a:graphicData uri="http://schemas.openxmlformats.org/drawingml/2006/table">
            <a:tbl>
              <a:tblPr firstRow="1" bandRow="1">
                <a:tableStyleId>{F5AB1C69-6EDB-4FF4-983F-18BD219EF322}</a:tableStyleId>
              </a:tblPr>
              <a:tblGrid>
                <a:gridCol w="2610035">
                  <a:extLst>
                    <a:ext uri="{9D8B030D-6E8A-4147-A177-3AD203B41FA5}">
                      <a16:colId xmlns:a16="http://schemas.microsoft.com/office/drawing/2014/main" val="3079683067"/>
                    </a:ext>
                  </a:extLst>
                </a:gridCol>
                <a:gridCol w="2450236">
                  <a:extLst>
                    <a:ext uri="{9D8B030D-6E8A-4147-A177-3AD203B41FA5}">
                      <a16:colId xmlns:a16="http://schemas.microsoft.com/office/drawing/2014/main" val="3197436877"/>
                    </a:ext>
                  </a:extLst>
                </a:gridCol>
                <a:gridCol w="6258757">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"Завод пластиковых изделий" </a:t>
                      </a:r>
                    </a:p>
                  </a:txBody>
                  <a:tcPr/>
                </a:tc>
                <a:tc>
                  <a:txBody>
                    <a:bodyPr/>
                    <a:lstStyle/>
                    <a:p>
                      <a:r>
                        <a:rPr lang="ru-RU" sz="1800" kern="1200" dirty="0">
                          <a:solidFill>
                            <a:schemeClr val="dk1"/>
                          </a:solidFill>
                          <a:effectLst/>
                          <a:latin typeface="+mn-lt"/>
                          <a:ea typeface="+mn-ea"/>
                          <a:cs typeface="+mn-cs"/>
                        </a:rPr>
                        <a:t>УФАС по Калужской области</a:t>
                      </a:r>
                      <a:endParaRPr lang="ru-RU" dirty="0"/>
                    </a:p>
                  </a:txBody>
                  <a:tcPr/>
                </a:tc>
                <a:tc>
                  <a:txBody>
                    <a:bodyPr/>
                    <a:lstStyle/>
                    <a:p>
                      <a:r>
                        <a:rPr lang="ru-RU" dirty="0"/>
                        <a:t>О признании недействительными решения от … № …</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9851EFA2-C4DF-8116-3830-6CA2D9B948A2}"/>
              </a:ext>
            </a:extLst>
          </p:cNvPr>
          <p:cNvSpPr txBox="1"/>
          <p:nvPr/>
        </p:nvSpPr>
        <p:spPr>
          <a:xfrm>
            <a:off x="363984" y="1533421"/>
            <a:ext cx="11576482"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в рамках Закона № 44-ФЗ электронный аукцион на поставку </a:t>
            </a:r>
            <a:r>
              <a:rPr kumimoji="0" lang="ru-RU" sz="1800" b="0" i="0" u="none" strike="noStrike" kern="1200" cap="none" spc="0" normalizeH="0" baseline="0" noProof="0">
                <a:ln>
                  <a:noFill/>
                </a:ln>
                <a:solidFill>
                  <a:prstClr val="black"/>
                </a:solidFill>
                <a:effectLst/>
                <a:uLnTx/>
                <a:uFillTx/>
                <a:latin typeface="Calibri" panose="020F0502020204030204"/>
                <a:ea typeface="+mn-ea"/>
                <a:cs typeface="+mn-cs"/>
              </a:rPr>
              <a:t>перчаток медицинских.</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не установлено ограничение, а установлено преимущество.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Согласно протоколу подведения итогов определения поставщика (подрядчика, исполнителя) на участие в закупке подано  10  заявок, определен победитель.</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Истец (участник закупки) подал жалобу в УФАС  на неправомерное рассмотрение заявок комиссией уполномоченного органа.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ходе рассмотрения жалобы по существу, Комиссия Калужского УФАС России установила, что при описании объекта закупки Заказчиком выбран код позиции КТРУ 22.19.60.119-00000008 «Перчатки смотровые / процедурные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нитриловые</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неопудренные</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нестерильные» с кодом товара по ОКПД2 22.19.71.190 (невключенный в Перечни № 1 и 2): Изделия  из  резины,  кроме  твердой  резины  (эбонита),  гигиенические  или фармацевтические прочие, в связи с чем, извещением аукциона предусмотрено преимущество в отношении товаров российского происхождения, выполняемых работ, оказываемых услуг российскими лицами. Жалоба признана не 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Участник не согласился с решением УФАС и подал в суд.</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требования отказать. Суд считает необходимым дополнительно отметить, что ценовое предложение заявителя жалобы не являлось наименьшим поступившим предложением; заявителем не обжалованы и результаты аукциона, в связи с чем удовлетворение заявления не приведёт к реальному восстановлению его прав, даже если бы они были нарушены.</a:t>
            </a:r>
          </a:p>
        </p:txBody>
      </p:sp>
    </p:spTree>
    <p:extLst>
      <p:ext uri="{BB962C8B-B14F-4D97-AF65-F5344CB8AC3E}">
        <p14:creationId xmlns:p14="http://schemas.microsoft.com/office/powerpoint/2010/main" val="32783266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62FF6A-BA39-94F5-335B-72CC43B8740B}"/>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г. Москвы Решение от 28 июля 2025 года по Делу №  А40-121315/25-72-856 (1 из 2)</a:t>
            </a:r>
          </a:p>
        </p:txBody>
      </p:sp>
      <p:graphicFrame>
        <p:nvGraphicFramePr>
          <p:cNvPr id="4" name="Объект 3">
            <a:extLst>
              <a:ext uri="{FF2B5EF4-FFF2-40B4-BE49-F238E27FC236}">
                <a16:creationId xmlns:a16="http://schemas.microsoft.com/office/drawing/2014/main" id="{4D8B6A4C-1C18-2250-D45B-F07FCDAFC9A4}"/>
              </a:ext>
            </a:extLst>
          </p:cNvPr>
          <p:cNvGraphicFramePr>
            <a:graphicFrameLocks noGrp="1"/>
          </p:cNvGraphicFramePr>
          <p:nvPr>
            <p:ph idx="1"/>
            <p:extLst>
              <p:ext uri="{D42A27DB-BD31-4B8C-83A1-F6EECF244321}">
                <p14:modId xmlns:p14="http://schemas.microsoft.com/office/powerpoint/2010/main" val="1292250960"/>
              </p:ext>
            </p:extLst>
          </p:nvPr>
        </p:nvGraphicFramePr>
        <p:xfrm>
          <a:off x="719090" y="681037"/>
          <a:ext cx="11061577" cy="1285240"/>
        </p:xfrm>
        <a:graphic>
          <a:graphicData uri="http://schemas.openxmlformats.org/drawingml/2006/table">
            <a:tbl>
              <a:tblPr firstRow="1" bandRow="1">
                <a:tableStyleId>{F5AB1C69-6EDB-4FF4-983F-18BD219EF322}</a:tableStyleId>
              </a:tblPr>
              <a:tblGrid>
                <a:gridCol w="1992534">
                  <a:extLst>
                    <a:ext uri="{9D8B030D-6E8A-4147-A177-3AD203B41FA5}">
                      <a16:colId xmlns:a16="http://schemas.microsoft.com/office/drawing/2014/main" val="3079683067"/>
                    </a:ext>
                  </a:extLst>
                </a:gridCol>
                <a:gridCol w="1425369">
                  <a:extLst>
                    <a:ext uri="{9D8B030D-6E8A-4147-A177-3AD203B41FA5}">
                      <a16:colId xmlns:a16="http://schemas.microsoft.com/office/drawing/2014/main" val="3197436877"/>
                    </a:ext>
                  </a:extLst>
                </a:gridCol>
                <a:gridCol w="7643674">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ГБУЗ "ДГКБ им. Н.Ф. ФИЛАТОВА ДЗМ"</a:t>
                      </a:r>
                    </a:p>
                  </a:txBody>
                  <a:tcPr/>
                </a:tc>
                <a:tc>
                  <a:txBody>
                    <a:bodyPr/>
                    <a:lstStyle/>
                    <a:p>
                      <a:r>
                        <a:rPr lang="ru-RU" dirty="0"/>
                        <a:t>УФАС по г. Москве</a:t>
                      </a:r>
                    </a:p>
                  </a:txBody>
                  <a:tcPr/>
                </a:tc>
                <a:tc>
                  <a:txBody>
                    <a:bodyPr/>
                    <a:lstStyle/>
                    <a:p>
                      <a:r>
                        <a:rPr lang="ru-RU" dirty="0"/>
                        <a:t>О признании незаконными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B33ECC82-2312-EC24-E7BF-4CA28D67634B}"/>
              </a:ext>
            </a:extLst>
          </p:cNvPr>
          <p:cNvSpPr txBox="1"/>
          <p:nvPr/>
        </p:nvSpPr>
        <p:spPr>
          <a:xfrm>
            <a:off x="236738" y="2481082"/>
            <a:ext cx="11718524"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в рамках Закона № 44-ФЗ электронный аукцион на право заключения контракта на поставку медицинских изделий, группа 1 для нужд ГБУЗ «ДГКБ им.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Н.Ф.Филатова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ДЗМ» (Закупка №0373200114225000138).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«МЕДСИТИ» обжаловало действия Заказчика, выразившиеся в утверждении извещения в нарушение Закона о контрактной системе.  Согласно доводам жалобы, Заказчиком в составе извещения неправомерно не установлены ограничения. Жалоба признана обоснованной.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Комиссией Управления правомерно установлено, что Заказчиком в описании объекта закупки установлены требования к закупаемому медицинскому изделию «Катетеры аспирационные трахеальные», КТРУ 32.50.13.110-00005064.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Вместе с этим, в извещении данной закупочной процедуры предусмотрено преимущество в отношении товаров российского происхождения, выполняемых работ, оказываемых услуг российскими лицами в соответствии с положениями Постановления №1875.</a:t>
            </a:r>
          </a:p>
        </p:txBody>
      </p:sp>
    </p:spTree>
    <p:extLst>
      <p:ext uri="{BB962C8B-B14F-4D97-AF65-F5344CB8AC3E}">
        <p14:creationId xmlns:p14="http://schemas.microsoft.com/office/powerpoint/2010/main" val="29412077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A15CA-DF1C-2C0D-E96D-3376AF6E425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8AA50D-39D8-857F-CDA6-EA5BD20E0A13}"/>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г. Москвы Решение от 28 июля 2025 года по Делу №  А40-121315/25-72-856 (2 из 2)</a:t>
            </a:r>
          </a:p>
        </p:txBody>
      </p:sp>
      <p:sp>
        <p:nvSpPr>
          <p:cNvPr id="6" name="TextBox 5">
            <a:extLst>
              <a:ext uri="{FF2B5EF4-FFF2-40B4-BE49-F238E27FC236}">
                <a16:creationId xmlns:a16="http://schemas.microsoft.com/office/drawing/2014/main" id="{050CE911-70C8-0C34-EBC0-BFAF55C5BF0B}"/>
              </a:ext>
            </a:extLst>
          </p:cNvPr>
          <p:cNvSpPr txBox="1"/>
          <p:nvPr/>
        </p:nvSpPr>
        <p:spPr>
          <a:xfrm>
            <a:off x="179403" y="803202"/>
            <a:ext cx="11718524"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Медицинский катетер - это изделие медицинского назначения в виде полой трубки, предназначенное для соединения естественных каналов, полостей тела, сосудов с внешней средой с целью их опорожнения (аспирации), введения в них лекарств (диагностических, лечебных), промывания, проведения через них хирургических инструментов, или иных медицинских целей.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Данная позиция входит в перечень согласно Приложению № 2, а именно в пункт 388 - инструменты зондирующие, бужирующие, код ОКПД2 - 32.50.13.110, поскольку согласно классификатора каталога ГОСТ 25725-89 «Инструменты медицинские. Термины и определения» (далее — ГОСТ 25725-89) в разделе «Виды зондирующего и бужирующего медицинского инструмента» п. «Инструменты зондирующие, бужирующие» входит в числе прочего и катетер (пункт 101).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 учетом изложенного позиция настоящей закупки «Катетер аспирационный трахеальный» входит в Перечень №2 Постановления №1875, что влечет для Заказчика обязанность установления ограничений в соответствии с положениями статьи 14 Закона о контрактной системе.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исходя из предмета закупки, Комиссия Управления правомерно пришла к выводу об его соответствии  п. 388 Перечня Приложения № 2 к Постановлению № 1875 и о наличии соответствующего нарушения со стороны Заявителя.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заявленных требований отказать полностью.</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1109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2D2BB-A859-185B-E846-128571C5226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2AF33-B33C-0534-C55F-585EA564471F}"/>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г. Москвы Решение по Делу № А40-85698/25-121-332 от 31 июля 2025 года (1 из 3)</a:t>
            </a:r>
          </a:p>
        </p:txBody>
      </p:sp>
      <p:graphicFrame>
        <p:nvGraphicFramePr>
          <p:cNvPr id="4" name="Объект 3">
            <a:extLst>
              <a:ext uri="{FF2B5EF4-FFF2-40B4-BE49-F238E27FC236}">
                <a16:creationId xmlns:a16="http://schemas.microsoft.com/office/drawing/2014/main" id="{15812E36-05EA-0536-E984-CEFAE324C89E}"/>
              </a:ext>
            </a:extLst>
          </p:cNvPr>
          <p:cNvGraphicFramePr>
            <a:graphicFrameLocks noGrp="1"/>
          </p:cNvGraphicFramePr>
          <p:nvPr>
            <p:ph idx="1"/>
            <p:extLst>
              <p:ext uri="{D42A27DB-BD31-4B8C-83A1-F6EECF244321}">
                <p14:modId xmlns:p14="http://schemas.microsoft.com/office/powerpoint/2010/main" val="3762437555"/>
              </p:ext>
            </p:extLst>
          </p:nvPr>
        </p:nvGraphicFramePr>
        <p:xfrm>
          <a:off x="335360" y="681037"/>
          <a:ext cx="11445308" cy="1010920"/>
        </p:xfrm>
        <a:graphic>
          <a:graphicData uri="http://schemas.openxmlformats.org/drawingml/2006/table">
            <a:tbl>
              <a:tblPr firstRow="1" bandRow="1">
                <a:tableStyleId>{F5AB1C69-6EDB-4FF4-983F-18BD219EF322}</a:tableStyleId>
              </a:tblPr>
              <a:tblGrid>
                <a:gridCol w="2664296">
                  <a:extLst>
                    <a:ext uri="{9D8B030D-6E8A-4147-A177-3AD203B41FA5}">
                      <a16:colId xmlns:a16="http://schemas.microsoft.com/office/drawing/2014/main" val="3079683067"/>
                    </a:ext>
                  </a:extLst>
                </a:gridCol>
                <a:gridCol w="2520280">
                  <a:extLst>
                    <a:ext uri="{9D8B030D-6E8A-4147-A177-3AD203B41FA5}">
                      <a16:colId xmlns:a16="http://schemas.microsoft.com/office/drawing/2014/main" val="3197436877"/>
                    </a:ext>
                  </a:extLst>
                </a:gridCol>
                <a:gridCol w="6260732">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ФГБУ "НМИЦ ТПМ" Минздрава России</a:t>
                      </a:r>
                    </a:p>
                  </a:txBody>
                  <a:tcPr/>
                </a:tc>
                <a:tc>
                  <a:txBody>
                    <a:bodyPr/>
                    <a:lstStyle/>
                    <a:p>
                      <a:r>
                        <a:rPr lang="ru-RU" dirty="0"/>
                        <a:t>УФАС по г. Москве</a:t>
                      </a:r>
                    </a:p>
                  </a:txBody>
                  <a:tcPr/>
                </a:tc>
                <a:tc>
                  <a:txBody>
                    <a:bodyPr/>
                    <a:lstStyle/>
                    <a:p>
                      <a:r>
                        <a:rPr lang="ru-RU" dirty="0"/>
                        <a:t>О признании незаконными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3645F111-52B7-F148-DE2C-32A5AE8081A6}"/>
              </a:ext>
            </a:extLst>
          </p:cNvPr>
          <p:cNvSpPr txBox="1"/>
          <p:nvPr/>
        </p:nvSpPr>
        <p:spPr>
          <a:xfrm>
            <a:off x="221942" y="1758004"/>
            <a:ext cx="11718524"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 следует из материалов дела и установлено судом, в Московское УФАС России поступила жалоба ЗАО "Сибирский Успех" (далее — Общество) на действия ФГБУ "НМИЦ ТПМ" Минздрава России при проведении электронного аукциона на право заключения государственного контракта на поставку расходных материалов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(Закупка № 0373100119525000027).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Общество оспаривало положения извещения об осуществлении закупки, указывая на неправомерность установления преимуществ в отношении товаров российского происхождения, при закупке товаров, включенных и не включенных в приложении № 2 к Постановлению № 1875, в отношении которых распространяются ограничения закупок.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 в извещении об осуществлении закупки Заказчиком установлены преимущества в отношении товаров российского происхождения на основании Постановления №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п. 1 «Стент для коронарных артерий, выделяющий лекарственное средство» с кодом ОКПД2 32.50.22.195;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п. 85 «Катетер баллонный для коронарной ангиопластики, стандартный» с кодом ОКПД2 32.50.13.110;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п. 218 «Шприц-манометр для баллонного катетера, одноразового использования» с кодом ОКПД2 32.50.13.110.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обоснование своей позиции в составе жалобы, Общество указывало, что Заказчиком закупается шприц-манометр кода ОКПД2 32.50.13.110 и кода НКМИ 165180, который, в соответствии с письмом Росздравнадзора от 28.02.2025 № 10-10959/25 приобщенным к материалам дела, относится к п. 385 перечню товаров приложения № 2 к Постановлению № 1875.</a:t>
            </a:r>
          </a:p>
        </p:txBody>
      </p:sp>
    </p:spTree>
    <p:extLst>
      <p:ext uri="{BB962C8B-B14F-4D97-AF65-F5344CB8AC3E}">
        <p14:creationId xmlns:p14="http://schemas.microsoft.com/office/powerpoint/2010/main" val="208946125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D6F61-A556-A81A-FA2D-94566C543CB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28D9EA-D560-3C25-7023-66ABA11440F9}"/>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г. Москвы Решение по Делу № А40-85698/25-121-332 от 31 июля 2025 года (2 из 3)</a:t>
            </a:r>
          </a:p>
        </p:txBody>
      </p:sp>
      <p:sp>
        <p:nvSpPr>
          <p:cNvPr id="6" name="TextBox 5">
            <a:extLst>
              <a:ext uri="{FF2B5EF4-FFF2-40B4-BE49-F238E27FC236}">
                <a16:creationId xmlns:a16="http://schemas.microsoft.com/office/drawing/2014/main" id="{EE756F48-62A3-5B5C-FDB3-15017D79FDA8}"/>
              </a:ext>
            </a:extLst>
          </p:cNvPr>
          <p:cNvSpPr txBox="1"/>
          <p:nvPr/>
        </p:nvSpPr>
        <p:spPr>
          <a:xfrm>
            <a:off x="336612" y="611278"/>
            <a:ext cx="11718524" cy="5078313"/>
          </a:xfrm>
          <a:prstGeom prst="rect">
            <a:avLst/>
          </a:prstGeom>
          <a:noFill/>
        </p:spPr>
        <p:txBody>
          <a:bodyPr wrap="square">
            <a:spAutoFit/>
          </a:bodyPr>
          <a:lstStyle/>
          <a:p>
            <a:pPr marL="285750" lvl="0" indent="-285750">
              <a:buFont typeface="Arial" panose="020B0604020202020204" pitchFamily="34" charset="0"/>
              <a:buChar char="•"/>
              <a:defRPr/>
            </a:pPr>
            <a:r>
              <a:rPr lang="ru-RU" dirty="0"/>
              <a:t>Ввиду вышеописанного, по мнению Общества, для надлежащего формирования описания объектов закупки Заказчику следует разделить закупку на товары, включенные в приложение № 2 к Постановлению № 1875, и товары, не указанные в таких позициях, а также установить ограничения закупок для обеспечения государственных и муниципальных нужд Постановления № 1875. </a:t>
            </a:r>
          </a:p>
          <a:p>
            <a:pPr marL="285750" lvl="0" indent="-285750">
              <a:buFont typeface="Arial" panose="020B0604020202020204" pitchFamily="34" charset="0"/>
              <a:buChar char="•"/>
              <a:defRPr/>
            </a:pPr>
            <a:r>
              <a:rPr lang="ru-RU" dirty="0"/>
              <a:t>Решением Московского УФАС России жалоба Общества была признана обоснованной.</a:t>
            </a:r>
          </a:p>
          <a:p>
            <a:pPr marL="285750" lvl="0" indent="-285750">
              <a:buFont typeface="Arial" panose="020B0604020202020204" pitchFamily="34" charset="0"/>
              <a:buChar char="•"/>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Не согласившись с указанными решением и предписанием, ФГБУ "НМИЦ ТПМ" Минздрава России обратилось в Арбитражный суд г. Москвы с заявлением об их оспаривании.</a:t>
            </a:r>
          </a:p>
          <a:p>
            <a:pPr marL="285750" lvl="0" indent="-285750">
              <a:buFont typeface="Arial" panose="020B0604020202020204" pitchFamily="34" charset="0"/>
              <a:buChar char="•"/>
              <a:defRPr/>
            </a:pPr>
            <a:r>
              <a:rPr lang="ru-RU" b="1" dirty="0">
                <a:solidFill>
                  <a:prstClr val="black"/>
                </a:solidFill>
                <a:latin typeface="Calibri" panose="020F0502020204030204"/>
              </a:rPr>
              <a:t>Позиция суда: </a:t>
            </a:r>
            <a:r>
              <a:rPr lang="ru-RU" dirty="0"/>
              <a:t>закупаемый ФГБУ "НМИЦ ТПМ" Минздрава России «Шприц-манометр для баллонного катетера» с кодом ОКПД2 32.50.13.110 хоть и соответствуют коду ОКПД2 (32.50.13.110) позиции № 385 Приложения № 2 к Постановлению № 1875, но не соответствует указанному в данной позиции наименованию товара «Иглы хирургические; инструменты колющие; шприцы», таким образом, отсутствует в 8 перечне Приложения № 2 к Постановлению № 1875. </a:t>
            </a:r>
          </a:p>
          <a:p>
            <a:pPr marL="285750" lvl="0" indent="-285750">
              <a:buFont typeface="Arial" panose="020B0604020202020204" pitchFamily="34" charset="0"/>
              <a:buChar char="•"/>
              <a:defRPr/>
            </a:pPr>
            <a:r>
              <a:rPr lang="ru-RU" dirty="0"/>
              <a:t>В этой связи, в соответствии с подпунктами «б», «в» пункта 4 Постановления № 1875 применяется преимущество в отношении товаров российского происхождения, выполняемых работ. </a:t>
            </a:r>
          </a:p>
          <a:p>
            <a:pPr marL="285750" lvl="0" indent="-285750">
              <a:buFont typeface="Arial" panose="020B0604020202020204" pitchFamily="34" charset="0"/>
              <a:buChar char="•"/>
              <a:defRPr/>
            </a:pPr>
            <a:r>
              <a:rPr lang="ru-RU" dirty="0"/>
              <a:t>Письмо Федеральной службы по надзору в сфере здравоохранения (далее - Росздравнадзор) от 28.02.2025 №10-10959/25 на которое ссылается ЗАО "Сибирский Успех", касается медицинского изделия «Шприц-манометр (</a:t>
            </a:r>
            <a:r>
              <a:rPr lang="ru-RU" dirty="0" err="1"/>
              <a:t>индефлятор</a:t>
            </a:r>
            <a:r>
              <a:rPr lang="ru-RU" dirty="0"/>
              <a:t>) «МИМ» одноразовый по ТВНЛ. 942319.027 ТУ», РЗН 2021/13562. Указанное изделие не является объектом закупки № 0373100119525000027. </a:t>
            </a:r>
          </a:p>
        </p:txBody>
      </p:sp>
    </p:spTree>
    <p:extLst>
      <p:ext uri="{BB962C8B-B14F-4D97-AF65-F5344CB8AC3E}">
        <p14:creationId xmlns:p14="http://schemas.microsoft.com/office/powerpoint/2010/main" val="267012343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9D872-D72E-2CF4-C077-EB183F6BFCC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72306-A446-50D3-0E93-D8170B2CCC8C}"/>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г. Москвы Решение по Делу № А40-85698/25-121-332 от 31 июля 2025 года (3 из 3)</a:t>
            </a:r>
          </a:p>
        </p:txBody>
      </p:sp>
      <p:sp>
        <p:nvSpPr>
          <p:cNvPr id="6" name="TextBox 5">
            <a:extLst>
              <a:ext uri="{FF2B5EF4-FFF2-40B4-BE49-F238E27FC236}">
                <a16:creationId xmlns:a16="http://schemas.microsoft.com/office/drawing/2014/main" id="{7EB9D32B-CC10-9195-BF95-0BD751F180E4}"/>
              </a:ext>
            </a:extLst>
          </p:cNvPr>
          <p:cNvSpPr txBox="1"/>
          <p:nvPr/>
        </p:nvSpPr>
        <p:spPr>
          <a:xfrm>
            <a:off x="336612" y="611278"/>
            <a:ext cx="11718524" cy="3970318"/>
          </a:xfrm>
          <a:prstGeom prst="rect">
            <a:avLst/>
          </a:prstGeom>
          <a:noFill/>
        </p:spPr>
        <p:txBody>
          <a:bodyPr wrap="square">
            <a:spAutoFit/>
          </a:bodyPr>
          <a:lstStyle/>
          <a:p>
            <a:pPr marL="285750" lvl="0" indent="-285750">
              <a:buFont typeface="Arial" panose="020B0604020202020204" pitchFamily="34" charset="0"/>
              <a:buChar char="•"/>
              <a:defRPr/>
            </a:pPr>
            <a:r>
              <a:rPr lang="ru-RU" dirty="0"/>
              <a:t>Вместе с тем, в указанном письме, приложенном к жалобе ЗАО "Сибирский Успех", Росздравнадзор разъясняет, что Шприц-манометр (</a:t>
            </a:r>
            <a:r>
              <a:rPr lang="ru-RU" dirty="0" err="1"/>
              <a:t>индефлятор</a:t>
            </a:r>
            <a:r>
              <a:rPr lang="ru-RU" dirty="0"/>
              <a:t>), зарегистрированный под ОКПД2 32.50.13.110 «Шприцы, иглы, катетеры, канюли и аналогичные инструменты», соответствует позиции «385. Иглы хирургические; инструменты колющие; шприцы» Перечня Приложения № 2 к Постановлению Правительства № 1875. </a:t>
            </a:r>
          </a:p>
          <a:p>
            <a:pPr marL="285750" lvl="0" indent="-285750">
              <a:buFont typeface="Arial" panose="020B0604020202020204" pitchFamily="34" charset="0"/>
              <a:buChar char="•"/>
              <a:defRPr/>
            </a:pPr>
            <a:r>
              <a:rPr lang="ru-RU" dirty="0"/>
              <a:t>В регистрационном удостоверении конкретного товара конкретного производителя указан код ОКПД2 32.50.13.110; в Приложении № 2 по позиции 385, также имеется указание на такой код; следовательно, данный товар включен в Приложение № 2 т.е. Росздравнадзор обращает все внимание на код ОКПД2, не учитывая различие в наименованиях товаров, что противоречит подпункту «д» пункта 4 Постановления № 1875. </a:t>
            </a:r>
          </a:p>
          <a:p>
            <a:pPr marL="285750" lvl="0" indent="-285750">
              <a:buFont typeface="Arial" panose="020B0604020202020204" pitchFamily="34" charset="0"/>
              <a:buChar char="•"/>
              <a:defRPr/>
            </a:pPr>
            <a:r>
              <a:rPr lang="ru-RU" dirty="0"/>
              <a:t>Указанное разъяснение может быть использовано только в отношении конкретного товара конкретного производителя. Если заказчик приобретает конкретно это изделие, он вправе руководствоваться той же логикой. Если же заказчик приобретает иные товары иных производителей, данное письмо не может обязывать заказчика следовать указанной позиции.</a:t>
            </a:r>
          </a:p>
          <a:p>
            <a:pPr marL="285750" lvl="0" indent="-285750">
              <a:buFont typeface="Arial" panose="020B0604020202020204" pitchFamily="34" charset="0"/>
              <a:buChar char="•"/>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Признать незаконными решение и предписание Московского УФАС России от 21.03.2025 года по делу № 077/06/106-3606/2025.</a:t>
            </a:r>
          </a:p>
        </p:txBody>
      </p:sp>
    </p:spTree>
    <p:extLst>
      <p:ext uri="{BB962C8B-B14F-4D97-AF65-F5344CB8AC3E}">
        <p14:creationId xmlns:p14="http://schemas.microsoft.com/office/powerpoint/2010/main" val="30699154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238C4-485C-9A43-6283-E340A6616C3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EFFA09-583D-CDA4-2E54-8CF89DBE1DCA}"/>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a:t>
            </a:r>
            <a:r>
              <a:rPr lang="ru-RU" sz="2400" dirty="0" err="1">
                <a:solidFill>
                  <a:srgbClr val="0070C0"/>
                </a:solidFill>
              </a:rPr>
              <a:t>г.Санкт</a:t>
            </a:r>
            <a:r>
              <a:rPr lang="ru-RU" sz="2400" dirty="0">
                <a:solidFill>
                  <a:srgbClr val="0070C0"/>
                </a:solidFill>
              </a:rPr>
              <a:t>-Петербурга и Ленинградской области Решение от 31.07.2025  Дело № А56-44928/2025 (1 из 3)</a:t>
            </a:r>
          </a:p>
        </p:txBody>
      </p:sp>
      <p:graphicFrame>
        <p:nvGraphicFramePr>
          <p:cNvPr id="4" name="Объект 3">
            <a:extLst>
              <a:ext uri="{FF2B5EF4-FFF2-40B4-BE49-F238E27FC236}">
                <a16:creationId xmlns:a16="http://schemas.microsoft.com/office/drawing/2014/main" id="{F10F4CAE-D699-4B4A-D84C-0F95A0C21B87}"/>
              </a:ext>
            </a:extLst>
          </p:cNvPr>
          <p:cNvGraphicFramePr>
            <a:graphicFrameLocks noGrp="1"/>
          </p:cNvGraphicFramePr>
          <p:nvPr>
            <p:ph idx="1"/>
          </p:nvPr>
        </p:nvGraphicFramePr>
        <p:xfrm>
          <a:off x="335360" y="681037"/>
          <a:ext cx="11445308" cy="1010920"/>
        </p:xfrm>
        <a:graphic>
          <a:graphicData uri="http://schemas.openxmlformats.org/drawingml/2006/table">
            <a:tbl>
              <a:tblPr firstRow="1" bandRow="1">
                <a:tableStyleId>{F5AB1C69-6EDB-4FF4-983F-18BD219EF322}</a:tableStyleId>
              </a:tblPr>
              <a:tblGrid>
                <a:gridCol w="2664296">
                  <a:extLst>
                    <a:ext uri="{9D8B030D-6E8A-4147-A177-3AD203B41FA5}">
                      <a16:colId xmlns:a16="http://schemas.microsoft.com/office/drawing/2014/main" val="3079683067"/>
                    </a:ext>
                  </a:extLst>
                </a:gridCol>
                <a:gridCol w="2520280">
                  <a:extLst>
                    <a:ext uri="{9D8B030D-6E8A-4147-A177-3AD203B41FA5}">
                      <a16:colId xmlns:a16="http://schemas.microsoft.com/office/drawing/2014/main" val="3197436877"/>
                    </a:ext>
                  </a:extLst>
                </a:gridCol>
                <a:gridCol w="6260732">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ГБУ "Дом молодежи Санкт-Петербурга"</a:t>
                      </a:r>
                    </a:p>
                  </a:txBody>
                  <a:tcPr/>
                </a:tc>
                <a:tc>
                  <a:txBody>
                    <a:bodyPr/>
                    <a:lstStyle/>
                    <a:p>
                      <a:r>
                        <a:rPr lang="ru-RU" dirty="0"/>
                        <a:t>УФАС по Санкт-Петербургу</a:t>
                      </a:r>
                    </a:p>
                  </a:txBody>
                  <a:tcPr/>
                </a:tc>
                <a:tc>
                  <a:txBody>
                    <a:bodyPr/>
                    <a:lstStyle/>
                    <a:p>
                      <a:r>
                        <a:rPr lang="ru-RU" dirty="0"/>
                        <a:t>О признании незаконными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11D4EE85-7A8E-A3B7-AAC3-3738C6614475}"/>
              </a:ext>
            </a:extLst>
          </p:cNvPr>
          <p:cNvSpPr txBox="1"/>
          <p:nvPr/>
        </p:nvSpPr>
        <p:spPr>
          <a:xfrm>
            <a:off x="221942" y="1758004"/>
            <a:ext cx="11718524"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Комиссия УФАС по Санкт-Петербургу, рассмотрев жалобу (на действия ГБУ «Дом молодежи Санкт-Петербурга» при определении (подрядчика, исполнителя) путем проведения электронного аукциона на поставку папок картонных для нужд ГБУ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ДМСПб</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в 2025 году (извещение № 0372200211625000003) установила в действиях заказчика нарушение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пп</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«а» п. 1 ч. 5 ст. 49 Закона о контрактной системе, о чем 20.02.2025 вынесла решение и предписание по делу №44-268/25.       Не  согласившись с вышеуказанным решением и предписанием, Учреждение обратилось в суд с настоящим заявлением.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было установлено ограничение. В составе закупки – 2 папки.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заявке с порядковым номером 4 (118169418) в единой информационной системе (ЕИС) Участник указал номер реестровой записи 1526112022 для товара «Папка картонная тип 6, 17.23.13.193» и номер реестровой записи 5386237202 для товара «Папка картонная тип 26, 17.23.13.193».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Однако, указанные участником значения не содержатся в реестре промышленной продукции, произведенной на территории Российской Федерации.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Более того, в составе своей заявки Участник представил письмо за подписью и печатью, где указал: «Настоящим письмом ИП Бурова подтверждает, что товар, указанный в заявке, отсутствует в реестре промышленной продукции, произведенной на территории Российской Федерации».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Комиссия УФАС сделала вывод о наличии в составе заявки реестровых номеров товаров на основании того, что в составе заявки был приложен документ «перечень_0372200211625000003», в котором Участник представил следующие сведения:</a:t>
            </a:r>
          </a:p>
        </p:txBody>
      </p:sp>
    </p:spTree>
    <p:extLst>
      <p:ext uri="{BB962C8B-B14F-4D97-AF65-F5344CB8AC3E}">
        <p14:creationId xmlns:p14="http://schemas.microsoft.com/office/powerpoint/2010/main" val="2929301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4E6C4-DD9D-BF14-E235-4F5066B7BA8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C3638B-4AF4-4B47-B406-03444594A1AA}"/>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a:t>
            </a:r>
            <a:r>
              <a:rPr lang="ru-RU" sz="2400" dirty="0" err="1">
                <a:solidFill>
                  <a:srgbClr val="0070C0"/>
                </a:solidFill>
              </a:rPr>
              <a:t>г.Санкт</a:t>
            </a:r>
            <a:r>
              <a:rPr lang="ru-RU" sz="2400" dirty="0">
                <a:solidFill>
                  <a:srgbClr val="0070C0"/>
                </a:solidFill>
              </a:rPr>
              <a:t>-Петербурга и Ленинградской области Решение от 31.07.2025  Дело № А56-44928/2025 (2 из 3)</a:t>
            </a:r>
          </a:p>
        </p:txBody>
      </p:sp>
      <p:pic>
        <p:nvPicPr>
          <p:cNvPr id="8" name="Рисунок 7">
            <a:extLst>
              <a:ext uri="{FF2B5EF4-FFF2-40B4-BE49-F238E27FC236}">
                <a16:creationId xmlns:a16="http://schemas.microsoft.com/office/drawing/2014/main" id="{DDFB5182-943E-CDB7-DA20-91922757864B}"/>
              </a:ext>
            </a:extLst>
          </p:cNvPr>
          <p:cNvPicPr>
            <a:picLocks noChangeAspect="1"/>
          </p:cNvPicPr>
          <p:nvPr/>
        </p:nvPicPr>
        <p:blipFill>
          <a:blip r:embed="rId2"/>
          <a:stretch>
            <a:fillRect/>
          </a:stretch>
        </p:blipFill>
        <p:spPr>
          <a:xfrm>
            <a:off x="427657" y="801411"/>
            <a:ext cx="11222016" cy="5839640"/>
          </a:xfrm>
          <a:prstGeom prst="rect">
            <a:avLst/>
          </a:prstGeom>
        </p:spPr>
      </p:pic>
    </p:spTree>
    <p:extLst>
      <p:ext uri="{BB962C8B-B14F-4D97-AF65-F5344CB8AC3E}">
        <p14:creationId xmlns:p14="http://schemas.microsoft.com/office/powerpoint/2010/main" val="168441694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12498-4D47-DCB1-88DC-BECC6CFC2F7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92F92A-474A-DBA4-7EC2-04463DBFB910}"/>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a:t>
            </a:r>
            <a:r>
              <a:rPr lang="ru-RU" sz="2400" dirty="0" err="1">
                <a:solidFill>
                  <a:srgbClr val="0070C0"/>
                </a:solidFill>
              </a:rPr>
              <a:t>г.Санкт</a:t>
            </a:r>
            <a:r>
              <a:rPr lang="ru-RU" sz="2400" dirty="0">
                <a:solidFill>
                  <a:srgbClr val="0070C0"/>
                </a:solidFill>
              </a:rPr>
              <a:t>-Петербурга и Ленинградской области Решение от 31.07.2025  Дело № А56-44928/2025 (3 из 3)</a:t>
            </a:r>
          </a:p>
        </p:txBody>
      </p:sp>
      <p:pic>
        <p:nvPicPr>
          <p:cNvPr id="4" name="Рисунок 3">
            <a:extLst>
              <a:ext uri="{FF2B5EF4-FFF2-40B4-BE49-F238E27FC236}">
                <a16:creationId xmlns:a16="http://schemas.microsoft.com/office/drawing/2014/main" id="{2D0B4781-33B6-4B94-A12E-2A9CD391D17D}"/>
              </a:ext>
            </a:extLst>
          </p:cNvPr>
          <p:cNvPicPr>
            <a:picLocks noChangeAspect="1"/>
          </p:cNvPicPr>
          <p:nvPr/>
        </p:nvPicPr>
        <p:blipFill>
          <a:blip r:embed="rId2"/>
          <a:stretch>
            <a:fillRect/>
          </a:stretch>
        </p:blipFill>
        <p:spPr>
          <a:xfrm>
            <a:off x="161122" y="611278"/>
            <a:ext cx="11898385" cy="4744112"/>
          </a:xfrm>
          <a:prstGeom prst="rect">
            <a:avLst/>
          </a:prstGeom>
        </p:spPr>
      </p:pic>
      <p:sp>
        <p:nvSpPr>
          <p:cNvPr id="6" name="TextBox 5">
            <a:extLst>
              <a:ext uri="{FF2B5EF4-FFF2-40B4-BE49-F238E27FC236}">
                <a16:creationId xmlns:a16="http://schemas.microsoft.com/office/drawing/2014/main" id="{5122EBD3-66DA-1954-9A9B-E3392ADAAE4B}"/>
              </a:ext>
            </a:extLst>
          </p:cNvPr>
          <p:cNvSpPr txBox="1"/>
          <p:nvPr/>
        </p:nvSpPr>
        <p:spPr>
          <a:xfrm>
            <a:off x="161122" y="5289305"/>
            <a:ext cx="1158013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С учетом совокупности фактов, а именно несоответствия информации, представленной Участником в заявке, размещенной в ЕИС, с данными из файлов, приложенных к заявке, в том числе декларирование самим Участником того, что товар, указанный в заявке, отсутствует в Реестре РПП, комиссия Заказчика правомерно посчитала, что информация в заявке не подтверждает происхождение товара из Российской Федерации в соответствии с п. 3 Постановления №1875. Таким образом, заявка подлежала отклонению в соответствии с п. 4 ч. 12 ст. 48 Закона № Закона о контрактной системе.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rPr>
              <a:t>Признать недействительным решение и предписание </a:t>
            </a:r>
          </a:p>
        </p:txBody>
      </p:sp>
    </p:spTree>
    <p:extLst>
      <p:ext uri="{BB962C8B-B14F-4D97-AF65-F5344CB8AC3E}">
        <p14:creationId xmlns:p14="http://schemas.microsoft.com/office/powerpoint/2010/main" val="34395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3EA64-1AF5-812D-E64D-225B407D021B}"/>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F202CA2F-9742-FF5E-A773-0DD86D2D5BDE}"/>
              </a:ext>
            </a:extLst>
          </p:cNvPr>
          <p:cNvSpPr>
            <a:spLocks noGrp="1"/>
          </p:cNvSpPr>
          <p:nvPr>
            <p:ph idx="1"/>
          </p:nvPr>
        </p:nvSpPr>
        <p:spPr>
          <a:xfrm>
            <a:off x="407368" y="260648"/>
            <a:ext cx="11449272" cy="5916315"/>
          </a:xfrm>
        </p:spPr>
        <p:txBody>
          <a:bodyPr>
            <a:noAutofit/>
          </a:bodyPr>
          <a:lstStyle/>
          <a:p>
            <a:r>
              <a:rPr lang="ru-RU" sz="1800" dirty="0"/>
              <a:t>В реестр контрактов … подлежат включению следующие информация и документы: </a:t>
            </a:r>
          </a:p>
          <a:p>
            <a:r>
              <a:rPr lang="ru-RU" sz="1800" dirty="0"/>
              <a:t>номер реестровой записи из евразийского реестра промышленных товаров государств - членов Евразийского экономического союза, порядок формирования и ведения которого устанавливается правом Евразийского экономического союза, в отношении товара (в том числе поставляемого при выполнении закупаемых работ, оказании закупаемых услуг), указанного в позициях 1 - 145 приложения N 1 к постановлению Правительства Российской Федерации от 23 декабря 2024 г. N 1875, позициях 1 - 433 приложения N 2 к постановлению Правительства Российской Федерации от 23 декабря 2024 г. N 1875, если при осуществлении закупки применяются запрет и (или) ограничение, предусмотренные пунктом 1 постановления Правительства Российской Федерации от 23 декабря 2024 г. N 1875, в соответствии с абзацем одиннадцатым настоящего подпункта страной происхождения товара указано государство - член Евразийского экономического союза, за исключением Российской Федерации, </a:t>
            </a:r>
            <a:r>
              <a:rPr lang="ru-RU" sz="1800" dirty="0">
                <a:solidFill>
                  <a:srgbClr val="FF0000"/>
                </a:solidFill>
              </a:rPr>
              <a:t>и такой номер указан поставщиком (подрядчиком, исполнителем) в заявке на участие в закупке (при проведении конкурентного способа определения поставщика (подрядчика, исполнителя), при осуществлении закупки, предусмотренной частью 12 статьи 93 Федерального закона) или представлен поставщиком (подрядчиком, исполнителем) заказчику до заключения контракта с единственным поставщиком (подрядчиком, исполнителем) </a:t>
            </a:r>
          </a:p>
          <a:p>
            <a:r>
              <a:rPr lang="ru-RU" sz="1800" dirty="0"/>
              <a:t>При этом указывается </a:t>
            </a:r>
            <a:r>
              <a:rPr lang="ru-RU" sz="1800" b="1" dirty="0"/>
              <a:t>совокупное количество баллов </a:t>
            </a:r>
            <a:r>
              <a:rPr lang="ru-RU" sz="1800" dirty="0"/>
              <a:t>за выполнение (освоение) на территории Евразийского экономического союза соответствующих операций (условий), если в отношении такого товара правом Евразийского экономического союза установлены требования о совокупном количестве баллов за выполнение (освоение) на территории Евразийского экономического союза соответствующих операций (условий);</a:t>
            </a:r>
          </a:p>
          <a:p>
            <a:pPr marL="0" indent="0">
              <a:buNone/>
            </a:pPr>
            <a:endParaRPr lang="ru-RU" sz="1800" dirty="0"/>
          </a:p>
        </p:txBody>
      </p:sp>
    </p:spTree>
    <p:extLst>
      <p:ext uri="{BB962C8B-B14F-4D97-AF65-F5344CB8AC3E}">
        <p14:creationId xmlns:p14="http://schemas.microsoft.com/office/powerpoint/2010/main" val="267781037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a:xfrm>
            <a:off x="506413" y="375000"/>
            <a:ext cx="10972800" cy="1143000"/>
          </a:xfrm>
        </p:spPr>
        <p:txBody>
          <a:bodyPr/>
          <a:lstStyle/>
          <a:p>
            <a:pPr eaLnBrk="1" hangingPunct="1"/>
            <a:r>
              <a:rPr lang="ru-RU" altLang="ru-RU" dirty="0">
                <a:solidFill>
                  <a:schemeClr val="accent2"/>
                </a:solidFill>
              </a:rPr>
              <a:t>Благодарю за внимание!</a:t>
            </a:r>
          </a:p>
        </p:txBody>
      </p:sp>
      <p:sp>
        <p:nvSpPr>
          <p:cNvPr id="220163" name="Rectangle 3"/>
          <p:cNvSpPr>
            <a:spLocks noGrp="1" noChangeArrowheads="1"/>
          </p:cNvSpPr>
          <p:nvPr>
            <p:ph type="body" idx="4294967295"/>
          </p:nvPr>
        </p:nvSpPr>
        <p:spPr>
          <a:xfrm>
            <a:off x="506413" y="1444341"/>
            <a:ext cx="10972800" cy="4525963"/>
          </a:xfrm>
        </p:spPr>
        <p:txBody>
          <a:bodyPr/>
          <a:lstStyle/>
          <a:p>
            <a:pPr algn="ctr" eaLnBrk="1" hangingPunct="1">
              <a:buFontTx/>
              <a:buNone/>
            </a:pPr>
            <a:r>
              <a:rPr lang="ru-RU" altLang="ru-RU" dirty="0">
                <a:solidFill>
                  <a:srgbClr val="A50021"/>
                </a:solidFill>
              </a:rPr>
              <a:t>Трефилова Татьяна Николаевна  - </a:t>
            </a:r>
          </a:p>
          <a:p>
            <a:pPr algn="ctr" eaLnBrk="1" hangingPunct="1">
              <a:buFontTx/>
              <a:buNone/>
            </a:pPr>
            <a:r>
              <a:rPr lang="en-US" altLang="ru-RU" dirty="0">
                <a:solidFill>
                  <a:srgbClr val="A50021"/>
                </a:solidFill>
                <a:hlinkClick r:id="rId3"/>
              </a:rPr>
              <a:t>igzgos@gmail.com</a:t>
            </a:r>
            <a:endParaRPr lang="ru-RU" altLang="ru-RU" dirty="0">
              <a:solidFill>
                <a:srgbClr val="A50021"/>
              </a:solidFill>
            </a:endParaRPr>
          </a:p>
          <a:p>
            <a:pPr algn="ctr" eaLnBrk="1" hangingPunct="1">
              <a:buFontTx/>
              <a:buNone/>
            </a:pPr>
            <a:r>
              <a:rPr lang="ru-RU" altLang="ru-RU" dirty="0">
                <a:solidFill>
                  <a:srgbClr val="A50021"/>
                </a:solidFill>
              </a:rPr>
              <a:t> </a:t>
            </a:r>
          </a:p>
        </p:txBody>
      </p:sp>
      <p:pic>
        <p:nvPicPr>
          <p:cNvPr id="3" name="Рисунок 2">
            <a:extLst>
              <a:ext uri="{FF2B5EF4-FFF2-40B4-BE49-F238E27FC236}">
                <a16:creationId xmlns:a16="http://schemas.microsoft.com/office/drawing/2014/main" id="{9E2560AE-DCCD-C1E4-C22B-55087ECFC3F1}"/>
              </a:ext>
            </a:extLst>
          </p:cNvPr>
          <p:cNvPicPr>
            <a:picLocks noChangeAspect="1"/>
          </p:cNvPicPr>
          <p:nvPr/>
        </p:nvPicPr>
        <p:blipFill>
          <a:blip r:embed="rId4"/>
          <a:stretch>
            <a:fillRect/>
          </a:stretch>
        </p:blipFill>
        <p:spPr>
          <a:xfrm>
            <a:off x="4573494" y="3395358"/>
            <a:ext cx="2838637" cy="2838637"/>
          </a:xfrm>
          <a:prstGeom prst="rect">
            <a:avLst/>
          </a:prstGeom>
        </p:spPr>
      </p:pic>
    </p:spTree>
    <p:extLst>
      <p:ext uri="{BB962C8B-B14F-4D97-AF65-F5344CB8AC3E}">
        <p14:creationId xmlns:p14="http://schemas.microsoft.com/office/powerpoint/2010/main" val="139577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0A9B4-5A0D-9C60-D8AC-127C343817A2}"/>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6BCFA7BD-6A7A-10D6-1EAA-381CD97253A5}"/>
              </a:ext>
            </a:extLst>
          </p:cNvPr>
          <p:cNvSpPr>
            <a:spLocks noGrp="1"/>
          </p:cNvSpPr>
          <p:nvPr>
            <p:ph idx="1"/>
          </p:nvPr>
        </p:nvSpPr>
        <p:spPr>
          <a:xfrm>
            <a:off x="407368" y="260648"/>
            <a:ext cx="11449272" cy="5916315"/>
          </a:xfrm>
        </p:spPr>
        <p:txBody>
          <a:bodyPr>
            <a:noAutofit/>
          </a:bodyPr>
          <a:lstStyle/>
          <a:p>
            <a:r>
              <a:rPr lang="ru-RU" sz="1800" dirty="0"/>
              <a:t>В реестр контрактов … подлежат включению следующие информация и документы: </a:t>
            </a:r>
          </a:p>
          <a:p>
            <a:r>
              <a:rPr lang="ru-RU" sz="1600" dirty="0"/>
              <a:t>порядковый номер реестровой записи из единого реестра российских программ для электронных вычислительных машин и баз данных в отношении программы для электронных вычислительных машин и (или) баз данных, указанных в позиции 146 приложения N 1 к постановлению Правительства Российской Федерации от 23 декабря 2024 г. N 1875 (далее - программное обеспечение), если при осуществлении закупки применяется запрет, предусмотренный пунктом 1 постановления Правительства Российской Федерации от 23 декабря 2024 г. N 1875, в соответствии с абзацем одиннадцатым настоящего подпункта страной происхождения программного обеспечения указана Российская Федерация </a:t>
            </a:r>
            <a:r>
              <a:rPr lang="ru-RU" sz="1600" dirty="0">
                <a:solidFill>
                  <a:srgbClr val="FF0000"/>
                </a:solidFill>
              </a:rPr>
              <a:t>и такой порядковый номер указан поставщиком (подрядчиком, исполнителем) в заявке на участие в закупке (при проведении конкурентного способа определения поставщика (подрядчика, исполнителя), при осуществлении закупки, предусмотренной частью 12 статьи 93 Федерального закона) или представлен поставщиком (подрядчиком, исполнителем) заказчику до заключения контракта с единственным поставщиком (подрядчиком, исполнителем)</a:t>
            </a:r>
            <a:r>
              <a:rPr kumimoji="0" lang="ru-RU" sz="1600" b="0" i="1" u="none" strike="noStrike" kern="1200" cap="none" spc="0" normalizeH="0" baseline="0" noProof="0" dirty="0">
                <a:ln>
                  <a:noFill/>
                </a:ln>
                <a:solidFill>
                  <a:srgbClr val="FF0000"/>
                </a:solidFill>
                <a:effectLst/>
                <a:uLnTx/>
                <a:uFillTx/>
                <a:latin typeface="Calibri"/>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1600" b="0" i="1" u="none" strike="noStrike" kern="1200" cap="none" spc="0" normalizeH="0" baseline="0" noProof="0" dirty="0">
              <a:ln>
                <a:noFill/>
              </a:ln>
              <a:solidFill>
                <a:srgbClr val="7030A0"/>
              </a:solidFill>
              <a:effectLst/>
              <a:uLnTx/>
              <a:uFillTx/>
              <a:latin typeface="Calibri"/>
              <a:ea typeface="+mn-ea"/>
              <a:cs typeface="+mn-cs"/>
            </a:endParaRPr>
          </a:p>
          <a:p>
            <a:r>
              <a:rPr lang="ru-RU" sz="1600" dirty="0"/>
              <a:t>порядковый номер реестровой записи из единого реестра программ для электронных вычислительных машин и баз данных из государств - членов Евразийского экономического союза, за исключением Российской Федерации, в отношении программного обеспечения, если при осуществлении закупки применяется запрет, предусмотренный пунктом 1 постановления Правительства Российской Федерации от 23 декабря 2024 г. N 1875, в соответствии с абзацем одиннадцатым настоящего подпункта страной происхождения программного обеспечения указано государство - член Евразийского экономического союза, за исключением Российской Федерации, </a:t>
            </a:r>
            <a:r>
              <a:rPr lang="ru-RU" sz="1600" dirty="0">
                <a:solidFill>
                  <a:srgbClr val="FF0000"/>
                </a:solidFill>
              </a:rPr>
              <a:t>и такой порядковый номер указан поставщиком (подрядчиком, исполнителем) в заявке на участие в закупке (при проведении конкурентного способа определения поставщика (подрядчика, исполнителя), при осуществлении закупки, предусмотренной частью 12 статьи 93 Федерального закона) или представлен поставщиком (подрядчиком, исполнителем) заказчику до заключения контракта с единственным поставщиком (подрядчиком, исполнителем)</a:t>
            </a:r>
            <a:r>
              <a:rPr kumimoji="0" lang="ru-RU" sz="1800" b="0" i="1" u="none" strike="noStrike" kern="1200" cap="none" spc="0" normalizeH="0" baseline="0" noProof="0" dirty="0">
                <a:ln>
                  <a:noFill/>
                </a:ln>
                <a:solidFill>
                  <a:srgbClr val="FF0000"/>
                </a:solidFill>
                <a:effectLst/>
                <a:uLnTx/>
                <a:uFillTx/>
                <a:latin typeface="Calibri"/>
                <a:ea typeface="+mn-ea"/>
                <a:cs typeface="+mn-cs"/>
              </a:rPr>
              <a:t>. </a:t>
            </a:r>
          </a:p>
          <a:p>
            <a:pPr marL="0" indent="0">
              <a:buNone/>
            </a:pPr>
            <a:endParaRPr lang="ru-RU" sz="1600" dirty="0">
              <a:solidFill>
                <a:srgbClr val="FF0000"/>
              </a:solidFill>
            </a:endParaRPr>
          </a:p>
        </p:txBody>
      </p:sp>
    </p:spTree>
    <p:extLst>
      <p:ext uri="{BB962C8B-B14F-4D97-AF65-F5344CB8AC3E}">
        <p14:creationId xmlns:p14="http://schemas.microsoft.com/office/powerpoint/2010/main" val="2766842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2843A-32A2-40E3-944B-F4BEF89C850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450717-D935-3BA8-FD3B-5C1BAF83B06F}"/>
              </a:ext>
            </a:extLst>
          </p:cNvPr>
          <p:cNvSpPr>
            <a:spLocks noGrp="1"/>
          </p:cNvSpPr>
          <p:nvPr>
            <p:ph type="title"/>
          </p:nvPr>
        </p:nvSpPr>
        <p:spPr>
          <a:xfrm>
            <a:off x="872712" y="137442"/>
            <a:ext cx="10515600" cy="543595"/>
          </a:xfrm>
        </p:spPr>
        <p:txBody>
          <a:bodyPr>
            <a:normAutofit/>
          </a:bodyPr>
          <a:lstStyle/>
          <a:p>
            <a:r>
              <a:rPr lang="ru-RU" sz="2400" b="1" dirty="0">
                <a:solidFill>
                  <a:srgbClr val="7030A0"/>
                </a:solidFill>
              </a:rPr>
              <a:t>Комментарии</a:t>
            </a:r>
          </a:p>
        </p:txBody>
      </p:sp>
      <p:sp>
        <p:nvSpPr>
          <p:cNvPr id="3" name="Объект 2">
            <a:extLst>
              <a:ext uri="{FF2B5EF4-FFF2-40B4-BE49-F238E27FC236}">
                <a16:creationId xmlns:a16="http://schemas.microsoft.com/office/drawing/2014/main" id="{3A412B21-B26C-6C2B-CA77-D0442A524E8D}"/>
              </a:ext>
            </a:extLst>
          </p:cNvPr>
          <p:cNvSpPr>
            <a:spLocks noGrp="1"/>
          </p:cNvSpPr>
          <p:nvPr>
            <p:ph idx="1"/>
          </p:nvPr>
        </p:nvSpPr>
        <p:spPr>
          <a:xfrm>
            <a:off x="695400" y="695086"/>
            <a:ext cx="10515600" cy="5830258"/>
          </a:xfrm>
        </p:spPr>
        <p:txBody>
          <a:bodyPr>
            <a:normAutofit/>
          </a:bodyPr>
          <a:lstStyle/>
          <a:p>
            <a:r>
              <a:rPr lang="ru-RU" sz="1800" dirty="0">
                <a:solidFill>
                  <a:srgbClr val="7030A0"/>
                </a:solidFill>
              </a:rPr>
              <a:t>Аналогичные изменения не внесены в Постановление Правительства РФ от 28 ноября 2013 г. N 1084 "О порядке ведения реестра контрактов, содержащего сведения, составляющие государственную тайну«, то есть данные сведения в «закрытом» реестре не указываются – почему</a:t>
            </a:r>
            <a:r>
              <a:rPr lang="en-US" sz="1800" dirty="0">
                <a:solidFill>
                  <a:srgbClr val="7030A0"/>
                </a:solidFill>
              </a:rPr>
              <a:t>? – </a:t>
            </a:r>
            <a:r>
              <a:rPr lang="ru-RU" sz="1800" dirty="0">
                <a:solidFill>
                  <a:srgbClr val="7030A0"/>
                </a:solidFill>
              </a:rPr>
              <a:t>Не понятно.</a:t>
            </a:r>
          </a:p>
          <a:p>
            <a:r>
              <a:rPr lang="ru-RU" sz="1800" dirty="0">
                <a:solidFill>
                  <a:srgbClr val="7030A0"/>
                </a:solidFill>
              </a:rPr>
              <a:t>В Постановлении 60 в реестр контрактов предусмотрено внесение изменений в случае изменения первоначальной информации, занесенной в реестр контрактов, то есть и об изменении номера реестровой записи. </a:t>
            </a:r>
            <a:r>
              <a:rPr lang="en-US" sz="1800" dirty="0">
                <a:solidFill>
                  <a:srgbClr val="7030A0"/>
                </a:solidFill>
              </a:rPr>
              <a:t>(</a:t>
            </a:r>
            <a:r>
              <a:rPr lang="ru-RU" sz="1800" dirty="0">
                <a:solidFill>
                  <a:srgbClr val="7030A0"/>
                </a:solidFill>
              </a:rPr>
              <a:t>НО! Можно ли вообще поменять номер реестровой записи при исполнении контракта</a:t>
            </a:r>
            <a:r>
              <a:rPr lang="en-US" sz="1800" dirty="0">
                <a:solidFill>
                  <a:srgbClr val="7030A0"/>
                </a:solidFill>
              </a:rPr>
              <a:t>? – </a:t>
            </a:r>
            <a:r>
              <a:rPr lang="ru-RU" sz="1800" b="1" dirty="0">
                <a:solidFill>
                  <a:srgbClr val="7030A0"/>
                </a:solidFill>
              </a:rPr>
              <a:t>ответ на следующем слайде</a:t>
            </a:r>
            <a:r>
              <a:rPr lang="ru-RU" sz="1800" dirty="0">
                <a:solidFill>
                  <a:srgbClr val="7030A0"/>
                </a:solidFill>
              </a:rPr>
              <a:t>).</a:t>
            </a:r>
            <a:r>
              <a:rPr lang="en-US" sz="1800" dirty="0">
                <a:solidFill>
                  <a:srgbClr val="7030A0"/>
                </a:solidFill>
              </a:rPr>
              <a:t> </a:t>
            </a:r>
            <a:endParaRPr lang="ru-RU" sz="1800" dirty="0">
              <a:solidFill>
                <a:srgbClr val="7030A0"/>
              </a:solidFill>
            </a:endParaRPr>
          </a:p>
          <a:p>
            <a:r>
              <a:rPr lang="ru-RU" sz="1800" dirty="0">
                <a:solidFill>
                  <a:srgbClr val="7030A0"/>
                </a:solidFill>
              </a:rPr>
              <a:t>В реестре контрактов сведения о номере реестровой записи указываются и в случае закупки у единственного поставщика (в случае его предоставления поставщиком). </a:t>
            </a:r>
          </a:p>
          <a:p>
            <a:r>
              <a:rPr lang="ru-RU" sz="1800" dirty="0">
                <a:solidFill>
                  <a:srgbClr val="7030A0"/>
                </a:solidFill>
              </a:rPr>
              <a:t>Если функционал ЕИС позволит указывать эти номера реестровой записи до 01.01.2026, заказчик вправе их не указывать.</a:t>
            </a:r>
          </a:p>
          <a:p>
            <a:r>
              <a:rPr lang="ru-RU" sz="1800" dirty="0">
                <a:solidFill>
                  <a:srgbClr val="7030A0"/>
                </a:solidFill>
              </a:rPr>
              <a:t>Желательно в самом контракте эти номера указывать уже в настоящее время (при их наличии), так как при «разрыве» приемки и осуществления закупки, приемочная комиссия может принять не тот товар, который был указан в заявке.</a:t>
            </a:r>
          </a:p>
          <a:p>
            <a:endParaRPr lang="ru-RU" sz="1800" dirty="0">
              <a:solidFill>
                <a:srgbClr val="7030A0"/>
              </a:solidFill>
            </a:endParaRPr>
          </a:p>
          <a:p>
            <a:endParaRPr lang="ru-RU" sz="1800" dirty="0">
              <a:solidFill>
                <a:srgbClr val="7030A0"/>
              </a:solidFill>
            </a:endParaRPr>
          </a:p>
          <a:p>
            <a:endParaRPr lang="ru-RU" sz="7200" b="1" dirty="0"/>
          </a:p>
        </p:txBody>
      </p:sp>
    </p:spTree>
    <p:extLst>
      <p:ext uri="{BB962C8B-B14F-4D97-AF65-F5344CB8AC3E}">
        <p14:creationId xmlns:p14="http://schemas.microsoft.com/office/powerpoint/2010/main" val="98659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59770BB-4E2C-68B5-10A4-84442D541855}"/>
              </a:ext>
            </a:extLst>
          </p:cNvPr>
          <p:cNvSpPr>
            <a:spLocks noGrp="1"/>
          </p:cNvSpPr>
          <p:nvPr>
            <p:ph idx="1"/>
          </p:nvPr>
        </p:nvSpPr>
        <p:spPr>
          <a:xfrm>
            <a:off x="551384" y="404664"/>
            <a:ext cx="10515600" cy="5976664"/>
          </a:xfrm>
        </p:spPr>
        <p:txBody>
          <a:bodyPr>
            <a:normAutofit/>
          </a:bodyPr>
          <a:lstStyle/>
          <a:p>
            <a:r>
              <a:rPr lang="ru-RU" sz="1800" dirty="0">
                <a:solidFill>
                  <a:srgbClr val="7030A0"/>
                </a:solidFill>
              </a:rPr>
              <a:t>Минпромторг давал разъяснения по исполнению контракта в рамках ПП 616 (письмо от25.04.2023 № ПГ-12-3968).</a:t>
            </a:r>
          </a:p>
          <a:p>
            <a:r>
              <a:rPr lang="ru-RU" sz="1800" dirty="0">
                <a:solidFill>
                  <a:srgbClr val="7030A0"/>
                </a:solidFill>
              </a:rPr>
              <a:t>Сообщается, в частности, что приемка товара должна осуществляться на основании действующих записей в реестре российской промышленной продукции, при этом по согласованию заказчика с поставщиком в ходе исполнения контракта допускается заключение дополнительного соглашения о поставке товара с улучшенными техническими и функциональными характеристиками в случае изменения номеров реестровых записей товара. </a:t>
            </a:r>
          </a:p>
          <a:p>
            <a:r>
              <a:rPr lang="ru-RU" sz="1800" dirty="0">
                <a:solidFill>
                  <a:srgbClr val="7030A0"/>
                </a:solidFill>
              </a:rPr>
              <a:t>На новый поставленный товар должны быть представлены номера реестровой записи из реестра российской промышленной продукции, а соответствующая информация включена в контракт.</a:t>
            </a:r>
          </a:p>
          <a:p>
            <a:endParaRPr lang="ru-RU" dirty="0"/>
          </a:p>
          <a:p>
            <a:r>
              <a:rPr lang="ru-RU" sz="1800" i="1" dirty="0">
                <a:solidFill>
                  <a:srgbClr val="7030A0"/>
                </a:solidFill>
              </a:rPr>
              <a:t>То есть, если действовать по аналогии, то менять номер реестровой записи можно, если меняется товар на товар с улучшенными характеристиками. Но! Надо всегда помнить. Что если национальный режим «сработал» при осуществлении закупки, то в соответствии со статьей 95 (часть 7) замена товара на товар с улучшенными характеристиками не допускается.</a:t>
            </a:r>
          </a:p>
        </p:txBody>
      </p:sp>
    </p:spTree>
    <p:extLst>
      <p:ext uri="{BB962C8B-B14F-4D97-AF65-F5344CB8AC3E}">
        <p14:creationId xmlns:p14="http://schemas.microsoft.com/office/powerpoint/2010/main" val="63188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F0A7-06EC-7F14-52B3-803CBA4C955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FD93B7-DCAA-A764-A4E9-713410672EF6}"/>
              </a:ext>
            </a:extLst>
          </p:cNvPr>
          <p:cNvSpPr>
            <a:spLocks noGrp="1"/>
          </p:cNvSpPr>
          <p:nvPr>
            <p:ph type="title"/>
          </p:nvPr>
        </p:nvSpPr>
        <p:spPr>
          <a:xfrm>
            <a:off x="695400" y="764704"/>
            <a:ext cx="10515600" cy="3024336"/>
          </a:xfrm>
        </p:spPr>
        <p:txBody>
          <a:bodyPr>
            <a:normAutofit/>
          </a:bodyPr>
          <a:lstStyle/>
          <a:p>
            <a:r>
              <a:rPr lang="ru-RU" sz="3200" dirty="0">
                <a:solidFill>
                  <a:srgbClr val="0070C0"/>
                </a:solidFill>
              </a:rPr>
              <a:t>Изменения содержательного плана:</a:t>
            </a:r>
            <a:br>
              <a:rPr lang="ru-RU" sz="3200" dirty="0">
                <a:solidFill>
                  <a:srgbClr val="0070C0"/>
                </a:solidFill>
              </a:rPr>
            </a:br>
            <a:br>
              <a:rPr lang="ru-RU" sz="3200" dirty="0">
                <a:solidFill>
                  <a:srgbClr val="0070C0"/>
                </a:solidFill>
              </a:rPr>
            </a:br>
            <a:r>
              <a:rPr lang="ru-RU" sz="3200" dirty="0">
                <a:solidFill>
                  <a:srgbClr val="0070C0"/>
                </a:solidFill>
              </a:rPr>
              <a:t>1. Изменения в составе документов, подтверждающих страну происхождения товаров</a:t>
            </a:r>
            <a:br>
              <a:rPr lang="ru-RU" sz="3200" dirty="0">
                <a:solidFill>
                  <a:srgbClr val="0070C0"/>
                </a:solidFill>
              </a:rPr>
            </a:br>
            <a:endParaRPr lang="ru-RU" sz="3200" dirty="0">
              <a:solidFill>
                <a:srgbClr val="0070C0"/>
              </a:solidFill>
            </a:endParaRPr>
          </a:p>
        </p:txBody>
      </p:sp>
    </p:spTree>
    <p:extLst>
      <p:ext uri="{BB962C8B-B14F-4D97-AF65-F5344CB8AC3E}">
        <p14:creationId xmlns:p14="http://schemas.microsoft.com/office/powerpoint/2010/main" val="139530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AED90C-F521-31CB-0CF9-B1499C4DAB6D}"/>
              </a:ext>
            </a:extLst>
          </p:cNvPr>
          <p:cNvSpPr>
            <a:spLocks noGrp="1"/>
          </p:cNvSpPr>
          <p:nvPr>
            <p:ph type="title"/>
          </p:nvPr>
        </p:nvSpPr>
        <p:spPr>
          <a:xfrm>
            <a:off x="695400" y="764704"/>
            <a:ext cx="10515600" cy="1325563"/>
          </a:xfrm>
        </p:spPr>
        <p:txBody>
          <a:bodyPr>
            <a:normAutofit/>
          </a:bodyPr>
          <a:lstStyle/>
          <a:p>
            <a:r>
              <a:rPr lang="ru-RU" sz="3200" dirty="0">
                <a:solidFill>
                  <a:srgbClr val="0070C0"/>
                </a:solidFill>
              </a:rPr>
              <a:t>Изменения технического плана</a:t>
            </a:r>
          </a:p>
        </p:txBody>
      </p:sp>
    </p:spTree>
    <p:extLst>
      <p:ext uri="{BB962C8B-B14F-4D97-AF65-F5344CB8AC3E}">
        <p14:creationId xmlns:p14="http://schemas.microsoft.com/office/powerpoint/2010/main" val="224803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BDCCE-365B-E43B-206C-096DDD75EE70}"/>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7C22628-1F2F-A969-DC42-367672CACC60}"/>
              </a:ext>
            </a:extLst>
          </p:cNvPr>
          <p:cNvSpPr/>
          <p:nvPr/>
        </p:nvSpPr>
        <p:spPr>
          <a:xfrm>
            <a:off x="554116" y="89119"/>
            <a:ext cx="10765655" cy="628153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D5EFDEB1-1373-181B-DF6A-D0C13F09A186}"/>
              </a:ext>
            </a:extLst>
          </p:cNvPr>
          <p:cNvSpPr>
            <a:spLocks noGrp="1"/>
          </p:cNvSpPr>
          <p:nvPr>
            <p:ph idx="1"/>
          </p:nvPr>
        </p:nvSpPr>
        <p:spPr>
          <a:xfrm>
            <a:off x="679140" y="195650"/>
            <a:ext cx="10515600" cy="6045351"/>
          </a:xfrm>
        </p:spPr>
        <p:txBody>
          <a:bodyPr>
            <a:normAutofit fontScale="77500" lnSpcReduction="20000"/>
          </a:bodyPr>
          <a:lstStyle/>
          <a:p>
            <a:pPr marL="0" lvl="0" indent="0" algn="just">
              <a:lnSpc>
                <a:spcPct val="100000"/>
              </a:lnSpc>
              <a:spcBef>
                <a:spcPts val="600"/>
              </a:spcBef>
              <a:buNone/>
            </a:pPr>
            <a:r>
              <a:rPr lang="ru-RU" sz="2100" spc="-10" dirty="0">
                <a:solidFill>
                  <a:srgbClr val="000000"/>
                </a:solidFill>
                <a:effectLst/>
                <a:latin typeface="Times New Roman" panose="02020603050405020304" pitchFamily="18" charset="0"/>
                <a:ea typeface="Times New Roman" panose="02020603050405020304" pitchFamily="18" charset="0"/>
              </a:rPr>
              <a:t>3. Установить, что информацией и документами,  подтверждающими страну происхождения товара для целей настоящего постановления, являются:</a:t>
            </a:r>
            <a:endParaRPr lang="ru-RU" sz="2100" dirty="0">
              <a:solidFill>
                <a:srgbClr val="000000"/>
              </a:solidFill>
              <a:effectLst/>
              <a:latin typeface="Times New Roman" panose="02020603050405020304" pitchFamily="18" charset="0"/>
              <a:ea typeface="Times New Roman" panose="02020603050405020304" pitchFamily="18" charset="0"/>
            </a:endParaRPr>
          </a:p>
          <a:p>
            <a:pPr marL="457200" lvl="1" indent="0" algn="just">
              <a:lnSpc>
                <a:spcPct val="100000"/>
              </a:lnSpc>
              <a:spcBef>
                <a:spcPts val="600"/>
              </a:spcBef>
              <a:buNone/>
            </a:pPr>
            <a:r>
              <a:rPr lang="ru-RU" sz="2100" dirty="0">
                <a:solidFill>
                  <a:srgbClr val="000000"/>
                </a:solidFill>
                <a:latin typeface="Times New Roman" panose="02020603050405020304" pitchFamily="18" charset="0"/>
                <a:ea typeface="Times New Roman" panose="02020603050405020304" pitchFamily="18" charset="0"/>
              </a:rPr>
              <a:t>а</a:t>
            </a:r>
            <a:r>
              <a:rPr lang="ru-RU" sz="2100" dirty="0">
                <a:solidFill>
                  <a:srgbClr val="000000"/>
                </a:solidFill>
                <a:effectLst/>
                <a:latin typeface="Times New Roman" panose="02020603050405020304" pitchFamily="18" charset="0"/>
                <a:ea typeface="Times New Roman" panose="02020603050405020304" pitchFamily="18" charset="0"/>
              </a:rPr>
              <a:t>) для подтверждения происхождения товаров, указанных  в позициях </a:t>
            </a:r>
            <a:r>
              <a:rPr lang="ru-RU" sz="2100" b="1" dirty="0">
                <a:solidFill>
                  <a:srgbClr val="000000"/>
                </a:solidFill>
                <a:effectLst/>
                <a:latin typeface="Times New Roman" panose="02020603050405020304" pitchFamily="18" charset="0"/>
                <a:ea typeface="Times New Roman" panose="02020603050405020304" pitchFamily="18" charset="0"/>
              </a:rPr>
              <a:t>1 - 14</a:t>
            </a:r>
            <a:r>
              <a:rPr lang="ru-RU" sz="2100" b="1" dirty="0">
                <a:solidFill>
                  <a:srgbClr val="000000"/>
                </a:solidFill>
                <a:latin typeface="Times New Roman" panose="02020603050405020304" pitchFamily="18" charset="0"/>
                <a:ea typeface="Times New Roman" panose="02020603050405020304" pitchFamily="18" charset="0"/>
              </a:rPr>
              <a:t>5</a:t>
            </a:r>
            <a:r>
              <a:rPr lang="ru-RU" sz="2100" b="1" dirty="0">
                <a:solidFill>
                  <a:srgbClr val="000000"/>
                </a:solidFill>
                <a:effectLst/>
                <a:latin typeface="Times New Roman" panose="02020603050405020304" pitchFamily="18" charset="0"/>
                <a:ea typeface="Times New Roman" panose="02020603050405020304" pitchFamily="18" charset="0"/>
              </a:rPr>
              <a:t> перечня № 1</a:t>
            </a:r>
            <a:r>
              <a:rPr lang="ru-RU" sz="2100" dirty="0">
                <a:solidFill>
                  <a:srgbClr val="000000"/>
                </a:solidFill>
                <a:effectLst/>
                <a:latin typeface="Times New Roman" panose="02020603050405020304" pitchFamily="18" charset="0"/>
                <a:ea typeface="Times New Roman" panose="02020603050405020304" pitchFamily="18" charset="0"/>
              </a:rPr>
              <a:t>, позициях </a:t>
            </a:r>
            <a:r>
              <a:rPr lang="ru-RU" sz="2100" b="1" dirty="0">
                <a:solidFill>
                  <a:srgbClr val="000000"/>
                </a:solidFill>
                <a:effectLst/>
                <a:latin typeface="Times New Roman" panose="02020603050405020304" pitchFamily="18" charset="0"/>
                <a:ea typeface="Times New Roman" panose="02020603050405020304" pitchFamily="18" charset="0"/>
              </a:rPr>
              <a:t>1 - 433 перечня № 2</a:t>
            </a:r>
            <a:r>
              <a:rPr lang="ru-RU" sz="2100" dirty="0">
                <a:solidFill>
                  <a:srgbClr val="000000"/>
                </a:solidFill>
                <a:effectLst/>
                <a:latin typeface="Times New Roman" panose="02020603050405020304" pitchFamily="18" charset="0"/>
                <a:ea typeface="Times New Roman" panose="02020603050405020304" pitchFamily="18" charset="0"/>
              </a:rPr>
              <a:t>, </a:t>
            </a:r>
            <a:r>
              <a:rPr lang="ru-RU" sz="2100" b="1" dirty="0">
                <a:solidFill>
                  <a:srgbClr val="000000"/>
                </a:solidFill>
                <a:effectLst/>
                <a:latin typeface="Times New Roman" panose="02020603050405020304" pitchFamily="18" charset="0"/>
                <a:ea typeface="Times New Roman" panose="02020603050405020304" pitchFamily="18" charset="0"/>
              </a:rPr>
              <a:t>перечне № 3</a:t>
            </a:r>
            <a:r>
              <a:rPr lang="ru-RU" sz="2100" dirty="0">
                <a:solidFill>
                  <a:srgbClr val="000000"/>
                </a:solidFill>
                <a:effectLst/>
                <a:latin typeface="Times New Roman" panose="02020603050405020304" pitchFamily="18" charset="0"/>
                <a:ea typeface="Times New Roman" panose="02020603050405020304" pitchFamily="18" charset="0"/>
              </a:rPr>
              <a:t>, из Российской Федерации – </a:t>
            </a:r>
            <a:br>
              <a:rPr lang="ru-RU" sz="2100" dirty="0">
                <a:solidFill>
                  <a:srgbClr val="000000"/>
                </a:solidFill>
                <a:effectLst/>
                <a:latin typeface="Times New Roman" panose="02020603050405020304" pitchFamily="18" charset="0"/>
                <a:ea typeface="Times New Roman" panose="02020603050405020304" pitchFamily="18" charset="0"/>
              </a:rPr>
            </a:br>
            <a:r>
              <a:rPr lang="ru-RU" sz="2100" b="1" dirty="0">
                <a:effectLst/>
                <a:latin typeface="Times New Roman" panose="02020603050405020304" pitchFamily="18" charset="0"/>
                <a:ea typeface="Times New Roman" panose="02020603050405020304" pitchFamily="18" charset="0"/>
              </a:rPr>
              <a:t>номер реестровой записи  из реестра российской промышленной продукции</a:t>
            </a:r>
            <a:r>
              <a:rPr lang="ru-RU" sz="2100" dirty="0">
                <a:effectLst/>
                <a:latin typeface="Times New Roman" panose="02020603050405020304" pitchFamily="18" charset="0"/>
                <a:ea typeface="Times New Roman" panose="02020603050405020304" pitchFamily="18" charset="0"/>
              </a:rPr>
              <a:t>, предусмотренного статьей 17</a:t>
            </a:r>
            <a:r>
              <a:rPr lang="ru-RU" sz="2100" baseline="30000" dirty="0">
                <a:effectLst/>
                <a:latin typeface="Times New Roman" panose="02020603050405020304" pitchFamily="18" charset="0"/>
                <a:ea typeface="Times New Roman" panose="02020603050405020304" pitchFamily="18" charset="0"/>
              </a:rPr>
              <a:t>1</a:t>
            </a:r>
            <a:r>
              <a:rPr lang="ru-RU" sz="2100" dirty="0">
                <a:effectLst/>
                <a:latin typeface="Times New Roman" panose="02020603050405020304" pitchFamily="18" charset="0"/>
                <a:ea typeface="Times New Roman" panose="02020603050405020304" pitchFamily="18" charset="0"/>
              </a:rPr>
              <a:t> Федерального закона от 31 декабря 2014 г. № 488-ФЗ </a:t>
            </a:r>
            <a:br>
              <a:rPr lang="ru-RU" sz="2100" dirty="0">
                <a:effectLst/>
                <a:latin typeface="Times New Roman" panose="02020603050405020304" pitchFamily="18" charset="0"/>
                <a:ea typeface="Times New Roman" panose="02020603050405020304" pitchFamily="18" charset="0"/>
              </a:rPr>
            </a:br>
            <a:r>
              <a:rPr lang="ru-RU" sz="2100" dirty="0">
                <a:effectLst/>
                <a:latin typeface="Times New Roman" panose="02020603050405020304" pitchFamily="18" charset="0"/>
                <a:ea typeface="Times New Roman" panose="02020603050405020304" pitchFamily="18" charset="0"/>
              </a:rPr>
              <a:t>"О промышленной политике в Российской Федерации" (далее - реестр российской промышленной продукции) </a:t>
            </a:r>
            <a:r>
              <a:rPr lang="ru-RU" sz="2100" b="1" dirty="0">
                <a:solidFill>
                  <a:srgbClr val="FF0000"/>
                </a:solidFill>
                <a:effectLst/>
                <a:latin typeface="Times New Roman" panose="02020603050405020304" pitchFamily="18" charset="0"/>
                <a:ea typeface="Times New Roman" panose="02020603050405020304" pitchFamily="18" charset="0"/>
              </a:rPr>
              <a:t>и справка, подтверждающая наличие специального инвестиционного контракта и предусмотренная пунктом 1.1 постановления Правительства Российской Федерации от 17 июля 2015 г. N 719 "О подтверждении производства российской промышленной продукции", </a:t>
            </a:r>
          </a:p>
          <a:p>
            <a:pPr marL="457200" lvl="1" indent="0" algn="just">
              <a:lnSpc>
                <a:spcPct val="100000"/>
              </a:lnSpc>
              <a:spcBef>
                <a:spcPts val="600"/>
              </a:spcBef>
              <a:buNone/>
            </a:pPr>
            <a:endParaRPr lang="ru-RU" sz="2100" b="1" dirty="0">
              <a:solidFill>
                <a:srgbClr val="FF0000"/>
              </a:solidFill>
              <a:effectLst/>
              <a:latin typeface="Times New Roman" panose="02020603050405020304" pitchFamily="18" charset="0"/>
              <a:ea typeface="Times New Roman" panose="02020603050405020304" pitchFamily="18" charset="0"/>
            </a:endParaRPr>
          </a:p>
          <a:p>
            <a:pPr marL="457200" lvl="1" indent="0" algn="just">
              <a:lnSpc>
                <a:spcPct val="100000"/>
              </a:lnSpc>
              <a:spcBef>
                <a:spcPts val="600"/>
              </a:spcBef>
              <a:buNone/>
            </a:pPr>
            <a:r>
              <a:rPr lang="ru-RU" sz="2100" dirty="0">
                <a:effectLst/>
                <a:latin typeface="Times New Roman" panose="02020603050405020304" pitchFamily="18" charset="0"/>
                <a:ea typeface="Times New Roman" panose="02020603050405020304" pitchFamily="18" charset="0"/>
              </a:rPr>
              <a:t>или </a:t>
            </a:r>
            <a:r>
              <a:rPr lang="ru-RU" sz="2100" b="1" dirty="0">
                <a:effectLst/>
                <a:latin typeface="Times New Roman" panose="02020603050405020304" pitchFamily="18" charset="0"/>
                <a:ea typeface="Times New Roman" panose="02020603050405020304" pitchFamily="18" charset="0"/>
              </a:rPr>
              <a:t>номер реестровой записи из реестра российской промышленной продукции, содержащей в том числе:</a:t>
            </a:r>
          </a:p>
          <a:p>
            <a:pPr indent="431800" algn="just">
              <a:lnSpc>
                <a:spcPct val="100000"/>
              </a:lnSpc>
              <a:spcBef>
                <a:spcPts val="600"/>
              </a:spcBef>
            </a:pPr>
            <a:r>
              <a:rPr lang="ru-RU" sz="2100" b="1" dirty="0">
                <a:effectLst/>
                <a:latin typeface="Times New Roman" panose="02020603050405020304" pitchFamily="18" charset="0"/>
                <a:ea typeface="Times New Roman" panose="02020603050405020304" pitchFamily="18" charset="0"/>
              </a:rPr>
              <a:t>информацию о совокупном количестве баллов за </a:t>
            </a:r>
            <a:r>
              <a:rPr lang="ru-RU" sz="2100" b="1" spc="-10" dirty="0">
                <a:effectLst/>
                <a:latin typeface="Times New Roman" panose="02020603050405020304" pitchFamily="18" charset="0"/>
                <a:ea typeface="Times New Roman" panose="02020603050405020304" pitchFamily="18" charset="0"/>
              </a:rPr>
              <a:t>выполнение</a:t>
            </a:r>
            <a:r>
              <a:rPr lang="ru-RU" sz="2100" b="1" dirty="0">
                <a:effectLst/>
                <a:latin typeface="Times New Roman" panose="02020603050405020304" pitchFamily="18" charset="0"/>
                <a:ea typeface="Times New Roman" panose="02020603050405020304" pitchFamily="18" charset="0"/>
              </a:rPr>
              <a:t> (освоение) на территории Российской Федерации соответствующих операций (условий) </a:t>
            </a:r>
            <a:r>
              <a:rPr lang="ru-RU" sz="2100" dirty="0">
                <a:effectLst/>
                <a:latin typeface="Times New Roman" panose="02020603050405020304" pitchFamily="18" charset="0"/>
                <a:ea typeface="Times New Roman" panose="02020603050405020304" pitchFamily="18" charset="0"/>
              </a:rPr>
              <a:t>(если в отношении такого товара постановлением Правительства Российской Федерации от 17 июля 2015 г. № 719  "О подтверждении производства российской промышленной продукции"  за выполнение (освоение) на территории Российской Федерации соответствующих операций (условий) установлены требования о совокупном количестве баллов), которое составляет или превышает значение, определенное постановлением Правительства Российской Федерации от 17 июля 2015 г. № 719 "О подтверждении производства российской промышленной продукции" </a:t>
            </a:r>
            <a:r>
              <a:rPr lang="ru-RU" sz="2100" strike="sngStrike" dirty="0">
                <a:effectLst/>
                <a:latin typeface="Times New Roman" panose="02020603050405020304" pitchFamily="18" charset="0"/>
                <a:ea typeface="Times New Roman" panose="02020603050405020304" pitchFamily="18" charset="0"/>
              </a:rPr>
              <a:t>для целей осуществления закупок</a:t>
            </a:r>
            <a:r>
              <a:rPr lang="ru-RU" sz="2100" dirty="0">
                <a:latin typeface="Times New Roman" panose="02020603050405020304" pitchFamily="18" charset="0"/>
                <a:ea typeface="Times New Roman" panose="02020603050405020304" pitchFamily="18" charset="0"/>
              </a:rPr>
              <a:t>, </a:t>
            </a:r>
            <a:r>
              <a:rPr lang="ru-RU" sz="2100" b="1" dirty="0">
                <a:solidFill>
                  <a:srgbClr val="FF0000"/>
                </a:solidFill>
                <a:latin typeface="Times New Roman" panose="02020603050405020304" pitchFamily="18" charset="0"/>
                <a:ea typeface="Times New Roman" panose="02020603050405020304" pitchFamily="18" charset="0"/>
              </a:rPr>
              <a:t>включая значение, определенное для целей осуществления закупок (если постановлением Правительства Российской Федерации от 17 июля 2015 г. N 719 "О подтверждении производства российской промышленной продукции" в отношении такого товара определено значение для целей осуществления закупок);</a:t>
            </a:r>
          </a:p>
          <a:p>
            <a:pPr indent="431800" algn="just">
              <a:lnSpc>
                <a:spcPct val="100000"/>
              </a:lnSpc>
              <a:spcBef>
                <a:spcPts val="600"/>
              </a:spcBef>
            </a:pPr>
            <a:endParaRPr lang="ru-RU" sz="2100" b="1" dirty="0">
              <a:solidFill>
                <a:srgbClr val="FF0000"/>
              </a:solidFill>
              <a:effectLst/>
              <a:latin typeface="Times New Roman" panose="02020603050405020304" pitchFamily="18" charset="0"/>
              <a:ea typeface="Times New Roman" panose="02020603050405020304" pitchFamily="18" charset="0"/>
            </a:endParaRPr>
          </a:p>
          <a:p>
            <a:pPr indent="431800" algn="just">
              <a:lnSpc>
                <a:spcPct val="100000"/>
              </a:lnSpc>
              <a:spcBef>
                <a:spcPts val="600"/>
              </a:spcBef>
            </a:pPr>
            <a:r>
              <a:rPr lang="ru-RU" sz="2100" b="1" dirty="0">
                <a:effectLst/>
                <a:latin typeface="Times New Roman" panose="02020603050405020304" pitchFamily="18" charset="0"/>
                <a:ea typeface="Times New Roman" panose="02020603050405020304" pitchFamily="18" charset="0"/>
              </a:rPr>
              <a:t>информацию об уровне радиоэлектронной продукции </a:t>
            </a:r>
            <a:r>
              <a:rPr lang="ru-RU" sz="2100" dirty="0">
                <a:effectLst/>
                <a:latin typeface="Times New Roman" panose="02020603050405020304" pitchFamily="18" charset="0"/>
                <a:ea typeface="Times New Roman" panose="02020603050405020304" pitchFamily="18" charset="0"/>
              </a:rPr>
              <a:t>(для товара, являющегося в соответствии с постановлением Правительства Российской Федерации от 17 июля 2015 г. № 719 "О подтверждении </a:t>
            </a:r>
            <a:r>
              <a:rPr lang="ru-RU" sz="2100" dirty="0">
                <a:solidFill>
                  <a:srgbClr val="000000"/>
                </a:solidFill>
                <a:effectLst/>
                <a:latin typeface="Times New Roman" panose="02020603050405020304" pitchFamily="18" charset="0"/>
                <a:ea typeface="Times New Roman" panose="02020603050405020304" pitchFamily="18" charset="0"/>
              </a:rPr>
              <a:t>производства российской промышленной продукции" радиоэлектронной продукцией первого уровня или радиоэлектронной продукцией второго уровня);</a:t>
            </a:r>
          </a:p>
        </p:txBody>
      </p:sp>
    </p:spTree>
    <p:extLst>
      <p:ext uri="{BB962C8B-B14F-4D97-AF65-F5344CB8AC3E}">
        <p14:creationId xmlns:p14="http://schemas.microsoft.com/office/powerpoint/2010/main" val="1363332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70B7B45-D5BA-0B29-EC20-98A62D9E07D0}"/>
              </a:ext>
            </a:extLst>
          </p:cNvPr>
          <p:cNvPicPr>
            <a:picLocks noGrp="1" noChangeAspect="1"/>
          </p:cNvPicPr>
          <p:nvPr>
            <p:ph idx="1"/>
          </p:nvPr>
        </p:nvPicPr>
        <p:blipFill>
          <a:blip r:embed="rId2"/>
          <a:stretch>
            <a:fillRect/>
          </a:stretch>
        </p:blipFill>
        <p:spPr>
          <a:xfrm>
            <a:off x="443061" y="113122"/>
            <a:ext cx="11453566" cy="6063841"/>
          </a:xfrm>
        </p:spPr>
      </p:pic>
    </p:spTree>
    <p:extLst>
      <p:ext uri="{BB962C8B-B14F-4D97-AF65-F5344CB8AC3E}">
        <p14:creationId xmlns:p14="http://schemas.microsoft.com/office/powerpoint/2010/main" val="3453204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2A620-E848-DEDD-8DF7-6772ACE79A4A}"/>
            </a:ext>
          </a:extLst>
        </p:cNvPr>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595FA1DA-1B2F-A80F-190E-A3D9C9A7D19C}"/>
              </a:ext>
            </a:extLst>
          </p:cNvPr>
          <p:cNvGraphicFramePr>
            <a:graphicFrameLocks noGrp="1"/>
          </p:cNvGraphicFramePr>
          <p:nvPr>
            <p:ph idx="1"/>
          </p:nvPr>
        </p:nvGraphicFramePr>
        <p:xfrm>
          <a:off x="241176" y="115065"/>
          <a:ext cx="11709647" cy="6627869"/>
        </p:xfrm>
        <a:graphic>
          <a:graphicData uri="http://schemas.openxmlformats.org/drawingml/2006/table">
            <a:tbl>
              <a:tblPr firstRow="1" bandRow="1">
                <a:tableStyleId>{93296810-A885-4BE3-A3E7-6D5BEEA58F35}</a:tableStyleId>
              </a:tblPr>
              <a:tblGrid>
                <a:gridCol w="2485747">
                  <a:extLst>
                    <a:ext uri="{9D8B030D-6E8A-4147-A177-3AD203B41FA5}">
                      <a16:colId xmlns:a16="http://schemas.microsoft.com/office/drawing/2014/main" val="1491232873"/>
                    </a:ext>
                  </a:extLst>
                </a:gridCol>
                <a:gridCol w="2093652">
                  <a:extLst>
                    <a:ext uri="{9D8B030D-6E8A-4147-A177-3AD203B41FA5}">
                      <a16:colId xmlns:a16="http://schemas.microsoft.com/office/drawing/2014/main" val="4192119683"/>
                    </a:ext>
                  </a:extLst>
                </a:gridCol>
                <a:gridCol w="7130248">
                  <a:extLst>
                    <a:ext uri="{9D8B030D-6E8A-4147-A177-3AD203B41FA5}">
                      <a16:colId xmlns:a16="http://schemas.microsoft.com/office/drawing/2014/main" val="1708834533"/>
                    </a:ext>
                  </a:extLst>
                </a:gridCol>
              </a:tblGrid>
              <a:tr h="3489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Предмет закупки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Суть жалобы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Суть решения</a:t>
                      </a:r>
                    </a:p>
                  </a:txBody>
                  <a:tcPr/>
                </a:tc>
                <a:extLst>
                  <a:ext uri="{0D108BD9-81ED-4DB2-BD59-A6C34878D82A}">
                    <a16:rowId xmlns:a16="http://schemas.microsoft.com/office/drawing/2014/main" val="4122470066"/>
                  </a:ext>
                </a:extLst>
              </a:tr>
              <a:tr h="54499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РЕШЕНИЕ ЦА ФАС России по делу № 28/06/105-2021/2025 о нарушении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законодательства Российской Федерации  о контрактной системе в сфере закупок от  11.03.2025	</a:t>
                      </a:r>
                      <a:endParaRPr lang="ru-RU" sz="1600" b="1" dirty="0">
                        <a:solidFill>
                          <a:srgbClr val="FF0000"/>
                        </a:solidFill>
                      </a:endParaRP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702627222"/>
                  </a:ext>
                </a:extLst>
              </a:tr>
              <a:tr h="3298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Поставка средств обучения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и воспитания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Закупка № 0133200001725000285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Комиссией по осуществлению закупок заявки Участников №№ 1, 2, 3 неправомерно признаны соответствующими требованиям Извещения и Закона о контрактной системе, поскольку Заявителем по Позициям №№ 1, 2, 3 представлены номера реестровых записей из реестра российской промышленной продукции.</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rPr>
                        <a:t>В извещении установлено ограничение.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rPr>
                        <a:t>Согласно описанию объекта закупки Заказчиком закупаются следующие товары: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a:solidFill>
                            <a:schemeClr val="tx1"/>
                          </a:solidFill>
                        </a:rPr>
                        <a:t>имитаторы ранений и поражений (далее – Позиция №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a:solidFill>
                            <a:schemeClr val="tx1"/>
                          </a:solidFill>
                        </a:rPr>
                        <a:t>макет </a:t>
                      </a:r>
                      <a:r>
                        <a:rPr lang="ru-RU" sz="1600" dirty="0" err="1">
                          <a:solidFill>
                            <a:schemeClr val="tx1"/>
                          </a:solidFill>
                        </a:rPr>
                        <a:t>массо</a:t>
                      </a:r>
                      <a:r>
                        <a:rPr lang="ru-RU" sz="1600" dirty="0">
                          <a:solidFill>
                            <a:schemeClr val="tx1"/>
                          </a:solidFill>
                        </a:rPr>
                        <a:t>-габаритный модели оружия (далее – Позиция №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dirty="0">
                          <a:solidFill>
                            <a:schemeClr val="tx1"/>
                          </a:solidFill>
                        </a:rPr>
                        <a:t>тренажер-манекен взрослого пострадавшего для отработки приемов сердечно-легочной реанимации (голова, туловище, конечности) с контроллером и настенным табло (далее – Позиция № 3).</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rPr>
                        <a:t>Участниками №№ 1, 2  по позиции № 1 представлен номер реестровой записи из реестра российской промышленной продукции № 10306684, Участником № 3 по позициям №№ 1, 3 представлены номера реестровых записей из реестра российской промышленной продукции №№ 10306684, 10306687, а также Заявителем по позициям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rPr>
                        <a:t>№№ 1, 2, 3 представлены номера реестровых записей из реестра российской промышленной продукции №№ 10306684, 10306683, 10306687.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rPr>
                        <a:t>Но Заявителем по Позиции № 2 представлен номер реестровой записи № 10306683 в отношении товара, отличного от требуемого Заказчиком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rPr>
                        <a:t>к поставке, а именно «Интерактивный беспроводной лазерный стрелковый тренажер В1093».</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solidFill>
                            <a:schemeClr val="tx1"/>
                          </a:solidFill>
                        </a:rPr>
                        <a:t>Таким образом, все заявки на участие в Аукционе содержат предложения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solidFill>
                            <a:schemeClr val="tx1"/>
                          </a:solidFill>
                        </a:rPr>
                        <a:t>о поставке товара, происходящего из иностранного государства</a:t>
                      </a:r>
                      <a:r>
                        <a:rPr lang="ru-RU" sz="1600" dirty="0">
                          <a:solidFill>
                            <a:schemeClr val="tx1"/>
                          </a:solidFill>
                        </a:rPr>
                        <a:t>, в связи с чем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rPr>
                        <a:t>не подлежат отклонению в соответствии с Законом о контрактной системе.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dirty="0">
                          <a:solidFill>
                            <a:srgbClr val="00B050"/>
                          </a:solidFill>
                        </a:rPr>
                        <a:t>Жалоба не обоснована</a:t>
                      </a:r>
                      <a:endParaRPr lang="ru-RU" sz="1600" b="1" i="0" dirty="0">
                        <a:solidFill>
                          <a:srgbClr val="00B050"/>
                        </a:solidFill>
                      </a:endParaRPr>
                    </a:p>
                  </a:txBody>
                  <a:tcPr/>
                </a:tc>
                <a:extLst>
                  <a:ext uri="{0D108BD9-81ED-4DB2-BD59-A6C34878D82A}">
                    <a16:rowId xmlns:a16="http://schemas.microsoft.com/office/drawing/2014/main" val="2620865224"/>
                  </a:ext>
                </a:extLst>
              </a:tr>
            </a:tbl>
          </a:graphicData>
        </a:graphic>
      </p:graphicFrame>
    </p:spTree>
    <p:extLst>
      <p:ext uri="{BB962C8B-B14F-4D97-AF65-F5344CB8AC3E}">
        <p14:creationId xmlns:p14="http://schemas.microsoft.com/office/powerpoint/2010/main" val="2532867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3E6506-AC0E-B8FF-50B1-07F4BC1CBD19}"/>
              </a:ext>
            </a:extLst>
          </p:cNvPr>
          <p:cNvSpPr>
            <a:spLocks noGrp="1"/>
          </p:cNvSpPr>
          <p:nvPr>
            <p:ph type="title"/>
          </p:nvPr>
        </p:nvSpPr>
        <p:spPr>
          <a:xfrm>
            <a:off x="838199" y="110603"/>
            <a:ext cx="10948447" cy="935774"/>
          </a:xfrm>
        </p:spPr>
        <p:txBody>
          <a:bodyPr>
            <a:noAutofit/>
          </a:bodyPr>
          <a:lstStyle/>
          <a:p>
            <a:r>
              <a:rPr lang="ru-RU" sz="2400" dirty="0">
                <a:solidFill>
                  <a:srgbClr val="FF0000"/>
                </a:solidFill>
              </a:rPr>
              <a:t>«Встречное» </a:t>
            </a:r>
            <a:r>
              <a:rPr lang="ru-RU" sz="2400" dirty="0">
                <a:solidFill>
                  <a:srgbClr val="0070C0"/>
                </a:solidFill>
              </a:rPr>
              <a:t>Р Е Ш Е Н И Е Ставропольского УФАС по делу № 026/06/106-672/2025 о нарушении законодательства о закупках 03.04.2025 года (1 из 3 – 44-ФЗ)</a:t>
            </a:r>
          </a:p>
        </p:txBody>
      </p:sp>
      <p:sp>
        <p:nvSpPr>
          <p:cNvPr id="3" name="Объект 2">
            <a:extLst>
              <a:ext uri="{FF2B5EF4-FFF2-40B4-BE49-F238E27FC236}">
                <a16:creationId xmlns:a16="http://schemas.microsoft.com/office/drawing/2014/main" id="{65ABD232-48DD-66BF-F2C8-BCAF850A5725}"/>
              </a:ext>
            </a:extLst>
          </p:cNvPr>
          <p:cNvSpPr>
            <a:spLocks noGrp="1"/>
          </p:cNvSpPr>
          <p:nvPr>
            <p:ph idx="1"/>
          </p:nvPr>
        </p:nvSpPr>
        <p:spPr>
          <a:xfrm>
            <a:off x="405353" y="1046377"/>
            <a:ext cx="11415859" cy="5811623"/>
          </a:xfrm>
        </p:spPr>
        <p:txBody>
          <a:bodyPr>
            <a:normAutofit fontScale="55000" lnSpcReduction="20000"/>
          </a:bodyPr>
          <a:lstStyle/>
          <a:p>
            <a:r>
              <a:rPr lang="ru-RU" sz="3300" dirty="0"/>
              <a:t>Поступила жалоба ИП Духовской И.К. на действия комитета Ставропольского края по государственным закупкам (далее — уполномоченный орган), Правительства Ставропольского края (далее - Заказчик) по факту осуществления закупки путем проведения аукциона в электронной форме № 0121200004725000287 «Поставка канцелярских товаров и принадлежностей для обеспечения государственных нужд Ставропольского края».</a:t>
            </a:r>
          </a:p>
          <a:p>
            <a:pPr indent="558800" algn="just">
              <a:buNone/>
            </a:pPr>
            <a:r>
              <a:rPr lang="ru-RU" sz="3300" b="0" i="0" dirty="0">
                <a:solidFill>
                  <a:srgbClr val="000000"/>
                </a:solidFill>
                <a:effectLst/>
              </a:rPr>
              <a:t>Заказчиком на официальном сайте ЕИС размещен протокол подведения итогов определения поставщика (подрядчика, исполнителя) от 28.03.2025 №ИЭА1 (далее - Протокол), на основании которого Комиссией по осуществлению закупок отклонено 3 заявки из 4 поданных, в том числе заявка Заявителя с идентификационным номером 118499293.</a:t>
            </a:r>
          </a:p>
          <a:p>
            <a:pPr indent="558800" algn="just"/>
            <a:r>
              <a:rPr lang="ru-RU" sz="3300" b="0" i="0" dirty="0">
                <a:solidFill>
                  <a:srgbClr val="000000"/>
                </a:solidFill>
                <a:effectLst/>
              </a:rPr>
              <a:t>Основание для отклонения вышеуказанной заявки - п. 4 ч. 12 ст. 48 Закона №44-ФЗ «</a:t>
            </a:r>
            <a:r>
              <a:rPr lang="ru-RU" sz="3300" b="0" i="1" dirty="0">
                <a:solidFill>
                  <a:srgbClr val="000000"/>
                </a:solidFill>
                <a:effectLst/>
              </a:rPr>
              <a:t>Несоответствие требованиям нормативных правовых актов, принятых в соответствии с ст. 14 Закона № 44-ФЗ (Отклонение по п. 4 ч. 12 ст. 48 Закона № 44-ФЗ). Заявка подлежит отклонению в соответствии с </a:t>
            </a:r>
            <a:r>
              <a:rPr lang="ru-RU" sz="3300" b="0" i="1" dirty="0" err="1">
                <a:solidFill>
                  <a:srgbClr val="000000"/>
                </a:solidFill>
                <a:effectLst/>
              </a:rPr>
              <a:t>пп</a:t>
            </a:r>
            <a:r>
              <a:rPr lang="ru-RU" sz="3300" b="0" i="1" dirty="0">
                <a:solidFill>
                  <a:srgbClr val="000000"/>
                </a:solidFill>
                <a:effectLst/>
              </a:rPr>
              <a:t>. «а» п. 2 ч. 4 ст. 14 Федерального закона № 44-ФЗ. В соответствии с постановлением Правительства Российской Федерации от 23.12.2024 № 1875 «О мерах по предоставлению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 и Извещением об осуществлении закупки установлено ограничение закупок товаров (в том числе поставляемых при выполнении закупаемых работ, оказании закупаемых услуг), происходящих из иностранных государств. Участником закупки в составе заявки, предложены к поставке в том числе товары, страной происхождения которых является Китайская Народная Республика, а также товары страной происхождения которых является Российская Федерация, при этом отсутствует информация и документы, подтверждающие страну происхождения товара для целей реализации Постановления 1875 (в случае отсутствия такой информации и документов в заявке на участие в закупке такая заявка приравнивается к заявке, в которой содержится предложение о поставке товаров, происходящих из иностранных государств). Все заявки на участие в закупке, содержащие предложения о поставке товара, происходящего из иностранного государства, подлежат отклонению, если на участие в закупке подана и по результатам рассмотрения признана соответствующей требованиям извещения об осуществлении закупки заявка, содержащая предложение о поставке такого товара российского происхождения</a:t>
            </a:r>
            <a:r>
              <a:rPr lang="ru-RU" sz="3300" b="0" i="0" dirty="0">
                <a:solidFill>
                  <a:srgbClr val="000000"/>
                </a:solidFill>
                <a:effectLst/>
              </a:rPr>
              <a:t>».</a:t>
            </a:r>
          </a:p>
          <a:p>
            <a:endParaRPr lang="ru-RU" dirty="0"/>
          </a:p>
        </p:txBody>
      </p:sp>
    </p:spTree>
    <p:extLst>
      <p:ext uri="{BB962C8B-B14F-4D97-AF65-F5344CB8AC3E}">
        <p14:creationId xmlns:p14="http://schemas.microsoft.com/office/powerpoint/2010/main" val="358584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18A74-A2F0-A819-8E53-5706F60D2A6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B8CCD8-F4C7-AAC7-84BA-F4886CB09936}"/>
              </a:ext>
            </a:extLst>
          </p:cNvPr>
          <p:cNvSpPr>
            <a:spLocks noGrp="1"/>
          </p:cNvSpPr>
          <p:nvPr>
            <p:ph type="title"/>
          </p:nvPr>
        </p:nvSpPr>
        <p:spPr>
          <a:xfrm>
            <a:off x="838200" y="110603"/>
            <a:ext cx="10515600" cy="935774"/>
          </a:xfrm>
        </p:spPr>
        <p:txBody>
          <a:bodyPr>
            <a:noAutofit/>
          </a:bodyPr>
          <a:lstStyle/>
          <a:p>
            <a:r>
              <a:rPr lang="ru-RU" sz="2400" dirty="0">
                <a:solidFill>
                  <a:srgbClr val="0070C0"/>
                </a:solidFill>
              </a:rPr>
              <a:t>Р Е Ш Е Н И Е Ставропольского УФАС по делу № 026/06/106-672/2025</a:t>
            </a:r>
            <a:br>
              <a:rPr lang="ru-RU" sz="2400" dirty="0">
                <a:solidFill>
                  <a:srgbClr val="0070C0"/>
                </a:solidFill>
              </a:rPr>
            </a:br>
            <a:r>
              <a:rPr lang="ru-RU" sz="2400" dirty="0">
                <a:solidFill>
                  <a:srgbClr val="0070C0"/>
                </a:solidFill>
              </a:rPr>
              <a:t>о нарушении законодательства о закупках 03.04.2025 года (2 из 3)</a:t>
            </a:r>
          </a:p>
        </p:txBody>
      </p:sp>
      <p:sp>
        <p:nvSpPr>
          <p:cNvPr id="3" name="Объект 2">
            <a:extLst>
              <a:ext uri="{FF2B5EF4-FFF2-40B4-BE49-F238E27FC236}">
                <a16:creationId xmlns:a16="http://schemas.microsoft.com/office/drawing/2014/main" id="{685C903C-3EC3-3073-7481-FF1E64876B3F}"/>
              </a:ext>
            </a:extLst>
          </p:cNvPr>
          <p:cNvSpPr>
            <a:spLocks noGrp="1"/>
          </p:cNvSpPr>
          <p:nvPr>
            <p:ph idx="1"/>
          </p:nvPr>
        </p:nvSpPr>
        <p:spPr>
          <a:xfrm>
            <a:off x="405353" y="1046377"/>
            <a:ext cx="11415859" cy="5811623"/>
          </a:xfrm>
        </p:spPr>
        <p:txBody>
          <a:bodyPr>
            <a:normAutofit fontScale="55000" lnSpcReduction="20000"/>
          </a:bodyPr>
          <a:lstStyle/>
          <a:p>
            <a:r>
              <a:rPr lang="ru-RU" sz="3300" dirty="0"/>
              <a:t>Заказчиком закупаются товары с кодами КТРУ 22.19.73.120-00000002 </a:t>
            </a:r>
            <a:r>
              <a:rPr lang="ru-RU" sz="3300" dirty="0" err="1"/>
              <a:t>Стирательная</a:t>
            </a:r>
            <a:r>
              <a:rPr lang="ru-RU" sz="3300" dirty="0"/>
              <a:t> резинка, 22.29.25.000-00000002 Клейкие закладки пластиковые, 20.59.30.190-00000001 Краска штемпельная, 22.29.21.000-00000002 Клейкая лента, 22.29.21.000-00000001 Клейкая лента, 20.52.10.190-00000003 Клей канцелярский, 17.23.13.193-00000010 Папка картонная, 22.29.25.000-00000009 Папка пластиковая, 17.23.13.193-00000006 Папка картонная, 17.23.13.193-00000006 Папка картонная 17.23.13.193-00000006 Папка картонная, 17.23.13.193-00000007 Папка картонная, 22.29.25.000-00000010 Папка пластиковая, 20.59.59.900-00000003 Средство корректирующее канцелярское, 25.71.11.120-00000004 Ножницы канцелярские, 22.29.25.000-00000013 Файл-вкладыш, 17.23.13.199-00000003 Блоки для записей, в Извещении установлены запрет и ограничение закупок товаров, происходящих из иностранных государств, в соответствии с требованиями Постановления №1875.</a:t>
            </a:r>
          </a:p>
          <a:p>
            <a:r>
              <a:rPr lang="ru-RU" sz="3300" dirty="0"/>
              <a:t>В составе заявки победителя с идентификационным номером 118467578 представлены товары российского производства.</a:t>
            </a:r>
          </a:p>
          <a:p>
            <a:r>
              <a:rPr lang="ru-RU" sz="3300" dirty="0"/>
              <a:t>Комиссия, проверив заявку победителя, установила незаконность допуска его заявки на основании следующего.</a:t>
            </a:r>
          </a:p>
          <a:p>
            <a:r>
              <a:rPr lang="ru-RU" sz="3300" dirty="0"/>
              <a:t>По позиции 14 Извещения Заказчик требует к поставке Средство корректирующее канцелярское, к которому предусмотрен код позиции КТРУ 20.59.59.900-00000003.</a:t>
            </a:r>
          </a:p>
          <a:p>
            <a:r>
              <a:rPr lang="ru-RU" sz="3300" dirty="0"/>
              <a:t>По данной позиции участником с идентификационным номером заявки 118467578 (победителем) предложен к поставке товар с реестровым номером 10342683.</a:t>
            </a:r>
          </a:p>
          <a:p>
            <a:r>
              <a:rPr lang="ru-RU" sz="3300" dirty="0"/>
              <a:t>Согласно выписке из реестра российской промышленной продукции под реестровым номером 10342683 зарегистрирован товар Краска печатная КВ-Ш-021 Белая производства ООО «Промышленно-торговая компания «Гангут».</a:t>
            </a:r>
          </a:p>
          <a:p>
            <a:r>
              <a:rPr lang="ru-RU" sz="3300" dirty="0"/>
              <a:t>При этом средство корректирующее канцелярское не является краской печатной белой.</a:t>
            </a:r>
          </a:p>
          <a:p>
            <a:r>
              <a:rPr lang="ru-RU" sz="3300" dirty="0"/>
              <a:t>Согласно вписке из реестра российской промышленной продукции на территории Российской Федерации не зарегистрирован товар с наименованием Средство корректирующее канцелярское, на основании чего в составе заявки с идентификационным номером 118467578 представлена недостоверная информация.</a:t>
            </a:r>
            <a:endParaRPr lang="ru-RU" dirty="0"/>
          </a:p>
        </p:txBody>
      </p:sp>
    </p:spTree>
    <p:extLst>
      <p:ext uri="{BB962C8B-B14F-4D97-AF65-F5344CB8AC3E}">
        <p14:creationId xmlns:p14="http://schemas.microsoft.com/office/powerpoint/2010/main" val="1121361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4F74F-964D-B34F-415F-53F7AE293D2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27AF6F-1D4A-FCF3-3BAA-609DDC3ADF08}"/>
              </a:ext>
            </a:extLst>
          </p:cNvPr>
          <p:cNvSpPr>
            <a:spLocks noGrp="1"/>
          </p:cNvSpPr>
          <p:nvPr>
            <p:ph type="title"/>
          </p:nvPr>
        </p:nvSpPr>
        <p:spPr>
          <a:xfrm>
            <a:off x="838200" y="110603"/>
            <a:ext cx="10515600" cy="935774"/>
          </a:xfrm>
        </p:spPr>
        <p:txBody>
          <a:bodyPr>
            <a:noAutofit/>
          </a:bodyPr>
          <a:lstStyle/>
          <a:p>
            <a:r>
              <a:rPr lang="ru-RU" sz="2400" dirty="0">
                <a:solidFill>
                  <a:srgbClr val="0070C0"/>
                </a:solidFill>
              </a:rPr>
              <a:t>Р Е Ш Е Н И Е Ставропольского УФАС по делу № 026/06/106-672/2025</a:t>
            </a:r>
            <a:br>
              <a:rPr lang="ru-RU" sz="2400" dirty="0">
                <a:solidFill>
                  <a:srgbClr val="0070C0"/>
                </a:solidFill>
              </a:rPr>
            </a:br>
            <a:r>
              <a:rPr lang="ru-RU" sz="2400" dirty="0">
                <a:solidFill>
                  <a:srgbClr val="0070C0"/>
                </a:solidFill>
              </a:rPr>
              <a:t>о нарушении законодательства о закупках 03.04.2025 года (3 из 3)</a:t>
            </a:r>
          </a:p>
        </p:txBody>
      </p:sp>
      <p:sp>
        <p:nvSpPr>
          <p:cNvPr id="3" name="Объект 2">
            <a:extLst>
              <a:ext uri="{FF2B5EF4-FFF2-40B4-BE49-F238E27FC236}">
                <a16:creationId xmlns:a16="http://schemas.microsoft.com/office/drawing/2014/main" id="{EEE953EE-8002-8F81-C8ED-196087206149}"/>
              </a:ext>
            </a:extLst>
          </p:cNvPr>
          <p:cNvSpPr>
            <a:spLocks noGrp="1"/>
          </p:cNvSpPr>
          <p:nvPr>
            <p:ph idx="1"/>
          </p:nvPr>
        </p:nvSpPr>
        <p:spPr>
          <a:xfrm>
            <a:off x="405353" y="1046377"/>
            <a:ext cx="11415859" cy="5811623"/>
          </a:xfrm>
        </p:spPr>
        <p:txBody>
          <a:bodyPr>
            <a:normAutofit/>
          </a:bodyPr>
          <a:lstStyle/>
          <a:p>
            <a:r>
              <a:rPr lang="ru-RU" sz="2000" dirty="0"/>
              <a:t>В соответствии с п. 8 ч. 12 ст. 48 Закона №44-ФЗ при рассмотрении вторых частей заявок на участие в закупке соответствующая заявка подлежит отклонению в случае выявления недостоверной информации, содержащейся в заявке на участие в закупке.</a:t>
            </a:r>
          </a:p>
          <a:p>
            <a:r>
              <a:rPr lang="ru-RU" sz="2000" dirty="0"/>
              <a:t>На основании изложенного, заявка с идентификационным номером 118467578 допущена в нарушение ч. 12 ст. 48 Закона №44-ФЗ.</a:t>
            </a:r>
          </a:p>
          <a:p>
            <a:r>
              <a:rPr lang="ru-RU" sz="2000" dirty="0"/>
              <a:t> Передать должностному лицу Ставропольского УФАС России материалы данного дела для решения вопроса о возбуждении дела об административном правонарушении по ч. 7 ст. 7.30.1 Кодекса Российской Федерации об административных правонарушениях от 30.12.2001 № 195-ФЗ.</a:t>
            </a:r>
          </a:p>
        </p:txBody>
      </p:sp>
    </p:spTree>
    <p:extLst>
      <p:ext uri="{BB962C8B-B14F-4D97-AF65-F5344CB8AC3E}">
        <p14:creationId xmlns:p14="http://schemas.microsoft.com/office/powerpoint/2010/main" val="354464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2964"/>
            <a:ext cx="11846052" cy="2723388"/>
          </a:xfrm>
          <a:prstGeom prst="rect">
            <a:avLst/>
          </a:prstGeom>
        </p:spPr>
      </p:pic>
      <p:sp>
        <p:nvSpPr>
          <p:cNvPr id="3" name="object 3"/>
          <p:cNvSpPr txBox="1">
            <a:spLocks noGrp="1"/>
          </p:cNvSpPr>
          <p:nvPr>
            <p:ph type="title"/>
          </p:nvPr>
        </p:nvSpPr>
        <p:spPr>
          <a:xfrm>
            <a:off x="144576" y="604774"/>
            <a:ext cx="10916920" cy="1550670"/>
          </a:xfrm>
          <a:prstGeom prst="rect">
            <a:avLst/>
          </a:prstGeom>
        </p:spPr>
        <p:txBody>
          <a:bodyPr vert="horz" wrap="square" lIns="0" tIns="13335" rIns="0" bIns="0" rtlCol="0">
            <a:spAutoFit/>
          </a:bodyPr>
          <a:lstStyle/>
          <a:p>
            <a:pPr marL="12700" marR="5080">
              <a:lnSpc>
                <a:spcPct val="100000"/>
              </a:lnSpc>
              <a:spcBef>
                <a:spcPts val="105"/>
              </a:spcBef>
            </a:pPr>
            <a:r>
              <a:rPr spc="-15" dirty="0"/>
              <a:t>НЕОБХОДИМО </a:t>
            </a:r>
            <a:r>
              <a:rPr dirty="0"/>
              <a:t>ЛИ КОМИССИИ ПО </a:t>
            </a:r>
            <a:r>
              <a:rPr spc="-10" dirty="0"/>
              <a:t>ОСУЩЕСТВЛЕНИЮ </a:t>
            </a:r>
            <a:r>
              <a:rPr spc="5" dirty="0"/>
              <a:t>ЗАКУПОК </a:t>
            </a:r>
            <a:r>
              <a:rPr dirty="0"/>
              <a:t>ПРИ </a:t>
            </a:r>
            <a:r>
              <a:rPr spc="-25" dirty="0"/>
              <a:t>РАССМОТРЕНИИ </a:t>
            </a:r>
            <a:r>
              <a:rPr spc="-545" dirty="0"/>
              <a:t> </a:t>
            </a:r>
            <a:r>
              <a:rPr spc="-5" dirty="0"/>
              <a:t>ЗАЯВОК </a:t>
            </a:r>
            <a:r>
              <a:rPr spc="-10" dirty="0"/>
              <a:t>УЧАСТНИКОВ </a:t>
            </a:r>
            <a:r>
              <a:rPr dirty="0"/>
              <a:t>СООТНОСИТЬ </a:t>
            </a:r>
            <a:r>
              <a:rPr spc="-10" dirty="0"/>
              <a:t>НАИМЕНОВАНИЕ </a:t>
            </a:r>
            <a:r>
              <a:rPr spc="-55" dirty="0"/>
              <a:t>ТОВАРА </a:t>
            </a:r>
            <a:r>
              <a:rPr dirty="0"/>
              <a:t>И </a:t>
            </a:r>
            <a:r>
              <a:rPr spc="-5" dirty="0"/>
              <a:t>КОДА </a:t>
            </a:r>
            <a:r>
              <a:rPr dirty="0"/>
              <a:t>ОКПД2, </a:t>
            </a:r>
            <a:r>
              <a:rPr spc="5" dirty="0"/>
              <a:t> </a:t>
            </a:r>
            <a:r>
              <a:rPr dirty="0"/>
              <a:t>УКАЗАННЫХ В ИЗВЕЩЕНИИ С </a:t>
            </a:r>
            <a:r>
              <a:rPr spc="-10" dirty="0"/>
              <a:t>НАИМЕНОВАНИЕМ </a:t>
            </a:r>
            <a:r>
              <a:rPr spc="-55" dirty="0"/>
              <a:t>ТОВАРА </a:t>
            </a:r>
            <a:r>
              <a:rPr dirty="0"/>
              <a:t>И </a:t>
            </a:r>
            <a:r>
              <a:rPr spc="-10" dirty="0"/>
              <a:t>КОДОМ </a:t>
            </a:r>
            <a:r>
              <a:rPr dirty="0"/>
              <a:t>ОКПД2, </a:t>
            </a:r>
            <a:r>
              <a:rPr spc="5" dirty="0"/>
              <a:t> </a:t>
            </a:r>
            <a:r>
              <a:rPr spc="-15" dirty="0"/>
              <a:t>СОДЕРЖАЩИХСЯ</a:t>
            </a:r>
            <a:r>
              <a:rPr spc="-25" dirty="0"/>
              <a:t> </a:t>
            </a:r>
            <a:r>
              <a:rPr dirty="0"/>
              <a:t>В </a:t>
            </a:r>
            <a:r>
              <a:rPr spc="-15" dirty="0"/>
              <a:t>ПРЕДСТАВЛЕННОЙ</a:t>
            </a:r>
            <a:r>
              <a:rPr spc="-25" dirty="0"/>
              <a:t> </a:t>
            </a:r>
            <a:r>
              <a:rPr spc="-15" dirty="0"/>
              <a:t>РЕЕСТРОВОЙ</a:t>
            </a:r>
            <a:r>
              <a:rPr spc="-20" dirty="0"/>
              <a:t> </a:t>
            </a:r>
            <a:r>
              <a:rPr spc="-5" dirty="0"/>
              <a:t>ЗАПИСИ?</a:t>
            </a:r>
            <a:r>
              <a:rPr spc="-25" dirty="0"/>
              <a:t> </a:t>
            </a:r>
            <a:r>
              <a:rPr spc="-5" dirty="0"/>
              <a:t>ПОДЛЕЖИТ</a:t>
            </a:r>
            <a:r>
              <a:rPr spc="-30" dirty="0"/>
              <a:t> </a:t>
            </a:r>
            <a:r>
              <a:rPr dirty="0"/>
              <a:t>ЛИ</a:t>
            </a:r>
          </a:p>
          <a:p>
            <a:pPr marL="12700">
              <a:lnSpc>
                <a:spcPct val="100000"/>
              </a:lnSpc>
            </a:pPr>
            <a:r>
              <a:rPr dirty="0"/>
              <a:t>ОТКЛОНЕНИЮ</a:t>
            </a:r>
            <a:r>
              <a:rPr spc="-25" dirty="0"/>
              <a:t> </a:t>
            </a:r>
            <a:r>
              <a:rPr dirty="0"/>
              <a:t>ЗАЯВКА</a:t>
            </a:r>
            <a:r>
              <a:rPr spc="-20" dirty="0"/>
              <a:t> </a:t>
            </a:r>
            <a:r>
              <a:rPr dirty="0"/>
              <a:t>В</a:t>
            </a:r>
            <a:r>
              <a:rPr spc="5" dirty="0"/>
              <a:t> </a:t>
            </a:r>
            <a:r>
              <a:rPr spc="-10" dirty="0"/>
              <a:t>СЛУЧАЕ</a:t>
            </a:r>
            <a:r>
              <a:rPr spc="-20" dirty="0"/>
              <a:t> </a:t>
            </a:r>
            <a:r>
              <a:rPr spc="-30" dirty="0"/>
              <a:t>РАЗЛИЧИЯ</a:t>
            </a:r>
            <a:r>
              <a:rPr spc="-25" dirty="0"/>
              <a:t> </a:t>
            </a:r>
            <a:r>
              <a:rPr spc="-10" dirty="0"/>
              <a:t>КОДОВ</a:t>
            </a:r>
            <a:r>
              <a:rPr spc="-20" dirty="0"/>
              <a:t> </a:t>
            </a:r>
            <a:r>
              <a:rPr dirty="0"/>
              <a:t>ОКПД</a:t>
            </a:r>
            <a:r>
              <a:rPr spc="-15" dirty="0"/>
              <a:t> </a:t>
            </a:r>
            <a:r>
              <a:rPr spc="-5" dirty="0"/>
              <a:t>2?</a:t>
            </a:r>
          </a:p>
        </p:txBody>
      </p:sp>
      <p:grpSp>
        <p:nvGrpSpPr>
          <p:cNvPr id="4" name="object 4"/>
          <p:cNvGrpSpPr/>
          <p:nvPr/>
        </p:nvGrpSpPr>
        <p:grpSpPr>
          <a:xfrm>
            <a:off x="761" y="0"/>
            <a:ext cx="12011025" cy="3246120"/>
            <a:chOff x="761" y="0"/>
            <a:chExt cx="12011025" cy="3246120"/>
          </a:xfrm>
        </p:grpSpPr>
        <p:sp>
          <p:nvSpPr>
            <p:cNvPr id="5" name="object 5"/>
            <p:cNvSpPr/>
            <p:nvPr/>
          </p:nvSpPr>
          <p:spPr>
            <a:xfrm>
              <a:off x="10750042" y="0"/>
              <a:ext cx="1255395" cy="3233420"/>
            </a:xfrm>
            <a:custGeom>
              <a:avLst/>
              <a:gdLst/>
              <a:ahLst/>
              <a:cxnLst/>
              <a:rect l="l" t="t" r="r" b="b"/>
              <a:pathLst>
                <a:path w="1255395" h="3233420">
                  <a:moveTo>
                    <a:pt x="1112012" y="0"/>
                  </a:moveTo>
                  <a:lnTo>
                    <a:pt x="1051608" y="0"/>
                  </a:lnTo>
                  <a:lnTo>
                    <a:pt x="0" y="3045460"/>
                  </a:lnTo>
                  <a:lnTo>
                    <a:pt x="1255013" y="3233420"/>
                  </a:lnTo>
                  <a:lnTo>
                    <a:pt x="111201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0750042" y="0"/>
              <a:ext cx="1255395" cy="3233420"/>
            </a:xfrm>
            <a:custGeom>
              <a:avLst/>
              <a:gdLst/>
              <a:ahLst/>
              <a:cxnLst/>
              <a:rect l="l" t="t" r="r" b="b"/>
              <a:pathLst>
                <a:path w="1255395" h="3233420">
                  <a:moveTo>
                    <a:pt x="0" y="3045460"/>
                  </a:moveTo>
                  <a:lnTo>
                    <a:pt x="1051608" y="0"/>
                  </a:lnTo>
                </a:path>
                <a:path w="1255395" h="3233420">
                  <a:moveTo>
                    <a:pt x="1112012" y="0"/>
                  </a:moveTo>
                  <a:lnTo>
                    <a:pt x="1255013" y="3233420"/>
                  </a:lnTo>
                  <a:lnTo>
                    <a:pt x="0" y="304546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761" y="2734817"/>
              <a:ext cx="10911205" cy="0"/>
            </a:xfrm>
            <a:custGeom>
              <a:avLst/>
              <a:gdLst/>
              <a:ahLst/>
              <a:cxnLst/>
              <a:rect l="l" t="t" r="r" b="b"/>
              <a:pathLst>
                <a:path w="10911205">
                  <a:moveTo>
                    <a:pt x="0" y="0"/>
                  </a:moveTo>
                  <a:lnTo>
                    <a:pt x="10910951" y="0"/>
                  </a:lnTo>
                </a:path>
              </a:pathLst>
            </a:custGeom>
            <a:ln w="28956">
              <a:solidFill>
                <a:srgbClr val="EAEBE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object 8"/>
          <p:cNvSpPr txBox="1"/>
          <p:nvPr/>
        </p:nvSpPr>
        <p:spPr>
          <a:xfrm>
            <a:off x="11864085" y="6536232"/>
            <a:ext cx="224154"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srgbClr val="7E7E7E"/>
                </a:solidFill>
                <a:effectLst/>
                <a:uLnTx/>
                <a:uFillTx/>
                <a:latin typeface="Arial"/>
                <a:ea typeface="+mn-ea"/>
                <a:cs typeface="Arial"/>
              </a:rPr>
              <a:t>3</a:t>
            </a:r>
            <a:r>
              <a:rPr kumimoji="0" sz="1400" b="0" i="0" u="none" strike="noStrike" kern="1200" cap="none" spc="0" normalizeH="0" baseline="0" noProof="0" dirty="0">
                <a:ln>
                  <a:noFill/>
                </a:ln>
                <a:solidFill>
                  <a:srgbClr val="7E7E7E"/>
                </a:solidFill>
                <a:effectLst/>
                <a:uLnTx/>
                <a:uFillTx/>
                <a:latin typeface="Arial"/>
                <a:ea typeface="+mn-ea"/>
                <a:cs typeface="Arial"/>
              </a:rPr>
              <a:t>0</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9"/>
          <p:cNvSpPr txBox="1"/>
          <p:nvPr/>
        </p:nvSpPr>
        <p:spPr>
          <a:xfrm>
            <a:off x="993139" y="3209036"/>
            <a:ext cx="10332720" cy="1367790"/>
          </a:xfrm>
          <a:prstGeom prst="rect">
            <a:avLst/>
          </a:prstGeom>
        </p:spPr>
        <p:txBody>
          <a:bodyPr vert="horz" wrap="square" lIns="0" tIns="13335" rIns="0" bIns="0" rtlCol="0">
            <a:spAutoFit/>
          </a:bodyPr>
          <a:lstStyle/>
          <a:p>
            <a:pPr marL="842010" marR="5080" lvl="0" indent="0" algn="just"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15" normalizeH="0" baseline="0" noProof="0" dirty="0">
                <a:ln>
                  <a:noFill/>
                </a:ln>
                <a:solidFill>
                  <a:prstClr val="black"/>
                </a:solidFill>
                <a:effectLst/>
                <a:uLnTx/>
                <a:uFillTx/>
                <a:latin typeface="Arial"/>
                <a:ea typeface="+mn-ea"/>
                <a:cs typeface="Arial"/>
              </a:rPr>
              <a:t>Код </a:t>
            </a:r>
            <a:r>
              <a:rPr kumimoji="0" sz="1400" b="0" i="0" u="none" strike="noStrike" kern="1200" cap="none" spc="0" normalizeH="0" baseline="0" noProof="0" dirty="0">
                <a:ln>
                  <a:noFill/>
                </a:ln>
                <a:solidFill>
                  <a:prstClr val="black"/>
                </a:solidFill>
                <a:effectLst/>
                <a:uLnTx/>
                <a:uFillTx/>
                <a:latin typeface="Arial"/>
                <a:ea typeface="+mn-ea"/>
                <a:cs typeface="Arial"/>
              </a:rPr>
              <a:t>в </a:t>
            </a:r>
            <a:r>
              <a:rPr kumimoji="0" sz="1400" b="0" i="0" u="none" strike="noStrike" kern="1200" cap="none" spc="-15" normalizeH="0" baseline="0" noProof="0" dirty="0">
                <a:ln>
                  <a:noFill/>
                </a:ln>
                <a:solidFill>
                  <a:prstClr val="black"/>
                </a:solidFill>
                <a:effectLst/>
                <a:uLnTx/>
                <a:uFillTx/>
                <a:latin typeface="Arial"/>
                <a:ea typeface="+mn-ea"/>
                <a:cs typeface="Arial"/>
              </a:rPr>
              <a:t>соответствии </a:t>
            </a:r>
            <a:r>
              <a:rPr kumimoji="0" sz="1400" b="0" i="0" u="none" strike="noStrike" kern="1200" cap="none" spc="0" normalizeH="0" baseline="0" noProof="0" dirty="0">
                <a:ln>
                  <a:noFill/>
                </a:ln>
                <a:solidFill>
                  <a:prstClr val="black"/>
                </a:solidFill>
                <a:effectLst/>
                <a:uLnTx/>
                <a:uFillTx/>
                <a:latin typeface="Arial"/>
                <a:ea typeface="+mn-ea"/>
                <a:cs typeface="Arial"/>
              </a:rPr>
              <a:t>с </a:t>
            </a:r>
            <a:r>
              <a:rPr kumimoji="0" sz="1400" b="0" i="0" u="none" strike="noStrike" kern="1200" cap="none" spc="-5" normalizeH="0" baseline="0" noProof="0" dirty="0">
                <a:ln>
                  <a:noFill/>
                </a:ln>
                <a:solidFill>
                  <a:prstClr val="black"/>
                </a:solidFill>
                <a:effectLst/>
                <a:uLnTx/>
                <a:uFillTx/>
                <a:latin typeface="Arial"/>
                <a:ea typeface="+mn-ea"/>
                <a:cs typeface="Arial"/>
              </a:rPr>
              <a:t>Общероссийским классификатором </a:t>
            </a:r>
            <a:r>
              <a:rPr kumimoji="0" sz="1400" b="0" i="0" u="none" strike="noStrike" kern="1200" cap="none" spc="-10" normalizeH="0" baseline="0" noProof="0" dirty="0">
                <a:ln>
                  <a:noFill/>
                </a:ln>
                <a:solidFill>
                  <a:prstClr val="black"/>
                </a:solidFill>
                <a:effectLst/>
                <a:uLnTx/>
                <a:uFillTx/>
                <a:latin typeface="Arial"/>
                <a:ea typeface="+mn-ea"/>
                <a:cs typeface="Arial"/>
              </a:rPr>
              <a:t>продукции </a:t>
            </a:r>
            <a:r>
              <a:rPr kumimoji="0" sz="1400" b="0" i="0" u="none" strike="noStrike" kern="1200" cap="none" spc="-5" normalizeH="0" baseline="0" noProof="0" dirty="0">
                <a:ln>
                  <a:noFill/>
                </a:ln>
                <a:solidFill>
                  <a:prstClr val="black"/>
                </a:solidFill>
                <a:effectLst/>
                <a:uLnTx/>
                <a:uFillTx/>
                <a:latin typeface="Arial"/>
                <a:ea typeface="+mn-ea"/>
                <a:cs typeface="Arial"/>
              </a:rPr>
              <a:t>по </a:t>
            </a:r>
            <a:r>
              <a:rPr kumimoji="0" sz="1400" b="0" i="0" u="none" strike="noStrike" kern="1200" cap="none" spc="0" normalizeH="0" baseline="0" noProof="0" dirty="0">
                <a:ln>
                  <a:noFill/>
                </a:ln>
                <a:solidFill>
                  <a:prstClr val="black"/>
                </a:solidFill>
                <a:effectLst/>
                <a:uLnTx/>
                <a:uFillTx/>
                <a:latin typeface="Arial"/>
                <a:ea typeface="+mn-ea"/>
                <a:cs typeface="Arial"/>
              </a:rPr>
              <a:t>видам </a:t>
            </a:r>
            <a:r>
              <a:rPr kumimoji="0" sz="1400" b="0" i="0" u="none" strike="noStrike" kern="1200" cap="none" spc="-5" normalizeH="0" baseline="0" noProof="0" dirty="0">
                <a:ln>
                  <a:noFill/>
                </a:ln>
                <a:solidFill>
                  <a:prstClr val="black"/>
                </a:solidFill>
                <a:effectLst/>
                <a:uLnTx/>
                <a:uFillTx/>
                <a:latin typeface="Arial"/>
                <a:ea typeface="+mn-ea"/>
                <a:cs typeface="Arial"/>
              </a:rPr>
              <a:t>экономической </a:t>
            </a:r>
            <a:r>
              <a:rPr kumimoji="0" sz="1400" b="0" i="0" u="none" strike="noStrike" kern="1200" cap="none" spc="-10" normalizeH="0" baseline="0" noProof="0" dirty="0">
                <a:ln>
                  <a:noFill/>
                </a:ln>
                <a:solidFill>
                  <a:prstClr val="black"/>
                </a:solidFill>
                <a:effectLst/>
                <a:uLnTx/>
                <a:uFillTx/>
                <a:latin typeface="Arial"/>
                <a:ea typeface="+mn-ea"/>
                <a:cs typeface="Arial"/>
              </a:rPr>
              <a:t>деятельности </a:t>
            </a:r>
            <a:r>
              <a:rPr kumimoji="0" sz="1400" b="0" i="0" u="none" strike="noStrike" kern="1200" cap="none" spc="-5" normalizeH="0" baseline="0" noProof="0" dirty="0">
                <a:ln>
                  <a:noFill/>
                </a:ln>
                <a:solidFill>
                  <a:prstClr val="black"/>
                </a:solidFill>
                <a:effectLst/>
                <a:uLnTx/>
                <a:uFillTx/>
                <a:latin typeface="Arial"/>
                <a:ea typeface="+mn-ea"/>
                <a:cs typeface="Arial"/>
              </a:rPr>
              <a:t>034- </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2014 (КПЕС 2008) </a:t>
            </a:r>
            <a:r>
              <a:rPr kumimoji="0" sz="1400" b="0" i="0" u="none" strike="noStrike" kern="1200" cap="none" spc="-10" normalizeH="0" baseline="0" noProof="0" dirty="0">
                <a:ln>
                  <a:noFill/>
                </a:ln>
                <a:solidFill>
                  <a:prstClr val="black"/>
                </a:solidFill>
                <a:effectLst/>
                <a:uLnTx/>
                <a:uFillTx/>
                <a:latin typeface="Arial"/>
                <a:ea typeface="+mn-ea"/>
                <a:cs typeface="Arial"/>
              </a:rPr>
              <a:t>(далее </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ОКПД2) </a:t>
            </a:r>
            <a:r>
              <a:rPr kumimoji="0" sz="1400" b="0" i="0" u="none" strike="noStrike" kern="1200" cap="none" spc="-20" normalizeH="0" baseline="0" noProof="0" dirty="0">
                <a:ln>
                  <a:noFill/>
                </a:ln>
                <a:solidFill>
                  <a:prstClr val="black"/>
                </a:solidFill>
                <a:effectLst/>
                <a:uLnTx/>
                <a:uFillTx/>
                <a:latin typeface="Arial"/>
                <a:ea typeface="+mn-ea"/>
                <a:cs typeface="Arial"/>
              </a:rPr>
              <a:t>определяется</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заказчиком самостоятельно путем соотнесения</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20" normalizeH="0" baseline="0" noProof="0" dirty="0">
                <a:ln>
                  <a:noFill/>
                </a:ln>
                <a:solidFill>
                  <a:prstClr val="black"/>
                </a:solidFill>
                <a:effectLst/>
                <a:uLnTx/>
                <a:uFillTx/>
                <a:latin typeface="Arial"/>
                <a:ea typeface="+mn-ea"/>
                <a:cs typeface="Arial"/>
              </a:rPr>
              <a:t>предмета </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закупки</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с</a:t>
            </a:r>
            <a:r>
              <a:rPr kumimoji="0" sz="1400" b="0" i="0" u="none" strike="noStrike" kern="1200" cap="none" spc="-15" normalizeH="0" baseline="0" noProof="0" dirty="0">
                <a:ln>
                  <a:noFill/>
                </a:ln>
                <a:solidFill>
                  <a:prstClr val="black"/>
                </a:solidFill>
                <a:effectLst/>
                <a:uLnTx/>
                <a:uFillTx/>
                <a:latin typeface="Arial"/>
                <a:ea typeface="+mn-ea"/>
                <a:cs typeface="Arial"/>
              </a:rPr>
              <a:t> подходящим</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кодом</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и </a:t>
            </a:r>
            <a:r>
              <a:rPr kumimoji="0" sz="1400" b="0" i="0" u="none" strike="noStrike" kern="1200" cap="none" spc="-5" normalizeH="0" baseline="0" noProof="0" dirty="0">
                <a:ln>
                  <a:noFill/>
                </a:ln>
                <a:solidFill>
                  <a:prstClr val="black"/>
                </a:solidFill>
                <a:effectLst/>
                <a:uLnTx/>
                <a:uFillTx/>
                <a:latin typeface="Arial"/>
                <a:ea typeface="+mn-ea"/>
                <a:cs typeface="Arial"/>
              </a:rPr>
              <a:t>наименованием</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позиции</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ОКПД2</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850" b="0" i="0" u="none" strike="noStrike" kern="1200" cap="none" spc="0" normalizeH="0" baseline="0" noProof="0" dirty="0">
              <a:ln>
                <a:noFill/>
              </a:ln>
              <a:solidFill>
                <a:prstClr val="black"/>
              </a:solidFill>
              <a:effectLst/>
              <a:uLnTx/>
              <a:uFillTx/>
              <a:latin typeface="Arial"/>
              <a:ea typeface="+mn-ea"/>
              <a:cs typeface="Arial"/>
            </a:endParaRPr>
          </a:p>
          <a:p>
            <a:pPr marL="12700" marR="83566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a:ea typeface="+mn-ea"/>
                <a:cs typeface="Arial"/>
              </a:rPr>
              <a:t>Вместе</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с</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тем</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код</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ОКПД2</a:t>
            </a:r>
            <a:r>
              <a:rPr kumimoji="0" sz="1400" b="0" i="0" u="none" strike="noStrike" kern="1200" cap="none" spc="24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носит</a:t>
            </a:r>
            <a:r>
              <a:rPr kumimoji="0" sz="1400" b="0" i="0" u="none" strike="noStrike" kern="1200" cap="none" spc="25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информационный</a:t>
            </a:r>
            <a:r>
              <a:rPr kumimoji="0" sz="1400" b="0" i="0" u="none" strike="noStrike" kern="1200" cap="none" spc="24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характер</a:t>
            </a:r>
            <a:r>
              <a:rPr kumimoji="0" sz="1400" b="0" i="0" u="none" strike="noStrike" kern="1200" cap="none" spc="25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и</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не</a:t>
            </a:r>
            <a:r>
              <a:rPr kumimoji="0" sz="1400" b="0" i="0" u="none" strike="noStrike" kern="1200" cap="none" spc="24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содержит</a:t>
            </a:r>
            <a:r>
              <a:rPr kumimoji="0" sz="1400" b="0" i="0" u="none" strike="noStrike" kern="1200" cap="none" spc="26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в</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15" normalizeH="0" baseline="0" noProof="0" dirty="0">
                <a:ln>
                  <a:noFill/>
                </a:ln>
                <a:solidFill>
                  <a:prstClr val="black"/>
                </a:solidFill>
                <a:effectLst/>
                <a:uLnTx/>
                <a:uFillTx/>
                <a:latin typeface="Arial"/>
                <a:ea typeface="+mn-ea"/>
                <a:cs typeface="Arial"/>
              </a:rPr>
              <a:t>себе</a:t>
            </a:r>
            <a:r>
              <a:rPr kumimoji="0" sz="1400" b="0" i="0" u="none" strike="noStrike" kern="1200" cap="none" spc="24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описание</a:t>
            </a:r>
            <a:r>
              <a:rPr kumimoji="0" sz="1400" b="0" i="0" u="none" strike="noStrike" kern="1200" cap="none" spc="24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функциональных, </a:t>
            </a:r>
            <a:r>
              <a:rPr kumimoji="0" sz="1400" b="0" i="0" u="none" strike="noStrike" kern="1200" cap="none" spc="-37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технических,</a:t>
            </a:r>
            <a:r>
              <a:rPr kumimoji="0" sz="1400" b="0" i="0" u="none" strike="noStrike" kern="1200" cap="none" spc="25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качественных</a:t>
            </a:r>
            <a:r>
              <a:rPr kumimoji="0" sz="1400" b="0" i="0" u="none" strike="noStrike" kern="1200" cap="none" spc="22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или</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эксплуатационных</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характеристик</a:t>
            </a:r>
            <a:r>
              <a:rPr kumimoji="0" sz="1400" b="0" i="0" u="none" strike="noStrike" kern="1200" cap="none" spc="229"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товара,</a:t>
            </a:r>
            <a:r>
              <a:rPr kumimoji="0" sz="1400" b="0" i="0" u="none" strike="noStrike" kern="1200" cap="none" spc="229"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в</a:t>
            </a:r>
            <a:r>
              <a:rPr kumimoji="0" sz="1400" b="0" i="0" u="none" strike="noStrike" kern="1200" cap="none" spc="229"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связи</a:t>
            </a:r>
            <a:r>
              <a:rPr kumimoji="0" sz="1400" b="0" i="0" u="none" strike="noStrike" kern="1200" cap="none" spc="24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с</a:t>
            </a:r>
            <a:r>
              <a:rPr kumimoji="0" sz="1400" b="0" i="0" u="none" strike="noStrike" kern="1200" cap="none" spc="22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чем</a:t>
            </a:r>
            <a:r>
              <a:rPr kumimoji="0" sz="1400" b="0" i="0" u="none" strike="noStrike" kern="1200" cap="none" spc="22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заявка</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не</a:t>
            </a:r>
            <a:r>
              <a:rPr kumimoji="0" sz="1400" b="0" i="0" u="none" strike="noStrike" kern="1200" cap="none" spc="240" normalizeH="0" baseline="0" noProof="0" dirty="0">
                <a:ln>
                  <a:noFill/>
                </a:ln>
                <a:solidFill>
                  <a:prstClr val="black"/>
                </a:solidFill>
                <a:effectLst/>
                <a:uLnTx/>
                <a:uFillTx/>
                <a:latin typeface="Arial"/>
                <a:ea typeface="+mn-ea"/>
                <a:cs typeface="Arial"/>
              </a:rPr>
              <a:t> </a:t>
            </a:r>
            <a:r>
              <a:rPr kumimoji="0" sz="1400" b="0" i="0" u="none" strike="noStrike" kern="1200" cap="none" spc="-20" normalizeH="0" baseline="0" noProof="0" dirty="0">
                <a:ln>
                  <a:noFill/>
                </a:ln>
                <a:solidFill>
                  <a:prstClr val="black"/>
                </a:solidFill>
                <a:effectLst/>
                <a:uLnTx/>
                <a:uFillTx/>
                <a:latin typeface="Arial"/>
                <a:ea typeface="+mn-ea"/>
                <a:cs typeface="Arial"/>
              </a:rPr>
              <a:t>может</a:t>
            </a:r>
            <a:r>
              <a:rPr kumimoji="0" sz="1400" b="0" i="0" u="none" strike="noStrike" kern="1200" cap="none" spc="229"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быть</a:t>
            </a:r>
          </a:p>
        </p:txBody>
      </p:sp>
      <p:sp>
        <p:nvSpPr>
          <p:cNvPr id="10" name="object 10"/>
          <p:cNvSpPr txBox="1"/>
          <p:nvPr/>
        </p:nvSpPr>
        <p:spPr>
          <a:xfrm>
            <a:off x="993139" y="4550409"/>
            <a:ext cx="392493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045844" algn="l"/>
                <a:tab pos="1318895" algn="l"/>
                <a:tab pos="2068195" algn="l"/>
                <a:tab pos="3535045" algn="l"/>
              </a:tabLst>
              <a:defRPr/>
            </a:pPr>
            <a:r>
              <a:rPr kumimoji="0" sz="1400" b="0" i="0" u="none" strike="noStrike" kern="1200" cap="none" spc="-40" normalizeH="0" baseline="0" noProof="0" dirty="0">
                <a:ln>
                  <a:noFill/>
                </a:ln>
                <a:solidFill>
                  <a:prstClr val="black"/>
                </a:solidFill>
                <a:effectLst/>
                <a:uLnTx/>
                <a:uFillTx/>
                <a:latin typeface="Arial"/>
                <a:ea typeface="+mn-ea"/>
                <a:cs typeface="Arial"/>
              </a:rPr>
              <a:t>о</a:t>
            </a:r>
            <a:r>
              <a:rPr kumimoji="0" sz="1400" b="0" i="0" u="none" strike="noStrike" kern="1200" cap="none" spc="0" normalizeH="0" baseline="0" noProof="0" dirty="0">
                <a:ln>
                  <a:noFill/>
                </a:ln>
                <a:solidFill>
                  <a:prstClr val="black"/>
                </a:solidFill>
                <a:effectLst/>
                <a:uLnTx/>
                <a:uFillTx/>
                <a:latin typeface="Arial"/>
                <a:ea typeface="+mn-ea"/>
                <a:cs typeface="Arial"/>
              </a:rPr>
              <a:t>т</a:t>
            </a:r>
            <a:r>
              <a:rPr kumimoji="0" sz="1400" b="0" i="0" u="none" strike="noStrike" kern="1200" cap="none" spc="5" normalizeH="0" baseline="0" noProof="0" dirty="0">
                <a:ln>
                  <a:noFill/>
                </a:ln>
                <a:solidFill>
                  <a:prstClr val="black"/>
                </a:solidFill>
                <a:effectLst/>
                <a:uLnTx/>
                <a:uFillTx/>
                <a:latin typeface="Arial"/>
                <a:ea typeface="+mn-ea"/>
                <a:cs typeface="Arial"/>
              </a:rPr>
              <a:t>кл</a:t>
            </a:r>
            <a:r>
              <a:rPr kumimoji="0" sz="1400" b="0" i="0" u="none" strike="noStrike" kern="1200" cap="none" spc="-5" normalizeH="0" baseline="0" noProof="0" dirty="0">
                <a:ln>
                  <a:noFill/>
                </a:ln>
                <a:solidFill>
                  <a:prstClr val="black"/>
                </a:solidFill>
                <a:effectLst/>
                <a:uLnTx/>
                <a:uFillTx/>
                <a:latin typeface="Arial"/>
                <a:ea typeface="+mn-ea"/>
                <a:cs typeface="Arial"/>
              </a:rPr>
              <a:t>о</a:t>
            </a:r>
            <a:r>
              <a:rPr kumimoji="0" sz="1400" b="0" i="0" u="none" strike="noStrike" kern="1200" cap="none" spc="-10" normalizeH="0" baseline="0" noProof="0" dirty="0">
                <a:ln>
                  <a:noFill/>
                </a:ln>
                <a:solidFill>
                  <a:prstClr val="black"/>
                </a:solidFill>
                <a:effectLst/>
                <a:uLnTx/>
                <a:uFillTx/>
                <a:latin typeface="Arial"/>
                <a:ea typeface="+mn-ea"/>
                <a:cs typeface="Arial"/>
              </a:rPr>
              <a:t>н</a:t>
            </a:r>
            <a:r>
              <a:rPr kumimoji="0" sz="1400" b="0" i="0" u="none" strike="noStrike" kern="1200" cap="none" spc="-5" normalizeH="0" baseline="0" noProof="0" dirty="0">
                <a:ln>
                  <a:noFill/>
                </a:ln>
                <a:solidFill>
                  <a:prstClr val="black"/>
                </a:solidFill>
                <a:effectLst/>
                <a:uLnTx/>
                <a:uFillTx/>
                <a:latin typeface="Arial"/>
                <a:ea typeface="+mn-ea"/>
                <a:cs typeface="Arial"/>
              </a:rPr>
              <a:t>е</a:t>
            </a:r>
            <a:r>
              <a:rPr kumimoji="0" sz="1400" b="0" i="0" u="none" strike="noStrike" kern="1200" cap="none" spc="-10" normalizeH="0" baseline="0" noProof="0" dirty="0">
                <a:ln>
                  <a:noFill/>
                </a:ln>
                <a:solidFill>
                  <a:prstClr val="black"/>
                </a:solidFill>
                <a:effectLst/>
                <a:uLnTx/>
                <a:uFillTx/>
                <a:latin typeface="Arial"/>
                <a:ea typeface="+mn-ea"/>
                <a:cs typeface="Arial"/>
              </a:rPr>
              <a:t>н</a:t>
            </a:r>
            <a:r>
              <a:rPr kumimoji="0" sz="1400" b="0" i="0" u="none" strike="noStrike" kern="1200" cap="none" spc="0" normalizeH="0" baseline="0" noProof="0" dirty="0">
                <a:ln>
                  <a:noFill/>
                </a:ln>
                <a:solidFill>
                  <a:prstClr val="black"/>
                </a:solidFill>
                <a:effectLst/>
                <a:uLnTx/>
                <a:uFillTx/>
                <a:latin typeface="Arial"/>
                <a:ea typeface="+mn-ea"/>
                <a:cs typeface="Arial"/>
              </a:rPr>
              <a:t>а	в	с</a:t>
            </a:r>
            <a:r>
              <a:rPr kumimoji="0" sz="1400" b="0" i="0" u="none" strike="noStrike" kern="1200" cap="none" spc="-15" normalizeH="0" baseline="0" noProof="0" dirty="0">
                <a:ln>
                  <a:noFill/>
                </a:ln>
                <a:solidFill>
                  <a:prstClr val="black"/>
                </a:solidFill>
                <a:effectLst/>
                <a:uLnTx/>
                <a:uFillTx/>
                <a:latin typeface="Arial"/>
                <a:ea typeface="+mn-ea"/>
                <a:cs typeface="Arial"/>
              </a:rPr>
              <a:t>л</a:t>
            </a:r>
            <a:r>
              <a:rPr kumimoji="0" sz="1400" b="0" i="0" u="none" strike="noStrike" kern="1200" cap="none" spc="-20" normalizeH="0" baseline="0" noProof="0" dirty="0">
                <a:ln>
                  <a:noFill/>
                </a:ln>
                <a:solidFill>
                  <a:prstClr val="black"/>
                </a:solidFill>
                <a:effectLst/>
                <a:uLnTx/>
                <a:uFillTx/>
                <a:latin typeface="Arial"/>
                <a:ea typeface="+mn-ea"/>
                <a:cs typeface="Arial"/>
              </a:rPr>
              <a:t>у</a:t>
            </a:r>
            <a:r>
              <a:rPr kumimoji="0" sz="1400" b="0" i="0" u="none" strike="noStrike" kern="1200" cap="none" spc="0" normalizeH="0" baseline="0" noProof="0" dirty="0">
                <a:ln>
                  <a:noFill/>
                </a:ln>
                <a:solidFill>
                  <a:prstClr val="black"/>
                </a:solidFill>
                <a:effectLst/>
                <a:uLnTx/>
                <a:uFillTx/>
                <a:latin typeface="Arial"/>
                <a:ea typeface="+mn-ea"/>
                <a:cs typeface="Arial"/>
              </a:rPr>
              <a:t>чае	н</a:t>
            </a:r>
            <a:r>
              <a:rPr kumimoji="0" sz="1400" b="0" i="0" u="none" strike="noStrike" kern="1200" cap="none" spc="-15" normalizeH="0" baseline="0" noProof="0" dirty="0">
                <a:ln>
                  <a:noFill/>
                </a:ln>
                <a:solidFill>
                  <a:prstClr val="black"/>
                </a:solidFill>
                <a:effectLst/>
                <a:uLnTx/>
                <a:uFillTx/>
                <a:latin typeface="Arial"/>
                <a:ea typeface="+mn-ea"/>
                <a:cs typeface="Arial"/>
              </a:rPr>
              <a:t>е</a:t>
            </a:r>
            <a:r>
              <a:rPr kumimoji="0" sz="1400" b="0" i="0" u="none" strike="noStrike" kern="1200" cap="none" spc="15" normalizeH="0" baseline="0" noProof="0" dirty="0">
                <a:ln>
                  <a:noFill/>
                </a:ln>
                <a:solidFill>
                  <a:prstClr val="black"/>
                </a:solidFill>
                <a:effectLst/>
                <a:uLnTx/>
                <a:uFillTx/>
                <a:latin typeface="Arial"/>
                <a:ea typeface="+mn-ea"/>
                <a:cs typeface="Arial"/>
              </a:rPr>
              <a:t>с</a:t>
            </a:r>
            <a:r>
              <a:rPr kumimoji="0" sz="1400" b="0" i="0" u="none" strike="noStrike" kern="1200" cap="none" spc="-5" normalizeH="0" baseline="0" noProof="0" dirty="0">
                <a:ln>
                  <a:noFill/>
                </a:ln>
                <a:solidFill>
                  <a:prstClr val="black"/>
                </a:solidFill>
                <a:effectLst/>
                <a:uLnTx/>
                <a:uFillTx/>
                <a:latin typeface="Arial"/>
                <a:ea typeface="+mn-ea"/>
                <a:cs typeface="Arial"/>
              </a:rPr>
              <a:t>о</a:t>
            </a:r>
            <a:r>
              <a:rPr kumimoji="0" sz="1400" b="0" i="0" u="none" strike="noStrike" kern="1200" cap="none" spc="-50" normalizeH="0" baseline="0" noProof="0" dirty="0">
                <a:ln>
                  <a:noFill/>
                </a:ln>
                <a:solidFill>
                  <a:prstClr val="black"/>
                </a:solidFill>
                <a:effectLst/>
                <a:uLnTx/>
                <a:uFillTx/>
                <a:latin typeface="Arial"/>
                <a:ea typeface="+mn-ea"/>
                <a:cs typeface="Arial"/>
              </a:rPr>
              <a:t>о</a:t>
            </a:r>
            <a:r>
              <a:rPr kumimoji="0" sz="1400" b="0" i="0" u="none" strike="noStrike" kern="1200" cap="none" spc="0" normalizeH="0" baseline="0" noProof="0" dirty="0">
                <a:ln>
                  <a:noFill/>
                </a:ln>
                <a:solidFill>
                  <a:prstClr val="black"/>
                </a:solidFill>
                <a:effectLst/>
                <a:uLnTx/>
                <a:uFillTx/>
                <a:latin typeface="Arial"/>
                <a:ea typeface="+mn-ea"/>
                <a:cs typeface="Arial"/>
              </a:rPr>
              <a:t>т</a:t>
            </a:r>
            <a:r>
              <a:rPr kumimoji="0" sz="1400" b="0" i="0" u="none" strike="noStrike" kern="1200" cap="none" spc="-15" normalizeH="0" baseline="0" noProof="0" dirty="0">
                <a:ln>
                  <a:noFill/>
                </a:ln>
                <a:solidFill>
                  <a:prstClr val="black"/>
                </a:solidFill>
                <a:effectLst/>
                <a:uLnTx/>
                <a:uFillTx/>
                <a:latin typeface="Arial"/>
                <a:ea typeface="+mn-ea"/>
                <a:cs typeface="Arial"/>
              </a:rPr>
              <a:t>в</a:t>
            </a:r>
            <a:r>
              <a:rPr kumimoji="0" sz="1400" b="0" i="0" u="none" strike="noStrike" kern="1200" cap="none" spc="-65" normalizeH="0" baseline="0" noProof="0" dirty="0">
                <a:ln>
                  <a:noFill/>
                </a:ln>
                <a:solidFill>
                  <a:prstClr val="black"/>
                </a:solidFill>
                <a:effectLst/>
                <a:uLnTx/>
                <a:uFillTx/>
                <a:latin typeface="Arial"/>
                <a:ea typeface="+mn-ea"/>
                <a:cs typeface="Arial"/>
              </a:rPr>
              <a:t>е</a:t>
            </a:r>
            <a:r>
              <a:rPr kumimoji="0" sz="1400" b="0" i="0" u="none" strike="noStrike" kern="1200" cap="none" spc="-20" normalizeH="0" baseline="0" noProof="0" dirty="0">
                <a:ln>
                  <a:noFill/>
                </a:ln>
                <a:solidFill>
                  <a:prstClr val="black"/>
                </a:solidFill>
                <a:effectLst/>
                <a:uLnTx/>
                <a:uFillTx/>
                <a:latin typeface="Arial"/>
                <a:ea typeface="+mn-ea"/>
                <a:cs typeface="Arial"/>
              </a:rPr>
              <a:t>т</a:t>
            </a:r>
            <a:r>
              <a:rPr kumimoji="0" sz="1400" b="0" i="0" u="none" strike="noStrike" kern="1200" cap="none" spc="-10" normalizeH="0" baseline="0" noProof="0" dirty="0">
                <a:ln>
                  <a:noFill/>
                </a:ln>
                <a:solidFill>
                  <a:prstClr val="black"/>
                </a:solidFill>
                <a:effectLst/>
                <a:uLnTx/>
                <a:uFillTx/>
                <a:latin typeface="Arial"/>
                <a:ea typeface="+mn-ea"/>
                <a:cs typeface="Arial"/>
              </a:rPr>
              <a:t>ст</a:t>
            </a:r>
            <a:r>
              <a:rPr kumimoji="0" sz="1400" b="0" i="0" u="none" strike="noStrike" kern="1200" cap="none" spc="-5" normalizeH="0" baseline="0" noProof="0" dirty="0">
                <a:ln>
                  <a:noFill/>
                </a:ln>
                <a:solidFill>
                  <a:prstClr val="black"/>
                </a:solidFill>
                <a:effectLst/>
                <a:uLnTx/>
                <a:uFillTx/>
                <a:latin typeface="Arial"/>
                <a:ea typeface="+mn-ea"/>
                <a:cs typeface="Arial"/>
              </a:rPr>
              <a:t>в</a:t>
            </a:r>
            <a:r>
              <a:rPr kumimoji="0" sz="1400" b="0" i="0" u="none" strike="noStrike" kern="1200" cap="none" spc="0" normalizeH="0" baseline="0" noProof="0" dirty="0">
                <a:ln>
                  <a:noFill/>
                </a:ln>
                <a:solidFill>
                  <a:prstClr val="black"/>
                </a:solidFill>
                <a:effectLst/>
                <a:uLnTx/>
                <a:uFillTx/>
                <a:latin typeface="Arial"/>
                <a:ea typeface="+mn-ea"/>
                <a:cs typeface="Arial"/>
              </a:rPr>
              <a:t>ия	</a:t>
            </a:r>
            <a:r>
              <a:rPr kumimoji="0" sz="1400" b="0" i="0" u="none" strike="noStrike" kern="1200" cap="none" spc="5" normalizeH="0" baseline="0" noProof="0" dirty="0">
                <a:ln>
                  <a:noFill/>
                </a:ln>
                <a:solidFill>
                  <a:prstClr val="black"/>
                </a:solidFill>
                <a:effectLst/>
                <a:uLnTx/>
                <a:uFillTx/>
                <a:latin typeface="Arial"/>
                <a:ea typeface="+mn-ea"/>
                <a:cs typeface="Arial"/>
              </a:rPr>
              <a:t>к</a:t>
            </a:r>
            <a:r>
              <a:rPr kumimoji="0" sz="1400" b="0" i="0" u="none" strike="noStrike" kern="1200" cap="none" spc="-40" normalizeH="0" baseline="0" noProof="0" dirty="0">
                <a:ln>
                  <a:noFill/>
                </a:ln>
                <a:solidFill>
                  <a:prstClr val="black"/>
                </a:solidFill>
                <a:effectLst/>
                <a:uLnTx/>
                <a:uFillTx/>
                <a:latin typeface="Arial"/>
                <a:ea typeface="+mn-ea"/>
                <a:cs typeface="Arial"/>
              </a:rPr>
              <a:t>о</a:t>
            </a:r>
            <a:r>
              <a:rPr kumimoji="0" sz="1400" b="0" i="0" u="none" strike="noStrike" kern="1200" cap="none" spc="-5" normalizeH="0" baseline="0" noProof="0" dirty="0">
                <a:ln>
                  <a:noFill/>
                </a:ln>
                <a:solidFill>
                  <a:prstClr val="black"/>
                </a:solidFill>
                <a:effectLst/>
                <a:uLnTx/>
                <a:uFillTx/>
                <a:latin typeface="Arial"/>
                <a:ea typeface="+mn-ea"/>
                <a:cs typeface="Arial"/>
              </a:rPr>
              <a:t>да</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11"/>
          <p:cNvSpPr txBox="1"/>
          <p:nvPr/>
        </p:nvSpPr>
        <p:spPr>
          <a:xfrm>
            <a:off x="5888863" y="4550409"/>
            <a:ext cx="3858260"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86409" algn="l"/>
                <a:tab pos="1341755" algn="l"/>
                <a:tab pos="2611120" algn="l"/>
              </a:tabLst>
              <a:defRPr/>
            </a:pPr>
            <a:r>
              <a:rPr kumimoji="0" sz="1400" b="0" i="0" u="none" strike="noStrike" kern="1200" cap="none" spc="-5" normalizeH="0" baseline="0" noProof="0" dirty="0">
                <a:ln>
                  <a:noFill/>
                </a:ln>
                <a:solidFill>
                  <a:prstClr val="black"/>
                </a:solidFill>
                <a:effectLst/>
                <a:uLnTx/>
                <a:uFillTx/>
                <a:latin typeface="Arial"/>
                <a:ea typeface="+mn-ea"/>
                <a:cs typeface="Arial"/>
              </a:rPr>
              <a:t>при	условии	</a:t>
            </a:r>
            <a:r>
              <a:rPr kumimoji="0" sz="1400" b="0" i="0" u="none" strike="noStrike" kern="1200" cap="none" spc="-15" normalizeH="0" baseline="0" noProof="0" dirty="0">
                <a:ln>
                  <a:noFill/>
                </a:ln>
                <a:solidFill>
                  <a:prstClr val="black"/>
                </a:solidFill>
                <a:effectLst/>
                <a:uLnTx/>
                <a:uFillTx/>
                <a:latin typeface="Arial"/>
                <a:ea typeface="+mn-ea"/>
                <a:cs typeface="Arial"/>
              </a:rPr>
              <a:t>соответствия	предлагаемого</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2"/>
          <p:cNvSpPr txBox="1"/>
          <p:nvPr/>
        </p:nvSpPr>
        <p:spPr>
          <a:xfrm>
            <a:off x="9900666" y="4550409"/>
            <a:ext cx="59245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20" normalizeH="0" baseline="0" noProof="0" dirty="0">
                <a:ln>
                  <a:noFill/>
                </a:ln>
                <a:solidFill>
                  <a:prstClr val="black"/>
                </a:solidFill>
                <a:effectLst/>
                <a:uLnTx/>
                <a:uFillTx/>
                <a:latin typeface="Arial"/>
                <a:ea typeface="+mn-ea"/>
                <a:cs typeface="Arial"/>
              </a:rPr>
              <a:t>т</a:t>
            </a:r>
            <a:r>
              <a:rPr kumimoji="0" sz="1400" b="0" i="0" u="none" strike="noStrike" kern="1200" cap="none" spc="-15" normalizeH="0" baseline="0" noProof="0" dirty="0">
                <a:ln>
                  <a:noFill/>
                </a:ln>
                <a:solidFill>
                  <a:prstClr val="black"/>
                </a:solidFill>
                <a:effectLst/>
                <a:uLnTx/>
                <a:uFillTx/>
                <a:latin typeface="Arial"/>
                <a:ea typeface="+mn-ea"/>
                <a:cs typeface="Arial"/>
              </a:rPr>
              <a:t>ов</a:t>
            </a:r>
            <a:r>
              <a:rPr kumimoji="0" sz="1400" b="0" i="0" u="none" strike="noStrike" kern="1200" cap="none" spc="-5" normalizeH="0" baseline="0" noProof="0" dirty="0">
                <a:ln>
                  <a:noFill/>
                </a:ln>
                <a:solidFill>
                  <a:prstClr val="black"/>
                </a:solidFill>
                <a:effectLst/>
                <a:uLnTx/>
                <a:uFillTx/>
                <a:latin typeface="Arial"/>
                <a:ea typeface="+mn-ea"/>
                <a:cs typeface="Arial"/>
              </a:rPr>
              <a:t>ара</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txBox="1"/>
          <p:nvPr/>
        </p:nvSpPr>
        <p:spPr>
          <a:xfrm>
            <a:off x="993139" y="4550409"/>
            <a:ext cx="7675880" cy="452755"/>
          </a:xfrm>
          <a:prstGeom prst="rect">
            <a:avLst/>
          </a:prstGeom>
        </p:spPr>
        <p:txBody>
          <a:bodyPr vert="horz" wrap="square" lIns="0" tIns="12700" rIns="0" bIns="0" rtlCol="0">
            <a:spAutoFit/>
          </a:bodyPr>
          <a:lstStyle/>
          <a:p>
            <a:pPr marL="1144905" marR="0" lvl="0" indent="0" algn="ctr"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prstClr val="black"/>
                </a:solidFill>
                <a:effectLst/>
                <a:uLnTx/>
                <a:uFillTx/>
                <a:latin typeface="Arial"/>
                <a:ea typeface="+mn-ea"/>
                <a:cs typeface="Arial"/>
              </a:rPr>
              <a:t>ОКПД2,</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
              </a:spcBef>
              <a:spcAft>
                <a:spcPts val="0"/>
              </a:spcAft>
              <a:buClrTx/>
              <a:buSzTx/>
              <a:buFontTx/>
              <a:buNone/>
              <a:tabLst>
                <a:tab pos="1475740" algn="l"/>
                <a:tab pos="2682875" algn="l"/>
                <a:tab pos="2952750" algn="l"/>
                <a:tab pos="4106545" algn="l"/>
                <a:tab pos="4900295" algn="l"/>
                <a:tab pos="6572250" algn="l"/>
              </a:tabLst>
              <a:defRPr/>
            </a:pPr>
            <a:r>
              <a:rPr kumimoji="0" sz="1400" b="0" i="0" u="none" strike="noStrike" kern="1200" cap="none" spc="-10" normalizeH="0" baseline="0" noProof="0" dirty="0">
                <a:ln>
                  <a:noFill/>
                </a:ln>
                <a:solidFill>
                  <a:prstClr val="black"/>
                </a:solidFill>
                <a:effectLst/>
                <a:uLnTx/>
                <a:uFillTx/>
                <a:latin typeface="Arial"/>
                <a:ea typeface="+mn-ea"/>
                <a:cs typeface="Arial"/>
              </a:rPr>
              <a:t>установленным	</a:t>
            </a:r>
            <a:r>
              <a:rPr kumimoji="0" sz="1400" b="0" i="0" u="none" strike="noStrike" kern="1200" cap="none" spc="-5" normalizeH="0" baseline="0" noProof="0" dirty="0">
                <a:ln>
                  <a:noFill/>
                </a:ln>
                <a:solidFill>
                  <a:prstClr val="black"/>
                </a:solidFill>
                <a:effectLst/>
                <a:uLnTx/>
                <a:uFillTx/>
                <a:latin typeface="Arial"/>
                <a:ea typeface="+mn-ea"/>
                <a:cs typeface="Arial"/>
              </a:rPr>
              <a:t>извещением	</a:t>
            </a:r>
            <a:r>
              <a:rPr kumimoji="0" sz="1400" b="0" i="0" u="none" strike="noStrike" kern="1200" cap="none" spc="0" normalizeH="0" baseline="0" noProof="0" dirty="0">
                <a:ln>
                  <a:noFill/>
                </a:ln>
                <a:solidFill>
                  <a:prstClr val="black"/>
                </a:solidFill>
                <a:effectLst/>
                <a:uLnTx/>
                <a:uFillTx/>
                <a:latin typeface="Arial"/>
                <a:ea typeface="+mn-ea"/>
                <a:cs typeface="Arial"/>
              </a:rPr>
              <a:t>о	</a:t>
            </a:r>
            <a:r>
              <a:rPr kumimoji="0" sz="1400" b="0" i="0" u="none" strike="noStrike" kern="1200" cap="none" spc="-10" normalizeH="0" baseline="0" noProof="0" dirty="0">
                <a:ln>
                  <a:noFill/>
                </a:ln>
                <a:solidFill>
                  <a:prstClr val="black"/>
                </a:solidFill>
                <a:effectLst/>
                <a:uLnTx/>
                <a:uFillTx/>
                <a:latin typeface="Arial"/>
                <a:ea typeface="+mn-ea"/>
                <a:cs typeface="Arial"/>
              </a:rPr>
              <a:t>проведении	</a:t>
            </a:r>
            <a:r>
              <a:rPr kumimoji="0" sz="1400" b="0" i="0" u="none" strike="noStrike" kern="1200" cap="none" spc="-5" normalizeH="0" baseline="0" noProof="0" dirty="0">
                <a:ln>
                  <a:noFill/>
                </a:ln>
                <a:solidFill>
                  <a:prstClr val="black"/>
                </a:solidFill>
                <a:effectLst/>
                <a:uLnTx/>
                <a:uFillTx/>
                <a:latin typeface="Arial"/>
                <a:ea typeface="+mn-ea"/>
                <a:cs typeface="Arial"/>
              </a:rPr>
              <a:t>закупки	функциональным,	</a:t>
            </a:r>
            <a:r>
              <a:rPr kumimoji="0" sz="1400" b="0" i="0" u="none" strike="noStrike" kern="1200" cap="none" spc="-10" normalizeH="0" baseline="0" noProof="0" dirty="0">
                <a:ln>
                  <a:noFill/>
                </a:ln>
                <a:solidFill>
                  <a:prstClr val="black"/>
                </a:solidFill>
                <a:effectLst/>
                <a:uLnTx/>
                <a:uFillTx/>
                <a:latin typeface="Arial"/>
                <a:ea typeface="+mn-ea"/>
                <a:cs typeface="Arial"/>
              </a:rPr>
              <a:t>техническим,</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4" name="object 14"/>
          <p:cNvSpPr txBox="1"/>
          <p:nvPr/>
        </p:nvSpPr>
        <p:spPr>
          <a:xfrm>
            <a:off x="8817102" y="4763770"/>
            <a:ext cx="167703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360805" algn="l"/>
              </a:tabLst>
              <a:defRPr/>
            </a:pPr>
            <a:r>
              <a:rPr kumimoji="0" sz="1400" b="0" i="0" u="none" strike="noStrike" kern="1200" cap="none" spc="30" normalizeH="0" baseline="0" noProof="0" dirty="0">
                <a:ln>
                  <a:noFill/>
                </a:ln>
                <a:solidFill>
                  <a:prstClr val="black"/>
                </a:solidFill>
                <a:effectLst/>
                <a:uLnTx/>
                <a:uFillTx/>
                <a:latin typeface="Arial"/>
                <a:ea typeface="+mn-ea"/>
                <a:cs typeface="Arial"/>
              </a:rPr>
              <a:t>к</a:t>
            </a:r>
            <a:r>
              <a:rPr kumimoji="0" sz="1400" b="0" i="0" u="none" strike="noStrike" kern="1200" cap="none" spc="-50" normalizeH="0" baseline="0" noProof="0" dirty="0">
                <a:ln>
                  <a:noFill/>
                </a:ln>
                <a:solidFill>
                  <a:prstClr val="black"/>
                </a:solidFill>
                <a:effectLst/>
                <a:uLnTx/>
                <a:uFillTx/>
                <a:latin typeface="Arial"/>
                <a:ea typeface="+mn-ea"/>
                <a:cs typeface="Arial"/>
              </a:rPr>
              <a:t>а</a:t>
            </a:r>
            <a:r>
              <a:rPr kumimoji="0" sz="1400" b="0" i="0" u="none" strike="noStrike" kern="1200" cap="none" spc="0" normalizeH="0" baseline="0" noProof="0" dirty="0">
                <a:ln>
                  <a:noFill/>
                </a:ln>
                <a:solidFill>
                  <a:prstClr val="black"/>
                </a:solidFill>
                <a:effectLst/>
                <a:uLnTx/>
                <a:uFillTx/>
                <a:latin typeface="Arial"/>
                <a:ea typeface="+mn-ea"/>
                <a:cs typeface="Arial"/>
              </a:rPr>
              <a:t>ч</a:t>
            </a:r>
            <a:r>
              <a:rPr kumimoji="0" sz="1400" b="0" i="0" u="none" strike="noStrike" kern="1200" cap="none" spc="-15" normalizeH="0" baseline="0" noProof="0" dirty="0">
                <a:ln>
                  <a:noFill/>
                </a:ln>
                <a:solidFill>
                  <a:prstClr val="black"/>
                </a:solidFill>
                <a:effectLst/>
                <a:uLnTx/>
                <a:uFillTx/>
                <a:latin typeface="Arial"/>
                <a:ea typeface="+mn-ea"/>
                <a:cs typeface="Arial"/>
              </a:rPr>
              <a:t>е</a:t>
            </a:r>
            <a:r>
              <a:rPr kumimoji="0" sz="1400" b="0" i="0" u="none" strike="noStrike" kern="1200" cap="none" spc="-10" normalizeH="0" baseline="0" noProof="0" dirty="0">
                <a:ln>
                  <a:noFill/>
                </a:ln>
                <a:solidFill>
                  <a:prstClr val="black"/>
                </a:solidFill>
                <a:effectLst/>
                <a:uLnTx/>
                <a:uFillTx/>
                <a:latin typeface="Arial"/>
                <a:ea typeface="+mn-ea"/>
                <a:cs typeface="Arial"/>
              </a:rPr>
              <a:t>с</a:t>
            </a:r>
            <a:r>
              <a:rPr kumimoji="0" sz="1400" b="0" i="0" u="none" strike="noStrike" kern="1200" cap="none" spc="0" normalizeH="0" baseline="0" noProof="0" dirty="0">
                <a:ln>
                  <a:noFill/>
                </a:ln>
                <a:solidFill>
                  <a:prstClr val="black"/>
                </a:solidFill>
                <a:effectLst/>
                <a:uLnTx/>
                <a:uFillTx/>
                <a:latin typeface="Arial"/>
                <a:ea typeface="+mn-ea"/>
                <a:cs typeface="Arial"/>
              </a:rPr>
              <a:t>т</a:t>
            </a:r>
            <a:r>
              <a:rPr kumimoji="0" sz="1400" b="0" i="0" u="none" strike="noStrike" kern="1200" cap="none" spc="-15" normalizeH="0" baseline="0" noProof="0" dirty="0">
                <a:ln>
                  <a:noFill/>
                </a:ln>
                <a:solidFill>
                  <a:prstClr val="black"/>
                </a:solidFill>
                <a:effectLst/>
                <a:uLnTx/>
                <a:uFillTx/>
                <a:latin typeface="Arial"/>
                <a:ea typeface="+mn-ea"/>
                <a:cs typeface="Arial"/>
              </a:rPr>
              <a:t>в</a:t>
            </a:r>
            <a:r>
              <a:rPr kumimoji="0" sz="1400" b="0" i="0" u="none" strike="noStrike" kern="1200" cap="none" spc="-5" normalizeH="0" baseline="0" noProof="0" dirty="0">
                <a:ln>
                  <a:noFill/>
                </a:ln>
                <a:solidFill>
                  <a:prstClr val="black"/>
                </a:solidFill>
                <a:effectLst/>
                <a:uLnTx/>
                <a:uFillTx/>
                <a:latin typeface="Arial"/>
                <a:ea typeface="+mn-ea"/>
                <a:cs typeface="Arial"/>
              </a:rPr>
              <a:t>е</a:t>
            </a:r>
            <a:r>
              <a:rPr kumimoji="0" sz="1400" b="0" i="0" u="none" strike="noStrike" kern="1200" cap="none" spc="-10" normalizeH="0" baseline="0" noProof="0" dirty="0">
                <a:ln>
                  <a:noFill/>
                </a:ln>
                <a:solidFill>
                  <a:prstClr val="black"/>
                </a:solidFill>
                <a:effectLst/>
                <a:uLnTx/>
                <a:uFillTx/>
                <a:latin typeface="Arial"/>
                <a:ea typeface="+mn-ea"/>
                <a:cs typeface="Arial"/>
              </a:rPr>
              <a:t>н</a:t>
            </a:r>
            <a:r>
              <a:rPr kumimoji="0" sz="1400" b="0" i="0" u="none" strike="noStrike" kern="1200" cap="none" spc="0" normalizeH="0" baseline="0" noProof="0" dirty="0">
                <a:ln>
                  <a:noFill/>
                </a:ln>
                <a:solidFill>
                  <a:prstClr val="black"/>
                </a:solidFill>
                <a:effectLst/>
                <a:uLnTx/>
                <a:uFillTx/>
                <a:latin typeface="Arial"/>
                <a:ea typeface="+mn-ea"/>
                <a:cs typeface="Arial"/>
              </a:rPr>
              <a:t>ным	</a:t>
            </a:r>
            <a:r>
              <a:rPr kumimoji="0" sz="1400" b="0" i="0" u="none" strike="noStrike" kern="1200" cap="none" spc="-5" normalizeH="0" baseline="0" noProof="0" dirty="0">
                <a:ln>
                  <a:noFill/>
                </a:ln>
                <a:solidFill>
                  <a:prstClr val="black"/>
                </a:solidFill>
                <a:effectLst/>
                <a:uLnTx/>
                <a:uFillTx/>
                <a:latin typeface="Arial"/>
                <a:ea typeface="+mn-ea"/>
                <a:cs typeface="Arial"/>
              </a:rPr>
              <a:t>или</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360679" y="4977129"/>
            <a:ext cx="9498965" cy="869950"/>
          </a:xfrm>
          <a:prstGeom prst="rect">
            <a:avLst/>
          </a:prstGeom>
        </p:spPr>
        <p:txBody>
          <a:bodyPr vert="horz" wrap="square" lIns="0" tIns="12700" rIns="0" bIns="0" rtlCol="0">
            <a:spAutoFit/>
          </a:bodyPr>
          <a:lstStyle/>
          <a:p>
            <a:pPr marL="64516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prstClr val="black"/>
                </a:solidFill>
                <a:effectLst/>
                <a:uLnTx/>
                <a:uFillTx/>
                <a:latin typeface="Arial"/>
                <a:ea typeface="+mn-ea"/>
                <a:cs typeface="Arial"/>
              </a:rPr>
              <a:t>эксплуатационным</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характеристикам</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tab pos="755015" algn="l"/>
                <a:tab pos="1586865" algn="l"/>
                <a:tab pos="2032000" algn="l"/>
                <a:tab pos="3063875" algn="l"/>
                <a:tab pos="4127500" algn="l"/>
                <a:tab pos="5746750" algn="l"/>
                <a:tab pos="5987415" algn="l"/>
                <a:tab pos="7139305" algn="l"/>
                <a:tab pos="7959090" algn="l"/>
                <a:tab pos="8194675" algn="l"/>
                <a:tab pos="8865235" algn="l"/>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Вопрос	</a:t>
            </a:r>
            <a:r>
              <a:rPr kumimoji="0" sz="1400" b="0" i="0" u="none" strike="noStrike" kern="1200" cap="none" spc="-5" normalizeH="0" baseline="0" noProof="0" dirty="0">
                <a:ln>
                  <a:noFill/>
                </a:ln>
                <a:solidFill>
                  <a:prstClr val="black"/>
                </a:solidFill>
                <a:effectLst/>
                <a:uLnTx/>
                <a:uFillTx/>
                <a:latin typeface="Arial"/>
                <a:ea typeface="+mn-ea"/>
                <a:cs typeface="Arial"/>
              </a:rPr>
              <a:t>наличия	или	</a:t>
            </a:r>
            <a:r>
              <a:rPr kumimoji="0" sz="1400" b="0" i="0" u="none" strike="noStrike" kern="1200" cap="none" spc="-15" normalizeH="0" baseline="0" noProof="0" dirty="0">
                <a:ln>
                  <a:noFill/>
                </a:ln>
                <a:solidFill>
                  <a:prstClr val="black"/>
                </a:solidFill>
                <a:effectLst/>
                <a:uLnTx/>
                <a:uFillTx/>
                <a:latin typeface="Arial"/>
                <a:ea typeface="+mn-ea"/>
                <a:cs typeface="Arial"/>
              </a:rPr>
              <a:t>отсутствия	</a:t>
            </a:r>
            <a:r>
              <a:rPr kumimoji="0" sz="1400" b="0" i="0" u="none" strike="noStrike" kern="1200" cap="none" spc="-5" normalizeH="0" baseline="0" noProof="0" dirty="0">
                <a:ln>
                  <a:noFill/>
                </a:ln>
                <a:solidFill>
                  <a:prstClr val="black"/>
                </a:solidFill>
                <a:effectLst/>
                <a:uLnTx/>
                <a:uFillTx/>
                <a:latin typeface="Arial"/>
                <a:ea typeface="+mn-ea"/>
                <a:cs typeface="Arial"/>
              </a:rPr>
              <a:t>нарушений	</a:t>
            </a:r>
            <a:r>
              <a:rPr kumimoji="0" sz="1400" b="0" i="0" u="none" strike="noStrike" kern="1200" cap="none" spc="-15" normalizeH="0" baseline="0" noProof="0" dirty="0">
                <a:ln>
                  <a:noFill/>
                </a:ln>
                <a:solidFill>
                  <a:prstClr val="black"/>
                </a:solidFill>
                <a:effectLst/>
                <a:uLnTx/>
                <a:uFillTx/>
                <a:latin typeface="Arial"/>
                <a:ea typeface="+mn-ea"/>
                <a:cs typeface="Arial"/>
              </a:rPr>
              <a:t>законодательства	</a:t>
            </a:r>
            <a:r>
              <a:rPr kumimoji="0" sz="1400" b="0" i="0" u="none" strike="noStrike" kern="1200" cap="none" spc="0" normalizeH="0" baseline="0" noProof="0" dirty="0">
                <a:ln>
                  <a:noFill/>
                </a:ln>
                <a:solidFill>
                  <a:prstClr val="black"/>
                </a:solidFill>
                <a:effectLst/>
                <a:uLnTx/>
                <a:uFillTx/>
                <a:latin typeface="Arial"/>
                <a:ea typeface="+mn-ea"/>
                <a:cs typeface="Arial"/>
              </a:rPr>
              <a:t>о	контрактной	</a:t>
            </a:r>
            <a:r>
              <a:rPr kumimoji="0" sz="1400" b="0" i="0" u="none" strike="noStrike" kern="1200" cap="none" spc="-5" normalizeH="0" baseline="0" noProof="0" dirty="0">
                <a:ln>
                  <a:noFill/>
                </a:ln>
                <a:solidFill>
                  <a:prstClr val="black"/>
                </a:solidFill>
                <a:effectLst/>
                <a:uLnTx/>
                <a:uFillTx/>
                <a:latin typeface="Arial"/>
                <a:ea typeface="+mn-ea"/>
                <a:cs typeface="Arial"/>
              </a:rPr>
              <a:t>системе	</a:t>
            </a:r>
            <a:r>
              <a:rPr kumimoji="0" sz="1400" b="0" i="0" u="none" strike="noStrike" kern="1200" cap="none" spc="0" normalizeH="0" baseline="0" noProof="0" dirty="0">
                <a:ln>
                  <a:noFill/>
                </a:ln>
                <a:solidFill>
                  <a:prstClr val="black"/>
                </a:solidFill>
                <a:effectLst/>
                <a:uLnTx/>
                <a:uFillTx/>
                <a:latin typeface="Arial"/>
                <a:ea typeface="+mn-ea"/>
                <a:cs typeface="Arial"/>
              </a:rPr>
              <a:t>в	</a:t>
            </a:r>
            <a:r>
              <a:rPr kumimoji="0" sz="1400" b="0" i="0" u="none" strike="noStrike" kern="1200" cap="none" spc="-5" normalizeH="0" baseline="0" noProof="0" dirty="0">
                <a:ln>
                  <a:noFill/>
                </a:ln>
                <a:solidFill>
                  <a:prstClr val="black"/>
                </a:solidFill>
                <a:effectLst/>
                <a:uLnTx/>
                <a:uFillTx/>
                <a:latin typeface="Arial"/>
                <a:ea typeface="+mn-ea"/>
                <a:cs typeface="Arial"/>
              </a:rPr>
              <a:t>сфере	закупок</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a:ea typeface="+mn-ea"/>
                <a:cs typeface="Arial"/>
              </a:rPr>
              <a:t>рассматривается</a:t>
            </a:r>
            <a:r>
              <a:rPr kumimoji="0" sz="1400" b="0" i="0" u="none" strike="noStrike" kern="1200" cap="none" spc="-2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в</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каждом</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конкретном</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случае</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при</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проведении</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контрольного</a:t>
            </a:r>
            <a:r>
              <a:rPr kumimoji="0" sz="1400" b="0" i="0" u="none" strike="noStrike" kern="1200" cap="none" spc="-3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мероприятия</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p:nvPr/>
        </p:nvSpPr>
        <p:spPr>
          <a:xfrm>
            <a:off x="4727828" y="6236004"/>
            <a:ext cx="6753859" cy="4527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1" u="none" strike="noStrike" kern="1200" cap="none" spc="0" normalizeH="0" baseline="0" noProof="0" dirty="0">
                <a:ln>
                  <a:noFill/>
                </a:ln>
                <a:solidFill>
                  <a:srgbClr val="009280"/>
                </a:solidFill>
                <a:effectLst/>
                <a:uLnTx/>
                <a:uFillTx/>
                <a:latin typeface="Arial"/>
                <a:ea typeface="+mn-ea"/>
                <a:cs typeface="Arial"/>
              </a:rPr>
              <a:t>Письмо</a:t>
            </a:r>
            <a:r>
              <a:rPr kumimoji="0" sz="1400" b="0" i="1" u="none" strike="noStrike" kern="1200" cap="none" spc="-30" normalizeH="0" baseline="0" noProof="0" dirty="0">
                <a:ln>
                  <a:noFill/>
                </a:ln>
                <a:solidFill>
                  <a:srgbClr val="009280"/>
                </a:solidFill>
                <a:effectLst/>
                <a:uLnTx/>
                <a:uFillTx/>
                <a:latin typeface="Arial"/>
                <a:ea typeface="+mn-ea"/>
                <a:cs typeface="Arial"/>
              </a:rPr>
              <a:t> </a:t>
            </a:r>
            <a:r>
              <a:rPr kumimoji="0" sz="1400" b="0" i="1" u="none" strike="noStrike" kern="1200" cap="none" spc="-55" normalizeH="0" baseline="0" noProof="0" dirty="0">
                <a:ln>
                  <a:noFill/>
                </a:ln>
                <a:solidFill>
                  <a:srgbClr val="009280"/>
                </a:solidFill>
                <a:effectLst/>
                <a:uLnTx/>
                <a:uFillTx/>
                <a:latin typeface="Arial"/>
                <a:ea typeface="+mn-ea"/>
                <a:cs typeface="Arial"/>
              </a:rPr>
              <a:t>ФАС</a:t>
            </a:r>
            <a:r>
              <a:rPr kumimoji="0" sz="1400" b="0" i="1" u="none" strike="noStrike" kern="1200" cap="none" spc="5"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России</a:t>
            </a:r>
            <a:r>
              <a:rPr kumimoji="0" sz="1400" b="0" i="1" u="none" strike="noStrike" kern="1200" cap="none" spc="-30" normalizeH="0" baseline="0" noProof="0" dirty="0">
                <a:ln>
                  <a:noFill/>
                </a:ln>
                <a:solidFill>
                  <a:srgbClr val="009280"/>
                </a:solidFill>
                <a:effectLst/>
                <a:uLnTx/>
                <a:uFillTx/>
                <a:latin typeface="Arial"/>
                <a:ea typeface="+mn-ea"/>
                <a:cs typeface="Arial"/>
              </a:rPr>
              <a:t> </a:t>
            </a:r>
            <a:r>
              <a:rPr kumimoji="0" sz="1400" b="0" i="1" u="none" strike="noStrike" kern="1200" cap="none" spc="0" normalizeH="0" baseline="0" noProof="0" dirty="0">
                <a:ln>
                  <a:noFill/>
                </a:ln>
                <a:solidFill>
                  <a:srgbClr val="009280"/>
                </a:solidFill>
                <a:effectLst/>
                <a:uLnTx/>
                <a:uFillTx/>
                <a:latin typeface="Arial"/>
                <a:ea typeface="+mn-ea"/>
                <a:cs typeface="Arial"/>
              </a:rPr>
              <a:t>от</a:t>
            </a:r>
            <a:r>
              <a:rPr kumimoji="0" sz="1400" b="0" i="1" u="none" strike="noStrike" kern="1200" cap="none" spc="-10"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25.07.2023</a:t>
            </a:r>
            <a:r>
              <a:rPr kumimoji="0" sz="1400" b="0" i="1" u="none" strike="noStrike" kern="1200" cap="none" spc="-40" normalizeH="0" baseline="0" noProof="0" dirty="0">
                <a:ln>
                  <a:noFill/>
                </a:ln>
                <a:solidFill>
                  <a:srgbClr val="009280"/>
                </a:solidFill>
                <a:effectLst/>
                <a:uLnTx/>
                <a:uFillTx/>
                <a:latin typeface="Arial"/>
                <a:ea typeface="+mn-ea"/>
                <a:cs typeface="Arial"/>
              </a:rPr>
              <a:t> </a:t>
            </a:r>
            <a:r>
              <a:rPr kumimoji="0" sz="1400" b="0" i="1" u="none" strike="noStrike" kern="1200" cap="none" spc="0" normalizeH="0" baseline="0" noProof="0" dirty="0">
                <a:ln>
                  <a:noFill/>
                </a:ln>
                <a:solidFill>
                  <a:srgbClr val="009280"/>
                </a:solidFill>
                <a:effectLst/>
                <a:uLnTx/>
                <a:uFillTx/>
                <a:latin typeface="Arial"/>
                <a:ea typeface="+mn-ea"/>
                <a:cs typeface="Arial"/>
              </a:rPr>
              <a:t>№</a:t>
            </a:r>
            <a:r>
              <a:rPr kumimoji="0" sz="1400" b="0" i="1" u="none" strike="noStrike" kern="1200" cap="none" spc="-10"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ДФ/58771/23;</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400" b="0" i="1" u="none" strike="noStrike" kern="1200" cap="none" spc="-5" normalizeH="0" baseline="0" noProof="0" dirty="0">
                <a:ln>
                  <a:noFill/>
                </a:ln>
                <a:solidFill>
                  <a:srgbClr val="009280"/>
                </a:solidFill>
                <a:effectLst/>
                <a:uLnTx/>
                <a:uFillTx/>
                <a:latin typeface="Arial"/>
                <a:ea typeface="+mn-ea"/>
                <a:cs typeface="Arial"/>
              </a:rPr>
              <a:t>Определение</a:t>
            </a:r>
            <a:r>
              <a:rPr kumimoji="0" sz="1400" b="0" i="1" u="none" strike="noStrike" kern="1200" cap="none" spc="-35" normalizeH="0" baseline="0" noProof="0" dirty="0">
                <a:ln>
                  <a:noFill/>
                </a:ln>
                <a:solidFill>
                  <a:srgbClr val="009280"/>
                </a:solidFill>
                <a:effectLst/>
                <a:uLnTx/>
                <a:uFillTx/>
                <a:latin typeface="Arial"/>
                <a:ea typeface="+mn-ea"/>
                <a:cs typeface="Arial"/>
              </a:rPr>
              <a:t> </a:t>
            </a:r>
            <a:r>
              <a:rPr kumimoji="0" sz="1400" b="0" i="1" u="none" strike="noStrike" kern="1200" cap="none" spc="-20" normalizeH="0" baseline="0" noProof="0" dirty="0">
                <a:ln>
                  <a:noFill/>
                </a:ln>
                <a:solidFill>
                  <a:srgbClr val="009280"/>
                </a:solidFill>
                <a:effectLst/>
                <a:uLnTx/>
                <a:uFillTx/>
                <a:latin typeface="Arial"/>
                <a:ea typeface="+mn-ea"/>
                <a:cs typeface="Arial"/>
              </a:rPr>
              <a:t>ВС</a:t>
            </a:r>
            <a:r>
              <a:rPr kumimoji="0" sz="1400" b="0" i="1" u="none" strike="noStrike" kern="1200" cap="none" spc="5"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РФ</a:t>
            </a:r>
            <a:r>
              <a:rPr kumimoji="0" sz="1400" b="0" i="1" u="none" strike="noStrike" kern="1200" cap="none" spc="0" normalizeH="0" baseline="0" noProof="0" dirty="0">
                <a:ln>
                  <a:noFill/>
                </a:ln>
                <a:solidFill>
                  <a:srgbClr val="009280"/>
                </a:solidFill>
                <a:effectLst/>
                <a:uLnTx/>
                <a:uFillTx/>
                <a:latin typeface="Arial"/>
                <a:ea typeface="+mn-ea"/>
                <a:cs typeface="Arial"/>
              </a:rPr>
              <a:t> от</a:t>
            </a:r>
            <a:r>
              <a:rPr kumimoji="0" sz="1400" b="0" i="1" u="none" strike="noStrike" kern="1200" cap="none" spc="-20"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06.12.2022</a:t>
            </a:r>
            <a:r>
              <a:rPr kumimoji="0" sz="1400" b="0" i="1" u="none" strike="noStrike" kern="1200" cap="none" spc="-35" normalizeH="0" baseline="0" noProof="0" dirty="0">
                <a:ln>
                  <a:noFill/>
                </a:ln>
                <a:solidFill>
                  <a:srgbClr val="009280"/>
                </a:solidFill>
                <a:effectLst/>
                <a:uLnTx/>
                <a:uFillTx/>
                <a:latin typeface="Arial"/>
                <a:ea typeface="+mn-ea"/>
                <a:cs typeface="Arial"/>
              </a:rPr>
              <a:t> </a:t>
            </a:r>
            <a:r>
              <a:rPr kumimoji="0" sz="1400" b="0" i="1" u="none" strike="noStrike" kern="1200" cap="none" spc="0" normalizeH="0" baseline="0" noProof="0" dirty="0">
                <a:ln>
                  <a:noFill/>
                </a:ln>
                <a:solidFill>
                  <a:srgbClr val="009280"/>
                </a:solidFill>
                <a:effectLst/>
                <a:uLnTx/>
                <a:uFillTx/>
                <a:latin typeface="Arial"/>
                <a:ea typeface="+mn-ea"/>
                <a:cs typeface="Arial"/>
              </a:rPr>
              <a:t>№</a:t>
            </a:r>
            <a:r>
              <a:rPr kumimoji="0" sz="1400" b="0" i="1" u="none" strike="noStrike" kern="1200" cap="none" spc="-10"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305-ЭС22-22995</a:t>
            </a:r>
            <a:r>
              <a:rPr kumimoji="0" sz="1400" b="0" i="1" u="none" strike="noStrike" kern="1200" cap="none" spc="-45"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по</a:t>
            </a:r>
            <a:r>
              <a:rPr kumimoji="0" sz="1400" b="0" i="1" u="none" strike="noStrike" kern="1200" cap="none" spc="10" normalizeH="0" baseline="0" noProof="0" dirty="0">
                <a:ln>
                  <a:noFill/>
                </a:ln>
                <a:solidFill>
                  <a:srgbClr val="009280"/>
                </a:solidFill>
                <a:effectLst/>
                <a:uLnTx/>
                <a:uFillTx/>
                <a:latin typeface="Arial"/>
                <a:ea typeface="+mn-ea"/>
                <a:cs typeface="Arial"/>
              </a:rPr>
              <a:t> </a:t>
            </a:r>
            <a:r>
              <a:rPr kumimoji="0" sz="1400" b="0" i="1" u="none" strike="noStrike" kern="1200" cap="none" spc="-15" normalizeH="0" baseline="0" noProof="0" dirty="0">
                <a:ln>
                  <a:noFill/>
                </a:ln>
                <a:solidFill>
                  <a:srgbClr val="009280"/>
                </a:solidFill>
                <a:effectLst/>
                <a:uLnTx/>
                <a:uFillTx/>
                <a:latin typeface="Arial"/>
                <a:ea typeface="+mn-ea"/>
                <a:cs typeface="Arial"/>
              </a:rPr>
              <a:t>делу</a:t>
            </a:r>
            <a:r>
              <a:rPr kumimoji="0" sz="1400" b="0" i="1" u="none" strike="noStrike" kern="1200" cap="none" spc="-20" normalizeH="0" baseline="0" noProof="0" dirty="0">
                <a:ln>
                  <a:noFill/>
                </a:ln>
                <a:solidFill>
                  <a:srgbClr val="009280"/>
                </a:solidFill>
                <a:effectLst/>
                <a:uLnTx/>
                <a:uFillTx/>
                <a:latin typeface="Arial"/>
                <a:ea typeface="+mn-ea"/>
                <a:cs typeface="Arial"/>
              </a:rPr>
              <a:t> </a:t>
            </a:r>
            <a:r>
              <a:rPr kumimoji="0" sz="1400" b="0" i="1" u="none" strike="noStrike" kern="1200" cap="none" spc="-5" normalizeH="0" baseline="0" noProof="0" dirty="0">
                <a:ln>
                  <a:noFill/>
                </a:ln>
                <a:solidFill>
                  <a:srgbClr val="009280"/>
                </a:solidFill>
                <a:effectLst/>
                <a:uLnTx/>
                <a:uFillTx/>
                <a:latin typeface="Arial"/>
                <a:ea typeface="+mn-ea"/>
                <a:cs typeface="Arial"/>
              </a:rPr>
              <a:t>А40-253061/2021</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DEE91-74EF-6EA3-ED81-FBA21D6DB6F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FA7B1F-067A-5979-9A58-356CDF68869F}"/>
              </a:ext>
            </a:extLst>
          </p:cNvPr>
          <p:cNvSpPr>
            <a:spLocks noGrp="1"/>
          </p:cNvSpPr>
          <p:nvPr>
            <p:ph type="title"/>
          </p:nvPr>
        </p:nvSpPr>
        <p:spPr>
          <a:xfrm>
            <a:off x="838200" y="110603"/>
            <a:ext cx="10515600" cy="935774"/>
          </a:xfrm>
        </p:spPr>
        <p:txBody>
          <a:bodyPr>
            <a:noAutofit/>
          </a:bodyPr>
          <a:lstStyle/>
          <a:p>
            <a:r>
              <a:rPr lang="ru-RU" sz="2400" dirty="0">
                <a:solidFill>
                  <a:srgbClr val="FF0000"/>
                </a:solidFill>
              </a:rPr>
              <a:t>Пример «из зала»</a:t>
            </a:r>
          </a:p>
        </p:txBody>
      </p:sp>
      <p:sp>
        <p:nvSpPr>
          <p:cNvPr id="3" name="Объект 2">
            <a:extLst>
              <a:ext uri="{FF2B5EF4-FFF2-40B4-BE49-F238E27FC236}">
                <a16:creationId xmlns:a16="http://schemas.microsoft.com/office/drawing/2014/main" id="{AC7DE13A-2A28-163B-5648-82D54A6A459E}"/>
              </a:ext>
            </a:extLst>
          </p:cNvPr>
          <p:cNvSpPr>
            <a:spLocks noGrp="1"/>
          </p:cNvSpPr>
          <p:nvPr>
            <p:ph idx="1"/>
          </p:nvPr>
        </p:nvSpPr>
        <p:spPr>
          <a:xfrm>
            <a:off x="405353" y="1046377"/>
            <a:ext cx="11415859" cy="2742663"/>
          </a:xfrm>
        </p:spPr>
        <p:txBody>
          <a:bodyPr>
            <a:normAutofit/>
          </a:bodyPr>
          <a:lstStyle/>
          <a:p>
            <a:r>
              <a:rPr lang="ru-RU" sz="2000" dirty="0"/>
              <a:t>В централизованной закупке во Владимирской области была такая история. В закупке на товар по ОКПД требовалось одно количество баллов (в соответствии с 719 ПП), а в заявке участника была выписка на товар, который соответствовал требованиям заказчика, но был с другим кодом ОКПД и по этому коду (опять-таки в соответствии с 719 ПП) требовалось меньшее количество баллов. </a:t>
            </a:r>
          </a:p>
          <a:p>
            <a:r>
              <a:rPr lang="ru-RU" sz="2000" dirty="0"/>
              <a:t>Комиссия долго думала и металась, но приняла решение допустить участника. Смотрели баллы по коду ОКПД, указанному в его выписке.</a:t>
            </a:r>
          </a:p>
          <a:p>
            <a:endParaRPr lang="ru-RU" sz="2000" dirty="0"/>
          </a:p>
          <a:p>
            <a:r>
              <a:rPr lang="ru-RU" sz="2000" dirty="0">
                <a:solidFill>
                  <a:srgbClr val="7030A0"/>
                </a:solidFill>
              </a:rPr>
              <a:t>А Вы бы допустили</a:t>
            </a:r>
            <a:r>
              <a:rPr lang="en-US" sz="2000" dirty="0">
                <a:solidFill>
                  <a:srgbClr val="7030A0"/>
                </a:solidFill>
              </a:rPr>
              <a:t>?</a:t>
            </a:r>
            <a:endParaRPr lang="ru-RU" sz="2000" dirty="0">
              <a:solidFill>
                <a:srgbClr val="7030A0"/>
              </a:solidFill>
            </a:endParaRPr>
          </a:p>
        </p:txBody>
      </p:sp>
    </p:spTree>
    <p:extLst>
      <p:ext uri="{BB962C8B-B14F-4D97-AF65-F5344CB8AC3E}">
        <p14:creationId xmlns:p14="http://schemas.microsoft.com/office/powerpoint/2010/main" val="1097187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EE249E-B9FD-69F6-0974-A81A3F3930EA}"/>
              </a:ext>
            </a:extLst>
          </p:cNvPr>
          <p:cNvSpPr>
            <a:spLocks noGrp="1"/>
          </p:cNvSpPr>
          <p:nvPr>
            <p:ph type="title"/>
          </p:nvPr>
        </p:nvSpPr>
        <p:spPr>
          <a:xfrm>
            <a:off x="767179" y="251040"/>
            <a:ext cx="10515600" cy="859993"/>
          </a:xfrm>
        </p:spPr>
        <p:txBody>
          <a:bodyPr>
            <a:normAutofit/>
          </a:bodyPr>
          <a:lstStyle/>
          <a:p>
            <a:pPr algn="ctr"/>
            <a:r>
              <a:rPr lang="ru-RU" sz="2400" dirty="0">
                <a:solidFill>
                  <a:srgbClr val="0070C0"/>
                </a:solidFill>
              </a:rPr>
              <a:t>Постановление Правительства РФ от 17 июля 2015 г. N 719 "О подтверждении производства российской промышленной продукции" </a:t>
            </a:r>
          </a:p>
        </p:txBody>
      </p:sp>
      <p:sp>
        <p:nvSpPr>
          <p:cNvPr id="3" name="Объект 2">
            <a:extLst>
              <a:ext uri="{FF2B5EF4-FFF2-40B4-BE49-F238E27FC236}">
                <a16:creationId xmlns:a16="http://schemas.microsoft.com/office/drawing/2014/main" id="{A4197218-E070-F9AD-ABC1-625EFD9CEA41}"/>
              </a:ext>
            </a:extLst>
          </p:cNvPr>
          <p:cNvSpPr>
            <a:spLocks noGrp="1"/>
          </p:cNvSpPr>
          <p:nvPr>
            <p:ph idx="1"/>
          </p:nvPr>
        </p:nvSpPr>
        <p:spPr>
          <a:xfrm>
            <a:off x="838200" y="1207363"/>
            <a:ext cx="10515600" cy="4969600"/>
          </a:xfrm>
        </p:spPr>
        <p:txBody>
          <a:bodyPr>
            <a:normAutofit fontScale="70000" lnSpcReduction="20000"/>
          </a:bodyPr>
          <a:lstStyle/>
          <a:p>
            <a:r>
              <a:rPr lang="ru-RU" dirty="0"/>
              <a:t>1.1. Подтверждением наличия специального инвестиционного контракта является представление справки </a:t>
            </a:r>
            <a:r>
              <a:rPr lang="ru-RU" b="1" dirty="0">
                <a:solidFill>
                  <a:srgbClr val="FF0000"/>
                </a:solidFill>
              </a:rPr>
              <a:t>(в свободной форме), </a:t>
            </a:r>
            <a:r>
              <a:rPr lang="ru-RU" dirty="0"/>
              <a:t>заверенной руководителем организации (индивидуальным предпринимателем), являющейся стороной специального инвестиционного контракта, с указанием следующих сведений:</a:t>
            </a:r>
          </a:p>
          <a:p>
            <a:r>
              <a:rPr lang="ru-RU" dirty="0"/>
              <a:t>а) реквизиты специального инвестиционного контракта;</a:t>
            </a:r>
          </a:p>
          <a:p>
            <a:r>
              <a:rPr lang="ru-RU" dirty="0"/>
              <a:t>б) реквизиты заключения о выполнении (полном, частичном) или невыполнении инвестором обязательств, принятых в соответствии с подпунктом "а" пункта 1 настоящего постановления в рамках специального инвестиционного контракта, и достижении (полном, частичном) или недостижении предусмотренных специальным инвестиционным контрактом соответствующих показателей за отчетный период, </a:t>
            </a:r>
            <a:r>
              <a:rPr lang="ru-RU" b="1" dirty="0"/>
              <a:t>выдаваемого Министерством промышленности и торговли Российской Федерации в установленном порядке</a:t>
            </a:r>
            <a:r>
              <a:rPr lang="ru-RU" dirty="0"/>
              <a:t> (не требуется, если на дату вступления в силу специального инвестиционного контракта при производстве промышленной продукции в рамках специального инвестиционного контракта выполняется хотя бы одно из указанных в специальном инвестиционном контракте требований, предусмотренных приложением к настоящему постановлению, а в случае отсутствия такой продукции в указанном приложении - согласно приложению 1 к Правилам определения страны происхождения товаров в Содружестве Независимых Государств, являющимся неотъемлемой частью Соглашения).</a:t>
            </a:r>
          </a:p>
        </p:txBody>
      </p:sp>
    </p:spTree>
    <p:extLst>
      <p:ext uri="{BB962C8B-B14F-4D97-AF65-F5344CB8AC3E}">
        <p14:creationId xmlns:p14="http://schemas.microsoft.com/office/powerpoint/2010/main" val="55464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7AA5BF-3747-C7E0-F473-2D0ECE5D6884}"/>
              </a:ext>
            </a:extLst>
          </p:cNvPr>
          <p:cNvSpPr>
            <a:spLocks noGrp="1"/>
          </p:cNvSpPr>
          <p:nvPr>
            <p:ph type="title"/>
          </p:nvPr>
        </p:nvSpPr>
        <p:spPr>
          <a:xfrm>
            <a:off x="838200" y="365126"/>
            <a:ext cx="10515600" cy="584786"/>
          </a:xfrm>
        </p:spPr>
        <p:txBody>
          <a:bodyPr>
            <a:noAutofit/>
          </a:bodyPr>
          <a:lstStyle/>
          <a:p>
            <a:pPr algn="ctr"/>
            <a:r>
              <a:rPr lang="ru-RU" sz="2400" b="1" dirty="0">
                <a:solidFill>
                  <a:srgbClr val="FF0000"/>
                </a:solidFill>
              </a:rPr>
              <a:t>Какие специальные инвестиционные контракты заключены с 2023 года </a:t>
            </a:r>
            <a:br>
              <a:rPr lang="ru-RU" sz="2400" b="1" dirty="0">
                <a:solidFill>
                  <a:srgbClr val="FF0000"/>
                </a:solidFill>
              </a:rPr>
            </a:br>
            <a:r>
              <a:rPr lang="ru-RU" sz="2400" b="1" dirty="0">
                <a:solidFill>
                  <a:srgbClr val="FF0000"/>
                </a:solidFill>
              </a:rPr>
              <a:t>(за исключением ДСП)</a:t>
            </a:r>
          </a:p>
        </p:txBody>
      </p:sp>
      <p:pic>
        <p:nvPicPr>
          <p:cNvPr id="4" name="Рисунок 3">
            <a:extLst>
              <a:ext uri="{FF2B5EF4-FFF2-40B4-BE49-F238E27FC236}">
                <a16:creationId xmlns:a16="http://schemas.microsoft.com/office/drawing/2014/main" id="{0675A20A-1518-95DD-2E5A-0DB3964AD797}"/>
              </a:ext>
            </a:extLst>
          </p:cNvPr>
          <p:cNvPicPr>
            <a:picLocks noChangeAspect="1"/>
          </p:cNvPicPr>
          <p:nvPr/>
        </p:nvPicPr>
        <p:blipFill>
          <a:blip r:embed="rId2"/>
          <a:stretch>
            <a:fillRect/>
          </a:stretch>
        </p:blipFill>
        <p:spPr>
          <a:xfrm>
            <a:off x="838200" y="1477929"/>
            <a:ext cx="4410691" cy="1590897"/>
          </a:xfrm>
          <a:prstGeom prst="rect">
            <a:avLst/>
          </a:prstGeom>
        </p:spPr>
      </p:pic>
      <p:pic>
        <p:nvPicPr>
          <p:cNvPr id="5" name="Рисунок 4">
            <a:extLst>
              <a:ext uri="{FF2B5EF4-FFF2-40B4-BE49-F238E27FC236}">
                <a16:creationId xmlns:a16="http://schemas.microsoft.com/office/drawing/2014/main" id="{C2562AB1-2767-9A12-2304-C788AD2E1B8E}"/>
              </a:ext>
            </a:extLst>
          </p:cNvPr>
          <p:cNvPicPr>
            <a:picLocks noChangeAspect="1"/>
          </p:cNvPicPr>
          <p:nvPr/>
        </p:nvPicPr>
        <p:blipFill>
          <a:blip r:embed="rId3"/>
          <a:stretch>
            <a:fillRect/>
          </a:stretch>
        </p:blipFill>
        <p:spPr>
          <a:xfrm>
            <a:off x="647024" y="3596843"/>
            <a:ext cx="6352583" cy="1475360"/>
          </a:xfrm>
          <a:prstGeom prst="rect">
            <a:avLst/>
          </a:prstGeom>
        </p:spPr>
      </p:pic>
      <p:sp>
        <p:nvSpPr>
          <p:cNvPr id="7" name="TextBox 6">
            <a:extLst>
              <a:ext uri="{FF2B5EF4-FFF2-40B4-BE49-F238E27FC236}">
                <a16:creationId xmlns:a16="http://schemas.microsoft.com/office/drawing/2014/main" id="{3708F262-D0A8-B987-4160-7C9CBC1A30F1}"/>
              </a:ext>
            </a:extLst>
          </p:cNvPr>
          <p:cNvSpPr txBox="1"/>
          <p:nvPr/>
        </p:nvSpPr>
        <p:spPr>
          <a:xfrm>
            <a:off x="776054" y="5230888"/>
            <a:ext cx="11208799"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7030A0"/>
                </a:solidFill>
                <a:effectLst/>
                <a:uLnTx/>
                <a:uFillTx/>
                <a:latin typeface="Calibri"/>
                <a:ea typeface="+mn-ea"/>
                <a:cs typeface="+mn-cs"/>
              </a:rPr>
              <a:t>Комментарий</a:t>
            </a:r>
            <a:r>
              <a:rPr kumimoji="0" lang="ru-RU" sz="1800" b="0" i="0" u="none" strike="noStrike" kern="1200" cap="none" spc="0" normalizeH="0" baseline="0" noProof="0" dirty="0">
                <a:ln>
                  <a:noFill/>
                </a:ln>
                <a:solidFill>
                  <a:srgbClr val="7030A0"/>
                </a:solidFill>
                <a:effectLst/>
                <a:uLnTx/>
                <a:uFillTx/>
                <a:latin typeface="Calibri"/>
                <a:ea typeface="+mn-ea"/>
                <a:cs typeface="+mn-cs"/>
              </a:rPr>
              <a:t>: на базе внешних источников не проверить наличие СПИК – только на базе справки, заверенной инвестором по СПИК +  реквизиты заключения о выполнении (полном, частичном) или невыполнении инвестором обязательств. </a:t>
            </a:r>
            <a:endParaRPr kumimoji="0" lang="en-US" sz="1800" b="0" i="0" u="none" strike="noStrike" kern="1200" cap="none" spc="0" normalizeH="0" baseline="0" noProof="0" dirty="0">
              <a:ln>
                <a:noFill/>
              </a:ln>
              <a:solidFill>
                <a:srgbClr val="7030A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7030A0"/>
                </a:solidFill>
                <a:effectLst/>
                <a:uLnTx/>
                <a:uFillTx/>
                <a:latin typeface="Calibri"/>
                <a:ea typeface="+mn-ea"/>
                <a:cs typeface="+mn-cs"/>
              </a:rPr>
              <a:t>А если будет представлены реквизиты заключения о невыполнении инвестором обязательств</a:t>
            </a:r>
            <a:r>
              <a:rPr kumimoji="0" lang="en-US" sz="1800" b="0" i="0" u="none" strike="noStrike" kern="1200" cap="none" spc="0" normalizeH="0" baseline="0" noProof="0" dirty="0">
                <a:ln>
                  <a:noFill/>
                </a:ln>
                <a:solidFill>
                  <a:srgbClr val="7030A0"/>
                </a:solidFill>
                <a:effectLst/>
                <a:uLnTx/>
                <a:uFillTx/>
                <a:latin typeface="Calibri"/>
                <a:ea typeface="+mn-ea"/>
                <a:cs typeface="+mn-cs"/>
              </a:rPr>
              <a:t>? </a:t>
            </a:r>
            <a:r>
              <a:rPr kumimoji="0" lang="ru-RU" sz="1800" b="0" i="0" u="none" strike="noStrike" kern="1200" cap="none" spc="0" normalizeH="0" baseline="0" noProof="0" dirty="0">
                <a:ln>
                  <a:noFill/>
                </a:ln>
                <a:solidFill>
                  <a:srgbClr val="7030A0"/>
                </a:solidFill>
                <a:effectLst/>
                <a:uLnTx/>
                <a:uFillTx/>
                <a:latin typeface="Calibri"/>
                <a:ea typeface="+mn-ea"/>
                <a:cs typeface="+mn-cs"/>
              </a:rPr>
              <a:t>Заявку на этапе рассмотрения отклонять</a:t>
            </a:r>
            <a:r>
              <a:rPr kumimoji="0" lang="en-US" sz="1800" b="0" i="0" u="none" strike="noStrike" kern="1200" cap="none" spc="0" normalizeH="0" baseline="0" noProof="0" dirty="0">
                <a:ln>
                  <a:noFill/>
                </a:ln>
                <a:solidFill>
                  <a:srgbClr val="7030A0"/>
                </a:solidFill>
                <a:effectLst/>
                <a:uLnTx/>
                <a:uFillTx/>
                <a:latin typeface="Calibri"/>
                <a:ea typeface="+mn-ea"/>
                <a:cs typeface="+mn-cs"/>
              </a:rPr>
              <a:t>?</a:t>
            </a:r>
            <a:endParaRPr kumimoji="0" lang="ru-RU" sz="1800" b="0" i="0"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222646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0C20D-9C81-D5F8-1AAE-3C2DD4C8F49F}"/>
              </a:ext>
            </a:extLst>
          </p:cNvPr>
          <p:cNvSpPr>
            <a:spLocks noGrp="1"/>
          </p:cNvSpPr>
          <p:nvPr>
            <p:ph type="title"/>
          </p:nvPr>
        </p:nvSpPr>
        <p:spPr>
          <a:xfrm>
            <a:off x="838200" y="2348880"/>
            <a:ext cx="10515600" cy="1325563"/>
          </a:xfrm>
        </p:spPr>
        <p:txBody>
          <a:bodyPr>
            <a:noAutofit/>
          </a:bodyPr>
          <a:lstStyle/>
          <a:p>
            <a:pPr algn="ctr"/>
            <a:r>
              <a:rPr lang="ru-RU" sz="2400" dirty="0">
                <a:solidFill>
                  <a:srgbClr val="0070C0"/>
                </a:solidFill>
              </a:rPr>
              <a:t>Постановление Правительства РФ от 8 июня 2018 г. N 656 </a:t>
            </a:r>
            <a:br>
              <a:rPr lang="ru-RU" sz="2400" dirty="0">
                <a:solidFill>
                  <a:srgbClr val="0070C0"/>
                </a:solidFill>
              </a:rPr>
            </a:br>
            <a:r>
              <a:rPr lang="ru-RU" sz="2400" dirty="0">
                <a:solidFill>
                  <a:srgbClr val="0070C0"/>
                </a:solidFill>
              </a:rPr>
              <a:t>«О требованиях к операторам электронных площадок, операторам специализированных электронных площадок, электронным площадкам, специализированным электронным площадкам и функционированию электронных площадок, специализированных электронных площадок, подтверждении соответствия таким требованиям, об утрате юридическим лицом статуса оператора электронной площадки, оператора специализированной электронной площадки» </a:t>
            </a:r>
            <a:r>
              <a:rPr lang="ru-RU" sz="2400" i="1" dirty="0">
                <a:solidFill>
                  <a:srgbClr val="7030A0"/>
                </a:solidFill>
              </a:rPr>
              <a:t>(в рамках 44-ФЗ)</a:t>
            </a:r>
            <a:br>
              <a:rPr lang="ru-RU" sz="2400" i="1" dirty="0">
                <a:solidFill>
                  <a:srgbClr val="7030A0"/>
                </a:solidFill>
              </a:rPr>
            </a:br>
            <a:br>
              <a:rPr lang="ru-RU" sz="2400" dirty="0">
                <a:solidFill>
                  <a:srgbClr val="0070C0"/>
                </a:solidFill>
              </a:rPr>
            </a:br>
            <a:endParaRPr lang="ru-RU" sz="2400" i="1" dirty="0">
              <a:solidFill>
                <a:srgbClr val="7030A0"/>
              </a:solidFill>
            </a:endParaRPr>
          </a:p>
        </p:txBody>
      </p:sp>
    </p:spTree>
    <p:extLst>
      <p:ext uri="{BB962C8B-B14F-4D97-AF65-F5344CB8AC3E}">
        <p14:creationId xmlns:p14="http://schemas.microsoft.com/office/powerpoint/2010/main" val="4024335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35F03-F6C5-4B85-CFC4-CAD80F00CEC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CA5771-9999-0717-6D28-E7D0AC566390}"/>
              </a:ext>
            </a:extLst>
          </p:cNvPr>
          <p:cNvSpPr>
            <a:spLocks noGrp="1"/>
          </p:cNvSpPr>
          <p:nvPr>
            <p:ph type="title"/>
          </p:nvPr>
        </p:nvSpPr>
        <p:spPr>
          <a:xfrm>
            <a:off x="838200" y="223084"/>
            <a:ext cx="10515600" cy="744584"/>
          </a:xfrm>
        </p:spPr>
        <p:txBody>
          <a:bodyPr>
            <a:noAutofit/>
          </a:bodyPr>
          <a:lstStyle/>
          <a:p>
            <a:pPr algn="ctr"/>
            <a:r>
              <a:rPr lang="ru-RU" sz="2400" b="1" dirty="0"/>
              <a:t>Какие конкурсные отборы на право заключения СПИК были проведены </a:t>
            </a:r>
            <a:br>
              <a:rPr lang="ru-RU" sz="2400" b="1" dirty="0"/>
            </a:br>
            <a:r>
              <a:rPr lang="ru-RU" sz="2400" b="1" dirty="0"/>
              <a:t>в 2023 – 1-м полугодии 2025 года</a:t>
            </a:r>
          </a:p>
        </p:txBody>
      </p:sp>
      <p:sp>
        <p:nvSpPr>
          <p:cNvPr id="3" name="Объект 2">
            <a:extLst>
              <a:ext uri="{FF2B5EF4-FFF2-40B4-BE49-F238E27FC236}">
                <a16:creationId xmlns:a16="http://schemas.microsoft.com/office/drawing/2014/main" id="{5E535787-A271-9D06-A965-3E0044625F30}"/>
              </a:ext>
            </a:extLst>
          </p:cNvPr>
          <p:cNvSpPr>
            <a:spLocks noGrp="1"/>
          </p:cNvSpPr>
          <p:nvPr>
            <p:ph idx="1"/>
          </p:nvPr>
        </p:nvSpPr>
        <p:spPr>
          <a:xfrm>
            <a:off x="776056" y="1038686"/>
            <a:ext cx="10515600" cy="5819314"/>
          </a:xfrm>
        </p:spPr>
        <p:txBody>
          <a:bodyPr>
            <a:normAutofit/>
          </a:bodyPr>
          <a:lstStyle/>
          <a:p>
            <a:r>
              <a:rPr lang="ru-RU" sz="1800" b="1" dirty="0"/>
              <a:t>Технология производства вакуумных пробирок для взятия венозной крови, </a:t>
            </a:r>
            <a:r>
              <a:rPr lang="ru-RU" sz="1800" b="1" dirty="0" err="1"/>
              <a:t>микропробирок</a:t>
            </a:r>
            <a:r>
              <a:rPr lang="ru-RU" sz="1800" b="1" dirty="0"/>
              <a:t> для взятия капиллярной крови, игл двусторонних для взятия венозной крови</a:t>
            </a:r>
          </a:p>
          <a:p>
            <a:r>
              <a:rPr lang="ru-RU" sz="1800" b="1" dirty="0"/>
              <a:t>Технология производства томографа магнитно-резонансного</a:t>
            </a:r>
          </a:p>
          <a:p>
            <a:r>
              <a:rPr lang="ru-RU" sz="1800" b="1" dirty="0"/>
              <a:t>Технология производства медицинских изделий из натурального и синтетического латекса, включая перчатки медицинские диагностические (смотровые) латексные </a:t>
            </a:r>
            <a:r>
              <a:rPr lang="ru-RU" sz="1800" b="1" dirty="0" err="1"/>
              <a:t>неопудренные</a:t>
            </a:r>
            <a:r>
              <a:rPr lang="ru-RU" sz="1800" b="1" dirty="0"/>
              <a:t> стерильные одноразовые, перчатки смотровые медицинские </a:t>
            </a:r>
            <a:r>
              <a:rPr lang="ru-RU" sz="1800" b="1" dirty="0" err="1"/>
              <a:t>нитриловые</a:t>
            </a:r>
            <a:r>
              <a:rPr lang="ru-RU" sz="1800" b="1" dirty="0"/>
              <a:t> </a:t>
            </a:r>
            <a:r>
              <a:rPr lang="ru-RU" sz="1800" b="1" dirty="0" err="1"/>
              <a:t>неопудренные</a:t>
            </a:r>
            <a:r>
              <a:rPr lang="ru-RU" sz="1800" b="1" dirty="0"/>
              <a:t> нестерильные одноразовые</a:t>
            </a:r>
          </a:p>
          <a:p>
            <a:r>
              <a:rPr lang="ru-RU" sz="1800" b="1" dirty="0"/>
              <a:t>Технология производства экологически чистых городских транспортных средств на базе тяговых двигателей</a:t>
            </a:r>
          </a:p>
          <a:p>
            <a:r>
              <a:rPr lang="ru-RU" sz="1800" b="1" dirty="0"/>
              <a:t>Технология по производству низкопольных троллейбусов с увеличенным автономным ходом и (или) низкопольных автобусов на электрической тяге и (или) водородных топливных элементах</a:t>
            </a:r>
          </a:p>
          <a:p>
            <a:r>
              <a:rPr lang="ru-RU" sz="1800" b="1" dirty="0"/>
              <a:t>Технология производства макулатурной массы путем роспуска в </a:t>
            </a:r>
            <a:r>
              <a:rPr lang="ru-RU" sz="1800" b="1" dirty="0" err="1"/>
              <a:t>гидроразбавителе</a:t>
            </a:r>
            <a:r>
              <a:rPr lang="ru-RU" sz="1800" b="1" dirty="0"/>
              <a:t> барабанного типа для производства бумаги для гофрирования из макулатурной массы с добавлением термомеханической массы</a:t>
            </a:r>
          </a:p>
          <a:p>
            <a:r>
              <a:rPr lang="ru-RU" sz="1800" b="1" dirty="0"/>
              <a:t>Технология производства сельскохозяйственного трактора с мощностью двигателя 40-90 л.с.</a:t>
            </a:r>
          </a:p>
          <a:p>
            <a:r>
              <a:rPr lang="ru-RU" sz="1800" b="1" dirty="0"/>
              <a:t>Технология серийного производства автотранспортных средств, в составе которых используется гибридная (комбинированная) силовая установка (двигатель внутреннего сгорания, электромашина автоматическая трансмиссия) </a:t>
            </a:r>
          </a:p>
          <a:p>
            <a:endParaRPr lang="ru-RU" sz="1800" dirty="0"/>
          </a:p>
          <a:p>
            <a:endParaRPr lang="ru-RU" sz="1800" dirty="0"/>
          </a:p>
          <a:p>
            <a:endParaRPr lang="ru-RU" sz="1800" dirty="0"/>
          </a:p>
          <a:p>
            <a:endParaRPr lang="ru-RU" sz="1800" dirty="0"/>
          </a:p>
          <a:p>
            <a:endParaRPr lang="ru-RU" sz="1800" dirty="0"/>
          </a:p>
        </p:txBody>
      </p:sp>
    </p:spTree>
    <p:extLst>
      <p:ext uri="{BB962C8B-B14F-4D97-AF65-F5344CB8AC3E}">
        <p14:creationId xmlns:p14="http://schemas.microsoft.com/office/powerpoint/2010/main" val="3939352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60343-AF54-494C-4BD4-8F96E835E67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CA3526-BB7D-47B5-B227-2D81CC5B737F}"/>
              </a:ext>
            </a:extLst>
          </p:cNvPr>
          <p:cNvSpPr>
            <a:spLocks noGrp="1"/>
          </p:cNvSpPr>
          <p:nvPr>
            <p:ph type="title"/>
          </p:nvPr>
        </p:nvSpPr>
        <p:spPr>
          <a:xfrm>
            <a:off x="838200" y="223084"/>
            <a:ext cx="10515600" cy="744584"/>
          </a:xfrm>
        </p:spPr>
        <p:txBody>
          <a:bodyPr>
            <a:noAutofit/>
          </a:bodyPr>
          <a:lstStyle/>
          <a:p>
            <a:pPr algn="ctr"/>
            <a:r>
              <a:rPr lang="ru-RU" sz="2400" b="1" dirty="0"/>
              <a:t>Какие конкурсные отборы на право заключения СПИК были проведены </a:t>
            </a:r>
            <a:br>
              <a:rPr lang="ru-RU" sz="2400" b="1" dirty="0"/>
            </a:br>
            <a:r>
              <a:rPr lang="ru-RU" sz="2400" b="1" dirty="0"/>
              <a:t>в 2023 – 1-м полугодии 2025 года</a:t>
            </a:r>
          </a:p>
        </p:txBody>
      </p:sp>
      <p:sp>
        <p:nvSpPr>
          <p:cNvPr id="3" name="Объект 2">
            <a:extLst>
              <a:ext uri="{FF2B5EF4-FFF2-40B4-BE49-F238E27FC236}">
                <a16:creationId xmlns:a16="http://schemas.microsoft.com/office/drawing/2014/main" id="{85AD7466-5F61-9755-C630-4ACDB8D4E549}"/>
              </a:ext>
            </a:extLst>
          </p:cNvPr>
          <p:cNvSpPr>
            <a:spLocks noGrp="1"/>
          </p:cNvSpPr>
          <p:nvPr>
            <p:ph idx="1"/>
          </p:nvPr>
        </p:nvSpPr>
        <p:spPr>
          <a:xfrm>
            <a:off x="461639" y="1251750"/>
            <a:ext cx="10892161" cy="5486401"/>
          </a:xfrm>
        </p:spPr>
        <p:txBody>
          <a:bodyPr>
            <a:normAutofit fontScale="92500" lnSpcReduction="20000"/>
          </a:bodyPr>
          <a:lstStyle/>
          <a:p>
            <a:r>
              <a:rPr lang="ru-RU" sz="1800" dirty="0"/>
              <a:t>Технология производства высококачественной стали с низким углеродным следом для изготовления полимерного, оцинкованного, холоднокатаного проката, труб и гнутых профилей труб большого диаметра, горячекатаного и травленого проката</a:t>
            </a:r>
          </a:p>
          <a:p>
            <a:r>
              <a:rPr lang="ru-RU" sz="1800" dirty="0"/>
              <a:t>Технология по инновационному производству высококачественной стали, горячекатаного и холоднокатаного плоского проката из легированных нержавеющих сталей и сплавов коррозионностойких, жаростойких и жаропрочных с использованием современных цифровых решений для удовлетворения потребностей отраслей промышленности РФ (включая атомное и энергетическое машиностроение, судостроение, авиастроение, космическую, химическую промышленность, строительств, металлургию и иные отрасли), а также для развития экспортного потенциала РФ</a:t>
            </a:r>
          </a:p>
          <a:p>
            <a:r>
              <a:rPr lang="ru-RU" sz="1800" dirty="0"/>
              <a:t>Технология производства высококачественной стали с низким углеродным следом для изготовления полимерного, оцинкованного, холоднокатаного проката, труб и гнутых профилей </a:t>
            </a:r>
          </a:p>
          <a:p>
            <a:r>
              <a:rPr lang="ru-RU" sz="1800" dirty="0"/>
              <a:t>Технология производства высококачественной стали с низким углеродным следом для изготовления литых заготовок, стальных профилированных горячекатаных изделий</a:t>
            </a:r>
          </a:p>
          <a:p>
            <a:r>
              <a:rPr lang="ru-RU" sz="1800" dirty="0"/>
              <a:t>Технология производства конкурентоспособных древесных ориентировано-стружечных плит</a:t>
            </a:r>
          </a:p>
          <a:p>
            <a:r>
              <a:rPr lang="ru-RU" sz="1800" dirty="0"/>
              <a:t>Технология производства большеформатной березовой фанеры</a:t>
            </a:r>
          </a:p>
          <a:p>
            <a:r>
              <a:rPr lang="ru-RU" sz="1800" dirty="0"/>
              <a:t>Технология производства древесноволокнистых плит низкой, средней и высокой плотности сухим способом</a:t>
            </a:r>
          </a:p>
          <a:p>
            <a:r>
              <a:rPr lang="ru-RU" sz="1800" dirty="0"/>
              <a:t>Технология экстракции масла и производства масла растительного и шрота гранулированного с использованием экстрактора Е-типа</a:t>
            </a:r>
          </a:p>
          <a:p>
            <a:r>
              <a:rPr lang="ru-RU" sz="1800" dirty="0"/>
              <a:t>Технология использования сжиженного природного газа или сжиженного компримированного природного газа</a:t>
            </a:r>
          </a:p>
          <a:p>
            <a:r>
              <a:rPr lang="ru-RU" sz="1800" dirty="0"/>
              <a:t>Технология обработки твердых коммунальных отходов с применением роботизированного и автоматического извлечения полезных компонентов</a:t>
            </a:r>
          </a:p>
          <a:p>
            <a:r>
              <a:rPr lang="ru-RU" sz="1800" dirty="0"/>
              <a:t>Технология производства суверенных ветроэнергетических установок большой мощности</a:t>
            </a:r>
          </a:p>
          <a:p>
            <a:endParaRPr lang="ru-RU" sz="1800" dirty="0"/>
          </a:p>
          <a:p>
            <a:endParaRPr lang="ru-RU" sz="1800" dirty="0"/>
          </a:p>
          <a:p>
            <a:endParaRPr lang="ru-RU" sz="1800" dirty="0"/>
          </a:p>
          <a:p>
            <a:endParaRPr lang="ru-RU" sz="1800" dirty="0"/>
          </a:p>
        </p:txBody>
      </p:sp>
    </p:spTree>
    <p:extLst>
      <p:ext uri="{BB962C8B-B14F-4D97-AF65-F5344CB8AC3E}">
        <p14:creationId xmlns:p14="http://schemas.microsoft.com/office/powerpoint/2010/main" val="2128393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0365C-1DCD-106C-FB5C-2BA92CC7CBB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DB23BD-73DA-EEC5-6E41-BBAB7B104D11}"/>
              </a:ext>
            </a:extLst>
          </p:cNvPr>
          <p:cNvSpPr>
            <a:spLocks noGrp="1"/>
          </p:cNvSpPr>
          <p:nvPr>
            <p:ph type="title"/>
          </p:nvPr>
        </p:nvSpPr>
        <p:spPr>
          <a:xfrm>
            <a:off x="838200" y="223084"/>
            <a:ext cx="10515600" cy="744584"/>
          </a:xfrm>
        </p:spPr>
        <p:txBody>
          <a:bodyPr>
            <a:noAutofit/>
          </a:bodyPr>
          <a:lstStyle/>
          <a:p>
            <a:pPr algn="ctr"/>
            <a:r>
              <a:rPr lang="ru-RU" sz="2400" b="1" dirty="0"/>
              <a:t>Какие конкурсные отборы на право заключения СПИК были проведены </a:t>
            </a:r>
            <a:br>
              <a:rPr lang="ru-RU" sz="2400" b="1" dirty="0"/>
            </a:br>
            <a:r>
              <a:rPr lang="ru-RU" sz="2400" b="1" dirty="0"/>
              <a:t>в 2023 – 1-м полугодии 2025 года</a:t>
            </a:r>
          </a:p>
        </p:txBody>
      </p:sp>
      <p:sp>
        <p:nvSpPr>
          <p:cNvPr id="3" name="Объект 2">
            <a:extLst>
              <a:ext uri="{FF2B5EF4-FFF2-40B4-BE49-F238E27FC236}">
                <a16:creationId xmlns:a16="http://schemas.microsoft.com/office/drawing/2014/main" id="{7B35C356-995F-A07E-8D62-CDF9AF580C25}"/>
              </a:ext>
            </a:extLst>
          </p:cNvPr>
          <p:cNvSpPr>
            <a:spLocks noGrp="1"/>
          </p:cNvSpPr>
          <p:nvPr>
            <p:ph idx="1"/>
          </p:nvPr>
        </p:nvSpPr>
        <p:spPr>
          <a:xfrm>
            <a:off x="461639" y="1251750"/>
            <a:ext cx="10892161" cy="5486401"/>
          </a:xfrm>
        </p:spPr>
        <p:txBody>
          <a:bodyPr>
            <a:normAutofit/>
          </a:bodyPr>
          <a:lstStyle/>
          <a:p>
            <a:r>
              <a:rPr lang="ru-RU" sz="1800" dirty="0"/>
              <a:t>Технология производства оборудования для изготовления изделий сложных форм из полимерных материалов методом промышленного литья под давлением</a:t>
            </a:r>
          </a:p>
          <a:p>
            <a:r>
              <a:rPr lang="ru-RU" sz="1800" dirty="0"/>
              <a:t>Технология производства полимерных пленкообразующих композиций с заданными свойствами для микро- и нанолитографии по проектным нормам от 160 до 10нм</a:t>
            </a:r>
          </a:p>
          <a:p>
            <a:r>
              <a:rPr lang="ru-RU" sz="1800" dirty="0"/>
              <a:t>Технология производства катализаторов для процесса гидрокрекинга. Технология производства катализаторов каталитического крекинга</a:t>
            </a:r>
          </a:p>
          <a:p>
            <a:r>
              <a:rPr lang="ru-RU" sz="1800" dirty="0"/>
              <a:t>Технология глубокой переработки гороха</a:t>
            </a:r>
          </a:p>
          <a:p>
            <a:r>
              <a:rPr lang="ru-RU" sz="1800" dirty="0"/>
              <a:t>Технология изготовления конического подшипника кассетного типа с телами качения повышенного ресурса</a:t>
            </a:r>
          </a:p>
          <a:p>
            <a:r>
              <a:rPr lang="ru-RU" sz="1800" dirty="0"/>
              <a:t>Технология производства хлорида калия (марки «Мелкий», «Гранулированный») </a:t>
            </a:r>
            <a:r>
              <a:rPr lang="ru-RU" sz="1800" dirty="0" err="1"/>
              <a:t>галургическим</a:t>
            </a:r>
            <a:r>
              <a:rPr lang="ru-RU" sz="1800" dirty="0"/>
              <a:t> или флотационным методом</a:t>
            </a:r>
          </a:p>
          <a:p>
            <a:r>
              <a:rPr lang="ru-RU" sz="1800" dirty="0"/>
              <a:t>Технология производства хлористого калия методом флотации</a:t>
            </a:r>
          </a:p>
          <a:p>
            <a:r>
              <a:rPr lang="ru-RU" sz="1800" dirty="0"/>
              <a:t>Технология производства хлористого калия (марки «</a:t>
            </a:r>
            <a:r>
              <a:rPr lang="ru-RU" sz="1800" dirty="0" err="1"/>
              <a:t>Еврогран</a:t>
            </a:r>
            <a:r>
              <a:rPr lang="ru-RU" sz="1800" dirty="0"/>
              <a:t>», «Г», «Н») </a:t>
            </a:r>
            <a:r>
              <a:rPr lang="ru-RU" sz="1800" dirty="0" err="1"/>
              <a:t>галургическим</a:t>
            </a:r>
            <a:r>
              <a:rPr lang="ru-RU" sz="1800" dirty="0"/>
              <a:t> или флотационным методом</a:t>
            </a:r>
          </a:p>
          <a:p>
            <a:r>
              <a:rPr lang="ru-RU" sz="1800" dirty="0"/>
              <a:t>Технология производства минеральных удобрений МАФ/ДАФ/NPS/NPK по схеме «</a:t>
            </a:r>
            <a:r>
              <a:rPr lang="ru-RU" sz="1800" dirty="0" err="1"/>
              <a:t>аммонизатор</a:t>
            </a:r>
            <a:r>
              <a:rPr lang="ru-RU" sz="1800" dirty="0"/>
              <a:t>-</a:t>
            </a:r>
            <a:r>
              <a:rPr lang="ru-RU" sz="1800" dirty="0" err="1"/>
              <a:t>гранулятор</a:t>
            </a:r>
            <a:r>
              <a:rPr lang="ru-RU" sz="1800" dirty="0"/>
              <a:t>-сушильный барабан)</a:t>
            </a:r>
          </a:p>
          <a:p>
            <a:r>
              <a:rPr lang="ru-RU" sz="1800" dirty="0"/>
              <a:t>Технология производства тяговой аккумуляторной батареи</a:t>
            </a:r>
          </a:p>
          <a:p>
            <a:endParaRPr lang="ru-RU" sz="1800" dirty="0"/>
          </a:p>
          <a:p>
            <a:endParaRPr lang="ru-RU" sz="1800" dirty="0"/>
          </a:p>
          <a:p>
            <a:endParaRPr lang="ru-RU" sz="1800" dirty="0"/>
          </a:p>
          <a:p>
            <a:endParaRPr lang="ru-RU" sz="1800" dirty="0"/>
          </a:p>
          <a:p>
            <a:endParaRPr lang="ru-RU" sz="1800" dirty="0"/>
          </a:p>
          <a:p>
            <a:endParaRPr lang="ru-RU" sz="1800" dirty="0"/>
          </a:p>
          <a:p>
            <a:endParaRPr lang="ru-RU" sz="1800" dirty="0"/>
          </a:p>
          <a:p>
            <a:endParaRPr lang="ru-RU" sz="1800" dirty="0"/>
          </a:p>
        </p:txBody>
      </p:sp>
    </p:spTree>
    <p:extLst>
      <p:ext uri="{BB962C8B-B14F-4D97-AF65-F5344CB8AC3E}">
        <p14:creationId xmlns:p14="http://schemas.microsoft.com/office/powerpoint/2010/main" val="275687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077F150-28B2-8C60-31CA-419BABAE7E17}"/>
              </a:ext>
            </a:extLst>
          </p:cNvPr>
          <p:cNvPicPr>
            <a:picLocks noGrp="1" noChangeAspect="1"/>
          </p:cNvPicPr>
          <p:nvPr>
            <p:ph idx="1"/>
          </p:nvPr>
        </p:nvPicPr>
        <p:blipFill>
          <a:blip r:embed="rId2"/>
          <a:stretch>
            <a:fillRect/>
          </a:stretch>
        </p:blipFill>
        <p:spPr>
          <a:xfrm>
            <a:off x="124287" y="207851"/>
            <a:ext cx="11958222" cy="2428817"/>
          </a:xfrm>
        </p:spPr>
      </p:pic>
      <p:pic>
        <p:nvPicPr>
          <p:cNvPr id="3" name="Рисунок 2">
            <a:extLst>
              <a:ext uri="{FF2B5EF4-FFF2-40B4-BE49-F238E27FC236}">
                <a16:creationId xmlns:a16="http://schemas.microsoft.com/office/drawing/2014/main" id="{644B282D-EF85-ED2B-FF36-C802F99FFAAA}"/>
              </a:ext>
            </a:extLst>
          </p:cNvPr>
          <p:cNvPicPr>
            <a:picLocks noChangeAspect="1"/>
          </p:cNvPicPr>
          <p:nvPr/>
        </p:nvPicPr>
        <p:blipFill>
          <a:blip r:embed="rId3"/>
          <a:stretch>
            <a:fillRect/>
          </a:stretch>
        </p:blipFill>
        <p:spPr>
          <a:xfrm>
            <a:off x="124287" y="3501008"/>
            <a:ext cx="9912424" cy="2048161"/>
          </a:xfrm>
          <a:prstGeom prst="rect">
            <a:avLst/>
          </a:prstGeom>
        </p:spPr>
      </p:pic>
      <p:sp>
        <p:nvSpPr>
          <p:cNvPr id="6" name="TextBox 5">
            <a:extLst>
              <a:ext uri="{FF2B5EF4-FFF2-40B4-BE49-F238E27FC236}">
                <a16:creationId xmlns:a16="http://schemas.microsoft.com/office/drawing/2014/main" id="{813B611C-C6E8-0652-70E1-DFCD8ABFC817}"/>
              </a:ext>
            </a:extLst>
          </p:cNvPr>
          <p:cNvSpPr txBox="1"/>
          <p:nvPr/>
        </p:nvSpPr>
        <p:spPr>
          <a:xfrm>
            <a:off x="695400" y="2849892"/>
            <a:ext cx="6094520" cy="369332"/>
          </a:xfrm>
          <a:prstGeom prst="rect">
            <a:avLst/>
          </a:prstGeom>
          <a:noFill/>
        </p:spPr>
        <p:txBody>
          <a:bodyPr wrap="square">
            <a:spAutoFit/>
          </a:bodyPr>
          <a:lstStyle/>
          <a:p>
            <a:r>
              <a:rPr lang="ru-RU" dirty="0">
                <a:solidFill>
                  <a:srgbClr val="7030A0"/>
                </a:solidFill>
              </a:rPr>
              <a:t>Всего 7 видов регулируемых насосов</a:t>
            </a:r>
          </a:p>
        </p:txBody>
      </p:sp>
      <p:sp>
        <p:nvSpPr>
          <p:cNvPr id="10" name="TextBox 9">
            <a:extLst>
              <a:ext uri="{FF2B5EF4-FFF2-40B4-BE49-F238E27FC236}">
                <a16:creationId xmlns:a16="http://schemas.microsoft.com/office/drawing/2014/main" id="{0B19A65A-E43B-D33B-2387-0F3A1360B43A}"/>
              </a:ext>
            </a:extLst>
          </p:cNvPr>
          <p:cNvSpPr txBox="1"/>
          <p:nvPr/>
        </p:nvSpPr>
        <p:spPr>
          <a:xfrm>
            <a:off x="911424" y="5827583"/>
            <a:ext cx="6094520" cy="369332"/>
          </a:xfrm>
          <a:prstGeom prst="rect">
            <a:avLst/>
          </a:prstGeom>
          <a:noFill/>
        </p:spPr>
        <p:txBody>
          <a:bodyPr wrap="square">
            <a:spAutoFit/>
          </a:bodyPr>
          <a:lstStyle/>
          <a:p>
            <a:r>
              <a:rPr lang="ru-RU" dirty="0">
                <a:solidFill>
                  <a:srgbClr val="7030A0"/>
                </a:solidFill>
              </a:rPr>
              <a:t>Всего 8 видов гидростатических трансмиссий</a:t>
            </a:r>
          </a:p>
        </p:txBody>
      </p:sp>
    </p:spTree>
    <p:extLst>
      <p:ext uri="{BB962C8B-B14F-4D97-AF65-F5344CB8AC3E}">
        <p14:creationId xmlns:p14="http://schemas.microsoft.com/office/powerpoint/2010/main" val="1197380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CEA1B-2897-DA5E-13FB-BD01CAEA57F6}"/>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D0D4C3DE-BFA5-E742-8572-F4161662296F}"/>
              </a:ext>
            </a:extLst>
          </p:cNvPr>
          <p:cNvPicPr>
            <a:picLocks noChangeAspect="1"/>
          </p:cNvPicPr>
          <p:nvPr/>
        </p:nvPicPr>
        <p:blipFill>
          <a:blip r:embed="rId2"/>
          <a:stretch>
            <a:fillRect/>
          </a:stretch>
        </p:blipFill>
        <p:spPr>
          <a:xfrm>
            <a:off x="0" y="188640"/>
            <a:ext cx="12192000" cy="4195888"/>
          </a:xfrm>
          <a:prstGeom prst="rect">
            <a:avLst/>
          </a:prstGeom>
        </p:spPr>
      </p:pic>
      <p:sp>
        <p:nvSpPr>
          <p:cNvPr id="9" name="TextBox 8">
            <a:extLst>
              <a:ext uri="{FF2B5EF4-FFF2-40B4-BE49-F238E27FC236}">
                <a16:creationId xmlns:a16="http://schemas.microsoft.com/office/drawing/2014/main" id="{1FCEB434-D29B-B191-9A45-A71AF3FB7119}"/>
              </a:ext>
            </a:extLst>
          </p:cNvPr>
          <p:cNvSpPr txBox="1"/>
          <p:nvPr/>
        </p:nvSpPr>
        <p:spPr>
          <a:xfrm>
            <a:off x="407368" y="5157192"/>
            <a:ext cx="1159328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7030A0"/>
                </a:solidFill>
                <a:effectLst/>
                <a:uLnTx/>
                <a:uFillTx/>
                <a:latin typeface="Calibri"/>
                <a:ea typeface="+mn-ea"/>
                <a:cs typeface="+mn-cs"/>
              </a:rPr>
              <a:t>Комментарий. Больше в реестре промышленной продукции нет указания, что какая-то продукция изготавливается в соответствии со </a:t>
            </a:r>
            <a:r>
              <a:rPr lang="ru-RU" sz="1600" b="1" dirty="0" err="1">
                <a:solidFill>
                  <a:srgbClr val="7030A0"/>
                </a:solidFill>
                <a:latin typeface="Calibri"/>
              </a:rPr>
              <a:t>СПИКОм</a:t>
            </a:r>
            <a:r>
              <a:rPr lang="ru-RU" sz="1600" b="1" dirty="0">
                <a:solidFill>
                  <a:srgbClr val="7030A0"/>
                </a:solidFill>
                <a:latin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7030A0"/>
                </a:solidFill>
                <a:effectLst/>
                <a:uLnTx/>
                <a:uFillTx/>
                <a:latin typeface="Calibri"/>
                <a:ea typeface="+mn-ea"/>
                <a:cs typeface="+mn-cs"/>
              </a:rPr>
              <a:t>По обоим </a:t>
            </a:r>
            <a:r>
              <a:rPr kumimoji="0" lang="ru-RU" sz="1600" b="0" i="0" u="none" strike="noStrike" kern="1200" cap="none" spc="0" normalizeH="0" baseline="0" noProof="0" dirty="0" err="1">
                <a:ln>
                  <a:noFill/>
                </a:ln>
                <a:solidFill>
                  <a:srgbClr val="7030A0"/>
                </a:solidFill>
                <a:effectLst/>
                <a:uLnTx/>
                <a:uFillTx/>
                <a:latin typeface="Calibri"/>
                <a:ea typeface="+mn-ea"/>
                <a:cs typeface="+mn-cs"/>
              </a:rPr>
              <a:t>СПИКам</a:t>
            </a:r>
            <a:r>
              <a:rPr kumimoji="0" lang="ru-RU" sz="1600" b="0" i="0" u="none" strike="noStrike" kern="1200" cap="none" spc="0" normalizeH="0" baseline="0" noProof="0" dirty="0">
                <a:ln>
                  <a:noFill/>
                </a:ln>
                <a:solidFill>
                  <a:srgbClr val="7030A0"/>
                </a:solidFill>
                <a:effectLst/>
                <a:uLnTx/>
                <a:uFillTx/>
                <a:latin typeface="Calibri"/>
                <a:ea typeface="+mn-ea"/>
                <a:cs typeface="+mn-cs"/>
              </a:rPr>
              <a:t> в заявке должен быть номер реестровой записи и справка, подтверждающая наличие специального инвестиционного контракта. Так как ни по одному из </a:t>
            </a:r>
            <a:r>
              <a:rPr kumimoji="0" lang="ru-RU" sz="1600" b="0" i="0" u="none" strike="noStrike" kern="1200" cap="none" spc="0" normalizeH="0" baseline="0" noProof="0" dirty="0" err="1">
                <a:ln>
                  <a:noFill/>
                </a:ln>
                <a:solidFill>
                  <a:srgbClr val="7030A0"/>
                </a:solidFill>
                <a:effectLst/>
                <a:uLnTx/>
                <a:uFillTx/>
                <a:latin typeface="Calibri"/>
                <a:ea typeface="+mn-ea"/>
                <a:cs typeface="+mn-cs"/>
              </a:rPr>
              <a:t>СПИКов</a:t>
            </a:r>
            <a:r>
              <a:rPr kumimoji="0" lang="ru-RU" sz="1600" b="0" i="0" u="none" strike="noStrike" kern="1200" cap="none" spc="0" normalizeH="0" baseline="0" noProof="0" dirty="0">
                <a:ln>
                  <a:noFill/>
                </a:ln>
                <a:solidFill>
                  <a:srgbClr val="7030A0"/>
                </a:solidFill>
                <a:effectLst/>
                <a:uLnTx/>
                <a:uFillTx/>
                <a:latin typeface="Calibri"/>
                <a:ea typeface="+mn-ea"/>
                <a:cs typeface="+mn-cs"/>
              </a:rPr>
              <a:t> нет совокупного количества баллов </a:t>
            </a:r>
          </a:p>
        </p:txBody>
      </p:sp>
    </p:spTree>
    <p:extLst>
      <p:ext uri="{BB962C8B-B14F-4D97-AF65-F5344CB8AC3E}">
        <p14:creationId xmlns:p14="http://schemas.microsoft.com/office/powerpoint/2010/main" val="1076503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1ADC2B4-9430-88DB-E16F-8FA91EA79630}"/>
              </a:ext>
            </a:extLst>
          </p:cNvPr>
          <p:cNvPicPr>
            <a:picLocks noGrp="1" noChangeAspect="1"/>
          </p:cNvPicPr>
          <p:nvPr>
            <p:ph idx="1"/>
          </p:nvPr>
        </p:nvPicPr>
        <p:blipFill>
          <a:blip r:embed="rId2"/>
          <a:stretch>
            <a:fillRect/>
          </a:stretch>
        </p:blipFill>
        <p:spPr>
          <a:xfrm>
            <a:off x="2849732" y="547240"/>
            <a:ext cx="6768926" cy="4921404"/>
          </a:xfrm>
        </p:spPr>
      </p:pic>
    </p:spTree>
    <p:extLst>
      <p:ext uri="{BB962C8B-B14F-4D97-AF65-F5344CB8AC3E}">
        <p14:creationId xmlns:p14="http://schemas.microsoft.com/office/powerpoint/2010/main" val="2968143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BF34B01-4497-135B-8F21-60A8CEE48024}"/>
              </a:ext>
            </a:extLst>
          </p:cNvPr>
          <p:cNvPicPr>
            <a:picLocks noGrp="1" noChangeAspect="1"/>
          </p:cNvPicPr>
          <p:nvPr>
            <p:ph idx="1"/>
          </p:nvPr>
        </p:nvPicPr>
        <p:blipFill>
          <a:blip r:embed="rId2"/>
          <a:stretch>
            <a:fillRect/>
          </a:stretch>
        </p:blipFill>
        <p:spPr>
          <a:xfrm>
            <a:off x="1704264" y="404664"/>
            <a:ext cx="8783472" cy="5511138"/>
          </a:xfrm>
        </p:spPr>
      </p:pic>
      <p:sp>
        <p:nvSpPr>
          <p:cNvPr id="3" name="TextBox 2">
            <a:extLst>
              <a:ext uri="{FF2B5EF4-FFF2-40B4-BE49-F238E27FC236}">
                <a16:creationId xmlns:a16="http://schemas.microsoft.com/office/drawing/2014/main" id="{409514A5-8758-F2B4-9561-2D871F035F27}"/>
              </a:ext>
            </a:extLst>
          </p:cNvPr>
          <p:cNvSpPr txBox="1"/>
          <p:nvPr/>
        </p:nvSpPr>
        <p:spPr>
          <a:xfrm>
            <a:off x="1055440" y="6268670"/>
            <a:ext cx="10297144" cy="369332"/>
          </a:xfrm>
          <a:prstGeom prst="rect">
            <a:avLst/>
          </a:prstGeom>
          <a:noFill/>
        </p:spPr>
        <p:txBody>
          <a:bodyPr wrap="square">
            <a:spAutoFit/>
          </a:bodyPr>
          <a:lstStyle/>
          <a:p>
            <a:r>
              <a:rPr lang="ru-RU" dirty="0">
                <a:solidFill>
                  <a:srgbClr val="7030A0"/>
                </a:solidFill>
              </a:rPr>
              <a:t>Выписки по продукции  АО «Пневмостроймашина» не скачиваются</a:t>
            </a:r>
          </a:p>
        </p:txBody>
      </p:sp>
    </p:spTree>
    <p:extLst>
      <p:ext uri="{BB962C8B-B14F-4D97-AF65-F5344CB8AC3E}">
        <p14:creationId xmlns:p14="http://schemas.microsoft.com/office/powerpoint/2010/main" val="1043787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F249C4-1E81-F382-A287-6D28970FD7A8}"/>
              </a:ext>
            </a:extLst>
          </p:cNvPr>
          <p:cNvSpPr>
            <a:spLocks noGrp="1"/>
          </p:cNvSpPr>
          <p:nvPr>
            <p:ph type="title"/>
          </p:nvPr>
        </p:nvSpPr>
        <p:spPr>
          <a:xfrm>
            <a:off x="551384" y="1124744"/>
            <a:ext cx="10515600" cy="1325563"/>
          </a:xfrm>
        </p:spPr>
        <p:txBody>
          <a:bodyPr>
            <a:normAutofit fontScale="90000"/>
          </a:bodyPr>
          <a:lstStyle/>
          <a:p>
            <a:r>
              <a:rPr lang="ru-RU" sz="3600" i="1" dirty="0">
                <a:solidFill>
                  <a:srgbClr val="0070C0"/>
                </a:solidFill>
              </a:rPr>
              <a:t>О совокупном количестве баллов за выполнение (освоение) на территории Российской Федерации (ЕАЭС) соответствующих операций (условий) </a:t>
            </a:r>
            <a:br>
              <a:rPr lang="ru-RU" dirty="0">
                <a:solidFill>
                  <a:srgbClr val="0070C0"/>
                </a:solidFill>
              </a:rPr>
            </a:br>
            <a:endParaRPr lang="ru-RU" sz="3100" dirty="0">
              <a:solidFill>
                <a:srgbClr val="0070C0"/>
              </a:solidFill>
            </a:endParaRPr>
          </a:p>
        </p:txBody>
      </p:sp>
    </p:spTree>
    <p:extLst>
      <p:ext uri="{BB962C8B-B14F-4D97-AF65-F5344CB8AC3E}">
        <p14:creationId xmlns:p14="http://schemas.microsoft.com/office/powerpoint/2010/main" val="4094646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91B9C0B9-2999-D629-F7C3-FAD5B5AA22AD}"/>
              </a:ext>
            </a:extLst>
          </p:cNvPr>
          <p:cNvGraphicFramePr>
            <a:graphicFrameLocks noGrp="1"/>
          </p:cNvGraphicFramePr>
          <p:nvPr>
            <p:ph idx="1"/>
            <p:extLst>
              <p:ext uri="{D42A27DB-BD31-4B8C-83A1-F6EECF244321}">
                <p14:modId xmlns:p14="http://schemas.microsoft.com/office/powerpoint/2010/main" val="3869433982"/>
              </p:ext>
            </p:extLst>
          </p:nvPr>
        </p:nvGraphicFramePr>
        <p:xfrm>
          <a:off x="276686" y="1077218"/>
          <a:ext cx="11638626" cy="5638457"/>
        </p:xfrm>
        <a:graphic>
          <a:graphicData uri="http://schemas.openxmlformats.org/drawingml/2006/table">
            <a:tbl>
              <a:tblPr firstRow="1" bandRow="1">
                <a:tableStyleId>{073A0DAA-6AF3-43AB-8588-CEC1D06C72B9}</a:tableStyleId>
              </a:tblPr>
              <a:tblGrid>
                <a:gridCol w="3731082">
                  <a:extLst>
                    <a:ext uri="{9D8B030D-6E8A-4147-A177-3AD203B41FA5}">
                      <a16:colId xmlns:a16="http://schemas.microsoft.com/office/drawing/2014/main" val="3099209386"/>
                    </a:ext>
                  </a:extLst>
                </a:gridCol>
                <a:gridCol w="7907544">
                  <a:extLst>
                    <a:ext uri="{9D8B030D-6E8A-4147-A177-3AD203B41FA5}">
                      <a16:colId xmlns:a16="http://schemas.microsoft.com/office/drawing/2014/main" val="527311787"/>
                    </a:ext>
                  </a:extLst>
                </a:gridCol>
              </a:tblGrid>
              <a:tr h="426377">
                <a:tc>
                  <a:txBody>
                    <a:bodyPr/>
                    <a:lstStyle/>
                    <a:p>
                      <a:r>
                        <a:rPr lang="ru-RU" sz="1600" dirty="0"/>
                        <a:t>Реквизиты документа</a:t>
                      </a:r>
                    </a:p>
                  </a:txBody>
                  <a:tcPr/>
                </a:tc>
                <a:tc>
                  <a:txBody>
                    <a:bodyPr/>
                    <a:lstStyle/>
                    <a:p>
                      <a:r>
                        <a:rPr lang="ru-RU" sz="1600" dirty="0"/>
                        <a:t>Какие разделы упоминаются </a:t>
                      </a:r>
                    </a:p>
                  </a:txBody>
                  <a:tcPr/>
                </a:tc>
                <a:extLst>
                  <a:ext uri="{0D108BD9-81ED-4DB2-BD59-A6C34878D82A}">
                    <a16:rowId xmlns:a16="http://schemas.microsoft.com/office/drawing/2014/main" val="687843721"/>
                  </a:ext>
                </a:extLst>
              </a:tr>
              <a:tr h="840949">
                <a:tc>
                  <a:txBody>
                    <a:bodyPr/>
                    <a:lstStyle/>
                    <a:p>
                      <a:r>
                        <a:rPr lang="ru-RU" sz="1600" dirty="0"/>
                        <a:t>Постановление Правительства Российской Федерации от 16 июня 2025 г. N 901 "О внесении изменений в некоторые акты Правительства Российской Федерации"</a:t>
                      </a:r>
                    </a:p>
                  </a:txBody>
                  <a:tcPr/>
                </a:tc>
                <a:tc>
                  <a:txBody>
                    <a:bodyPr/>
                    <a:lstStyle/>
                    <a:p>
                      <a:r>
                        <a:rPr lang="ru-RU" sz="1600" dirty="0"/>
                        <a:t> В разделе VII (Медицинские изделия) позиции, классифицируемые кодами по ОК 034-2014 (КПЕС 2008) 14.12.11, 14.12.21, 14.12.30.131, 14.12.30.132, 14.12.30.160 "Одежда медицинская", 14.12.30.160 "Средства защиты от радиации и воздействия других неблагоприятных факторов внешней среды специализированные, не содержащие встроенных дыхательных аппаратов", исключить;</a:t>
                      </a:r>
                    </a:p>
                    <a:p>
                      <a:endParaRPr lang="ru-RU" sz="1600" dirty="0"/>
                    </a:p>
                    <a:p>
                      <a:r>
                        <a:rPr lang="ru-RU" sz="1600" dirty="0"/>
                        <a:t>В разделе XVII (Продукция отрасли легкой промышленности) в позиции, классифицируемой кодом 14.12 "Спецодежда (кроме ОКПД 2 14.12.30.150 Рукавицы, перчатки производственные и профессиональные)" слова "Спецодежда (кроме ОКПД 2 14.12.30.150 Рукавицы, перчатки производственные и профессиональные)" заменить словами "Спецодежда (кроме ОКПД 2 14.12.30.150 "Рукавицы, перчатки производственные и профессиональные"), в том числе одежда медицинская, средства защиты от радиации и воздействия других неблагоприятных факторов внешней среды специализированные, не содержащие встроенных дыхательных аппаратов и др.";</a:t>
                      </a:r>
                    </a:p>
                    <a:p>
                      <a:endParaRPr lang="ru-RU" sz="1600" dirty="0"/>
                    </a:p>
                    <a:p>
                      <a:r>
                        <a:rPr lang="ru-RU" sz="1600" dirty="0"/>
                        <a:t>В примечании 53 слова "Спецодежда (кроме ОКПД 2 14.12.30.150 "Рукавицы, перчатки производственные и профессиональные")" заменить словами "Спецодежда (кроме ОКПД 2 14.12.30.150 "Рукавицы, перчатки производственные и профессиональные"), в том числе одежда медицинская, средства защиты от радиации и воздействия других неблагоприятных факторов внешней среды специализированные, не содержащие встроенных дыхательных аппаратов и др.".</a:t>
                      </a:r>
                    </a:p>
                  </a:txBody>
                  <a:tcPr/>
                </a:tc>
                <a:extLst>
                  <a:ext uri="{0D108BD9-81ED-4DB2-BD59-A6C34878D82A}">
                    <a16:rowId xmlns:a16="http://schemas.microsoft.com/office/drawing/2014/main" val="1927103749"/>
                  </a:ext>
                </a:extLst>
              </a:tr>
            </a:tbl>
          </a:graphicData>
        </a:graphic>
      </p:graphicFrame>
      <p:sp>
        <p:nvSpPr>
          <p:cNvPr id="6" name="TextBox 5">
            <a:extLst>
              <a:ext uri="{FF2B5EF4-FFF2-40B4-BE49-F238E27FC236}">
                <a16:creationId xmlns:a16="http://schemas.microsoft.com/office/drawing/2014/main" id="{F02C1CD0-4C82-4448-8245-1B206353E2B1}"/>
              </a:ext>
            </a:extLst>
          </p:cNvPr>
          <p:cNvSpPr txBox="1"/>
          <p:nvPr/>
        </p:nvSpPr>
        <p:spPr>
          <a:xfrm>
            <a:off x="418175" y="0"/>
            <a:ext cx="113556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Установить, что выданные Министерством промышленности и торговли Российской Федерации до дня вступления в силу настоящего постановления заключения о подтверждении производства промышленной продукции на территории Российской Федерации в отношении продукции, включенной </a:t>
            </a:r>
            <a:r>
              <a:rPr kumimoji="0" lang="ru-RU" sz="1600" b="0" i="0" u="none" strike="noStrike" kern="1200" cap="none" spc="0" normalizeH="0" baseline="0" noProof="0" dirty="0">
                <a:ln>
                  <a:noFill/>
                </a:ln>
                <a:solidFill>
                  <a:srgbClr val="FF0000"/>
                </a:solidFill>
                <a:effectLst/>
                <a:uLnTx/>
                <a:uFillTx/>
                <a:latin typeface="Calibri"/>
                <a:ea typeface="+mn-ea"/>
                <a:cs typeface="+mn-cs"/>
              </a:rPr>
              <a:t>в разделы …. </a:t>
            </a:r>
            <a:r>
              <a:rPr kumimoji="0" lang="ru-RU" sz="1600" b="0" i="0" u="none" strike="noStrike" kern="1200" cap="none" spc="0" normalizeH="0" baseline="0" noProof="0" dirty="0">
                <a:ln>
                  <a:noFill/>
                </a:ln>
                <a:solidFill>
                  <a:prstClr val="black"/>
                </a:solidFill>
                <a:effectLst/>
                <a:uLnTx/>
                <a:uFillTx/>
                <a:latin typeface="Calibri"/>
                <a:ea typeface="+mn-ea"/>
                <a:cs typeface="+mn-cs"/>
              </a:rPr>
              <a:t>приложения к Постановлению Правительства от 17 июля 2015 г. N 719, действительны до окончания установленного срока их действия.</a:t>
            </a:r>
          </a:p>
        </p:txBody>
      </p:sp>
    </p:spTree>
    <p:extLst>
      <p:ext uri="{BB962C8B-B14F-4D97-AF65-F5344CB8AC3E}">
        <p14:creationId xmlns:p14="http://schemas.microsoft.com/office/powerpoint/2010/main" val="2933270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7CEE0-9C72-F1FA-1EF7-EFDCF6D447F4}"/>
            </a:ext>
          </a:extLst>
        </p:cNvPr>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9F1D7D9C-F469-1221-DA31-331B09B77F73}"/>
              </a:ext>
            </a:extLst>
          </p:cNvPr>
          <p:cNvGraphicFramePr>
            <a:graphicFrameLocks noGrp="1"/>
          </p:cNvGraphicFramePr>
          <p:nvPr>
            <p:ph idx="1"/>
            <p:extLst>
              <p:ext uri="{D42A27DB-BD31-4B8C-83A1-F6EECF244321}">
                <p14:modId xmlns:p14="http://schemas.microsoft.com/office/powerpoint/2010/main" val="1022432082"/>
              </p:ext>
            </p:extLst>
          </p:nvPr>
        </p:nvGraphicFramePr>
        <p:xfrm>
          <a:off x="276686" y="1077218"/>
          <a:ext cx="11638626" cy="5461075"/>
        </p:xfrm>
        <a:graphic>
          <a:graphicData uri="http://schemas.openxmlformats.org/drawingml/2006/table">
            <a:tbl>
              <a:tblPr firstRow="1" bandRow="1">
                <a:tableStyleId>{073A0DAA-6AF3-43AB-8588-CEC1D06C72B9}</a:tableStyleId>
              </a:tblPr>
              <a:tblGrid>
                <a:gridCol w="5805997">
                  <a:extLst>
                    <a:ext uri="{9D8B030D-6E8A-4147-A177-3AD203B41FA5}">
                      <a16:colId xmlns:a16="http://schemas.microsoft.com/office/drawing/2014/main" val="3099209386"/>
                    </a:ext>
                  </a:extLst>
                </a:gridCol>
                <a:gridCol w="5832629">
                  <a:extLst>
                    <a:ext uri="{9D8B030D-6E8A-4147-A177-3AD203B41FA5}">
                      <a16:colId xmlns:a16="http://schemas.microsoft.com/office/drawing/2014/main" val="527311787"/>
                    </a:ext>
                  </a:extLst>
                </a:gridCol>
              </a:tblGrid>
              <a:tr h="426377">
                <a:tc>
                  <a:txBody>
                    <a:bodyPr/>
                    <a:lstStyle/>
                    <a:p>
                      <a:r>
                        <a:rPr lang="ru-RU" sz="1600" dirty="0"/>
                        <a:t>Реквизиты документа</a:t>
                      </a:r>
                    </a:p>
                  </a:txBody>
                  <a:tcPr/>
                </a:tc>
                <a:tc>
                  <a:txBody>
                    <a:bodyPr/>
                    <a:lstStyle/>
                    <a:p>
                      <a:r>
                        <a:rPr lang="ru-RU" sz="1600" dirty="0"/>
                        <a:t>Какие разделы упоминаются </a:t>
                      </a:r>
                    </a:p>
                  </a:txBody>
                  <a:tcPr/>
                </a:tc>
                <a:extLst>
                  <a:ext uri="{0D108BD9-81ED-4DB2-BD59-A6C34878D82A}">
                    <a16:rowId xmlns:a16="http://schemas.microsoft.com/office/drawing/2014/main" val="687843721"/>
                  </a:ext>
                </a:extLst>
              </a:tr>
              <a:tr h="840949">
                <a:tc>
                  <a:txBody>
                    <a:bodyPr/>
                    <a:lstStyle/>
                    <a:p>
                      <a:r>
                        <a:rPr lang="ru-RU" sz="1600" dirty="0"/>
                        <a:t>ПП РФ от 11 декабря 2024 г. N 1762 «О внесении изменений в некоторые акты правительства российской федерации»</a:t>
                      </a:r>
                    </a:p>
                  </a:txBody>
                  <a:tcPr/>
                </a:tc>
                <a:tc>
                  <a:txBody>
                    <a:bodyPr/>
                    <a:lstStyle/>
                    <a:p>
                      <a:r>
                        <a:rPr lang="ru-RU" sz="1600" dirty="0"/>
                        <a:t>Раздел II (продукция автомобилестроения), а также иная продукция автомобилестроения, не включенная в указанный раздел</a:t>
                      </a:r>
                    </a:p>
                  </a:txBody>
                  <a:tcPr/>
                </a:tc>
                <a:extLst>
                  <a:ext uri="{0D108BD9-81ED-4DB2-BD59-A6C34878D82A}">
                    <a16:rowId xmlns:a16="http://schemas.microsoft.com/office/drawing/2014/main" val="1927103749"/>
                  </a:ext>
                </a:extLst>
              </a:tr>
              <a:tr h="593965">
                <a:tc>
                  <a:txBody>
                    <a:bodyPr/>
                    <a:lstStyle/>
                    <a:p>
                      <a:r>
                        <a:rPr lang="ru-RU" sz="1600" dirty="0"/>
                        <a:t>ПП РФ от 29 июня 2024 г. N 894 "О внесении изменений в некоторые акты Правительства Российской Федерации"</a:t>
                      </a:r>
                    </a:p>
                  </a:txBody>
                  <a:tcPr/>
                </a:tc>
                <a:tc>
                  <a:txBody>
                    <a:bodyPr/>
                    <a:lstStyle/>
                    <a:p>
                      <a:r>
                        <a:rPr lang="ru-RU" sz="1600" dirty="0">
                          <a:solidFill>
                            <a:srgbClr val="FF0000"/>
                          </a:solidFill>
                        </a:rPr>
                        <a:t>Установить, что выданные Министерством промышленности и торговли Российской Федерации до даты вступления в силу настоящего постановления заключения о подтверждении производства промышленной продукции на территории Российской Федерации действительны до окончания установленного срока их действия.</a:t>
                      </a:r>
                    </a:p>
                  </a:txBody>
                  <a:tcPr/>
                </a:tc>
                <a:extLst>
                  <a:ext uri="{0D108BD9-81ED-4DB2-BD59-A6C34878D82A}">
                    <a16:rowId xmlns:a16="http://schemas.microsoft.com/office/drawing/2014/main" val="2893833232"/>
                  </a:ext>
                </a:extLst>
              </a:tr>
              <a:tr h="840949">
                <a:tc>
                  <a:txBody>
                    <a:bodyPr/>
                    <a:lstStyle/>
                    <a:p>
                      <a:r>
                        <a:rPr lang="ru-RU" sz="1600" dirty="0"/>
                        <a:t>ПП РФ от 12 июня 2024 г. N 794 "О внесении изменений в постановление Правительства Российской Федерации от 17 июля 2015 г. N 719"</a:t>
                      </a:r>
                    </a:p>
                  </a:txBody>
                  <a:tcPr/>
                </a:tc>
                <a:tc>
                  <a:txBody>
                    <a:bodyPr/>
                    <a:lstStyle/>
                    <a:p>
                      <a:r>
                        <a:rPr lang="ru-RU" sz="1600" dirty="0"/>
                        <a:t>Раздел V (продукция энергетического машиностроения, электротехнической и кабельной промышленности)</a:t>
                      </a:r>
                    </a:p>
                    <a:p>
                      <a:endParaRPr lang="ru-RU" sz="1600" dirty="0"/>
                    </a:p>
                  </a:txBody>
                  <a:tcPr/>
                </a:tc>
                <a:extLst>
                  <a:ext uri="{0D108BD9-81ED-4DB2-BD59-A6C34878D82A}">
                    <a16:rowId xmlns:a16="http://schemas.microsoft.com/office/drawing/2014/main" val="1886041449"/>
                  </a:ext>
                </a:extLst>
              </a:tr>
              <a:tr h="840949">
                <a:tc>
                  <a:txBody>
                    <a:bodyPr/>
                    <a:lstStyle/>
                    <a:p>
                      <a:r>
                        <a:rPr lang="ru-RU" sz="1600" dirty="0"/>
                        <a:t>ПП РФ от 17 мая 2024 г. № 610 «О внесении изменений в Постановление Правительства Российской Федерации от 17.07.2015 № 719</a:t>
                      </a:r>
                    </a:p>
                  </a:txBody>
                  <a:tcPr/>
                </a:tc>
                <a:tc>
                  <a:txBody>
                    <a:bodyPr/>
                    <a:lstStyle/>
                    <a:p>
                      <a:r>
                        <a:rPr lang="ru-RU" sz="1600" dirty="0"/>
                        <a:t>Разделы II (продукция автомобилестроения), III (продукция отрасли специального машиностроения), V (продукция энергетического машиностроения, электротехнической и кабельной промышленности),  VII (медицинские изделия), XI (продукция мебельной и деревообрабатывающей промышленности) и XVII (продукция отрасли легкой промышленности)</a:t>
                      </a:r>
                    </a:p>
                  </a:txBody>
                  <a:tcPr/>
                </a:tc>
                <a:extLst>
                  <a:ext uri="{0D108BD9-81ED-4DB2-BD59-A6C34878D82A}">
                    <a16:rowId xmlns:a16="http://schemas.microsoft.com/office/drawing/2014/main" val="696223792"/>
                  </a:ext>
                </a:extLst>
              </a:tr>
            </a:tbl>
          </a:graphicData>
        </a:graphic>
      </p:graphicFrame>
      <p:sp>
        <p:nvSpPr>
          <p:cNvPr id="6" name="TextBox 5">
            <a:extLst>
              <a:ext uri="{FF2B5EF4-FFF2-40B4-BE49-F238E27FC236}">
                <a16:creationId xmlns:a16="http://schemas.microsoft.com/office/drawing/2014/main" id="{067B6D7D-0513-047D-BC16-E31F5DC91E76}"/>
              </a:ext>
            </a:extLst>
          </p:cNvPr>
          <p:cNvSpPr txBox="1"/>
          <p:nvPr/>
        </p:nvSpPr>
        <p:spPr>
          <a:xfrm>
            <a:off x="418175" y="0"/>
            <a:ext cx="113556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Установить, что выданные Министерством промышленности и торговли Российской Федерации до дня вступления в силу настоящего постановления заключения о подтверждении производства промышленной продукции на территории Российской Федерации в отношении продукции, включенной </a:t>
            </a:r>
            <a:r>
              <a:rPr kumimoji="0" lang="ru-RU" sz="1600" b="0" i="0" u="none" strike="noStrike" kern="1200" cap="none" spc="0" normalizeH="0" baseline="0" noProof="0" dirty="0">
                <a:ln>
                  <a:noFill/>
                </a:ln>
                <a:solidFill>
                  <a:srgbClr val="FF0000"/>
                </a:solidFill>
                <a:effectLst/>
                <a:uLnTx/>
                <a:uFillTx/>
                <a:latin typeface="Calibri"/>
                <a:ea typeface="+mn-ea"/>
                <a:cs typeface="+mn-cs"/>
              </a:rPr>
              <a:t>в разделы …. </a:t>
            </a:r>
            <a:r>
              <a:rPr kumimoji="0" lang="ru-RU" sz="1600" b="0" i="0" u="none" strike="noStrike" kern="1200" cap="none" spc="0" normalizeH="0" baseline="0" noProof="0" dirty="0">
                <a:ln>
                  <a:noFill/>
                </a:ln>
                <a:solidFill>
                  <a:prstClr val="black"/>
                </a:solidFill>
                <a:effectLst/>
                <a:uLnTx/>
                <a:uFillTx/>
                <a:latin typeface="Calibri"/>
                <a:ea typeface="+mn-ea"/>
                <a:cs typeface="+mn-cs"/>
              </a:rPr>
              <a:t>приложения к Постановлению Правительства от 17 июля 2015 г. N 719, действительны до окончания установленного срока их действия.</a:t>
            </a:r>
          </a:p>
        </p:txBody>
      </p:sp>
    </p:spTree>
    <p:extLst>
      <p:ext uri="{BB962C8B-B14F-4D97-AF65-F5344CB8AC3E}">
        <p14:creationId xmlns:p14="http://schemas.microsoft.com/office/powerpoint/2010/main" val="307582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CCD6644-8B2A-AD96-F4E2-76FF048CC9D7}"/>
              </a:ext>
            </a:extLst>
          </p:cNvPr>
          <p:cNvSpPr>
            <a:spLocks noGrp="1"/>
          </p:cNvSpPr>
          <p:nvPr>
            <p:ph idx="1"/>
          </p:nvPr>
        </p:nvSpPr>
        <p:spPr>
          <a:xfrm>
            <a:off x="623392" y="620688"/>
            <a:ext cx="10515600" cy="4351338"/>
          </a:xfrm>
        </p:spPr>
        <p:txBody>
          <a:bodyPr>
            <a:normAutofit fontScale="25000" lnSpcReduction="20000"/>
          </a:bodyPr>
          <a:lstStyle/>
          <a:p>
            <a:r>
              <a:rPr lang="ru-RU" sz="7200" dirty="0"/>
              <a:t>Формирование и размещение на электронной площадке, специализированной электронной площадке заявки на участие в закупке осуществляются в соответствии со следующими требованиями:</a:t>
            </a:r>
          </a:p>
          <a:p>
            <a:r>
              <a:rPr lang="ru-RU" sz="7200" dirty="0"/>
              <a:t>а) заявка на участие в закупке формируется участником закупки с использованием электронной площадки, специализированной электронной площадки путем заполнения экранных форм ее веб-интерфейса и (или) приложения электронного документа, содержащего информацию, сформированную без использования электронной площадки, специализированной площадки, в том числе электронного образа бумажного документа (документа на бумажном носителе, преобразованного в электронную форму путем сканирования с сохранением его реквизитов в файле в формате PDF);</a:t>
            </a:r>
          </a:p>
          <a:p>
            <a:endParaRPr lang="ru-RU" sz="7200" dirty="0"/>
          </a:p>
          <a:p>
            <a:r>
              <a:rPr lang="ru-RU" sz="7200" dirty="0"/>
              <a:t>б) путем заполнения экранных форм веб-интерфейса электронной площадки, специализированной электронной площадки подлежат указанию:</a:t>
            </a:r>
          </a:p>
          <a:p>
            <a:r>
              <a:rPr lang="ru-RU" sz="7200" dirty="0"/>
              <a:t>товарный знак (при наличии у товара товарного знака)</a:t>
            </a:r>
            <a:r>
              <a:rPr lang="ru-RU" sz="7200" i="1" dirty="0"/>
              <a:t>;</a:t>
            </a:r>
          </a:p>
          <a:p>
            <a:r>
              <a:rPr lang="ru-RU" sz="7200" dirty="0"/>
              <a:t>характеристики предлагаемого участником закупки товара в части характеристик, содержащихся в извещении об осуществлении закупки в соответствии с пунктом 5 части 1 статьи 42 Федерального закона, в приглашении принять участие в определении поставщика (подрядчика, исполнителя) в соответствии с пунктом 1 части 1 статьи 75 Федерального закона соответственно</a:t>
            </a:r>
            <a:r>
              <a:rPr lang="ru-RU" sz="7200" i="1" dirty="0"/>
              <a:t>; </a:t>
            </a:r>
          </a:p>
          <a:p>
            <a:r>
              <a:rPr lang="ru-RU" sz="7200" dirty="0"/>
              <a:t>наименование страны происхождения товара (в соответствии с Общероссийским классификатором стран мира);</a:t>
            </a:r>
          </a:p>
          <a:p>
            <a:endParaRPr lang="ru-RU" dirty="0"/>
          </a:p>
        </p:txBody>
      </p:sp>
    </p:spTree>
    <p:extLst>
      <p:ext uri="{BB962C8B-B14F-4D97-AF65-F5344CB8AC3E}">
        <p14:creationId xmlns:p14="http://schemas.microsoft.com/office/powerpoint/2010/main" val="3738824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3FF46-9EC9-BAA9-65DC-7B247530EF7B}"/>
            </a:ext>
          </a:extLst>
        </p:cNvPr>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72C2A573-CE60-533E-9E91-55E05206124D}"/>
              </a:ext>
            </a:extLst>
          </p:cNvPr>
          <p:cNvGraphicFramePr>
            <a:graphicFrameLocks noGrp="1"/>
          </p:cNvGraphicFramePr>
          <p:nvPr>
            <p:ph idx="1"/>
          </p:nvPr>
        </p:nvGraphicFramePr>
        <p:xfrm>
          <a:off x="297772" y="182880"/>
          <a:ext cx="11596456" cy="6339840"/>
        </p:xfrm>
        <a:graphic>
          <a:graphicData uri="http://schemas.openxmlformats.org/drawingml/2006/table">
            <a:tbl>
              <a:tblPr firstRow="1" bandRow="1">
                <a:tableStyleId>{073A0DAA-6AF3-43AB-8588-CEC1D06C72B9}</a:tableStyleId>
              </a:tblPr>
              <a:tblGrid>
                <a:gridCol w="5754188">
                  <a:extLst>
                    <a:ext uri="{9D8B030D-6E8A-4147-A177-3AD203B41FA5}">
                      <a16:colId xmlns:a16="http://schemas.microsoft.com/office/drawing/2014/main" val="3099209386"/>
                    </a:ext>
                  </a:extLst>
                </a:gridCol>
                <a:gridCol w="5842268">
                  <a:extLst>
                    <a:ext uri="{9D8B030D-6E8A-4147-A177-3AD203B41FA5}">
                      <a16:colId xmlns:a16="http://schemas.microsoft.com/office/drawing/2014/main" val="527311787"/>
                    </a:ext>
                  </a:extLst>
                </a:gridCol>
              </a:tblGrid>
              <a:tr h="328506">
                <a:tc>
                  <a:txBody>
                    <a:bodyPr/>
                    <a:lstStyle/>
                    <a:p>
                      <a:r>
                        <a:rPr lang="ru-RU" sz="1600" dirty="0"/>
                        <a:t>Реквизиты документа</a:t>
                      </a:r>
                    </a:p>
                  </a:txBody>
                  <a:tcPr/>
                </a:tc>
                <a:tc>
                  <a:txBody>
                    <a:bodyPr/>
                    <a:lstStyle/>
                    <a:p>
                      <a:r>
                        <a:rPr lang="ru-RU" sz="1600" dirty="0"/>
                        <a:t>Какие разделы упоминаются </a:t>
                      </a:r>
                    </a:p>
                  </a:txBody>
                  <a:tcPr/>
                </a:tc>
                <a:extLst>
                  <a:ext uri="{0D108BD9-81ED-4DB2-BD59-A6C34878D82A}">
                    <a16:rowId xmlns:a16="http://schemas.microsoft.com/office/drawing/2014/main" val="687843721"/>
                  </a:ext>
                </a:extLst>
              </a:tr>
              <a:tr h="806334">
                <a:tc>
                  <a:txBody>
                    <a:bodyPr/>
                    <a:lstStyle/>
                    <a:p>
                      <a:r>
                        <a:rPr lang="ru-RU" sz="1600" dirty="0"/>
                        <a:t>Постановление Правительства Российской Федерации от 6 мая 2024 г. N 590 "О внесении изменений в постановление Правительства Российской Федерации от 17 июля 2015 г. N 719"</a:t>
                      </a:r>
                    </a:p>
                  </a:txBody>
                  <a:tcPr/>
                </a:tc>
                <a:tc>
                  <a:txBody>
                    <a:bodyPr/>
                    <a:lstStyle/>
                    <a:p>
                      <a:r>
                        <a:rPr lang="ru-RU" sz="1600" dirty="0"/>
                        <a:t>Раздел </a:t>
                      </a:r>
                      <a:r>
                        <a:rPr lang="en-US" sz="1600" dirty="0"/>
                        <a:t>VII (</a:t>
                      </a:r>
                      <a:r>
                        <a:rPr lang="ru-RU" sz="1600" dirty="0"/>
                        <a:t>медицинские изделия)</a:t>
                      </a:r>
                    </a:p>
                  </a:txBody>
                  <a:tcPr/>
                </a:tc>
                <a:extLst>
                  <a:ext uri="{0D108BD9-81ED-4DB2-BD59-A6C34878D82A}">
                    <a16:rowId xmlns:a16="http://schemas.microsoft.com/office/drawing/2014/main" val="3438065799"/>
                  </a:ext>
                </a:extLst>
              </a:tr>
              <a:tr h="806334">
                <a:tc>
                  <a:txBody>
                    <a:bodyPr/>
                    <a:lstStyle/>
                    <a:p>
                      <a:r>
                        <a:rPr lang="ru-RU" sz="1600" dirty="0"/>
                        <a:t>ПП РФ от 27 марта 2024 г. N 382 "О внесении изменений в постановление Правительства Российской Федерации от 17 июля 2015 г. N 719"</a:t>
                      </a:r>
                    </a:p>
                  </a:txBody>
                  <a:tcPr/>
                </a:tc>
                <a:tc>
                  <a:txBody>
                    <a:bodyPr/>
                    <a:lstStyle/>
                    <a:p>
                      <a:r>
                        <a:rPr lang="ru-RU" sz="1600" dirty="0"/>
                        <a:t>Раздел </a:t>
                      </a:r>
                      <a:r>
                        <a:rPr lang="en-US" sz="1600" dirty="0"/>
                        <a:t>VI </a:t>
                      </a:r>
                      <a:r>
                        <a:rPr lang="ru-RU" sz="1600" dirty="0"/>
                        <a:t>(продукция тяжелого машиностроения)</a:t>
                      </a:r>
                    </a:p>
                  </a:txBody>
                  <a:tcPr/>
                </a:tc>
                <a:extLst>
                  <a:ext uri="{0D108BD9-81ED-4DB2-BD59-A6C34878D82A}">
                    <a16:rowId xmlns:a16="http://schemas.microsoft.com/office/drawing/2014/main" val="17393331"/>
                  </a:ext>
                </a:extLst>
              </a:tr>
              <a:tr h="806334">
                <a:tc>
                  <a:txBody>
                    <a:bodyPr/>
                    <a:lstStyle/>
                    <a:p>
                      <a:r>
                        <a:rPr lang="ru-RU" sz="1600" dirty="0"/>
                        <a:t>ПП РФ от 16 марта 2024 г. N 317 "О внесении изменений в постановление Правительства Российской Федерации от 17 июля 2015 г. N 719"</a:t>
                      </a:r>
                    </a:p>
                  </a:txBody>
                  <a:tcPr/>
                </a:tc>
                <a:tc>
                  <a:txBody>
                    <a:bodyPr/>
                    <a:lstStyle/>
                    <a:p>
                      <a:r>
                        <a:rPr lang="ru-RU" sz="1600" dirty="0"/>
                        <a:t>Разделы </a:t>
                      </a:r>
                      <a:r>
                        <a:rPr lang="en-US" sz="1600" dirty="0"/>
                        <a:t>II</a:t>
                      </a:r>
                      <a:r>
                        <a:rPr lang="ru-RU" sz="1600" dirty="0"/>
                        <a:t> (продукция автомобилестроения)</a:t>
                      </a:r>
                      <a:r>
                        <a:rPr lang="en-US" sz="1600" dirty="0"/>
                        <a:t> </a:t>
                      </a:r>
                      <a:r>
                        <a:rPr lang="ru-RU" sz="1600" dirty="0"/>
                        <a:t>и </a:t>
                      </a:r>
                      <a:r>
                        <a:rPr lang="en-US" sz="1600" dirty="0"/>
                        <a:t>IX </a:t>
                      </a:r>
                      <a:r>
                        <a:rPr lang="ru-RU" sz="1600" dirty="0"/>
                        <a:t>(продукция радиоэлектроники)</a:t>
                      </a:r>
                    </a:p>
                  </a:txBody>
                  <a:tcPr/>
                </a:tc>
                <a:extLst>
                  <a:ext uri="{0D108BD9-81ED-4DB2-BD59-A6C34878D82A}">
                    <a16:rowId xmlns:a16="http://schemas.microsoft.com/office/drawing/2014/main" val="2448902442"/>
                  </a:ext>
                </a:extLst>
              </a:tr>
              <a:tr h="806334">
                <a:tc>
                  <a:txBody>
                    <a:bodyPr/>
                    <a:lstStyle/>
                    <a:p>
                      <a:r>
                        <a:rPr lang="ru-RU" sz="1600" dirty="0"/>
                        <a:t>ПП РФ от 25 декабря 2023 г. N 2292 "О внесении изменений в постановление Правительства Российской Федерации от 17 июля 2015 г. N 719"</a:t>
                      </a:r>
                    </a:p>
                  </a:txBody>
                  <a:tcPr/>
                </a:tc>
                <a:tc>
                  <a:txBody>
                    <a:bodyPr/>
                    <a:lstStyle/>
                    <a:p>
                      <a:r>
                        <a:rPr lang="ru-RU" sz="1600" dirty="0"/>
                        <a:t>Раздел XXVI (оборудование для производства и потребления сжиженного природного газа)</a:t>
                      </a:r>
                    </a:p>
                  </a:txBody>
                  <a:tcPr/>
                </a:tc>
                <a:extLst>
                  <a:ext uri="{0D108BD9-81ED-4DB2-BD59-A6C34878D82A}">
                    <a16:rowId xmlns:a16="http://schemas.microsoft.com/office/drawing/2014/main" val="759253017"/>
                  </a:ext>
                </a:extLst>
              </a:tr>
              <a:tr h="806334">
                <a:tc>
                  <a:txBody>
                    <a:bodyPr/>
                    <a:lstStyle/>
                    <a:p>
                      <a:r>
                        <a:rPr lang="ru-RU" sz="1600" dirty="0"/>
                        <a:t>ПП РФ от 13 декабря 2023 г. N 2139 "О внесении изменений в постановление Правительства Российской Федерации от 17 июля 2015 г. N 719"</a:t>
                      </a:r>
                    </a:p>
                  </a:txBody>
                  <a:tcPr/>
                </a:tc>
                <a:tc>
                  <a:txBody>
                    <a:bodyPr/>
                    <a:lstStyle/>
                    <a:p>
                      <a:r>
                        <a:rPr lang="ru-RU" sz="1600" dirty="0"/>
                        <a:t>Разделы III (продукция отрасли специального машиностроения),  XVI (компрессорное и холодильное оборудование) и XXVIII (продукция авиационной промышленности)</a:t>
                      </a:r>
                    </a:p>
                  </a:txBody>
                  <a:tcPr/>
                </a:tc>
                <a:extLst>
                  <a:ext uri="{0D108BD9-81ED-4DB2-BD59-A6C34878D82A}">
                    <a16:rowId xmlns:a16="http://schemas.microsoft.com/office/drawing/2014/main" val="2915846108"/>
                  </a:ext>
                </a:extLst>
              </a:tr>
              <a:tr h="806334">
                <a:tc>
                  <a:txBody>
                    <a:bodyPr/>
                    <a:lstStyle/>
                    <a:p>
                      <a:r>
                        <a:rPr lang="ru-RU" sz="1600" dirty="0"/>
                        <a:t>ПП РФ от 8 августа 2023 г. N 1293 "О внесении изменений в приложение к постановлению Правительства Российской Федерации от 17 июля 2015 г. N 719"</a:t>
                      </a:r>
                    </a:p>
                  </a:txBody>
                  <a:tcPr/>
                </a:tc>
                <a:tc>
                  <a:txBody>
                    <a:bodyPr/>
                    <a:lstStyle/>
                    <a:p>
                      <a:r>
                        <a:rPr lang="ru-RU" sz="1600" dirty="0"/>
                        <a:t>Раздел </a:t>
                      </a:r>
                      <a:r>
                        <a:rPr lang="en-US" sz="1600" dirty="0"/>
                        <a:t>VII (</a:t>
                      </a:r>
                      <a:r>
                        <a:rPr lang="ru-RU" sz="1600" dirty="0"/>
                        <a:t>медицинские изделия)</a:t>
                      </a:r>
                    </a:p>
                  </a:txBody>
                  <a:tcPr/>
                </a:tc>
                <a:extLst>
                  <a:ext uri="{0D108BD9-81ED-4DB2-BD59-A6C34878D82A}">
                    <a16:rowId xmlns:a16="http://schemas.microsoft.com/office/drawing/2014/main" val="246487500"/>
                  </a:ext>
                </a:extLst>
              </a:tr>
              <a:tr h="1045247">
                <a:tc>
                  <a:txBody>
                    <a:bodyPr/>
                    <a:lstStyle/>
                    <a:p>
                      <a:r>
                        <a:rPr lang="ru-RU" sz="1600" dirty="0"/>
                        <a:t>ПП РФ от 27 мая 2023 г. N 845 "О внесении изменений в приложение к постановлению Правительства Российской Федерации от 17 июля 2015 г. N 719"</a:t>
                      </a:r>
                    </a:p>
                  </a:txBody>
                  <a:tcPr/>
                </a:tc>
                <a:tc>
                  <a:txBody>
                    <a:bodyPr/>
                    <a:lstStyle/>
                    <a:p>
                      <a:r>
                        <a:rPr lang="ru-RU" sz="1600" dirty="0"/>
                        <a:t>Разделы XI (продукция мебельной и деревообрабатывающей промышленности), XXII (приборы для измерения), XXIII (продукция отрасли металлургии и материалов) и XXVII (продукция индустрии детских товаров)</a:t>
                      </a:r>
                    </a:p>
                  </a:txBody>
                  <a:tcPr/>
                </a:tc>
                <a:extLst>
                  <a:ext uri="{0D108BD9-81ED-4DB2-BD59-A6C34878D82A}">
                    <a16:rowId xmlns:a16="http://schemas.microsoft.com/office/drawing/2014/main" val="3902541481"/>
                  </a:ext>
                </a:extLst>
              </a:tr>
            </a:tbl>
          </a:graphicData>
        </a:graphic>
      </p:graphicFrame>
    </p:spTree>
    <p:extLst>
      <p:ext uri="{BB962C8B-B14F-4D97-AF65-F5344CB8AC3E}">
        <p14:creationId xmlns:p14="http://schemas.microsoft.com/office/powerpoint/2010/main" val="1906896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44A3E-9ECF-0D52-523B-2E9D131BE251}"/>
            </a:ext>
          </a:extLst>
        </p:cNvPr>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14F765F2-36B5-6054-0FAF-E474071892CC}"/>
              </a:ext>
            </a:extLst>
          </p:cNvPr>
          <p:cNvGraphicFramePr>
            <a:graphicFrameLocks noGrp="1"/>
          </p:cNvGraphicFramePr>
          <p:nvPr>
            <p:ph idx="1"/>
          </p:nvPr>
        </p:nvGraphicFramePr>
        <p:xfrm>
          <a:off x="297772" y="355107"/>
          <a:ext cx="11596456" cy="4846320"/>
        </p:xfrm>
        <a:graphic>
          <a:graphicData uri="http://schemas.openxmlformats.org/drawingml/2006/table">
            <a:tbl>
              <a:tblPr firstRow="1" bandRow="1">
                <a:tableStyleId>{073A0DAA-6AF3-43AB-8588-CEC1D06C72B9}</a:tableStyleId>
              </a:tblPr>
              <a:tblGrid>
                <a:gridCol w="5754188">
                  <a:extLst>
                    <a:ext uri="{9D8B030D-6E8A-4147-A177-3AD203B41FA5}">
                      <a16:colId xmlns:a16="http://schemas.microsoft.com/office/drawing/2014/main" val="3099209386"/>
                    </a:ext>
                  </a:extLst>
                </a:gridCol>
                <a:gridCol w="5842268">
                  <a:extLst>
                    <a:ext uri="{9D8B030D-6E8A-4147-A177-3AD203B41FA5}">
                      <a16:colId xmlns:a16="http://schemas.microsoft.com/office/drawing/2014/main" val="527311787"/>
                    </a:ext>
                  </a:extLst>
                </a:gridCol>
              </a:tblGrid>
              <a:tr h="328506">
                <a:tc>
                  <a:txBody>
                    <a:bodyPr/>
                    <a:lstStyle/>
                    <a:p>
                      <a:r>
                        <a:rPr lang="ru-RU" sz="1600" dirty="0"/>
                        <a:t>Реквизиты документа</a:t>
                      </a:r>
                    </a:p>
                  </a:txBody>
                  <a:tcPr/>
                </a:tc>
                <a:tc>
                  <a:txBody>
                    <a:bodyPr/>
                    <a:lstStyle/>
                    <a:p>
                      <a:r>
                        <a:rPr lang="ru-RU" sz="1600" dirty="0"/>
                        <a:t>Какие разделы упоминаются </a:t>
                      </a:r>
                    </a:p>
                  </a:txBody>
                  <a:tcPr/>
                </a:tc>
                <a:extLst>
                  <a:ext uri="{0D108BD9-81ED-4DB2-BD59-A6C34878D82A}">
                    <a16:rowId xmlns:a16="http://schemas.microsoft.com/office/drawing/2014/main" val="687843721"/>
                  </a:ext>
                </a:extLst>
              </a:tr>
              <a:tr h="806334">
                <a:tc>
                  <a:txBody>
                    <a:bodyPr/>
                    <a:lstStyle/>
                    <a:p>
                      <a:r>
                        <a:rPr lang="ru-RU" sz="1600" dirty="0"/>
                        <a:t>ПП РФ от 29 декабря 2022 г. N 2519 "О внесении изменений в приложение к постановлению Правительства Российской Федерации от 17 июля 2015 г. N 719"</a:t>
                      </a:r>
                    </a:p>
                  </a:txBody>
                  <a:tcPr/>
                </a:tc>
                <a:tc>
                  <a:txBody>
                    <a:bodyPr/>
                    <a:lstStyle/>
                    <a:p>
                      <a:r>
                        <a:rPr lang="ru-RU" sz="1600" dirty="0"/>
                        <a:t>Разделы III (продукция отрасли специального машиностроения), V (продукция энергетического машиностроения, электротехнической и кабельной промышленности), VII (медицинские изделия), XXI (химическая и нефтегазохимическая продукция), XXV (музыкальные инструменты и звуковое оборудование) и XXVI (оборудование для производства и потребления сжиженного природного газа)</a:t>
                      </a:r>
                    </a:p>
                  </a:txBody>
                  <a:tcPr/>
                </a:tc>
                <a:extLst>
                  <a:ext uri="{0D108BD9-81ED-4DB2-BD59-A6C34878D82A}">
                    <a16:rowId xmlns:a16="http://schemas.microsoft.com/office/drawing/2014/main" val="734070367"/>
                  </a:ext>
                </a:extLst>
              </a:tr>
              <a:tr h="806334">
                <a:tc>
                  <a:txBody>
                    <a:bodyPr/>
                    <a:lstStyle/>
                    <a:p>
                      <a:r>
                        <a:rPr lang="ru-RU" sz="1600" dirty="0"/>
                        <a:t>ПП РФ от 24 сентября 2022 г. N 1684 "О внесении изменений в приложение к постановлению Правительства Российской Федерации от 17 июля 2015 г. N 719"</a:t>
                      </a:r>
                    </a:p>
                  </a:txBody>
                  <a:tcPr/>
                </a:tc>
                <a:tc>
                  <a:txBody>
                    <a:bodyPr/>
                    <a:lstStyle/>
                    <a:p>
                      <a:r>
                        <a:rPr lang="ru-RU" sz="1600" dirty="0"/>
                        <a:t>Раздел V (продукция энергетического машиностроения, электротехнической и кабельной промышленности)</a:t>
                      </a:r>
                    </a:p>
                  </a:txBody>
                  <a:tcPr/>
                </a:tc>
                <a:extLst>
                  <a:ext uri="{0D108BD9-81ED-4DB2-BD59-A6C34878D82A}">
                    <a16:rowId xmlns:a16="http://schemas.microsoft.com/office/drawing/2014/main" val="955648131"/>
                  </a:ext>
                </a:extLst>
              </a:tr>
              <a:tr h="806334">
                <a:tc>
                  <a:txBody>
                    <a:bodyPr/>
                    <a:lstStyle/>
                    <a:p>
                      <a:r>
                        <a:rPr lang="ru-RU" sz="1600" dirty="0"/>
                        <a:t>ПП РФ от 13 сентября 2022 г. N 1599 "О внесении изменений в постановление Правительства Российской Федерации от 17 июля 2015 г. N 719"</a:t>
                      </a:r>
                    </a:p>
                  </a:txBody>
                  <a:tcPr/>
                </a:tc>
                <a:tc>
                  <a:txBody>
                    <a:bodyPr/>
                    <a:lstStyle/>
                    <a:p>
                      <a:r>
                        <a:rPr lang="ru-RU" sz="1600" dirty="0"/>
                        <a:t>Раздел </a:t>
                      </a:r>
                      <a:r>
                        <a:rPr lang="en-US" sz="1600" dirty="0"/>
                        <a:t>IX (</a:t>
                      </a:r>
                      <a:r>
                        <a:rPr lang="ru-RU" sz="1600" dirty="0"/>
                        <a:t>продукция радиоэлектроники)</a:t>
                      </a:r>
                    </a:p>
                  </a:txBody>
                  <a:tcPr/>
                </a:tc>
                <a:extLst>
                  <a:ext uri="{0D108BD9-81ED-4DB2-BD59-A6C34878D82A}">
                    <a16:rowId xmlns:a16="http://schemas.microsoft.com/office/drawing/2014/main" val="985840961"/>
                  </a:ext>
                </a:extLst>
              </a:tr>
              <a:tr h="806334">
                <a:tc>
                  <a:txBody>
                    <a:bodyPr/>
                    <a:lstStyle/>
                    <a:p>
                      <a:r>
                        <a:rPr lang="ru-RU" sz="1600" dirty="0"/>
                        <a:t>ПП РФ от 26 февраля 2022 г. N 250 "О внесении изменений в приложение к постановлению Правительства Российской Федерации от 17 июля 2015 г. N 719"</a:t>
                      </a:r>
                    </a:p>
                  </a:txBody>
                  <a:tcPr/>
                </a:tc>
                <a:tc>
                  <a:txBody>
                    <a:bodyPr/>
                    <a:lstStyle/>
                    <a:p>
                      <a:r>
                        <a:rPr lang="ru-RU" sz="1600" dirty="0"/>
                        <a:t> в отношении приборов для измерения, указанных в позиции, классифицируемой кодом по ОК 034-2014 (КПЕС 2008) 26.51.63 "Счетчики потребления или производства газа, жидкости или электроэнергии", раздела XXII (приборы для измерения)</a:t>
                      </a:r>
                    </a:p>
                  </a:txBody>
                  <a:tcPr/>
                </a:tc>
                <a:extLst>
                  <a:ext uri="{0D108BD9-81ED-4DB2-BD59-A6C34878D82A}">
                    <a16:rowId xmlns:a16="http://schemas.microsoft.com/office/drawing/2014/main" val="425810046"/>
                  </a:ext>
                </a:extLst>
              </a:tr>
            </a:tbl>
          </a:graphicData>
        </a:graphic>
      </p:graphicFrame>
    </p:spTree>
    <p:extLst>
      <p:ext uri="{BB962C8B-B14F-4D97-AF65-F5344CB8AC3E}">
        <p14:creationId xmlns:p14="http://schemas.microsoft.com/office/powerpoint/2010/main" val="213597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1D005-4532-BE26-0A65-17A3F2BA0989}"/>
            </a:ext>
          </a:extLst>
        </p:cNvPr>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8A633039-2009-3726-7866-C0ED5BF466EA}"/>
              </a:ext>
            </a:extLst>
          </p:cNvPr>
          <p:cNvGraphicFramePr>
            <a:graphicFrameLocks noGrp="1"/>
          </p:cNvGraphicFramePr>
          <p:nvPr>
            <p:ph idx="1"/>
          </p:nvPr>
        </p:nvGraphicFramePr>
        <p:xfrm>
          <a:off x="297772" y="355107"/>
          <a:ext cx="11596456" cy="3779520"/>
        </p:xfrm>
        <a:graphic>
          <a:graphicData uri="http://schemas.openxmlformats.org/drawingml/2006/table">
            <a:tbl>
              <a:tblPr firstRow="1" bandRow="1">
                <a:tableStyleId>{073A0DAA-6AF3-43AB-8588-CEC1D06C72B9}</a:tableStyleId>
              </a:tblPr>
              <a:tblGrid>
                <a:gridCol w="5754188">
                  <a:extLst>
                    <a:ext uri="{9D8B030D-6E8A-4147-A177-3AD203B41FA5}">
                      <a16:colId xmlns:a16="http://schemas.microsoft.com/office/drawing/2014/main" val="3099209386"/>
                    </a:ext>
                  </a:extLst>
                </a:gridCol>
                <a:gridCol w="5842268">
                  <a:extLst>
                    <a:ext uri="{9D8B030D-6E8A-4147-A177-3AD203B41FA5}">
                      <a16:colId xmlns:a16="http://schemas.microsoft.com/office/drawing/2014/main" val="527311787"/>
                    </a:ext>
                  </a:extLst>
                </a:gridCol>
              </a:tblGrid>
              <a:tr h="328506">
                <a:tc>
                  <a:txBody>
                    <a:bodyPr/>
                    <a:lstStyle/>
                    <a:p>
                      <a:r>
                        <a:rPr lang="ru-RU" sz="1600" dirty="0"/>
                        <a:t>Реквизиты документа</a:t>
                      </a:r>
                    </a:p>
                  </a:txBody>
                  <a:tcPr/>
                </a:tc>
                <a:tc>
                  <a:txBody>
                    <a:bodyPr/>
                    <a:lstStyle/>
                    <a:p>
                      <a:r>
                        <a:rPr lang="ru-RU" sz="1600" dirty="0"/>
                        <a:t>Какие разделы упоминаются </a:t>
                      </a:r>
                    </a:p>
                  </a:txBody>
                  <a:tcPr/>
                </a:tc>
                <a:extLst>
                  <a:ext uri="{0D108BD9-81ED-4DB2-BD59-A6C34878D82A}">
                    <a16:rowId xmlns:a16="http://schemas.microsoft.com/office/drawing/2014/main" val="687843721"/>
                  </a:ext>
                </a:extLst>
              </a:tr>
              <a:tr h="806334">
                <a:tc>
                  <a:txBody>
                    <a:bodyPr/>
                    <a:lstStyle/>
                    <a:p>
                      <a:r>
                        <a:rPr lang="ru-RU" sz="1200" dirty="0"/>
                        <a:t>ПП РФ от 11 декабря 2021 г. N 2264 "О внесении изменений в приложение к постановлению Правительства Российской Федерации от 17 июля 2015 г. N 719"</a:t>
                      </a:r>
                    </a:p>
                  </a:txBody>
                  <a:tcPr/>
                </a:tc>
                <a:tc>
                  <a:txBody>
                    <a:bodyPr/>
                    <a:lstStyle/>
                    <a:p>
                      <a:r>
                        <a:rPr lang="ru-RU" sz="1200" dirty="0"/>
                        <a:t>Заключения, выданные до 1 января 2022 г. - в отношении продукции, включенной в раздел XV (отдельные виды технологического оборудования для подготовки, хранения и переработки углеводородов)   - </a:t>
                      </a:r>
                      <a:r>
                        <a:rPr lang="ru-RU" sz="1200" dirty="0">
                          <a:solidFill>
                            <a:srgbClr val="FF0000"/>
                          </a:solidFill>
                        </a:rPr>
                        <a:t>уже не актуально, так как срок действия заключения 3 года)</a:t>
                      </a:r>
                    </a:p>
                    <a:p>
                      <a:r>
                        <a:rPr lang="ru-RU" sz="1600" dirty="0"/>
                        <a:t> </a:t>
                      </a:r>
                      <a:r>
                        <a:rPr lang="ru-RU" sz="1200" dirty="0"/>
                        <a:t>- до дня вступления в силу настоящего постановления (14.12.2021 – </a:t>
                      </a:r>
                      <a:r>
                        <a:rPr lang="ru-RU" sz="1200" dirty="0">
                          <a:solidFill>
                            <a:srgbClr val="FF0000"/>
                          </a:solidFill>
                        </a:rPr>
                        <a:t>уже не актуально, так как срок действия заключения 3 года) </a:t>
                      </a:r>
                      <a:r>
                        <a:rPr lang="ru-RU" sz="1200" dirty="0"/>
                        <a:t>- в отношении магнитов редкоземельных постоянных, классифицируемых кодами по ОК 034-2014 (КПЕС 2008) из 25.99.29.110.</a:t>
                      </a:r>
                    </a:p>
                  </a:txBody>
                  <a:tcPr/>
                </a:tc>
                <a:extLst>
                  <a:ext uri="{0D108BD9-81ED-4DB2-BD59-A6C34878D82A}">
                    <a16:rowId xmlns:a16="http://schemas.microsoft.com/office/drawing/2014/main" val="2265823762"/>
                  </a:ext>
                </a:extLst>
              </a:tr>
              <a:tr h="467853">
                <a:tc>
                  <a:txBody>
                    <a:bodyPr/>
                    <a:lstStyle/>
                    <a:p>
                      <a:r>
                        <a:rPr lang="ru-RU" sz="1200" dirty="0"/>
                        <a:t>ПП РФ от 17 мая 2021 г. N 752 "О внесении изменений в раздел IV приложения к постановлению Правительства Российской Федерации от 17 июля 2015 г. N 719« </a:t>
                      </a:r>
                      <a:r>
                        <a:rPr lang="ru-RU" sz="1200" dirty="0">
                          <a:solidFill>
                            <a:srgbClr val="FF0000"/>
                          </a:solidFill>
                        </a:rPr>
                        <a:t>- не актуально, так как срок действия  заключения  3 года</a:t>
                      </a:r>
                    </a:p>
                  </a:txBody>
                  <a:tcPr/>
                </a:tc>
                <a:tc>
                  <a:txBody>
                    <a:bodyPr/>
                    <a:lstStyle/>
                    <a:p>
                      <a:r>
                        <a:rPr lang="ru-RU" sz="1200" dirty="0"/>
                        <a:t>до дня вступления в силу настоящего постановления в отношении волокон оптических, классифицируемых кодами по ОК 034-2014 (КПЕС 2008) 27.31.12.110, включенных в раздел IV (продукция отрасли фотоники и светотехники)</a:t>
                      </a:r>
                    </a:p>
                    <a:p>
                      <a:r>
                        <a:rPr lang="ru-RU" sz="1200" dirty="0"/>
                        <a:t> -  с 19.05.2021 в отношении медицинских масок (за исключением полумасок фильтрующих классов защиты FFP1, FFP2, FFP3), классифицируемых кодами по ОК 034-2014 (КПЕС 2008) 13.95.10.190, 14.12.30.190, 14.19.32.120, 32.50.50.190, 32.99.11.160, включенных в раздел VII (медицинские изделия)</a:t>
                      </a:r>
                    </a:p>
                  </a:txBody>
                  <a:tcPr/>
                </a:tc>
                <a:extLst>
                  <a:ext uri="{0D108BD9-81ED-4DB2-BD59-A6C34878D82A}">
                    <a16:rowId xmlns:a16="http://schemas.microsoft.com/office/drawing/2014/main" val="3214130632"/>
                  </a:ext>
                </a:extLst>
              </a:tr>
              <a:tr h="371671">
                <a:tc>
                  <a:txBody>
                    <a:bodyPr/>
                    <a:lstStyle/>
                    <a:p>
                      <a:r>
                        <a:rPr lang="ru-RU" sz="1200" dirty="0"/>
                        <a:t>ПП РФ от 18 декабря 2020 г. N 2170 - </a:t>
                      </a:r>
                      <a:r>
                        <a:rPr lang="ru-RU" sz="1200" dirty="0">
                          <a:solidFill>
                            <a:srgbClr val="FF0000"/>
                          </a:solidFill>
                        </a:rPr>
                        <a:t>не актуально, так как срок действия  заключения  3 года</a:t>
                      </a:r>
                    </a:p>
                  </a:txBody>
                  <a:tcPr/>
                </a:tc>
                <a:tc>
                  <a:txBody>
                    <a:bodyPr/>
                    <a:lstStyle/>
                    <a:p>
                      <a:r>
                        <a:rPr lang="ru-RU" sz="1200" dirty="0"/>
                        <a:t>Раздел </a:t>
                      </a:r>
                      <a:r>
                        <a:rPr lang="en-US" sz="1200" dirty="0"/>
                        <a:t>II (</a:t>
                      </a:r>
                      <a:r>
                        <a:rPr lang="ru-RU" sz="1200" dirty="0"/>
                        <a:t>продукция автомобилестроения) </a:t>
                      </a:r>
                    </a:p>
                  </a:txBody>
                  <a:tcPr/>
                </a:tc>
                <a:extLst>
                  <a:ext uri="{0D108BD9-81ED-4DB2-BD59-A6C34878D82A}">
                    <a16:rowId xmlns:a16="http://schemas.microsoft.com/office/drawing/2014/main" val="186541431"/>
                  </a:ext>
                </a:extLst>
              </a:tr>
            </a:tbl>
          </a:graphicData>
        </a:graphic>
      </p:graphicFrame>
    </p:spTree>
    <p:extLst>
      <p:ext uri="{BB962C8B-B14F-4D97-AF65-F5344CB8AC3E}">
        <p14:creationId xmlns:p14="http://schemas.microsoft.com/office/powerpoint/2010/main" val="2372970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83221D-BC08-1AC2-6630-0FEC907B7EC3}"/>
              </a:ext>
            </a:extLst>
          </p:cNvPr>
          <p:cNvSpPr>
            <a:spLocks noGrp="1"/>
          </p:cNvSpPr>
          <p:nvPr>
            <p:ph type="title"/>
          </p:nvPr>
        </p:nvSpPr>
        <p:spPr>
          <a:xfrm>
            <a:off x="500847" y="122885"/>
            <a:ext cx="11412985" cy="558152"/>
          </a:xfrm>
        </p:spPr>
        <p:txBody>
          <a:bodyPr>
            <a:normAutofit/>
          </a:bodyPr>
          <a:lstStyle/>
          <a:p>
            <a:r>
              <a:rPr lang="ru-RU" sz="2400" dirty="0">
                <a:solidFill>
                  <a:srgbClr val="0070C0"/>
                </a:solidFill>
              </a:rPr>
              <a:t>Решение Тульского УФАС от 3 марта 2025 г. N 071/06/106-187/2025 (1 из 5- </a:t>
            </a:r>
            <a:r>
              <a:rPr lang="ru-RU" sz="2400" dirty="0">
                <a:solidFill>
                  <a:srgbClr val="FF0000"/>
                </a:solidFill>
              </a:rPr>
              <a:t>по 44-ФЗ)</a:t>
            </a:r>
          </a:p>
        </p:txBody>
      </p:sp>
      <p:sp>
        <p:nvSpPr>
          <p:cNvPr id="3" name="Объект 2">
            <a:extLst>
              <a:ext uri="{FF2B5EF4-FFF2-40B4-BE49-F238E27FC236}">
                <a16:creationId xmlns:a16="http://schemas.microsoft.com/office/drawing/2014/main" id="{B2B5AF2A-1CAA-6CCA-0D82-5CA2535F84B2}"/>
              </a:ext>
            </a:extLst>
          </p:cNvPr>
          <p:cNvSpPr>
            <a:spLocks noGrp="1"/>
          </p:cNvSpPr>
          <p:nvPr>
            <p:ph idx="1"/>
          </p:nvPr>
        </p:nvSpPr>
        <p:spPr>
          <a:xfrm>
            <a:off x="568171" y="887767"/>
            <a:ext cx="10785629" cy="5289196"/>
          </a:xfrm>
        </p:spPr>
        <p:txBody>
          <a:bodyPr>
            <a:noAutofit/>
          </a:bodyPr>
          <a:lstStyle/>
          <a:p>
            <a:r>
              <a:rPr lang="ru-RU" sz="1600" dirty="0"/>
              <a:t>Жалуется ООО "ТОРГОВЫЙ ДОМ "РУСЬРЕГИОНКОМПЛЕКТ" на действия комиссии по осуществлению закупок ГКУ Тульской области "Центр организации закупок" при определении поставщика (подрядчика, исполнителя) путем проведения электронного аукциона на право заключения контракта на поставку тренажёра для приёмов сердечно-лёгочной и мозговой реанимации, манекен (закупка N 0366200035625000555).</a:t>
            </a:r>
          </a:p>
          <a:p>
            <a:r>
              <a:rPr lang="ru-RU" sz="1600" dirty="0"/>
              <a:t>Из жалобы следует, что ООО "ТД "РРК" не согласно с решением Аукционной комиссии об отклонении его заявки.</a:t>
            </a:r>
          </a:p>
          <a:p>
            <a:r>
              <a:rPr lang="ru-RU" sz="1600" dirty="0"/>
              <a:t>Как указывает податель жалобы, из протокола подведения итогов определения поставщика (подрядчика, исполнителя) от 24.02.2025 (далее - протокол подведения итогов) следует, что в отношении заявки участника закупки с идентификационным номером 118198699 (ООО "ТД "РРК") Аукционной комиссией принято следующее решение: "Отклонена. На основании пункта 4 части 12 статьи 48, подпункта "а" пункта 2 части 4 статьи 14 Закона от 05.04.13 N 44-ФЗ, требований к содержанию, составу заявки на участие в закупке в соответствии с Законом о контрактной системе и инструкцией по ее заполнению: в заявке участника содержится предложение о поставке товара, страной происхождения которого является государство - Российская Федерация. Однако в заявке на участие в закупке отсутствует информация, предусмотренная Постановлением Правительства РФ от 23.12.2024 N1875, а именно информация о совокупном количестве баллов за выполнение (освоение) на территории Российской Федерации соответствующих операций (условий) (если в отношении такого товара постановлением Правительства Российской Федерации от 17 июля 2015 г. N 719 "О подтверждении производства российской промышленной продукции" (далее - Постановление N 719) за выполнение (освоение) на территории Российской Федерации соответствующих операций (условий) установлены требования о совокупном количестве баллов), которое составляет или превышает значение, определенное Постановлением N 719 для целей осуществления закупок. Таким образом, заявка приравнивается к заявке на участие в закупке, в которой содержится предложение о поставке товара, происходящего из иностранного государства.".</a:t>
            </a:r>
          </a:p>
          <a:p>
            <a:r>
              <a:rPr lang="ru-RU" sz="1600" dirty="0"/>
              <a:t>Заявитель указывает, что в отношении объекта закупки (код ОКПД2 32.99.53.120) Постановлением N 719 установлены требования о совокупном количестве баллов. Согласно пункту 31 Постановления N 719 для объекта закупки указанная совокупность количества баллов должна составлять не менее 17.</a:t>
            </a:r>
          </a:p>
        </p:txBody>
      </p:sp>
    </p:spTree>
    <p:extLst>
      <p:ext uri="{BB962C8B-B14F-4D97-AF65-F5344CB8AC3E}">
        <p14:creationId xmlns:p14="http://schemas.microsoft.com/office/powerpoint/2010/main" val="1737724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19124-1F58-936D-DB55-EAD4D3B81AD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937603-C4FD-296E-1D2E-88D17B086489}"/>
              </a:ext>
            </a:extLst>
          </p:cNvPr>
          <p:cNvSpPr>
            <a:spLocks noGrp="1"/>
          </p:cNvSpPr>
          <p:nvPr>
            <p:ph type="title"/>
          </p:nvPr>
        </p:nvSpPr>
        <p:spPr>
          <a:xfrm>
            <a:off x="412072" y="196450"/>
            <a:ext cx="10515600" cy="558152"/>
          </a:xfrm>
        </p:spPr>
        <p:txBody>
          <a:bodyPr>
            <a:normAutofit/>
          </a:bodyPr>
          <a:lstStyle/>
          <a:p>
            <a:r>
              <a:rPr lang="ru-RU" sz="2400" dirty="0">
                <a:solidFill>
                  <a:srgbClr val="0070C0"/>
                </a:solidFill>
              </a:rPr>
              <a:t>Решение Тульского УФАС от 3 марта 2025 г. N 071/06/106-187/2025 (2 из 5)</a:t>
            </a:r>
          </a:p>
        </p:txBody>
      </p:sp>
      <p:sp>
        <p:nvSpPr>
          <p:cNvPr id="3" name="Объект 2">
            <a:extLst>
              <a:ext uri="{FF2B5EF4-FFF2-40B4-BE49-F238E27FC236}">
                <a16:creationId xmlns:a16="http://schemas.microsoft.com/office/drawing/2014/main" id="{D0E5CB53-8646-433E-8ED1-5F6BC704819F}"/>
              </a:ext>
            </a:extLst>
          </p:cNvPr>
          <p:cNvSpPr>
            <a:spLocks noGrp="1"/>
          </p:cNvSpPr>
          <p:nvPr>
            <p:ph idx="1"/>
          </p:nvPr>
        </p:nvSpPr>
        <p:spPr>
          <a:xfrm>
            <a:off x="568171" y="887767"/>
            <a:ext cx="10785629" cy="5289196"/>
          </a:xfrm>
        </p:spPr>
        <p:txBody>
          <a:bodyPr>
            <a:noAutofit/>
          </a:bodyPr>
          <a:lstStyle/>
          <a:p>
            <a:r>
              <a:rPr lang="ru-RU" sz="1600" dirty="0"/>
              <a:t>ООО "ТД "РРК" сообщает, что в составе своей заявки оно предоставило всю необходимую информацию, подтверждающую страну происхождения предложенного к поставке товара (Российская Федерация), а именно:</a:t>
            </a:r>
          </a:p>
          <a:p>
            <a:r>
              <a:rPr lang="ru-RU" sz="1600" dirty="0"/>
              <a:t>- номер реестровой записи из реестра российской промышленной продукции - 10538115;</a:t>
            </a:r>
          </a:p>
          <a:p>
            <a:r>
              <a:rPr lang="ru-RU" sz="1600" dirty="0"/>
              <a:t>- информацию о совокупном количестве баллов - 17;</a:t>
            </a:r>
          </a:p>
          <a:p>
            <a:r>
              <a:rPr lang="ru-RU" sz="1600" dirty="0"/>
              <a:t>- к заявке приложен акт экспертизы N 002-11-11212 от 8 мая 2024 года, выданный Союзом "Санкт-Петербургская торгово-промышленная палата", с подтверждением информации о совокупном количестве баллов. Сведения о данном акте экспертизы содержатся в реестре российской промышленной продукции применительно к номеру реестровой записи 10538115.</a:t>
            </a:r>
          </a:p>
          <a:p>
            <a:r>
              <a:rPr lang="ru-RU" sz="1600" dirty="0"/>
              <a:t>ООО "ТД "РРК" отмечает, что </a:t>
            </a:r>
            <a:r>
              <a:rPr lang="ru-RU" sz="1600" u="sng" dirty="0"/>
              <a:t>по неизвестной причине </a:t>
            </a:r>
            <a:r>
              <a:rPr lang="ru-RU" sz="1600" dirty="0"/>
              <a:t>в реестре российской промышленной продукции применительно к номеру реестровой записи 10538115 не указано совокупное количество баллов, однако, данное совокупное количество баллов было указано ООО "ТД "РРК" в заявке на участие в закупке, а также в состав заявки был включен документ, подтверждающий данное совокупное количество баллов (акт экспертизы N 002-11-11212 от 8 мая 2024 года, выданный Союзом "Санкт-Петербургская торгово-промышленная палата").</a:t>
            </a:r>
          </a:p>
          <a:p>
            <a:r>
              <a:rPr lang="ru-RU" sz="1600" b="1" dirty="0"/>
              <a:t>Позиция УФАС.</a:t>
            </a:r>
            <a:r>
              <a:rPr lang="ru-RU" sz="1600" dirty="0"/>
              <a:t> Объектом рассматриваемой Закупки является поставка тренажёра для приёмов сердечно-лёгочной и мозговой реанимации, манекен (код ОКПД2 32.99.53.120), который включен в приложение N 2 Постановления N 1857 (позиция 185 приложения N 2 "Тренажеры для профессионального обучения").</a:t>
            </a:r>
          </a:p>
          <a:p>
            <a:r>
              <a:rPr lang="ru-RU" sz="1600" dirty="0"/>
              <a:t>Постановлением N 719 установлены критерии, которые являются подтверждением производства промышленной продукции на территории Российской Федерации. Так, в соответствии с требованиями к промышленной продукции, предъявляемыми в целях ее отнесения к продукции, произведенной на территории Российской Федерации, являющимися Приложением к Постановлению Правительства Российской Федерации от 17 июля 2015 г. N 719 (далее - Требования), товар "Тренажеры для оказания первой помощи - сердечно-легочной реанимации, тренажер для отработки приемов восстановления проходимости верхних дыхательных путей в положении лежа и стоя", включен в раздел XXVII. "Продукция индустрии детских товаров" Требований.</a:t>
            </a:r>
          </a:p>
        </p:txBody>
      </p:sp>
    </p:spTree>
    <p:extLst>
      <p:ext uri="{BB962C8B-B14F-4D97-AF65-F5344CB8AC3E}">
        <p14:creationId xmlns:p14="http://schemas.microsoft.com/office/powerpoint/2010/main" val="2784517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C3C82-9263-4E14-969B-AB186172C17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F7BC5E-9DB1-2B6C-863D-9399DEB89B01}"/>
              </a:ext>
            </a:extLst>
          </p:cNvPr>
          <p:cNvSpPr>
            <a:spLocks noGrp="1"/>
          </p:cNvSpPr>
          <p:nvPr>
            <p:ph type="title"/>
          </p:nvPr>
        </p:nvSpPr>
        <p:spPr>
          <a:xfrm>
            <a:off x="412072" y="196450"/>
            <a:ext cx="10515600" cy="558152"/>
          </a:xfrm>
        </p:spPr>
        <p:txBody>
          <a:bodyPr>
            <a:normAutofit/>
          </a:bodyPr>
          <a:lstStyle/>
          <a:p>
            <a:r>
              <a:rPr lang="ru-RU" sz="2400" dirty="0">
                <a:solidFill>
                  <a:srgbClr val="0070C0"/>
                </a:solidFill>
              </a:rPr>
              <a:t>Решение Тульского УФАС от 3 марта 2025 г. N 071/06/106-187/2025 (3 из 5)</a:t>
            </a:r>
          </a:p>
        </p:txBody>
      </p:sp>
      <p:sp>
        <p:nvSpPr>
          <p:cNvPr id="3" name="Объект 2">
            <a:extLst>
              <a:ext uri="{FF2B5EF4-FFF2-40B4-BE49-F238E27FC236}">
                <a16:creationId xmlns:a16="http://schemas.microsoft.com/office/drawing/2014/main" id="{362F835A-A329-183D-0CED-516635C148B9}"/>
              </a:ext>
            </a:extLst>
          </p:cNvPr>
          <p:cNvSpPr>
            <a:spLocks noGrp="1"/>
          </p:cNvSpPr>
          <p:nvPr>
            <p:ph idx="1"/>
          </p:nvPr>
        </p:nvSpPr>
        <p:spPr>
          <a:xfrm>
            <a:off x="319596" y="887767"/>
            <a:ext cx="11576481" cy="5289196"/>
          </a:xfrm>
        </p:spPr>
        <p:txBody>
          <a:bodyPr>
            <a:noAutofit/>
          </a:bodyPr>
          <a:lstStyle/>
          <a:p>
            <a:r>
              <a:rPr lang="ru-RU" sz="1600" dirty="0"/>
              <a:t>Абзацем 3 пункта 31 примечаний к Постановлению N 719 определено, что для целей осуществления закупок продукции индустрии учебного оборудования и средств обучения и воспитания, классифицируемой кодами по ОК 034-2014 (КПЕС 2008) из 32.99.53.110, из 32.99.53.120, из 32.99.53.130, из 32.99.53.190, для обеспечения государственных и муниципальных нужд в рамках Федерального закона "О контрактной системе в сфере закупок товаров, работ, услуг для обеспечения государственных и муниципальных нужд" и получения мер государственной поддержки, предусматривающих требование наличия реестровой записи реестра российской промышленной продукции, размещаемого в государственной информационной системе промышленности в соответствии со статьей 17.1 Федерального закона "О промышленной политике в Российской Федерации", сформированной в соответствии с постановлением Правительства Российской Федерации от 17 июля 2015 г. N 719 "О подтверждении производства российской промышленной продукции", при производстве учебного оборудования и средств обучения и воспитания необходимо достижение следующего суммарного количества баллов за производство (осуществление) на территории Российской Федерации указанных в разделе XXVII настоящего приложения технологических операций: 32.99.53.120 "Тренажеры для оказания первой помощи - сердечно-легочной реанимации, тренажер для отработки приемов восстановления проходимости верхних дыхательных путей в положении лежа и стоя" - не менее 17 баллов.</a:t>
            </a:r>
          </a:p>
          <a:p>
            <a:r>
              <a:rPr lang="ru-RU" sz="1600" dirty="0"/>
              <a:t>В извещении о Закупке в разделе "Применение национального режима по ст. 14 Закона N 44-ФЗ" в соответствии с Постановлением N 1857 установлено ограничение закупок товаров, происходящих из иностранных государств, выполняемых работ, оказываемых услуг иностранными лицами.</a:t>
            </a:r>
          </a:p>
          <a:p>
            <a:r>
              <a:rPr lang="ru-RU" sz="1600" dirty="0"/>
              <a:t>Вместе с тем, пункт 31 Примечаний к Постановлению N 719 введен Постановлением Правительства РФ от 27.05.2023 N 845 "О внесении изменений в приложение к постановлению Правительства Российской Федерации от 17 июля 2015 г. N 719" (далее - Постановление N 845) и распространяется исключительно на продукцию, выпущенную в соответствии с таким постановлением.</a:t>
            </a:r>
          </a:p>
          <a:p>
            <a:r>
              <a:rPr lang="ru-RU" sz="1600" dirty="0"/>
              <a:t>Пунктом 2 Постановления Правительства РФ от 27.05.2023 N 845 установлено, что выданные Министерством промышленности и торговли Российской Федерации до дня вступления в силу изменений, утвержденных настоящим постановлением, заключения о подтверждении производства промышленной продукции на территории Российской Федерации в отношении продукции, включенной в разделы XI, XXII, XXIII и XXVII приложения к постановлению Правительства Российской Федерации от 17 июля 2015 г. N 719 "О подтверждении производства промышленной продукции на территории Российской Федерации", действительны до окончания установленного срока их действия.</a:t>
            </a:r>
          </a:p>
        </p:txBody>
      </p:sp>
    </p:spTree>
    <p:extLst>
      <p:ext uri="{BB962C8B-B14F-4D97-AF65-F5344CB8AC3E}">
        <p14:creationId xmlns:p14="http://schemas.microsoft.com/office/powerpoint/2010/main" val="1153900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1A6AF-95E5-C736-A95D-DCDADDB6D5B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250C33-51D5-894F-E188-299217E6FA92}"/>
              </a:ext>
            </a:extLst>
          </p:cNvPr>
          <p:cNvSpPr>
            <a:spLocks noGrp="1"/>
          </p:cNvSpPr>
          <p:nvPr>
            <p:ph type="title"/>
          </p:nvPr>
        </p:nvSpPr>
        <p:spPr>
          <a:xfrm>
            <a:off x="412072" y="196450"/>
            <a:ext cx="10515600" cy="558152"/>
          </a:xfrm>
        </p:spPr>
        <p:txBody>
          <a:bodyPr>
            <a:normAutofit/>
          </a:bodyPr>
          <a:lstStyle/>
          <a:p>
            <a:r>
              <a:rPr lang="ru-RU" sz="2400" dirty="0">
                <a:solidFill>
                  <a:srgbClr val="0070C0"/>
                </a:solidFill>
              </a:rPr>
              <a:t>Решение Тульского УФАС от 3 марта 2025 г. N 071/06/106-187/2025 (4 из 5)</a:t>
            </a:r>
          </a:p>
        </p:txBody>
      </p:sp>
      <p:sp>
        <p:nvSpPr>
          <p:cNvPr id="3" name="Объект 2">
            <a:extLst>
              <a:ext uri="{FF2B5EF4-FFF2-40B4-BE49-F238E27FC236}">
                <a16:creationId xmlns:a16="http://schemas.microsoft.com/office/drawing/2014/main" id="{E750D5EF-0D59-8259-FAAE-60109E62C7E3}"/>
              </a:ext>
            </a:extLst>
          </p:cNvPr>
          <p:cNvSpPr>
            <a:spLocks noGrp="1"/>
          </p:cNvSpPr>
          <p:nvPr>
            <p:ph idx="1"/>
          </p:nvPr>
        </p:nvSpPr>
        <p:spPr>
          <a:xfrm>
            <a:off x="319596" y="887767"/>
            <a:ext cx="11576481" cy="5289196"/>
          </a:xfrm>
        </p:spPr>
        <p:txBody>
          <a:bodyPr>
            <a:noAutofit/>
          </a:bodyPr>
          <a:lstStyle/>
          <a:p>
            <a:r>
              <a:rPr lang="ru-RU" sz="1600" dirty="0"/>
              <a:t>Постановление Правительства РФ от 27.05.2023 N 845 </a:t>
            </a:r>
            <a:r>
              <a:rPr lang="ru-RU" sz="1600" dirty="0">
                <a:solidFill>
                  <a:srgbClr val="FF0000"/>
                </a:solidFill>
              </a:rPr>
              <a:t>вступило в законную силу 01.06.2023.</a:t>
            </a:r>
          </a:p>
          <a:p>
            <a:r>
              <a:rPr lang="ru-RU" sz="1600" dirty="0"/>
              <a:t>Таким образом, заключения, выданные Минпромторгом России до вступления в силу Постановления N 845 в отношении продукции, включенной в разделы XI, XXII, XXIII и XXVII приложения к Постановлению N 719, не содержат указания совокупного количества баллов. В связи с этим к продукции, включенной в реестр российской промышленной продукции, не предъявляется требование об указании совокупного количества баллов. Вместе с тем такая продукция считается произведенной на территории Российской Федерации, а реестровые записи действующими.</a:t>
            </a:r>
          </a:p>
          <a:p>
            <a:r>
              <a:rPr lang="ru-RU" sz="1600" dirty="0"/>
              <a:t>Аналогичная позиция изложена в Письме Минпромторга России от 19.10.2023 года N 112459/12.</a:t>
            </a:r>
          </a:p>
          <a:p>
            <a:r>
              <a:rPr lang="ru-RU" sz="1600" dirty="0"/>
              <a:t>В рассматриваемом случае, заключение о подтверждении производства промышленной продукции на территории Российской Федерации от 09.06.2022 N 54831/25 на продукцию Тренажер-манекен пострадавшего М4038 выдано до вступления в силу Постановления N 845.</a:t>
            </a:r>
          </a:p>
          <a:p>
            <a:r>
              <a:rPr lang="ru-RU" sz="1600" dirty="0"/>
              <a:t>Следовательно, заключение о подтверждении производства промышленной продукции на территории Российской Федерации от 09.06.2022 N 54831/25 со сроком действия до 08.06.2025, на основании которого присвоена реестровая запись из реестра российской промышленной продукции N 10306684, выданное до вступления в силу Постановления N 845, при отсутствии количества баллов в составе реестровой записи, присвоенной продукции, может являться подтверждением соответствия закупаемого промышленного товара требованиям, установленным Постановлением N 1857, а продукция, в отношении которой сформирована такая запись, может быть предложена для целей участия в закупках для государственных и муниципальных нужд при применении постановления N 1857.</a:t>
            </a:r>
          </a:p>
          <a:p>
            <a:r>
              <a:rPr lang="ru-RU" sz="1600" dirty="0"/>
              <a:t>В заявке заявителя, равно, как в заявках еще 3-х участников, указавших один и тот же реестровый номер 10538115 на продукцию Тренажёр для приёмов сердечно-лёгочной и мозговой реанимации пружинно-механический "Максим I-01" производителя АКЦИОНЕРНОЕ ОБЩЕСТВО "МЕДИУС", который  сформирован на основании акта экспертизы ТПП N 002-11-11212 от 08.05.2024, заключения о подтверждении производства промышленной продукции на территории Российской Федерации от 17.05.2024 N 50376/08 со сроком действия до 16.05.2027. Этот номер не содержит информации о соответствии количества баллов достаточных для целей закупок промышленной продукции.</a:t>
            </a:r>
          </a:p>
        </p:txBody>
      </p:sp>
    </p:spTree>
    <p:extLst>
      <p:ext uri="{BB962C8B-B14F-4D97-AF65-F5344CB8AC3E}">
        <p14:creationId xmlns:p14="http://schemas.microsoft.com/office/powerpoint/2010/main" val="2979402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4F274-9BFB-54C9-335A-0A6BB031621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4012F8-AB30-6771-9D3B-302956A0C57C}"/>
              </a:ext>
            </a:extLst>
          </p:cNvPr>
          <p:cNvSpPr>
            <a:spLocks noGrp="1"/>
          </p:cNvSpPr>
          <p:nvPr>
            <p:ph type="title"/>
          </p:nvPr>
        </p:nvSpPr>
        <p:spPr>
          <a:xfrm>
            <a:off x="412072" y="196450"/>
            <a:ext cx="10515600" cy="558152"/>
          </a:xfrm>
        </p:spPr>
        <p:txBody>
          <a:bodyPr>
            <a:normAutofit/>
          </a:bodyPr>
          <a:lstStyle/>
          <a:p>
            <a:r>
              <a:rPr lang="ru-RU" sz="2400" dirty="0">
                <a:solidFill>
                  <a:srgbClr val="0070C0"/>
                </a:solidFill>
              </a:rPr>
              <a:t>Решение Тульского УФАС от 3 марта 2025 г. N 071/06/106-187/2025 (5 из 5)</a:t>
            </a:r>
          </a:p>
        </p:txBody>
      </p:sp>
      <p:sp>
        <p:nvSpPr>
          <p:cNvPr id="3" name="Объект 2">
            <a:extLst>
              <a:ext uri="{FF2B5EF4-FFF2-40B4-BE49-F238E27FC236}">
                <a16:creationId xmlns:a16="http://schemas.microsoft.com/office/drawing/2014/main" id="{365193F0-CD1C-270C-D18F-5E6D760CFBAD}"/>
              </a:ext>
            </a:extLst>
          </p:cNvPr>
          <p:cNvSpPr>
            <a:spLocks noGrp="1"/>
          </p:cNvSpPr>
          <p:nvPr>
            <p:ph idx="1"/>
          </p:nvPr>
        </p:nvSpPr>
        <p:spPr>
          <a:xfrm>
            <a:off x="319596" y="887767"/>
            <a:ext cx="11576481" cy="5289196"/>
          </a:xfrm>
        </p:spPr>
        <p:txBody>
          <a:bodyPr>
            <a:noAutofit/>
          </a:bodyPr>
          <a:lstStyle/>
          <a:p>
            <a:r>
              <a:rPr lang="ru-RU" sz="1600" dirty="0"/>
              <a:t>Участник закупки с идентификационным номером заявки 118210969 представил в составе заявки, в том числе следующую информацию:</a:t>
            </a:r>
          </a:p>
          <a:p>
            <a:r>
              <a:rPr lang="ru-RU" sz="1600" dirty="0"/>
              <a:t>- страна происхождения товара - Российская Федерация;</a:t>
            </a:r>
          </a:p>
          <a:p>
            <a:r>
              <a:rPr lang="ru-RU" sz="1600" dirty="0"/>
              <a:t>- номер реестровой записи из реестра российской промышленной продукции - 10306684.</a:t>
            </a:r>
          </a:p>
          <a:p>
            <a:r>
              <a:rPr lang="ru-RU" sz="1600" dirty="0"/>
              <a:t>Установлено, что реестровая запись N 10306684 на продукцию Тренажер-манекен пострадавшего М4038 производителя ОБЩЕСТВО С ОГРАНИЧЕННОЙ ОТВЕТСТВЕННОСТЬЮ "ПРОИЗВОДСТВЕННОЕ ОБЪЕДИНЕНИЕ "ЗАРНИЦА", сформированная на основании заключения о подтверждении производства промышленной продукции на территории Российской Федерации от 09.06.2022 N 54831/25 со сроком действия до 08.06.2025, не содержит информации о соответствии количества баллов достаточных для целей закупок промышленной продукции.</a:t>
            </a:r>
          </a:p>
          <a:p>
            <a:r>
              <a:rPr lang="ru-RU" sz="1600" dirty="0"/>
              <a:t>Но так как Заключение было выдано до появления требований по совокупному количеству баллов, оно соответствует требованиям в рамках 1875 ПП РФ.</a:t>
            </a:r>
          </a:p>
          <a:p>
            <a:r>
              <a:rPr lang="ru-RU" sz="1600" b="1" dirty="0">
                <a:solidFill>
                  <a:srgbClr val="00B050"/>
                </a:solidFill>
              </a:rPr>
              <a:t>Жалоба не обоснована</a:t>
            </a:r>
          </a:p>
          <a:p>
            <a:endParaRPr lang="ru-RU" sz="1600" b="1" dirty="0">
              <a:solidFill>
                <a:srgbClr val="00B050"/>
              </a:solidFill>
            </a:endParaRPr>
          </a:p>
          <a:p>
            <a:r>
              <a:rPr lang="ru-RU" sz="1600" b="1" dirty="0">
                <a:solidFill>
                  <a:srgbClr val="7030A0"/>
                </a:solidFill>
              </a:rPr>
              <a:t>Аналогичное решение  - Решение Управления Федеральной антимонопольной службы по Тверской области от 8 апреля 2025 г. N 069/06/105-341/2025</a:t>
            </a:r>
          </a:p>
        </p:txBody>
      </p:sp>
    </p:spTree>
    <p:extLst>
      <p:ext uri="{BB962C8B-B14F-4D97-AF65-F5344CB8AC3E}">
        <p14:creationId xmlns:p14="http://schemas.microsoft.com/office/powerpoint/2010/main" val="4279328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27C935-B418-DACF-AF86-A083CEE05335}"/>
              </a:ext>
            </a:extLst>
          </p:cNvPr>
          <p:cNvSpPr>
            <a:spLocks noGrp="1"/>
          </p:cNvSpPr>
          <p:nvPr>
            <p:ph type="title"/>
          </p:nvPr>
        </p:nvSpPr>
        <p:spPr>
          <a:xfrm>
            <a:off x="838200" y="91748"/>
            <a:ext cx="10515600" cy="850933"/>
          </a:xfrm>
        </p:spPr>
        <p:txBody>
          <a:bodyPr>
            <a:normAutofit fontScale="90000"/>
          </a:bodyPr>
          <a:lstStyle/>
          <a:p>
            <a:r>
              <a:rPr lang="ru-RU" sz="2400" dirty="0">
                <a:solidFill>
                  <a:srgbClr val="FF0000"/>
                </a:solidFill>
              </a:rPr>
              <a:t>«Условно Встречное» </a:t>
            </a:r>
            <a:r>
              <a:rPr lang="ru-RU" sz="2400" dirty="0">
                <a:solidFill>
                  <a:srgbClr val="0070C0"/>
                </a:solidFill>
              </a:rPr>
              <a:t>РЕШЕНИЕ Комиссии Марийского УФАС по контролю в сфере закупок по делу № 012/06/105-209/2025  8 апреля 2025 года (1 из 3) </a:t>
            </a:r>
            <a:r>
              <a:rPr lang="ru-RU" sz="2400" dirty="0">
                <a:solidFill>
                  <a:srgbClr val="FF0000"/>
                </a:solidFill>
              </a:rPr>
              <a:t>(44-ФЗ)</a:t>
            </a:r>
          </a:p>
        </p:txBody>
      </p:sp>
      <p:sp>
        <p:nvSpPr>
          <p:cNvPr id="3" name="Объект 2">
            <a:extLst>
              <a:ext uri="{FF2B5EF4-FFF2-40B4-BE49-F238E27FC236}">
                <a16:creationId xmlns:a16="http://schemas.microsoft.com/office/drawing/2014/main" id="{2F69D021-01E7-9435-D766-997ABA1A69A9}"/>
              </a:ext>
            </a:extLst>
          </p:cNvPr>
          <p:cNvSpPr>
            <a:spLocks noGrp="1"/>
          </p:cNvSpPr>
          <p:nvPr>
            <p:ph idx="1"/>
          </p:nvPr>
        </p:nvSpPr>
        <p:spPr>
          <a:xfrm>
            <a:off x="378644" y="942681"/>
            <a:ext cx="11434712" cy="5130588"/>
          </a:xfrm>
        </p:spPr>
        <p:txBody>
          <a:bodyPr>
            <a:normAutofit fontScale="25000" lnSpcReduction="20000"/>
          </a:bodyPr>
          <a:lstStyle/>
          <a:p>
            <a:r>
              <a:rPr lang="ru-RU" sz="6400" dirty="0"/>
              <a:t>Жалуется ООО «Страта» на действия комиссии по осуществлению закупок при проведении электронного аукциона на поставку спецодежды (номер извещения в ЕИС 0108500000425001149). Заказчик  - ГБУ РМЭ «Станция скорой медицинской помощи»; от уполномоченного органа – Комитет по регулированию контрактной системы в сфере закупок Республики Марий Эл.</a:t>
            </a:r>
          </a:p>
          <a:p>
            <a:r>
              <a:rPr lang="ru-RU" sz="6400" dirty="0"/>
              <a:t>По мнению Заявителя представленное в составе заявки заключение о подтверждении производства промышленной продукции на территории Российской Федерации выдано до 17.05.2024 и срок его действия не истек, а значит комиссия заказчика не вправе отклонить заявку по причине отсутствия в выписках из него сведений о совокупном количестве баллов.</a:t>
            </a:r>
          </a:p>
          <a:p>
            <a:r>
              <a:rPr lang="ru-RU" sz="6400" dirty="0"/>
              <a:t>Постановлением Правительства от 17.05.2024 № 610 «О внесении изменений в Постановление Правительства Российской Федерации от 17.07.2015 № 719» (далее - Постановление № 610) утверждены изменения, которые внесены в приложение к Постановлению № 719. </a:t>
            </a:r>
          </a:p>
          <a:p>
            <a:r>
              <a:rPr lang="ru-RU" sz="6400" dirty="0"/>
              <a:t>Так, Приложение к Постановлению Правительства РФ № 719 дополнено примечаниями 39-53, из которых примечание 53 гласит: «Для целей осуществления закупок продукции, включенной в раздел XVII настоящего приложения, для обеспечения государственных и муниципальных нужд в рамках Федерального закона «О контрактной системе в сфере закупок товаров, работ, услуг для обеспечения государственных и муниципальных нужд», предусматривающих в качестве требования наличие заключения о подтверждении производства промышленной продукции на территории Российской Федерации, выданного в соответствии с постановлением Правительства Российской Федерации от 17 июля 2015 г. № 719 «О подтверждении производства промышленной продукции на территории Российской Федерации», а также для целей отнесения указанной промышленной продукции к продукции, произведенной на территории Российской Федерации, при ее производстве должны выполняться требования и технологические операции, предусмотренные разделом XVII настоящего приложения, обеспечивающие достижение следующего минимально возможного количества баллов в части товарных позиций: </a:t>
            </a:r>
            <a:r>
              <a:rPr lang="ru-RU" sz="6400" u="sng" dirty="0"/>
              <a:t>14.12 «Спецодежда (кроме ОКПД 2 14.12.30.150 «Рукавицы, перчатки производственные и профессиональные»)» - не менее 80 баллов, при наличии утеплителя - не менее 100 баллов (для производства изделий из тканей), не менее 40 баллов (для производства изделий из полимерных и пленочных материалов методами высокочастотной, ультразвуковой сварки), не менее 60 баллов (для производства изделий из трикотажного полотна), не менее 50 баллов (для производства изделий из материалов нетканых). </a:t>
            </a:r>
          </a:p>
          <a:p>
            <a:endParaRPr lang="ru-RU" dirty="0"/>
          </a:p>
        </p:txBody>
      </p:sp>
    </p:spTree>
    <p:extLst>
      <p:ext uri="{BB962C8B-B14F-4D97-AF65-F5344CB8AC3E}">
        <p14:creationId xmlns:p14="http://schemas.microsoft.com/office/powerpoint/2010/main" val="2713594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B6029-F64A-F811-1B4A-3A9C683C454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32A7AA-5AB5-D3BF-FF8F-AE1AF8DAE3D6}"/>
              </a:ext>
            </a:extLst>
          </p:cNvPr>
          <p:cNvSpPr>
            <a:spLocks noGrp="1"/>
          </p:cNvSpPr>
          <p:nvPr>
            <p:ph type="title"/>
          </p:nvPr>
        </p:nvSpPr>
        <p:spPr>
          <a:xfrm>
            <a:off x="838200" y="91748"/>
            <a:ext cx="10515600" cy="850933"/>
          </a:xfrm>
        </p:spPr>
        <p:txBody>
          <a:bodyPr>
            <a:normAutofit/>
          </a:bodyPr>
          <a:lstStyle/>
          <a:p>
            <a:r>
              <a:rPr lang="ru-RU" sz="2400" dirty="0">
                <a:solidFill>
                  <a:srgbClr val="0070C0"/>
                </a:solidFill>
              </a:rPr>
              <a:t>РЕШЕНИЕ Комиссии Марийского УФАС по контролю в сфере закупок по делу № 012/06/105-209/2025  8 апреля 2025 года (2 из 3)</a:t>
            </a:r>
          </a:p>
        </p:txBody>
      </p:sp>
      <p:sp>
        <p:nvSpPr>
          <p:cNvPr id="3" name="Объект 2">
            <a:extLst>
              <a:ext uri="{FF2B5EF4-FFF2-40B4-BE49-F238E27FC236}">
                <a16:creationId xmlns:a16="http://schemas.microsoft.com/office/drawing/2014/main" id="{A39E5113-F789-3C7A-F1A3-0163884FB2E4}"/>
              </a:ext>
            </a:extLst>
          </p:cNvPr>
          <p:cNvSpPr>
            <a:spLocks noGrp="1"/>
          </p:cNvSpPr>
          <p:nvPr>
            <p:ph idx="1"/>
          </p:nvPr>
        </p:nvSpPr>
        <p:spPr>
          <a:xfrm>
            <a:off x="339365" y="1046375"/>
            <a:ext cx="11566689" cy="5130588"/>
          </a:xfrm>
        </p:spPr>
        <p:txBody>
          <a:bodyPr>
            <a:normAutofit fontScale="25000" lnSpcReduction="20000"/>
          </a:bodyPr>
          <a:lstStyle/>
          <a:p>
            <a:r>
              <a:rPr lang="ru-RU" sz="7200" dirty="0"/>
              <a:t>Установлено, что участник с идентификационным номером заявки № 2 (ООО «Страта») предоставил номер записи из реестра российской промышленной продукции. При этом, данная реестровая запись не содержит сведений о совокупном количестве баллов за выполнение (освоение) на территории Российской Федерации соответствующих операций (условий), которое составляет или превышает значение, определенное Постановление № 719 для целей осуществления закупок. </a:t>
            </a:r>
          </a:p>
          <a:p>
            <a:r>
              <a:rPr lang="ru-RU" sz="7200" dirty="0"/>
              <a:t>В соответствии с подпунктом «а» пункта 1 части 4 статьи 14 Закона о контрактной если Правительством Российской Федерации установлен предусмотренный подпунктом «а» пункта 1 части 2 настоящей статьи запрет закупок товара заявка на участие в закупке, содержащая предложение о поставке такого товара, происходящего из иностранного государства, подлежит отклонению в соответствии с настоящим Федеральным законом.</a:t>
            </a:r>
          </a:p>
          <a:p>
            <a:r>
              <a:rPr lang="ru-RU" sz="7200" dirty="0"/>
              <a:t>Относительно довода Заявителя о том, что срок действия заключения о подтверждении производства промышленной продукции на территории Российской Федерации не истек, а значит комиссия заказчика не вправе отклонить заявку по причине отсутствия в выписках из него сведений о совокупном количестве баллов Комиссия Марийского УФАС России отмечает следующее.</a:t>
            </a:r>
          </a:p>
          <a:p>
            <a:r>
              <a:rPr lang="ru-RU" sz="7200" dirty="0"/>
              <a:t>Пунктом 2 Постановления № 610 установлено, что выданные Министерством промышленности и торговли Российской Федерации до даты вступления в силу настоящего постановления заключения о подтверждении производства промышленной продукции на территории Российской Федерации в отношении продукции, включенной, в том числе в раздел XVII приложения к Постановлению № 719, действительны до окончания установленного срока их действия. </a:t>
            </a:r>
          </a:p>
          <a:p>
            <a:r>
              <a:rPr lang="ru-RU" sz="7200" dirty="0"/>
              <a:t>Следовательно, Постановлением № 610 урегулирован только срок действия указанных заключений в связи с вносимыми изменениями. </a:t>
            </a:r>
          </a:p>
          <a:p>
            <a:endParaRPr lang="ru-RU" dirty="0"/>
          </a:p>
        </p:txBody>
      </p:sp>
    </p:spTree>
    <p:extLst>
      <p:ext uri="{BB962C8B-B14F-4D97-AF65-F5344CB8AC3E}">
        <p14:creationId xmlns:p14="http://schemas.microsoft.com/office/powerpoint/2010/main" val="257460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35DDA-0D7C-1C7A-0D7A-E3A2DD1A0CCE}"/>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02A0D2E4-C99C-7E57-F39B-0892D452509C}"/>
              </a:ext>
            </a:extLst>
          </p:cNvPr>
          <p:cNvSpPr>
            <a:spLocks noGrp="1"/>
          </p:cNvSpPr>
          <p:nvPr>
            <p:ph idx="1"/>
          </p:nvPr>
        </p:nvSpPr>
        <p:spPr>
          <a:xfrm>
            <a:off x="479376" y="260648"/>
            <a:ext cx="10515600" cy="4351338"/>
          </a:xfrm>
        </p:spPr>
        <p:txBody>
          <a:bodyPr>
            <a:normAutofit fontScale="25000" lnSpcReduction="20000"/>
          </a:bodyPr>
          <a:lstStyle/>
          <a:p>
            <a:r>
              <a:rPr lang="ru-RU" sz="7200" dirty="0"/>
              <a:t>Формирование и размещение на электронной площадке, специализированной электронной площадке заявки на участие в закупке осуществляются в соответствии со следующими требованиями:</a:t>
            </a:r>
          </a:p>
          <a:p>
            <a:r>
              <a:rPr lang="ru-RU" sz="7200" dirty="0"/>
              <a:t>б) путем заполнения экранных форм веб-интерфейса электронной площадки, специализированной электронной площадки подлежат указанию:</a:t>
            </a:r>
          </a:p>
          <a:p>
            <a:r>
              <a:rPr lang="ru-RU" sz="6400" dirty="0"/>
              <a:t>номер реестровой записи </a:t>
            </a:r>
            <a:r>
              <a:rPr lang="ru-RU" sz="6400" dirty="0">
                <a:solidFill>
                  <a:srgbClr val="FF0000"/>
                </a:solidFill>
              </a:rPr>
              <a:t>(при наличии такого номера) </a:t>
            </a:r>
            <a:r>
              <a:rPr lang="ru-RU" sz="6400" dirty="0"/>
              <a:t>из реестра российской промышленной продукции, предусмотренного Федеральным законом "О промышленной политике в Российской Федерации", в отношении товара (в том числе поставляемого при выполнении закупаемых работ, оказании закупаемых услуг), указанного в позициях 1 - 145 приложения N 1 к постановлению Правительства Российской Федерации от 23 декабря 2024 г. N 1875 "О мерах по предоставлению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 (далее - постановление Правительства Российской Федерации от 23 декабря 2024 г. N 1875), позициях 1 - 433 приложения N 2 к постановлению Правительства Российской Федерации от 23 декабря 2024 г. N 1875, если при осуществлении закупки применяются запрет и (или) ограничение, предусмотренные пунктом 1 постановления Правительства Российской Федерации от 23 декабря 2024 г. N 1875, и в соответствии с абзацем четвертым настоящего подпункта страной происхождения товара указана Российская Федерация. В случае если в отношении такого товара постановлением Правительства Российской Федерации от 17 июля 2015 г. N 719 "О подтверждении производства российской промышленной продукции" за выполнение (освоение) на территории Российской Федерации соответствующих операций (условий) установлены требования о совокупном количестве баллов, указывается </a:t>
            </a:r>
            <a:r>
              <a:rPr lang="ru-RU" sz="6400" b="1" dirty="0"/>
              <a:t>совокупное количество баллов </a:t>
            </a:r>
            <a:r>
              <a:rPr lang="ru-RU" sz="6400" dirty="0"/>
              <a:t>за выполнение (освоение) на территории Российской Федерации соответствующих операций (условий);</a:t>
            </a:r>
          </a:p>
          <a:p>
            <a:r>
              <a:rPr lang="ru-RU" sz="6400" dirty="0"/>
              <a:t>номер реестровой записи </a:t>
            </a:r>
            <a:r>
              <a:rPr lang="ru-RU" sz="6400" dirty="0">
                <a:solidFill>
                  <a:srgbClr val="FF0000"/>
                </a:solidFill>
              </a:rPr>
              <a:t>(при наличии такого номера) </a:t>
            </a:r>
            <a:r>
              <a:rPr lang="ru-RU" sz="6400" dirty="0"/>
              <a:t>из евразийского реестра промышленных товаров государств - членов Евразийского экономического союза, порядок формирования и ведения которого устанавливается правом Евразийского экономического союза, в отношении товара (в том числе поставляемого при выполнении закупаемых работ, оказании закупаемых услуг), указанного в позициях 1 - 145 приложения N 1 к постановлению Правительства Российской Федерации от 23 декабря 2024 г. N 1875, позициях 1 - 433 приложения N 2 к постановлению Правительства Российской Федерации от 23 декабря 2024 г. N 1875, если при осуществлении закупки применяются запрет и (или) ограничение, предусмотренные пунктом 1 постановления Правительства Российской Федерации от 23 декабря 2024 г. N 1875, и в соответствии с абзацем четвертым настоящего подпункта страной происхождения товара указано государство - член Евразийского экономического союза, за исключением Российской Федерации. При этом указывается </a:t>
            </a:r>
            <a:r>
              <a:rPr lang="ru-RU" sz="6400" b="1" dirty="0"/>
              <a:t>совокупное количество баллов </a:t>
            </a:r>
            <a:r>
              <a:rPr lang="ru-RU" sz="6400" dirty="0"/>
              <a:t>за выполнение (освоение) на территории Евразийского экономического союза соответствующих операций (условий), если в отношении такого товара правом Евразийского экономического союза установлены требования о совокупном количестве баллов за выполнение (освоение) на территории Евразийского экономического союза соответствующих операций (условий);</a:t>
            </a:r>
          </a:p>
          <a:p>
            <a:endParaRPr lang="ru-RU" dirty="0"/>
          </a:p>
        </p:txBody>
      </p:sp>
    </p:spTree>
    <p:extLst>
      <p:ext uri="{BB962C8B-B14F-4D97-AF65-F5344CB8AC3E}">
        <p14:creationId xmlns:p14="http://schemas.microsoft.com/office/powerpoint/2010/main" val="622174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BD5F9-B8EC-D3D5-D4E8-471E629728D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44185E-8C44-98AD-C8B0-A11C4D51A851}"/>
              </a:ext>
            </a:extLst>
          </p:cNvPr>
          <p:cNvSpPr>
            <a:spLocks noGrp="1"/>
          </p:cNvSpPr>
          <p:nvPr>
            <p:ph type="title"/>
          </p:nvPr>
        </p:nvSpPr>
        <p:spPr>
          <a:xfrm>
            <a:off x="838200" y="91748"/>
            <a:ext cx="10515600" cy="850933"/>
          </a:xfrm>
        </p:spPr>
        <p:txBody>
          <a:bodyPr>
            <a:normAutofit/>
          </a:bodyPr>
          <a:lstStyle/>
          <a:p>
            <a:r>
              <a:rPr lang="ru-RU" sz="2400" dirty="0">
                <a:solidFill>
                  <a:srgbClr val="0070C0"/>
                </a:solidFill>
              </a:rPr>
              <a:t>РЕШЕНИЕ Комиссии Марийского УФАС по контролю в сфере закупок по делу № 012/06/105-209/2025  8 апреля 2025 года (3 из 3)</a:t>
            </a:r>
          </a:p>
        </p:txBody>
      </p:sp>
      <p:sp>
        <p:nvSpPr>
          <p:cNvPr id="3" name="Объект 2">
            <a:extLst>
              <a:ext uri="{FF2B5EF4-FFF2-40B4-BE49-F238E27FC236}">
                <a16:creationId xmlns:a16="http://schemas.microsoft.com/office/drawing/2014/main" id="{F714D544-F757-0BBB-6F8B-AC3CE69C7FAA}"/>
              </a:ext>
            </a:extLst>
          </p:cNvPr>
          <p:cNvSpPr>
            <a:spLocks noGrp="1"/>
          </p:cNvSpPr>
          <p:nvPr>
            <p:ph idx="1"/>
          </p:nvPr>
        </p:nvSpPr>
        <p:spPr>
          <a:xfrm>
            <a:off x="312655" y="942681"/>
            <a:ext cx="11566689" cy="3431357"/>
          </a:xfrm>
        </p:spPr>
        <p:txBody>
          <a:bodyPr>
            <a:normAutofit fontScale="25000" lnSpcReduction="20000"/>
          </a:bodyPr>
          <a:lstStyle/>
          <a:p>
            <a:r>
              <a:rPr lang="ru-RU" sz="6400" dirty="0"/>
              <a:t>Из изложенного следует, что заключения, полученные до 17.05.2024, являются действующими, но требуют внесения соответствующих изменений с целью обеспечения возможности их принятия и учета для целей участия в государственных и муниципальных закупках, при проведении которых установлены запрет, ограничение допуска в соответствии с Постановлением № 1875. В противном случае, при несоблюдении комиссией по осуществлению закупок требований Постановления Правительства РФ № 1875 и Постановления Правительства РФ № 719 и признании заявок, содержащих сведения о реестровых записях из Реестра российской промышленной продукции без совокупного количества баллов, у участников закупки не будет необходимости и стимула внесения соответствующих изменений в реестровые записи, что приведет к несоблюдению требований Постановления Правительства РФ № 1875 и Постановления Правительства РФ № 719. </a:t>
            </a:r>
          </a:p>
          <a:p>
            <a:r>
              <a:rPr lang="ru-RU" sz="6400" dirty="0"/>
              <a:t>Таким образом, у комиссии по осуществлению закупок Заказчика имелись основания для отклонения заявки Заявителя.</a:t>
            </a:r>
          </a:p>
          <a:p>
            <a:r>
              <a:rPr lang="ru-RU" sz="6400" b="1" dirty="0">
                <a:solidFill>
                  <a:srgbClr val="00B050"/>
                </a:solidFill>
              </a:rPr>
              <a:t>Жалоба не обоснована</a:t>
            </a:r>
          </a:p>
          <a:p>
            <a:endParaRPr lang="ru-RU" sz="6400" b="1" dirty="0">
              <a:solidFill>
                <a:srgbClr val="00B050"/>
              </a:solidFill>
            </a:endParaRPr>
          </a:p>
          <a:p>
            <a:r>
              <a:rPr lang="ru-RU" sz="5600" dirty="0">
                <a:solidFill>
                  <a:srgbClr val="7030A0"/>
                </a:solidFill>
              </a:rPr>
              <a:t>Аналогичные решения -  Решение Управления Федеральной антимонопольной службы по Рязанской области от 8 апреля 2025 г. N 062/06/106-220/2025; Решение Управления Федеральной антимонопольной службы по Смоленской области от 31 марта 2025 г. N 067/06/48-212/2025; Решение Управления Федеральной антимонопольной службы по Архангельской области от 26 марта 2025 г. N 029/06/105-213/2025; Решение Управления Федеральной антимонопольной службы по Удмуртской Республике от 21 марта 2025 г. N 018/06/106-293/2025; Решение Управления Федеральной антимонопольной службы по Красноярскому краю от 4 марта 2025 г. N 024/06/106-440/2025; Решение Управления Федеральной антимонопольной службы по Оренбургской области от 2 апреля 2025 г. N 056/06/106-394/2025; Решение Управления Федеральной антимонопольной службы по Алтайскому краю от 4 апреля 2025 г. N 022/06/105-519/2025</a:t>
            </a:r>
          </a:p>
          <a:p>
            <a:r>
              <a:rPr lang="ru-RU" sz="5600" dirty="0">
                <a:solidFill>
                  <a:srgbClr val="7030A0"/>
                </a:solidFill>
              </a:rPr>
              <a:t>Решение Управления Федеральной антимонопольной службы по Московской области от 7 апреля 2025 г. N 050/06/105-11217/2025: Представленные заявителем в составе заявки заключения являются действующими, однако законодательство о контрактной системе в сфере закупок устанавливает более строгие требования к документам (сведениям), служащим для подтверждения страны происхождения товара, предлагаемого к поставке. Кроме того, тот факт, что заключение участника закупки N 119 ООО "</a:t>
            </a:r>
            <a:r>
              <a:rPr lang="ru-RU" sz="5600" dirty="0" err="1">
                <a:solidFill>
                  <a:srgbClr val="7030A0"/>
                </a:solidFill>
              </a:rPr>
              <a:t>Савикс</a:t>
            </a:r>
            <a:r>
              <a:rPr lang="ru-RU" sz="5600" dirty="0">
                <a:solidFill>
                  <a:srgbClr val="7030A0"/>
                </a:solidFill>
              </a:rPr>
              <a:t>-ЛТД" выдано до даты вступления в силу действующей редакции Постановления Правительства РФ N 719, не свидетельствует о том, что комиссия по осуществлению закупок должна признавать заявку, не содержащую информацию о совокупном количестве баллов, соответствующей требованиям извещения о закупке, в нарушение требований законодательства и игнорируя требования Постановления Правительства N 1875 и Постановления Правительства N 719".</a:t>
            </a:r>
          </a:p>
          <a:p>
            <a:r>
              <a:rPr lang="ru-RU" sz="5600" dirty="0">
                <a:solidFill>
                  <a:srgbClr val="7030A0"/>
                </a:solidFill>
              </a:rPr>
              <a:t>Решение Управления Федеральной антимонопольной службы по Калининградской области от 2 апреля 2025 г. N 039/06/50-291/2025: При этом, с даты вступления в силу изменений в Постановление N 719, предусматривающих введение балльной системы в отношении закупаемой продукции, заключения на такую промышленную продукцию, в которых отсутствует информация о совокупном количестве баллов за выполнение (освоение) на территории Российской Федерации соответствующих операций (условий), не могут быть использованы для подтверждения производства промышленной продукции на территории Российской Федерации в целях применения Постановления Правительства РФ от 23.12.2024 N 1875.</a:t>
            </a:r>
          </a:p>
        </p:txBody>
      </p:sp>
    </p:spTree>
    <p:extLst>
      <p:ext uri="{BB962C8B-B14F-4D97-AF65-F5344CB8AC3E}">
        <p14:creationId xmlns:p14="http://schemas.microsoft.com/office/powerpoint/2010/main" val="2643923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A5F8E5-5289-5BC3-D783-670E89F316FF}"/>
              </a:ext>
            </a:extLst>
          </p:cNvPr>
          <p:cNvSpPr>
            <a:spLocks noGrp="1"/>
          </p:cNvSpPr>
          <p:nvPr>
            <p:ph type="title"/>
          </p:nvPr>
        </p:nvSpPr>
        <p:spPr>
          <a:xfrm>
            <a:off x="838200" y="141189"/>
            <a:ext cx="10685016" cy="539848"/>
          </a:xfrm>
        </p:spPr>
        <p:txBody>
          <a:bodyPr>
            <a:normAutofit fontScale="90000"/>
          </a:bodyPr>
          <a:lstStyle/>
          <a:p>
            <a:r>
              <a:rPr lang="ru-RU" sz="2400" dirty="0">
                <a:solidFill>
                  <a:srgbClr val="FF0000"/>
                </a:solidFill>
              </a:rPr>
              <a:t>Решение Красноярского УФАС по жалобе № 024/06/106-658/2025 24 марта 2025 (1 из 2) (в рамках 44-ФЗ) (1 из 2)</a:t>
            </a:r>
          </a:p>
        </p:txBody>
      </p:sp>
      <p:sp>
        <p:nvSpPr>
          <p:cNvPr id="3" name="Объект 2">
            <a:extLst>
              <a:ext uri="{FF2B5EF4-FFF2-40B4-BE49-F238E27FC236}">
                <a16:creationId xmlns:a16="http://schemas.microsoft.com/office/drawing/2014/main" id="{A16F9C82-0C95-8B76-8677-5C7E1C1D8B64}"/>
              </a:ext>
            </a:extLst>
          </p:cNvPr>
          <p:cNvSpPr>
            <a:spLocks noGrp="1"/>
          </p:cNvSpPr>
          <p:nvPr>
            <p:ph idx="1"/>
          </p:nvPr>
        </p:nvSpPr>
        <p:spPr>
          <a:xfrm>
            <a:off x="838199" y="829558"/>
            <a:ext cx="10992439" cy="5778631"/>
          </a:xfrm>
        </p:spPr>
        <p:txBody>
          <a:bodyPr>
            <a:normAutofit fontScale="25000" lnSpcReduction="20000"/>
          </a:bodyPr>
          <a:lstStyle/>
          <a:p>
            <a:r>
              <a:rPr lang="ru-RU" sz="7200" dirty="0"/>
              <a:t>Поставка системного блока», извещение №0319200056825000019</a:t>
            </a:r>
          </a:p>
          <a:p>
            <a:r>
              <a:rPr lang="ru-RU" sz="7200" dirty="0"/>
              <a:t>Существо жалобы: нарушение аукционной комиссией порядка рассмотрения заявок участников электронного аукциона.</a:t>
            </a:r>
          </a:p>
          <a:p>
            <a:r>
              <a:rPr lang="ru-RU" sz="7200" dirty="0"/>
              <a:t>Объектом закупки является «Поставка ноутбуков для нужд строящегося образовательного учреждения» с применением кода ОКПД 2 - 26.20.15.000, на основании которого в извещении об осуществлении закупки установлен запрет согласно п. 199 «Машины вычислительные электронные цифровые прочие, содержащие или не содержащие в одном корпусе одно или два из следующих устройств для автоматической обработки данных: запоминающие устройства, устройства ввода, устройства вывода» Перечня № 2 ПП РФ № 1875.</a:t>
            </a:r>
          </a:p>
          <a:p>
            <a:r>
              <a:rPr lang="ru-RU" sz="7200" dirty="0"/>
              <a:t>В силу п. 3 ПП РФ № 1875 подтверждением страны происхождения товаров является указание номеров реестровых записей из реестра промышленной продукции, предусмотренного статьей 17.1 Федерального закона «О промышленной политике в Российской Федерации» произведенной на территории РФ, а также информации о совокупном количестве баллов за выполнение технологических операций, если это предусмотрено Постановлением Правительства РФ от 17.07.2015 № 719 «О подтверждении производства промышленной продукции на территории РФ» (далее - ПП РФ № 719).</a:t>
            </a:r>
          </a:p>
          <a:p>
            <a:r>
              <a:rPr lang="ru-RU" sz="7200" dirty="0"/>
              <a:t>Пунктом 1 ПП РФ № 719 установлены критерии подтверждения производства промышленной продукции на территории Российской Федерации.</a:t>
            </a:r>
          </a:p>
          <a:p>
            <a:r>
              <a:rPr lang="ru-RU" sz="7200" dirty="0"/>
              <a:t>Приложением к ПП РФ № 719 являются требования к промышленной продукции, предъявляемые в целях ее отнесения к продукции, произведенной на территории РФ.</a:t>
            </a:r>
          </a:p>
          <a:p>
            <a:r>
              <a:rPr lang="ru-RU" sz="7200" dirty="0"/>
              <a:t>В частности, абзацем 10 пункта 26 Примечаний к ПП РФ № 719 установлено следующее: 26.20.11 «26.20.15 «Машины вычислительные электронные цифровые прочие, содержащие или не содержащие в одном корпусе одно или два из следующих устройств для автоматической обработки данных: запоминающие устройства, устройства ввода, устройства вывода»: до 31 декабря 2022 г. - не менее 90 баллов; с 1 января 2023 г. - не менее 100 баллов; с 1 января 2024 г. - не менее 140 баллов».</a:t>
            </a:r>
          </a:p>
          <a:p>
            <a:endParaRPr lang="ru-RU" dirty="0"/>
          </a:p>
        </p:txBody>
      </p:sp>
    </p:spTree>
    <p:extLst>
      <p:ext uri="{BB962C8B-B14F-4D97-AF65-F5344CB8AC3E}">
        <p14:creationId xmlns:p14="http://schemas.microsoft.com/office/powerpoint/2010/main" val="374815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AB479-C084-6707-07D2-8FC39E7BF46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4945FA-2809-B056-C57C-42202B1A091D}"/>
              </a:ext>
            </a:extLst>
          </p:cNvPr>
          <p:cNvSpPr>
            <a:spLocks noGrp="1"/>
          </p:cNvSpPr>
          <p:nvPr>
            <p:ph type="title"/>
          </p:nvPr>
        </p:nvSpPr>
        <p:spPr>
          <a:xfrm>
            <a:off x="599780" y="167822"/>
            <a:ext cx="10992439" cy="539848"/>
          </a:xfrm>
        </p:spPr>
        <p:txBody>
          <a:bodyPr>
            <a:normAutofit fontScale="90000"/>
          </a:bodyPr>
          <a:lstStyle/>
          <a:p>
            <a:r>
              <a:rPr lang="ru-RU" sz="2400" dirty="0">
                <a:solidFill>
                  <a:srgbClr val="FF0000"/>
                </a:solidFill>
              </a:rPr>
              <a:t>Решение Красноярского УФАС по жалобе № 024/06/106-658/2025 24 марта 2025 (2 из 2)</a:t>
            </a:r>
          </a:p>
        </p:txBody>
      </p:sp>
      <p:sp>
        <p:nvSpPr>
          <p:cNvPr id="3" name="Объект 2">
            <a:extLst>
              <a:ext uri="{FF2B5EF4-FFF2-40B4-BE49-F238E27FC236}">
                <a16:creationId xmlns:a16="http://schemas.microsoft.com/office/drawing/2014/main" id="{FDFA029C-0BF0-44F9-DD44-ADF9DDD839BC}"/>
              </a:ext>
            </a:extLst>
          </p:cNvPr>
          <p:cNvSpPr>
            <a:spLocks noGrp="1"/>
          </p:cNvSpPr>
          <p:nvPr>
            <p:ph idx="1"/>
          </p:nvPr>
        </p:nvSpPr>
        <p:spPr>
          <a:xfrm>
            <a:off x="838199" y="829558"/>
            <a:ext cx="10992439" cy="5778631"/>
          </a:xfrm>
        </p:spPr>
        <p:txBody>
          <a:bodyPr>
            <a:normAutofit fontScale="25000" lnSpcReduction="20000"/>
          </a:bodyPr>
          <a:lstStyle/>
          <a:p>
            <a:r>
              <a:rPr lang="ru-RU" sz="7200" dirty="0"/>
              <a:t>На основании вышеизложенного Комиссия приходит к выводу о том, что на момент размещения извещения о проведении электронного аукциона (05.03.2025), информация о совокупном количестве баллов для приобретаемого заказчиком вида продукции была предусмотрена ПП РФ № 719, а именно, не менее 140 баллов.</a:t>
            </a:r>
          </a:p>
          <a:p>
            <a:r>
              <a:rPr lang="ru-RU" sz="7200" dirty="0"/>
              <a:t>Вместе с тем, ПП РФ № 1875 устанавливает требование о представлении сведений о совокупном количестве баллов в случае, если такие баллы предусмотрены ПП РФ № 719.</a:t>
            </a:r>
          </a:p>
          <a:p>
            <a:r>
              <a:rPr lang="ru-RU" sz="7200" dirty="0"/>
              <a:t>Согласно Протоколу подведения итогов определения поставщика (подрядчика, исполнителя) от 17.03.2025 № ИЭА1 заявка 118399223 была признана соответствующей, участник, подавший заявку 118399223 был признан победителем электронного аукциона.</a:t>
            </a:r>
          </a:p>
          <a:p>
            <a:r>
              <a:rPr lang="ru-RU" sz="7200" dirty="0"/>
              <a:t>Изучив совокупность документов и сведений, имеющихся в содержании заявки подателя жалобы, Комиссия установила, что в составе такой заявки представлена реестровая запись из Реестра российской промышленной продукции, имеющая реестровый номер 118399223 подтверждающая производство промышленной продукции на территории РФ, однако в представленной в составе заявки выписке из реестра российской промышленной продукции указана информация о совокупном количестве баллов — 135, что не соответствует ПП РФ № 719.</a:t>
            </a:r>
          </a:p>
          <a:p>
            <a:r>
              <a:rPr lang="ru-RU" sz="7200" dirty="0"/>
              <a:t>Таким образом, заявка победителя электронного аукциона 118399223 подлежала отклонению, вследствие чего аукционной комиссией принято неправомерное решение о признании участника закупки победителем электронного аукциона.</a:t>
            </a:r>
          </a:p>
          <a:p>
            <a:r>
              <a:rPr lang="ru-RU" sz="7200" dirty="0"/>
              <a:t>Аукционной комиссией Заказчика нарушены положения подпункта «а» пункта 1 части 5 статьи 49 Закона о контрактной системе.</a:t>
            </a:r>
          </a:p>
          <a:p>
            <a:r>
              <a:rPr lang="ru-RU" sz="7200" dirty="0">
                <a:solidFill>
                  <a:srgbClr val="FF0000"/>
                </a:solidFill>
              </a:rPr>
              <a:t>Жалоба обоснована</a:t>
            </a:r>
          </a:p>
          <a:p>
            <a:endParaRPr lang="ru-RU" sz="7200" dirty="0"/>
          </a:p>
          <a:p>
            <a:endParaRPr lang="ru-RU" dirty="0"/>
          </a:p>
        </p:txBody>
      </p:sp>
    </p:spTree>
    <p:extLst>
      <p:ext uri="{BB962C8B-B14F-4D97-AF65-F5344CB8AC3E}">
        <p14:creationId xmlns:p14="http://schemas.microsoft.com/office/powerpoint/2010/main" val="2662793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D04AF-5D5B-4336-DFE3-C43673FDF97B}"/>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331B19E-B30E-D8B9-5903-49CB648E045E}"/>
              </a:ext>
            </a:extLst>
          </p:cNvPr>
          <p:cNvSpPr/>
          <p:nvPr/>
        </p:nvSpPr>
        <p:spPr>
          <a:xfrm>
            <a:off x="554116" y="89120"/>
            <a:ext cx="10765655" cy="533865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FD69AF8C-4351-95ED-4765-6B90C92AF37A}"/>
              </a:ext>
            </a:extLst>
          </p:cNvPr>
          <p:cNvSpPr>
            <a:spLocks noGrp="1"/>
          </p:cNvSpPr>
          <p:nvPr>
            <p:ph idx="1"/>
          </p:nvPr>
        </p:nvSpPr>
        <p:spPr>
          <a:xfrm>
            <a:off x="679140" y="195651"/>
            <a:ext cx="10515600" cy="5232122"/>
          </a:xfrm>
        </p:spPr>
        <p:txBody>
          <a:bodyPr>
            <a:normAutofit fontScale="85000" lnSpcReduction="20000"/>
          </a:bodyPr>
          <a:lstStyle/>
          <a:p>
            <a:pPr marL="0" lvl="0" indent="0" algn="just">
              <a:lnSpc>
                <a:spcPct val="100000"/>
              </a:lnSpc>
              <a:spcBef>
                <a:spcPts val="600"/>
              </a:spcBef>
              <a:buNone/>
            </a:pPr>
            <a:r>
              <a:rPr lang="ru-RU" sz="2100" spc="-10" dirty="0">
                <a:solidFill>
                  <a:srgbClr val="000000"/>
                </a:solidFill>
                <a:effectLst/>
                <a:latin typeface="Times New Roman" panose="02020603050405020304" pitchFamily="18" charset="0"/>
                <a:ea typeface="Times New Roman" panose="02020603050405020304" pitchFamily="18" charset="0"/>
              </a:rPr>
              <a:t>3. Установить, что информацией и документами,  подтверждающими страну происхождения товара для целей настоящего постановления, являются:</a:t>
            </a:r>
            <a:endParaRPr lang="ru-RU" sz="2100" dirty="0">
              <a:solidFill>
                <a:srgbClr val="000000"/>
              </a:solidFill>
              <a:effectLst/>
              <a:latin typeface="Times New Roman" panose="02020603050405020304" pitchFamily="18" charset="0"/>
              <a:ea typeface="Times New Roman" panose="02020603050405020304" pitchFamily="18" charset="0"/>
            </a:endParaRPr>
          </a:p>
          <a:p>
            <a:pPr marL="457200" lvl="1" indent="0" algn="just">
              <a:lnSpc>
                <a:spcPct val="100000"/>
              </a:lnSpc>
              <a:spcBef>
                <a:spcPts val="600"/>
              </a:spcBef>
              <a:buNone/>
            </a:pPr>
            <a:r>
              <a:rPr lang="ru-RU" sz="2100" dirty="0">
                <a:solidFill>
                  <a:srgbClr val="000000"/>
                </a:solidFill>
                <a:latin typeface="Times New Roman" panose="02020603050405020304" pitchFamily="18" charset="0"/>
                <a:ea typeface="Times New Roman" panose="02020603050405020304" pitchFamily="18" charset="0"/>
              </a:rPr>
              <a:t>б) для подтверждения происхождения товаров, указанных в </a:t>
            </a:r>
            <a:r>
              <a:rPr lang="ru-RU" sz="2100" b="1" dirty="0">
                <a:solidFill>
                  <a:srgbClr val="000000"/>
                </a:solidFill>
                <a:latin typeface="Times New Roman" panose="02020603050405020304" pitchFamily="18" charset="0"/>
                <a:ea typeface="Times New Roman" panose="02020603050405020304" pitchFamily="18" charset="0"/>
              </a:rPr>
              <a:t>позициях 1 - 145 приложения N 1 </a:t>
            </a:r>
            <a:r>
              <a:rPr lang="ru-RU" sz="2100" dirty="0">
                <a:solidFill>
                  <a:srgbClr val="000000"/>
                </a:solidFill>
                <a:latin typeface="Times New Roman" panose="02020603050405020304" pitchFamily="18" charset="0"/>
                <a:ea typeface="Times New Roman" panose="02020603050405020304" pitchFamily="18" charset="0"/>
              </a:rPr>
              <a:t>к настоящему постановлению, </a:t>
            </a:r>
            <a:r>
              <a:rPr lang="ru-RU" sz="2100" b="1" dirty="0">
                <a:solidFill>
                  <a:srgbClr val="000000"/>
                </a:solidFill>
                <a:latin typeface="Times New Roman" panose="02020603050405020304" pitchFamily="18" charset="0"/>
                <a:ea typeface="Times New Roman" panose="02020603050405020304" pitchFamily="18" charset="0"/>
              </a:rPr>
              <a:t>позициях 1 - 433 приложения N 2 </a:t>
            </a:r>
            <a:r>
              <a:rPr lang="ru-RU" sz="2100" dirty="0">
                <a:solidFill>
                  <a:srgbClr val="000000"/>
                </a:solidFill>
                <a:latin typeface="Times New Roman" panose="02020603050405020304" pitchFamily="18" charset="0"/>
                <a:ea typeface="Times New Roman" panose="02020603050405020304" pitchFamily="18" charset="0"/>
              </a:rPr>
              <a:t>к настоящему постановлению, </a:t>
            </a:r>
            <a:r>
              <a:rPr lang="ru-RU" sz="2100" b="1" dirty="0">
                <a:solidFill>
                  <a:srgbClr val="000000"/>
                </a:solidFill>
                <a:latin typeface="Times New Roman" panose="02020603050405020304" pitchFamily="18" charset="0"/>
                <a:ea typeface="Times New Roman" panose="02020603050405020304" pitchFamily="18" charset="0"/>
              </a:rPr>
              <a:t>приложении N 3 </a:t>
            </a:r>
            <a:r>
              <a:rPr lang="ru-RU" sz="2100" dirty="0">
                <a:solidFill>
                  <a:srgbClr val="000000"/>
                </a:solidFill>
                <a:latin typeface="Times New Roman" panose="02020603050405020304" pitchFamily="18" charset="0"/>
                <a:ea typeface="Times New Roman" panose="02020603050405020304" pitchFamily="18" charset="0"/>
              </a:rPr>
              <a:t>к настоящему постановлению, из государств - членов Евразийского экономического союза, </a:t>
            </a:r>
            <a:r>
              <a:rPr lang="ru-RU" sz="2100" b="1" u="sng" dirty="0">
                <a:latin typeface="Times New Roman" panose="02020603050405020304" pitchFamily="18" charset="0"/>
                <a:ea typeface="Times New Roman" panose="02020603050405020304" pitchFamily="18" charset="0"/>
              </a:rPr>
              <a:t>за исключением Российской Федерации</a:t>
            </a:r>
            <a:r>
              <a:rPr lang="ru-RU" sz="2100" dirty="0">
                <a:solidFill>
                  <a:srgbClr val="000000"/>
                </a:solidFill>
                <a:latin typeface="Times New Roman" panose="02020603050405020304" pitchFamily="18" charset="0"/>
                <a:ea typeface="Times New Roman" panose="02020603050405020304" pitchFamily="18" charset="0"/>
              </a:rPr>
              <a:t>, - </a:t>
            </a:r>
            <a:r>
              <a:rPr lang="ru-RU" sz="2100" b="1" dirty="0">
                <a:solidFill>
                  <a:srgbClr val="000000"/>
                </a:solidFill>
                <a:latin typeface="Times New Roman" panose="02020603050405020304" pitchFamily="18" charset="0"/>
                <a:ea typeface="Times New Roman" panose="02020603050405020304" pitchFamily="18" charset="0"/>
              </a:rPr>
              <a:t>номер реестровой записи из евразийского реестра промышленных товаров государств - членов Евразийского экономического союза,</a:t>
            </a:r>
            <a:r>
              <a:rPr lang="ru-RU" sz="2100" dirty="0">
                <a:solidFill>
                  <a:srgbClr val="000000"/>
                </a:solidFill>
                <a:latin typeface="Times New Roman" panose="02020603050405020304" pitchFamily="18" charset="0"/>
                <a:ea typeface="Times New Roman" panose="02020603050405020304" pitchFamily="18" charset="0"/>
              </a:rPr>
              <a:t> порядок формирования и ведения которого устанавливается правом Евразийского экономического союза (далее - евразийский реестр промышленных товаров), содержащей в том числе:</a:t>
            </a:r>
          </a:p>
          <a:p>
            <a:pPr marL="457200" lvl="1" indent="0" algn="just">
              <a:lnSpc>
                <a:spcPct val="100000"/>
              </a:lnSpc>
              <a:spcBef>
                <a:spcPts val="600"/>
              </a:spcBef>
              <a:buNone/>
            </a:pPr>
            <a:endParaRPr lang="ru-RU" sz="2100" dirty="0">
              <a:solidFill>
                <a:srgbClr val="000000"/>
              </a:solidFill>
              <a:latin typeface="Times New Roman" panose="02020603050405020304" pitchFamily="18" charset="0"/>
              <a:ea typeface="Times New Roman" panose="02020603050405020304" pitchFamily="18" charset="0"/>
            </a:endParaRPr>
          </a:p>
          <a:p>
            <a:pPr marL="457200" lvl="1" indent="0" algn="just">
              <a:lnSpc>
                <a:spcPct val="100000"/>
              </a:lnSpc>
              <a:spcBef>
                <a:spcPts val="600"/>
              </a:spcBef>
              <a:buNone/>
            </a:pPr>
            <a:r>
              <a:rPr lang="ru-RU" sz="2100" dirty="0">
                <a:solidFill>
                  <a:srgbClr val="000000"/>
                </a:solidFill>
                <a:latin typeface="Times New Roman" panose="02020603050405020304" pitchFamily="18" charset="0"/>
                <a:ea typeface="Times New Roman" panose="02020603050405020304" pitchFamily="18" charset="0"/>
              </a:rPr>
              <a:t>информацию о совокупном количестве баллов за выполнение (освоение) на территории Евразийского экономического союза соответствующих операций (условий) (если в отношении такого товара правом Евразийского экономического союза за выполнение (освоение) на территории Евразийского экономического союза соответствующих операций (условий) установлены требования о совокупном количестве баллов), которое составляет или превышает значение, определенное правом Евразийского экономического союза;</a:t>
            </a:r>
          </a:p>
          <a:p>
            <a:pPr marL="457200" lvl="1" indent="0" algn="just">
              <a:lnSpc>
                <a:spcPct val="100000"/>
              </a:lnSpc>
              <a:spcBef>
                <a:spcPts val="600"/>
              </a:spcBef>
              <a:buNone/>
            </a:pPr>
            <a:endParaRPr lang="ru-RU" sz="2100" dirty="0">
              <a:solidFill>
                <a:srgbClr val="000000"/>
              </a:solidFill>
              <a:latin typeface="Times New Roman" panose="02020603050405020304" pitchFamily="18" charset="0"/>
              <a:ea typeface="Times New Roman" panose="02020603050405020304" pitchFamily="18" charset="0"/>
            </a:endParaRPr>
          </a:p>
          <a:p>
            <a:pPr marL="457200" lvl="1" indent="0" algn="just">
              <a:lnSpc>
                <a:spcPct val="100000"/>
              </a:lnSpc>
              <a:spcBef>
                <a:spcPts val="600"/>
              </a:spcBef>
              <a:buNone/>
            </a:pPr>
            <a:r>
              <a:rPr lang="ru-RU" sz="2100" dirty="0">
                <a:solidFill>
                  <a:srgbClr val="000000"/>
                </a:solidFill>
                <a:latin typeface="Times New Roman" panose="02020603050405020304" pitchFamily="18" charset="0"/>
                <a:ea typeface="Times New Roman" panose="02020603050405020304" pitchFamily="18" charset="0"/>
              </a:rPr>
              <a:t>информацию об уровне радиоэлектронной продукции (для товара, являющегося в соответствии с правом Евразийского экономического союза радиоэлектронной продукцией первого уровня или радиоэлектронной продукцией второго уровня);</a:t>
            </a:r>
          </a:p>
        </p:txBody>
      </p:sp>
    </p:spTree>
    <p:extLst>
      <p:ext uri="{BB962C8B-B14F-4D97-AF65-F5344CB8AC3E}">
        <p14:creationId xmlns:p14="http://schemas.microsoft.com/office/powerpoint/2010/main" val="579975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7B786B-C33E-CEE0-0E13-6A3D26F97439}"/>
              </a:ext>
            </a:extLst>
          </p:cNvPr>
          <p:cNvSpPr>
            <a:spLocks noGrp="1"/>
          </p:cNvSpPr>
          <p:nvPr>
            <p:ph type="title"/>
          </p:nvPr>
        </p:nvSpPr>
        <p:spPr>
          <a:xfrm>
            <a:off x="465337" y="229416"/>
            <a:ext cx="10515600" cy="451621"/>
          </a:xfrm>
        </p:spPr>
        <p:txBody>
          <a:bodyPr>
            <a:normAutofit/>
          </a:bodyPr>
          <a:lstStyle/>
          <a:p>
            <a:r>
              <a:rPr lang="ru-RU" sz="2400" b="1" dirty="0"/>
              <a:t>Пример из 105 Решения</a:t>
            </a:r>
          </a:p>
        </p:txBody>
      </p:sp>
      <p:sp>
        <p:nvSpPr>
          <p:cNvPr id="3" name="Объект 2">
            <a:extLst>
              <a:ext uri="{FF2B5EF4-FFF2-40B4-BE49-F238E27FC236}">
                <a16:creationId xmlns:a16="http://schemas.microsoft.com/office/drawing/2014/main" id="{128EA2A7-679B-BE44-216E-1DB11EBDF157}"/>
              </a:ext>
            </a:extLst>
          </p:cNvPr>
          <p:cNvSpPr>
            <a:spLocks noGrp="1"/>
          </p:cNvSpPr>
          <p:nvPr>
            <p:ph idx="1"/>
          </p:nvPr>
        </p:nvSpPr>
        <p:spPr>
          <a:xfrm>
            <a:off x="394316" y="804693"/>
            <a:ext cx="10515600" cy="4351338"/>
          </a:xfrm>
        </p:spPr>
        <p:txBody>
          <a:bodyPr>
            <a:normAutofit/>
          </a:bodyPr>
          <a:lstStyle/>
          <a:p>
            <a:r>
              <a:rPr lang="ru-RU" sz="1600" dirty="0"/>
              <a:t>Тракторы для сельского хозяйства прочие (из 8701, из 8432) могут быть отнесены к продукции, произведенной на территории государства-члена, при условии достижения в совокупности следующего суммарного количества баллов за выполнение на территориях государств-членов указанных в разделе V настоящего приложения операций:</a:t>
            </a:r>
          </a:p>
          <a:p>
            <a:r>
              <a:rPr lang="ru-RU" sz="1600" dirty="0"/>
              <a:t>с 1 января 2021 г. - не менее 99 баллов;</a:t>
            </a:r>
          </a:p>
          <a:p>
            <a:r>
              <a:rPr lang="ru-RU" sz="1600" dirty="0"/>
              <a:t>с 1 января 2022 г. - не менее 117 баллов;</a:t>
            </a:r>
          </a:p>
          <a:p>
            <a:r>
              <a:rPr lang="ru-RU" sz="1600" dirty="0"/>
              <a:t>с 1 января 2023 г. - не менее 126 баллов;</a:t>
            </a:r>
          </a:p>
          <a:p>
            <a:r>
              <a:rPr lang="ru-RU" sz="1600" dirty="0"/>
              <a:t>с 1 января 2024 г. - не менее 135 баллов;</a:t>
            </a:r>
          </a:p>
          <a:p>
            <a:r>
              <a:rPr lang="ru-RU" sz="1600" dirty="0"/>
              <a:t>с 1 января 2025 г. - не менее 144 баллов.</a:t>
            </a:r>
          </a:p>
          <a:p>
            <a:endParaRPr lang="ru-RU" sz="1600" dirty="0"/>
          </a:p>
        </p:txBody>
      </p:sp>
      <p:pic>
        <p:nvPicPr>
          <p:cNvPr id="5" name="Рисунок 4">
            <a:extLst>
              <a:ext uri="{FF2B5EF4-FFF2-40B4-BE49-F238E27FC236}">
                <a16:creationId xmlns:a16="http://schemas.microsoft.com/office/drawing/2014/main" id="{AB50B8F4-3ED5-928C-6753-1ED3DBA5EC9E}"/>
              </a:ext>
            </a:extLst>
          </p:cNvPr>
          <p:cNvPicPr>
            <a:picLocks noChangeAspect="1"/>
          </p:cNvPicPr>
          <p:nvPr/>
        </p:nvPicPr>
        <p:blipFill>
          <a:blip r:embed="rId2"/>
          <a:stretch>
            <a:fillRect/>
          </a:stretch>
        </p:blipFill>
        <p:spPr>
          <a:xfrm>
            <a:off x="0" y="3628311"/>
            <a:ext cx="12192000" cy="1341401"/>
          </a:xfrm>
          <a:prstGeom prst="rect">
            <a:avLst/>
          </a:prstGeom>
        </p:spPr>
      </p:pic>
      <p:pic>
        <p:nvPicPr>
          <p:cNvPr id="7" name="Рисунок 6">
            <a:extLst>
              <a:ext uri="{FF2B5EF4-FFF2-40B4-BE49-F238E27FC236}">
                <a16:creationId xmlns:a16="http://schemas.microsoft.com/office/drawing/2014/main" id="{96DBE29F-53E8-85EB-6D15-62EF3F365765}"/>
              </a:ext>
            </a:extLst>
          </p:cNvPr>
          <p:cNvPicPr>
            <a:picLocks noChangeAspect="1"/>
          </p:cNvPicPr>
          <p:nvPr/>
        </p:nvPicPr>
        <p:blipFill>
          <a:blip r:embed="rId3"/>
          <a:stretch>
            <a:fillRect/>
          </a:stretch>
        </p:blipFill>
        <p:spPr>
          <a:xfrm>
            <a:off x="0" y="5779125"/>
            <a:ext cx="12192000" cy="1078875"/>
          </a:xfrm>
          <a:prstGeom prst="rect">
            <a:avLst/>
          </a:prstGeom>
        </p:spPr>
      </p:pic>
      <p:pic>
        <p:nvPicPr>
          <p:cNvPr id="11" name="Рисунок 10">
            <a:extLst>
              <a:ext uri="{FF2B5EF4-FFF2-40B4-BE49-F238E27FC236}">
                <a16:creationId xmlns:a16="http://schemas.microsoft.com/office/drawing/2014/main" id="{A04F815B-075C-DE0E-B491-1E0918902094}"/>
              </a:ext>
            </a:extLst>
          </p:cNvPr>
          <p:cNvPicPr>
            <a:picLocks noChangeAspect="1"/>
          </p:cNvPicPr>
          <p:nvPr/>
        </p:nvPicPr>
        <p:blipFill>
          <a:blip r:embed="rId4"/>
          <a:stretch>
            <a:fillRect/>
          </a:stretch>
        </p:blipFill>
        <p:spPr>
          <a:xfrm>
            <a:off x="0" y="4969712"/>
            <a:ext cx="12192000" cy="791508"/>
          </a:xfrm>
          <a:prstGeom prst="rect">
            <a:avLst/>
          </a:prstGeom>
        </p:spPr>
      </p:pic>
    </p:spTree>
    <p:extLst>
      <p:ext uri="{BB962C8B-B14F-4D97-AF65-F5344CB8AC3E}">
        <p14:creationId xmlns:p14="http://schemas.microsoft.com/office/powerpoint/2010/main" val="2306655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778CA0F-56BA-639C-805E-F1C44B0F17DA}"/>
              </a:ext>
            </a:extLst>
          </p:cNvPr>
          <p:cNvPicPr>
            <a:picLocks noGrp="1" noChangeAspect="1"/>
          </p:cNvPicPr>
          <p:nvPr>
            <p:ph idx="1"/>
          </p:nvPr>
        </p:nvPicPr>
        <p:blipFill>
          <a:blip r:embed="rId2"/>
          <a:stretch>
            <a:fillRect/>
          </a:stretch>
        </p:blipFill>
        <p:spPr>
          <a:xfrm>
            <a:off x="355107" y="399495"/>
            <a:ext cx="11398928" cy="6294268"/>
          </a:xfrm>
        </p:spPr>
      </p:pic>
      <p:sp>
        <p:nvSpPr>
          <p:cNvPr id="7" name="TextBox 6">
            <a:extLst>
              <a:ext uri="{FF2B5EF4-FFF2-40B4-BE49-F238E27FC236}">
                <a16:creationId xmlns:a16="http://schemas.microsoft.com/office/drawing/2014/main" id="{7D1295B7-1ED7-57E8-19C5-2E026B04CD80}"/>
              </a:ext>
            </a:extLst>
          </p:cNvPr>
          <p:cNvSpPr txBox="1"/>
          <p:nvPr/>
        </p:nvSpPr>
        <p:spPr>
          <a:xfrm>
            <a:off x="8018755" y="5017647"/>
            <a:ext cx="327364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7030A0"/>
                </a:solidFill>
                <a:effectLst/>
                <a:uLnTx/>
                <a:uFillTx/>
                <a:latin typeface="Calibri"/>
                <a:ea typeface="+mn-ea"/>
                <a:cs typeface="+mn-cs"/>
              </a:rPr>
              <a:t>(Нет данных о соответствии! )</a:t>
            </a:r>
          </a:p>
        </p:txBody>
      </p:sp>
    </p:spTree>
    <p:extLst>
      <p:ext uri="{BB962C8B-B14F-4D97-AF65-F5344CB8AC3E}">
        <p14:creationId xmlns:p14="http://schemas.microsoft.com/office/powerpoint/2010/main" val="1447455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5AD9E4-FE2D-9A7F-B460-EB0B3436620E}"/>
              </a:ext>
            </a:extLst>
          </p:cNvPr>
          <p:cNvSpPr>
            <a:spLocks noGrp="1"/>
          </p:cNvSpPr>
          <p:nvPr>
            <p:ph type="title"/>
          </p:nvPr>
        </p:nvSpPr>
        <p:spPr>
          <a:xfrm>
            <a:off x="838200" y="365125"/>
            <a:ext cx="10515600" cy="487131"/>
          </a:xfrm>
        </p:spPr>
        <p:txBody>
          <a:bodyPr>
            <a:normAutofit/>
          </a:bodyPr>
          <a:lstStyle/>
          <a:p>
            <a:r>
              <a:rPr lang="ru-RU" sz="2400" b="1" dirty="0"/>
              <a:t>Те же трактора, но в 719 ПП</a:t>
            </a:r>
          </a:p>
        </p:txBody>
      </p:sp>
      <p:sp>
        <p:nvSpPr>
          <p:cNvPr id="3" name="Объект 2">
            <a:extLst>
              <a:ext uri="{FF2B5EF4-FFF2-40B4-BE49-F238E27FC236}">
                <a16:creationId xmlns:a16="http://schemas.microsoft.com/office/drawing/2014/main" id="{E1B026FE-C971-11E1-32E2-D2F41BD2820D}"/>
              </a:ext>
            </a:extLst>
          </p:cNvPr>
          <p:cNvSpPr>
            <a:spLocks noGrp="1"/>
          </p:cNvSpPr>
          <p:nvPr>
            <p:ph idx="1"/>
          </p:nvPr>
        </p:nvSpPr>
        <p:spPr>
          <a:xfrm>
            <a:off x="426128" y="1171852"/>
            <a:ext cx="11185864" cy="5477523"/>
          </a:xfrm>
        </p:spPr>
        <p:txBody>
          <a:bodyPr>
            <a:normAutofit fontScale="62500" lnSpcReduction="20000"/>
          </a:bodyPr>
          <a:lstStyle/>
          <a:p>
            <a:r>
              <a:rPr lang="ru-RU" dirty="0"/>
              <a:t>Для целей осуществления закупок тракторов для сельского хозяйства для обеспечения государственных и муниципальных нужд в рамках Федерального закона "О контрактной системе в сфере закупок товаров, работ, услуг для обеспечения государственных и муниципальных нужд" и получения мер государственной поддержки, установленных иными нормативными правовыми актами Правительства Российской Федерации в отношении производства тракторов для сельского хозяйства, предусматривающими в качестве требования наличие реестровой записи реестра российской промышленной продукции, размещаемого в государственной информационной системе промышленности в соответствии со статьей 17 1 Федерального закона "О промышленной политике в Российской Федерации", сформированной в соответствии с постановлением Правительства Российской Федерации от 17 июля 2015 г. N 719 "О подтверждении производства российской промышленной продукции", при производстве тракторов для сельского хозяйства должны выполняться технологические и производственные операции (условия), предусмотренные разделом III настоящего приложения в отношении этой продукции, обеспечивающие достижение процентных показателей от максимально возможного количества баллов (без учета баллов за осуществление научно-исследовательских и опытно-конструкторских работ) для конкретной модели трактора для сельского хозяйства, с которыми дополнительно суммируются полученные баллы за осуществление научно-исследовательских и опытно-конструкторских работ на территории Российской Федерации:</a:t>
            </a:r>
          </a:p>
          <a:p>
            <a:r>
              <a:rPr lang="ru-RU" dirty="0"/>
              <a:t>с 1 января 2020 г. - 45 процентов;</a:t>
            </a:r>
          </a:p>
          <a:p>
            <a:r>
              <a:rPr lang="ru-RU" dirty="0"/>
              <a:t>c 1 января 2021 г. - 55 процентов;</a:t>
            </a:r>
          </a:p>
          <a:p>
            <a:r>
              <a:rPr lang="ru-RU" dirty="0"/>
              <a:t>с 1 января 2022 г. - 65 процентов;</a:t>
            </a:r>
          </a:p>
          <a:p>
            <a:r>
              <a:rPr lang="ru-RU" dirty="0"/>
              <a:t>с 1 января 2023 г. - 70 процентов;</a:t>
            </a:r>
          </a:p>
          <a:p>
            <a:r>
              <a:rPr lang="ru-RU" dirty="0"/>
              <a:t>с 1 января 2024 г. - 75 процентов;</a:t>
            </a:r>
          </a:p>
          <a:p>
            <a:r>
              <a:rPr lang="ru-RU" dirty="0"/>
              <a:t>с 1 января 2025 г. - 80 процентов.</a:t>
            </a:r>
          </a:p>
        </p:txBody>
      </p:sp>
    </p:spTree>
    <p:extLst>
      <p:ext uri="{BB962C8B-B14F-4D97-AF65-F5344CB8AC3E}">
        <p14:creationId xmlns:p14="http://schemas.microsoft.com/office/powerpoint/2010/main" val="1202519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1E48D4B7-1BB1-A87E-A880-2D75B7EF2285}"/>
              </a:ext>
            </a:extLst>
          </p:cNvPr>
          <p:cNvPicPr>
            <a:picLocks noGrp="1" noChangeAspect="1"/>
          </p:cNvPicPr>
          <p:nvPr>
            <p:ph idx="1"/>
          </p:nvPr>
        </p:nvPicPr>
        <p:blipFill>
          <a:blip r:embed="rId2"/>
          <a:stretch>
            <a:fillRect/>
          </a:stretch>
        </p:blipFill>
        <p:spPr>
          <a:xfrm>
            <a:off x="263371" y="337352"/>
            <a:ext cx="11665258" cy="3728561"/>
          </a:xfrm>
        </p:spPr>
      </p:pic>
      <p:sp>
        <p:nvSpPr>
          <p:cNvPr id="9" name="TextBox 8">
            <a:extLst>
              <a:ext uri="{FF2B5EF4-FFF2-40B4-BE49-F238E27FC236}">
                <a16:creationId xmlns:a16="http://schemas.microsoft.com/office/drawing/2014/main" id="{0DE50210-5CC7-1586-B010-B752E5E1BC73}"/>
              </a:ext>
            </a:extLst>
          </p:cNvPr>
          <p:cNvSpPr txBox="1"/>
          <p:nvPr/>
        </p:nvSpPr>
        <p:spPr>
          <a:xfrm>
            <a:off x="570389" y="5082440"/>
            <a:ext cx="1047343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7030A0"/>
                </a:solidFill>
                <a:effectLst/>
                <a:uLnTx/>
                <a:uFillTx/>
                <a:latin typeface="Calibri"/>
                <a:ea typeface="+mn-ea"/>
                <a:cs typeface="+mn-cs"/>
              </a:rPr>
              <a:t>Комментарий: Из какого реестра должен  указывать реестровый номер АО «ПТЗ» </a:t>
            </a:r>
            <a:r>
              <a:rPr kumimoji="0" lang="en-US" sz="1800" b="0" i="0" u="none" strike="noStrike" kern="1200" cap="none" spc="0" normalizeH="0" baseline="0" noProof="0" dirty="0">
                <a:ln>
                  <a:noFill/>
                </a:ln>
                <a:solidFill>
                  <a:srgbClr val="7030A0"/>
                </a:solidFill>
                <a:effectLst/>
                <a:uLnTx/>
                <a:uFillTx/>
                <a:latin typeface="Calibri"/>
                <a:ea typeface="+mn-ea"/>
                <a:cs typeface="+mn-cs"/>
              </a:rPr>
              <a:t>? – </a:t>
            </a:r>
            <a:r>
              <a:rPr kumimoji="0" lang="ru-RU" sz="1800" b="1" i="0" u="none" strike="noStrike" kern="1200" cap="none" spc="0" normalizeH="0" baseline="0" noProof="0" dirty="0">
                <a:ln>
                  <a:noFill/>
                </a:ln>
                <a:solidFill>
                  <a:srgbClr val="7030A0"/>
                </a:solidFill>
                <a:effectLst/>
                <a:uLnTx/>
                <a:uFillTx/>
                <a:latin typeface="Calibri"/>
                <a:ea typeface="+mn-ea"/>
                <a:cs typeface="+mn-cs"/>
              </a:rPr>
              <a:t>Из реестра российской промышленной продукции! </a:t>
            </a:r>
            <a:endParaRPr kumimoji="0" lang="en-US" sz="1800" b="1" i="0" u="none" strike="noStrike" kern="1200" cap="none" spc="0" normalizeH="0" baseline="0" noProof="0" dirty="0">
              <a:ln>
                <a:noFill/>
              </a:ln>
              <a:solidFill>
                <a:srgbClr val="7030A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7030A0"/>
                </a:solidFill>
                <a:effectLst/>
                <a:uLnTx/>
                <a:uFillTx/>
                <a:latin typeface="Calibri"/>
                <a:ea typeface="+mn-ea"/>
                <a:cs typeface="+mn-cs"/>
              </a:rPr>
              <a:t>А если АО «ПТЗ» укажет из реестра ЕАЭС</a:t>
            </a:r>
            <a:r>
              <a:rPr kumimoji="0" lang="en-US" sz="1800" b="0" i="0" u="none" strike="noStrike" kern="1200" cap="none" spc="0" normalizeH="0" baseline="0" noProof="0" dirty="0">
                <a:ln>
                  <a:noFill/>
                </a:ln>
                <a:solidFill>
                  <a:srgbClr val="7030A0"/>
                </a:solidFill>
                <a:effectLst/>
                <a:uLnTx/>
                <a:uFillTx/>
                <a:latin typeface="Calibri"/>
                <a:ea typeface="+mn-ea"/>
                <a:cs typeface="+mn-cs"/>
              </a:rPr>
              <a:t> (</a:t>
            </a:r>
            <a:r>
              <a:rPr kumimoji="0" lang="ru-RU" sz="1800" b="0" i="0" u="none" strike="noStrike" kern="1200" cap="none" spc="0" normalizeH="0" baseline="0" noProof="0" dirty="0">
                <a:ln>
                  <a:noFill/>
                </a:ln>
                <a:solidFill>
                  <a:srgbClr val="7030A0"/>
                </a:solidFill>
                <a:effectLst/>
                <a:uLnTx/>
                <a:uFillTx/>
                <a:latin typeface="Calibri"/>
                <a:ea typeface="+mn-ea"/>
                <a:cs typeface="+mn-cs"/>
              </a:rPr>
              <a:t>в нем совокупное количество баллов больше)</a:t>
            </a:r>
            <a:r>
              <a:rPr kumimoji="0" lang="en-US" sz="1800" b="0" i="0" u="none" strike="noStrike" kern="1200" cap="none" spc="0" normalizeH="0" baseline="0" noProof="0" dirty="0">
                <a:ln>
                  <a:noFill/>
                </a:ln>
                <a:solidFill>
                  <a:srgbClr val="7030A0"/>
                </a:solidFill>
                <a:effectLst/>
                <a:uLnTx/>
                <a:uFillTx/>
                <a:latin typeface="Calibri"/>
                <a:ea typeface="+mn-ea"/>
                <a:cs typeface="+mn-cs"/>
              </a:rPr>
              <a:t>? – </a:t>
            </a:r>
            <a:r>
              <a:rPr kumimoji="0" lang="ru-RU" sz="1800" b="1" i="0" u="none" strike="noStrike" kern="1200" cap="none" spc="0" normalizeH="0" baseline="0" noProof="0" dirty="0">
                <a:ln>
                  <a:noFill/>
                </a:ln>
                <a:solidFill>
                  <a:srgbClr val="7030A0"/>
                </a:solidFill>
                <a:effectLst/>
                <a:uLnTx/>
                <a:uFillTx/>
                <a:latin typeface="Calibri"/>
                <a:ea typeface="+mn-ea"/>
                <a:cs typeface="+mn-cs"/>
              </a:rPr>
              <a:t>Заявка должна быть отклонена</a:t>
            </a:r>
          </a:p>
        </p:txBody>
      </p:sp>
    </p:spTree>
    <p:extLst>
      <p:ext uri="{BB962C8B-B14F-4D97-AF65-F5344CB8AC3E}">
        <p14:creationId xmlns:p14="http://schemas.microsoft.com/office/powerpoint/2010/main" val="2421581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C9B7-528D-65B7-527A-F72A5E59B1B7}"/>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167B282-45C5-6149-90A3-7814D9B1DAFD}"/>
              </a:ext>
            </a:extLst>
          </p:cNvPr>
          <p:cNvSpPr/>
          <p:nvPr/>
        </p:nvSpPr>
        <p:spPr>
          <a:xfrm>
            <a:off x="623392" y="387441"/>
            <a:ext cx="10731149" cy="580336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83F4202E-7A41-03B8-4D53-D025A3A5666B}"/>
              </a:ext>
            </a:extLst>
          </p:cNvPr>
          <p:cNvSpPr>
            <a:spLocks noGrp="1"/>
          </p:cNvSpPr>
          <p:nvPr>
            <p:ph idx="1"/>
          </p:nvPr>
        </p:nvSpPr>
        <p:spPr>
          <a:xfrm>
            <a:off x="623392" y="387441"/>
            <a:ext cx="10600943" cy="5705855"/>
          </a:xfrm>
        </p:spPr>
        <p:txBody>
          <a:bodyPr>
            <a:normAutofit lnSpcReduction="10000"/>
          </a:bodyPr>
          <a:lstStyle/>
          <a:p>
            <a:pPr marL="457200" lvl="1" indent="0" algn="just">
              <a:lnSpc>
                <a:spcPct val="100000"/>
              </a:lnSpc>
              <a:buNone/>
            </a:pPr>
            <a:r>
              <a:rPr lang="ru-RU"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Установить, что информацией и документами, подтверждающими страну происхождения товара для целей настоящего постановления, являются:</a:t>
            </a:r>
          </a:p>
          <a:p>
            <a:pPr marL="457200" lvl="1" indent="0" algn="just">
              <a:lnSpc>
                <a:spcPct val="100000"/>
              </a:lnSpc>
              <a:buNone/>
            </a:pPr>
            <a:r>
              <a:rPr lang="ru-RU"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a:t>
            </a:r>
            <a:r>
              <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указание в заявке на участие в закупке наименования страны происхождения товара</a:t>
            </a:r>
            <a:br>
              <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(в случае осуществления закупки в соответствии с Федеральным законом "О контрактной системе в сфере закупок товаров, работ, услуг для обеспечения государственных и муниципальных нужд" такое указание осуществляется в соответствии с подпунктом "б" пункта 2 части 1 статьи 43 указанного Федерального закона):</a:t>
            </a:r>
            <a:r>
              <a:rPr lang="ru-RU" sz="16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i="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600" b="1" i="1" spc="-1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К 223-ФЗ не относится, но по факту так и указывается</a:t>
            </a:r>
            <a:r>
              <a:rPr lang="ru-RU" sz="1600" b="1" i="1" spc="-1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600" b="1" i="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4318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u-RU" sz="1600" b="0" i="0" u="sng"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для </a:t>
            </a:r>
            <a:r>
              <a:rPr kumimoji="0" lang="ru-RU" sz="16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подтверждения</a:t>
            </a:r>
            <a:r>
              <a:rPr kumimoji="0" lang="ru-RU" sz="1600" b="0" i="0" u="sng"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происхождения товара из Российской Федерации</a:t>
            </a:r>
            <a:r>
              <a:rPr kumimoji="0" lang="ru-RU" sz="16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1" i="0" u="none" strike="noStrike" kern="1200" cap="none" spc="-1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не указанного </a:t>
            </a:r>
            <a:r>
              <a:rPr kumimoji="0" lang="ru-RU" sz="16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позициях</a:t>
            </a:r>
            <a: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br>
              <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1 - 14</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перечня № 1 </a:t>
            </a:r>
            <a:r>
              <a:rPr kumimoji="0" lang="ru-RU"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(позиции 1-14</a:t>
            </a:r>
            <a:r>
              <a:rPr kumimoji="0" lang="en-US"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r>
              <a:rPr kumimoji="0" lang="ru-RU"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покрывают все товары под запретом, включая ПО)</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b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позициях 1 - 4</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33</a:t>
            </a:r>
            <a:r>
              <a:rPr kumimoji="0" lang="ru-RU"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перечня № 2 </a:t>
            </a:r>
            <a:r>
              <a:rPr kumimoji="0" lang="ru-RU"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4</a:t>
            </a:r>
            <a:r>
              <a:rPr kumimoji="0" lang="en-US"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34</a:t>
            </a:r>
            <a:r>
              <a:rPr kumimoji="0" lang="ru-RU"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4</a:t>
            </a:r>
            <a:r>
              <a:rPr kumimoji="0" lang="en-US"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65</a:t>
            </a:r>
            <a:r>
              <a:rPr kumimoji="0" lang="ru-RU" sz="1600" b="1"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позициях  - пищевые продукты, включая вина – то есть по этим позициям в заявке  - страна происхождения товара)</a:t>
            </a:r>
            <a:r>
              <a:rPr kumimoji="0" lang="ru-RU" sz="1600" b="0" i="1"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228600" marR="0" lvl="0" indent="4318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ru-RU" sz="1600" b="0" i="0" dirty="0">
                <a:solidFill>
                  <a:srgbClr val="FF0000"/>
                </a:solidFill>
                <a:effectLst/>
                <a:latin typeface="Times New Roman" panose="02020603050405020304" pitchFamily="18" charset="0"/>
                <a:cs typeface="Times New Roman" panose="02020603050405020304" pitchFamily="18" charset="0"/>
              </a:rPr>
              <a:t>для подтверждения происхождения товаров из Российской Федерации, указанных в позициях </a:t>
            </a:r>
            <a:br>
              <a:rPr lang="ru-RU" sz="1600" b="0" i="0" dirty="0">
                <a:solidFill>
                  <a:srgbClr val="FF0000"/>
                </a:solidFill>
                <a:effectLst/>
                <a:latin typeface="Times New Roman" panose="02020603050405020304" pitchFamily="18" charset="0"/>
                <a:cs typeface="Times New Roman" panose="02020603050405020304" pitchFamily="18" charset="0"/>
              </a:rPr>
            </a:br>
            <a:r>
              <a:rPr lang="ru-RU" sz="1600" b="1" i="0" dirty="0">
                <a:solidFill>
                  <a:srgbClr val="FF0000"/>
                </a:solidFill>
                <a:effectLst/>
                <a:latin typeface="Times New Roman" panose="02020603050405020304" pitchFamily="18" charset="0"/>
                <a:cs typeface="Times New Roman" panose="02020603050405020304" pitchFamily="18" charset="0"/>
              </a:rPr>
              <a:t>1 - 433 приложения N 2 </a:t>
            </a:r>
            <a:r>
              <a:rPr lang="ru-RU" sz="1600" b="0" i="0" dirty="0">
                <a:solidFill>
                  <a:srgbClr val="FF0000"/>
                </a:solidFill>
                <a:effectLst/>
                <a:latin typeface="Times New Roman" panose="02020603050405020304" pitchFamily="18" charset="0"/>
                <a:cs typeface="Times New Roman" panose="02020603050405020304" pitchFamily="18" charset="0"/>
              </a:rPr>
              <a:t>к настоящему постановлению (если отсутствие в реестре российской промышленной продукции такого товара с характеристиками, соответствующими потребности заказчика, задекларировано заказчиком в соответствии с </a:t>
            </a:r>
            <a:r>
              <a:rPr lang="ru-RU" sz="1600" b="0" i="0" u="none" strike="noStrike" dirty="0">
                <a:solidFill>
                  <a:srgbClr val="FF0000"/>
                </a:solidFill>
                <a:effectLst/>
                <a:latin typeface="Times New Roman" panose="02020603050405020304" pitchFamily="18" charset="0"/>
                <a:cs typeface="Times New Roman" panose="02020603050405020304" pitchFamily="18" charset="0"/>
              </a:rPr>
              <a:t>абзацем третьим подпункта "а" пункта 7</a:t>
            </a:r>
            <a:r>
              <a:rPr lang="ru-RU" sz="1600" b="0" i="0" dirty="0">
                <a:solidFill>
                  <a:srgbClr val="FF0000"/>
                </a:solidFill>
                <a:effectLst/>
                <a:latin typeface="Times New Roman" panose="02020603050405020304" pitchFamily="18" charset="0"/>
                <a:cs typeface="Times New Roman" panose="02020603050405020304" pitchFamily="18" charset="0"/>
              </a:rPr>
              <a:t> настоящего постановления или при осуществлении в соответствии с </a:t>
            </a:r>
            <a:r>
              <a:rPr lang="ru-RU" sz="1600" b="0" i="0" strike="noStrike" dirty="0">
                <a:solidFill>
                  <a:srgbClr val="FF0000"/>
                </a:solidFill>
                <a:effectLst/>
                <a:latin typeface="Times New Roman" panose="02020603050405020304" pitchFamily="18" charset="0"/>
                <a:cs typeface="Times New Roman" panose="02020603050405020304" pitchFamily="18" charset="0"/>
              </a:rPr>
              <a:t>Федеральным законом</a:t>
            </a:r>
            <a:r>
              <a:rPr lang="ru-RU" sz="1600" b="0" i="0" dirty="0">
                <a:solidFill>
                  <a:srgbClr val="FF0000"/>
                </a:solidFill>
                <a:effectLst/>
                <a:latin typeface="Times New Roman" panose="02020603050405020304" pitchFamily="18" charset="0"/>
                <a:cs typeface="Times New Roman" panose="02020603050405020304" pitchFamily="18" charset="0"/>
              </a:rPr>
              <a:t> "О закупках товаров, работ, услуг отдельными видами юридических лиц" закупки задекларировано в документации о закупке) </a:t>
            </a:r>
            <a:r>
              <a:rPr lang="ru-RU" sz="1600" b="1" i="0" dirty="0">
                <a:solidFill>
                  <a:srgbClr val="FF0000"/>
                </a:solidFill>
                <a:effectLst/>
                <a:latin typeface="Times New Roman" panose="02020603050405020304" pitchFamily="18" charset="0"/>
                <a:cs typeface="Times New Roman" panose="02020603050405020304" pitchFamily="18" charset="0"/>
              </a:rPr>
              <a:t>за исключением случая, если в заявке на участие в закупке содержится предложение о поставке товара, который по состоянию на момент подачи заявки на участие в закупке включен в реестр российской промышленной продукции;</a:t>
            </a:r>
            <a:endParaRPr kumimoji="0" lang="ru-RU" sz="1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4318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ru-RU" sz="1600" b="1"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для подтверждения происхождения товара из иностранного государства</a:t>
            </a:r>
            <a:r>
              <a:rPr kumimoji="0" lang="ru-RU" sz="16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600" b="0" i="0" u="sng"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за исключением предусмотренных настоящим пунктом случаев</a:t>
            </a:r>
            <a:r>
              <a:rPr kumimoji="0" lang="ru-RU" sz="16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при которых предусмотрены иные информация и документы, подтверждающие происхождение товара из государств-членов Евразийского экономического союза;</a:t>
            </a:r>
            <a:endParaRPr kumimoji="0" lang="ru-RU"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5" name="TextBox 4">
            <a:extLst>
              <a:ext uri="{FF2B5EF4-FFF2-40B4-BE49-F238E27FC236}">
                <a16:creationId xmlns:a16="http://schemas.microsoft.com/office/drawing/2014/main" id="{7E7DA811-20E2-99D3-DED6-1190F01C6FFA}"/>
              </a:ext>
            </a:extLst>
          </p:cNvPr>
          <p:cNvSpPr txBox="1"/>
          <p:nvPr/>
        </p:nvSpPr>
        <p:spPr>
          <a:xfrm>
            <a:off x="119336" y="6190804"/>
            <a:ext cx="11297347" cy="67403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ru-RU" sz="1400" b="0" i="1" u="none" strike="noStrike" kern="1200" cap="none" spc="0" normalizeH="0" baseline="0" noProof="0" dirty="0">
                <a:ln>
                  <a:noFill/>
                </a:ln>
                <a:solidFill>
                  <a:prstClr val="black"/>
                </a:solidFill>
                <a:effectLst/>
                <a:uLnTx/>
                <a:uFillTx/>
                <a:latin typeface="Calibri"/>
                <a:ea typeface="+mn-ea"/>
                <a:cs typeface="+mn-cs"/>
              </a:rPr>
              <a:t>* 44-ФЗ Ст.43 часть 1 пункт 2) предложение участника закупки в отношении объекта закупки: б) наименование страны происхождения </a:t>
            </a:r>
            <a:r>
              <a:rPr kumimoji="0" lang="ru-RU" sz="1400" b="1" i="1" u="sng" strike="noStrike" kern="1200" cap="none" spc="0" normalizeH="0" baseline="0" noProof="0" dirty="0">
                <a:ln>
                  <a:noFill/>
                </a:ln>
                <a:solidFill>
                  <a:prstClr val="black"/>
                </a:solidFill>
                <a:effectLst/>
                <a:uLnTx/>
                <a:uFillTx/>
                <a:latin typeface="Calibri"/>
                <a:ea typeface="+mn-ea"/>
                <a:cs typeface="+mn-cs"/>
              </a:rPr>
              <a:t>товара</a:t>
            </a:r>
            <a:r>
              <a:rPr kumimoji="0" lang="ru-RU" sz="1400" b="1" i="1" u="none" strike="noStrike" kern="1200" cap="none" spc="0" normalizeH="0" baseline="0" noProof="0" dirty="0">
                <a:ln>
                  <a:noFill/>
                </a:ln>
                <a:solidFill>
                  <a:prstClr val="black"/>
                </a:solidFill>
                <a:effectLst/>
                <a:uLnTx/>
                <a:uFillTx/>
                <a:latin typeface="Calibri"/>
                <a:ea typeface="+mn-ea"/>
                <a:cs typeface="+mn-cs"/>
              </a:rPr>
              <a:t> </a:t>
            </a:r>
            <a:r>
              <a:rPr kumimoji="0" lang="ru-RU" sz="1400" b="0" i="1" u="none" strike="noStrike" kern="1200" cap="none" spc="0" normalizeH="0" baseline="0" noProof="0" dirty="0">
                <a:ln>
                  <a:noFill/>
                </a:ln>
                <a:solidFill>
                  <a:prstClr val="black"/>
                </a:solidFill>
                <a:effectLst/>
                <a:uLnTx/>
                <a:uFillTx/>
                <a:latin typeface="Calibri"/>
                <a:ea typeface="+mn-ea"/>
                <a:cs typeface="+mn-cs"/>
              </a:rPr>
              <a:t>в соответствии с </a:t>
            </a:r>
            <a:r>
              <a:rPr kumimoji="0" lang="ru-RU" sz="1400" b="1" i="1" u="none" strike="noStrike" kern="1200" cap="none" spc="0" normalizeH="0" baseline="0" noProof="0" dirty="0">
                <a:ln>
                  <a:noFill/>
                </a:ln>
                <a:solidFill>
                  <a:prstClr val="black"/>
                </a:solidFill>
                <a:effectLst/>
                <a:uLnTx/>
                <a:uFillTx/>
                <a:latin typeface="Calibri"/>
                <a:ea typeface="+mn-ea"/>
                <a:cs typeface="+mn-cs"/>
              </a:rPr>
              <a:t>общероссийским классификатором, используемым для идентификации стран мира</a:t>
            </a:r>
            <a:r>
              <a:rPr kumimoji="0" lang="ru-RU" sz="1400" b="0" i="1" u="none" strike="noStrike" kern="1200" cap="none" spc="0" normalizeH="0" baseline="0" noProof="0" dirty="0">
                <a:ln>
                  <a:noFill/>
                </a:ln>
                <a:solidFill>
                  <a:prstClr val="black"/>
                </a:solidFill>
                <a:effectLst/>
                <a:uLnTx/>
                <a:uFillTx/>
                <a:latin typeface="Calibri"/>
                <a:ea typeface="+mn-ea"/>
                <a:cs typeface="+mn-cs"/>
              </a:rPr>
              <a:t>, с учетом положений части 2 настоящей статьи;  </a:t>
            </a:r>
            <a:endParaRPr kumimoji="0" lang="ru-RU" sz="1400" b="1" i="1" u="none" strike="noStrike" kern="1200" cap="none" spc="0" normalizeH="0" baseline="0" noProof="0" dirty="0">
              <a:ln>
                <a:noFill/>
              </a:ln>
              <a:solidFill>
                <a:srgbClr val="7030A0"/>
              </a:solidFill>
              <a:effectLst/>
              <a:uLnTx/>
              <a:uFillTx/>
              <a:latin typeface="Calibri"/>
              <a:ea typeface="+mn-ea"/>
              <a:cs typeface="+mn-cs"/>
            </a:endParaRPr>
          </a:p>
        </p:txBody>
      </p:sp>
    </p:spTree>
    <p:extLst>
      <p:ext uri="{BB962C8B-B14F-4D97-AF65-F5344CB8AC3E}">
        <p14:creationId xmlns:p14="http://schemas.microsoft.com/office/powerpoint/2010/main" val="2701689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91857-1BED-7039-B0E5-3E1DC4CD007E}"/>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AB8AAE2-0501-D01C-5376-4B8A81FA9BC4}"/>
              </a:ext>
            </a:extLst>
          </p:cNvPr>
          <p:cNvSpPr/>
          <p:nvPr/>
        </p:nvSpPr>
        <p:spPr>
          <a:xfrm>
            <a:off x="838200" y="620688"/>
            <a:ext cx="10585176" cy="331236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44FEFF7F-35B0-46AC-F637-8795A811239B}"/>
              </a:ext>
            </a:extLst>
          </p:cNvPr>
          <p:cNvSpPr>
            <a:spLocks noGrp="1"/>
          </p:cNvSpPr>
          <p:nvPr>
            <p:ph idx="1"/>
          </p:nvPr>
        </p:nvSpPr>
        <p:spPr>
          <a:xfrm>
            <a:off x="838200" y="301841"/>
            <a:ext cx="10515600" cy="5875122"/>
          </a:xfrm>
        </p:spPr>
        <p:txBody>
          <a:bodyPr/>
          <a:lstStyle/>
          <a:p>
            <a:pPr algn="just">
              <a:buNone/>
            </a:pPr>
            <a:r>
              <a:rPr lang="ru-RU" sz="1600" b="1" i="0" dirty="0">
                <a:effectLst/>
                <a:latin typeface="Times New Roman" panose="02020603050405020304" pitchFamily="18" charset="0"/>
                <a:cs typeface="Times New Roman" panose="02020603050405020304" pitchFamily="18" charset="0"/>
              </a:rPr>
              <a:t>4. Установить, что:</a:t>
            </a:r>
          </a:p>
          <a:p>
            <a:pPr algn="just">
              <a:buNone/>
            </a:pPr>
            <a:r>
              <a:rPr lang="ru-RU" sz="1600" b="0" i="0" dirty="0">
                <a:solidFill>
                  <a:srgbClr val="FF0000"/>
                </a:solidFill>
                <a:effectLst/>
                <a:latin typeface="Times New Roman" panose="02020603050405020304" pitchFamily="18" charset="0"/>
                <a:cs typeface="Times New Roman" panose="02020603050405020304" pitchFamily="18" charset="0"/>
              </a:rPr>
              <a:t>Новый пункт ц) </a:t>
            </a:r>
            <a:r>
              <a:rPr lang="ru-RU" sz="1600" b="0" i="0" dirty="0">
                <a:solidFill>
                  <a:srgbClr val="22272F"/>
                </a:solidFill>
                <a:effectLst/>
                <a:latin typeface="Times New Roman" panose="02020603050405020304" pitchFamily="18" charset="0"/>
                <a:cs typeface="Times New Roman" panose="02020603050405020304" pitchFamily="18" charset="0"/>
              </a:rPr>
              <a:t>если при осуществлении в </a:t>
            </a:r>
            <a:r>
              <a:rPr lang="ru-RU" sz="1600" b="0" i="0" dirty="0">
                <a:effectLst/>
                <a:latin typeface="Times New Roman" panose="02020603050405020304" pitchFamily="18" charset="0"/>
                <a:cs typeface="Times New Roman" panose="02020603050405020304" pitchFamily="18" charset="0"/>
              </a:rPr>
              <a:t>соответствии с </a:t>
            </a:r>
            <a:r>
              <a:rPr lang="ru-RU" sz="1600" b="0" i="0" u="none" strike="noStrike" dirty="0">
                <a:effectLst/>
                <a:latin typeface="Times New Roman" panose="02020603050405020304" pitchFamily="18" charset="0"/>
                <a:cs typeface="Times New Roman" panose="02020603050405020304" pitchFamily="18" charset="0"/>
              </a:rPr>
              <a:t>Федеральным законом</a:t>
            </a:r>
            <a:r>
              <a:rPr lang="ru-RU" sz="1600" b="0" i="0" dirty="0">
                <a:effectLst/>
                <a:latin typeface="Times New Roman" panose="02020603050405020304" pitchFamily="18" charset="0"/>
                <a:cs typeface="Times New Roman" panose="02020603050405020304" pitchFamily="18" charset="0"/>
              </a:rPr>
              <a:t> "О контрактной системе в сфере закупок товаров, работ, услуг для обеспечения государственных и муниципальных нужд" </a:t>
            </a:r>
            <a:r>
              <a:rPr lang="ru-RU" sz="1600" b="1" i="0" dirty="0">
                <a:effectLst/>
                <a:latin typeface="Times New Roman" panose="02020603050405020304" pitchFamily="18" charset="0"/>
                <a:cs typeface="Times New Roman" panose="02020603050405020304" pitchFamily="18" charset="0"/>
              </a:rPr>
              <a:t>закупки товаров</a:t>
            </a:r>
            <a:r>
              <a:rPr lang="ru-RU" sz="1600" b="0" i="0" dirty="0">
                <a:effectLst/>
                <a:latin typeface="Times New Roman" panose="02020603050405020304" pitchFamily="18" charset="0"/>
                <a:cs typeface="Times New Roman" panose="02020603050405020304" pitchFamily="18" charset="0"/>
              </a:rPr>
              <a:t>, указанных в</a:t>
            </a:r>
            <a:r>
              <a:rPr lang="ru-RU" sz="1600" b="1" i="0" dirty="0">
                <a:effectLst/>
                <a:latin typeface="Times New Roman" panose="02020603050405020304" pitchFamily="18" charset="0"/>
                <a:cs typeface="Times New Roman" panose="02020603050405020304" pitchFamily="18" charset="0"/>
              </a:rPr>
              <a:t> </a:t>
            </a:r>
            <a:r>
              <a:rPr lang="ru-RU" sz="1600" b="1" i="0" u="none" strike="noStrike" dirty="0">
                <a:effectLst/>
                <a:latin typeface="Times New Roman" panose="02020603050405020304" pitchFamily="18" charset="0"/>
                <a:cs typeface="Times New Roman" panose="02020603050405020304" pitchFamily="18" charset="0"/>
              </a:rPr>
              <a:t>позициях 1 - 433</a:t>
            </a:r>
            <a:r>
              <a:rPr lang="ru-RU" sz="1600" b="1" i="0" dirty="0">
                <a:effectLst/>
                <a:latin typeface="Times New Roman" panose="02020603050405020304" pitchFamily="18" charset="0"/>
                <a:cs typeface="Times New Roman" panose="02020603050405020304" pitchFamily="18" charset="0"/>
              </a:rPr>
              <a:t> приложения N 2 </a:t>
            </a:r>
            <a:r>
              <a:rPr lang="ru-RU" sz="1600" b="0" i="0" dirty="0">
                <a:effectLst/>
                <a:latin typeface="Times New Roman" panose="02020603050405020304" pitchFamily="18" charset="0"/>
                <a:cs typeface="Times New Roman" panose="02020603050405020304" pitchFamily="18" charset="0"/>
              </a:rPr>
              <a:t>к настоящему постановлению, заказчиком в соответствии с </a:t>
            </a:r>
            <a:r>
              <a:rPr lang="ru-RU" sz="1600" b="0" i="0" u="none" strike="noStrike" dirty="0">
                <a:effectLst/>
                <a:latin typeface="Times New Roman" panose="02020603050405020304" pitchFamily="18" charset="0"/>
                <a:cs typeface="Times New Roman" panose="02020603050405020304" pitchFamily="18" charset="0"/>
              </a:rPr>
              <a:t>абзацем третьим подпункта "а" пункта 7</a:t>
            </a:r>
            <a:r>
              <a:rPr lang="ru-RU" sz="1600" b="0" i="0" dirty="0">
                <a:effectLst/>
                <a:latin typeface="Times New Roman" panose="02020603050405020304" pitchFamily="18" charset="0"/>
                <a:cs typeface="Times New Roman" panose="02020603050405020304" pitchFamily="18" charset="0"/>
              </a:rPr>
              <a:t> настоящего постановления задекларировано отсутствие в реестре российской промышленной продукции такого товара с характеристиками, соответствующими потребности заказчика, а на участие в закупке подана заявка на участие в закупке, признанная по результатам ее рассмотрения соответствующей установленным в соответствии с Федеральным законом "О контрактной системе в сфере закупок товаров, работ, услуг для обеспечения государственных и муниципальных нужд" требованиям </a:t>
            </a:r>
            <a:r>
              <a:rPr lang="ru-RU" sz="1600" b="1" i="0" dirty="0">
                <a:effectLst/>
                <a:latin typeface="Times New Roman" panose="02020603050405020304" pitchFamily="18" charset="0"/>
                <a:cs typeface="Times New Roman" panose="02020603050405020304" pitchFamily="18" charset="0"/>
              </a:rPr>
              <a:t>и содержащая предложение о поставке такого товара, включенного в реестр российской промышленной продукции или евразийский реестр промышленных товаров,</a:t>
            </a:r>
            <a:r>
              <a:rPr lang="ru-RU" sz="1600" b="0" i="0" dirty="0">
                <a:effectLst/>
                <a:latin typeface="Times New Roman" panose="02020603050405020304" pitchFamily="18" charset="0"/>
                <a:cs typeface="Times New Roman" panose="02020603050405020304" pitchFamily="18" charset="0"/>
              </a:rPr>
              <a:t> и предусмотренный </a:t>
            </a:r>
            <a:r>
              <a:rPr lang="ru-RU" sz="1600" b="0" i="0" u="none" strike="noStrike" dirty="0">
                <a:effectLst/>
                <a:latin typeface="Times New Roman" panose="02020603050405020304" pitchFamily="18" charset="0"/>
                <a:cs typeface="Times New Roman" panose="02020603050405020304" pitchFamily="18" charset="0"/>
              </a:rPr>
              <a:t>подпунктом "а"</a:t>
            </a:r>
            <a:r>
              <a:rPr lang="ru-RU" sz="1600" b="0" i="0" dirty="0">
                <a:effectLst/>
                <a:latin typeface="Times New Roman" panose="02020603050405020304" pitchFamily="18" charset="0"/>
                <a:cs typeface="Times New Roman" panose="02020603050405020304" pitchFamily="18" charset="0"/>
              </a:rPr>
              <a:t> или </a:t>
            </a:r>
            <a:r>
              <a:rPr lang="ru-RU" sz="1600" b="0" i="0" u="none" strike="noStrike" dirty="0">
                <a:effectLst/>
                <a:latin typeface="Times New Roman" panose="02020603050405020304" pitchFamily="18" charset="0"/>
                <a:cs typeface="Times New Roman" panose="02020603050405020304" pitchFamily="18" charset="0"/>
              </a:rPr>
              <a:t>"б" пункта 3</a:t>
            </a:r>
            <a:r>
              <a:rPr lang="ru-RU" sz="1600" b="0" i="0" dirty="0">
                <a:effectLst/>
                <a:latin typeface="Times New Roman" panose="02020603050405020304" pitchFamily="18" charset="0"/>
                <a:cs typeface="Times New Roman" panose="02020603050405020304" pitchFamily="18" charset="0"/>
              </a:rPr>
              <a:t> настоящего постановления номер реестровой записи, </a:t>
            </a:r>
            <a:r>
              <a:rPr lang="ru-RU" sz="1600" b="1" i="0" dirty="0">
                <a:effectLst/>
                <a:latin typeface="Times New Roman" panose="02020603050405020304" pitchFamily="18" charset="0"/>
                <a:cs typeface="Times New Roman" panose="02020603050405020304" pitchFamily="18" charset="0"/>
              </a:rPr>
              <a:t>то заявка на участие в закупке, содержащая предусмотренное </a:t>
            </a:r>
            <a:r>
              <a:rPr lang="ru-RU" sz="1600" b="1" i="0" u="none" strike="noStrike" dirty="0">
                <a:effectLst/>
                <a:latin typeface="Times New Roman" panose="02020603050405020304" pitchFamily="18" charset="0"/>
                <a:cs typeface="Times New Roman" panose="02020603050405020304" pitchFamily="18" charset="0"/>
              </a:rPr>
              <a:t>абзацем третьим подпункта "з" пункта 3</a:t>
            </a:r>
            <a:r>
              <a:rPr lang="ru-RU" sz="1600" b="1" i="0" dirty="0">
                <a:effectLst/>
                <a:latin typeface="Times New Roman" panose="02020603050405020304" pitchFamily="18" charset="0"/>
                <a:cs typeface="Times New Roman" panose="02020603050405020304" pitchFamily="18" charset="0"/>
              </a:rPr>
              <a:t> настоящего постановления указание наименования страны происхождения товара, приравнивается к заявке на участие в закупке, в которой содержится предложение о поставке товара, происходящего из иностранного государства;</a:t>
            </a:r>
          </a:p>
          <a:p>
            <a:endParaRPr lang="ru-RU" dirty="0"/>
          </a:p>
        </p:txBody>
      </p:sp>
    </p:spTree>
    <p:extLst>
      <p:ext uri="{BB962C8B-B14F-4D97-AF65-F5344CB8AC3E}">
        <p14:creationId xmlns:p14="http://schemas.microsoft.com/office/powerpoint/2010/main" val="262572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D1740-9D95-BABD-3064-C7AC2A442CED}"/>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FBA6D44F-4D47-8265-02F4-62E05ECD29E2}"/>
              </a:ext>
            </a:extLst>
          </p:cNvPr>
          <p:cNvSpPr>
            <a:spLocks noGrp="1"/>
          </p:cNvSpPr>
          <p:nvPr>
            <p:ph idx="1"/>
          </p:nvPr>
        </p:nvSpPr>
        <p:spPr>
          <a:xfrm>
            <a:off x="479376" y="260648"/>
            <a:ext cx="10515600" cy="4351338"/>
          </a:xfrm>
        </p:spPr>
        <p:txBody>
          <a:bodyPr>
            <a:normAutofit fontScale="25000" lnSpcReduction="20000"/>
          </a:bodyPr>
          <a:lstStyle/>
          <a:p>
            <a:r>
              <a:rPr lang="ru-RU" sz="7200" dirty="0"/>
              <a:t>Формирование и размещение на электронной площадке, специализированной электронной площадке заявки на участие в закупке осуществляются в соответствии со следующими требованиями:</a:t>
            </a:r>
          </a:p>
          <a:p>
            <a:r>
              <a:rPr lang="ru-RU" sz="7200" dirty="0"/>
              <a:t>б) путем заполнения экранных форм веб-интерфейса электронной площадки, специализированной электронной площадки подлежат указанию:</a:t>
            </a:r>
          </a:p>
          <a:p>
            <a:r>
              <a:rPr lang="ru-RU" sz="7200" dirty="0"/>
              <a:t>порядковый номер реестровой записи </a:t>
            </a:r>
            <a:r>
              <a:rPr lang="ru-RU" sz="7200" dirty="0">
                <a:solidFill>
                  <a:srgbClr val="FF0000"/>
                </a:solidFill>
              </a:rPr>
              <a:t>(при наличии такого порядкового номера) </a:t>
            </a:r>
            <a:r>
              <a:rPr lang="ru-RU" sz="7200" dirty="0"/>
              <a:t>из единого реестра российских программ для электронных вычислительных машин и баз данных в отношении программы для электронных вычислительных машин и (или) баз данных, указанных в позиции 146 приложения N 1 к постановлению Правительства Российской Федерации от 23 декабря 2024 г. N 1875 (далее - программное обеспечение), если при осуществлении закупки применяется запрет, предусмотренный пунктом 1 постановления Правительства Российской Федерации от 23 декабря 2024 г. N 1875, и в соответствии с абзацем четвертым настоящего подпункта страной происхождения программного обеспечения указана Российская Федерация;</a:t>
            </a:r>
          </a:p>
          <a:p>
            <a:r>
              <a:rPr lang="ru-RU" sz="7200" dirty="0"/>
              <a:t>порядковый номер реестровой записи </a:t>
            </a:r>
            <a:r>
              <a:rPr lang="ru-RU" sz="7200" dirty="0">
                <a:solidFill>
                  <a:srgbClr val="FF0000"/>
                </a:solidFill>
              </a:rPr>
              <a:t>(при наличии такого порядкового номера) </a:t>
            </a:r>
            <a:r>
              <a:rPr lang="ru-RU" sz="7200" dirty="0"/>
              <a:t>из единого реестра программ для электронных вычислительных машин и баз данных из государств - членов Евразийского экономического союза, за исключением Российской Федерации, в отношении программного обеспечения, если при осуществлении закупки применяется запрет, предусмотренный пунктом 1 постановления Правительства Российской Федерации от 23 декабря 2024 г. N 1875, и в соответствии с абзацем четвертым настоящего подпункта страной происхождения программного обеспечения указано государство - член Евразийского экономического союза, за исключением Российской Федерации;</a:t>
            </a:r>
          </a:p>
          <a:p>
            <a:endParaRPr lang="ru-RU" sz="7200" dirty="0"/>
          </a:p>
          <a:p>
            <a:r>
              <a:rPr lang="ru-RU" sz="7200" dirty="0"/>
              <a:t>в) </a:t>
            </a:r>
            <a:r>
              <a:rPr lang="ru-RU" sz="7200" b="1" dirty="0"/>
              <a:t>в случае незаполнения экранных форм веб-интерфейса электронной площадки</a:t>
            </a:r>
            <a:r>
              <a:rPr lang="ru-RU" sz="7200" dirty="0"/>
              <a:t>, специализированной электронной площадки в соответствии с подпунктом "б" настоящего пункта, </a:t>
            </a:r>
            <a:r>
              <a:rPr lang="ru-RU" sz="7200" b="1" dirty="0"/>
              <a:t>заявка на участие в закупке на электронной площадке, специализированной электронной площадке </a:t>
            </a:r>
            <a:r>
              <a:rPr lang="ru-RU" sz="7200" b="1" u="sng" dirty="0"/>
              <a:t>не формируется.</a:t>
            </a:r>
          </a:p>
          <a:p>
            <a:endParaRPr lang="ru-RU" dirty="0"/>
          </a:p>
        </p:txBody>
      </p:sp>
    </p:spTree>
    <p:extLst>
      <p:ext uri="{BB962C8B-B14F-4D97-AF65-F5344CB8AC3E}">
        <p14:creationId xmlns:p14="http://schemas.microsoft.com/office/powerpoint/2010/main" val="31768276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29150AD-70F7-8988-A9FF-3CDB2E595074}"/>
              </a:ext>
            </a:extLst>
          </p:cNvPr>
          <p:cNvPicPr>
            <a:picLocks noGrp="1" noChangeAspect="1"/>
          </p:cNvPicPr>
          <p:nvPr>
            <p:ph idx="1"/>
          </p:nvPr>
        </p:nvPicPr>
        <p:blipFill>
          <a:blip r:embed="rId2"/>
          <a:stretch>
            <a:fillRect/>
          </a:stretch>
        </p:blipFill>
        <p:spPr>
          <a:xfrm>
            <a:off x="407368" y="116632"/>
            <a:ext cx="11593288" cy="6408712"/>
          </a:xfrm>
        </p:spPr>
      </p:pic>
    </p:spTree>
    <p:extLst>
      <p:ext uri="{BB962C8B-B14F-4D97-AF65-F5344CB8AC3E}">
        <p14:creationId xmlns:p14="http://schemas.microsoft.com/office/powerpoint/2010/main" val="23092898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8C7029-9C1C-51AB-05C7-01886E9C6229}"/>
              </a:ext>
            </a:extLst>
          </p:cNvPr>
          <p:cNvSpPr>
            <a:spLocks noGrp="1"/>
          </p:cNvSpPr>
          <p:nvPr>
            <p:ph type="title"/>
          </p:nvPr>
        </p:nvSpPr>
        <p:spPr>
          <a:xfrm>
            <a:off x="817475" y="188640"/>
            <a:ext cx="10515600" cy="615599"/>
          </a:xfrm>
        </p:spPr>
        <p:txBody>
          <a:bodyPr/>
          <a:lstStyle/>
          <a:p>
            <a:r>
              <a:rPr lang="ru-RU" sz="2400" b="1" dirty="0">
                <a:solidFill>
                  <a:srgbClr val="FF0000"/>
                </a:solidFill>
              </a:rPr>
              <a:t>Еще учебные примеры:</a:t>
            </a:r>
          </a:p>
        </p:txBody>
      </p:sp>
      <p:sp>
        <p:nvSpPr>
          <p:cNvPr id="3" name="Объект 2">
            <a:extLst>
              <a:ext uri="{FF2B5EF4-FFF2-40B4-BE49-F238E27FC236}">
                <a16:creationId xmlns:a16="http://schemas.microsoft.com/office/drawing/2014/main" id="{FD5BA79E-630F-A361-1CDD-DBA4B711E59E}"/>
              </a:ext>
            </a:extLst>
          </p:cNvPr>
          <p:cNvSpPr>
            <a:spLocks noGrp="1"/>
          </p:cNvSpPr>
          <p:nvPr>
            <p:ph idx="1"/>
          </p:nvPr>
        </p:nvSpPr>
        <p:spPr>
          <a:xfrm>
            <a:off x="838200" y="980728"/>
            <a:ext cx="10515600" cy="5196235"/>
          </a:xfrm>
        </p:spPr>
        <p:txBody>
          <a:bodyPr/>
          <a:lstStyle/>
          <a:p>
            <a:r>
              <a:rPr lang="en-US" sz="1800" b="1" dirty="0"/>
              <a:t>1 </a:t>
            </a:r>
            <a:r>
              <a:rPr lang="ru-RU" sz="1800" b="1" dirty="0"/>
              <a:t>пример. </a:t>
            </a:r>
            <a:r>
              <a:rPr lang="ru-RU" sz="1800" dirty="0"/>
              <a:t>В извещении по Приложению № 2 декларация отсутствия в РПП товара с соответствующими характеристиками в наличии.</a:t>
            </a:r>
          </a:p>
          <a:p>
            <a:r>
              <a:rPr lang="ru-RU" sz="1800" dirty="0"/>
              <a:t>Поданы заявки: 1 – декларация РФ, 2- декларация ЕАЭС</a:t>
            </a:r>
          </a:p>
          <a:p>
            <a:r>
              <a:rPr lang="ru-RU" sz="1800" b="1" dirty="0">
                <a:solidFill>
                  <a:srgbClr val="7030A0"/>
                </a:solidFill>
              </a:rPr>
              <a:t>Какое должно быть принято решение на этапе рассмотрения заявок</a:t>
            </a:r>
            <a:r>
              <a:rPr lang="en-US" sz="1800" b="1" dirty="0">
                <a:solidFill>
                  <a:srgbClr val="7030A0"/>
                </a:solidFill>
              </a:rPr>
              <a:t>?</a:t>
            </a:r>
          </a:p>
          <a:p>
            <a:endParaRPr lang="ru-RU" dirty="0"/>
          </a:p>
          <a:p>
            <a:r>
              <a:rPr lang="ru-RU" sz="1800" b="1" dirty="0"/>
              <a:t>2 пример. </a:t>
            </a:r>
            <a:r>
              <a:rPr lang="ru-RU" sz="1800" dirty="0"/>
              <a:t>В извещении по Приложению № 2 декларация отсутствия в РПП товара с соответствующими характеристиками в наличии.</a:t>
            </a:r>
          </a:p>
          <a:p>
            <a:r>
              <a:rPr lang="ru-RU" sz="1800" dirty="0"/>
              <a:t>Поданы заявки: 1-  декларация РФ, 2 – декларация ЕАЭС, 3  - реестровый номер из ЕАЭС</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srgbClr val="7030A0"/>
                </a:solidFill>
                <a:effectLst/>
                <a:uLnTx/>
                <a:uFillTx/>
                <a:latin typeface="Calibri"/>
                <a:ea typeface="+mn-ea"/>
                <a:cs typeface="+mn-cs"/>
              </a:rPr>
              <a:t>Какое должно быть принято решение на этапе рассмотрения заявок</a:t>
            </a:r>
            <a:r>
              <a:rPr kumimoji="0" lang="en-US" sz="1800" b="1" i="0" u="none" strike="noStrike" kern="1200" cap="none" spc="0" normalizeH="0" baseline="0" noProof="0" dirty="0">
                <a:ln>
                  <a:noFill/>
                </a:ln>
                <a:solidFill>
                  <a:srgbClr val="7030A0"/>
                </a:solidFill>
                <a:effectLst/>
                <a:uLnTx/>
                <a:uFillTx/>
                <a:latin typeface="Calibri"/>
                <a:ea typeface="+mn-ea"/>
                <a:cs typeface="+mn-cs"/>
              </a:rPr>
              <a:t>?</a:t>
            </a:r>
          </a:p>
          <a:p>
            <a:pPr marL="0" indent="0">
              <a:buNone/>
            </a:pPr>
            <a:endParaRPr lang="ru-RU" sz="1800" dirty="0"/>
          </a:p>
        </p:txBody>
      </p:sp>
    </p:spTree>
    <p:extLst>
      <p:ext uri="{BB962C8B-B14F-4D97-AF65-F5344CB8AC3E}">
        <p14:creationId xmlns:p14="http://schemas.microsoft.com/office/powerpoint/2010/main" val="1095667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28E77-5356-9CC3-E656-30CD611CE2A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F16158-2034-41FB-50D3-82798D7A49A1}"/>
              </a:ext>
            </a:extLst>
          </p:cNvPr>
          <p:cNvSpPr>
            <a:spLocks noGrp="1"/>
          </p:cNvSpPr>
          <p:nvPr>
            <p:ph type="title"/>
          </p:nvPr>
        </p:nvSpPr>
        <p:spPr>
          <a:xfrm>
            <a:off x="695400" y="764704"/>
            <a:ext cx="10515600" cy="3024336"/>
          </a:xfrm>
        </p:spPr>
        <p:txBody>
          <a:bodyPr>
            <a:normAutofit fontScale="90000"/>
          </a:bodyPr>
          <a:lstStyle/>
          <a:p>
            <a:r>
              <a:rPr lang="ru-RU" sz="3200" dirty="0">
                <a:solidFill>
                  <a:srgbClr val="0070C0"/>
                </a:solidFill>
              </a:rPr>
              <a:t>Изменения содержательного плана:</a:t>
            </a:r>
            <a:br>
              <a:rPr lang="ru-RU" sz="3200" dirty="0">
                <a:solidFill>
                  <a:srgbClr val="0070C0"/>
                </a:solidFill>
              </a:rPr>
            </a:br>
            <a:br>
              <a:rPr lang="ru-RU" sz="3200" dirty="0">
                <a:solidFill>
                  <a:srgbClr val="0070C0"/>
                </a:solidFill>
              </a:rPr>
            </a:br>
            <a:r>
              <a:rPr lang="ru-RU" sz="3200" dirty="0">
                <a:solidFill>
                  <a:srgbClr val="0070C0"/>
                </a:solidFill>
              </a:rPr>
              <a:t>2. Изменения в кодах ОКПД2 по программному обеспечению</a:t>
            </a:r>
            <a:br>
              <a:rPr lang="ru-RU" sz="3200" dirty="0">
                <a:solidFill>
                  <a:srgbClr val="0070C0"/>
                </a:solidFill>
              </a:rPr>
            </a:br>
            <a:r>
              <a:rPr lang="ru-RU" sz="3200" dirty="0">
                <a:solidFill>
                  <a:srgbClr val="0070C0"/>
                </a:solidFill>
              </a:rPr>
              <a:t> + изменения по случаям применения запрета на допуск по </a:t>
            </a:r>
            <a:r>
              <a:rPr lang="ru-RU" sz="3200" dirty="0" err="1">
                <a:solidFill>
                  <a:srgbClr val="0070C0"/>
                </a:solidFill>
              </a:rPr>
              <a:t>ПО</a:t>
            </a:r>
            <a:r>
              <a:rPr lang="ru-RU" sz="3200" dirty="0">
                <a:solidFill>
                  <a:srgbClr val="0070C0"/>
                </a:solidFill>
              </a:rPr>
              <a:t> </a:t>
            </a:r>
            <a:br>
              <a:rPr lang="ru-RU" sz="3200" dirty="0">
                <a:solidFill>
                  <a:srgbClr val="0070C0"/>
                </a:solidFill>
              </a:rPr>
            </a:br>
            <a:r>
              <a:rPr lang="ru-RU" sz="3200" dirty="0">
                <a:solidFill>
                  <a:srgbClr val="0070C0"/>
                </a:solidFill>
              </a:rPr>
              <a:t>+ уточнения по содержанию контракта при закупке радиоэлектронной продукции</a:t>
            </a:r>
            <a:br>
              <a:rPr lang="ru-RU" sz="3200" dirty="0">
                <a:solidFill>
                  <a:srgbClr val="0070C0"/>
                </a:solidFill>
              </a:rPr>
            </a:br>
            <a:endParaRPr lang="ru-RU" sz="3200" dirty="0">
              <a:solidFill>
                <a:srgbClr val="0070C0"/>
              </a:solidFill>
            </a:endParaRPr>
          </a:p>
        </p:txBody>
      </p:sp>
    </p:spTree>
    <p:extLst>
      <p:ext uri="{BB962C8B-B14F-4D97-AF65-F5344CB8AC3E}">
        <p14:creationId xmlns:p14="http://schemas.microsoft.com/office/powerpoint/2010/main" val="8908612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1D6E6578-91FE-B509-3717-344E23BE5B37}"/>
              </a:ext>
            </a:extLst>
          </p:cNvPr>
          <p:cNvGraphicFramePr>
            <a:graphicFrameLocks noGrp="1"/>
          </p:cNvGraphicFramePr>
          <p:nvPr>
            <p:ph idx="1"/>
            <p:extLst>
              <p:ext uri="{D42A27DB-BD31-4B8C-83A1-F6EECF244321}">
                <p14:modId xmlns:p14="http://schemas.microsoft.com/office/powerpoint/2010/main" val="273450031"/>
              </p:ext>
            </p:extLst>
          </p:nvPr>
        </p:nvGraphicFramePr>
        <p:xfrm>
          <a:off x="695400" y="404664"/>
          <a:ext cx="10515600" cy="4130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648325340"/>
                    </a:ext>
                  </a:extLst>
                </a:gridCol>
                <a:gridCol w="5257800">
                  <a:extLst>
                    <a:ext uri="{9D8B030D-6E8A-4147-A177-3AD203B41FA5}">
                      <a16:colId xmlns:a16="http://schemas.microsoft.com/office/drawing/2014/main" val="895226768"/>
                    </a:ext>
                  </a:extLst>
                </a:gridCol>
              </a:tblGrid>
              <a:tr h="370840">
                <a:tc>
                  <a:txBody>
                    <a:bodyPr/>
                    <a:lstStyle/>
                    <a:p>
                      <a:r>
                        <a:rPr lang="ru-RU" dirty="0"/>
                        <a:t>Было в Приложении № 1 Позиция 146</a:t>
                      </a:r>
                    </a:p>
                  </a:txBody>
                  <a:tcPr/>
                </a:tc>
                <a:tc>
                  <a:txBody>
                    <a:bodyPr/>
                    <a:lstStyle/>
                    <a:p>
                      <a:r>
                        <a:rPr lang="ru-RU" dirty="0"/>
                        <a:t>Стало с 19.06.2025</a:t>
                      </a:r>
                    </a:p>
                  </a:txBody>
                  <a:tcPr/>
                </a:tc>
                <a:extLst>
                  <a:ext uri="{0D108BD9-81ED-4DB2-BD59-A6C34878D82A}">
                    <a16:rowId xmlns:a16="http://schemas.microsoft.com/office/drawing/2014/main" val="130809005"/>
                  </a:ext>
                </a:extLst>
              </a:tr>
              <a:tr h="370840">
                <a:tc rowSpan="5">
                  <a:txBody>
                    <a:bodyPr/>
                    <a:lstStyle/>
                    <a:p>
                      <a:r>
                        <a:rPr lang="ru-RU" dirty="0"/>
                        <a:t>146. Программа для электронной вычислительной машины и (или) базы данных  - код ОКПД 2 </a:t>
                      </a:r>
                    </a:p>
                    <a:p>
                      <a:r>
                        <a:rPr lang="ru-RU" dirty="0"/>
                        <a:t>58.29 - Услуги по изданию прочего программного обеспечения</a:t>
                      </a:r>
                    </a:p>
                  </a:txBody>
                  <a:tcPr/>
                </a:tc>
                <a:tc>
                  <a:txBody>
                    <a:bodyPr/>
                    <a:lstStyle/>
                    <a:p>
                      <a:r>
                        <a:rPr kumimoji="0" lang="ru-RU" sz="1800" b="0" i="0" u="none" strike="noStrike" kern="1200" cap="none" spc="0" normalizeH="0" baseline="0" noProof="0" dirty="0">
                          <a:ln>
                            <a:noFill/>
                          </a:ln>
                          <a:solidFill>
                            <a:prstClr val="black"/>
                          </a:solidFill>
                          <a:effectLst/>
                          <a:uLnTx/>
                          <a:uFillTx/>
                          <a:latin typeface="+mn-lt"/>
                          <a:ea typeface="+mn-ea"/>
                          <a:cs typeface="+mn-cs"/>
                        </a:rPr>
                        <a:t>Программа для электронной вычислительной машины и (или) базы данных  - код ОКПД 2 </a:t>
                      </a:r>
                    </a:p>
                    <a:p>
                      <a:r>
                        <a:rPr lang="ru-RU" dirty="0"/>
                        <a:t>58.2 - Услуги по изданию программного обеспечения</a:t>
                      </a:r>
                    </a:p>
                  </a:txBody>
                  <a:tcPr/>
                </a:tc>
                <a:extLst>
                  <a:ext uri="{0D108BD9-81ED-4DB2-BD59-A6C34878D82A}">
                    <a16:rowId xmlns:a16="http://schemas.microsoft.com/office/drawing/2014/main" val="4022191616"/>
                  </a:ext>
                </a:extLst>
              </a:tr>
              <a:tr h="370840">
                <a:tc vMerge="1">
                  <a:txBody>
                    <a:bodyPr/>
                    <a:lstStyle/>
                    <a:p>
                      <a:endParaRPr lang="ru-RU" dirty="0"/>
                    </a:p>
                  </a:txBody>
                  <a:tcPr/>
                </a:tc>
                <a:tc>
                  <a:txBody>
                    <a:bodyPr/>
                    <a:lstStyle/>
                    <a:p>
                      <a:r>
                        <a:rPr lang="ru-RU" dirty="0"/>
                        <a:t>61 -  Услуги телекоммуникационные</a:t>
                      </a:r>
                    </a:p>
                  </a:txBody>
                  <a:tcPr/>
                </a:tc>
                <a:extLst>
                  <a:ext uri="{0D108BD9-81ED-4DB2-BD59-A6C34878D82A}">
                    <a16:rowId xmlns:a16="http://schemas.microsoft.com/office/drawing/2014/main" val="562592191"/>
                  </a:ext>
                </a:extLst>
              </a:tr>
              <a:tr h="370840">
                <a:tc vMerge="1">
                  <a:txBody>
                    <a:bodyPr/>
                    <a:lstStyle/>
                    <a:p>
                      <a:endParaRPr lang="ru-RU" dirty="0"/>
                    </a:p>
                  </a:txBody>
                  <a:tcPr/>
                </a:tc>
                <a:tc>
                  <a:txBody>
                    <a:bodyPr/>
                    <a:lstStyle/>
                    <a:p>
                      <a:r>
                        <a:rPr lang="ru-RU" dirty="0"/>
                        <a:t>62 - Продукты программные и услуги по разработке программного обеспечения; консультационные и аналогичные услуги в области информационных технологий</a:t>
                      </a:r>
                    </a:p>
                  </a:txBody>
                  <a:tcPr/>
                </a:tc>
                <a:extLst>
                  <a:ext uri="{0D108BD9-81ED-4DB2-BD59-A6C34878D82A}">
                    <a16:rowId xmlns:a16="http://schemas.microsoft.com/office/drawing/2014/main" val="1781445798"/>
                  </a:ext>
                </a:extLst>
              </a:tr>
              <a:tr h="370840">
                <a:tc vMerge="1">
                  <a:txBody>
                    <a:bodyPr/>
                    <a:lstStyle/>
                    <a:p>
                      <a:endParaRPr lang="ru-RU" dirty="0"/>
                    </a:p>
                  </a:txBody>
                  <a:tcPr/>
                </a:tc>
                <a:tc>
                  <a:txBody>
                    <a:bodyPr/>
                    <a:lstStyle/>
                    <a:p>
                      <a:r>
                        <a:rPr lang="ru-RU" dirty="0"/>
                        <a:t>63 - Услуги в области информационных технологий</a:t>
                      </a:r>
                    </a:p>
                  </a:txBody>
                  <a:tcPr/>
                </a:tc>
                <a:extLst>
                  <a:ext uri="{0D108BD9-81ED-4DB2-BD59-A6C34878D82A}">
                    <a16:rowId xmlns:a16="http://schemas.microsoft.com/office/drawing/2014/main" val="594947816"/>
                  </a:ext>
                </a:extLst>
              </a:tr>
              <a:tr h="370840">
                <a:tc vMerge="1">
                  <a:txBody>
                    <a:bodyPr/>
                    <a:lstStyle/>
                    <a:p>
                      <a:endParaRPr lang="ru-RU" dirty="0"/>
                    </a:p>
                  </a:txBody>
                  <a:tcPr/>
                </a:tc>
                <a:tc>
                  <a:txBody>
                    <a:bodyPr/>
                    <a:lstStyle/>
                    <a:p>
                      <a:r>
                        <a:rPr lang="ru-RU" dirty="0"/>
                        <a:t>64 - Услуги финансовые, кроме услуг по страхованию и пенсионному обеспечению</a:t>
                      </a:r>
                    </a:p>
                  </a:txBody>
                  <a:tcPr/>
                </a:tc>
                <a:extLst>
                  <a:ext uri="{0D108BD9-81ED-4DB2-BD59-A6C34878D82A}">
                    <a16:rowId xmlns:a16="http://schemas.microsoft.com/office/drawing/2014/main" val="1142048889"/>
                  </a:ext>
                </a:extLst>
              </a:tr>
            </a:tbl>
          </a:graphicData>
        </a:graphic>
      </p:graphicFrame>
    </p:spTree>
    <p:extLst>
      <p:ext uri="{BB962C8B-B14F-4D97-AF65-F5344CB8AC3E}">
        <p14:creationId xmlns:p14="http://schemas.microsoft.com/office/powerpoint/2010/main" val="6612285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E80A2C-D371-D3D0-0EF3-5F807409103B}"/>
              </a:ext>
            </a:extLst>
          </p:cNvPr>
          <p:cNvSpPr>
            <a:spLocks noGrp="1"/>
          </p:cNvSpPr>
          <p:nvPr>
            <p:ph type="title"/>
          </p:nvPr>
        </p:nvSpPr>
        <p:spPr>
          <a:xfrm>
            <a:off x="838200" y="365126"/>
            <a:ext cx="10515600" cy="315912"/>
          </a:xfrm>
        </p:spPr>
        <p:txBody>
          <a:bodyPr>
            <a:noAutofit/>
          </a:bodyPr>
          <a:lstStyle/>
          <a:p>
            <a:r>
              <a:rPr lang="ru-RU" sz="2400" dirty="0">
                <a:solidFill>
                  <a:srgbClr val="FF0000"/>
                </a:solidFill>
              </a:rPr>
              <a:t>Вопрос «из зала»</a:t>
            </a:r>
          </a:p>
        </p:txBody>
      </p:sp>
      <p:sp>
        <p:nvSpPr>
          <p:cNvPr id="3" name="Объект 2">
            <a:extLst>
              <a:ext uri="{FF2B5EF4-FFF2-40B4-BE49-F238E27FC236}">
                <a16:creationId xmlns:a16="http://schemas.microsoft.com/office/drawing/2014/main" id="{17823783-7073-806C-D205-EFED15116435}"/>
              </a:ext>
            </a:extLst>
          </p:cNvPr>
          <p:cNvSpPr>
            <a:spLocks noGrp="1"/>
          </p:cNvSpPr>
          <p:nvPr>
            <p:ph idx="1"/>
          </p:nvPr>
        </p:nvSpPr>
        <p:spPr>
          <a:xfrm>
            <a:off x="623392" y="1124744"/>
            <a:ext cx="10873208" cy="3672408"/>
          </a:xfrm>
        </p:spPr>
        <p:txBody>
          <a:bodyPr>
            <a:normAutofit fontScale="62500" lnSpcReduction="20000"/>
          </a:bodyPr>
          <a:lstStyle/>
          <a:p>
            <a:r>
              <a:rPr lang="ru-RU" dirty="0"/>
              <a:t>В подпункте и) Пункта 10 указано, что </a:t>
            </a:r>
            <a:r>
              <a:rPr lang="ru-RU" b="1" dirty="0"/>
              <a:t>изменения в приложение N 1 </a:t>
            </a:r>
            <a:r>
              <a:rPr lang="ru-RU" dirty="0"/>
              <a:t>к настоящему постановлению и приложение N 2 к настоящему постановлению, </a:t>
            </a:r>
            <a:r>
              <a:rPr lang="ru-RU" b="1" dirty="0"/>
              <a:t>не связанные с исключением позиций </a:t>
            </a:r>
            <a:r>
              <a:rPr lang="ru-RU" dirty="0"/>
              <a:t>из соответствующего приложения, подлежат применению с 1 января очередного календарного года, за исключением случаев их принятия с 1 октября текущего календарного года по 1 апреля очередного календарного года включительно, при которых такие изменения подлежат применению с 1 июля очередного календарного года.</a:t>
            </a:r>
          </a:p>
          <a:p>
            <a:r>
              <a:rPr lang="ru-RU" dirty="0">
                <a:solidFill>
                  <a:srgbClr val="7030A0"/>
                </a:solidFill>
              </a:rPr>
              <a:t>С какого времени заказчиком применяются новые коды ОКПД2 по программному обеспечению</a:t>
            </a:r>
            <a:r>
              <a:rPr lang="en-US" dirty="0">
                <a:solidFill>
                  <a:srgbClr val="7030A0"/>
                </a:solidFill>
              </a:rPr>
              <a:t>?</a:t>
            </a:r>
          </a:p>
          <a:p>
            <a:endParaRPr lang="en-US" dirty="0"/>
          </a:p>
          <a:p>
            <a:endParaRPr lang="en-US" dirty="0"/>
          </a:p>
          <a:p>
            <a:r>
              <a:rPr lang="ru-RU" b="1" dirty="0">
                <a:solidFill>
                  <a:srgbClr val="7030A0"/>
                </a:solidFill>
              </a:rPr>
              <a:t>Ответ: </a:t>
            </a:r>
            <a:r>
              <a:rPr lang="ru-RU" dirty="0"/>
              <a:t>по идее – с 1 января, так как изменения не связаны с исключением 146 позиции из </a:t>
            </a:r>
            <a:br>
              <a:rPr lang="ru-RU" dirty="0"/>
            </a:br>
            <a:r>
              <a:rPr lang="ru-RU" dirty="0"/>
              <a:t>Приложения № 1.</a:t>
            </a:r>
          </a:p>
          <a:p>
            <a:r>
              <a:rPr lang="ru-RU" dirty="0">
                <a:solidFill>
                  <a:srgbClr val="7030A0"/>
                </a:solidFill>
              </a:rPr>
              <a:t>Но!</a:t>
            </a:r>
            <a:r>
              <a:rPr lang="ru-RU" dirty="0"/>
              <a:t> Минфин еще и до изменения кодов ОКПД2 по 146 позиции разъяснял в письме от 11.02.2025 N 24-06-09/12084, что запрет в отношении программного обеспечения (далее - ПО) применяется не только при осуществлении закупок ПО, включенного в код ОКПД 2 58.29, но и в случаях закупок ПО, указанного в подп. "о" и подп. "с" п. 4 Постановления N 1875, при которых используются иные коды ОКПД 2.</a:t>
            </a:r>
          </a:p>
          <a:p>
            <a:endParaRPr lang="ru-RU" dirty="0"/>
          </a:p>
        </p:txBody>
      </p:sp>
    </p:spTree>
    <p:extLst>
      <p:ext uri="{BB962C8B-B14F-4D97-AF65-F5344CB8AC3E}">
        <p14:creationId xmlns:p14="http://schemas.microsoft.com/office/powerpoint/2010/main" val="2142297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25B38BA-7770-5840-4392-E733926580FE}"/>
              </a:ext>
            </a:extLst>
          </p:cNvPr>
          <p:cNvSpPr/>
          <p:nvPr/>
        </p:nvSpPr>
        <p:spPr>
          <a:xfrm>
            <a:off x="838200" y="548680"/>
            <a:ext cx="10658400" cy="482453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4ABD389E-8034-7EFC-3394-2ADCFE6CAA58}"/>
              </a:ext>
            </a:extLst>
          </p:cNvPr>
          <p:cNvSpPr>
            <a:spLocks noGrp="1"/>
          </p:cNvSpPr>
          <p:nvPr>
            <p:ph idx="1"/>
          </p:nvPr>
        </p:nvSpPr>
        <p:spPr>
          <a:xfrm>
            <a:off x="838200" y="692696"/>
            <a:ext cx="10515600" cy="5256584"/>
          </a:xfrm>
        </p:spPr>
        <p:txBody>
          <a:bodyPr>
            <a:normAutofit fontScale="62500" lnSpcReduction="20000"/>
          </a:bodyPr>
          <a:lstStyle/>
          <a:p>
            <a:r>
              <a:rPr lang="ru-RU" b="1" dirty="0"/>
              <a:t>4. Установить, что </a:t>
            </a:r>
          </a:p>
          <a:p>
            <a:r>
              <a:rPr lang="ru-RU" dirty="0"/>
              <a:t>с) для целей настоящего постановления под программным обеспечением, указанным в позиции 146 приложения N 1 к настоящему постановлению, понимается программное обеспечение и (или) права на него возникшие вследствие:</a:t>
            </a:r>
          </a:p>
          <a:p>
            <a:r>
              <a:rPr lang="ru-RU" dirty="0"/>
              <a:t>поставки на материальном носителе и (или) в электронном виде по каналам связи, а также предоставления в пользование программного обеспечения посредством использования каналов связи и внешней информационно-технологической и программно-аппаратной инфраструктуры, обеспечивающей сбор, обработку и хранение данных (услуги облачных вычислений);</a:t>
            </a:r>
          </a:p>
          <a:p>
            <a:r>
              <a:rPr lang="ru-RU" dirty="0"/>
              <a:t>поставки, технического обслуживания персональных электронных вычислительных машин, устройств терминального доступа, серверного оборудования и иных средств вычислительной техники, на которых программное обеспечение подлежит установке в результате исполнения контракта </a:t>
            </a:r>
            <a:r>
              <a:rPr lang="ru-RU" dirty="0">
                <a:solidFill>
                  <a:srgbClr val="FF0000"/>
                </a:solidFill>
              </a:rPr>
              <a:t>(договора); </a:t>
            </a:r>
            <a:r>
              <a:rPr lang="ru-RU" i="1" dirty="0">
                <a:solidFill>
                  <a:srgbClr val="7030A0"/>
                </a:solidFill>
              </a:rPr>
              <a:t>(</a:t>
            </a:r>
            <a:r>
              <a:rPr lang="ru-RU" b="1" i="1" dirty="0">
                <a:solidFill>
                  <a:srgbClr val="7030A0"/>
                </a:solidFill>
              </a:rPr>
              <a:t>Комментарий </a:t>
            </a:r>
            <a:r>
              <a:rPr lang="ru-RU" i="1" dirty="0">
                <a:solidFill>
                  <a:srgbClr val="7030A0"/>
                </a:solidFill>
              </a:rPr>
              <a:t> - теперь этот пункт относится и к закупкам по 223-ФЗ)</a:t>
            </a:r>
          </a:p>
          <a:p>
            <a:r>
              <a:rPr lang="ru-RU" dirty="0"/>
              <a:t>выполнения работ, оказания услуг, связанных с разработкой, модификацией, модернизацией программного обеспечения, в том числе в составе существующих автоматизированных систем, если такие работы или услуги сопряжены с предоставлением заказчику прав на использование программного обеспечения или расширением ранее предоставленного объема прав;</a:t>
            </a:r>
          </a:p>
          <a:p>
            <a:r>
              <a:rPr lang="ru-RU" dirty="0"/>
              <a:t>оказания услуг, связанных с сопровождением, технической поддержкой, обновлением программного обеспечения, в том числе в составе существующих автоматизированных систем, если такие услуги сопряжены с предоставлением заказчику прав на использование программного обеспечения или расширением ранее предоставленного объема прав;</a:t>
            </a:r>
          </a:p>
        </p:txBody>
      </p:sp>
    </p:spTree>
    <p:extLst>
      <p:ext uri="{BB962C8B-B14F-4D97-AF65-F5344CB8AC3E}">
        <p14:creationId xmlns:p14="http://schemas.microsoft.com/office/powerpoint/2010/main" val="12049962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259B0-338C-945B-235F-81E2086FE25D}"/>
            </a:ext>
          </a:extLst>
        </p:cNvPr>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2E2374A3-A648-9BDF-7F3E-2FD68B65F9B6}"/>
              </a:ext>
            </a:extLst>
          </p:cNvPr>
          <p:cNvSpPr/>
          <p:nvPr/>
        </p:nvSpPr>
        <p:spPr>
          <a:xfrm>
            <a:off x="255973" y="112235"/>
            <a:ext cx="11639366" cy="216463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196F7E05-88E3-A48B-A426-EF891970AE45}"/>
              </a:ext>
            </a:extLst>
          </p:cNvPr>
          <p:cNvSpPr>
            <a:spLocks noGrp="1"/>
          </p:cNvSpPr>
          <p:nvPr>
            <p:ph idx="1"/>
          </p:nvPr>
        </p:nvSpPr>
        <p:spPr>
          <a:xfrm>
            <a:off x="296661" y="112235"/>
            <a:ext cx="11510640" cy="6332954"/>
          </a:xfrm>
        </p:spPr>
        <p:txBody>
          <a:bodyPr>
            <a:normAutofit/>
          </a:bodyPr>
          <a:lstStyle/>
          <a:p>
            <a:pPr marL="0" lvl="0" indent="0" algn="just">
              <a:lnSpc>
                <a:spcPct val="120000"/>
              </a:lnSpc>
              <a:spcBef>
                <a:spcPts val="600"/>
              </a:spcBef>
              <a:buNone/>
            </a:pPr>
            <a:r>
              <a:rPr lang="ru-RU" sz="1600" spc="-10" dirty="0">
                <a:solidFill>
                  <a:srgbClr val="000000"/>
                </a:solidFill>
                <a:effectLst/>
                <a:latin typeface="Times New Roman" panose="02020603050405020304" pitchFamily="18" charset="0"/>
                <a:ea typeface="Times New Roman" panose="02020603050405020304" pitchFamily="18" charset="0"/>
              </a:rPr>
              <a:t>5. </a:t>
            </a:r>
            <a:r>
              <a:rPr lang="ru-RU" sz="1600" b="1" spc="-10" dirty="0">
                <a:solidFill>
                  <a:srgbClr val="000000"/>
                </a:solidFill>
                <a:effectLst/>
                <a:latin typeface="Times New Roman" panose="02020603050405020304" pitchFamily="18" charset="0"/>
                <a:ea typeface="Times New Roman" panose="02020603050405020304" pitchFamily="18" charset="0"/>
              </a:rPr>
              <a:t>Запрет,</a:t>
            </a:r>
            <a:r>
              <a:rPr lang="ru-RU" sz="1600" spc="-10" dirty="0">
                <a:solidFill>
                  <a:srgbClr val="000000"/>
                </a:solidFill>
                <a:effectLst/>
                <a:latin typeface="Times New Roman" panose="02020603050405020304" pitchFamily="18" charset="0"/>
                <a:ea typeface="Times New Roman" panose="02020603050405020304" pitchFamily="18" charset="0"/>
              </a:rPr>
              <a:t> предусмотренный пунктом 1 настоящего постановления, </a:t>
            </a:r>
            <a:r>
              <a:rPr lang="ru-RU" sz="1600" b="1" spc="-10" dirty="0">
                <a:solidFill>
                  <a:srgbClr val="FF0000"/>
                </a:solidFill>
                <a:effectLst/>
                <a:latin typeface="Times New Roman" panose="02020603050405020304" pitchFamily="18" charset="0"/>
                <a:ea typeface="Times New Roman" panose="02020603050405020304" pitchFamily="18" charset="0"/>
              </a:rPr>
              <a:t>может не применяться </a:t>
            </a:r>
            <a:r>
              <a:rPr lang="ru-RU" sz="1600" spc="-10" dirty="0">
                <a:solidFill>
                  <a:srgbClr val="000000"/>
                </a:solidFill>
                <a:effectLst/>
                <a:latin typeface="Times New Roman" panose="02020603050405020304" pitchFamily="18" charset="0"/>
                <a:ea typeface="Times New Roman" panose="02020603050405020304" pitchFamily="18" charset="0"/>
              </a:rPr>
              <a:t>заказчиками при наступлении одного </a:t>
            </a:r>
            <a:r>
              <a:rPr lang="ru-RU" sz="1600" spc="-10" dirty="0">
                <a:solidFill>
                  <a:srgbClr val="000000"/>
                </a:solidFill>
                <a:latin typeface="Times New Roman" panose="02020603050405020304" pitchFamily="18" charset="0"/>
                <a:ea typeface="Times New Roman" panose="02020603050405020304" pitchFamily="18" charset="0"/>
              </a:rPr>
              <a:t> </a:t>
            </a:r>
            <a:r>
              <a:rPr lang="ru-RU" sz="1600" spc="-10" dirty="0">
                <a:solidFill>
                  <a:srgbClr val="000000"/>
                </a:solidFill>
                <a:effectLst/>
                <a:latin typeface="Times New Roman" panose="02020603050405020304" pitchFamily="18" charset="0"/>
                <a:ea typeface="Times New Roman" panose="02020603050405020304" pitchFamily="18" charset="0"/>
              </a:rPr>
              <a:t>из следующих случаев:</a:t>
            </a:r>
            <a:endParaRPr lang="ru-RU" sz="1600" dirty="0">
              <a:solidFill>
                <a:srgbClr val="000000"/>
              </a:solidFill>
              <a:effectLst/>
              <a:latin typeface="Times New Roman" panose="02020603050405020304" pitchFamily="18" charset="0"/>
              <a:ea typeface="Times New Roman" panose="02020603050405020304" pitchFamily="18" charset="0"/>
            </a:endParaRPr>
          </a:p>
          <a:p>
            <a:pPr marL="457200" lvl="1" indent="0" algn="just">
              <a:lnSpc>
                <a:spcPct val="120000"/>
              </a:lnSpc>
              <a:spcBef>
                <a:spcPts val="600"/>
              </a:spcBef>
              <a:buNone/>
            </a:pPr>
            <a:r>
              <a:rPr lang="ru-RU" sz="1600" spc="-10" dirty="0">
                <a:latin typeface="Times New Roman" panose="02020603050405020304" pitchFamily="18" charset="0"/>
                <a:ea typeface="Times New Roman" panose="02020603050405020304" pitchFamily="18" charset="0"/>
              </a:rPr>
              <a:t>м</a:t>
            </a:r>
            <a:r>
              <a:rPr lang="ru-RU" sz="1600" spc="-10" dirty="0">
                <a:effectLst/>
                <a:latin typeface="Times New Roman" panose="02020603050405020304" pitchFamily="18" charset="0"/>
                <a:ea typeface="Times New Roman" panose="02020603050405020304" pitchFamily="18" charset="0"/>
              </a:rPr>
              <a:t>) </a:t>
            </a:r>
            <a:r>
              <a:rPr lang="ru-RU" sz="1600" b="1" spc="-10" dirty="0">
                <a:effectLst/>
                <a:latin typeface="Times New Roman" panose="02020603050405020304" pitchFamily="18" charset="0"/>
                <a:ea typeface="Times New Roman" panose="02020603050405020304" pitchFamily="18" charset="0"/>
              </a:rPr>
              <a:t>осуществляется закупка товара</a:t>
            </a:r>
            <a:r>
              <a:rPr lang="ru-RU" sz="1600" spc="-10" dirty="0">
                <a:effectLst/>
                <a:latin typeface="Times New Roman" panose="02020603050405020304" pitchFamily="18" charset="0"/>
                <a:ea typeface="Times New Roman" panose="02020603050405020304" pitchFamily="18" charset="0"/>
              </a:rPr>
              <a:t>, </a:t>
            </a:r>
            <a:r>
              <a:rPr lang="ru-RU" sz="1600" b="1" spc="-10" dirty="0">
                <a:effectLst/>
                <a:latin typeface="Times New Roman" panose="02020603050405020304" pitchFamily="18" charset="0"/>
                <a:ea typeface="Times New Roman" panose="02020603050405020304" pitchFamily="18" charset="0"/>
              </a:rPr>
              <a:t>не относящегося к товарам </a:t>
            </a:r>
            <a:r>
              <a:rPr lang="ru-RU" sz="1600" b="1" spc="-10" dirty="0">
                <a:solidFill>
                  <a:srgbClr val="FF0000"/>
                </a:solidFill>
                <a:effectLst/>
                <a:latin typeface="Times New Roman" panose="02020603050405020304" pitchFamily="18" charset="0"/>
                <a:ea typeface="Times New Roman" panose="02020603050405020304" pitchFamily="18" charset="0"/>
              </a:rPr>
              <a:t>и программному обеспечению</a:t>
            </a:r>
            <a:r>
              <a:rPr lang="ru-RU" sz="1600" spc="-10" dirty="0">
                <a:effectLst/>
                <a:latin typeface="Times New Roman" panose="02020603050405020304" pitchFamily="18" charset="0"/>
                <a:ea typeface="Times New Roman" panose="02020603050405020304" pitchFamily="18" charset="0"/>
              </a:rPr>
              <a:t>, указанным в позициях 23, 24, 44 - 47, 71- 77, 79 - 88, 95 - 118 </a:t>
            </a:r>
            <a:r>
              <a:rPr lang="ru-RU" sz="1600" spc="-10" dirty="0">
                <a:solidFill>
                  <a:srgbClr val="FF0000"/>
                </a:solidFill>
                <a:effectLst/>
                <a:latin typeface="Times New Roman" panose="02020603050405020304" pitchFamily="18" charset="0"/>
                <a:ea typeface="Times New Roman" panose="02020603050405020304" pitchFamily="18" charset="0"/>
              </a:rPr>
              <a:t>и 146 </a:t>
            </a:r>
            <a:r>
              <a:rPr lang="ru-RU" sz="1600" spc="-10" dirty="0">
                <a:effectLst/>
                <a:latin typeface="Times New Roman" panose="02020603050405020304" pitchFamily="18" charset="0"/>
                <a:ea typeface="Times New Roman" panose="02020603050405020304" pitchFamily="18" charset="0"/>
              </a:rPr>
              <a:t>перечня № 1</a:t>
            </a:r>
            <a:r>
              <a:rPr kumimoji="0" lang="ru-RU" sz="1600" b="1" i="1" u="none" strike="noStrike" kern="1200" cap="none" spc="-1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(т.е. по этим позициям запрет работает независимо от цены)</a:t>
            </a:r>
            <a:r>
              <a:rPr lang="ru-RU" sz="1600" spc="-10" dirty="0">
                <a:effectLst/>
                <a:latin typeface="Times New Roman" panose="02020603050405020304" pitchFamily="18" charset="0"/>
                <a:ea typeface="Times New Roman" panose="02020603050405020304" pitchFamily="18" charset="0"/>
              </a:rPr>
              <a:t> , </a:t>
            </a:r>
            <a:r>
              <a:rPr lang="ru-RU" sz="1600" b="1" spc="-10" dirty="0">
                <a:effectLst/>
                <a:latin typeface="Times New Roman" panose="02020603050405020304" pitchFamily="18" charset="0"/>
                <a:ea typeface="Times New Roman" panose="02020603050405020304" pitchFamily="18" charset="0"/>
              </a:rPr>
              <a:t>определенного товарного знака ввиду его несовместимости </a:t>
            </a:r>
            <a:r>
              <a:rPr lang="ru-RU" sz="1600" spc="-10" dirty="0">
                <a:effectLst/>
                <a:latin typeface="Times New Roman" panose="02020603050405020304" pitchFamily="18" charset="0"/>
                <a:ea typeface="Times New Roman" panose="02020603050405020304" pitchFamily="18" charset="0"/>
              </a:rPr>
              <a:t>с товарами, на которых размещаются другие товарные знаки и необходимости обеспечения взаимодействия закупаемого товара с товарами, используемыми заказчиком</a:t>
            </a:r>
            <a:endParaRPr lang="ru-RU" sz="1600" dirty="0"/>
          </a:p>
        </p:txBody>
      </p:sp>
    </p:spTree>
    <p:extLst>
      <p:ext uri="{BB962C8B-B14F-4D97-AF65-F5344CB8AC3E}">
        <p14:creationId xmlns:p14="http://schemas.microsoft.com/office/powerpoint/2010/main" val="3397172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AB82F83-D72E-C8CC-90FC-8E256E6F16B5}"/>
              </a:ext>
            </a:extLst>
          </p:cNvPr>
          <p:cNvSpPr/>
          <p:nvPr/>
        </p:nvSpPr>
        <p:spPr>
          <a:xfrm>
            <a:off x="623392" y="404664"/>
            <a:ext cx="10801200" cy="302433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F8F796BB-99C3-F15F-510F-953AF8CE3C76}"/>
              </a:ext>
            </a:extLst>
          </p:cNvPr>
          <p:cNvSpPr>
            <a:spLocks noGrp="1"/>
          </p:cNvSpPr>
          <p:nvPr>
            <p:ph idx="1"/>
          </p:nvPr>
        </p:nvSpPr>
        <p:spPr>
          <a:xfrm>
            <a:off x="838200" y="548680"/>
            <a:ext cx="10515600" cy="3096344"/>
          </a:xfrm>
        </p:spPr>
        <p:txBody>
          <a:bodyPr>
            <a:normAutofit fontScale="62500" lnSpcReduction="20000"/>
          </a:bodyPr>
          <a:lstStyle/>
          <a:p>
            <a:r>
              <a:rPr lang="ru-RU" b="1" dirty="0"/>
              <a:t>7. 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 </a:t>
            </a:r>
            <a:r>
              <a:rPr lang="ru-RU" dirty="0">
                <a:solidFill>
                  <a:srgbClr val="7030A0"/>
                </a:solidFill>
              </a:rPr>
              <a:t>(извлечение по радиоэлектронной продукции):</a:t>
            </a:r>
          </a:p>
          <a:p>
            <a:r>
              <a:rPr lang="ru-RU" dirty="0">
                <a:solidFill>
                  <a:srgbClr val="FF0000"/>
                </a:solidFill>
              </a:rPr>
              <a:t>Новый пункт б) </a:t>
            </a:r>
            <a:r>
              <a:rPr lang="ru-RU" dirty="0"/>
              <a:t>контракт должен содержать условие о том, что при его исполнении </a:t>
            </a:r>
            <a:r>
              <a:rPr lang="ru-RU" b="1" dirty="0"/>
              <a:t>не допускается замена:</a:t>
            </a:r>
          </a:p>
          <a:p>
            <a:r>
              <a:rPr lang="ru-RU" dirty="0"/>
              <a:t>радиоэлектронной продукции, признаваемой в соответствии с постановлением Правительства Российской Федерации от 17 июля 2015 г. N 719 "О подтверждении производства российской промышленной продукции" или правом Евразийского экономического союза радиоэлектронной продукцией первого уровня, на радиоэлектронную продукцию, не признаваемую радиоэлектронной продукцией первого уровня (если при осуществлении закупок товаров, указанных в позициях 195, 197 - 199 и 203 приложения N 2 к настоящему постановлению, контракт предусматривает поставку радиоэлектронной продукции первого уровня);</a:t>
            </a:r>
          </a:p>
        </p:txBody>
      </p:sp>
      <p:pic>
        <p:nvPicPr>
          <p:cNvPr id="6" name="Рисунок 5">
            <a:extLst>
              <a:ext uri="{FF2B5EF4-FFF2-40B4-BE49-F238E27FC236}">
                <a16:creationId xmlns:a16="http://schemas.microsoft.com/office/drawing/2014/main" id="{A2792ADD-C2D2-F471-2182-C4B1731B3233}"/>
              </a:ext>
            </a:extLst>
          </p:cNvPr>
          <p:cNvPicPr>
            <a:picLocks noChangeAspect="1"/>
          </p:cNvPicPr>
          <p:nvPr/>
        </p:nvPicPr>
        <p:blipFill>
          <a:blip r:embed="rId2"/>
          <a:stretch>
            <a:fillRect/>
          </a:stretch>
        </p:blipFill>
        <p:spPr>
          <a:xfrm>
            <a:off x="370676" y="3621599"/>
            <a:ext cx="11450648" cy="2638793"/>
          </a:xfrm>
          <a:prstGeom prst="rect">
            <a:avLst/>
          </a:prstGeom>
        </p:spPr>
      </p:pic>
    </p:spTree>
    <p:extLst>
      <p:ext uri="{BB962C8B-B14F-4D97-AF65-F5344CB8AC3E}">
        <p14:creationId xmlns:p14="http://schemas.microsoft.com/office/powerpoint/2010/main" val="2197453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1FF78-BC72-A71F-D4FE-C836521BC18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6E0A95-29D2-D142-5DF7-368B9D6C2BE0}"/>
              </a:ext>
            </a:extLst>
          </p:cNvPr>
          <p:cNvSpPr>
            <a:spLocks noGrp="1"/>
          </p:cNvSpPr>
          <p:nvPr>
            <p:ph type="title"/>
          </p:nvPr>
        </p:nvSpPr>
        <p:spPr>
          <a:xfrm>
            <a:off x="551384" y="260648"/>
            <a:ext cx="10803632" cy="3024336"/>
          </a:xfrm>
        </p:spPr>
        <p:txBody>
          <a:bodyPr>
            <a:normAutofit/>
          </a:bodyPr>
          <a:lstStyle/>
          <a:p>
            <a:r>
              <a:rPr lang="ru-RU" sz="3200" i="1" dirty="0">
                <a:solidFill>
                  <a:srgbClr val="0070C0"/>
                </a:solidFill>
              </a:rPr>
              <a:t>Административная практика по закупке ПО (в рамках 44-ФЗ)</a:t>
            </a:r>
          </a:p>
        </p:txBody>
      </p:sp>
    </p:spTree>
    <p:extLst>
      <p:ext uri="{BB962C8B-B14F-4D97-AF65-F5344CB8AC3E}">
        <p14:creationId xmlns:p14="http://schemas.microsoft.com/office/powerpoint/2010/main" val="33962073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855DA3-D52A-D693-6DA0-347C1DEC48FF}"/>
              </a:ext>
            </a:extLst>
          </p:cNvPr>
          <p:cNvSpPr>
            <a:spLocks noGrp="1"/>
          </p:cNvSpPr>
          <p:nvPr>
            <p:ph type="title"/>
          </p:nvPr>
        </p:nvSpPr>
        <p:spPr>
          <a:xfrm>
            <a:off x="838200" y="188640"/>
            <a:ext cx="10515600" cy="759619"/>
          </a:xfrm>
        </p:spPr>
        <p:txBody>
          <a:bodyPr>
            <a:normAutofit/>
          </a:bodyPr>
          <a:lstStyle/>
          <a:p>
            <a:r>
              <a:rPr lang="ru-RU" sz="2400" dirty="0">
                <a:solidFill>
                  <a:srgbClr val="0070C0"/>
                </a:solidFill>
              </a:rPr>
              <a:t>Решение Управления Федеральной антимонопольной службы по Москве от 8 апреля 2025 г. N 077/06/106-4522/2025 (1 из 2 – 44-ФЗ)</a:t>
            </a:r>
          </a:p>
        </p:txBody>
      </p:sp>
      <p:sp>
        <p:nvSpPr>
          <p:cNvPr id="3" name="Объект 2">
            <a:extLst>
              <a:ext uri="{FF2B5EF4-FFF2-40B4-BE49-F238E27FC236}">
                <a16:creationId xmlns:a16="http://schemas.microsoft.com/office/drawing/2014/main" id="{42C5946E-DD28-EFBD-490E-1856D9616759}"/>
              </a:ext>
            </a:extLst>
          </p:cNvPr>
          <p:cNvSpPr>
            <a:spLocks noGrp="1"/>
          </p:cNvSpPr>
          <p:nvPr>
            <p:ph idx="1"/>
          </p:nvPr>
        </p:nvSpPr>
        <p:spPr>
          <a:xfrm>
            <a:off x="838200" y="1124744"/>
            <a:ext cx="10515600" cy="5052219"/>
          </a:xfrm>
        </p:spPr>
        <p:txBody>
          <a:bodyPr>
            <a:normAutofit fontScale="70000" lnSpcReduction="20000"/>
          </a:bodyPr>
          <a:lstStyle/>
          <a:p>
            <a:r>
              <a:rPr lang="ru-RU" dirty="0"/>
              <a:t>Жалуется ООО "Форвард Софт Бизнес" на действия ФГБУ "ЦНИГРИ" при проведении электронного аукциона на право заключения государственного контракта на поставку антивирусного программного обеспечения (Закупка N 0373400006825000010).</a:t>
            </a:r>
          </a:p>
          <a:p>
            <a:r>
              <a:rPr lang="ru-RU" dirty="0"/>
              <a:t>Согласно протоколу подведения итогов определения поставщика (подрядчика, исполнителя) от 28.03.2025 NИЭА1 заявка Заявителя (идентификационный номер 6) отклонена по следующему основанию: "п.5 ч.12 ст.48 44-ФЗ - непредставление информации и документов, предусмотренных пунктом 5 части 1 статьи 43 Федерального закона 44-ФЗ, если такие информация и документы определены в соответствии со статьей 14 Федерального закона 44-ФЗ (в случае установления в извещение об осуществлении закупки запрета закупок товара, происходящего из иностранного государства) Причина несоответствия: В заявки участника отсутствует номер реестровой записи из реестра Российского программного обеспечения".</a:t>
            </a:r>
          </a:p>
          <a:p>
            <a:r>
              <a:rPr lang="ru-RU" dirty="0"/>
              <a:t>Комиссия УФАС установила факт наличия в составе заявки Заявителя порядкового номера реестровой записи из реестра российского программного обеспечения, при этом представитель Заказчика не подтвердил, что указанного документа не было в составе заявки при её рассмотрении. Комиссией Управления установлено, что вопреки указанному в протоколе, в заявке Заявителя указан номер реестровой записи из реестра российского программного обеспечения.</a:t>
            </a:r>
          </a:p>
          <a:p>
            <a:r>
              <a:rPr lang="ru-RU" dirty="0">
                <a:solidFill>
                  <a:srgbClr val="FF0000"/>
                </a:solidFill>
              </a:rPr>
              <a:t>Довод жалобы обоснован</a:t>
            </a:r>
          </a:p>
        </p:txBody>
      </p:sp>
    </p:spTree>
    <p:extLst>
      <p:ext uri="{BB962C8B-B14F-4D97-AF65-F5344CB8AC3E}">
        <p14:creationId xmlns:p14="http://schemas.microsoft.com/office/powerpoint/2010/main" val="22712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0F30B-30DC-E152-C1B4-96BCA6798F46}"/>
            </a:ext>
          </a:extLst>
        </p:cNvPr>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CBA5A2A2-7E1D-4C14-46D3-714FF8147E81}"/>
              </a:ext>
            </a:extLst>
          </p:cNvPr>
          <p:cNvGraphicFramePr>
            <a:graphicFrameLocks noGrp="1"/>
          </p:cNvGraphicFramePr>
          <p:nvPr>
            <p:ph idx="1"/>
            <p:extLst>
              <p:ext uri="{D42A27DB-BD31-4B8C-83A1-F6EECF244321}">
                <p14:modId xmlns:p14="http://schemas.microsoft.com/office/powerpoint/2010/main" val="4208017995"/>
              </p:ext>
            </p:extLst>
          </p:nvPr>
        </p:nvGraphicFramePr>
        <p:xfrm>
          <a:off x="267809" y="228600"/>
          <a:ext cx="11656381" cy="3444240"/>
        </p:xfrm>
        <a:graphic>
          <a:graphicData uri="http://schemas.openxmlformats.org/drawingml/2006/table">
            <a:tbl>
              <a:tblPr firstRow="1" bandRow="1">
                <a:tableStyleId>{21E4AEA4-8DFA-4A89-87EB-49C32662AFE0}</a:tableStyleId>
              </a:tblPr>
              <a:tblGrid>
                <a:gridCol w="2404370">
                  <a:extLst>
                    <a:ext uri="{9D8B030D-6E8A-4147-A177-3AD203B41FA5}">
                      <a16:colId xmlns:a16="http://schemas.microsoft.com/office/drawing/2014/main" val="1491232873"/>
                    </a:ext>
                  </a:extLst>
                </a:gridCol>
                <a:gridCol w="2823099">
                  <a:extLst>
                    <a:ext uri="{9D8B030D-6E8A-4147-A177-3AD203B41FA5}">
                      <a16:colId xmlns:a16="http://schemas.microsoft.com/office/drawing/2014/main" val="676634286"/>
                    </a:ext>
                  </a:extLst>
                </a:gridCol>
                <a:gridCol w="6428912">
                  <a:extLst>
                    <a:ext uri="{9D8B030D-6E8A-4147-A177-3AD203B41FA5}">
                      <a16:colId xmlns:a16="http://schemas.microsoft.com/office/drawing/2014/main" val="2042552357"/>
                    </a:ext>
                  </a:extLst>
                </a:gridCol>
              </a:tblGrid>
              <a:tr h="1403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Предмет закупки </a:t>
                      </a:r>
                    </a:p>
                  </a:txBody>
                  <a:tcPr/>
                </a:tc>
                <a:tc>
                  <a:txBody>
                    <a:bodyPr/>
                    <a:lstStyle/>
                    <a:p>
                      <a:pPr algn="ctr"/>
                      <a:r>
                        <a:rPr lang="ru-RU" sz="1600" dirty="0"/>
                        <a:t>Суть жалобы</a:t>
                      </a:r>
                    </a:p>
                  </a:txBody>
                  <a:tcPr/>
                </a:tc>
                <a:tc>
                  <a:txBody>
                    <a:bodyPr/>
                    <a:lstStyle/>
                    <a:p>
                      <a:pPr algn="ctr"/>
                      <a:r>
                        <a:rPr lang="ru-RU" sz="1600" dirty="0"/>
                        <a:t>Суть решения (44-ФЗ)</a:t>
                      </a:r>
                    </a:p>
                  </a:txBody>
                  <a:tcPr/>
                </a:tc>
                <a:extLst>
                  <a:ext uri="{0D108BD9-81ED-4DB2-BD59-A6C34878D82A}">
                    <a16:rowId xmlns:a16="http://schemas.microsoft.com/office/drawing/2014/main" val="4122470066"/>
                  </a:ext>
                </a:extLst>
              </a:tr>
              <a:tr h="370840">
                <a:tc gridSpan="3">
                  <a:txBody>
                    <a:bodyPr/>
                    <a:lstStyle/>
                    <a:p>
                      <a:pPr algn="ctr"/>
                      <a:r>
                        <a:rPr lang="ru-RU" sz="1600" dirty="0"/>
                        <a:t>РЕШЕНИЕ Московского УФАС по делу № 077/06/106-1415/2025 </a:t>
                      </a:r>
                      <a:br>
                        <a:rPr lang="ru-RU" sz="1600" dirty="0"/>
                      </a:br>
                      <a:r>
                        <a:rPr lang="ru-RU" sz="1600" dirty="0"/>
                        <a:t>о нарушении законодательства о контрактной системе от </a:t>
                      </a:r>
                      <a:r>
                        <a:rPr lang="ru-RU" sz="1600" b="1" dirty="0"/>
                        <a:t>03.02.2025 </a:t>
                      </a:r>
                    </a:p>
                  </a:txBody>
                  <a:tcPr/>
                </a:tc>
                <a:tc hMerge="1">
                  <a:txBody>
                    <a:bodyPr/>
                    <a:lstStyle/>
                    <a:p>
                      <a:endParaRPr lang="ru-RU" sz="1600" dirty="0"/>
                    </a:p>
                  </a:txBody>
                  <a:tcPr/>
                </a:tc>
                <a:tc hMerge="1">
                  <a:txBody>
                    <a:bodyPr/>
                    <a:lstStyle/>
                    <a:p>
                      <a:pPr algn="ctr"/>
                      <a:endParaRPr lang="ru-RU" sz="1600" b="1" dirty="0"/>
                    </a:p>
                  </a:txBody>
                  <a:tcPr/>
                </a:tc>
                <a:extLst>
                  <a:ext uri="{0D108BD9-81ED-4DB2-BD59-A6C34878D82A}">
                    <a16:rowId xmlns:a16="http://schemas.microsoft.com/office/drawing/2014/main" val="3952944043"/>
                  </a:ext>
                </a:extLst>
              </a:tr>
              <a:tr h="370840">
                <a:tc>
                  <a:txBody>
                    <a:bodyPr/>
                    <a:lstStyle/>
                    <a:p>
                      <a:r>
                        <a:rPr lang="ru-RU" sz="1600" dirty="0"/>
                        <a:t>Поставка офисных кресел </a:t>
                      </a:r>
                    </a:p>
                    <a:p>
                      <a:endParaRPr lang="ru-RU" sz="1600" dirty="0"/>
                    </a:p>
                    <a:p>
                      <a:r>
                        <a:rPr lang="ru-RU" sz="1600" dirty="0"/>
                        <a:t>Закупка № 0373200302325000001</a:t>
                      </a:r>
                    </a:p>
                    <a:p>
                      <a:endParaRPr lang="ru-RU" sz="1600" dirty="0"/>
                    </a:p>
                  </a:txBody>
                  <a:tcPr/>
                </a:tc>
                <a:tc>
                  <a:txBody>
                    <a:bodyPr/>
                    <a:lstStyle/>
                    <a:p>
                      <a:r>
                        <a:rPr lang="ru-RU" sz="1600" dirty="0"/>
                        <a:t>Комиссия заказчика неправомерно отклонила заявку, информация о реестровом номере была указана не в разделе заявки «Информация и документы, а в структурированной заявке заполненной посредством функционала оператора электронной площадки.</a:t>
                      </a:r>
                    </a:p>
                  </a:txBody>
                  <a:tcPr/>
                </a:tc>
                <a:tc>
                  <a:txBody>
                    <a:bodyPr/>
                    <a:lstStyle/>
                    <a:p>
                      <a:pPr marL="285750" indent="-285750">
                        <a:buFont typeface="Arial" panose="020B0604020202020204" pitchFamily="34" charset="0"/>
                        <a:buChar char="•"/>
                      </a:pPr>
                      <a:r>
                        <a:rPr lang="ru-RU" sz="1600" b="1" dirty="0">
                          <a:solidFill>
                            <a:srgbClr val="FF0000"/>
                          </a:solidFill>
                        </a:rPr>
                        <a:t>Жалоба обоснована</a:t>
                      </a:r>
                    </a:p>
                    <a:p>
                      <a:pPr marL="285750" indent="-285750">
                        <a:buFont typeface="Arial" panose="020B0604020202020204" pitchFamily="34" charset="0"/>
                        <a:buChar char="•"/>
                      </a:pPr>
                      <a:endParaRPr lang="ru-RU" sz="1600" b="1" dirty="0">
                        <a:solidFill>
                          <a:srgbClr val="FF0000"/>
                        </a:solidFill>
                      </a:endParaRPr>
                    </a:p>
                  </a:txBody>
                  <a:tcPr/>
                </a:tc>
                <a:extLst>
                  <a:ext uri="{0D108BD9-81ED-4DB2-BD59-A6C34878D82A}">
                    <a16:rowId xmlns:a16="http://schemas.microsoft.com/office/drawing/2014/main" val="2113062113"/>
                  </a:ext>
                </a:extLst>
              </a:tr>
            </a:tbl>
          </a:graphicData>
        </a:graphic>
      </p:graphicFrame>
    </p:spTree>
    <p:extLst>
      <p:ext uri="{BB962C8B-B14F-4D97-AF65-F5344CB8AC3E}">
        <p14:creationId xmlns:p14="http://schemas.microsoft.com/office/powerpoint/2010/main" val="13970046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701B4-2565-2105-0D72-1ECB9547D6C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69124A-B6DF-7FFE-A9CB-4363BD3EC286}"/>
              </a:ext>
            </a:extLst>
          </p:cNvPr>
          <p:cNvSpPr>
            <a:spLocks noGrp="1"/>
          </p:cNvSpPr>
          <p:nvPr>
            <p:ph type="title"/>
          </p:nvPr>
        </p:nvSpPr>
        <p:spPr>
          <a:xfrm>
            <a:off x="838200" y="188640"/>
            <a:ext cx="10515600" cy="759619"/>
          </a:xfrm>
        </p:spPr>
        <p:txBody>
          <a:bodyPr>
            <a:normAutofit/>
          </a:bodyPr>
          <a:lstStyle/>
          <a:p>
            <a:r>
              <a:rPr lang="ru-RU" sz="2400" dirty="0">
                <a:solidFill>
                  <a:srgbClr val="0070C0"/>
                </a:solidFill>
              </a:rPr>
              <a:t>Решение Управления Федеральной антимонопольной службы по Москве от 8 апреля 2025 г. N 077/06/106-4522/2025 (2 из 2)</a:t>
            </a:r>
          </a:p>
        </p:txBody>
      </p:sp>
      <p:sp>
        <p:nvSpPr>
          <p:cNvPr id="3" name="Объект 2">
            <a:extLst>
              <a:ext uri="{FF2B5EF4-FFF2-40B4-BE49-F238E27FC236}">
                <a16:creationId xmlns:a16="http://schemas.microsoft.com/office/drawing/2014/main" id="{E9A3FE80-A0D2-47A3-6587-E4B8FF304B1B}"/>
              </a:ext>
            </a:extLst>
          </p:cNvPr>
          <p:cNvSpPr>
            <a:spLocks noGrp="1"/>
          </p:cNvSpPr>
          <p:nvPr>
            <p:ph idx="1"/>
          </p:nvPr>
        </p:nvSpPr>
        <p:spPr>
          <a:xfrm>
            <a:off x="838200" y="1124744"/>
            <a:ext cx="10515600" cy="5052219"/>
          </a:xfrm>
        </p:spPr>
        <p:txBody>
          <a:bodyPr>
            <a:normAutofit fontScale="70000" lnSpcReduction="20000"/>
          </a:bodyPr>
          <a:lstStyle/>
          <a:p>
            <a:r>
              <a:rPr lang="ru-RU" dirty="0"/>
              <a:t>Одновременно с этим в ходе проведения </a:t>
            </a:r>
            <a:r>
              <a:rPr lang="ru-RU" b="1" dirty="0">
                <a:solidFill>
                  <a:srgbClr val="FF0000"/>
                </a:solidFill>
              </a:rPr>
              <a:t>внеплановой проверки </a:t>
            </a:r>
            <a:r>
              <a:rPr lang="ru-RU" dirty="0"/>
              <a:t>Комиссией Управления установлено следующее. При отклонении заявки Заявителя комиссия Заказчика в силу применения ограничений, предусмотренных постановлением N1875, должна была руководствоваться положениями п.4 ч.12 ст.48 Закона о контрактной системе, а не п.5 ч.12 ст.48 Закона о контрактной системе, как следует из протокола подведения итогов, поскольку в данном пункте указано, что он применяется в случаях непредставления информации и документов, предусмотренных п.5 ч.1 ст.43 Закона о контрактной системе, если такие информация и документы определены в соответствии с п.2 ч.2 ст.14 настоящего Федерального закона (в случае установления в соответствии с </a:t>
            </a:r>
            <a:r>
              <a:rPr lang="ru-RU" dirty="0" err="1"/>
              <a:t>пп</a:t>
            </a:r>
            <a:r>
              <a:rPr lang="ru-RU" dirty="0"/>
              <a:t>."а" п.1 ч.2 ст.14 Закона о контрактной системе в извещении об осуществлении закупки запрета закупок товара, происходящего из иностранного государства).</a:t>
            </a:r>
          </a:p>
          <a:p>
            <a:r>
              <a:rPr lang="ru-RU" dirty="0"/>
              <a:t>В извещении в нарушение законодательства был установлено ограничение вместо запрета на допуск.</a:t>
            </a:r>
          </a:p>
          <a:p>
            <a:r>
              <a:rPr lang="ru-RU" dirty="0"/>
              <a:t>Также Комиссия Управления приходит к выводу, что требования к составу заявки, указанные в п.11 "Требование к содержанию заявки и инструкция по заполнению", являются неправомерными, так как в составе таких требований отсутствует указание на конкретный документ/сведения, подтверждающий страну происхождения товара "Программное обеспечение", как того требуют для объекта закупки </a:t>
            </a:r>
            <a:r>
              <a:rPr lang="ru-RU" dirty="0" err="1"/>
              <a:t>пп</a:t>
            </a:r>
            <a:r>
              <a:rPr lang="ru-RU" dirty="0"/>
              <a:t>. "г", "д", "е", "ж" п.3 Постановления 1875.</a:t>
            </a:r>
          </a:p>
        </p:txBody>
      </p:sp>
    </p:spTree>
    <p:extLst>
      <p:ext uri="{BB962C8B-B14F-4D97-AF65-F5344CB8AC3E}">
        <p14:creationId xmlns:p14="http://schemas.microsoft.com/office/powerpoint/2010/main" val="31631745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FE872B-3750-EC35-F2E1-6E80D4251B2D}"/>
              </a:ext>
            </a:extLst>
          </p:cNvPr>
          <p:cNvSpPr>
            <a:spLocks noGrp="1"/>
          </p:cNvSpPr>
          <p:nvPr>
            <p:ph type="title"/>
          </p:nvPr>
        </p:nvSpPr>
        <p:spPr>
          <a:xfrm>
            <a:off x="551384" y="116632"/>
            <a:ext cx="10515600" cy="903635"/>
          </a:xfrm>
        </p:spPr>
        <p:txBody>
          <a:bodyPr>
            <a:normAutofit/>
          </a:bodyPr>
          <a:lstStyle/>
          <a:p>
            <a:r>
              <a:rPr lang="ru-RU" sz="2400" dirty="0">
                <a:solidFill>
                  <a:srgbClr val="0070C0"/>
                </a:solidFill>
              </a:rPr>
              <a:t>Решение Управления Федеральной антимонопольной службы по Камчатскому краю от 29 апреля 2025 г. N 041/06/105-211/2025</a:t>
            </a:r>
          </a:p>
        </p:txBody>
      </p:sp>
      <p:sp>
        <p:nvSpPr>
          <p:cNvPr id="3" name="Объект 2">
            <a:extLst>
              <a:ext uri="{FF2B5EF4-FFF2-40B4-BE49-F238E27FC236}">
                <a16:creationId xmlns:a16="http://schemas.microsoft.com/office/drawing/2014/main" id="{67C56E04-5790-E276-525F-311DA4719DF5}"/>
              </a:ext>
            </a:extLst>
          </p:cNvPr>
          <p:cNvSpPr>
            <a:spLocks noGrp="1"/>
          </p:cNvSpPr>
          <p:nvPr>
            <p:ph idx="1"/>
          </p:nvPr>
        </p:nvSpPr>
        <p:spPr>
          <a:xfrm>
            <a:off x="263960" y="1124744"/>
            <a:ext cx="11090448" cy="5616624"/>
          </a:xfrm>
        </p:spPr>
        <p:txBody>
          <a:bodyPr>
            <a:normAutofit fontScale="62500" lnSpcReduction="20000"/>
          </a:bodyPr>
          <a:lstStyle/>
          <a:p>
            <a:r>
              <a:rPr lang="ru-RU" dirty="0"/>
              <a:t>Жалуется ООО "Ю-Трейд" на действия Управления Федеральной службы по надзору в сфере защиты прав потребителей и благополучия человека по Камчатскому краю на действия комиссии по закупкам Заказчика при определении путем электронного аукциона поставщика неисключительных прав на использование программного обеспечения (операционные системы) в целях импортозамещения (закупка N 0138100003325000008).</a:t>
            </a:r>
          </a:p>
          <a:p>
            <a:r>
              <a:rPr lang="ru-RU" dirty="0"/>
              <a:t>Согласно протоколу подведения итогов определения поставщика (подрядчика, исполнителя) (N 0138100003325000008) от 18.04.2025 (далее - Протокол) на участие в Закупке было подано три заявки, из которых заявка N 162 (Заявитель) на участие в закупке отклонена по пункту 5 части 12 статьи 48 Закона о контрактной системе: "непредставление информации и документов, предусмотренных п.5 ч. 1 ст. 43 Закона 44- ФЗ (Заявка участника закупки признана не соответствующей требованиям Федерального закона N 44-ФЗ в связи с тем, что в заявке участника закупки выявлена недостоверная информация в отношении информации о соответствии программного обеспечения дополнительным требованиям к программному обеспечению. Участник закупки при заполнении экранных форм веб-интерфейса электронной площадки, специализированной электронной площадки указал, что предложенное программное обеспечение соответствует дополнительным требованиям, в то время как в реестре российского программного обеспечения содержатся сведения о том, что программное обеспечение, предлагаемое участником закупки, дополнительным требованиям (ПП N 325 от 23.03.2017) не соответствует.</a:t>
            </a:r>
          </a:p>
          <a:p>
            <a:r>
              <a:rPr lang="ru-RU" dirty="0"/>
              <a:t>Комиссия УФАС установила следующее: </a:t>
            </a:r>
          </a:p>
          <a:p>
            <a:r>
              <a:rPr lang="ru-RU" dirty="0"/>
              <a:t>В составе заявок NN 15, 240 содержится информация о том, что страна происхождения предложенного Товара - Российская Федерация, с указанием порядкового номера реестровой записи из реестра российского ПО, при этом по показателю соответствия дополнительным требованиям указан прочерк (т.е. не соответствуют). </a:t>
            </a:r>
          </a:p>
          <a:p>
            <a:r>
              <a:rPr lang="ru-RU" dirty="0"/>
              <a:t>В составе заявки N 162 содержится информация о том, что страна происхождения предложенного Товара - Российская Федерация, с указанием порядкового номера реестровой записи из реестра российского ПО, при этом по показателю соответствия дополнительным требованиям указано - "да" (т.е. соответствует).</a:t>
            </a:r>
          </a:p>
          <a:p>
            <a:endParaRPr lang="ru-RU" dirty="0"/>
          </a:p>
        </p:txBody>
      </p:sp>
    </p:spTree>
    <p:extLst>
      <p:ext uri="{BB962C8B-B14F-4D97-AF65-F5344CB8AC3E}">
        <p14:creationId xmlns:p14="http://schemas.microsoft.com/office/powerpoint/2010/main" val="15017642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E247D-1E54-3BA3-7E51-AF7E1949CC8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32857-D468-3A07-2CAC-2BA19789C4E1}"/>
              </a:ext>
            </a:extLst>
          </p:cNvPr>
          <p:cNvSpPr>
            <a:spLocks noGrp="1"/>
          </p:cNvSpPr>
          <p:nvPr>
            <p:ph type="title"/>
          </p:nvPr>
        </p:nvSpPr>
        <p:spPr>
          <a:xfrm>
            <a:off x="551384" y="116632"/>
            <a:ext cx="10515600" cy="903635"/>
          </a:xfrm>
        </p:spPr>
        <p:txBody>
          <a:bodyPr>
            <a:normAutofit/>
          </a:bodyPr>
          <a:lstStyle/>
          <a:p>
            <a:r>
              <a:rPr lang="ru-RU" sz="2400" dirty="0">
                <a:solidFill>
                  <a:srgbClr val="0070C0"/>
                </a:solidFill>
              </a:rPr>
              <a:t>Решение Управления Федеральной антимонопольной службы по Камчатскому краю от 29 апреля 2025 г. N 041/06/105-211/2025</a:t>
            </a:r>
          </a:p>
        </p:txBody>
      </p:sp>
      <p:sp>
        <p:nvSpPr>
          <p:cNvPr id="3" name="Объект 2">
            <a:extLst>
              <a:ext uri="{FF2B5EF4-FFF2-40B4-BE49-F238E27FC236}">
                <a16:creationId xmlns:a16="http://schemas.microsoft.com/office/drawing/2014/main" id="{C32B6111-4D80-148F-EB4D-5DA1885D92A5}"/>
              </a:ext>
            </a:extLst>
          </p:cNvPr>
          <p:cNvSpPr>
            <a:spLocks noGrp="1"/>
          </p:cNvSpPr>
          <p:nvPr>
            <p:ph idx="1"/>
          </p:nvPr>
        </p:nvSpPr>
        <p:spPr>
          <a:xfrm>
            <a:off x="263352" y="1124744"/>
            <a:ext cx="11090448" cy="5400600"/>
          </a:xfrm>
        </p:spPr>
        <p:txBody>
          <a:bodyPr>
            <a:normAutofit fontScale="70000" lnSpcReduction="20000"/>
          </a:bodyPr>
          <a:lstStyle/>
          <a:p>
            <a:r>
              <a:rPr lang="ru-RU" dirty="0"/>
              <a:t>Таким образом, в соответствии с пунктом "х" части 4 Постановления N 1875 заявки NN 15, 240, в которых содержатся предложения ПО реестровые записи о которых в реестре российского ПО или реестре евразийского ПО не содержат информацию о соответствии предлагаемого ПО дополнительным требованиям к ПО, приравниваются к заявке на участие в закупке, в которой содержится предложение ПО, происходящего из иностранного государства, поскольку на участие в Закупке подана заявка N 162, содержащая предложение ПО, реестровая запись о котором в реестре российского программного обеспечения содержит информацию о соответствии предлагаемого ПО дополнительным требованиям.</a:t>
            </a:r>
          </a:p>
          <a:p>
            <a:r>
              <a:rPr lang="ru-RU" dirty="0"/>
              <a:t> Вместе с тем, Комиссией установлено, что согласно сведениям, содержащимся в записи о ПО, включенном в реестр российского программного обеспечения, предложенном Заявителем (порядковый номер реестровой записи 5913): "сведения о соответствии или несоответствии ПО дополнительным требованиям (ПП N 325 от 23.03.2017)", указано - "не соответствует". </a:t>
            </a:r>
          </a:p>
          <a:p>
            <a:r>
              <a:rPr lang="ru-RU" dirty="0"/>
              <a:t>Следовательно, Заявитель при заполнении экранных форм веб-интерфейса электронной площадки указал неверные сведения о соответствии предложенного ПО дополнительным требованиям, в связи с чем его заявка была отклонена от участия в Закупке, и положения пункта "х" части 4 Постановления N 1875 не применялись. Закупка ПО осуществлена в соответствии с общими положениями Закона о контрактной системе.</a:t>
            </a:r>
          </a:p>
          <a:p>
            <a:r>
              <a:rPr lang="ru-RU" dirty="0"/>
              <a:t>Таким образом, действия комиссии по закупкам Заказчика по отклонению заявки Заявителя по основанию, изложенному в Протоколе, не противоречат требованиям подпункта "а" пункта 1 части 5 статьи 49 Закона о контрактной системе.</a:t>
            </a:r>
          </a:p>
          <a:p>
            <a:r>
              <a:rPr lang="ru-RU" dirty="0">
                <a:solidFill>
                  <a:srgbClr val="00B050"/>
                </a:solidFill>
              </a:rPr>
              <a:t>Жалоба не обоснована</a:t>
            </a:r>
          </a:p>
          <a:p>
            <a:endParaRPr lang="ru-RU" dirty="0"/>
          </a:p>
        </p:txBody>
      </p:sp>
    </p:spTree>
    <p:extLst>
      <p:ext uri="{BB962C8B-B14F-4D97-AF65-F5344CB8AC3E}">
        <p14:creationId xmlns:p14="http://schemas.microsoft.com/office/powerpoint/2010/main" val="41037085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BEB6E-4321-03BC-49FD-FBE195D97F4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B1D494-B684-D909-3F6D-0C69C827BE98}"/>
              </a:ext>
            </a:extLst>
          </p:cNvPr>
          <p:cNvSpPr>
            <a:spLocks noGrp="1"/>
          </p:cNvSpPr>
          <p:nvPr>
            <p:ph type="title"/>
          </p:nvPr>
        </p:nvSpPr>
        <p:spPr>
          <a:xfrm>
            <a:off x="551384" y="116632"/>
            <a:ext cx="10515600" cy="903635"/>
          </a:xfrm>
        </p:spPr>
        <p:txBody>
          <a:bodyPr>
            <a:normAutofit/>
          </a:bodyPr>
          <a:lstStyle/>
          <a:p>
            <a:r>
              <a:rPr lang="ru-RU" sz="2400" u="sng" dirty="0">
                <a:solidFill>
                  <a:srgbClr val="0070C0"/>
                </a:solidFill>
              </a:rPr>
              <a:t>Похожее</a:t>
            </a:r>
            <a:r>
              <a:rPr lang="ru-RU" sz="2400" dirty="0">
                <a:solidFill>
                  <a:srgbClr val="0070C0"/>
                </a:solidFill>
              </a:rPr>
              <a:t> Решение Управления Федеральной антимонопольной службы по Москве от 24 марта 2025 г. N 077/06/106-3444/2025</a:t>
            </a:r>
          </a:p>
        </p:txBody>
      </p:sp>
      <p:sp>
        <p:nvSpPr>
          <p:cNvPr id="3" name="Объект 2">
            <a:extLst>
              <a:ext uri="{FF2B5EF4-FFF2-40B4-BE49-F238E27FC236}">
                <a16:creationId xmlns:a16="http://schemas.microsoft.com/office/drawing/2014/main" id="{579E0694-DE5E-9733-8271-B94A188BB88C}"/>
              </a:ext>
            </a:extLst>
          </p:cNvPr>
          <p:cNvSpPr>
            <a:spLocks noGrp="1"/>
          </p:cNvSpPr>
          <p:nvPr>
            <p:ph idx="1"/>
          </p:nvPr>
        </p:nvSpPr>
        <p:spPr>
          <a:xfrm>
            <a:off x="263352" y="1020267"/>
            <a:ext cx="11521280" cy="5721101"/>
          </a:xfrm>
        </p:spPr>
        <p:txBody>
          <a:bodyPr>
            <a:normAutofit fontScale="62500" lnSpcReduction="20000"/>
          </a:bodyPr>
          <a:lstStyle/>
          <a:p>
            <a:r>
              <a:rPr lang="ru-RU" dirty="0"/>
              <a:t>Объект закупки -  оказание услуг по передаче неисключительного права использования программного обеспечения Dr. Web (продление с </a:t>
            </a:r>
            <a:r>
              <a:rPr lang="ru-RU" dirty="0" err="1"/>
              <a:t>дозакупкой</a:t>
            </a:r>
            <a:r>
              <a:rPr lang="ru-RU" dirty="0"/>
              <a:t> лицензии) для нужд ФГБУ НЦЭСМП Минздрава России (Закупка N0373100093225000024).</a:t>
            </a:r>
          </a:p>
          <a:p>
            <a:r>
              <a:rPr lang="ru-RU" dirty="0"/>
              <a:t>Участник закупки при заполнении экранных форм веб-интерфейса электронной площадки, специализированной электронной площадки указал, что предложенное программное обеспечение соответствует дополнительным требованиям, в то время как в реестре российского программного обеспечения, содержатся сведения о том, что программное обеспечение дополнительным требованиям (ПП N 325 от 23.03.2017) не соответствует.)".</a:t>
            </a:r>
          </a:p>
          <a:p>
            <a:r>
              <a:rPr lang="ru-RU" dirty="0"/>
              <a:t>Представитель Заявителя отметил, что предлагаемое программное обеспечение соответствует дополнительным требованиям Постановления N325, что подтверждается сертификацией программного обеспечения ФСТЭК.</a:t>
            </a:r>
          </a:p>
          <a:p>
            <a:r>
              <a:rPr lang="ru-RU" dirty="0"/>
              <a:t>Отсутствие какой-либо информации о соответствие дополнительным требованиям Постановления N325 в реестре российского программного обеспечения не является основанием для признания программного обеспечения не соответствующей дополнительным требованиям, поскольку, по мнению подателя жалобы, предлагаемое программное обеспечение "</a:t>
            </a:r>
            <a:r>
              <a:rPr lang="ru-RU" dirty="0" err="1"/>
              <a:t>Dr.Web</a:t>
            </a:r>
            <a:r>
              <a:rPr lang="ru-RU" dirty="0"/>
              <a:t> Enterprise Security Suite" внесено в реестр раньше издания Постановления N325. </a:t>
            </a:r>
          </a:p>
          <a:p>
            <a:r>
              <a:rPr lang="ru-RU" dirty="0"/>
              <a:t>При этом порядок признания программного обеспечения несоответствующей дополнительным требованиям при подобной ситуации не регламентирован. Ввиду вышеописанного Заявитель приходит к выводу, что информация о предлагаемом программном обеспечение соответствует требования извещения, вследствие чего у комиссии Заказчика отсутствовали правовые основания для признания заявки Заявителя несоответствующей по причине наличия в заявке недостоверной информации.</a:t>
            </a:r>
          </a:p>
          <a:p>
            <a:r>
              <a:rPr lang="ru-RU" dirty="0"/>
              <a:t>Представитель Заказчика акцентировал внимание Комиссии Управления, что вопреки доводам жалобы </a:t>
            </a:r>
            <a:r>
              <a:rPr lang="ru-RU" dirty="0" err="1"/>
              <a:t>пп</a:t>
            </a:r>
            <a:r>
              <a:rPr lang="ru-RU" dirty="0"/>
              <a:t>. "д" п.3 Постановления N1875 напрямую отражено требование о подтверждении соответствия дополнительным требованиям к программам для электронных вычислительных машин и базам данных участником предоставляется номер реестровой записи из реестра, содержащей информацию о соответствии программного обеспечения дополнительным требованиям. </a:t>
            </a:r>
          </a:p>
          <a:p>
            <a:r>
              <a:rPr lang="ru-RU" dirty="0">
                <a:solidFill>
                  <a:srgbClr val="00B050"/>
                </a:solidFill>
              </a:rPr>
              <a:t>Жалоба не обоснована</a:t>
            </a:r>
          </a:p>
        </p:txBody>
      </p:sp>
    </p:spTree>
    <p:extLst>
      <p:ext uri="{BB962C8B-B14F-4D97-AF65-F5344CB8AC3E}">
        <p14:creationId xmlns:p14="http://schemas.microsoft.com/office/powerpoint/2010/main" val="29174362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9E2102-9F93-0E52-0D64-30DC862D1AC7}"/>
              </a:ext>
            </a:extLst>
          </p:cNvPr>
          <p:cNvSpPr>
            <a:spLocks noGrp="1"/>
          </p:cNvSpPr>
          <p:nvPr>
            <p:ph type="title"/>
          </p:nvPr>
        </p:nvSpPr>
        <p:spPr/>
        <p:txBody>
          <a:bodyPr>
            <a:noAutofit/>
          </a:bodyPr>
          <a:lstStyle/>
          <a:p>
            <a:pPr algn="ctr"/>
            <a:r>
              <a:rPr lang="ru-RU" sz="2400" dirty="0">
                <a:solidFill>
                  <a:srgbClr val="00B0F0"/>
                </a:solidFill>
              </a:rPr>
              <a:t>Постановление Правительства РФ от 23 марта 2017 г. N 325</a:t>
            </a:r>
            <a:br>
              <a:rPr lang="ru-RU" sz="2400" dirty="0">
                <a:solidFill>
                  <a:srgbClr val="00B0F0"/>
                </a:solidFill>
              </a:rPr>
            </a:br>
            <a:r>
              <a:rPr lang="ru-RU" sz="2400" dirty="0">
                <a:solidFill>
                  <a:srgbClr val="00B0F0"/>
                </a:solidFill>
              </a:rPr>
              <a:t>"Об утверждении дополнительных требований к программам для электронных вычислительных машин и базам данных, сведения о которых включены в реестр российского программного обеспечения, и внесении изменений в Правила формирования и ведения единого реестра российских программ для электронных вычислительных машин и баз данных"</a:t>
            </a:r>
          </a:p>
        </p:txBody>
      </p:sp>
      <p:sp>
        <p:nvSpPr>
          <p:cNvPr id="3" name="Объект 2">
            <a:extLst>
              <a:ext uri="{FF2B5EF4-FFF2-40B4-BE49-F238E27FC236}">
                <a16:creationId xmlns:a16="http://schemas.microsoft.com/office/drawing/2014/main" id="{2734B65B-B02A-15A4-1E73-1D43A106893B}"/>
              </a:ext>
            </a:extLst>
          </p:cNvPr>
          <p:cNvSpPr>
            <a:spLocks noGrp="1"/>
          </p:cNvSpPr>
          <p:nvPr>
            <p:ph idx="1"/>
          </p:nvPr>
        </p:nvSpPr>
        <p:spPr>
          <a:xfrm>
            <a:off x="838200" y="2132855"/>
            <a:ext cx="10515600" cy="4536505"/>
          </a:xfrm>
        </p:spPr>
        <p:txBody>
          <a:bodyPr>
            <a:normAutofit fontScale="85000" lnSpcReduction="20000"/>
          </a:bodyPr>
          <a:lstStyle/>
          <a:p>
            <a:r>
              <a:rPr lang="ru-RU" sz="2000" dirty="0"/>
              <a:t>К офисному программному обеспечению относятся </a:t>
            </a:r>
          </a:p>
          <a:p>
            <a:r>
              <a:rPr lang="ru-RU" sz="2000" dirty="0"/>
              <a:t>операционная система, </a:t>
            </a:r>
          </a:p>
          <a:p>
            <a:r>
              <a:rPr lang="ru-RU" sz="2000" dirty="0"/>
              <a:t>коммуникационное программное обеспечение, </a:t>
            </a:r>
          </a:p>
          <a:p>
            <a:r>
              <a:rPr lang="ru-RU" sz="2000" dirty="0"/>
              <a:t>офисный пакет, </a:t>
            </a:r>
          </a:p>
          <a:p>
            <a:r>
              <a:rPr lang="ru-RU" sz="2000" dirty="0"/>
              <a:t>почтовые приложения, </a:t>
            </a:r>
          </a:p>
          <a:p>
            <a:r>
              <a:rPr lang="ru-RU" sz="2000" dirty="0"/>
              <a:t>органайзер, </a:t>
            </a:r>
          </a:p>
          <a:p>
            <a:r>
              <a:rPr lang="ru-RU" sz="2000" dirty="0"/>
              <a:t>средства просмотра, </a:t>
            </a:r>
          </a:p>
          <a:p>
            <a:r>
              <a:rPr lang="ru-RU" sz="2000" dirty="0"/>
              <a:t>интернет-браузер, </a:t>
            </a:r>
          </a:p>
          <a:p>
            <a:r>
              <a:rPr lang="ru-RU" sz="2000" dirty="0"/>
              <a:t>редактор презентаций, </a:t>
            </a:r>
          </a:p>
          <a:p>
            <a:r>
              <a:rPr lang="ru-RU" sz="2000" dirty="0"/>
              <a:t>табличный редактор,</a:t>
            </a:r>
          </a:p>
          <a:p>
            <a:r>
              <a:rPr lang="ru-RU" sz="2000" dirty="0"/>
              <a:t> текстовый редактор, </a:t>
            </a:r>
          </a:p>
          <a:p>
            <a:r>
              <a:rPr lang="ru-RU" sz="2000" dirty="0"/>
              <a:t>программное обеспечение файлового менеджера, </a:t>
            </a:r>
          </a:p>
          <a:p>
            <a:r>
              <a:rPr lang="ru-RU" sz="2000" dirty="0"/>
              <a:t>справочно-правовая система, </a:t>
            </a:r>
          </a:p>
          <a:p>
            <a:r>
              <a:rPr lang="ru-RU" sz="2000" dirty="0"/>
              <a:t>программное обеспечение системы электронного документооборота и средства антивирусной защиты.</a:t>
            </a:r>
          </a:p>
        </p:txBody>
      </p:sp>
    </p:spTree>
    <p:extLst>
      <p:ext uri="{BB962C8B-B14F-4D97-AF65-F5344CB8AC3E}">
        <p14:creationId xmlns:p14="http://schemas.microsoft.com/office/powerpoint/2010/main" val="29602396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715BD0F-B256-4DFD-4054-12CB631FD51C}"/>
              </a:ext>
            </a:extLst>
          </p:cNvPr>
          <p:cNvPicPr>
            <a:picLocks noGrp="1" noChangeAspect="1"/>
          </p:cNvPicPr>
          <p:nvPr>
            <p:ph idx="1"/>
          </p:nvPr>
        </p:nvPicPr>
        <p:blipFill>
          <a:blip r:embed="rId2"/>
          <a:stretch>
            <a:fillRect/>
          </a:stretch>
        </p:blipFill>
        <p:spPr>
          <a:xfrm>
            <a:off x="1919536" y="188640"/>
            <a:ext cx="7847989" cy="6408712"/>
          </a:xfrm>
        </p:spPr>
      </p:pic>
    </p:spTree>
    <p:extLst>
      <p:ext uri="{BB962C8B-B14F-4D97-AF65-F5344CB8AC3E}">
        <p14:creationId xmlns:p14="http://schemas.microsoft.com/office/powerpoint/2010/main" val="200477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27A42C6-F5C8-CCCB-912C-B1100512AD11}"/>
              </a:ext>
            </a:extLst>
          </p:cNvPr>
          <p:cNvPicPr>
            <a:picLocks noGrp="1" noChangeAspect="1"/>
          </p:cNvPicPr>
          <p:nvPr>
            <p:ph idx="1"/>
          </p:nvPr>
        </p:nvPicPr>
        <p:blipFill>
          <a:blip r:embed="rId2"/>
          <a:stretch>
            <a:fillRect/>
          </a:stretch>
        </p:blipFill>
        <p:spPr>
          <a:xfrm>
            <a:off x="1197204" y="126417"/>
            <a:ext cx="5965570" cy="6642027"/>
          </a:xfrm>
        </p:spPr>
      </p:pic>
      <p:sp>
        <p:nvSpPr>
          <p:cNvPr id="3" name="TextBox 2">
            <a:extLst>
              <a:ext uri="{FF2B5EF4-FFF2-40B4-BE49-F238E27FC236}">
                <a16:creationId xmlns:a16="http://schemas.microsoft.com/office/drawing/2014/main" id="{5EE70FBB-ACF5-10F1-9516-598F27A63EE9}"/>
              </a:ext>
            </a:extLst>
          </p:cNvPr>
          <p:cNvSpPr txBox="1"/>
          <p:nvPr/>
        </p:nvSpPr>
        <p:spPr>
          <a:xfrm>
            <a:off x="7779471" y="597758"/>
            <a:ext cx="2665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0000"/>
                </a:solidFill>
                <a:effectLst/>
                <a:uLnTx/>
                <a:uFillTx/>
                <a:latin typeface="Calibri"/>
                <a:ea typeface="+mn-ea"/>
                <a:cs typeface="+mn-cs"/>
              </a:rPr>
              <a:t>Пример, как не надо делать</a:t>
            </a:r>
          </a:p>
        </p:txBody>
      </p:sp>
    </p:spTree>
    <p:extLst>
      <p:ext uri="{BB962C8B-B14F-4D97-AF65-F5344CB8AC3E}">
        <p14:creationId xmlns:p14="http://schemas.microsoft.com/office/powerpoint/2010/main" val="21091054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1138C30-D399-7306-722E-E9B27E5A733C}"/>
              </a:ext>
            </a:extLst>
          </p:cNvPr>
          <p:cNvPicPr>
            <a:picLocks noGrp="1" noChangeAspect="1"/>
          </p:cNvPicPr>
          <p:nvPr>
            <p:ph idx="1"/>
          </p:nvPr>
        </p:nvPicPr>
        <p:blipFill>
          <a:blip r:embed="rId2"/>
          <a:stretch>
            <a:fillRect/>
          </a:stretch>
        </p:blipFill>
        <p:spPr>
          <a:xfrm>
            <a:off x="2947548" y="669303"/>
            <a:ext cx="6296904" cy="5475415"/>
          </a:xfrm>
        </p:spPr>
      </p:pic>
    </p:spTree>
    <p:extLst>
      <p:ext uri="{BB962C8B-B14F-4D97-AF65-F5344CB8AC3E}">
        <p14:creationId xmlns:p14="http://schemas.microsoft.com/office/powerpoint/2010/main" val="21480686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5C9B7-7E4D-3CD0-1C99-F30E7655460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C020F5-16B1-AACC-CFC6-B553A15DEBE0}"/>
              </a:ext>
            </a:extLst>
          </p:cNvPr>
          <p:cNvSpPr>
            <a:spLocks noGrp="1"/>
          </p:cNvSpPr>
          <p:nvPr>
            <p:ph type="title"/>
          </p:nvPr>
        </p:nvSpPr>
        <p:spPr>
          <a:xfrm>
            <a:off x="695400" y="764704"/>
            <a:ext cx="10515600" cy="3024336"/>
          </a:xfrm>
        </p:spPr>
        <p:txBody>
          <a:bodyPr>
            <a:normAutofit/>
          </a:bodyPr>
          <a:lstStyle/>
          <a:p>
            <a:r>
              <a:rPr lang="ru-RU" sz="3200" dirty="0">
                <a:solidFill>
                  <a:srgbClr val="0070C0"/>
                </a:solidFill>
              </a:rPr>
              <a:t>Изменения содержательного плана:</a:t>
            </a:r>
            <a:br>
              <a:rPr lang="ru-RU" sz="3200" dirty="0">
                <a:solidFill>
                  <a:srgbClr val="0070C0"/>
                </a:solidFill>
              </a:rPr>
            </a:br>
            <a:br>
              <a:rPr lang="ru-RU" sz="3200" dirty="0">
                <a:solidFill>
                  <a:srgbClr val="0070C0"/>
                </a:solidFill>
              </a:rPr>
            </a:br>
            <a:r>
              <a:rPr lang="ru-RU" sz="3200" dirty="0">
                <a:solidFill>
                  <a:srgbClr val="0070C0"/>
                </a:solidFill>
              </a:rPr>
              <a:t>3. Изменения в закупках лекарственных средств и медицинских изделий</a:t>
            </a:r>
            <a:br>
              <a:rPr lang="ru-RU" sz="3200" dirty="0">
                <a:solidFill>
                  <a:srgbClr val="0070C0"/>
                </a:solidFill>
              </a:rPr>
            </a:br>
            <a:endParaRPr lang="ru-RU" sz="3200" dirty="0">
              <a:solidFill>
                <a:srgbClr val="0070C0"/>
              </a:solidFill>
            </a:endParaRPr>
          </a:p>
        </p:txBody>
      </p:sp>
    </p:spTree>
    <p:extLst>
      <p:ext uri="{BB962C8B-B14F-4D97-AF65-F5344CB8AC3E}">
        <p14:creationId xmlns:p14="http://schemas.microsoft.com/office/powerpoint/2010/main" val="4431057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01EB17E-2462-3F36-DF74-32701C7632DF}"/>
              </a:ext>
            </a:extLst>
          </p:cNvPr>
          <p:cNvSpPr/>
          <p:nvPr/>
        </p:nvSpPr>
        <p:spPr>
          <a:xfrm>
            <a:off x="695400" y="332656"/>
            <a:ext cx="10513168" cy="223224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06B16BD1-E003-9AED-1C18-D001B832D025}"/>
              </a:ext>
            </a:extLst>
          </p:cNvPr>
          <p:cNvSpPr>
            <a:spLocks noGrp="1"/>
          </p:cNvSpPr>
          <p:nvPr>
            <p:ph idx="1"/>
          </p:nvPr>
        </p:nvSpPr>
        <p:spPr>
          <a:xfrm>
            <a:off x="695400" y="404664"/>
            <a:ext cx="10515600" cy="2088232"/>
          </a:xfrm>
        </p:spPr>
        <p:txBody>
          <a:bodyPr>
            <a:normAutofit fontScale="70000" lnSpcReduction="20000"/>
          </a:bodyPr>
          <a:lstStyle/>
          <a:p>
            <a:pPr marL="0" indent="0">
              <a:buNone/>
            </a:pPr>
            <a:r>
              <a:rPr lang="ru-RU" b="1" dirty="0"/>
              <a:t>4. Установить, что:</a:t>
            </a:r>
          </a:p>
          <a:p>
            <a:r>
              <a:rPr lang="ru-RU" dirty="0">
                <a:solidFill>
                  <a:srgbClr val="FF0000"/>
                </a:solidFill>
              </a:rPr>
              <a:t>Новая редакция р) </a:t>
            </a:r>
            <a:r>
              <a:rPr lang="ru-RU" dirty="0"/>
              <a:t>предусмотренные пунктом 1 настоящего постановления ограничение, </a:t>
            </a:r>
            <a:r>
              <a:rPr lang="ru-RU" strike="sngStrike" dirty="0"/>
              <a:t>преимущество </a:t>
            </a:r>
            <a:r>
              <a:rPr lang="ru-RU" dirty="0"/>
              <a:t>в отношении лекарственных препаратов, указанных в позиции 433 приложения N 2 к настоящему постановлению, применяются при осуществлении закупок лекарственных препаратов, включенных в перечень жизненно необходимых и важнейших лекарственных препаратов для медицинского применения, утвержденный распоряжением Правительства Российской Федерации от 12 октября 2019 г. N 2406-р;</a:t>
            </a:r>
          </a:p>
        </p:txBody>
      </p:sp>
      <p:pic>
        <p:nvPicPr>
          <p:cNvPr id="5" name="Рисунок 4">
            <a:extLst>
              <a:ext uri="{FF2B5EF4-FFF2-40B4-BE49-F238E27FC236}">
                <a16:creationId xmlns:a16="http://schemas.microsoft.com/office/drawing/2014/main" id="{61E22CCB-23F4-5E47-1ABF-7604A08DD9CA}"/>
              </a:ext>
            </a:extLst>
          </p:cNvPr>
          <p:cNvPicPr>
            <a:picLocks noChangeAspect="1"/>
          </p:cNvPicPr>
          <p:nvPr/>
        </p:nvPicPr>
        <p:blipFill>
          <a:blip r:embed="rId2"/>
          <a:stretch>
            <a:fillRect/>
          </a:stretch>
        </p:blipFill>
        <p:spPr>
          <a:xfrm>
            <a:off x="1849768" y="2889457"/>
            <a:ext cx="8492464" cy="1079086"/>
          </a:xfrm>
          <a:prstGeom prst="rect">
            <a:avLst/>
          </a:prstGeom>
        </p:spPr>
      </p:pic>
    </p:spTree>
    <p:extLst>
      <p:ext uri="{BB962C8B-B14F-4D97-AF65-F5344CB8AC3E}">
        <p14:creationId xmlns:p14="http://schemas.microsoft.com/office/powerpoint/2010/main" val="428453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8B8A0E-20F6-B843-A0B8-A28B3F0048E0}"/>
              </a:ext>
            </a:extLst>
          </p:cNvPr>
          <p:cNvSpPr>
            <a:spLocks noGrp="1"/>
          </p:cNvSpPr>
          <p:nvPr>
            <p:ph type="title"/>
          </p:nvPr>
        </p:nvSpPr>
        <p:spPr/>
        <p:txBody>
          <a:bodyPr/>
          <a:lstStyle/>
          <a:p>
            <a:endParaRPr lang="ru-RU" dirty="0"/>
          </a:p>
        </p:txBody>
      </p:sp>
      <p:sp>
        <p:nvSpPr>
          <p:cNvPr id="3" name="Текст 2">
            <a:extLst>
              <a:ext uri="{FF2B5EF4-FFF2-40B4-BE49-F238E27FC236}">
                <a16:creationId xmlns:a16="http://schemas.microsoft.com/office/drawing/2014/main" id="{DA98641A-4A11-76E4-F7E0-BAAE9A97B13C}"/>
              </a:ext>
            </a:extLst>
          </p:cNvPr>
          <p:cNvSpPr>
            <a:spLocks noGrp="1"/>
          </p:cNvSpPr>
          <p:nvPr>
            <p:ph type="body" idx="1"/>
          </p:nvPr>
        </p:nvSpPr>
        <p:spPr/>
        <p:txBody>
          <a:bodyPr/>
          <a:lstStyle/>
          <a:p>
            <a:endParaRPr lang="ru-RU"/>
          </a:p>
        </p:txBody>
      </p:sp>
      <p:pic>
        <p:nvPicPr>
          <p:cNvPr id="5" name="Рисунок 4">
            <a:extLst>
              <a:ext uri="{FF2B5EF4-FFF2-40B4-BE49-F238E27FC236}">
                <a16:creationId xmlns:a16="http://schemas.microsoft.com/office/drawing/2014/main" id="{777930A5-368E-3236-EA0F-FF7546143D43}"/>
              </a:ext>
            </a:extLst>
          </p:cNvPr>
          <p:cNvPicPr>
            <a:picLocks noChangeAspect="1"/>
          </p:cNvPicPr>
          <p:nvPr/>
        </p:nvPicPr>
        <p:blipFill>
          <a:blip r:embed="rId2"/>
          <a:stretch>
            <a:fillRect/>
          </a:stretch>
        </p:blipFill>
        <p:spPr>
          <a:xfrm>
            <a:off x="13438" y="32863"/>
            <a:ext cx="12165123" cy="6792273"/>
          </a:xfrm>
          <a:prstGeom prst="rect">
            <a:avLst/>
          </a:prstGeom>
        </p:spPr>
      </p:pic>
    </p:spTree>
    <p:extLst>
      <p:ext uri="{BB962C8B-B14F-4D97-AF65-F5344CB8AC3E}">
        <p14:creationId xmlns:p14="http://schemas.microsoft.com/office/powerpoint/2010/main" val="2049864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B40AC69-D7C9-9D62-AF12-4811CEFD8C52}"/>
              </a:ext>
            </a:extLst>
          </p:cNvPr>
          <p:cNvPicPr>
            <a:picLocks noGrp="1" noChangeAspect="1"/>
          </p:cNvPicPr>
          <p:nvPr>
            <p:ph idx="1"/>
          </p:nvPr>
        </p:nvPicPr>
        <p:blipFill>
          <a:blip r:embed="rId2"/>
          <a:stretch>
            <a:fillRect/>
          </a:stretch>
        </p:blipFill>
        <p:spPr>
          <a:xfrm>
            <a:off x="335360" y="260648"/>
            <a:ext cx="11449272" cy="6480720"/>
          </a:xfrm>
        </p:spPr>
      </p:pic>
    </p:spTree>
    <p:extLst>
      <p:ext uri="{BB962C8B-B14F-4D97-AF65-F5344CB8AC3E}">
        <p14:creationId xmlns:p14="http://schemas.microsoft.com/office/powerpoint/2010/main" val="40590917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402BE-CD0D-3F65-9245-719DDC433923}"/>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97B4B98-A3C5-5640-3B5E-89FA211EF299}"/>
              </a:ext>
            </a:extLst>
          </p:cNvPr>
          <p:cNvSpPr/>
          <p:nvPr/>
        </p:nvSpPr>
        <p:spPr>
          <a:xfrm>
            <a:off x="191344" y="188640"/>
            <a:ext cx="11521280" cy="633670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417857B9-6C32-3E30-C40C-A89970B3DBB6}"/>
              </a:ext>
            </a:extLst>
          </p:cNvPr>
          <p:cNvSpPr>
            <a:spLocks noGrp="1"/>
          </p:cNvSpPr>
          <p:nvPr>
            <p:ph idx="1"/>
          </p:nvPr>
        </p:nvSpPr>
        <p:spPr>
          <a:xfrm>
            <a:off x="191344" y="188640"/>
            <a:ext cx="11521280" cy="6624736"/>
          </a:xfrm>
        </p:spPr>
        <p:txBody>
          <a:bodyPr>
            <a:normAutofit fontScale="70000" lnSpcReduction="20000"/>
          </a:bodyPr>
          <a:lstStyle/>
          <a:p>
            <a:pPr marL="0" indent="0">
              <a:buNone/>
            </a:pPr>
            <a:r>
              <a:rPr lang="ru-RU" b="1" dirty="0"/>
              <a:t>4. Установить, что:</a:t>
            </a:r>
          </a:p>
          <a:p>
            <a:r>
              <a:rPr lang="ru-RU" sz="2900" dirty="0">
                <a:solidFill>
                  <a:srgbClr val="FF0000"/>
                </a:solidFill>
              </a:rPr>
              <a:t>Новая редакция у) </a:t>
            </a:r>
            <a:r>
              <a:rPr lang="ru-RU" sz="2900" dirty="0"/>
              <a:t>в случае осуществления в соответствии с Федеральным законом "О контрактной системе в сфере закупок товаров, работ, услуг для обеспечения государственных и муниципальных нужд", Федеральным законом "О закупках товаров, работ, услуг отдельными видами юридических лиц" закупки указанных в позиции 433 приложения N 2 к настоящему постановлению лекарственных препаратов, </a:t>
            </a:r>
            <a:r>
              <a:rPr lang="ru-RU" sz="2900" dirty="0">
                <a:solidFill>
                  <a:srgbClr val="FF0000"/>
                </a:solidFill>
              </a:rPr>
              <a:t>включенных в перечень жизненно необходимых и важнейших лекарственных препаратов для медицинского применения, утвержденный распоряжением Правительства Российской Федерации от 12 октября 2019 г. N 2406-р, и </a:t>
            </a:r>
            <a:r>
              <a:rPr lang="ru-RU" sz="2900" u="sng" dirty="0"/>
              <a:t>не включенных в перечень стратегически значимых лекарственных средств, производство которых должно быть обеспечено на территории Российской Федерации, утвержденный распоряжением Правительства Российской Федерации от 6 июля 2010 г. N 1141-р</a:t>
            </a:r>
            <a:r>
              <a:rPr lang="ru-RU" sz="2900" dirty="0"/>
              <a:t>, </a:t>
            </a:r>
            <a:r>
              <a:rPr lang="ru-RU" sz="2900" b="1" dirty="0"/>
              <a:t>в отношении заявки, содержащей предложение о поставке таких лекарственных препаратов только российского происхождения</a:t>
            </a:r>
            <a:r>
              <a:rPr lang="ru-RU" sz="2900" dirty="0"/>
              <a:t>, помимо предусмотренного пунктом 1 настоящего постановления </a:t>
            </a:r>
            <a:r>
              <a:rPr lang="ru-RU" sz="2900" b="1" dirty="0"/>
              <a:t>ограничения, также применяется предусмотренное пунктом 1 настоящего постановления преимущество</a:t>
            </a:r>
            <a:r>
              <a:rPr lang="ru-RU" sz="2900" dirty="0"/>
              <a:t>, при котором для цели такого преимущества заявка на участие в закупке, в которой содержится предложение о поставке такого лекарственного препарата, происходящего из государств - членов Евразийского экономического союза, в том числе из Российской Федерации, но не все стадии производства которого (в том числе синтез молекулы действующего вещества при производстве фармацевтических субстанций) осуществляются на территориях государств - членов Евразийского экономического союза, приравнивается к заявке на участие в закупке, в которой содержится предложение о поставке товара, происходящего из иностранного государства, если на участие в такой закупке подана заявка на участие в закупке, признанная по результатам ее рассмотрения соответствующей установленным в соответствии с Федеральным законом "О контрактной системе в сфере закупок товаров, работ, услуг для обеспечения государственных и муниципальных нужд", Федеральным законом "О закупках товаров, работ, услуг отдельными видами юридических лиц" соответственно требованиям и содержащая предложение о поставке лекарственного препарата, все стадии производства которого (в том числе синтез молекулы действующего вещества при производстве фармацевтических субстанций) осуществляются на территориях государств - членов Евразийского экономического союза;</a:t>
            </a:r>
          </a:p>
        </p:txBody>
      </p:sp>
    </p:spTree>
    <p:extLst>
      <p:ext uri="{BB962C8B-B14F-4D97-AF65-F5344CB8AC3E}">
        <p14:creationId xmlns:p14="http://schemas.microsoft.com/office/powerpoint/2010/main" val="13936234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DCCF3D1-9233-F153-6BD3-F27B5CF143D7}"/>
              </a:ext>
            </a:extLst>
          </p:cNvPr>
          <p:cNvSpPr/>
          <p:nvPr/>
        </p:nvSpPr>
        <p:spPr>
          <a:xfrm>
            <a:off x="1026818" y="486787"/>
            <a:ext cx="10515600" cy="294221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F84EA2A5-37CF-FF28-FA71-DC55B1B6E444}"/>
              </a:ext>
            </a:extLst>
          </p:cNvPr>
          <p:cNvSpPr>
            <a:spLocks noGrp="1"/>
          </p:cNvSpPr>
          <p:nvPr>
            <p:ph idx="1"/>
          </p:nvPr>
        </p:nvSpPr>
        <p:spPr>
          <a:xfrm>
            <a:off x="1055440" y="486787"/>
            <a:ext cx="10515600" cy="5700291"/>
          </a:xfrm>
        </p:spPr>
        <p:txBody>
          <a:bodyPr>
            <a:normAutofit/>
          </a:bodyPr>
          <a:lstStyle/>
          <a:p>
            <a:r>
              <a:rPr lang="ru-RU" sz="1800" b="1" dirty="0"/>
              <a:t>10. </a:t>
            </a:r>
            <a:r>
              <a:rPr lang="ru-RU" sz="1800" dirty="0">
                <a:solidFill>
                  <a:srgbClr val="7030A0"/>
                </a:solidFill>
              </a:rPr>
              <a:t>(Переходный период) </a:t>
            </a:r>
            <a:r>
              <a:rPr lang="ru-RU" sz="1800" b="1" dirty="0"/>
              <a:t>Установить, что:</a:t>
            </a:r>
          </a:p>
          <a:p>
            <a:r>
              <a:rPr lang="ru-RU" sz="1800" dirty="0"/>
              <a:t>е) при осуществлении закупки товара, указанного в позиции 433 приложения N 2 к настоящему постановлению, извещение об осуществлении которой размещено в единой информационной системе и приглашение принять участие в которой направлено либо контракт (договор) с единственным поставщиком (подрядчиком, исполнителем) при осуществлении которой заключен по </a:t>
            </a:r>
            <a:r>
              <a:rPr lang="ru-RU" sz="1800" dirty="0">
                <a:solidFill>
                  <a:srgbClr val="FF0000"/>
                </a:solidFill>
              </a:rPr>
              <a:t>31 </a:t>
            </a:r>
            <a:r>
              <a:rPr lang="ru-RU" sz="1800" strike="sngStrike" dirty="0">
                <a:solidFill>
                  <a:srgbClr val="FF0000"/>
                </a:solidFill>
              </a:rPr>
              <a:t>декабря</a:t>
            </a:r>
            <a:r>
              <a:rPr lang="ru-RU" sz="1800" dirty="0">
                <a:solidFill>
                  <a:srgbClr val="FF0000"/>
                </a:solidFill>
              </a:rPr>
              <a:t> августа 2025 г. </a:t>
            </a:r>
            <a:r>
              <a:rPr lang="ru-RU" sz="1800" dirty="0"/>
              <a:t>включительно</a:t>
            </a:r>
            <a:r>
              <a:rPr lang="ru-RU" sz="1800" b="1" dirty="0"/>
              <a:t>, положения подпункта "у" </a:t>
            </a:r>
            <a:r>
              <a:rPr lang="ru-RU" sz="1800" dirty="0"/>
              <a:t>пункта 4 настоящего постановления применяются также в отношении лекарственных препаратов, включенных в перечень стратегически значимых лекарственных средств, производство которых должно быть обеспечено на территории Российской Федерации, утвержденный распоряжением Правительства Российской Федерации от 6 июля 2010 г. N 1141-р;</a:t>
            </a:r>
          </a:p>
          <a:p>
            <a:endParaRPr lang="ru-RU" sz="1800" dirty="0"/>
          </a:p>
          <a:p>
            <a:r>
              <a:rPr lang="ru-RU" sz="1800" b="1" dirty="0">
                <a:solidFill>
                  <a:srgbClr val="7030A0"/>
                </a:solidFill>
              </a:rPr>
              <a:t>Комментарий: </a:t>
            </a:r>
            <a:r>
              <a:rPr lang="ru-RU" sz="1800" dirty="0">
                <a:solidFill>
                  <a:srgbClr val="7030A0"/>
                </a:solidFill>
              </a:rPr>
              <a:t>срок действия временного правила о применении преимущества к ЛС из Перечня стратегических значимых лекарственных средств сокращен.</a:t>
            </a:r>
          </a:p>
          <a:p>
            <a:endParaRPr lang="ru-RU" sz="1800" dirty="0">
              <a:solidFill>
                <a:srgbClr val="7030A0"/>
              </a:solidFill>
            </a:endParaRPr>
          </a:p>
          <a:p>
            <a:r>
              <a:rPr lang="ru-RU" sz="1800" dirty="0">
                <a:solidFill>
                  <a:srgbClr val="7030A0"/>
                </a:solidFill>
              </a:rPr>
              <a:t>Как могут применяться положения подпункта «у» пункта 4 к контракту (договору) уже заключенному</a:t>
            </a:r>
            <a:r>
              <a:rPr lang="en-US" sz="1800" dirty="0">
                <a:solidFill>
                  <a:srgbClr val="7030A0"/>
                </a:solidFill>
              </a:rPr>
              <a:t>?</a:t>
            </a:r>
            <a:endParaRPr lang="ru-RU" sz="1800" dirty="0">
              <a:solidFill>
                <a:srgbClr val="7030A0"/>
              </a:solidFill>
            </a:endParaRPr>
          </a:p>
          <a:p>
            <a:endParaRPr lang="ru-RU" sz="1800" dirty="0">
              <a:solidFill>
                <a:srgbClr val="7030A0"/>
              </a:solidFill>
            </a:endParaRPr>
          </a:p>
        </p:txBody>
      </p:sp>
    </p:spTree>
    <p:extLst>
      <p:ext uri="{BB962C8B-B14F-4D97-AF65-F5344CB8AC3E}">
        <p14:creationId xmlns:p14="http://schemas.microsoft.com/office/powerpoint/2010/main" val="36166499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50CB24-460B-1031-ED9F-357E51BDAF27}"/>
              </a:ext>
            </a:extLst>
          </p:cNvPr>
          <p:cNvSpPr>
            <a:spLocks noGrp="1"/>
          </p:cNvSpPr>
          <p:nvPr>
            <p:ph type="title"/>
          </p:nvPr>
        </p:nvSpPr>
        <p:spPr>
          <a:xfrm>
            <a:off x="872721" y="188640"/>
            <a:ext cx="10515600" cy="687611"/>
          </a:xfrm>
        </p:spPr>
        <p:txBody>
          <a:bodyPr>
            <a:normAutofit/>
          </a:bodyPr>
          <a:lstStyle/>
          <a:p>
            <a:pPr algn="ctr"/>
            <a:r>
              <a:rPr lang="ru-RU" sz="2400" dirty="0">
                <a:solidFill>
                  <a:srgbClr val="FF0000"/>
                </a:solidFill>
              </a:rPr>
              <a:t>Письмо Минфина России от 17 июля 2025 г. N 24-06-09/69333</a:t>
            </a:r>
          </a:p>
        </p:txBody>
      </p:sp>
      <p:sp>
        <p:nvSpPr>
          <p:cNvPr id="3" name="Объект 2">
            <a:extLst>
              <a:ext uri="{FF2B5EF4-FFF2-40B4-BE49-F238E27FC236}">
                <a16:creationId xmlns:a16="http://schemas.microsoft.com/office/drawing/2014/main" id="{56CC5FEC-FEDD-413C-C225-5027E38DBA2B}"/>
              </a:ext>
            </a:extLst>
          </p:cNvPr>
          <p:cNvSpPr>
            <a:spLocks noGrp="1"/>
          </p:cNvSpPr>
          <p:nvPr>
            <p:ph idx="1"/>
          </p:nvPr>
        </p:nvSpPr>
        <p:spPr>
          <a:xfrm>
            <a:off x="263352" y="980728"/>
            <a:ext cx="11521280" cy="5760640"/>
          </a:xfrm>
        </p:spPr>
        <p:txBody>
          <a:bodyPr>
            <a:normAutofit fontScale="62500" lnSpcReduction="20000"/>
          </a:bodyPr>
          <a:lstStyle/>
          <a:p>
            <a:r>
              <a:rPr lang="ru-RU" dirty="0"/>
              <a:t>В силу положений Постановления N 1875 в настоящее время "защитная" мера </a:t>
            </a:r>
            <a:r>
              <a:rPr lang="ru-RU" i="1" dirty="0">
                <a:solidFill>
                  <a:srgbClr val="FF0000"/>
                </a:solidFill>
              </a:rPr>
              <a:t>в виде преимущества применяется:</a:t>
            </a:r>
          </a:p>
          <a:p>
            <a:r>
              <a:rPr lang="ru-RU" dirty="0"/>
              <a:t>если объект закупки </a:t>
            </a:r>
            <a:r>
              <a:rPr lang="ru-RU" b="1" dirty="0"/>
              <a:t>включает хотя бы один товар, не указанный в приложениях N 1 и N 2 </a:t>
            </a:r>
            <a:r>
              <a:rPr lang="ru-RU" dirty="0"/>
              <a:t>к Постановлению N 1875 (подпункт "б" пункта 4);</a:t>
            </a:r>
          </a:p>
          <a:p>
            <a:r>
              <a:rPr lang="ru-RU" dirty="0"/>
              <a:t>в случае осуществления закупки указанных в позиции 433 приложения N 2 к Постановлению N 1875 лекарственных препаратов, </a:t>
            </a:r>
            <a:r>
              <a:rPr lang="ru-RU" b="1" dirty="0"/>
              <a:t>включенных в перечень жизненно необходимых и важнейших лекарственных препаратов для медицинского применения, утвержденный распоряжением Правительства Российской Федерации от 12.10.2019 N 2406-р, и не включенных в перечень стратегически значимых лекарственных средств,</a:t>
            </a:r>
            <a:r>
              <a:rPr lang="ru-RU" dirty="0"/>
              <a:t> производство которых должно быть обеспечено на территории Российской Федерации, утвержденный распоряжением Правительства Российской Федерации от 06.07.2010 N 1141-р, в отношении заявки, содержащей предложение о поставке таких лекарственных препаратов только российского происхождения, и при наступлении определенных условий (подпункт "у" пункта 4);</a:t>
            </a:r>
          </a:p>
          <a:p>
            <a:r>
              <a:rPr lang="ru-RU" dirty="0"/>
              <a:t>при осуществлении с учетом установленных подпунктом "у" пункта 4 Постановления N 1875 положений закупки указанных в позиции 433 приложения N 2 к Постановлению N 1875 лекарственных препаратов, </a:t>
            </a:r>
            <a:r>
              <a:rPr lang="ru-RU" b="1" dirty="0"/>
              <a:t>включенных в перечень стратегически значимых лекарственных средств</a:t>
            </a:r>
            <a:r>
              <a:rPr lang="ru-RU" dirty="0"/>
              <a:t>, производство которых должно быть обеспечено на территории Российской Федерации, утвержденный распоряжением Правительства Российской Федерации от 06.07.2010 N 1141-р, извещение об осуществлении которой размещено в единой информационной системе в сфере закупок и приглашение принять участие в которой направлено либо контракт с единственным поставщиком (подрядчиком, исполнителем) при осуществлении которой заключен </a:t>
            </a:r>
            <a:r>
              <a:rPr lang="ru-RU" b="1" dirty="0"/>
              <a:t>по 31.08.2025 включительно </a:t>
            </a:r>
            <a:r>
              <a:rPr lang="ru-RU" dirty="0"/>
              <a:t>(подпункт "е" пункта 10).</a:t>
            </a:r>
          </a:p>
          <a:p>
            <a:r>
              <a:rPr lang="ru-RU" dirty="0"/>
              <a:t>Таким образом, при осуществлении закупки лекарственных препаратов, указанных в позиции 433 приложения N 2 к Постановлению N 1875, предусмотренное Постановлением N 1875 преимущество применяется с учетом вышеуказанных норм.</a:t>
            </a:r>
          </a:p>
          <a:p>
            <a:endParaRPr lang="ru-RU" dirty="0"/>
          </a:p>
          <a:p>
            <a:r>
              <a:rPr lang="ru-RU" b="1" dirty="0">
                <a:solidFill>
                  <a:srgbClr val="7030A0"/>
                </a:solidFill>
              </a:rPr>
              <a:t>Что в итоге с препаратами не из ЖНВЛП</a:t>
            </a:r>
            <a:r>
              <a:rPr lang="en-US" b="1" dirty="0">
                <a:solidFill>
                  <a:srgbClr val="7030A0"/>
                </a:solidFill>
              </a:rPr>
              <a:t>?</a:t>
            </a:r>
            <a:endParaRPr lang="ru-RU" b="1" dirty="0">
              <a:solidFill>
                <a:srgbClr val="7030A0"/>
              </a:solidFill>
            </a:endParaRPr>
          </a:p>
        </p:txBody>
      </p:sp>
    </p:spTree>
    <p:extLst>
      <p:ext uri="{BB962C8B-B14F-4D97-AF65-F5344CB8AC3E}">
        <p14:creationId xmlns:p14="http://schemas.microsoft.com/office/powerpoint/2010/main" val="37026102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469F5-8BAD-E784-86AF-2CDC81D969D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E23365-3C3D-28A8-A90B-DABB8E13BA84}"/>
              </a:ext>
            </a:extLst>
          </p:cNvPr>
          <p:cNvSpPr>
            <a:spLocks noGrp="1"/>
          </p:cNvSpPr>
          <p:nvPr>
            <p:ph type="title"/>
          </p:nvPr>
        </p:nvSpPr>
        <p:spPr>
          <a:xfrm>
            <a:off x="872721" y="188640"/>
            <a:ext cx="10515600" cy="687611"/>
          </a:xfrm>
        </p:spPr>
        <p:txBody>
          <a:bodyPr>
            <a:noAutofit/>
          </a:bodyPr>
          <a:lstStyle/>
          <a:p>
            <a:pPr algn="ctr"/>
            <a:r>
              <a:rPr lang="ru-RU" sz="2400" dirty="0">
                <a:solidFill>
                  <a:srgbClr val="FF0000"/>
                </a:solidFill>
              </a:rPr>
              <a:t>Письмо Минпромторга  от 9 июля 2025 г. N ПГ-19-6441 (извлечение)</a:t>
            </a:r>
          </a:p>
        </p:txBody>
      </p:sp>
      <p:sp>
        <p:nvSpPr>
          <p:cNvPr id="3" name="Объект 2">
            <a:extLst>
              <a:ext uri="{FF2B5EF4-FFF2-40B4-BE49-F238E27FC236}">
                <a16:creationId xmlns:a16="http://schemas.microsoft.com/office/drawing/2014/main" id="{4BEE8A7E-745D-8A09-A600-07DF492142F9}"/>
              </a:ext>
            </a:extLst>
          </p:cNvPr>
          <p:cNvSpPr>
            <a:spLocks noGrp="1"/>
          </p:cNvSpPr>
          <p:nvPr>
            <p:ph idx="1"/>
          </p:nvPr>
        </p:nvSpPr>
        <p:spPr>
          <a:xfrm>
            <a:off x="263352" y="980728"/>
            <a:ext cx="11521280" cy="5760640"/>
          </a:xfrm>
        </p:spPr>
        <p:txBody>
          <a:bodyPr>
            <a:normAutofit/>
          </a:bodyPr>
          <a:lstStyle/>
          <a:p>
            <a:r>
              <a:rPr lang="ru-RU" sz="1800" dirty="0"/>
              <a:t>На основании изложенного, поскольку преимущество применяется в случае, если объект закупки (предмет закупки) включает хотя бы один товар, не указанный в приложении N 1 к Постановлению N 1875 и приложении N 2 к Постановлению N 1875, а приложение N 2 к Постановлению N 1875 содержит позицию "Препараты лекарственные", то предусмотренное пунктом 1 Постановления N 1875 </a:t>
            </a:r>
            <a:r>
              <a:rPr lang="ru-RU" sz="1800" b="1" dirty="0">
                <a:solidFill>
                  <a:srgbClr val="FF0000"/>
                </a:solidFill>
              </a:rPr>
              <a:t>преимущество не распространяется на лекарственные препараты, не включенные в перечень ЖНВЛП,</a:t>
            </a:r>
            <a:r>
              <a:rPr lang="ru-RU" sz="1800" dirty="0"/>
              <a:t> классифицируемые кодами по Общероссийскому классификатору продукции по видам экономической деятельности ОК 034-2014 (КПЕС 2008) 21.10.51, 21.20.1, 21.20.21, 21.20.23.</a:t>
            </a:r>
          </a:p>
        </p:txBody>
      </p:sp>
    </p:spTree>
    <p:extLst>
      <p:ext uri="{BB962C8B-B14F-4D97-AF65-F5344CB8AC3E}">
        <p14:creationId xmlns:p14="http://schemas.microsoft.com/office/powerpoint/2010/main" val="39037475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6A0B2974-4FAE-72E4-6976-6FF0C6EFD637}"/>
              </a:ext>
            </a:extLst>
          </p:cNvPr>
          <p:cNvSpPr/>
          <p:nvPr/>
        </p:nvSpPr>
        <p:spPr>
          <a:xfrm>
            <a:off x="802804" y="620688"/>
            <a:ext cx="10586392" cy="44644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1BDA1F35-B11D-C20B-FB98-B458D89B6175}"/>
              </a:ext>
            </a:extLst>
          </p:cNvPr>
          <p:cNvSpPr>
            <a:spLocks noGrp="1"/>
          </p:cNvSpPr>
          <p:nvPr>
            <p:ph idx="1"/>
          </p:nvPr>
        </p:nvSpPr>
        <p:spPr>
          <a:xfrm>
            <a:off x="802804" y="764704"/>
            <a:ext cx="10515600" cy="4752527"/>
          </a:xfrm>
        </p:spPr>
        <p:txBody>
          <a:bodyPr>
            <a:normAutofit fontScale="70000" lnSpcReduction="20000"/>
          </a:bodyPr>
          <a:lstStyle/>
          <a:p>
            <a:r>
              <a:rPr lang="ru-RU" b="1" dirty="0"/>
              <a:t>7. Установить, что для целей осуществлении закупок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r>
              <a:rPr lang="ru-RU" dirty="0"/>
              <a:t> </a:t>
            </a:r>
            <a:r>
              <a:rPr lang="ru-RU" dirty="0">
                <a:solidFill>
                  <a:srgbClr val="7030A0"/>
                </a:solidFill>
              </a:rPr>
              <a:t>(извлечение в части закупок ЛС):</a:t>
            </a:r>
          </a:p>
          <a:p>
            <a:r>
              <a:rPr lang="ru-RU" dirty="0">
                <a:solidFill>
                  <a:srgbClr val="FF0000"/>
                </a:solidFill>
              </a:rPr>
              <a:t>Новый пункт б) </a:t>
            </a:r>
            <a:r>
              <a:rPr lang="ru-RU" dirty="0"/>
              <a:t>контракт должен содержать условие о том, что при его исполнении не допускается замена:</a:t>
            </a:r>
          </a:p>
          <a:p>
            <a:endParaRPr lang="ru-RU" dirty="0"/>
          </a:p>
          <a:p>
            <a:r>
              <a:rPr lang="ru-RU" dirty="0"/>
              <a:t>лекарственного препарата, </a:t>
            </a:r>
            <a:r>
              <a:rPr lang="ru-RU" b="1" dirty="0"/>
              <a:t>все стадии производства </a:t>
            </a:r>
            <a:r>
              <a:rPr lang="ru-RU" dirty="0"/>
              <a:t>которого (в том числе синтез молекулы действующего вещества при производстве фармацевтических субстанций) осуществляются на территориях государств - членов Евразийского экономического союза, на лекарственный препарат, </a:t>
            </a:r>
            <a:r>
              <a:rPr lang="ru-RU" b="1" dirty="0"/>
              <a:t>не все стадии производства </a:t>
            </a:r>
            <a:r>
              <a:rPr lang="ru-RU" dirty="0"/>
              <a:t>которого (в том числе синтез молекулы действующего вещества при производстве фармацевтических субстанций) осуществляются на территориях государств - членов Евразийского экономического союза (если при осуществлении закупок товара, указанного в позиции 433 приложения N 2 к настоящему постановлению, контракт предусматривает поставку лекарственного препарата, все стадии производства которого (в том числе синтез молекулы действующего вещества при производстве фармацевтических субстанций) осуществляются на территориях государств - членов Евразийского экономического союза);</a:t>
            </a:r>
          </a:p>
          <a:p>
            <a:endParaRPr lang="ru-RU" dirty="0"/>
          </a:p>
        </p:txBody>
      </p:sp>
    </p:spTree>
    <p:extLst>
      <p:ext uri="{BB962C8B-B14F-4D97-AF65-F5344CB8AC3E}">
        <p14:creationId xmlns:p14="http://schemas.microsoft.com/office/powerpoint/2010/main" val="12406131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5D4C394-1321-6C06-3CC2-D5B3834F09DA}"/>
              </a:ext>
            </a:extLst>
          </p:cNvPr>
          <p:cNvPicPr>
            <a:picLocks noGrp="1" noChangeAspect="1"/>
          </p:cNvPicPr>
          <p:nvPr>
            <p:ph idx="1"/>
          </p:nvPr>
        </p:nvPicPr>
        <p:blipFill>
          <a:blip r:embed="rId2"/>
          <a:stretch>
            <a:fillRect/>
          </a:stretch>
        </p:blipFill>
        <p:spPr>
          <a:xfrm>
            <a:off x="119336" y="44624"/>
            <a:ext cx="11737304" cy="6696744"/>
          </a:xfrm>
        </p:spPr>
      </p:pic>
    </p:spTree>
    <p:extLst>
      <p:ext uri="{BB962C8B-B14F-4D97-AF65-F5344CB8AC3E}">
        <p14:creationId xmlns:p14="http://schemas.microsoft.com/office/powerpoint/2010/main" val="13725489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1EFC5CE-AD78-D9D0-635A-EF6CF8936575}"/>
              </a:ext>
            </a:extLst>
          </p:cNvPr>
          <p:cNvSpPr>
            <a:spLocks noGrp="1"/>
          </p:cNvSpPr>
          <p:nvPr>
            <p:ph idx="1"/>
          </p:nvPr>
        </p:nvSpPr>
        <p:spPr>
          <a:xfrm>
            <a:off x="335360" y="188640"/>
            <a:ext cx="11305256" cy="6480720"/>
          </a:xfrm>
        </p:spPr>
        <p:txBody>
          <a:bodyPr>
            <a:normAutofit fontScale="55000" lnSpcReduction="20000"/>
          </a:bodyPr>
          <a:lstStyle/>
          <a:p>
            <a:r>
              <a:rPr lang="ru-RU" b="1" dirty="0"/>
              <a:t>10. </a:t>
            </a:r>
            <a:r>
              <a:rPr lang="ru-RU" b="1" i="1" dirty="0">
                <a:solidFill>
                  <a:srgbClr val="7030A0"/>
                </a:solidFill>
              </a:rPr>
              <a:t>(Переходный период) </a:t>
            </a:r>
            <a:r>
              <a:rPr lang="ru-RU" b="1" dirty="0"/>
              <a:t>Установить, что:</a:t>
            </a:r>
          </a:p>
          <a:p>
            <a:r>
              <a:rPr lang="ru-RU" sz="2900" dirty="0">
                <a:solidFill>
                  <a:srgbClr val="FF0000"/>
                </a:solidFill>
              </a:rPr>
              <a:t>Новая редакция </a:t>
            </a:r>
            <a:r>
              <a:rPr lang="ru-RU" sz="2900" dirty="0"/>
              <a:t>в) при осуществлении закупок товаров </a:t>
            </a:r>
            <a:r>
              <a:rPr lang="ru-RU" sz="2900" dirty="0">
                <a:solidFill>
                  <a:srgbClr val="FF0000"/>
                </a:solidFill>
              </a:rPr>
              <a:t>из числа </a:t>
            </a:r>
          </a:p>
          <a:p>
            <a:r>
              <a:rPr lang="ru-RU" sz="2900" dirty="0">
                <a:solidFill>
                  <a:srgbClr val="FF0000"/>
                </a:solidFill>
              </a:rPr>
              <a:t>марли медицинской отбеленной хлопчатобумажной, включенной в код 13.20.44.120 по Общероссийскому классификатору продукции по видам экономической деятельности ОК 034-2014 (КПЕС 2008) (далее по слайду – ОКПД2), </a:t>
            </a:r>
          </a:p>
          <a:p>
            <a:r>
              <a:rPr lang="ru-RU" sz="2900" dirty="0">
                <a:solidFill>
                  <a:srgbClr val="FF0000"/>
                </a:solidFill>
              </a:rPr>
              <a:t>медицинской одежды, включенной в коды 14.12.11, 14.12.21, 14.12.30.131, 14.12.30.132, 14.12.30.160 по ОКПД2, </a:t>
            </a:r>
          </a:p>
          <a:p>
            <a:r>
              <a:rPr lang="ru-RU" sz="2900" dirty="0">
                <a:solidFill>
                  <a:srgbClr val="FF0000"/>
                </a:solidFill>
              </a:rPr>
              <a:t>одежды специальной для поддержания физической формы, включенной в код 14.12.30.170 по ОКПД2, </a:t>
            </a:r>
          </a:p>
          <a:p>
            <a:r>
              <a:rPr lang="ru-RU" sz="2900" dirty="0">
                <a:solidFill>
                  <a:srgbClr val="FF0000"/>
                </a:solidFill>
              </a:rPr>
              <a:t>специальных хирургических одноразовых стерильных изделий из нетканых материалов для защиты пациента и медицинского персонала, включенных в код 14.19.32.120 по ОКПД2, </a:t>
            </a:r>
          </a:p>
          <a:p>
            <a:r>
              <a:rPr lang="ru-RU" sz="2900" dirty="0">
                <a:solidFill>
                  <a:srgbClr val="FF0000"/>
                </a:solidFill>
              </a:rPr>
              <a:t>мебели медицинской, включая хирургическую, стоматологическую или ветеринарную, и ее частей, включенных в коды 32.50.30.110, 32.50.30.119, 32.50.50 по ОКПД2 (за исключением кровати больничной механической, соответствующей коду 120210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(далее - номенклатурная классификация), кровати больничной стандартной с электроприводом, соответствующей коду 136210 вида медицинского изделия в соответствии с номенклатурной классификацией, стеллажа для палаты пациента, соответствующего коду 156900 вида медицинского изделия в соответствии с номенклатурной классификацией, шкафа вытяжного, соответствующего коду 181470 вида медицинского изделия в соответствии с номенклатурной классификацией, ширмы прикроватной, соответствующей коду 184200 вида медицинского изделия в соответствии с номенклатурной классификацией, стеллажа общего назначения, соответствующего коду 260470 вида медицинского изделия в соответствии с номенклатурной классификацией, шкафа для сушки и хранения эндоскопов, соответствующего коду 271740 вида медицинского изделия в соответствии с номенклатурной классификацией), а также товаров,</a:t>
            </a:r>
            <a:r>
              <a:rPr lang="ru-RU" sz="2900" dirty="0"/>
              <a:t> указанных в позициях 362 - 399 и 433 приложения N 2 к настоящему постановлению, извещения об осуществлении которых размещены в единой информационной системе и приглашения принять участие в которых направлены либо контракты (договоры) с единственным поставщиком (подрядчиком, исполнителем) при осуществлении которых заключены </a:t>
            </a:r>
            <a:r>
              <a:rPr lang="ru-RU" sz="2900" b="1" dirty="0"/>
              <a:t>по 31 августа 2025 г. включительно</a:t>
            </a:r>
            <a:r>
              <a:rPr lang="ru-RU" sz="2900" dirty="0"/>
              <a:t>, документом, подтверждающим происхождение таких товаров из государств - членов Евразийского экономического союза, в том числе из Российской Федерации, наряду с информацией, предусмотренной подпунктами "а" и "б" пункта 3 настоящего постановления, </a:t>
            </a:r>
            <a:r>
              <a:rPr lang="ru-RU" sz="2900" b="1" dirty="0"/>
              <a:t>является сертификат о происхождении товара, </a:t>
            </a:r>
            <a:r>
              <a:rPr lang="ru-RU" sz="2900" dirty="0"/>
              <a:t>выданный уполномоченным органом (организацией) государства - члена Евразийского экономического союза по форме, установленной Правилами определения страны происхождения товаров, являющимися неотъемлемой частью Соглашения о Правилах определения страны происхождения товаров в Содружестве Независимых Государств от 20 ноября 2009 г. (далее - Правила определения страны происхождения товаров), и в соответствии с критериями определения страны происхождения товаров, предусмотренными Правилами определения страны происхождения товаров;</a:t>
            </a:r>
          </a:p>
        </p:txBody>
      </p:sp>
    </p:spTree>
    <p:extLst>
      <p:ext uri="{BB962C8B-B14F-4D97-AF65-F5344CB8AC3E}">
        <p14:creationId xmlns:p14="http://schemas.microsoft.com/office/powerpoint/2010/main" val="15169638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030D40-A4AD-03CA-1FD8-C85FEAE099CD}"/>
              </a:ext>
            </a:extLst>
          </p:cNvPr>
          <p:cNvSpPr>
            <a:spLocks noGrp="1"/>
          </p:cNvSpPr>
          <p:nvPr>
            <p:ph type="title"/>
          </p:nvPr>
        </p:nvSpPr>
        <p:spPr>
          <a:xfrm>
            <a:off x="838200" y="365125"/>
            <a:ext cx="10515600" cy="399579"/>
          </a:xfrm>
        </p:spPr>
        <p:txBody>
          <a:bodyPr>
            <a:noAutofit/>
          </a:bodyPr>
          <a:lstStyle/>
          <a:p>
            <a:r>
              <a:rPr lang="ru-RU" sz="2400" dirty="0">
                <a:solidFill>
                  <a:srgbClr val="FF0000"/>
                </a:solidFill>
              </a:rPr>
              <a:t>Вопрос «из зала»</a:t>
            </a:r>
          </a:p>
        </p:txBody>
      </p:sp>
      <p:sp>
        <p:nvSpPr>
          <p:cNvPr id="3" name="Объект 2">
            <a:extLst>
              <a:ext uri="{FF2B5EF4-FFF2-40B4-BE49-F238E27FC236}">
                <a16:creationId xmlns:a16="http://schemas.microsoft.com/office/drawing/2014/main" id="{A6C46B64-D9A5-B4A5-AAF9-82B64A6312D8}"/>
              </a:ext>
            </a:extLst>
          </p:cNvPr>
          <p:cNvSpPr>
            <a:spLocks noGrp="1"/>
          </p:cNvSpPr>
          <p:nvPr>
            <p:ph idx="1"/>
          </p:nvPr>
        </p:nvSpPr>
        <p:spPr>
          <a:xfrm>
            <a:off x="838200" y="908721"/>
            <a:ext cx="10515600" cy="4680519"/>
          </a:xfrm>
        </p:spPr>
        <p:txBody>
          <a:bodyPr>
            <a:normAutofit fontScale="62500" lnSpcReduction="20000"/>
          </a:bodyPr>
          <a:lstStyle/>
          <a:p>
            <a:r>
              <a:rPr lang="ru-RU" dirty="0"/>
              <a:t>Коллеги, пожалуйста, поделитесь информацией, может есть где разъяснения по тому как применять ППРФ 1785 в отношении закупки "Марля медицинская" (ОКПД 13.20.44.120)</a:t>
            </a:r>
          </a:p>
          <a:p>
            <a:r>
              <a:rPr lang="ru-RU" dirty="0"/>
              <a:t>По постановлению 1875:</a:t>
            </a:r>
          </a:p>
          <a:p>
            <a:r>
              <a:rPr lang="ru-RU" dirty="0"/>
              <a:t>  - В отношении объектов закупки "Марля медицинская" (ОКПД 13.20.44.120) необходимо указывать ОГРАНИЧЕНИЕ</a:t>
            </a:r>
          </a:p>
          <a:p>
            <a:r>
              <a:rPr lang="ru-RU" dirty="0"/>
              <a:t>  - В отношении объектов закупки "Ткани текстильные" (ОКПД 13.2)  необходимо указывать ЗАПРЕТ</a:t>
            </a:r>
          </a:p>
          <a:p>
            <a:endParaRPr lang="ru-RU" dirty="0"/>
          </a:p>
          <a:p>
            <a:r>
              <a:rPr lang="ru-RU" dirty="0">
                <a:solidFill>
                  <a:srgbClr val="7030A0"/>
                </a:solidFill>
              </a:rPr>
              <a:t>Какой вариант: «ограничение» или «запрет» правильный</a:t>
            </a:r>
            <a:r>
              <a:rPr lang="en-US" dirty="0">
                <a:solidFill>
                  <a:srgbClr val="7030A0"/>
                </a:solidFill>
              </a:rPr>
              <a:t>?</a:t>
            </a:r>
            <a:r>
              <a:rPr lang="ru-RU" dirty="0">
                <a:solidFill>
                  <a:srgbClr val="7030A0"/>
                </a:solidFill>
              </a:rPr>
              <a:t> - Ограничение</a:t>
            </a:r>
          </a:p>
          <a:p>
            <a:r>
              <a:rPr lang="ru-RU" dirty="0">
                <a:solidFill>
                  <a:srgbClr val="7030A0"/>
                </a:solidFill>
              </a:rPr>
              <a:t>Если руководствоваться аналогией, то в соответствии с Письмом Министерства промышленности и торговли РФ от 5 июня 2020 г. N 39247/12 "О разъяснении некоторых положений постановлений N 616 и N 617: В целях определения нормативного правового акта, в соответствии с которым необходимо применять соответствующие ограничения, необходимо руководствоваться более "уточненным" кодом.</a:t>
            </a:r>
          </a:p>
          <a:p>
            <a:r>
              <a:rPr lang="ru-RU" dirty="0">
                <a:solidFill>
                  <a:srgbClr val="7030A0"/>
                </a:solidFill>
              </a:rPr>
              <a:t>Так, к продукции с кодом ОКПД2 28.25.14.110 необходимо применять ограничение, предусмотренное постановлением N 102, поскольку в перечне постановления N 102, предусмотрев идентичный код ОКПД2 28.25.14.110, а в перечне постановления N 617 содержится более "укрупненный" код ОКПД2 28.25.14.</a:t>
            </a:r>
          </a:p>
        </p:txBody>
      </p:sp>
    </p:spTree>
    <p:extLst>
      <p:ext uri="{BB962C8B-B14F-4D97-AF65-F5344CB8AC3E}">
        <p14:creationId xmlns:p14="http://schemas.microsoft.com/office/powerpoint/2010/main" val="8298563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A34B5-5C14-6583-7E5C-1CDB4EF16353}"/>
              </a:ext>
            </a:extLst>
          </p:cNvPr>
          <p:cNvSpPr>
            <a:spLocks noGrp="1"/>
          </p:cNvSpPr>
          <p:nvPr>
            <p:ph type="title"/>
          </p:nvPr>
        </p:nvSpPr>
        <p:spPr>
          <a:xfrm>
            <a:off x="838200" y="836712"/>
            <a:ext cx="10515600" cy="1325563"/>
          </a:xfrm>
        </p:spPr>
        <p:txBody>
          <a:bodyPr>
            <a:normAutofit fontScale="90000"/>
          </a:bodyPr>
          <a:lstStyle/>
          <a:p>
            <a:r>
              <a:rPr lang="ru-RU" sz="3200" i="1" dirty="0">
                <a:solidFill>
                  <a:srgbClr val="0070C0"/>
                </a:solidFill>
              </a:rPr>
              <a:t>Особенности закупок сложной вещи (когда в составе комплекта на разные позиции должен устанавливаться разный </a:t>
            </a:r>
            <a:r>
              <a:rPr lang="ru-RU" sz="3200" i="1" dirty="0" err="1">
                <a:solidFill>
                  <a:srgbClr val="0070C0"/>
                </a:solidFill>
              </a:rPr>
              <a:t>нацрежим</a:t>
            </a:r>
            <a:r>
              <a:rPr lang="ru-RU" sz="3200" i="1" dirty="0">
                <a:solidFill>
                  <a:srgbClr val="0070C0"/>
                </a:solidFill>
              </a:rPr>
              <a:t>)</a:t>
            </a:r>
          </a:p>
        </p:txBody>
      </p:sp>
      <p:sp>
        <p:nvSpPr>
          <p:cNvPr id="5" name="TextBox 4">
            <a:extLst>
              <a:ext uri="{FF2B5EF4-FFF2-40B4-BE49-F238E27FC236}">
                <a16:creationId xmlns:a16="http://schemas.microsoft.com/office/drawing/2014/main" id="{22C0A92D-58FC-FB3E-7EB1-B651C1C5708D}"/>
              </a:ext>
            </a:extLst>
          </p:cNvPr>
          <p:cNvSpPr txBox="1"/>
          <p:nvPr/>
        </p:nvSpPr>
        <p:spPr>
          <a:xfrm>
            <a:off x="768624" y="4234061"/>
            <a:ext cx="10585176" cy="923330"/>
          </a:xfrm>
          <a:prstGeom prst="rect">
            <a:avLst/>
          </a:prstGeom>
          <a:noFill/>
        </p:spPr>
        <p:txBody>
          <a:bodyPr wrap="square">
            <a:spAutoFit/>
          </a:bodyPr>
          <a:lstStyle/>
          <a:p>
            <a:r>
              <a:rPr lang="ru-RU" dirty="0"/>
              <a:t>Ст. 134 ГК РФ сложная вещь - это совокупность различных вещей объектов, соединенных таким образом, который предполагает их использование по общему назначению. По общему правилу действие сделки, совершенной по поводу сложной вещи, распространяется на все входящие в нее вещи.</a:t>
            </a:r>
          </a:p>
        </p:txBody>
      </p:sp>
    </p:spTree>
    <p:extLst>
      <p:ext uri="{BB962C8B-B14F-4D97-AF65-F5344CB8AC3E}">
        <p14:creationId xmlns:p14="http://schemas.microsoft.com/office/powerpoint/2010/main" val="390848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80772"/>
            <a:ext cx="11846052" cy="1543812"/>
          </a:xfrm>
          <a:prstGeom prst="rect">
            <a:avLst/>
          </a:prstGeom>
        </p:spPr>
      </p:pic>
      <p:sp>
        <p:nvSpPr>
          <p:cNvPr id="3" name="object 3"/>
          <p:cNvSpPr txBox="1">
            <a:spLocks noGrp="1"/>
          </p:cNvSpPr>
          <p:nvPr>
            <p:ph type="title"/>
          </p:nvPr>
        </p:nvSpPr>
        <p:spPr>
          <a:xfrm>
            <a:off x="369824" y="193294"/>
            <a:ext cx="10455275" cy="1245870"/>
          </a:xfrm>
          <a:prstGeom prst="rect">
            <a:avLst/>
          </a:prstGeom>
        </p:spPr>
        <p:txBody>
          <a:bodyPr vert="horz" wrap="square" lIns="0" tIns="12700" rIns="0" bIns="0" rtlCol="0">
            <a:spAutoFit/>
          </a:bodyPr>
          <a:lstStyle/>
          <a:p>
            <a:pPr marL="12700" marR="5080">
              <a:lnSpc>
                <a:spcPct val="100000"/>
              </a:lnSpc>
              <a:spcBef>
                <a:spcPts val="100"/>
              </a:spcBef>
            </a:pPr>
            <a:r>
              <a:rPr spc="-5" dirty="0"/>
              <a:t>ОБЯЗАН </a:t>
            </a:r>
            <a:r>
              <a:rPr dirty="0"/>
              <a:t>ЛИ </a:t>
            </a:r>
            <a:r>
              <a:rPr spc="-15" dirty="0"/>
              <a:t>УЧАСТНИК </a:t>
            </a:r>
            <a:r>
              <a:rPr spc="5" dirty="0"/>
              <a:t>ЗАКУПКИ </a:t>
            </a:r>
            <a:r>
              <a:rPr spc="-20" dirty="0"/>
              <a:t>УКАЗЫВАТЬ </a:t>
            </a:r>
            <a:r>
              <a:rPr spc="-5" dirty="0"/>
              <a:t>НОМЕР </a:t>
            </a:r>
            <a:r>
              <a:rPr spc="-15" dirty="0"/>
              <a:t>РЕЕСТРОВОЙ </a:t>
            </a:r>
            <a:r>
              <a:rPr spc="-5" dirty="0"/>
              <a:t>ЗАПИСИ </a:t>
            </a:r>
            <a:r>
              <a:rPr dirty="0"/>
              <a:t>ИЗ </a:t>
            </a:r>
            <a:r>
              <a:rPr spc="5" dirty="0"/>
              <a:t> </a:t>
            </a:r>
            <a:r>
              <a:rPr spc="-35" dirty="0"/>
              <a:t>РЕЕСТРА</a:t>
            </a:r>
            <a:r>
              <a:rPr spc="25" dirty="0"/>
              <a:t> </a:t>
            </a:r>
            <a:r>
              <a:rPr dirty="0"/>
              <a:t>РОССИЙСКОЙ</a:t>
            </a:r>
            <a:r>
              <a:rPr spc="-25" dirty="0"/>
              <a:t> </a:t>
            </a:r>
            <a:r>
              <a:rPr spc="-5" dirty="0"/>
              <a:t>ПРОМЫШЛЕННОЙ</a:t>
            </a:r>
            <a:r>
              <a:rPr spc="-15" dirty="0"/>
              <a:t> </a:t>
            </a:r>
            <a:r>
              <a:rPr spc="-5" dirty="0"/>
              <a:t>ПРОДУКЦИИ</a:t>
            </a:r>
            <a:r>
              <a:rPr spc="-20" dirty="0"/>
              <a:t> </a:t>
            </a:r>
            <a:r>
              <a:rPr dirty="0"/>
              <a:t>В</a:t>
            </a:r>
            <a:r>
              <a:rPr spc="10" dirty="0"/>
              <a:t> </a:t>
            </a:r>
            <a:r>
              <a:rPr spc="-10" dirty="0"/>
              <a:t>СТРУКТУРИРОВАННОЙ </a:t>
            </a:r>
            <a:r>
              <a:rPr spc="-540" dirty="0"/>
              <a:t> </a:t>
            </a:r>
            <a:r>
              <a:rPr spc="-5" dirty="0"/>
              <a:t>ФОРМЕ </a:t>
            </a:r>
            <a:r>
              <a:rPr dirty="0"/>
              <a:t>ЗАЯВКИ ИЛИ </a:t>
            </a:r>
            <a:r>
              <a:rPr spc="-30" dirty="0"/>
              <a:t>ДОСТАТОЧНО </a:t>
            </a:r>
            <a:r>
              <a:rPr spc="-5" dirty="0"/>
              <a:t>ПРИЛОЖИТЬ </a:t>
            </a:r>
            <a:r>
              <a:rPr spc="5" dirty="0"/>
              <a:t>ВЫПИСКУ </a:t>
            </a:r>
            <a:r>
              <a:rPr dirty="0"/>
              <a:t>ИЗ </a:t>
            </a:r>
            <a:r>
              <a:rPr spc="-25" dirty="0"/>
              <a:t>ТАКОГО </a:t>
            </a:r>
            <a:r>
              <a:rPr spc="-35" dirty="0"/>
              <a:t>РЕЕСТРА </a:t>
            </a:r>
            <a:r>
              <a:rPr spc="-545" dirty="0"/>
              <a:t> </a:t>
            </a:r>
            <a:r>
              <a:rPr dirty="0"/>
              <a:t>В</a:t>
            </a:r>
            <a:r>
              <a:rPr spc="-5" dirty="0"/>
              <a:t> </a:t>
            </a:r>
            <a:r>
              <a:rPr spc="-30" dirty="0"/>
              <a:t>СОСТАВЕ</a:t>
            </a:r>
            <a:r>
              <a:rPr spc="-35" dirty="0"/>
              <a:t> </a:t>
            </a:r>
            <a:r>
              <a:rPr dirty="0"/>
              <a:t>ЗАЯВКИ?</a:t>
            </a:r>
          </a:p>
        </p:txBody>
      </p:sp>
      <p:grpSp>
        <p:nvGrpSpPr>
          <p:cNvPr id="4" name="object 4"/>
          <p:cNvGrpSpPr/>
          <p:nvPr/>
        </p:nvGrpSpPr>
        <p:grpSpPr>
          <a:xfrm>
            <a:off x="-14477" y="107061"/>
            <a:ext cx="12004675" cy="1822450"/>
            <a:chOff x="-14477" y="107061"/>
            <a:chExt cx="12004675" cy="1822450"/>
          </a:xfrm>
        </p:grpSpPr>
        <p:sp>
          <p:nvSpPr>
            <p:cNvPr id="5" name="object 5"/>
            <p:cNvSpPr/>
            <p:nvPr/>
          </p:nvSpPr>
          <p:spPr>
            <a:xfrm>
              <a:off x="10927461" y="113411"/>
              <a:ext cx="1056640" cy="1809750"/>
            </a:xfrm>
            <a:custGeom>
              <a:avLst/>
              <a:gdLst/>
              <a:ahLst/>
              <a:cxnLst/>
              <a:rect l="l" t="t" r="r" b="b"/>
              <a:pathLst>
                <a:path w="1056640" h="1809750">
                  <a:moveTo>
                    <a:pt x="926211" y="0"/>
                  </a:moveTo>
                  <a:lnTo>
                    <a:pt x="0" y="1550670"/>
                  </a:lnTo>
                  <a:lnTo>
                    <a:pt x="1056259" y="1809496"/>
                  </a:lnTo>
                  <a:lnTo>
                    <a:pt x="92621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0927461" y="113411"/>
              <a:ext cx="1056640" cy="1809750"/>
            </a:xfrm>
            <a:custGeom>
              <a:avLst/>
              <a:gdLst/>
              <a:ahLst/>
              <a:cxnLst/>
              <a:rect l="l" t="t" r="r" b="b"/>
              <a:pathLst>
                <a:path w="1056640" h="1809750">
                  <a:moveTo>
                    <a:pt x="0" y="1550670"/>
                  </a:moveTo>
                  <a:lnTo>
                    <a:pt x="926211" y="0"/>
                  </a:lnTo>
                  <a:lnTo>
                    <a:pt x="1056259" y="1809496"/>
                  </a:lnTo>
                  <a:lnTo>
                    <a:pt x="0" y="155067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0" y="1491233"/>
              <a:ext cx="11071860" cy="8255"/>
            </a:xfrm>
            <a:custGeom>
              <a:avLst/>
              <a:gdLst/>
              <a:ahLst/>
              <a:cxnLst/>
              <a:rect l="l" t="t" r="r" b="b"/>
              <a:pathLst>
                <a:path w="11071860" h="8255">
                  <a:moveTo>
                    <a:pt x="0" y="8111"/>
                  </a:moveTo>
                  <a:lnTo>
                    <a:pt x="11071733" y="0"/>
                  </a:lnTo>
                </a:path>
              </a:pathLst>
            </a:custGeom>
            <a:ln w="28956">
              <a:solidFill>
                <a:srgbClr val="EAEBE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object 8"/>
          <p:cNvSpPr txBox="1"/>
          <p:nvPr/>
        </p:nvSpPr>
        <p:spPr>
          <a:xfrm>
            <a:off x="11864085" y="6536232"/>
            <a:ext cx="12509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0" normalizeH="0" baseline="0" noProof="0" dirty="0">
                <a:ln>
                  <a:noFill/>
                </a:ln>
                <a:solidFill>
                  <a:srgbClr val="7E7E7E"/>
                </a:solidFill>
                <a:effectLst/>
                <a:uLnTx/>
                <a:uFillTx/>
                <a:latin typeface="Arial"/>
                <a:ea typeface="+mn-ea"/>
                <a:cs typeface="Arial"/>
              </a:rPr>
              <a:t>7</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9"/>
          <p:cNvSpPr txBox="1"/>
          <p:nvPr/>
        </p:nvSpPr>
        <p:spPr>
          <a:xfrm>
            <a:off x="587146" y="1665176"/>
            <a:ext cx="10929620" cy="4295140"/>
          </a:xfrm>
          <a:prstGeom prst="rect">
            <a:avLst/>
          </a:prstGeom>
        </p:spPr>
        <p:txBody>
          <a:bodyPr vert="horz" wrap="square" lIns="0" tIns="149860" rIns="0" bIns="0" rtlCol="0">
            <a:spAutoFit/>
          </a:bodyPr>
          <a:lstStyle/>
          <a:p>
            <a:pPr marL="12700" marR="0" lvl="0" indent="0" algn="just" defTabSz="914400" rtl="0" eaLnBrk="1" fontAlgn="auto" latinLnBrk="0" hangingPunct="1">
              <a:lnSpc>
                <a:spcPct val="100000"/>
              </a:lnSpc>
              <a:spcBef>
                <a:spcPts val="1180"/>
              </a:spcBef>
              <a:spcAft>
                <a:spcPts val="0"/>
              </a:spcAft>
              <a:buClrTx/>
              <a:buSzTx/>
              <a:buFontTx/>
              <a:buNone/>
              <a:tabLst/>
              <a:defRPr/>
            </a:pPr>
            <a:r>
              <a:rPr kumimoji="0" sz="1600" b="0" i="0" u="none" strike="noStrike" kern="1200" cap="none" spc="-30" normalizeH="0" baseline="0" noProof="0" dirty="0">
                <a:ln>
                  <a:noFill/>
                </a:ln>
                <a:solidFill>
                  <a:srgbClr val="009280"/>
                </a:solidFill>
                <a:effectLst/>
                <a:uLnTx/>
                <a:uFillTx/>
                <a:latin typeface="Arial"/>
                <a:ea typeface="+mn-ea"/>
                <a:cs typeface="Arial"/>
              </a:rPr>
              <a:t>ФАС</a:t>
            </a:r>
            <a:r>
              <a:rPr kumimoji="0" sz="1600" b="0" i="0" u="none" strike="noStrike" kern="1200" cap="none" spc="0" normalizeH="0" baseline="0" noProof="0" dirty="0">
                <a:ln>
                  <a:noFill/>
                </a:ln>
                <a:solidFill>
                  <a:srgbClr val="009280"/>
                </a:solidFill>
                <a:effectLst/>
                <a:uLnTx/>
                <a:uFillTx/>
                <a:latin typeface="Arial"/>
                <a:ea typeface="+mn-ea"/>
                <a:cs typeface="Arial"/>
              </a:rPr>
              <a:t> </a:t>
            </a:r>
            <a:r>
              <a:rPr kumimoji="0" sz="1600" b="0" i="0" u="none" strike="noStrike" kern="1200" cap="none" spc="-15" normalizeH="0" baseline="0" noProof="0" dirty="0">
                <a:ln>
                  <a:noFill/>
                </a:ln>
                <a:solidFill>
                  <a:srgbClr val="009280"/>
                </a:solidFill>
                <a:effectLst/>
                <a:uLnTx/>
                <a:uFillTx/>
                <a:latin typeface="Arial"/>
                <a:ea typeface="+mn-ea"/>
                <a:cs typeface="Arial"/>
              </a:rPr>
              <a:t>России</a:t>
            </a:r>
            <a:r>
              <a:rPr kumimoji="0" sz="1600" b="0" i="0" u="none" strike="noStrike" kern="1200" cap="none" spc="25" normalizeH="0" baseline="0" noProof="0" dirty="0">
                <a:ln>
                  <a:noFill/>
                </a:ln>
                <a:solidFill>
                  <a:srgbClr val="009280"/>
                </a:solidFill>
                <a:effectLst/>
                <a:uLnTx/>
                <a:uFillTx/>
                <a:latin typeface="Arial"/>
                <a:ea typeface="+mn-ea"/>
                <a:cs typeface="Arial"/>
              </a:rPr>
              <a:t> </a:t>
            </a:r>
            <a:r>
              <a:rPr kumimoji="0" sz="1600" b="0" i="0" u="none" strike="noStrike" kern="1200" cap="none" spc="-15" normalizeH="0" baseline="0" noProof="0" dirty="0">
                <a:ln>
                  <a:noFill/>
                </a:ln>
                <a:solidFill>
                  <a:srgbClr val="009280"/>
                </a:solidFill>
                <a:effectLst/>
                <a:uLnTx/>
                <a:uFillTx/>
                <a:latin typeface="Arial"/>
                <a:ea typeface="+mn-ea"/>
                <a:cs typeface="Arial"/>
              </a:rPr>
              <a:t>поддерживает</a:t>
            </a:r>
            <a:r>
              <a:rPr kumimoji="0" sz="1600" b="0" i="0" u="none" strike="noStrike" kern="1200" cap="none" spc="25" normalizeH="0" baseline="0" noProof="0" dirty="0">
                <a:ln>
                  <a:noFill/>
                </a:ln>
                <a:solidFill>
                  <a:srgbClr val="009280"/>
                </a:solidFill>
                <a:effectLst/>
                <a:uLnTx/>
                <a:uFillTx/>
                <a:latin typeface="Arial"/>
                <a:ea typeface="+mn-ea"/>
                <a:cs typeface="Arial"/>
              </a:rPr>
              <a:t> </a:t>
            </a:r>
            <a:r>
              <a:rPr kumimoji="0" sz="1600" b="0" i="0" u="none" strike="noStrike" kern="1200" cap="none" spc="-10" normalizeH="0" baseline="0" noProof="0" dirty="0">
                <a:ln>
                  <a:noFill/>
                </a:ln>
                <a:solidFill>
                  <a:srgbClr val="009280"/>
                </a:solidFill>
                <a:effectLst/>
                <a:uLnTx/>
                <a:uFillTx/>
                <a:latin typeface="Arial"/>
                <a:ea typeface="+mn-ea"/>
                <a:cs typeface="Arial"/>
              </a:rPr>
              <a:t>позицию,</a:t>
            </a:r>
            <a:r>
              <a:rPr kumimoji="0" sz="1600" b="0" i="0" u="none" strike="noStrike" kern="1200" cap="none" spc="40" normalizeH="0" baseline="0" noProof="0" dirty="0">
                <a:ln>
                  <a:noFill/>
                </a:ln>
                <a:solidFill>
                  <a:srgbClr val="009280"/>
                </a:solidFill>
                <a:effectLst/>
                <a:uLnTx/>
                <a:uFillTx/>
                <a:latin typeface="Arial"/>
                <a:ea typeface="+mn-ea"/>
                <a:cs typeface="Arial"/>
              </a:rPr>
              <a:t> </a:t>
            </a:r>
            <a:r>
              <a:rPr kumimoji="0" sz="1600" b="0" i="0" u="none" strike="noStrike" kern="1200" cap="none" spc="-10" normalizeH="0" baseline="0" noProof="0" dirty="0">
                <a:ln>
                  <a:noFill/>
                </a:ln>
                <a:solidFill>
                  <a:srgbClr val="009280"/>
                </a:solidFill>
                <a:effectLst/>
                <a:uLnTx/>
                <a:uFillTx/>
                <a:latin typeface="Arial"/>
                <a:ea typeface="+mn-ea"/>
                <a:cs typeface="Arial"/>
              </a:rPr>
              <a:t>изложенную</a:t>
            </a:r>
            <a:r>
              <a:rPr kumimoji="0" sz="1600" b="0" i="0" u="none" strike="noStrike" kern="1200" cap="none" spc="80" normalizeH="0" baseline="0" noProof="0" dirty="0">
                <a:ln>
                  <a:noFill/>
                </a:ln>
                <a:solidFill>
                  <a:srgbClr val="009280"/>
                </a:solidFill>
                <a:effectLst/>
                <a:uLnTx/>
                <a:uFillTx/>
                <a:latin typeface="Arial"/>
                <a:ea typeface="+mn-ea"/>
                <a:cs typeface="Arial"/>
              </a:rPr>
              <a:t> </a:t>
            </a:r>
            <a:r>
              <a:rPr kumimoji="0" sz="1600" b="0" i="0" u="none" strike="noStrike" kern="1200" cap="none" spc="-5" normalizeH="0" baseline="0" noProof="0" dirty="0">
                <a:ln>
                  <a:noFill/>
                </a:ln>
                <a:solidFill>
                  <a:srgbClr val="009280"/>
                </a:solidFill>
                <a:effectLst/>
                <a:uLnTx/>
                <a:uFillTx/>
                <a:latin typeface="Arial"/>
                <a:ea typeface="+mn-ea"/>
                <a:cs typeface="Arial"/>
              </a:rPr>
              <a:t>в</a:t>
            </a:r>
            <a:r>
              <a:rPr kumimoji="0" sz="1600" b="0" i="0" u="none" strike="noStrike" kern="1200" cap="none" spc="5" normalizeH="0" baseline="0" noProof="0" dirty="0">
                <a:ln>
                  <a:noFill/>
                </a:ln>
                <a:solidFill>
                  <a:srgbClr val="009280"/>
                </a:solidFill>
                <a:effectLst/>
                <a:uLnTx/>
                <a:uFillTx/>
                <a:latin typeface="Arial"/>
                <a:ea typeface="+mn-ea"/>
                <a:cs typeface="Arial"/>
              </a:rPr>
              <a:t> </a:t>
            </a:r>
            <a:r>
              <a:rPr kumimoji="0" sz="1600" b="0" i="0" u="none" strike="noStrike" kern="1200" cap="none" spc="-5" normalizeH="0" baseline="0" noProof="0" dirty="0">
                <a:ln>
                  <a:noFill/>
                </a:ln>
                <a:solidFill>
                  <a:srgbClr val="009280"/>
                </a:solidFill>
                <a:effectLst/>
                <a:uLnTx/>
                <a:uFillTx/>
                <a:latin typeface="Arial"/>
                <a:ea typeface="+mn-ea"/>
                <a:cs typeface="Arial"/>
              </a:rPr>
              <a:t>письме</a:t>
            </a:r>
            <a:r>
              <a:rPr kumimoji="0" sz="1600" b="0" i="0" u="none" strike="noStrike" kern="1200" cap="none" spc="35" normalizeH="0" baseline="0" noProof="0" dirty="0">
                <a:ln>
                  <a:noFill/>
                </a:ln>
                <a:solidFill>
                  <a:srgbClr val="009280"/>
                </a:solidFill>
                <a:effectLst/>
                <a:uLnTx/>
                <a:uFillTx/>
                <a:latin typeface="Arial"/>
                <a:ea typeface="+mn-ea"/>
                <a:cs typeface="Arial"/>
              </a:rPr>
              <a:t> </a:t>
            </a:r>
            <a:r>
              <a:rPr kumimoji="0" sz="1600" b="0" i="0" u="none" strike="noStrike" kern="1200" cap="none" spc="-10" normalizeH="0" baseline="0" noProof="0" dirty="0">
                <a:ln>
                  <a:noFill/>
                </a:ln>
                <a:solidFill>
                  <a:srgbClr val="009280"/>
                </a:solidFill>
                <a:effectLst/>
                <a:uLnTx/>
                <a:uFillTx/>
                <a:latin typeface="Arial"/>
                <a:ea typeface="+mn-ea"/>
                <a:cs typeface="Arial"/>
              </a:rPr>
              <a:t>Минфина</a:t>
            </a:r>
            <a:r>
              <a:rPr kumimoji="0" sz="1600" b="0" i="0" u="none" strike="noStrike" kern="1200" cap="none" spc="75" normalizeH="0" baseline="0" noProof="0" dirty="0">
                <a:ln>
                  <a:noFill/>
                </a:ln>
                <a:solidFill>
                  <a:srgbClr val="009280"/>
                </a:solidFill>
                <a:effectLst/>
                <a:uLnTx/>
                <a:uFillTx/>
                <a:latin typeface="Arial"/>
                <a:ea typeface="+mn-ea"/>
                <a:cs typeface="Arial"/>
              </a:rPr>
              <a:t> </a:t>
            </a:r>
            <a:r>
              <a:rPr kumimoji="0" sz="1600" b="0" i="0" u="none" strike="noStrike" kern="1200" cap="none" spc="-15" normalizeH="0" baseline="0" noProof="0" dirty="0">
                <a:ln>
                  <a:noFill/>
                </a:ln>
                <a:solidFill>
                  <a:srgbClr val="009280"/>
                </a:solidFill>
                <a:effectLst/>
                <a:uLnTx/>
                <a:uFillTx/>
                <a:latin typeface="Arial"/>
                <a:ea typeface="+mn-ea"/>
                <a:cs typeface="Arial"/>
              </a:rPr>
              <a:t>России</a:t>
            </a:r>
            <a:r>
              <a:rPr kumimoji="0" sz="1600" b="0" i="0" u="none" strike="noStrike" kern="1200" cap="none" spc="15" normalizeH="0" baseline="0" noProof="0" dirty="0">
                <a:ln>
                  <a:noFill/>
                </a:ln>
                <a:solidFill>
                  <a:srgbClr val="009280"/>
                </a:solidFill>
                <a:effectLst/>
                <a:uLnTx/>
                <a:uFillTx/>
                <a:latin typeface="Arial"/>
                <a:ea typeface="+mn-ea"/>
                <a:cs typeface="Arial"/>
              </a:rPr>
              <a:t> </a:t>
            </a:r>
            <a:r>
              <a:rPr kumimoji="0" sz="1600" b="0" i="0" u="none" strike="noStrike" kern="1200" cap="none" spc="-25" normalizeH="0" baseline="0" noProof="0" dirty="0">
                <a:ln>
                  <a:noFill/>
                </a:ln>
                <a:solidFill>
                  <a:srgbClr val="009280"/>
                </a:solidFill>
                <a:effectLst/>
                <a:uLnTx/>
                <a:uFillTx/>
                <a:latin typeface="Arial"/>
                <a:ea typeface="+mn-ea"/>
                <a:cs typeface="Arial"/>
              </a:rPr>
              <a:t>от</a:t>
            </a:r>
            <a:r>
              <a:rPr kumimoji="0" sz="1600" b="0" i="0" u="none" strike="noStrike" kern="1200" cap="none" spc="15" normalizeH="0" baseline="0" noProof="0" dirty="0">
                <a:ln>
                  <a:noFill/>
                </a:ln>
                <a:solidFill>
                  <a:srgbClr val="009280"/>
                </a:solidFill>
                <a:effectLst/>
                <a:uLnTx/>
                <a:uFillTx/>
                <a:latin typeface="Arial"/>
                <a:ea typeface="+mn-ea"/>
                <a:cs typeface="Arial"/>
              </a:rPr>
              <a:t> </a:t>
            </a:r>
            <a:r>
              <a:rPr kumimoji="0" sz="1600" b="0" i="0" u="none" strike="noStrike" kern="1200" cap="none" spc="-5" normalizeH="0" baseline="0" noProof="0" dirty="0">
                <a:ln>
                  <a:noFill/>
                </a:ln>
                <a:solidFill>
                  <a:srgbClr val="009280"/>
                </a:solidFill>
                <a:effectLst/>
                <a:uLnTx/>
                <a:uFillTx/>
                <a:latin typeface="Arial"/>
                <a:ea typeface="+mn-ea"/>
                <a:cs typeface="Arial"/>
              </a:rPr>
              <a:t>31.01.2025</a:t>
            </a:r>
            <a:r>
              <a:rPr kumimoji="0" sz="1600" b="0" i="0" u="none" strike="noStrike" kern="1200" cap="none" spc="25" normalizeH="0" baseline="0" noProof="0" dirty="0">
                <a:ln>
                  <a:noFill/>
                </a:ln>
                <a:solidFill>
                  <a:srgbClr val="009280"/>
                </a:solidFill>
                <a:effectLst/>
                <a:uLnTx/>
                <a:uFillTx/>
                <a:latin typeface="Arial"/>
                <a:ea typeface="+mn-ea"/>
                <a:cs typeface="Arial"/>
              </a:rPr>
              <a:t> </a:t>
            </a:r>
            <a:r>
              <a:rPr kumimoji="0" sz="1600" b="0" i="0" u="none" strike="noStrike" kern="1200" cap="none" spc="-5" normalizeH="0" baseline="0" noProof="0" dirty="0">
                <a:ln>
                  <a:noFill/>
                </a:ln>
                <a:solidFill>
                  <a:srgbClr val="009280"/>
                </a:solidFill>
                <a:effectLst/>
                <a:uLnTx/>
                <a:uFillTx/>
                <a:latin typeface="Arial"/>
                <a:ea typeface="+mn-ea"/>
                <a:cs typeface="Arial"/>
              </a:rPr>
              <a:t>№</a:t>
            </a:r>
            <a:r>
              <a:rPr kumimoji="0" sz="1600" b="0" i="0" u="none" strike="noStrike" kern="1200" cap="none" spc="5" normalizeH="0" baseline="0" noProof="0" dirty="0">
                <a:ln>
                  <a:noFill/>
                </a:ln>
                <a:solidFill>
                  <a:srgbClr val="009280"/>
                </a:solidFill>
                <a:effectLst/>
                <a:uLnTx/>
                <a:uFillTx/>
                <a:latin typeface="Arial"/>
                <a:ea typeface="+mn-ea"/>
                <a:cs typeface="Arial"/>
              </a:rPr>
              <a:t> </a:t>
            </a:r>
            <a:r>
              <a:rPr kumimoji="0" sz="1600" b="0" i="0" u="none" strike="noStrike" kern="1200" cap="none" spc="-5" normalizeH="0" baseline="0" noProof="0" dirty="0">
                <a:ln>
                  <a:noFill/>
                </a:ln>
                <a:solidFill>
                  <a:srgbClr val="009280"/>
                </a:solidFill>
                <a:effectLst/>
                <a:uLnTx/>
                <a:uFillTx/>
                <a:latin typeface="Arial"/>
                <a:ea typeface="+mn-ea"/>
                <a:cs typeface="Arial"/>
              </a:rPr>
              <a:t>24-01-06/8697:</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564515" marR="5080" lvl="0" indent="0" algn="just" defTabSz="914400" rtl="0" eaLnBrk="1" fontAlgn="auto" latinLnBrk="0" hangingPunct="1">
              <a:lnSpc>
                <a:spcPct val="100000"/>
              </a:lnSpc>
              <a:spcBef>
                <a:spcPts val="96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В </a:t>
            </a:r>
            <a:r>
              <a:rPr kumimoji="0" sz="1400" b="0" i="0" u="none" strike="noStrike" kern="1200" cap="none" spc="-15" normalizeH="0" baseline="0" noProof="0" dirty="0">
                <a:ln>
                  <a:noFill/>
                </a:ln>
                <a:solidFill>
                  <a:prstClr val="black"/>
                </a:solidFill>
                <a:effectLst/>
                <a:uLnTx/>
                <a:uFillTx/>
                <a:latin typeface="Arial"/>
                <a:ea typeface="+mn-ea"/>
                <a:cs typeface="Arial"/>
              </a:rPr>
              <a:t>соответствии </a:t>
            </a:r>
            <a:r>
              <a:rPr kumimoji="0" sz="1400" b="0" i="0" u="none" strike="noStrike" kern="1200" cap="none" spc="0" normalizeH="0" baseline="0" noProof="0" dirty="0">
                <a:ln>
                  <a:noFill/>
                </a:ln>
                <a:solidFill>
                  <a:prstClr val="black"/>
                </a:solidFill>
                <a:effectLst/>
                <a:uLnTx/>
                <a:uFillTx/>
                <a:latin typeface="Arial"/>
                <a:ea typeface="+mn-ea"/>
                <a:cs typeface="Arial"/>
              </a:rPr>
              <a:t>с </a:t>
            </a:r>
            <a:r>
              <a:rPr kumimoji="0" sz="1400" b="0" i="0" u="none" strike="noStrike" kern="1200" cap="none" spc="-5" normalizeH="0" baseline="0" noProof="0" dirty="0">
                <a:ln>
                  <a:noFill/>
                </a:ln>
                <a:solidFill>
                  <a:prstClr val="black"/>
                </a:solidFill>
                <a:effectLst/>
                <a:uLnTx/>
                <a:uFillTx/>
                <a:latin typeface="Arial"/>
                <a:ea typeface="+mn-ea"/>
                <a:cs typeface="Arial"/>
              </a:rPr>
              <a:t>положениями пункта </a:t>
            </a:r>
            <a:r>
              <a:rPr kumimoji="0" sz="1400" b="0" i="0" u="none" strike="noStrike" kern="1200" cap="none" spc="0" normalizeH="0" baseline="0" noProof="0" dirty="0">
                <a:ln>
                  <a:noFill/>
                </a:ln>
                <a:solidFill>
                  <a:prstClr val="black"/>
                </a:solidFill>
                <a:effectLst/>
                <a:uLnTx/>
                <a:uFillTx/>
                <a:latin typeface="Arial"/>
                <a:ea typeface="+mn-ea"/>
                <a:cs typeface="Arial"/>
              </a:rPr>
              <a:t>3 </a:t>
            </a:r>
            <a:r>
              <a:rPr kumimoji="0" sz="1400" b="0" i="0" u="none" strike="noStrike" kern="1200" cap="none" spc="-10" normalizeH="0" baseline="0" noProof="0" dirty="0">
                <a:ln>
                  <a:noFill/>
                </a:ln>
                <a:solidFill>
                  <a:prstClr val="black"/>
                </a:solidFill>
                <a:effectLst/>
                <a:uLnTx/>
                <a:uFillTx/>
                <a:latin typeface="Arial"/>
                <a:ea typeface="+mn-ea"/>
                <a:cs typeface="Arial"/>
              </a:rPr>
              <a:t>Постановления </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1875 информацией </a:t>
            </a:r>
            <a:r>
              <a:rPr kumimoji="0" sz="1400" b="0" i="0" u="none" strike="noStrike" kern="1200" cap="none" spc="0" normalizeH="0" baseline="0" noProof="0" dirty="0">
                <a:ln>
                  <a:noFill/>
                </a:ln>
                <a:solidFill>
                  <a:prstClr val="black"/>
                </a:solidFill>
                <a:effectLst/>
                <a:uLnTx/>
                <a:uFillTx/>
                <a:latin typeface="Arial"/>
                <a:ea typeface="+mn-ea"/>
                <a:cs typeface="Arial"/>
              </a:rPr>
              <a:t>и </a:t>
            </a:r>
            <a:r>
              <a:rPr kumimoji="0" sz="1400" b="0" i="0" u="none" strike="noStrike" kern="1200" cap="none" spc="-10" normalizeH="0" baseline="0" noProof="0" dirty="0">
                <a:ln>
                  <a:noFill/>
                </a:ln>
                <a:solidFill>
                  <a:prstClr val="black"/>
                </a:solidFill>
                <a:effectLst/>
                <a:uLnTx/>
                <a:uFillTx/>
                <a:latin typeface="Arial"/>
                <a:ea typeface="+mn-ea"/>
                <a:cs typeface="Arial"/>
              </a:rPr>
              <a:t>документами, подтверждающими </a:t>
            </a:r>
            <a:r>
              <a:rPr kumimoji="0" sz="1400" b="0" i="0" u="none" strike="noStrike" kern="1200" cap="none" spc="-5" normalizeH="0" baseline="0" noProof="0" dirty="0">
                <a:ln>
                  <a:noFill/>
                </a:ln>
                <a:solidFill>
                  <a:prstClr val="black"/>
                </a:solidFill>
                <a:effectLst/>
                <a:uLnTx/>
                <a:uFillTx/>
                <a:latin typeface="Arial"/>
                <a:ea typeface="+mn-ea"/>
                <a:cs typeface="Arial"/>
              </a:rPr>
              <a:t>страну </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происхождения</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товара,</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5" normalizeH="0" baseline="0" noProof="0" dirty="0">
                <a:ln>
                  <a:noFill/>
                </a:ln>
                <a:solidFill>
                  <a:prstClr val="black"/>
                </a:solidFill>
                <a:effectLst/>
                <a:uLnTx/>
                <a:uFillTx/>
                <a:latin typeface="Arial"/>
                <a:ea typeface="+mn-ea"/>
                <a:cs typeface="Arial"/>
              </a:rPr>
              <a:t>является</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номер</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реестровой</a:t>
            </a:r>
            <a:r>
              <a:rPr kumimoji="0" sz="1400" b="0" i="0" u="none" strike="noStrike" kern="1200" cap="none" spc="-5" normalizeH="0" baseline="0" noProof="0" dirty="0">
                <a:ln>
                  <a:noFill/>
                </a:ln>
                <a:solidFill>
                  <a:prstClr val="black"/>
                </a:solidFill>
                <a:effectLst/>
                <a:uLnTx/>
                <a:uFillTx/>
                <a:latin typeface="Arial"/>
                <a:ea typeface="+mn-ea"/>
                <a:cs typeface="Arial"/>
              </a:rPr>
              <a:t> записи</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из</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реестра</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российской</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промышленной</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продукции, </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предусмотренного</a:t>
            </a:r>
            <a:r>
              <a:rPr kumimoji="0" sz="1400" b="0" i="0" u="none" strike="noStrike" kern="1200" cap="none" spc="8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статьей</a:t>
            </a:r>
            <a:r>
              <a:rPr kumimoji="0" sz="1400" b="0" i="0" u="none" strike="noStrike" kern="1200" cap="none" spc="10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17.1</a:t>
            </a:r>
            <a:r>
              <a:rPr kumimoji="0" sz="1400" b="0" i="0" u="none" strike="noStrike" kern="1200" cap="none" spc="95" normalizeH="0" baseline="0" noProof="0" dirty="0">
                <a:ln>
                  <a:noFill/>
                </a:ln>
                <a:solidFill>
                  <a:prstClr val="black"/>
                </a:solidFill>
                <a:effectLst/>
                <a:uLnTx/>
                <a:uFillTx/>
                <a:latin typeface="Arial"/>
                <a:ea typeface="+mn-ea"/>
                <a:cs typeface="Arial"/>
              </a:rPr>
              <a:t> </a:t>
            </a:r>
            <a:r>
              <a:rPr kumimoji="0" sz="1400" b="0" i="0" u="none" strike="noStrike" kern="1200" cap="none" spc="-15" normalizeH="0" baseline="0" noProof="0" dirty="0">
                <a:ln>
                  <a:noFill/>
                </a:ln>
                <a:solidFill>
                  <a:prstClr val="black"/>
                </a:solidFill>
                <a:effectLst/>
                <a:uLnTx/>
                <a:uFillTx/>
                <a:latin typeface="Arial"/>
                <a:ea typeface="+mn-ea"/>
                <a:cs typeface="Arial"/>
              </a:rPr>
              <a:t>Федерального</a:t>
            </a:r>
            <a:r>
              <a:rPr kumimoji="0" sz="1400" b="0" i="0" u="none" strike="noStrike" kern="1200" cap="none" spc="8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закона</a:t>
            </a:r>
            <a:r>
              <a:rPr kumimoji="0" sz="1400" b="0" i="0" u="none" strike="noStrike" kern="1200" cap="none" spc="8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«О</a:t>
            </a:r>
            <a:r>
              <a:rPr kumimoji="0" sz="1400" b="0" i="0" u="none" strike="noStrike" kern="1200" cap="none" spc="9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промышленной</a:t>
            </a:r>
            <a:r>
              <a:rPr kumimoji="0" sz="1400" b="0" i="0" u="none" strike="noStrike" kern="1200" cap="none" spc="10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политике</a:t>
            </a:r>
            <a:r>
              <a:rPr kumimoji="0" sz="1400" b="0" i="0" u="none" strike="noStrike" kern="1200" cap="none" spc="10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в</a:t>
            </a:r>
            <a:r>
              <a:rPr kumimoji="0" sz="1400" b="0" i="0" u="none" strike="noStrike" kern="1200" cap="none" spc="10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Российской</a:t>
            </a:r>
            <a:r>
              <a:rPr kumimoji="0" sz="1400" b="0" i="0" u="none" strike="noStrike" kern="1200" cap="none" spc="11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Федерации»,</a:t>
            </a:r>
            <a:r>
              <a:rPr kumimoji="0" sz="1400" b="0" i="0" u="none" strike="noStrike" kern="1200" cap="none" spc="10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содержащей </a:t>
            </a:r>
            <a:r>
              <a:rPr kumimoji="0" sz="1400" b="0" i="0" u="none" strike="noStrike" kern="1200" cap="none" spc="-38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в</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том</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числе</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информацию</a:t>
            </a:r>
            <a:r>
              <a:rPr kumimoji="0" sz="1400" b="0" i="0" u="none" strike="noStrike" kern="1200" cap="none" spc="0" normalizeH="0" baseline="0" noProof="0" dirty="0">
                <a:ln>
                  <a:noFill/>
                </a:ln>
                <a:solidFill>
                  <a:prstClr val="black"/>
                </a:solidFill>
                <a:effectLst/>
                <a:uLnTx/>
                <a:uFillTx/>
                <a:latin typeface="Arial"/>
                <a:ea typeface="+mn-ea"/>
                <a:cs typeface="Arial"/>
              </a:rPr>
              <a:t> о</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совокупном</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количестве</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баллов</a:t>
            </a:r>
            <a:r>
              <a:rPr kumimoji="0" sz="1400" b="0" i="0" u="none" strike="noStrike" kern="1200" cap="none" spc="-5" normalizeH="0" baseline="0" noProof="0" dirty="0">
                <a:ln>
                  <a:noFill/>
                </a:ln>
                <a:solidFill>
                  <a:prstClr val="black"/>
                </a:solidFill>
                <a:effectLst/>
                <a:uLnTx/>
                <a:uFillTx/>
                <a:latin typeface="Arial"/>
                <a:ea typeface="+mn-ea"/>
                <a:cs typeface="Arial"/>
              </a:rPr>
              <a:t> за</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выполнение</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(освоение)</a:t>
            </a:r>
            <a:r>
              <a:rPr kumimoji="0" sz="1400" b="0" i="0" u="none" strike="noStrike" kern="1200" cap="none" spc="36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на</a:t>
            </a:r>
            <a:r>
              <a:rPr kumimoji="0" sz="1400" b="0" i="0" u="none" strike="noStrike" kern="1200" cap="none" spc="39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территории</a:t>
            </a:r>
            <a:r>
              <a:rPr kumimoji="0" sz="1400" b="0" i="0" u="none" strike="noStrike" kern="1200" cap="none" spc="37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Российской </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Федерации</a:t>
            </a:r>
            <a:r>
              <a:rPr kumimoji="0" sz="1400" b="0" i="0" u="none" strike="noStrike" kern="1200" cap="none" spc="245" normalizeH="0" baseline="0" noProof="0" dirty="0">
                <a:ln>
                  <a:noFill/>
                </a:ln>
                <a:solidFill>
                  <a:prstClr val="black"/>
                </a:solidFill>
                <a:effectLst/>
                <a:uLnTx/>
                <a:uFillTx/>
                <a:latin typeface="Arial"/>
                <a:ea typeface="+mn-ea"/>
                <a:cs typeface="Arial"/>
              </a:rPr>
              <a:t> </a:t>
            </a:r>
            <a:r>
              <a:rPr kumimoji="0" sz="1400" b="0" i="0" u="none" strike="noStrike" kern="1200" cap="none" spc="-15" normalizeH="0" baseline="0" noProof="0" dirty="0">
                <a:ln>
                  <a:noFill/>
                </a:ln>
                <a:solidFill>
                  <a:prstClr val="black"/>
                </a:solidFill>
                <a:effectLst/>
                <a:uLnTx/>
                <a:uFillTx/>
                <a:latin typeface="Arial"/>
                <a:ea typeface="+mn-ea"/>
                <a:cs typeface="Arial"/>
              </a:rPr>
              <a:t>соответствующих</a:t>
            </a:r>
            <a:r>
              <a:rPr kumimoji="0" sz="1400" b="0" i="0" u="none" strike="noStrike" kern="1200" cap="none" spc="25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операций</a:t>
            </a:r>
            <a:r>
              <a:rPr kumimoji="0" sz="1400" b="0" i="0" u="none" strike="noStrike" kern="1200" cap="none" spc="22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(условий)</a:t>
            </a:r>
            <a:r>
              <a:rPr kumimoji="0" sz="1400" b="0" i="0" u="none" strike="noStrike" kern="1200" cap="none" spc="23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в</a:t>
            </a:r>
            <a:r>
              <a:rPr kumimoji="0" sz="1400" b="0" i="0" u="none" strike="noStrike" kern="1200" cap="none" spc="200" normalizeH="0" baseline="0" noProof="0" dirty="0">
                <a:ln>
                  <a:noFill/>
                </a:ln>
                <a:solidFill>
                  <a:prstClr val="black"/>
                </a:solidFill>
                <a:effectLst/>
                <a:uLnTx/>
                <a:uFillTx/>
                <a:latin typeface="Arial"/>
                <a:ea typeface="+mn-ea"/>
                <a:cs typeface="Arial"/>
              </a:rPr>
              <a:t> </a:t>
            </a:r>
            <a:r>
              <a:rPr kumimoji="0" sz="1400" b="0" i="0" u="none" strike="noStrike" kern="1200" cap="none" spc="-15" normalizeH="0" baseline="0" noProof="0" dirty="0">
                <a:ln>
                  <a:noFill/>
                </a:ln>
                <a:solidFill>
                  <a:prstClr val="black"/>
                </a:solidFill>
                <a:effectLst/>
                <a:uLnTx/>
                <a:uFillTx/>
                <a:latin typeface="Arial"/>
                <a:ea typeface="+mn-ea"/>
                <a:cs typeface="Arial"/>
              </a:rPr>
              <a:t>соответствии</a:t>
            </a:r>
            <a:r>
              <a:rPr kumimoji="0" sz="1400" b="0" i="0" u="none" strike="noStrike" kern="1200" cap="none" spc="26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с</a:t>
            </a:r>
            <a:r>
              <a:rPr kumimoji="0" sz="1400" b="0" i="0" u="none" strike="noStrike" kern="1200" cap="none" spc="22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положениями</a:t>
            </a:r>
            <a:r>
              <a:rPr kumimoji="0" sz="1400" b="0" i="0" u="none" strike="noStrike" kern="1200" cap="none" spc="24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Постановления</a:t>
            </a:r>
            <a:r>
              <a:rPr kumimoji="0" sz="1400" b="0" i="0" u="none" strike="noStrike" kern="1200" cap="none" spc="24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t>
            </a:r>
            <a:r>
              <a:rPr kumimoji="0" sz="1400" b="0" i="0" u="none" strike="noStrike" kern="1200" cap="none" spc="21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719</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564515" marR="0" lvl="0" indent="0" algn="just"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«О</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подтверждении</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производства</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российской</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промышленной</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продукции».</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endParaRPr>
          </a:p>
          <a:p>
            <a:pPr marL="614045" marR="43180" lvl="0" indent="0" algn="just" defTabSz="914400" rtl="0" eaLnBrk="1" fontAlgn="auto" latinLnBrk="0" hangingPunct="1">
              <a:lnSpc>
                <a:spcPct val="100000"/>
              </a:lnSpc>
              <a:spcBef>
                <a:spcPts val="5"/>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a:ea typeface="+mn-ea"/>
                <a:cs typeface="Arial"/>
              </a:rPr>
              <a:t>Согласно</a:t>
            </a:r>
            <a:r>
              <a:rPr kumimoji="0" sz="1400" b="0" i="0" u="none" strike="noStrike" kern="1200" cap="none" spc="-5" normalizeH="0" baseline="0" noProof="0" dirty="0">
                <a:ln>
                  <a:noFill/>
                </a:ln>
                <a:solidFill>
                  <a:prstClr val="black"/>
                </a:solidFill>
                <a:effectLst/>
                <a:uLnTx/>
                <a:uFillTx/>
                <a:latin typeface="Arial"/>
                <a:ea typeface="+mn-ea"/>
                <a:cs typeface="Arial"/>
              </a:rPr>
              <a:t> подпункту</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«б»</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пункта</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31</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5" normalizeH="0" baseline="0" noProof="0" dirty="0">
                <a:ln>
                  <a:noFill/>
                </a:ln>
                <a:solidFill>
                  <a:prstClr val="black"/>
                </a:solidFill>
                <a:effectLst/>
                <a:uLnTx/>
                <a:uFillTx/>
                <a:latin typeface="Arial"/>
                <a:ea typeface="+mn-ea"/>
                <a:cs typeface="Arial"/>
              </a:rPr>
              <a:t>дополнительных</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требований</a:t>
            </a:r>
            <a:r>
              <a:rPr kumimoji="0" sz="1400" b="0" i="0" u="none" strike="noStrike" kern="1200" cap="none" spc="0" normalizeH="0" baseline="0" noProof="0" dirty="0">
                <a:ln>
                  <a:noFill/>
                </a:ln>
                <a:solidFill>
                  <a:prstClr val="black"/>
                </a:solidFill>
                <a:effectLst/>
                <a:uLnTx/>
                <a:uFillTx/>
                <a:latin typeface="Arial"/>
                <a:ea typeface="+mn-ea"/>
                <a:cs typeface="Arial"/>
              </a:rPr>
              <a:t> к</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операторам</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электронных</a:t>
            </a:r>
            <a:r>
              <a:rPr kumimoji="0" sz="1400" b="0" i="0" u="none" strike="noStrike" kern="1200" cap="none" spc="-5" normalizeH="0" baseline="0" noProof="0" dirty="0">
                <a:ln>
                  <a:noFill/>
                </a:ln>
                <a:solidFill>
                  <a:prstClr val="black"/>
                </a:solidFill>
                <a:effectLst/>
                <a:uLnTx/>
                <a:uFillTx/>
                <a:latin typeface="Arial"/>
                <a:ea typeface="+mn-ea"/>
                <a:cs typeface="Arial"/>
              </a:rPr>
              <a:t> площадок,</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5" normalizeH="0" baseline="0" noProof="0" dirty="0">
                <a:ln>
                  <a:noFill/>
                </a:ln>
                <a:solidFill>
                  <a:prstClr val="black"/>
                </a:solidFill>
                <a:effectLst/>
                <a:uLnTx/>
                <a:uFillTx/>
                <a:latin typeface="Arial"/>
                <a:ea typeface="+mn-ea"/>
                <a:cs typeface="Arial"/>
              </a:rPr>
              <a:t>операторам </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специализированных</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электронных</a:t>
            </a:r>
            <a:r>
              <a:rPr kumimoji="0" sz="1400" b="0" i="0" u="none" strike="noStrike" kern="1200" cap="none" spc="-5" normalizeH="0" baseline="0" noProof="0" dirty="0">
                <a:ln>
                  <a:noFill/>
                </a:ln>
                <a:solidFill>
                  <a:prstClr val="black"/>
                </a:solidFill>
                <a:effectLst/>
                <a:uLnTx/>
                <a:uFillTx/>
                <a:latin typeface="Arial"/>
                <a:ea typeface="+mn-ea"/>
                <a:cs typeface="Arial"/>
              </a:rPr>
              <a:t> площадок</a:t>
            </a:r>
            <a:r>
              <a:rPr kumimoji="0" sz="1400" b="0" i="0" u="none" strike="noStrike" kern="1200" cap="none" spc="0" normalizeH="0" baseline="0" noProof="0" dirty="0">
                <a:ln>
                  <a:noFill/>
                </a:ln>
                <a:solidFill>
                  <a:prstClr val="black"/>
                </a:solidFill>
                <a:effectLst/>
                <a:uLnTx/>
                <a:uFillTx/>
                <a:latin typeface="Arial"/>
                <a:ea typeface="+mn-ea"/>
                <a:cs typeface="Arial"/>
              </a:rPr>
              <a:t> и</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функционированию</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электронных</a:t>
            </a:r>
            <a:r>
              <a:rPr kumimoji="0" sz="1400" b="0" i="0" u="none" strike="noStrike" kern="1200" cap="none" spc="-5" normalizeH="0" baseline="0" noProof="0" dirty="0">
                <a:ln>
                  <a:noFill/>
                </a:ln>
                <a:solidFill>
                  <a:prstClr val="black"/>
                </a:solidFill>
                <a:effectLst/>
                <a:uLnTx/>
                <a:uFillTx/>
                <a:latin typeface="Arial"/>
                <a:ea typeface="+mn-ea"/>
                <a:cs typeface="Arial"/>
              </a:rPr>
              <a:t> площадок,</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специализированных </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электронных площадок, утвержденных </a:t>
            </a:r>
            <a:r>
              <a:rPr kumimoji="0" sz="1400" b="0" i="0" u="none" strike="noStrike" kern="1200" cap="none" spc="-10" normalizeH="0" baseline="0" noProof="0" dirty="0">
                <a:ln>
                  <a:noFill/>
                </a:ln>
                <a:solidFill>
                  <a:prstClr val="black"/>
                </a:solidFill>
                <a:effectLst/>
                <a:uLnTx/>
                <a:uFillTx/>
                <a:latin typeface="Arial"/>
                <a:ea typeface="+mn-ea"/>
                <a:cs typeface="Arial"/>
              </a:rPr>
              <a:t>Постановлением </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656 </a:t>
            </a:r>
            <a:r>
              <a:rPr kumimoji="0" sz="1400" b="0" i="0" u="none" strike="noStrike" kern="1200" cap="none" spc="-10" normalizeH="0" baseline="0" noProof="0" dirty="0">
                <a:ln>
                  <a:noFill/>
                </a:ln>
                <a:solidFill>
                  <a:prstClr val="black"/>
                </a:solidFill>
                <a:effectLst/>
                <a:uLnTx/>
                <a:uFillTx/>
                <a:latin typeface="Arial"/>
                <a:ea typeface="+mn-ea"/>
                <a:cs typeface="Arial"/>
              </a:rPr>
              <a:t>формирование </a:t>
            </a:r>
            <a:r>
              <a:rPr kumimoji="0" sz="1400" b="0" i="0" u="none" strike="noStrike" kern="1200" cap="none" spc="0" normalizeH="0" baseline="0" noProof="0" dirty="0">
                <a:ln>
                  <a:noFill/>
                </a:ln>
                <a:solidFill>
                  <a:prstClr val="black"/>
                </a:solidFill>
                <a:effectLst/>
                <a:uLnTx/>
                <a:uFillTx/>
                <a:latin typeface="Arial"/>
                <a:ea typeface="+mn-ea"/>
                <a:cs typeface="Arial"/>
              </a:rPr>
              <a:t>и </a:t>
            </a:r>
            <a:r>
              <a:rPr kumimoji="0" sz="1400" b="0" i="0" u="none" strike="noStrike" kern="1200" cap="none" spc="-10" normalizeH="0" baseline="0" noProof="0" dirty="0">
                <a:ln>
                  <a:noFill/>
                </a:ln>
                <a:solidFill>
                  <a:prstClr val="black"/>
                </a:solidFill>
                <a:effectLst/>
                <a:uLnTx/>
                <a:uFillTx/>
                <a:latin typeface="Arial"/>
                <a:ea typeface="+mn-ea"/>
                <a:cs typeface="Arial"/>
              </a:rPr>
              <a:t>размещение </a:t>
            </a:r>
            <a:r>
              <a:rPr kumimoji="0" sz="1400" b="0" i="0" u="none" strike="noStrike" kern="1200" cap="none" spc="-5" normalizeH="0" baseline="0" noProof="0" dirty="0">
                <a:ln>
                  <a:noFill/>
                </a:ln>
                <a:solidFill>
                  <a:prstClr val="black"/>
                </a:solidFill>
                <a:effectLst/>
                <a:uLnTx/>
                <a:uFillTx/>
                <a:latin typeface="Arial"/>
                <a:ea typeface="+mn-ea"/>
                <a:cs typeface="Arial"/>
              </a:rPr>
              <a:t>на </a:t>
            </a:r>
            <a:r>
              <a:rPr kumimoji="0" sz="1400" b="0" i="0" u="none" strike="noStrike" kern="1200" cap="none" spc="-10" normalizeH="0" baseline="0" noProof="0" dirty="0">
                <a:ln>
                  <a:noFill/>
                </a:ln>
                <a:solidFill>
                  <a:prstClr val="black"/>
                </a:solidFill>
                <a:effectLst/>
                <a:uLnTx/>
                <a:uFillTx/>
                <a:latin typeface="Arial"/>
                <a:ea typeface="+mn-ea"/>
                <a:cs typeface="Arial"/>
              </a:rPr>
              <a:t>электронной </a:t>
            </a:r>
            <a:r>
              <a:rPr kumimoji="0" sz="1400" b="0" i="0" u="none" strike="noStrike" kern="1200" cap="none" spc="-5" normalizeH="0" baseline="0" noProof="0" dirty="0">
                <a:ln>
                  <a:noFill/>
                </a:ln>
                <a:solidFill>
                  <a:prstClr val="black"/>
                </a:solidFill>
                <a:effectLst/>
                <a:uLnTx/>
                <a:uFillTx/>
                <a:latin typeface="Arial"/>
                <a:ea typeface="+mn-ea"/>
                <a:cs typeface="Arial"/>
              </a:rPr>
              <a:t>площадке, </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специализированной </a:t>
            </a:r>
            <a:r>
              <a:rPr kumimoji="0" sz="1400" b="0" i="0" u="none" strike="noStrike" kern="1200" cap="none" spc="-10" normalizeH="0" baseline="0" noProof="0" dirty="0">
                <a:ln>
                  <a:noFill/>
                </a:ln>
                <a:solidFill>
                  <a:prstClr val="black"/>
                </a:solidFill>
                <a:effectLst/>
                <a:uLnTx/>
                <a:uFillTx/>
                <a:latin typeface="Arial"/>
                <a:ea typeface="+mn-ea"/>
                <a:cs typeface="Arial"/>
              </a:rPr>
              <a:t>электронной </a:t>
            </a:r>
            <a:r>
              <a:rPr kumimoji="0" sz="1400" b="0" i="0" u="none" strike="noStrike" kern="1200" cap="none" spc="-5" normalizeH="0" baseline="0" noProof="0" dirty="0">
                <a:ln>
                  <a:noFill/>
                </a:ln>
                <a:solidFill>
                  <a:prstClr val="black"/>
                </a:solidFill>
                <a:effectLst/>
                <a:uLnTx/>
                <a:uFillTx/>
                <a:latin typeface="Arial"/>
                <a:ea typeface="+mn-ea"/>
                <a:cs typeface="Arial"/>
              </a:rPr>
              <a:t>площадке заявки </a:t>
            </a:r>
            <a:r>
              <a:rPr kumimoji="0" sz="1400" b="0" i="0" u="none" strike="noStrike" kern="1200" cap="none" spc="0" normalizeH="0" baseline="0" noProof="0" dirty="0">
                <a:ln>
                  <a:noFill/>
                </a:ln>
                <a:solidFill>
                  <a:prstClr val="black"/>
                </a:solidFill>
                <a:effectLst/>
                <a:uLnTx/>
                <a:uFillTx/>
                <a:latin typeface="Arial"/>
                <a:ea typeface="+mn-ea"/>
                <a:cs typeface="Arial"/>
              </a:rPr>
              <a:t>на </a:t>
            </a:r>
            <a:r>
              <a:rPr kumimoji="0" sz="1400" b="0" i="0" u="none" strike="noStrike" kern="1200" cap="none" spc="-5" normalizeH="0" baseline="0" noProof="0" dirty="0">
                <a:ln>
                  <a:noFill/>
                </a:ln>
                <a:solidFill>
                  <a:prstClr val="black"/>
                </a:solidFill>
                <a:effectLst/>
                <a:uLnTx/>
                <a:uFillTx/>
                <a:latin typeface="Arial"/>
                <a:ea typeface="+mn-ea"/>
                <a:cs typeface="Arial"/>
              </a:rPr>
              <a:t>участие </a:t>
            </a:r>
            <a:r>
              <a:rPr kumimoji="0" sz="1400" b="0" i="0" u="none" strike="noStrike" kern="1200" cap="none" spc="0" normalizeH="0" baseline="0" noProof="0" dirty="0">
                <a:ln>
                  <a:noFill/>
                </a:ln>
                <a:solidFill>
                  <a:prstClr val="black"/>
                </a:solidFill>
                <a:effectLst/>
                <a:uLnTx/>
                <a:uFillTx/>
                <a:latin typeface="Arial"/>
                <a:ea typeface="+mn-ea"/>
                <a:cs typeface="Arial"/>
              </a:rPr>
              <a:t>в закупке </a:t>
            </a:r>
            <a:r>
              <a:rPr kumimoji="0" sz="1400" b="0" i="0" u="none" strike="noStrike" kern="1200" cap="none" spc="-15" normalizeH="0" baseline="0" noProof="0" dirty="0">
                <a:ln>
                  <a:noFill/>
                </a:ln>
                <a:solidFill>
                  <a:prstClr val="black"/>
                </a:solidFill>
                <a:effectLst/>
                <a:uLnTx/>
                <a:uFillTx/>
                <a:latin typeface="Arial"/>
                <a:ea typeface="+mn-ea"/>
                <a:cs typeface="Arial"/>
              </a:rPr>
              <a:t>осуществляются </a:t>
            </a:r>
            <a:r>
              <a:rPr kumimoji="0" sz="1400" b="0" i="0" u="none" strike="noStrike" kern="1200" cap="none" spc="0" normalizeH="0" baseline="0" noProof="0" dirty="0">
                <a:ln>
                  <a:noFill/>
                </a:ln>
                <a:solidFill>
                  <a:prstClr val="black"/>
                </a:solidFill>
                <a:effectLst/>
                <a:uLnTx/>
                <a:uFillTx/>
                <a:latin typeface="Arial"/>
                <a:ea typeface="+mn-ea"/>
                <a:cs typeface="Arial"/>
              </a:rPr>
              <a:t>в </a:t>
            </a:r>
            <a:r>
              <a:rPr kumimoji="0" sz="1400" b="0" i="0" u="none" strike="noStrike" kern="1200" cap="none" spc="-10" normalizeH="0" baseline="0" noProof="0" dirty="0">
                <a:ln>
                  <a:noFill/>
                </a:ln>
                <a:solidFill>
                  <a:prstClr val="black"/>
                </a:solidFill>
                <a:effectLst/>
                <a:uLnTx/>
                <a:uFillTx/>
                <a:latin typeface="Arial"/>
                <a:ea typeface="+mn-ea"/>
                <a:cs typeface="Arial"/>
              </a:rPr>
              <a:t>том </a:t>
            </a:r>
            <a:r>
              <a:rPr kumimoji="0" sz="1400" b="0" i="0" u="none" strike="noStrike" kern="1200" cap="none" spc="-5" normalizeH="0" baseline="0" noProof="0" dirty="0">
                <a:ln>
                  <a:noFill/>
                </a:ln>
                <a:solidFill>
                  <a:prstClr val="black"/>
                </a:solidFill>
                <a:effectLst/>
                <a:uLnTx/>
                <a:uFillTx/>
                <a:latin typeface="Arial"/>
                <a:ea typeface="+mn-ea"/>
                <a:cs typeface="Arial"/>
              </a:rPr>
              <a:t>числе </a:t>
            </a:r>
            <a:r>
              <a:rPr kumimoji="0" sz="1400" b="0" i="0" u="none" strike="noStrike" kern="1200" cap="none" spc="-10" normalizeH="0" baseline="0" noProof="0" dirty="0">
                <a:ln>
                  <a:noFill/>
                </a:ln>
                <a:solidFill>
                  <a:prstClr val="black"/>
                </a:solidFill>
                <a:effectLst/>
                <a:uLnTx/>
                <a:uFillTx/>
                <a:latin typeface="Arial"/>
                <a:ea typeface="+mn-ea"/>
                <a:cs typeface="Arial"/>
              </a:rPr>
              <a:t>путем заполнения </a:t>
            </a:r>
            <a:r>
              <a:rPr kumimoji="0" sz="1400" b="0" i="0" u="none" strike="noStrike" kern="1200" cap="none" spc="-5" normalizeH="0" baseline="0" noProof="0" dirty="0">
                <a:ln>
                  <a:noFill/>
                </a:ln>
                <a:solidFill>
                  <a:prstClr val="black"/>
                </a:solidFill>
                <a:effectLst/>
                <a:uLnTx/>
                <a:uFillTx/>
                <a:latin typeface="Arial"/>
                <a:ea typeface="+mn-ea"/>
                <a:cs typeface="Arial"/>
              </a:rPr>
              <a:t> экранных </a:t>
            </a:r>
            <a:r>
              <a:rPr kumimoji="0" sz="1400" b="0" i="0" u="none" strike="noStrike" kern="1200" cap="none" spc="0" normalizeH="0" baseline="0" noProof="0" dirty="0">
                <a:ln>
                  <a:noFill/>
                </a:ln>
                <a:solidFill>
                  <a:prstClr val="black"/>
                </a:solidFill>
                <a:effectLst/>
                <a:uLnTx/>
                <a:uFillTx/>
                <a:latin typeface="Arial"/>
                <a:ea typeface="+mn-ea"/>
                <a:cs typeface="Arial"/>
              </a:rPr>
              <a:t>форм </a:t>
            </a:r>
            <a:r>
              <a:rPr kumimoji="0" sz="1400" b="0" i="0" u="none" strike="noStrike" kern="1200" cap="none" spc="-10" normalizeH="0" baseline="0" noProof="0" dirty="0">
                <a:ln>
                  <a:noFill/>
                </a:ln>
                <a:solidFill>
                  <a:prstClr val="black"/>
                </a:solidFill>
                <a:effectLst/>
                <a:uLnTx/>
                <a:uFillTx/>
                <a:latin typeface="Arial"/>
                <a:ea typeface="+mn-ea"/>
                <a:cs typeface="Arial"/>
              </a:rPr>
              <a:t>веб-интерфейса электронной </a:t>
            </a:r>
            <a:r>
              <a:rPr kumimoji="0" sz="1400" b="0" i="0" u="none" strike="noStrike" kern="1200" cap="none" spc="-5" normalizeH="0" baseline="0" noProof="0" dirty="0">
                <a:ln>
                  <a:noFill/>
                </a:ln>
                <a:solidFill>
                  <a:prstClr val="black"/>
                </a:solidFill>
                <a:effectLst/>
                <a:uLnTx/>
                <a:uFillTx/>
                <a:latin typeface="Arial"/>
                <a:ea typeface="+mn-ea"/>
                <a:cs typeface="Arial"/>
              </a:rPr>
              <a:t>площадки, специализированной </a:t>
            </a:r>
            <a:r>
              <a:rPr kumimoji="0" sz="1400" b="0" i="0" u="none" strike="noStrike" kern="1200" cap="none" spc="-10" normalizeH="0" baseline="0" noProof="0" dirty="0">
                <a:ln>
                  <a:noFill/>
                </a:ln>
                <a:solidFill>
                  <a:prstClr val="black"/>
                </a:solidFill>
                <a:effectLst/>
                <a:uLnTx/>
                <a:uFillTx/>
                <a:latin typeface="Arial"/>
                <a:ea typeface="+mn-ea"/>
                <a:cs typeface="Arial"/>
              </a:rPr>
              <a:t>электронной </a:t>
            </a:r>
            <a:r>
              <a:rPr kumimoji="0" sz="1400" b="0" i="0" u="none" strike="noStrike" kern="1200" cap="none" spc="-5" normalizeH="0" baseline="0" noProof="0" dirty="0">
                <a:ln>
                  <a:noFill/>
                </a:ln>
                <a:solidFill>
                  <a:prstClr val="black"/>
                </a:solidFill>
                <a:effectLst/>
                <a:uLnTx/>
                <a:uFillTx/>
                <a:latin typeface="Arial"/>
                <a:ea typeface="+mn-ea"/>
                <a:cs typeface="Arial"/>
              </a:rPr>
              <a:t>площадки номера </a:t>
            </a:r>
            <a:r>
              <a:rPr kumimoji="0" sz="1400" b="0" i="0" u="none" strike="noStrike" kern="1200" cap="none" spc="-10" normalizeH="0" baseline="0" noProof="0" dirty="0">
                <a:ln>
                  <a:noFill/>
                </a:ln>
                <a:solidFill>
                  <a:prstClr val="black"/>
                </a:solidFill>
                <a:effectLst/>
                <a:uLnTx/>
                <a:uFillTx/>
                <a:latin typeface="Arial"/>
                <a:ea typeface="+mn-ea"/>
                <a:cs typeface="Arial"/>
              </a:rPr>
              <a:t>реестровой </a:t>
            </a:r>
            <a:r>
              <a:rPr kumimoji="0" sz="1400" b="0" i="0" u="none" strike="noStrike" kern="1200" cap="none" spc="-5" normalizeH="0" baseline="0" noProof="0" dirty="0">
                <a:ln>
                  <a:noFill/>
                </a:ln>
                <a:solidFill>
                  <a:prstClr val="black"/>
                </a:solidFill>
                <a:effectLst/>
                <a:uLnTx/>
                <a:uFillTx/>
                <a:latin typeface="Arial"/>
                <a:ea typeface="+mn-ea"/>
                <a:cs typeface="Arial"/>
              </a:rPr>
              <a:t> записи</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из реестра</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российской</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промышленной</a:t>
            </a:r>
            <a:r>
              <a:rPr kumimoji="0" sz="1400" b="0" i="0" u="none" strike="noStrike" kern="1200" cap="none" spc="-2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продукции.</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a:ea typeface="+mn-ea"/>
              <a:cs typeface="Arial"/>
            </a:endParaRPr>
          </a:p>
          <a:p>
            <a:pPr marL="638175" marR="20320" lvl="0" indent="0" algn="just"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Кроме </a:t>
            </a:r>
            <a:r>
              <a:rPr kumimoji="0" sz="1400" b="0" i="0" u="none" strike="noStrike" kern="1200" cap="none" spc="-15" normalizeH="0" baseline="0" noProof="0" dirty="0">
                <a:ln>
                  <a:noFill/>
                </a:ln>
                <a:solidFill>
                  <a:prstClr val="black"/>
                </a:solidFill>
                <a:effectLst/>
                <a:uLnTx/>
                <a:uFillTx/>
                <a:latin typeface="Arial"/>
                <a:ea typeface="+mn-ea"/>
                <a:cs typeface="Arial"/>
              </a:rPr>
              <a:t>того, </a:t>
            </a:r>
            <a:r>
              <a:rPr kumimoji="0" sz="1400" b="0" i="0" u="none" strike="noStrike" kern="1200" cap="none" spc="0" normalizeH="0" baseline="0" noProof="0" dirty="0">
                <a:ln>
                  <a:noFill/>
                </a:ln>
                <a:solidFill>
                  <a:prstClr val="black"/>
                </a:solidFill>
                <a:effectLst/>
                <a:uLnTx/>
                <a:uFillTx/>
                <a:latin typeface="Arial"/>
                <a:ea typeface="+mn-ea"/>
                <a:cs typeface="Arial"/>
              </a:rPr>
              <a:t>в </a:t>
            </a:r>
            <a:r>
              <a:rPr kumimoji="0" sz="1400" b="0" i="0" u="none" strike="noStrike" kern="1200" cap="none" spc="-5" normalizeH="0" baseline="0" noProof="0" dirty="0">
                <a:ln>
                  <a:noFill/>
                </a:ln>
                <a:solidFill>
                  <a:prstClr val="black"/>
                </a:solidFill>
                <a:effectLst/>
                <a:uLnTx/>
                <a:uFillTx/>
                <a:latin typeface="Arial"/>
                <a:ea typeface="+mn-ea"/>
                <a:cs typeface="Arial"/>
              </a:rPr>
              <a:t>случае если </a:t>
            </a:r>
            <a:r>
              <a:rPr kumimoji="0" sz="1400" b="0" i="0" u="none" strike="noStrike" kern="1200" cap="none" spc="0" normalizeH="0" baseline="0" noProof="0" dirty="0">
                <a:ln>
                  <a:noFill/>
                </a:ln>
                <a:solidFill>
                  <a:prstClr val="black"/>
                </a:solidFill>
                <a:effectLst/>
                <a:uLnTx/>
                <a:uFillTx/>
                <a:latin typeface="Arial"/>
                <a:ea typeface="+mn-ea"/>
                <a:cs typeface="Arial"/>
              </a:rPr>
              <a:t>в </a:t>
            </a:r>
            <a:r>
              <a:rPr kumimoji="0" sz="1400" b="0" i="0" u="none" strike="noStrike" kern="1200" cap="none" spc="-10" normalizeH="0" baseline="0" noProof="0" dirty="0">
                <a:ln>
                  <a:noFill/>
                </a:ln>
                <a:solidFill>
                  <a:prstClr val="black"/>
                </a:solidFill>
                <a:effectLst/>
                <a:uLnTx/>
                <a:uFillTx/>
                <a:latin typeface="Arial"/>
                <a:ea typeface="+mn-ea"/>
                <a:cs typeface="Arial"/>
              </a:rPr>
              <a:t>отношении такого товара Постановлением </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719 </a:t>
            </a:r>
            <a:r>
              <a:rPr kumimoji="0" sz="1400" b="0" i="0" u="none" strike="noStrike" kern="1200" cap="none" spc="0" normalizeH="0" baseline="0" noProof="0" dirty="0">
                <a:ln>
                  <a:noFill/>
                </a:ln>
                <a:solidFill>
                  <a:prstClr val="black"/>
                </a:solidFill>
                <a:effectLst/>
                <a:uLnTx/>
                <a:uFillTx/>
                <a:latin typeface="Arial"/>
                <a:ea typeface="+mn-ea"/>
                <a:cs typeface="Arial"/>
              </a:rPr>
              <a:t>за </a:t>
            </a:r>
            <a:r>
              <a:rPr kumimoji="0" sz="1400" b="0" i="0" u="none" strike="noStrike" kern="1200" cap="none" spc="-10" normalizeH="0" baseline="0" noProof="0" dirty="0">
                <a:ln>
                  <a:noFill/>
                </a:ln>
                <a:solidFill>
                  <a:prstClr val="black"/>
                </a:solidFill>
                <a:effectLst/>
                <a:uLnTx/>
                <a:uFillTx/>
                <a:latin typeface="Arial"/>
                <a:ea typeface="+mn-ea"/>
                <a:cs typeface="Arial"/>
              </a:rPr>
              <a:t>выполнение </a:t>
            </a:r>
            <a:r>
              <a:rPr kumimoji="0" sz="1400" b="0" i="0" u="none" strike="noStrike" kern="1200" cap="none" spc="-5" normalizeH="0" baseline="0" noProof="0" dirty="0">
                <a:ln>
                  <a:noFill/>
                </a:ln>
                <a:solidFill>
                  <a:prstClr val="black"/>
                </a:solidFill>
                <a:effectLst/>
                <a:uLnTx/>
                <a:uFillTx/>
                <a:latin typeface="Arial"/>
                <a:ea typeface="+mn-ea"/>
                <a:cs typeface="Arial"/>
              </a:rPr>
              <a:t>(освоение) </a:t>
            </a:r>
            <a:r>
              <a:rPr kumimoji="0" sz="1400" b="0" i="0" u="none" strike="noStrike" kern="1200" cap="none" spc="0" normalizeH="0" baseline="0" noProof="0" dirty="0">
                <a:ln>
                  <a:noFill/>
                </a:ln>
                <a:solidFill>
                  <a:prstClr val="black"/>
                </a:solidFill>
                <a:effectLst/>
                <a:uLnTx/>
                <a:uFillTx/>
                <a:latin typeface="Arial"/>
                <a:ea typeface="+mn-ea"/>
                <a:cs typeface="Arial"/>
              </a:rPr>
              <a:t>на </a:t>
            </a:r>
            <a:r>
              <a:rPr kumimoji="0" sz="1400" b="0" i="0" u="none" strike="noStrike" kern="1200" cap="none" spc="-10" normalizeH="0" baseline="0" noProof="0" dirty="0">
                <a:ln>
                  <a:noFill/>
                </a:ln>
                <a:solidFill>
                  <a:prstClr val="black"/>
                </a:solidFill>
                <a:effectLst/>
                <a:uLnTx/>
                <a:uFillTx/>
                <a:latin typeface="Arial"/>
                <a:ea typeface="+mn-ea"/>
                <a:cs typeface="Arial"/>
              </a:rPr>
              <a:t>территории </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Российской Федерации </a:t>
            </a:r>
            <a:r>
              <a:rPr kumimoji="0" sz="1400" b="0" i="0" u="none" strike="noStrike" kern="1200" cap="none" spc="-15" normalizeH="0" baseline="0" noProof="0" dirty="0">
                <a:ln>
                  <a:noFill/>
                </a:ln>
                <a:solidFill>
                  <a:prstClr val="black"/>
                </a:solidFill>
                <a:effectLst/>
                <a:uLnTx/>
                <a:uFillTx/>
                <a:latin typeface="Arial"/>
                <a:ea typeface="+mn-ea"/>
                <a:cs typeface="Arial"/>
              </a:rPr>
              <a:t>соответствующих </a:t>
            </a:r>
            <a:r>
              <a:rPr kumimoji="0" sz="1400" b="0" i="0" u="none" strike="noStrike" kern="1200" cap="none" spc="-5" normalizeH="0" baseline="0" noProof="0" dirty="0">
                <a:ln>
                  <a:noFill/>
                </a:ln>
                <a:solidFill>
                  <a:prstClr val="black"/>
                </a:solidFill>
                <a:effectLst/>
                <a:uLnTx/>
                <a:uFillTx/>
                <a:latin typeface="Arial"/>
                <a:ea typeface="+mn-ea"/>
                <a:cs typeface="Arial"/>
              </a:rPr>
              <a:t>операций (условий) </a:t>
            </a:r>
            <a:r>
              <a:rPr kumimoji="0" sz="1400" b="0" i="0" u="none" strike="noStrike" kern="1200" cap="none" spc="-15" normalizeH="0" baseline="0" noProof="0" dirty="0">
                <a:ln>
                  <a:noFill/>
                </a:ln>
                <a:solidFill>
                  <a:prstClr val="black"/>
                </a:solidFill>
                <a:effectLst/>
                <a:uLnTx/>
                <a:uFillTx/>
                <a:latin typeface="Arial"/>
                <a:ea typeface="+mn-ea"/>
                <a:cs typeface="Arial"/>
              </a:rPr>
              <a:t>установлены </a:t>
            </a:r>
            <a:r>
              <a:rPr kumimoji="0" sz="1400" b="0" i="0" u="none" strike="noStrike" kern="1200" cap="none" spc="-10" normalizeH="0" baseline="0" noProof="0" dirty="0">
                <a:ln>
                  <a:noFill/>
                </a:ln>
                <a:solidFill>
                  <a:prstClr val="black"/>
                </a:solidFill>
                <a:effectLst/>
                <a:uLnTx/>
                <a:uFillTx/>
                <a:latin typeface="Arial"/>
                <a:ea typeface="+mn-ea"/>
                <a:cs typeface="Arial"/>
              </a:rPr>
              <a:t>требования </a:t>
            </a:r>
            <a:r>
              <a:rPr kumimoji="0" sz="1400" b="0" i="0" u="none" strike="noStrike" kern="1200" cap="none" spc="0" normalizeH="0" baseline="0" noProof="0" dirty="0">
                <a:ln>
                  <a:noFill/>
                </a:ln>
                <a:solidFill>
                  <a:prstClr val="black"/>
                </a:solidFill>
                <a:effectLst/>
                <a:uLnTx/>
                <a:uFillTx/>
                <a:latin typeface="Arial"/>
                <a:ea typeface="+mn-ea"/>
                <a:cs typeface="Arial"/>
              </a:rPr>
              <a:t>о </a:t>
            </a:r>
            <a:r>
              <a:rPr kumimoji="0" sz="1400" b="0" i="0" u="none" strike="noStrike" kern="1200" cap="none" spc="-5" normalizeH="0" baseline="0" noProof="0" dirty="0">
                <a:ln>
                  <a:noFill/>
                </a:ln>
                <a:solidFill>
                  <a:prstClr val="black"/>
                </a:solidFill>
                <a:effectLst/>
                <a:uLnTx/>
                <a:uFillTx/>
                <a:latin typeface="Arial"/>
                <a:ea typeface="+mn-ea"/>
                <a:cs typeface="Arial"/>
              </a:rPr>
              <a:t>совокупном </a:t>
            </a:r>
            <a:r>
              <a:rPr kumimoji="0" sz="1400" b="0" i="0" u="none" strike="noStrike" kern="1200" cap="none" spc="-10" normalizeH="0" baseline="0" noProof="0" dirty="0">
                <a:ln>
                  <a:noFill/>
                </a:ln>
                <a:solidFill>
                  <a:prstClr val="black"/>
                </a:solidFill>
                <a:effectLst/>
                <a:uLnTx/>
                <a:uFillTx/>
                <a:latin typeface="Arial"/>
                <a:ea typeface="+mn-ea"/>
                <a:cs typeface="Arial"/>
              </a:rPr>
              <a:t>количестве баллов, </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указывается</a:t>
            </a:r>
            <a:r>
              <a:rPr kumimoji="0" sz="1400" b="0" i="0" u="none" strike="noStrike" kern="1200" cap="none" spc="-5" normalizeH="0" baseline="0" noProof="0" dirty="0">
                <a:ln>
                  <a:noFill/>
                </a:ln>
                <a:solidFill>
                  <a:prstClr val="black"/>
                </a:solidFill>
                <a:effectLst/>
                <a:uLnTx/>
                <a:uFillTx/>
                <a:latin typeface="Arial"/>
                <a:ea typeface="+mn-ea"/>
                <a:cs typeface="Arial"/>
              </a:rPr>
              <a:t> совокупное</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количество</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баллов</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за</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выполнение</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(освоение)</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на</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территории</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Российской</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Федерации </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5" normalizeH="0" baseline="0" noProof="0" dirty="0">
                <a:ln>
                  <a:noFill/>
                </a:ln>
                <a:solidFill>
                  <a:prstClr val="black"/>
                </a:solidFill>
                <a:effectLst/>
                <a:uLnTx/>
                <a:uFillTx/>
                <a:latin typeface="Arial"/>
                <a:ea typeface="+mn-ea"/>
                <a:cs typeface="Arial"/>
              </a:rPr>
              <a:t>соответствующих</a:t>
            </a:r>
            <a:r>
              <a:rPr kumimoji="0" sz="1400" b="0" i="0" u="none" strike="noStrike" kern="1200" cap="none" spc="-2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операций</a:t>
            </a:r>
            <a:r>
              <a:rPr kumimoji="0" sz="1400" b="0" i="0" u="none" strike="noStrike" kern="1200" cap="none" spc="-1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(условий).</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txBox="1"/>
          <p:nvPr/>
        </p:nvSpPr>
        <p:spPr>
          <a:xfrm>
            <a:off x="8604884" y="6072936"/>
            <a:ext cx="1644014" cy="452755"/>
          </a:xfrm>
          <a:prstGeom prst="rect">
            <a:avLst/>
          </a:prstGeom>
        </p:spPr>
        <p:txBody>
          <a:bodyPr vert="horz" wrap="square" lIns="0" tIns="12700" rIns="0" bIns="0" rtlCol="0">
            <a:spAutoFit/>
          </a:bodyPr>
          <a:lstStyle/>
          <a:p>
            <a:pPr marL="56515" marR="5080" lvl="0" indent="-44450" algn="l" defTabSz="914400" rtl="0" eaLnBrk="1" fontAlgn="auto" latinLnBrk="0" hangingPunct="1">
              <a:lnSpc>
                <a:spcPct val="100000"/>
              </a:lnSpc>
              <a:spcBef>
                <a:spcPts val="100"/>
              </a:spcBef>
              <a:spcAft>
                <a:spcPts val="0"/>
              </a:spcAft>
              <a:buClrTx/>
              <a:buSzTx/>
              <a:buFontTx/>
              <a:buNone/>
              <a:tabLst>
                <a:tab pos="299085" algn="l"/>
                <a:tab pos="1541145" algn="l"/>
              </a:tabLst>
              <a:defRPr/>
            </a:pPr>
            <a:r>
              <a:rPr kumimoji="0" sz="1400" b="0" i="0" u="none" strike="noStrike" kern="1200" cap="none" spc="-10" normalizeH="0" baseline="0" noProof="0" dirty="0">
                <a:ln>
                  <a:noFill/>
                </a:ln>
                <a:solidFill>
                  <a:prstClr val="black"/>
                </a:solidFill>
                <a:effectLst/>
                <a:uLnTx/>
                <a:uFillTx/>
                <a:latin typeface="Arial"/>
                <a:ea typeface="+mn-ea"/>
                <a:cs typeface="Arial"/>
              </a:rPr>
              <a:t>структурированной </a:t>
            </a:r>
            <a:r>
              <a:rPr kumimoji="0" sz="1400" b="0" i="0" u="none" strike="noStrike" kern="1200" cap="none" spc="-37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в	с</a:t>
            </a:r>
            <a:r>
              <a:rPr kumimoji="0" sz="1400" b="0" i="0" u="none" strike="noStrike" kern="1200" cap="none" spc="-5" normalizeH="0" baseline="0" noProof="0" dirty="0">
                <a:ln>
                  <a:noFill/>
                </a:ln>
                <a:solidFill>
                  <a:prstClr val="black"/>
                </a:solidFill>
                <a:effectLst/>
                <a:uLnTx/>
                <a:uFillTx/>
                <a:latin typeface="Arial"/>
                <a:ea typeface="+mn-ea"/>
                <a:cs typeface="Arial"/>
              </a:rPr>
              <a:t>о</a:t>
            </a:r>
            <a:r>
              <a:rPr kumimoji="0" sz="1400" b="0" i="0" u="none" strike="noStrike" kern="1200" cap="none" spc="-50" normalizeH="0" baseline="0" noProof="0" dirty="0">
                <a:ln>
                  <a:noFill/>
                </a:ln>
                <a:solidFill>
                  <a:prstClr val="black"/>
                </a:solidFill>
                <a:effectLst/>
                <a:uLnTx/>
                <a:uFillTx/>
                <a:latin typeface="Arial"/>
                <a:ea typeface="+mn-ea"/>
                <a:cs typeface="Arial"/>
              </a:rPr>
              <a:t>о</a:t>
            </a:r>
            <a:r>
              <a:rPr kumimoji="0" sz="1400" b="0" i="0" u="none" strike="noStrike" kern="1200" cap="none" spc="0" normalizeH="0" baseline="0" noProof="0" dirty="0">
                <a:ln>
                  <a:noFill/>
                </a:ln>
                <a:solidFill>
                  <a:prstClr val="black"/>
                </a:solidFill>
                <a:effectLst/>
                <a:uLnTx/>
                <a:uFillTx/>
                <a:latin typeface="Arial"/>
                <a:ea typeface="+mn-ea"/>
                <a:cs typeface="Arial"/>
              </a:rPr>
              <a:t>т</a:t>
            </a:r>
            <a:r>
              <a:rPr kumimoji="0" sz="1400" b="0" i="0" u="none" strike="noStrike" kern="1200" cap="none" spc="-15" normalizeH="0" baseline="0" noProof="0" dirty="0">
                <a:ln>
                  <a:noFill/>
                </a:ln>
                <a:solidFill>
                  <a:prstClr val="black"/>
                </a:solidFill>
                <a:effectLst/>
                <a:uLnTx/>
                <a:uFillTx/>
                <a:latin typeface="Arial"/>
                <a:ea typeface="+mn-ea"/>
                <a:cs typeface="Arial"/>
              </a:rPr>
              <a:t>в</a:t>
            </a:r>
            <a:r>
              <a:rPr kumimoji="0" sz="1400" b="0" i="0" u="none" strike="noStrike" kern="1200" cap="none" spc="-65" normalizeH="0" baseline="0" noProof="0" dirty="0">
                <a:ln>
                  <a:noFill/>
                </a:ln>
                <a:solidFill>
                  <a:prstClr val="black"/>
                </a:solidFill>
                <a:effectLst/>
                <a:uLnTx/>
                <a:uFillTx/>
                <a:latin typeface="Arial"/>
                <a:ea typeface="+mn-ea"/>
                <a:cs typeface="Arial"/>
              </a:rPr>
              <a:t>е</a:t>
            </a:r>
            <a:r>
              <a:rPr kumimoji="0" sz="1400" b="0" i="0" u="none" strike="noStrike" kern="1200" cap="none" spc="-10" normalizeH="0" baseline="0" noProof="0" dirty="0">
                <a:ln>
                  <a:noFill/>
                </a:ln>
                <a:solidFill>
                  <a:prstClr val="black"/>
                </a:solidFill>
                <a:effectLst/>
                <a:uLnTx/>
                <a:uFillTx/>
                <a:latin typeface="Arial"/>
                <a:ea typeface="+mn-ea"/>
                <a:cs typeface="Arial"/>
              </a:rPr>
              <a:t>тс</a:t>
            </a:r>
            <a:r>
              <a:rPr kumimoji="0" sz="1400" b="0" i="0" u="none" strike="noStrike" kern="1200" cap="none" spc="0" normalizeH="0" baseline="0" noProof="0" dirty="0">
                <a:ln>
                  <a:noFill/>
                </a:ln>
                <a:solidFill>
                  <a:prstClr val="black"/>
                </a:solidFill>
                <a:effectLst/>
                <a:uLnTx/>
                <a:uFillTx/>
                <a:latin typeface="Arial"/>
                <a:ea typeface="+mn-ea"/>
                <a:cs typeface="Arial"/>
              </a:rPr>
              <a:t>т</a:t>
            </a:r>
            <a:r>
              <a:rPr kumimoji="0" sz="1400" b="0" i="0" u="none" strike="noStrike" kern="1200" cap="none" spc="-5" normalizeH="0" baseline="0" noProof="0" dirty="0">
                <a:ln>
                  <a:noFill/>
                </a:ln>
                <a:solidFill>
                  <a:prstClr val="black"/>
                </a:solidFill>
                <a:effectLst/>
                <a:uLnTx/>
                <a:uFillTx/>
                <a:latin typeface="Arial"/>
                <a:ea typeface="+mn-ea"/>
                <a:cs typeface="Arial"/>
              </a:rPr>
              <a:t>в</a:t>
            </a:r>
            <a:r>
              <a:rPr kumimoji="0" sz="1400" b="0" i="0" u="none" strike="noStrike" kern="1200" cap="none" spc="-10" normalizeH="0" baseline="0" noProof="0" dirty="0">
                <a:ln>
                  <a:noFill/>
                </a:ln>
                <a:solidFill>
                  <a:prstClr val="black"/>
                </a:solidFill>
                <a:effectLst/>
                <a:uLnTx/>
                <a:uFillTx/>
                <a:latin typeface="Arial"/>
                <a:ea typeface="+mn-ea"/>
                <a:cs typeface="Arial"/>
              </a:rPr>
              <a:t>и</a:t>
            </a:r>
            <a:r>
              <a:rPr kumimoji="0" sz="1400" b="0" i="0" u="none" strike="noStrike" kern="1200" cap="none" spc="0" normalizeH="0" baseline="0" noProof="0" dirty="0">
                <a:ln>
                  <a:noFill/>
                </a:ln>
                <a:solidFill>
                  <a:prstClr val="black"/>
                </a:solidFill>
                <a:effectLst/>
                <a:uLnTx/>
                <a:uFillTx/>
                <a:latin typeface="Arial"/>
                <a:ea typeface="+mn-ea"/>
                <a:cs typeface="Arial"/>
              </a:rPr>
              <a:t>и	с</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11"/>
          <p:cNvSpPr txBox="1"/>
          <p:nvPr/>
        </p:nvSpPr>
        <p:spPr>
          <a:xfrm>
            <a:off x="10316718" y="6072936"/>
            <a:ext cx="1205865" cy="452755"/>
          </a:xfrm>
          <a:prstGeom prst="rect">
            <a:avLst/>
          </a:prstGeom>
        </p:spPr>
        <p:txBody>
          <a:bodyPr vert="horz" wrap="square" lIns="0" tIns="12700" rIns="0" bIns="0" rtlCol="0">
            <a:spAutoFit/>
          </a:bodyPr>
          <a:lstStyle/>
          <a:p>
            <a:pPr marL="67310" marR="5080" lvl="0" indent="-55244"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prstClr val="black"/>
                </a:solidFill>
                <a:effectLst/>
                <a:uLnTx/>
                <a:uFillTx/>
                <a:latin typeface="Arial"/>
                <a:ea typeface="+mn-ea"/>
                <a:cs typeface="Arial"/>
              </a:rPr>
              <a:t>части</a:t>
            </a:r>
            <a:r>
              <a:rPr kumimoji="0" sz="1400" b="0" i="0" u="none" strike="noStrike" kern="1200" cap="none" spc="114"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заявки, </a:t>
            </a:r>
            <a:r>
              <a:rPr kumimoji="0" sz="1400" b="0" i="0" u="none" strike="noStrike" kern="1200" cap="none" spc="-37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п</a:t>
            </a:r>
            <a:r>
              <a:rPr kumimoji="0" sz="1400" b="0" i="0" u="none" strike="noStrike" kern="1200" cap="none" spc="-40" normalizeH="0" baseline="0" noProof="0" dirty="0">
                <a:ln>
                  <a:noFill/>
                </a:ln>
                <a:solidFill>
                  <a:prstClr val="black"/>
                </a:solidFill>
                <a:effectLst/>
                <a:uLnTx/>
                <a:uFillTx/>
                <a:latin typeface="Arial"/>
                <a:ea typeface="+mn-ea"/>
                <a:cs typeface="Arial"/>
              </a:rPr>
              <a:t>о</a:t>
            </a:r>
            <a:r>
              <a:rPr kumimoji="0" sz="1400" b="0" i="0" u="none" strike="noStrike" kern="1200" cap="none" spc="5" normalizeH="0" baseline="0" noProof="0" dirty="0">
                <a:ln>
                  <a:noFill/>
                </a:ln>
                <a:solidFill>
                  <a:prstClr val="black"/>
                </a:solidFill>
                <a:effectLst/>
                <a:uLnTx/>
                <a:uFillTx/>
                <a:latin typeface="Arial"/>
                <a:ea typeface="+mn-ea"/>
                <a:cs typeface="Arial"/>
              </a:rPr>
              <a:t>л</a:t>
            </a:r>
            <a:r>
              <a:rPr kumimoji="0" sz="1400" b="0" i="0" u="none" strike="noStrike" kern="1200" cap="none" spc="-15" normalizeH="0" baseline="0" noProof="0" dirty="0">
                <a:ln>
                  <a:noFill/>
                </a:ln>
                <a:solidFill>
                  <a:prstClr val="black"/>
                </a:solidFill>
                <a:effectLst/>
                <a:uLnTx/>
                <a:uFillTx/>
                <a:latin typeface="Arial"/>
                <a:ea typeface="+mn-ea"/>
                <a:cs typeface="Arial"/>
              </a:rPr>
              <a:t>о</a:t>
            </a:r>
            <a:r>
              <a:rPr kumimoji="0" sz="1400" b="0" i="0" u="none" strike="noStrike" kern="1200" cap="none" spc="0" normalizeH="0" baseline="0" noProof="0" dirty="0">
                <a:ln>
                  <a:noFill/>
                </a:ln>
                <a:solidFill>
                  <a:prstClr val="black"/>
                </a:solidFill>
                <a:effectLst/>
                <a:uLnTx/>
                <a:uFillTx/>
                <a:latin typeface="Arial"/>
                <a:ea typeface="+mn-ea"/>
                <a:cs typeface="Arial"/>
              </a:rPr>
              <a:t>ж</a:t>
            </a:r>
            <a:r>
              <a:rPr kumimoji="0" sz="1400" b="0" i="0" u="none" strike="noStrike" kern="1200" cap="none" spc="-20" normalizeH="0" baseline="0" noProof="0" dirty="0">
                <a:ln>
                  <a:noFill/>
                </a:ln>
                <a:solidFill>
                  <a:prstClr val="black"/>
                </a:solidFill>
                <a:effectLst/>
                <a:uLnTx/>
                <a:uFillTx/>
                <a:latin typeface="Arial"/>
                <a:ea typeface="+mn-ea"/>
                <a:cs typeface="Arial"/>
              </a:rPr>
              <a:t>е</a:t>
            </a:r>
            <a:r>
              <a:rPr kumimoji="0" sz="1400" b="0" i="0" u="none" strike="noStrike" kern="1200" cap="none" spc="0" normalizeH="0" baseline="0" noProof="0" dirty="0">
                <a:ln>
                  <a:noFill/>
                </a:ln>
                <a:solidFill>
                  <a:prstClr val="black"/>
                </a:solidFill>
                <a:effectLst/>
                <a:uLnTx/>
                <a:uFillTx/>
                <a:latin typeface="Arial"/>
                <a:ea typeface="+mn-ea"/>
                <a:cs typeface="Arial"/>
              </a:rPr>
              <a:t>н</a:t>
            </a:r>
            <a:r>
              <a:rPr kumimoji="0" sz="1400" b="0" i="0" u="none" strike="noStrike" kern="1200" cap="none" spc="-5" normalizeH="0" baseline="0" noProof="0" dirty="0">
                <a:ln>
                  <a:noFill/>
                </a:ln>
                <a:solidFill>
                  <a:prstClr val="black"/>
                </a:solidFill>
                <a:effectLst/>
                <a:uLnTx/>
                <a:uFillTx/>
                <a:latin typeface="Arial"/>
                <a:ea typeface="+mn-ea"/>
                <a:cs typeface="Arial"/>
              </a:rPr>
              <a:t>иям</a:t>
            </a:r>
            <a:r>
              <a:rPr kumimoji="0" sz="1400" b="0" i="0" u="none" strike="noStrike" kern="1200" cap="none" spc="0" normalizeH="0" baseline="0" noProof="0" dirty="0">
                <a:ln>
                  <a:noFill/>
                </a:ln>
                <a:solidFill>
                  <a:prstClr val="black"/>
                </a:solidFill>
                <a:effectLst/>
                <a:uLnTx/>
                <a:uFillTx/>
                <a:latin typeface="Arial"/>
                <a:ea typeface="+mn-ea"/>
                <a:cs typeface="Arial"/>
              </a:rPr>
              <a:t>и</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12" name="object 12"/>
          <p:cNvSpPr txBox="1"/>
          <p:nvPr/>
        </p:nvSpPr>
        <p:spPr>
          <a:xfrm>
            <a:off x="1237284" y="6072936"/>
            <a:ext cx="7288530" cy="666115"/>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20" normalizeH="0" baseline="0" noProof="0" dirty="0">
                <a:ln>
                  <a:noFill/>
                </a:ln>
                <a:solidFill>
                  <a:prstClr val="black"/>
                </a:solidFill>
                <a:effectLst/>
                <a:uLnTx/>
                <a:uFillTx/>
                <a:latin typeface="Arial"/>
                <a:ea typeface="+mn-ea"/>
                <a:cs typeface="Arial"/>
              </a:rPr>
              <a:t>Таким</a:t>
            </a:r>
            <a:r>
              <a:rPr kumimoji="0" sz="1400" b="0" i="0" u="none" strike="noStrike" kern="1200" cap="none" spc="715" normalizeH="0" baseline="0" noProof="0" dirty="0">
                <a:ln>
                  <a:noFill/>
                </a:ln>
                <a:solidFill>
                  <a:prstClr val="black"/>
                </a:solidFill>
                <a:effectLst/>
                <a:uLnTx/>
                <a:uFillTx/>
                <a:latin typeface="Arial"/>
                <a:ea typeface="+mn-ea"/>
                <a:cs typeface="Arial"/>
              </a:rPr>
              <a:t> </a:t>
            </a:r>
            <a:r>
              <a:rPr kumimoji="0" sz="1400" b="0" i="0" u="none" strike="noStrike" kern="1200" cap="none" spc="-15" normalizeH="0" baseline="0" noProof="0" dirty="0">
                <a:ln>
                  <a:noFill/>
                </a:ln>
                <a:solidFill>
                  <a:prstClr val="black"/>
                </a:solidFill>
                <a:effectLst/>
                <a:uLnTx/>
                <a:uFillTx/>
                <a:latin typeface="Arial"/>
                <a:ea typeface="+mn-ea"/>
                <a:cs typeface="Arial"/>
              </a:rPr>
              <a:t>образом,</a:t>
            </a:r>
            <a:r>
              <a:rPr kumimoji="0" sz="1400" b="0" i="0" u="none" strike="noStrike" kern="1200" cap="none" spc="73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участник</a:t>
            </a:r>
            <a:r>
              <a:rPr kumimoji="0" sz="1400" b="0" i="0" u="none" strike="noStrike" kern="1200" cap="none" spc="37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закупки</a:t>
            </a:r>
            <a:r>
              <a:rPr kumimoji="0" sz="1400" b="0" i="0" u="none" strike="noStrike" kern="1200" cap="none" spc="76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обязан</a:t>
            </a:r>
            <a:r>
              <a:rPr kumimoji="0" sz="1400" b="0" i="0" u="none" strike="noStrike" kern="1200" cap="none" spc="75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указывать</a:t>
            </a:r>
            <a:r>
              <a:rPr kumimoji="0" sz="1400" b="0" i="0" u="none" strike="noStrike" kern="1200" cap="none" spc="36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номер</a:t>
            </a:r>
            <a:r>
              <a:rPr kumimoji="0" sz="1400" b="0" i="0" u="none" strike="noStrike" kern="1200" cap="none" spc="38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реестровой</a:t>
            </a:r>
            <a:r>
              <a:rPr kumimoji="0" sz="1400" b="0" i="0" u="none" strike="noStrike" kern="1200" cap="none" spc="370"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записи</a:t>
            </a:r>
            <a:r>
              <a:rPr kumimoji="0" sz="1400" b="0" i="0" u="none" strike="noStrike" kern="1200" cap="none" spc="76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в </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а</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также</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в</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случае</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установления</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требования</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о</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совокупном</a:t>
            </a:r>
            <a:r>
              <a:rPr kumimoji="0" sz="1400" b="0" i="0" u="none" strike="noStrike" kern="1200" cap="none" spc="0"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количестве</a:t>
            </a:r>
            <a:r>
              <a:rPr kumimoji="0" sz="1400" b="0" i="0" u="none" strike="noStrike" kern="1200" cap="none" spc="-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баллов </a:t>
            </a:r>
            <a:r>
              <a:rPr kumimoji="0" sz="1400" b="0" i="0" u="none" strike="noStrike" kern="1200" cap="none" spc="-5" normalizeH="0" baseline="0" noProof="0" dirty="0">
                <a:ln>
                  <a:noFill/>
                </a:ln>
                <a:solidFill>
                  <a:prstClr val="black"/>
                </a:solidFill>
                <a:effectLst/>
                <a:uLnTx/>
                <a:uFillTx/>
                <a:latin typeface="Arial"/>
                <a:ea typeface="+mn-ea"/>
                <a:cs typeface="Arial"/>
              </a:rPr>
              <a:t> Постановления</a:t>
            </a:r>
            <a:r>
              <a:rPr kumimoji="0" sz="1400" b="0" i="0" u="none" strike="noStrike" kern="1200" cap="none" spc="-40"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719,</a:t>
            </a:r>
            <a:r>
              <a:rPr kumimoji="0" sz="1400" b="0" i="0" u="none" strike="noStrike" kern="1200" cap="none" spc="-1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указывается</a:t>
            </a:r>
            <a:r>
              <a:rPr kumimoji="0" sz="1400" b="0" i="0" u="none" strike="noStrike" kern="1200" cap="none" spc="-25" normalizeH="0" baseline="0" noProof="0" dirty="0">
                <a:ln>
                  <a:noFill/>
                </a:ln>
                <a:solidFill>
                  <a:prstClr val="black"/>
                </a:solidFill>
                <a:effectLst/>
                <a:uLnTx/>
                <a:uFillTx/>
                <a:latin typeface="Arial"/>
                <a:ea typeface="+mn-ea"/>
                <a:cs typeface="Arial"/>
              </a:rPr>
              <a:t> </a:t>
            </a:r>
            <a:r>
              <a:rPr kumimoji="0" sz="1400" b="0" i="0" u="none" strike="noStrike" kern="1200" cap="none" spc="-5" normalizeH="0" baseline="0" noProof="0" dirty="0">
                <a:ln>
                  <a:noFill/>
                </a:ln>
                <a:solidFill>
                  <a:prstClr val="black"/>
                </a:solidFill>
                <a:effectLst/>
                <a:uLnTx/>
                <a:uFillTx/>
                <a:latin typeface="Arial"/>
                <a:ea typeface="+mn-ea"/>
                <a:cs typeface="Arial"/>
              </a:rPr>
              <a:t>совокупное количество</a:t>
            </a:r>
            <a:r>
              <a:rPr kumimoji="0" sz="1400" b="0" i="0" u="none" strike="noStrike" kern="1200" cap="none" spc="-25" normalizeH="0" baseline="0" noProof="0" dirty="0">
                <a:ln>
                  <a:noFill/>
                </a:ln>
                <a:solidFill>
                  <a:prstClr val="black"/>
                </a:solidFill>
                <a:effectLst/>
                <a:uLnTx/>
                <a:uFillTx/>
                <a:latin typeface="Arial"/>
                <a:ea typeface="+mn-ea"/>
                <a:cs typeface="Arial"/>
              </a:rPr>
              <a:t> </a:t>
            </a:r>
            <a:r>
              <a:rPr kumimoji="0" sz="1400" b="0" i="0" u="none" strike="noStrike" kern="1200" cap="none" spc="-10" normalizeH="0" baseline="0" noProof="0" dirty="0">
                <a:ln>
                  <a:noFill/>
                </a:ln>
                <a:solidFill>
                  <a:prstClr val="black"/>
                </a:solidFill>
                <a:effectLst/>
                <a:uLnTx/>
                <a:uFillTx/>
                <a:latin typeface="Arial"/>
                <a:ea typeface="+mn-ea"/>
                <a:cs typeface="Arial"/>
              </a:rPr>
              <a:t>баллов.</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grpSp>
        <p:nvGrpSpPr>
          <p:cNvPr id="13" name="object 13"/>
          <p:cNvGrpSpPr/>
          <p:nvPr/>
        </p:nvGrpSpPr>
        <p:grpSpPr>
          <a:xfrm>
            <a:off x="1213103" y="513587"/>
            <a:ext cx="10979150" cy="6344920"/>
            <a:chOff x="1213103" y="513587"/>
            <a:chExt cx="10979150" cy="6344920"/>
          </a:xfrm>
        </p:grpSpPr>
        <p:sp>
          <p:nvSpPr>
            <p:cNvPr id="14" name="object 14"/>
            <p:cNvSpPr/>
            <p:nvPr/>
          </p:nvSpPr>
          <p:spPr>
            <a:xfrm>
              <a:off x="1213103" y="3549395"/>
              <a:ext cx="10259695" cy="2456815"/>
            </a:xfrm>
            <a:custGeom>
              <a:avLst/>
              <a:gdLst/>
              <a:ahLst/>
              <a:cxnLst/>
              <a:rect l="l" t="t" r="r" b="b"/>
              <a:pathLst>
                <a:path w="10259695" h="2456815">
                  <a:moveTo>
                    <a:pt x="30480" y="0"/>
                  </a:moveTo>
                  <a:lnTo>
                    <a:pt x="10259568" y="0"/>
                  </a:lnTo>
                </a:path>
                <a:path w="10259695" h="2456815">
                  <a:moveTo>
                    <a:pt x="0" y="1452371"/>
                  </a:moveTo>
                  <a:lnTo>
                    <a:pt x="10229088" y="1452371"/>
                  </a:lnTo>
                </a:path>
                <a:path w="10259695" h="2456815">
                  <a:moveTo>
                    <a:pt x="27432" y="2456688"/>
                  </a:moveTo>
                  <a:lnTo>
                    <a:pt x="10256520" y="2456688"/>
                  </a:lnTo>
                </a:path>
              </a:pathLst>
            </a:custGeom>
            <a:ln w="6096">
              <a:solidFill>
                <a:srgbClr val="009280"/>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object 15"/>
            <p:cNvPicPr/>
            <p:nvPr/>
          </p:nvPicPr>
          <p:blipFill>
            <a:blip r:embed="rId3" cstate="print"/>
            <a:stretch>
              <a:fillRect/>
            </a:stretch>
          </p:blipFill>
          <p:spPr>
            <a:xfrm>
              <a:off x="6702551" y="513587"/>
              <a:ext cx="5489447" cy="6344409"/>
            </a:xfrm>
            <a:prstGeom prst="rect">
              <a:avLst/>
            </a:prstGeom>
          </p:spPr>
        </p:pic>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088D99-058E-7E81-0074-C8486CDF1211}"/>
              </a:ext>
            </a:extLst>
          </p:cNvPr>
          <p:cNvSpPr>
            <a:spLocks noGrp="1"/>
          </p:cNvSpPr>
          <p:nvPr>
            <p:ph type="title"/>
          </p:nvPr>
        </p:nvSpPr>
        <p:spPr>
          <a:xfrm>
            <a:off x="838200" y="193215"/>
            <a:ext cx="10515600" cy="975643"/>
          </a:xfrm>
        </p:spPr>
        <p:txBody>
          <a:bodyPr>
            <a:normAutofit/>
          </a:bodyPr>
          <a:lstStyle/>
          <a:p>
            <a:pPr algn="ctr"/>
            <a:r>
              <a:rPr lang="ru-RU" sz="2400" dirty="0">
                <a:solidFill>
                  <a:srgbClr val="FF0000"/>
                </a:solidFill>
              </a:rPr>
              <a:t>Московское УФАС России обращает внимание на особенности предоставления реестровых записей на комплекты изделий</a:t>
            </a:r>
          </a:p>
        </p:txBody>
      </p:sp>
      <p:sp>
        <p:nvSpPr>
          <p:cNvPr id="3" name="Объект 2">
            <a:extLst>
              <a:ext uri="{FF2B5EF4-FFF2-40B4-BE49-F238E27FC236}">
                <a16:creationId xmlns:a16="http://schemas.microsoft.com/office/drawing/2014/main" id="{09608648-DAA4-5634-6F7F-31AD909E756F}"/>
              </a:ext>
            </a:extLst>
          </p:cNvPr>
          <p:cNvSpPr>
            <a:spLocks noGrp="1"/>
          </p:cNvSpPr>
          <p:nvPr>
            <p:ph idx="1"/>
          </p:nvPr>
        </p:nvSpPr>
        <p:spPr>
          <a:xfrm>
            <a:off x="623392" y="1412776"/>
            <a:ext cx="10515600" cy="4927402"/>
          </a:xfrm>
        </p:spPr>
        <p:txBody>
          <a:bodyPr>
            <a:normAutofit fontScale="70000" lnSpcReduction="20000"/>
          </a:bodyPr>
          <a:lstStyle/>
          <a:p>
            <a:r>
              <a:rPr lang="ru-RU" dirty="0"/>
              <a:t>20 июня 2025, </a:t>
            </a:r>
            <a:r>
              <a:rPr lang="en-US" dirty="0"/>
              <a:t>https://moscow.fas.gov.ru/news/19623</a:t>
            </a:r>
            <a:endParaRPr lang="ru-RU" dirty="0"/>
          </a:p>
          <a:p>
            <a:r>
              <a:rPr lang="ru-RU" b="1" dirty="0"/>
              <a:t>Суть позиции: Реестровые записи на комплектные позиции не подтверждают происхождение отдельных товаров, включенных в комплект</a:t>
            </a:r>
          </a:p>
          <a:p>
            <a:r>
              <a:rPr lang="ru-RU" dirty="0"/>
              <a:t> Постановлением № 1875 введен запрет закупок товаров, происходящих из иностранных государств, в том числе, медицинской одежды.</a:t>
            </a:r>
          </a:p>
          <a:p>
            <a:r>
              <a:rPr lang="ru-RU" dirty="0"/>
              <a:t>Вместе с тем, в случае предоставления в заявке в отношении медицинских халатов реестрового номера, зарегистрированного на комплект медицинской одежды, куда помимо халата также включены иные предметы одежды, такая заявка подлежит отклонению.</a:t>
            </a:r>
          </a:p>
          <a:p>
            <a:r>
              <a:rPr lang="ru-RU" dirty="0"/>
              <a:t>Так, заключение Минпромторга России, как и реестровая запись на комплект медицинской одежды, распространяется исключительно на полный комплект, что исключает использование таких сведений для подтверждения производства на территории Российской Федерации отдельных товаров, содержащихся в составе комплекта медицинской одежды, что также подтверждается позицией Минпромторга России (Письмо Минпромторга России от 23.07.2024 № 77081/08).</a:t>
            </a:r>
          </a:p>
          <a:p>
            <a:endParaRPr lang="ru-RU" dirty="0"/>
          </a:p>
          <a:p>
            <a:r>
              <a:rPr lang="ru-RU" dirty="0"/>
              <a:t>Московское УФАС России также считает необходимым отметить, что аналогичные обстоятельства применимы и  в отношении комплектов иных типов товаров: реестровая запись на автоматизированное рабочее место не может служить подтверждением отдельно закупаемой части компьютерного оборудования, например, клавиатуры или мыши.</a:t>
            </a:r>
          </a:p>
        </p:txBody>
      </p:sp>
    </p:spTree>
    <p:extLst>
      <p:ext uri="{BB962C8B-B14F-4D97-AF65-F5344CB8AC3E}">
        <p14:creationId xmlns:p14="http://schemas.microsoft.com/office/powerpoint/2010/main" val="33702659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12EEA5-5ED5-F696-02E1-D40910E70B32}"/>
              </a:ext>
            </a:extLst>
          </p:cNvPr>
          <p:cNvSpPr>
            <a:spLocks noGrp="1"/>
          </p:cNvSpPr>
          <p:nvPr>
            <p:ph type="title"/>
          </p:nvPr>
        </p:nvSpPr>
        <p:spPr>
          <a:xfrm>
            <a:off x="806630" y="116632"/>
            <a:ext cx="10515600" cy="903635"/>
          </a:xfrm>
        </p:spPr>
        <p:txBody>
          <a:bodyPr>
            <a:normAutofit/>
          </a:bodyPr>
          <a:lstStyle/>
          <a:p>
            <a:r>
              <a:rPr lang="ru-RU" sz="2400" dirty="0">
                <a:solidFill>
                  <a:srgbClr val="0070C0"/>
                </a:solidFill>
              </a:rPr>
              <a:t>Решение Управления Федеральной антимонопольной службы по Москве от 20 марта 2025 г. N 077/06/106-3668/2025 (44-ФЗ)</a:t>
            </a:r>
          </a:p>
        </p:txBody>
      </p:sp>
      <p:sp>
        <p:nvSpPr>
          <p:cNvPr id="3" name="Объект 2">
            <a:extLst>
              <a:ext uri="{FF2B5EF4-FFF2-40B4-BE49-F238E27FC236}">
                <a16:creationId xmlns:a16="http://schemas.microsoft.com/office/drawing/2014/main" id="{1511C70D-38D3-A817-14B7-8669DC80FED9}"/>
              </a:ext>
            </a:extLst>
          </p:cNvPr>
          <p:cNvSpPr>
            <a:spLocks noGrp="1"/>
          </p:cNvSpPr>
          <p:nvPr>
            <p:ph idx="1"/>
          </p:nvPr>
        </p:nvSpPr>
        <p:spPr>
          <a:xfrm>
            <a:off x="838200" y="1196752"/>
            <a:ext cx="10515600" cy="5328592"/>
          </a:xfrm>
        </p:spPr>
        <p:txBody>
          <a:bodyPr>
            <a:normAutofit fontScale="92500" lnSpcReduction="20000"/>
          </a:bodyPr>
          <a:lstStyle/>
          <a:p>
            <a:r>
              <a:rPr lang="ru-RU" sz="1800" dirty="0"/>
              <a:t>Жалуется ООО "ДМ-Групп" на действия ФГБУН "ИОГЕН РАН" при проведении электронного аукциона на право заключения государственного контракта на поставку анализатора лабораторного (Генетический анализатор) в комплекте (Закупка N 0373100002425000004).</a:t>
            </a:r>
          </a:p>
          <a:p>
            <a:r>
              <a:rPr lang="ru-RU" sz="1800" dirty="0"/>
              <a:t>Согласно извещению объектом закупки являлся генетический анализатор в комплекте. В поступившей жалобе отмечалось, среди прочего, что в нарушение ПП РФ N 1875 заказчик не установил подобающие "защитные меры" в отношении отдельных товаров, входящих в состав закупаемого комплекта:</a:t>
            </a:r>
          </a:p>
          <a:p>
            <a:r>
              <a:rPr lang="ru-RU" sz="1800" dirty="0"/>
              <a:t>- товар "Стол лабораторный передвижной усиленный" соответствует поз. 132 приложения N 1, в связи с чем в отношении такого товара следовало установить запрет;</a:t>
            </a:r>
          </a:p>
          <a:p>
            <a:r>
              <a:rPr lang="ru-RU" sz="1800" dirty="0"/>
              <a:t>- товар "Устройство хранения и обработки данных" соответствует поз. 198 приложения N 2, что означало необходимость установить ограничение, и т.д.</a:t>
            </a:r>
          </a:p>
          <a:p>
            <a:r>
              <a:rPr lang="ru-RU" sz="1800" dirty="0"/>
              <a:t>На заседании комиссии УФАС представитель заказчика пояснил, что требования к комплектности оборудования установлены в соответствии с имеющейся потребностью. Например, включение в состав лота "стола лабораторного передвижного усиленного" обусловлено необходимостью размещения части закупаемого генетического анализатора на соответствующем предмете мебели. В целом объект закупки отнесен к коду ОКПД2 28.99.39.190 "Оборудование специального назначения прочее, не включенное в другие группировки", включенному в поз. 131 приложения N 2, в связи с чем установлено ограничение.</a:t>
            </a:r>
          </a:p>
          <a:p>
            <a:endParaRPr lang="ru-RU" sz="1800" dirty="0"/>
          </a:p>
          <a:p>
            <a:r>
              <a:rPr lang="ru-RU" sz="1800" b="1" dirty="0"/>
              <a:t>Позиция УФАС: </a:t>
            </a:r>
            <a:r>
              <a:rPr lang="ru-RU" sz="1800" dirty="0"/>
              <a:t>в данном случае закупается единая товарная позиция "Оборудование специального назначения прочее, не включенное в другие группировки", в состав которой входит комплект товаров. Таким образом, в данном конкретном случае не осуществляется закупка обособленных товаров "Стол лабораторный передвижной усиленный", "Устройство хранения и обработки данных". Как следствие, </a:t>
            </a:r>
            <a:r>
              <a:rPr lang="ru-RU" sz="1800" dirty="0">
                <a:solidFill>
                  <a:srgbClr val="FF0000"/>
                </a:solidFill>
              </a:rPr>
              <a:t>заказчик правомерно не установил предусмотренные ПП РФ N 1875 запреты и ограничения в отношении таких товаров</a:t>
            </a:r>
          </a:p>
        </p:txBody>
      </p:sp>
    </p:spTree>
    <p:extLst>
      <p:ext uri="{BB962C8B-B14F-4D97-AF65-F5344CB8AC3E}">
        <p14:creationId xmlns:p14="http://schemas.microsoft.com/office/powerpoint/2010/main" val="26907473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2C87CE-67FD-E1E2-3085-ABA0AD039F57}"/>
              </a:ext>
            </a:extLst>
          </p:cNvPr>
          <p:cNvSpPr>
            <a:spLocks noGrp="1"/>
          </p:cNvSpPr>
          <p:nvPr>
            <p:ph type="title"/>
          </p:nvPr>
        </p:nvSpPr>
        <p:spPr>
          <a:xfrm>
            <a:off x="767408" y="157211"/>
            <a:ext cx="10515600" cy="1047651"/>
          </a:xfrm>
        </p:spPr>
        <p:txBody>
          <a:bodyPr>
            <a:noAutofit/>
          </a:bodyPr>
          <a:lstStyle/>
          <a:p>
            <a:r>
              <a:rPr lang="ru-RU" sz="2400" dirty="0">
                <a:solidFill>
                  <a:srgbClr val="0070C0"/>
                </a:solidFill>
              </a:rPr>
              <a:t>Решение Курганского УФАС № 045/06/105-196/2025 по делу о нарушении законодательства о контрактной системе в сфере закупок 31.03.2025</a:t>
            </a:r>
          </a:p>
        </p:txBody>
      </p:sp>
      <p:sp>
        <p:nvSpPr>
          <p:cNvPr id="3" name="Объект 2">
            <a:extLst>
              <a:ext uri="{FF2B5EF4-FFF2-40B4-BE49-F238E27FC236}">
                <a16:creationId xmlns:a16="http://schemas.microsoft.com/office/drawing/2014/main" id="{6327C93C-9D0A-259B-C98C-DFEF37E62263}"/>
              </a:ext>
            </a:extLst>
          </p:cNvPr>
          <p:cNvSpPr>
            <a:spLocks noGrp="1"/>
          </p:cNvSpPr>
          <p:nvPr>
            <p:ph idx="1"/>
          </p:nvPr>
        </p:nvSpPr>
        <p:spPr>
          <a:xfrm>
            <a:off x="838200" y="1204862"/>
            <a:ext cx="10515600" cy="4972101"/>
          </a:xfrm>
        </p:spPr>
        <p:txBody>
          <a:bodyPr>
            <a:normAutofit fontScale="62500" lnSpcReduction="20000"/>
          </a:bodyPr>
          <a:lstStyle/>
          <a:p>
            <a:r>
              <a:rPr lang="ru-RU" dirty="0"/>
              <a:t>Жалуется ООО «ДИВ ТРЕЙД» на действия Заказчика - Управления Росреестра по Курганской области при осуществлении закупки в форме электронного запроса котировок на поставку рабочих станций (извещение № 0143100005025000003).</a:t>
            </a:r>
          </a:p>
          <a:p>
            <a:r>
              <a:rPr lang="ru-RU" dirty="0"/>
              <a:t>Заявитель указывает, что описание объекта закупки составлено Заказчиком с нарушением Закона о контрактной системе - товары, которые закупаются в данном запросе котировок являются самостоятельными, а не автоматизированным рабочим местом.</a:t>
            </a:r>
          </a:p>
          <a:p>
            <a:r>
              <a:rPr lang="ru-RU" dirty="0"/>
              <a:t>Заказчиком установлено ограничение, но в случае закупки включенных в объект закупки товаров, как самостоятельных единиц, Заказчиком должно быть установлено ограничение и преимущество.</a:t>
            </a:r>
          </a:p>
          <a:p>
            <a:r>
              <a:rPr lang="ru-RU" dirty="0"/>
              <a:t>Комиссией Управления установлено, что при описании объекта закупки Заказчиком применен ОКПД2 26.20.15.150 Автоматизированное рабочее место.</a:t>
            </a:r>
          </a:p>
          <a:p>
            <a:r>
              <a:rPr lang="ru-RU" dirty="0"/>
              <a:t>На заседании Комиссии Управления представитель Заказчика пояснил, что Заказчиком закупается комплекс оборудования «Автоматизированное рабочее место», объединенный в единую систему.</a:t>
            </a:r>
          </a:p>
          <a:p>
            <a:r>
              <a:rPr lang="ru-RU" dirty="0"/>
              <a:t>В Приложение № 2 к Постановлению № 1875 (позиция 199) содержится код товара ОКПД2 - 26.20.15 «Машины вычислительные электронные цифровые прочие, содержащие или не содержащие в одном корпусе одно или два из следующих устройств для автоматической обработки данных: запоминающие устройства, устройства ввода, устройства вывода», который включает в себя, в том числе код - 26.20.15.150 «Автоматизированное рабочее место».</a:t>
            </a:r>
          </a:p>
          <a:p>
            <a:r>
              <a:rPr lang="ru-RU" dirty="0"/>
              <a:t>Таким образом, на товар с кодом ОКПД 2 - 26.20.15.150 «Автоматизированное рабочее место» распространяются ограничения, предусмотренные Постановлением № 1875.</a:t>
            </a:r>
          </a:p>
          <a:p>
            <a:r>
              <a:rPr lang="ru-RU" dirty="0">
                <a:solidFill>
                  <a:srgbClr val="00B050"/>
                </a:solidFill>
              </a:rPr>
              <a:t>Жалоба не обоснована</a:t>
            </a:r>
          </a:p>
          <a:p>
            <a:endParaRPr lang="ru-RU" dirty="0"/>
          </a:p>
        </p:txBody>
      </p:sp>
    </p:spTree>
    <p:extLst>
      <p:ext uri="{BB962C8B-B14F-4D97-AF65-F5344CB8AC3E}">
        <p14:creationId xmlns:p14="http://schemas.microsoft.com/office/powerpoint/2010/main" val="12375962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5C5C08-1131-555B-444F-968D2884BA9C}"/>
              </a:ext>
            </a:extLst>
          </p:cNvPr>
          <p:cNvSpPr>
            <a:spLocks noGrp="1"/>
          </p:cNvSpPr>
          <p:nvPr>
            <p:ph type="title"/>
          </p:nvPr>
        </p:nvSpPr>
        <p:spPr>
          <a:xfrm>
            <a:off x="335360" y="176981"/>
            <a:ext cx="10515600" cy="1008112"/>
          </a:xfrm>
        </p:spPr>
        <p:txBody>
          <a:bodyPr>
            <a:normAutofit/>
          </a:bodyPr>
          <a:lstStyle/>
          <a:p>
            <a:r>
              <a:rPr lang="ru-RU" sz="2400" dirty="0">
                <a:solidFill>
                  <a:srgbClr val="0070C0"/>
                </a:solidFill>
              </a:rPr>
              <a:t>Решение Управления Федеральной антимонопольной службы по Воронежской области от 10 марта 2025 г. N 036/06/42-228/2025 (44-ФЗ)</a:t>
            </a:r>
          </a:p>
        </p:txBody>
      </p:sp>
      <p:sp>
        <p:nvSpPr>
          <p:cNvPr id="3" name="Объект 2">
            <a:extLst>
              <a:ext uri="{FF2B5EF4-FFF2-40B4-BE49-F238E27FC236}">
                <a16:creationId xmlns:a16="http://schemas.microsoft.com/office/drawing/2014/main" id="{0BAA2E14-FB12-8DB9-6597-031CC2A5EABF}"/>
              </a:ext>
            </a:extLst>
          </p:cNvPr>
          <p:cNvSpPr>
            <a:spLocks noGrp="1"/>
          </p:cNvSpPr>
          <p:nvPr>
            <p:ph idx="1"/>
          </p:nvPr>
        </p:nvSpPr>
        <p:spPr>
          <a:xfrm>
            <a:off x="335360" y="1268760"/>
            <a:ext cx="11018440" cy="5256584"/>
          </a:xfrm>
        </p:spPr>
        <p:txBody>
          <a:bodyPr>
            <a:normAutofit fontScale="62500" lnSpcReduction="20000"/>
          </a:bodyPr>
          <a:lstStyle/>
          <a:p>
            <a:r>
              <a:rPr lang="ru-RU" dirty="0"/>
              <a:t>Жалуется ООО "Интеграционные решения" на действия МКУ ДПО "Богучарская детская школа искусств имени Кищенко А.М." при проведении электронного аукциона на поставку оборудования в рамках оснащения школы креативных индустрий (демонстрационно-образовательная студия) (номер извещения 0131300030125000012).</a:t>
            </a:r>
          </a:p>
          <a:p>
            <a:r>
              <a:rPr lang="ru-RU" dirty="0"/>
              <a:t>Заявитель полагает, что Заказчик при формировании извещения об осуществлении закупки неправомерно объединил в один лот разные товары.</a:t>
            </a:r>
          </a:p>
          <a:p>
            <a:r>
              <a:rPr lang="ru-RU" dirty="0"/>
              <a:t>Как следует из Извещения, в отношении товара "Поставка оборудования в рамках оснащения школы креативных индустрий (демонстрационно-образовательная студия)" указаны следующие функциональные, технические и качественные характеристики, например, "Студия "Фото- и видеопроизводства", Беспилотный летательный аппарат, Штука", Студия "Анимации и 3D-графики", "Аудиосистема, Максимальная мощность усилителей, Ватт", "Студия "Фото- и видеопроизводства", Микрофон тип 2, Ветрозащита в комплекте", "Студия "Фото- и видеопроизводства", Устройство для записи динамичных изображений тип 1, Кэш-запись, Секунда" и т.д.</a:t>
            </a:r>
          </a:p>
          <a:p>
            <a:r>
              <a:rPr lang="ru-RU" dirty="0"/>
              <a:t>Вместе с тем, указание Заказчиком в Извещении "Ограничения закупок товаров, происходящих из иностранных государств, выполняемых работ, оказываемых услуг иностранными лицами" носит формальный характер и не может быть реализовано при проведении закупки. Это обусловлено тем, что сформированный объект закупки - "Поставка оборудования в рамках оснащения школы креативных индустрий (демонстрационно-образовательная студия)" - включает в себя различные виды оборудования, которые являются самостоятельными товарами. В связи с этим предоставление документов, подтверждающих страну происхождения всего комплекса оборудования, невозможно.</a:t>
            </a:r>
          </a:p>
          <a:p>
            <a:r>
              <a:rPr lang="ru-RU" dirty="0">
                <a:solidFill>
                  <a:srgbClr val="FF0000"/>
                </a:solidFill>
              </a:rPr>
              <a:t>Жалоба обоснована</a:t>
            </a:r>
          </a:p>
        </p:txBody>
      </p:sp>
    </p:spTree>
    <p:extLst>
      <p:ext uri="{BB962C8B-B14F-4D97-AF65-F5344CB8AC3E}">
        <p14:creationId xmlns:p14="http://schemas.microsoft.com/office/powerpoint/2010/main" val="27273159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0A0BF-7C3D-9BA3-6261-1167FF35D14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C83487-54E3-779D-9066-AA6F45CD1B65}"/>
              </a:ext>
            </a:extLst>
          </p:cNvPr>
          <p:cNvSpPr>
            <a:spLocks noGrp="1"/>
          </p:cNvSpPr>
          <p:nvPr>
            <p:ph type="title"/>
          </p:nvPr>
        </p:nvSpPr>
        <p:spPr>
          <a:xfrm>
            <a:off x="911424" y="692696"/>
            <a:ext cx="10515600" cy="3024336"/>
          </a:xfrm>
        </p:spPr>
        <p:txBody>
          <a:bodyPr>
            <a:normAutofit/>
          </a:bodyPr>
          <a:lstStyle/>
          <a:p>
            <a:r>
              <a:rPr lang="ru-RU" sz="3200" dirty="0">
                <a:solidFill>
                  <a:srgbClr val="0070C0"/>
                </a:solidFill>
              </a:rPr>
              <a:t>Изменения содержательного плана:</a:t>
            </a:r>
            <a:br>
              <a:rPr lang="ru-RU" sz="3200" dirty="0">
                <a:solidFill>
                  <a:srgbClr val="0070C0"/>
                </a:solidFill>
              </a:rPr>
            </a:br>
            <a:br>
              <a:rPr lang="ru-RU" sz="3200" dirty="0">
                <a:solidFill>
                  <a:srgbClr val="0070C0"/>
                </a:solidFill>
              </a:rPr>
            </a:br>
            <a:r>
              <a:rPr lang="en-US" sz="3200" dirty="0">
                <a:solidFill>
                  <a:srgbClr val="0070C0"/>
                </a:solidFill>
              </a:rPr>
              <a:t>4</a:t>
            </a:r>
            <a:r>
              <a:rPr lang="ru-RU" sz="3200" dirty="0">
                <a:solidFill>
                  <a:srgbClr val="0070C0"/>
                </a:solidFill>
              </a:rPr>
              <a:t>. Изменения в случаях применения/неприменения запрета, ограничения, преимущества</a:t>
            </a:r>
          </a:p>
        </p:txBody>
      </p:sp>
    </p:spTree>
    <p:extLst>
      <p:ext uri="{BB962C8B-B14F-4D97-AF65-F5344CB8AC3E}">
        <p14:creationId xmlns:p14="http://schemas.microsoft.com/office/powerpoint/2010/main" val="41426958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CD3C-1E6F-5146-80F4-DBD6C6F33A1A}"/>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123E8A5-849E-FB76-27E1-D7B2ECF45935}"/>
              </a:ext>
            </a:extLst>
          </p:cNvPr>
          <p:cNvSpPr/>
          <p:nvPr/>
        </p:nvSpPr>
        <p:spPr>
          <a:xfrm>
            <a:off x="736847" y="541539"/>
            <a:ext cx="11194741" cy="166332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19D19">
                  <a:lumMod val="20000"/>
                  <a:lumOff val="80000"/>
                </a:srgbClr>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BC11AE20-28CC-A9EE-F379-FE62A5E14452}"/>
              </a:ext>
            </a:extLst>
          </p:cNvPr>
          <p:cNvSpPr>
            <a:spLocks noGrp="1"/>
          </p:cNvSpPr>
          <p:nvPr>
            <p:ph idx="1"/>
          </p:nvPr>
        </p:nvSpPr>
        <p:spPr>
          <a:xfrm>
            <a:off x="350416" y="292964"/>
            <a:ext cx="11421373" cy="1911900"/>
          </a:xfrm>
        </p:spPr>
        <p:txBody>
          <a:bodyPr>
            <a:normAutofit fontScale="47500" lnSpcReduction="20000"/>
          </a:bodyPr>
          <a:lstStyle/>
          <a:p>
            <a:pPr marL="0" indent="0">
              <a:lnSpc>
                <a:spcPct val="100000"/>
              </a:lnSpc>
              <a:spcBef>
                <a:spcPts val="600"/>
              </a:spcBef>
              <a:buNone/>
            </a:pPr>
            <a:endParaRPr lang="ru-RU" sz="4600" dirty="0">
              <a:latin typeface="Times New Roman" panose="02020603050405020304" pitchFamily="18" charset="0"/>
              <a:cs typeface="Times New Roman" panose="02020603050405020304" pitchFamily="18" charset="0"/>
            </a:endParaRPr>
          </a:p>
          <a:p>
            <a:pPr marL="457200" lvl="1" indent="0" algn="just">
              <a:lnSpc>
                <a:spcPct val="100000"/>
              </a:lnSpc>
              <a:spcBef>
                <a:spcPts val="600"/>
              </a:spcBef>
              <a:buNone/>
              <a:defRPr/>
            </a:pPr>
            <a:r>
              <a:rPr lang="ru-RU" sz="4600" strike="sngStrike" dirty="0">
                <a:solidFill>
                  <a:srgbClr val="000000"/>
                </a:solidFill>
                <a:latin typeface="Times New Roman" panose="02020603050405020304" pitchFamily="18" charset="0"/>
                <a:ea typeface="Times New Roman" panose="02020603050405020304" pitchFamily="18" charset="0"/>
              </a:rPr>
              <a:t>и) предусмотренные пунктом 1 </a:t>
            </a:r>
            <a:r>
              <a:rPr lang="ru-RU" sz="4600" b="1" strike="sngStrike" dirty="0">
                <a:solidFill>
                  <a:srgbClr val="000000"/>
                </a:solidFill>
                <a:latin typeface="Times New Roman" panose="02020603050405020304" pitchFamily="18" charset="0"/>
                <a:ea typeface="Times New Roman" panose="02020603050405020304" pitchFamily="18" charset="0"/>
              </a:rPr>
              <a:t>запрет, ограничение, преимущество </a:t>
            </a:r>
            <a:r>
              <a:rPr lang="ru-RU" sz="4600" b="1" strike="sngStrike" dirty="0">
                <a:solidFill>
                  <a:srgbClr val="FF0000"/>
                </a:solidFill>
                <a:latin typeface="Times New Roman" panose="02020603050405020304" pitchFamily="18" charset="0"/>
                <a:ea typeface="Times New Roman" panose="02020603050405020304" pitchFamily="18" charset="0"/>
              </a:rPr>
              <a:t>не применяются</a:t>
            </a:r>
            <a:r>
              <a:rPr lang="ru-RU" sz="4600" b="1" strike="sngStrike" dirty="0">
                <a:solidFill>
                  <a:srgbClr val="000000"/>
                </a:solidFill>
                <a:latin typeface="Times New Roman" panose="02020603050405020304" pitchFamily="18" charset="0"/>
                <a:ea typeface="Times New Roman" panose="02020603050405020304" pitchFamily="18" charset="0"/>
              </a:rPr>
              <a:t> </a:t>
            </a:r>
            <a:r>
              <a:rPr lang="ru-RU" sz="4600" strike="sngStrike" dirty="0">
                <a:solidFill>
                  <a:srgbClr val="000000"/>
                </a:solidFill>
                <a:latin typeface="Times New Roman" panose="02020603050405020304" pitchFamily="18" charset="0"/>
                <a:ea typeface="Times New Roman" panose="02020603050405020304" pitchFamily="18" charset="0"/>
              </a:rPr>
              <a:t>при осуществлении закупки, при которой </a:t>
            </a:r>
            <a:r>
              <a:rPr lang="ru-RU" sz="4600" b="1" strike="sngStrike" dirty="0">
                <a:solidFill>
                  <a:srgbClr val="000000"/>
                </a:solidFill>
                <a:latin typeface="Times New Roman" panose="02020603050405020304" pitchFamily="18" charset="0"/>
                <a:ea typeface="Times New Roman" panose="02020603050405020304" pitchFamily="18" charset="0"/>
              </a:rPr>
              <a:t>заключается контракт (договор) со встречными инвестиционными обязательствами, предусматривающий поставку товара, произведенного исключительно на создаваемом, модернизируемом, осваиваемом в соответствии с таким контрактом (договором) производстве</a:t>
            </a:r>
            <a:r>
              <a:rPr lang="ru-RU" sz="4600" strike="sngStrike" dirty="0">
                <a:solidFill>
                  <a:srgbClr val="000000"/>
                </a:solidFill>
                <a:latin typeface="Times New Roman" panose="02020603050405020304" pitchFamily="18" charset="0"/>
                <a:ea typeface="Times New Roman" panose="02020603050405020304" pitchFamily="18" charset="0"/>
              </a:rPr>
              <a:t>;</a:t>
            </a:r>
          </a:p>
          <a:p>
            <a:pPr marL="457200" lvl="1" indent="0" algn="just">
              <a:lnSpc>
                <a:spcPct val="100000"/>
              </a:lnSpc>
              <a:spcBef>
                <a:spcPts val="600"/>
              </a:spcBef>
              <a:buNone/>
              <a:defRPr/>
            </a:pPr>
            <a:endParaRPr lang="ru-RU" sz="4600" dirty="0">
              <a:solidFill>
                <a:srgbClr val="000000"/>
              </a:solidFill>
              <a:latin typeface="Times New Roman" panose="02020603050405020304" pitchFamily="18" charset="0"/>
              <a:ea typeface="Times New Roman" panose="02020603050405020304" pitchFamily="18" charset="0"/>
            </a:endParaRPr>
          </a:p>
          <a:p>
            <a:pPr marL="0" indent="0">
              <a:lnSpc>
                <a:spcPct val="100000"/>
              </a:lnSpc>
              <a:spcBef>
                <a:spcPts val="600"/>
              </a:spcBef>
              <a:buNone/>
            </a:pPr>
            <a:endParaRPr lang="ru-RU" sz="2600" dirty="0">
              <a:latin typeface="Times New Roman" panose="02020603050405020304" pitchFamily="18" charset="0"/>
              <a:cs typeface="Times New Roman" panose="02020603050405020304" pitchFamily="18" charset="0"/>
            </a:endParaRPr>
          </a:p>
          <a:p>
            <a:pPr marL="0" indent="0">
              <a:lnSpc>
                <a:spcPct val="100000"/>
              </a:lnSpc>
              <a:spcBef>
                <a:spcPts val="600"/>
              </a:spcBef>
              <a:buNone/>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6088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10C3D1A-94A3-F7B2-73F0-3BF9E7BE4DA8}"/>
              </a:ext>
            </a:extLst>
          </p:cNvPr>
          <p:cNvSpPr/>
          <p:nvPr/>
        </p:nvSpPr>
        <p:spPr>
          <a:xfrm>
            <a:off x="195309" y="248575"/>
            <a:ext cx="11354540" cy="648513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80696CEC-E407-49E7-2EC8-A6C4231B1DF5}"/>
              </a:ext>
            </a:extLst>
          </p:cNvPr>
          <p:cNvSpPr>
            <a:spLocks noGrp="1"/>
          </p:cNvSpPr>
          <p:nvPr>
            <p:ph idx="1"/>
          </p:nvPr>
        </p:nvSpPr>
        <p:spPr>
          <a:xfrm>
            <a:off x="337351" y="372862"/>
            <a:ext cx="11016449" cy="6485138"/>
          </a:xfrm>
        </p:spPr>
        <p:txBody>
          <a:bodyPr>
            <a:normAutofit fontScale="25000" lnSpcReduction="20000"/>
          </a:bodyPr>
          <a:lstStyle/>
          <a:p>
            <a:pPr algn="just">
              <a:buNone/>
            </a:pPr>
            <a:r>
              <a:rPr lang="ru-RU" sz="6400" b="1" i="0" dirty="0">
                <a:effectLst/>
                <a:latin typeface="Times New Roman" panose="02020603050405020304" pitchFamily="18" charset="0"/>
                <a:cs typeface="Times New Roman" panose="02020603050405020304" pitchFamily="18" charset="0"/>
              </a:rPr>
              <a:t>4. Установить, что:</a:t>
            </a:r>
          </a:p>
          <a:p>
            <a:pPr algn="just">
              <a:buNone/>
            </a:pPr>
            <a:r>
              <a:rPr lang="ru-RU" sz="6400" b="0" i="0" dirty="0">
                <a:solidFill>
                  <a:srgbClr val="FF0000"/>
                </a:solidFill>
                <a:effectLst/>
                <a:latin typeface="Times New Roman" panose="02020603050405020304" pitchFamily="18" charset="0"/>
                <a:cs typeface="Times New Roman" panose="02020603050405020304" pitchFamily="18" charset="0"/>
              </a:rPr>
              <a:t>Новая редакция и) </a:t>
            </a:r>
            <a:r>
              <a:rPr lang="ru-RU" sz="6400" b="0" i="0" dirty="0">
                <a:effectLst/>
                <a:latin typeface="Times New Roman" panose="02020603050405020304" pitchFamily="18" charset="0"/>
                <a:cs typeface="Times New Roman" panose="02020603050405020304" pitchFamily="18" charset="0"/>
              </a:rPr>
              <a:t>предусмотренные </a:t>
            </a:r>
            <a:r>
              <a:rPr lang="ru-RU" sz="6400" b="0" i="0" u="none" strike="noStrike" dirty="0">
                <a:effectLst/>
                <a:latin typeface="Times New Roman" panose="02020603050405020304" pitchFamily="18" charset="0"/>
                <a:cs typeface="Times New Roman" panose="02020603050405020304" pitchFamily="18" charset="0"/>
              </a:rPr>
              <a:t>абзацем вторым пункта 1</a:t>
            </a:r>
            <a:r>
              <a:rPr lang="ru-RU" sz="6400" b="0" i="0" dirty="0">
                <a:effectLst/>
                <a:latin typeface="Times New Roman" panose="02020603050405020304" pitchFamily="18" charset="0"/>
                <a:cs typeface="Times New Roman" panose="02020603050405020304" pitchFamily="18" charset="0"/>
              </a:rPr>
              <a:t> настоящего постановления и </a:t>
            </a:r>
            <a:r>
              <a:rPr lang="ru-RU" sz="6400" b="0" i="0" u="none" strike="noStrike" dirty="0">
                <a:effectLst/>
                <a:latin typeface="Times New Roman" panose="02020603050405020304" pitchFamily="18" charset="0"/>
                <a:cs typeface="Times New Roman" panose="02020603050405020304" pitchFamily="18" charset="0"/>
              </a:rPr>
              <a:t>подпунктом "ж"</a:t>
            </a:r>
            <a:r>
              <a:rPr lang="ru-RU" sz="6400" b="0" i="0" dirty="0">
                <a:effectLst/>
                <a:latin typeface="Times New Roman" panose="02020603050405020304" pitchFamily="18" charset="0"/>
                <a:cs typeface="Times New Roman" panose="02020603050405020304" pitchFamily="18" charset="0"/>
              </a:rPr>
              <a:t> настоящего пункта </a:t>
            </a:r>
            <a:r>
              <a:rPr lang="ru-RU" sz="6400" b="1" i="0" dirty="0">
                <a:effectLst/>
                <a:latin typeface="Times New Roman" panose="02020603050405020304" pitchFamily="18" charset="0"/>
                <a:cs typeface="Times New Roman" panose="02020603050405020304" pitchFamily="18" charset="0"/>
              </a:rPr>
              <a:t>запреты,</a:t>
            </a:r>
            <a:r>
              <a:rPr lang="ru-RU" sz="6400" b="0" i="0" dirty="0">
                <a:effectLst/>
                <a:latin typeface="Times New Roman" panose="02020603050405020304" pitchFamily="18" charset="0"/>
                <a:cs typeface="Times New Roman" panose="02020603050405020304" pitchFamily="18" charset="0"/>
              </a:rPr>
              <a:t> а также предусмотренные </a:t>
            </a:r>
            <a:r>
              <a:rPr lang="ru-RU" sz="6400" b="0" i="0" u="none" strike="noStrike" dirty="0">
                <a:effectLst/>
                <a:latin typeface="Times New Roman" panose="02020603050405020304" pitchFamily="18" charset="0"/>
                <a:cs typeface="Times New Roman" panose="02020603050405020304" pitchFamily="18" charset="0"/>
              </a:rPr>
              <a:t>абзацами третьим</a:t>
            </a:r>
            <a:r>
              <a:rPr lang="ru-RU" sz="6400" b="0" i="0" dirty="0">
                <a:effectLst/>
                <a:latin typeface="Times New Roman" panose="02020603050405020304" pitchFamily="18" charset="0"/>
                <a:cs typeface="Times New Roman" panose="02020603050405020304" pitchFamily="18" charset="0"/>
              </a:rPr>
              <a:t> и </a:t>
            </a:r>
            <a:r>
              <a:rPr lang="ru-RU" sz="6400" b="0" i="0" u="none" strike="noStrike" dirty="0">
                <a:effectLst/>
                <a:latin typeface="Times New Roman" panose="02020603050405020304" pitchFamily="18" charset="0"/>
                <a:cs typeface="Times New Roman" panose="02020603050405020304" pitchFamily="18" charset="0"/>
              </a:rPr>
              <a:t>четвертым пункта 1</a:t>
            </a:r>
            <a:r>
              <a:rPr lang="ru-RU" sz="6400" b="0" i="0" dirty="0">
                <a:effectLst/>
                <a:latin typeface="Times New Roman" panose="02020603050405020304" pitchFamily="18" charset="0"/>
                <a:cs typeface="Times New Roman" panose="02020603050405020304" pitchFamily="18" charset="0"/>
              </a:rPr>
              <a:t> настоящего постановления </a:t>
            </a:r>
            <a:r>
              <a:rPr lang="ru-RU" sz="6400" b="1" i="0" dirty="0">
                <a:effectLst/>
                <a:latin typeface="Times New Roman" panose="02020603050405020304" pitchFamily="18" charset="0"/>
                <a:cs typeface="Times New Roman" panose="02020603050405020304" pitchFamily="18" charset="0"/>
              </a:rPr>
              <a:t>ограничение и преимущество </a:t>
            </a:r>
            <a:r>
              <a:rPr lang="ru-RU" sz="6400" b="1" i="0" u="sng" dirty="0">
                <a:solidFill>
                  <a:srgbClr val="FF0000"/>
                </a:solidFill>
                <a:effectLst/>
                <a:latin typeface="Times New Roman" panose="02020603050405020304" pitchFamily="18" charset="0"/>
                <a:cs typeface="Times New Roman" panose="02020603050405020304" pitchFamily="18" charset="0"/>
              </a:rPr>
              <a:t>не применяются </a:t>
            </a:r>
            <a:r>
              <a:rPr lang="ru-RU" sz="6400" b="0" i="0" dirty="0">
                <a:effectLst/>
                <a:latin typeface="Times New Roman" panose="02020603050405020304" pitchFamily="18" charset="0"/>
                <a:cs typeface="Times New Roman" panose="02020603050405020304" pitchFamily="18" charset="0"/>
              </a:rPr>
              <a:t>при осуществлении:</a:t>
            </a:r>
          </a:p>
          <a:p>
            <a:pPr algn="just">
              <a:buNone/>
            </a:pPr>
            <a:r>
              <a:rPr lang="ru-RU" sz="6400" b="1" i="0" dirty="0">
                <a:solidFill>
                  <a:srgbClr val="FF0000"/>
                </a:solidFill>
                <a:effectLst/>
                <a:latin typeface="Times New Roman" panose="02020603050405020304" pitchFamily="18" charset="0"/>
                <a:cs typeface="Times New Roman" panose="02020603050405020304" pitchFamily="18" charset="0"/>
              </a:rPr>
              <a:t>закупки товара </a:t>
            </a:r>
            <a:r>
              <a:rPr lang="ru-RU" sz="6400" b="0" i="0" dirty="0">
                <a:effectLst/>
                <a:latin typeface="Times New Roman" panose="02020603050405020304" pitchFamily="18" charset="0"/>
                <a:cs typeface="Times New Roman" panose="02020603050405020304" pitchFamily="18" charset="0"/>
              </a:rPr>
              <a:t>(в том числе поставляемого при выполнении закупаемых работ, оказании закупаемых услуг) </a:t>
            </a:r>
            <a:r>
              <a:rPr lang="ru-RU" sz="6400" b="1" i="0" dirty="0">
                <a:effectLst/>
                <a:latin typeface="Times New Roman" panose="02020603050405020304" pitchFamily="18" charset="0"/>
                <a:cs typeface="Times New Roman" panose="02020603050405020304" pitchFamily="18" charset="0"/>
              </a:rPr>
              <a:t>в целях исполнения контракта</a:t>
            </a:r>
            <a:r>
              <a:rPr lang="ru-RU" sz="6400" b="0" i="0" dirty="0">
                <a:effectLst/>
                <a:latin typeface="Times New Roman" panose="02020603050405020304" pitchFamily="18" charset="0"/>
                <a:cs typeface="Times New Roman" panose="02020603050405020304" pitchFamily="18" charset="0"/>
              </a:rPr>
              <a:t> (договора), </a:t>
            </a:r>
            <a:r>
              <a:rPr lang="ru-RU" sz="6400" b="0" i="0" u="sng" dirty="0">
                <a:effectLst/>
                <a:latin typeface="Times New Roman" panose="02020603050405020304" pitchFamily="18" charset="0"/>
                <a:cs typeface="Times New Roman" panose="02020603050405020304" pitchFamily="18" charset="0"/>
              </a:rPr>
              <a:t>содержащего условие о поставке или использовании такого товара и заключенного с лицом, которое не является заказчиком </a:t>
            </a:r>
            <a:r>
              <a:rPr lang="ru-RU" sz="6400" b="0" i="0" dirty="0">
                <a:effectLst/>
                <a:latin typeface="Times New Roman" panose="02020603050405020304" pitchFamily="18" charset="0"/>
                <a:cs typeface="Times New Roman" panose="02020603050405020304" pitchFamily="18" charset="0"/>
              </a:rPr>
              <a:t>в соответствии с </a:t>
            </a:r>
            <a:r>
              <a:rPr lang="ru-RU" sz="6400" b="0" i="0" u="none" strike="noStrike" dirty="0">
                <a:effectLst/>
                <a:latin typeface="Times New Roman" panose="02020603050405020304" pitchFamily="18" charset="0"/>
                <a:cs typeface="Times New Roman" panose="02020603050405020304" pitchFamily="18" charset="0"/>
              </a:rPr>
              <a:t>Федеральным законом</a:t>
            </a:r>
            <a:r>
              <a:rPr lang="ru-RU" sz="6400" b="0" i="0" dirty="0">
                <a:effectLst/>
                <a:latin typeface="Times New Roman" panose="02020603050405020304" pitchFamily="18" charset="0"/>
                <a:cs typeface="Times New Roman" panose="02020603050405020304" pitchFamily="18" charset="0"/>
              </a:rPr>
              <a:t> "О контрактной системе в сфере закупок товаров, работ, услуг для обеспечения государственных и муниципальных нужд" и </a:t>
            </a:r>
            <a:r>
              <a:rPr lang="ru-RU" sz="6400" b="0" i="0" u="none" strike="noStrike" dirty="0">
                <a:effectLst/>
                <a:latin typeface="Times New Roman" panose="02020603050405020304" pitchFamily="18" charset="0"/>
                <a:cs typeface="Times New Roman" panose="02020603050405020304" pitchFamily="18" charset="0"/>
              </a:rPr>
              <a:t>Федеральным законом</a:t>
            </a:r>
            <a:r>
              <a:rPr lang="ru-RU" sz="6400" b="0" i="0" dirty="0">
                <a:effectLst/>
                <a:latin typeface="Times New Roman" panose="02020603050405020304" pitchFamily="18" charset="0"/>
                <a:cs typeface="Times New Roman" panose="02020603050405020304" pitchFamily="18" charset="0"/>
              </a:rPr>
              <a:t> "О закупках товаров, работ, услуг отдельными видами юридических лиц", </a:t>
            </a:r>
            <a:r>
              <a:rPr lang="ru-RU" sz="6400" b="0" i="1" dirty="0">
                <a:solidFill>
                  <a:srgbClr val="7030A0"/>
                </a:solidFill>
                <a:effectLst/>
                <a:latin typeface="Times New Roman" panose="02020603050405020304" pitchFamily="18" charset="0"/>
                <a:cs typeface="Times New Roman" panose="02020603050405020304" pitchFamily="18" charset="0"/>
              </a:rPr>
              <a:t>(Например договор с коммерческим заказчиком) </a:t>
            </a:r>
          </a:p>
          <a:p>
            <a:pPr algn="just">
              <a:buNone/>
            </a:pPr>
            <a:r>
              <a:rPr lang="ru-RU" sz="6400" b="0" i="0" dirty="0">
                <a:effectLst/>
                <a:latin typeface="Times New Roman" panose="02020603050405020304" pitchFamily="18" charset="0"/>
                <a:cs typeface="Times New Roman" panose="02020603050405020304" pitchFamily="18" charset="0"/>
              </a:rPr>
              <a:t>либо заключенного </a:t>
            </a:r>
            <a:r>
              <a:rPr lang="ru-RU" sz="6400" b="0" i="0" u="sng" dirty="0">
                <a:effectLst/>
                <a:latin typeface="Times New Roman" panose="02020603050405020304" pitchFamily="18" charset="0"/>
                <a:cs typeface="Times New Roman" panose="02020603050405020304" pitchFamily="18" charset="0"/>
              </a:rPr>
              <a:t>с лицом, которое относится к числу таких заказчиков </a:t>
            </a:r>
            <a:r>
              <a:rPr lang="ru-RU" sz="6400" b="0" i="0" dirty="0">
                <a:effectLst/>
                <a:latin typeface="Times New Roman" panose="02020603050405020304" pitchFamily="18" charset="0"/>
                <a:cs typeface="Times New Roman" panose="02020603050405020304" pitchFamily="18" charset="0"/>
              </a:rPr>
              <a:t>и при осуществлении закупки </a:t>
            </a:r>
            <a:r>
              <a:rPr lang="ru-RU" sz="6400" b="1" i="0" dirty="0">
                <a:effectLst/>
                <a:latin typeface="Times New Roman" panose="02020603050405020304" pitchFamily="18" charset="0"/>
                <a:cs typeface="Times New Roman" panose="02020603050405020304" pitchFamily="18" charset="0"/>
              </a:rPr>
              <a:t>которым не применены </a:t>
            </a:r>
            <a:r>
              <a:rPr lang="ru-RU" sz="6400" i="0" dirty="0">
                <a:effectLst/>
                <a:latin typeface="Times New Roman" panose="02020603050405020304" pitchFamily="18" charset="0"/>
                <a:cs typeface="Times New Roman" panose="02020603050405020304" pitchFamily="18" charset="0"/>
              </a:rPr>
              <a:t>в случаях, предусмотренных указанными федеральными законами и настоящим постановлением, такие </a:t>
            </a:r>
            <a:r>
              <a:rPr lang="ru-RU" sz="6400" b="1" i="0" dirty="0">
                <a:effectLst/>
                <a:latin typeface="Times New Roman" panose="02020603050405020304" pitchFamily="18" charset="0"/>
                <a:cs typeface="Times New Roman" panose="02020603050405020304" pitchFamily="18" charset="0"/>
              </a:rPr>
              <a:t>запрет, ограничение или преимущество, </a:t>
            </a:r>
            <a:r>
              <a:rPr lang="ru-RU" sz="6400" i="1" dirty="0">
                <a:solidFill>
                  <a:srgbClr val="7030A0"/>
                </a:solidFill>
                <a:effectLst/>
                <a:latin typeface="Times New Roman" panose="02020603050405020304" pitchFamily="18" charset="0"/>
                <a:cs typeface="Times New Roman" panose="02020603050405020304" pitchFamily="18" charset="0"/>
              </a:rPr>
              <a:t>(Например, заказчик получил разрешение Минпромторга на закупку иностранного товара)</a:t>
            </a:r>
          </a:p>
          <a:p>
            <a:pPr algn="just">
              <a:buNone/>
            </a:pPr>
            <a:r>
              <a:rPr lang="ru-RU" sz="6400" b="0" i="0" dirty="0">
                <a:effectLst/>
                <a:latin typeface="Times New Roman" panose="02020603050405020304" pitchFamily="18" charset="0"/>
                <a:cs typeface="Times New Roman" panose="02020603050405020304" pitchFamily="18" charset="0"/>
              </a:rPr>
              <a:t>либо </a:t>
            </a:r>
            <a:r>
              <a:rPr lang="ru-RU" sz="6400" b="0" i="0" u="sng" dirty="0">
                <a:effectLst/>
                <a:latin typeface="Times New Roman" panose="02020603050405020304" pitchFamily="18" charset="0"/>
                <a:cs typeface="Times New Roman" panose="02020603050405020304" pitchFamily="18" charset="0"/>
              </a:rPr>
              <a:t>заключенного </a:t>
            </a:r>
            <a:r>
              <a:rPr lang="ru-RU" sz="6400" b="1" i="0" u="sng" dirty="0">
                <a:effectLst/>
                <a:latin typeface="Times New Roman" panose="02020603050405020304" pitchFamily="18" charset="0"/>
                <a:cs typeface="Times New Roman" panose="02020603050405020304" pitchFamily="18" charset="0"/>
              </a:rPr>
              <a:t>до 1 января 2025 г</a:t>
            </a:r>
            <a:r>
              <a:rPr lang="ru-RU" sz="6400" b="0" i="0" u="sng" dirty="0">
                <a:effectLst/>
                <a:latin typeface="Times New Roman" panose="02020603050405020304" pitchFamily="18" charset="0"/>
                <a:cs typeface="Times New Roman" panose="02020603050405020304" pitchFamily="18" charset="0"/>
              </a:rPr>
              <a:t>. с лицом, которое относится к числу таких заказчиков; </a:t>
            </a:r>
            <a:r>
              <a:rPr lang="ru-RU" sz="6400" b="0" i="1" dirty="0">
                <a:solidFill>
                  <a:srgbClr val="7030A0"/>
                </a:solidFill>
                <a:effectLst/>
                <a:latin typeface="Times New Roman" panose="02020603050405020304" pitchFamily="18" charset="0"/>
                <a:cs typeface="Times New Roman" panose="02020603050405020304" pitchFamily="18" charset="0"/>
              </a:rPr>
              <a:t>(т.е. </a:t>
            </a:r>
            <a:r>
              <a:rPr lang="ru-RU" sz="6400" i="1" dirty="0">
                <a:solidFill>
                  <a:srgbClr val="7030A0"/>
                </a:solidFill>
                <a:latin typeface="Times New Roman" panose="02020603050405020304" pitchFamily="18" charset="0"/>
                <a:cs typeface="Times New Roman" panose="02020603050405020304" pitchFamily="18" charset="0"/>
              </a:rPr>
              <a:t>Закон обратной силы не имеет. Если у заказчика № 1, работающего по 1875, есть договор, заключенный до 01.01.2025 с заказчиком № 2, который также работает по 1875 и применяет «защитные» меры, заказчик № 1 не применяет запреты, ограничения, преимущество</a:t>
            </a:r>
            <a:r>
              <a:rPr lang="ru-RU" sz="6400" b="0" i="1" dirty="0">
                <a:solidFill>
                  <a:srgbClr val="7030A0"/>
                </a:solidFill>
                <a:effectLst/>
                <a:latin typeface="Times New Roman" panose="02020603050405020304" pitchFamily="18" charset="0"/>
                <a:cs typeface="Times New Roman" panose="02020603050405020304" pitchFamily="18" charset="0"/>
              </a:rPr>
              <a:t>)</a:t>
            </a:r>
          </a:p>
          <a:p>
            <a:pPr algn="just">
              <a:buNone/>
            </a:pPr>
            <a:endParaRPr lang="ru-RU" sz="6400" b="0" i="1" dirty="0">
              <a:solidFill>
                <a:srgbClr val="7030A0"/>
              </a:solidFill>
              <a:effectLst/>
              <a:latin typeface="Times New Roman" panose="02020603050405020304" pitchFamily="18" charset="0"/>
              <a:cs typeface="Times New Roman" panose="02020603050405020304" pitchFamily="18" charset="0"/>
            </a:endParaRPr>
          </a:p>
          <a:p>
            <a:pPr algn="just">
              <a:buNone/>
            </a:pPr>
            <a:r>
              <a:rPr lang="ru-RU" sz="6400" b="1" i="0" dirty="0">
                <a:solidFill>
                  <a:srgbClr val="FF0000"/>
                </a:solidFill>
                <a:effectLst/>
                <a:latin typeface="Times New Roman" panose="02020603050405020304" pitchFamily="18" charset="0"/>
                <a:cs typeface="Times New Roman" panose="02020603050405020304" pitchFamily="18" charset="0"/>
              </a:rPr>
              <a:t>закупки товара </a:t>
            </a:r>
            <a:r>
              <a:rPr lang="ru-RU" sz="6400" b="0" i="0" dirty="0">
                <a:effectLst/>
                <a:latin typeface="Times New Roman" panose="02020603050405020304" pitchFamily="18" charset="0"/>
                <a:cs typeface="Times New Roman" panose="02020603050405020304" pitchFamily="18" charset="0"/>
              </a:rPr>
              <a:t>(в том числе поставляемого при выполнении закупаемых работ, оказании закупаемых услуг) в целях изготовления, ремонта, модернизации, технического и сервисного обслуживания вооружения, военной и специальной техники (их составных частей), изготавливаемых по нормативно-технической документации (или указанных в такой документации), утвержденной (согласованной) в установленном порядке (государственным заказчиком государственного оборонного заказа либо военным представительством Министерства обороны Российской Федерации </a:t>
            </a:r>
          </a:p>
          <a:p>
            <a:pPr algn="just">
              <a:buNone/>
            </a:pPr>
            <a:r>
              <a:rPr lang="ru-RU" sz="6400" b="0" i="0" dirty="0">
                <a:effectLst/>
                <a:latin typeface="Times New Roman" panose="02020603050405020304" pitchFamily="18" charset="0"/>
                <a:cs typeface="Times New Roman" panose="02020603050405020304" pitchFamily="18" charset="0"/>
              </a:rPr>
              <a:t>или иного государственного заказчика, уполномоченным осуществлять деятельность в организации, осуществляющей закупку такого товара) и (или) передаваемой заказчику, осуществляющему закупку такого товара, государственным заказчиком государственного оборонного заказа, головным исполнителем поставок продукции по государственному оборонному заказу, исполнителем, участвующим в поставках продукции по государственному оборонному заказу (в том числе для целей выполнения закупаемых работ, оказания закупаемых услуг) – </a:t>
            </a:r>
            <a:r>
              <a:rPr lang="ru-RU" sz="6400" b="1" i="1" dirty="0">
                <a:solidFill>
                  <a:srgbClr val="7030A0"/>
                </a:solidFill>
                <a:effectLst/>
                <a:latin typeface="Times New Roman" panose="02020603050405020304" pitchFamily="18" charset="0"/>
                <a:cs typeface="Times New Roman" panose="02020603050405020304" pitchFamily="18" charset="0"/>
              </a:rPr>
              <a:t>Уже рассмотрели в рамках ГОЗ;</a:t>
            </a:r>
          </a:p>
          <a:p>
            <a:pPr algn="just">
              <a:buNone/>
            </a:pPr>
            <a:r>
              <a:rPr lang="ru-RU" sz="6400" b="0" i="0" dirty="0">
                <a:effectLst/>
                <a:latin typeface="Times New Roman" panose="02020603050405020304" pitchFamily="18" charset="0"/>
                <a:cs typeface="Times New Roman" panose="02020603050405020304" pitchFamily="18" charset="0"/>
              </a:rPr>
              <a:t>для служебного пользования;</a:t>
            </a:r>
          </a:p>
          <a:p>
            <a:pPr algn="just">
              <a:buNone/>
            </a:pPr>
            <a:r>
              <a:rPr lang="ru-RU" sz="6400" b="0" i="0" dirty="0">
                <a:effectLst/>
                <a:latin typeface="Times New Roman" panose="02020603050405020304" pitchFamily="18" charset="0"/>
                <a:cs typeface="Times New Roman" panose="02020603050405020304" pitchFamily="18" charset="0"/>
              </a:rPr>
              <a:t>для служебного пользования;</a:t>
            </a:r>
          </a:p>
          <a:p>
            <a:endParaRPr lang="ru-RU" dirty="0"/>
          </a:p>
        </p:txBody>
      </p:sp>
    </p:spTree>
    <p:extLst>
      <p:ext uri="{BB962C8B-B14F-4D97-AF65-F5344CB8AC3E}">
        <p14:creationId xmlns:p14="http://schemas.microsoft.com/office/powerpoint/2010/main" val="23618564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B3665-8D37-A729-021B-DEDEE644A058}"/>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AC809E0-767E-DDDE-F5BE-72A57DB1B61C}"/>
              </a:ext>
            </a:extLst>
          </p:cNvPr>
          <p:cNvSpPr/>
          <p:nvPr/>
        </p:nvSpPr>
        <p:spPr>
          <a:xfrm>
            <a:off x="150920" y="159798"/>
            <a:ext cx="11230253" cy="643631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05F2E74C-9243-A7CA-8AE3-74BE23856E19}"/>
              </a:ext>
            </a:extLst>
          </p:cNvPr>
          <p:cNvSpPr>
            <a:spLocks noGrp="1"/>
          </p:cNvSpPr>
          <p:nvPr>
            <p:ph idx="1"/>
          </p:nvPr>
        </p:nvSpPr>
        <p:spPr>
          <a:xfrm>
            <a:off x="195308" y="186430"/>
            <a:ext cx="11016449" cy="6143349"/>
          </a:xfrm>
        </p:spPr>
        <p:txBody>
          <a:bodyPr>
            <a:normAutofit fontScale="25000" lnSpcReduction="20000"/>
          </a:bodyPr>
          <a:lstStyle/>
          <a:p>
            <a:pPr algn="just">
              <a:buNone/>
            </a:pPr>
            <a:r>
              <a:rPr lang="ru-RU" sz="7200" b="0" i="0" dirty="0">
                <a:solidFill>
                  <a:srgbClr val="FF0000"/>
                </a:solidFill>
                <a:effectLst/>
                <a:latin typeface="Times New Roman" panose="02020603050405020304" pitchFamily="18" charset="0"/>
                <a:cs typeface="Times New Roman" panose="02020603050405020304" pitchFamily="18" charset="0"/>
              </a:rPr>
              <a:t>Новая редакция и) </a:t>
            </a:r>
            <a:r>
              <a:rPr lang="ru-RU" sz="7200" b="0" i="0" dirty="0">
                <a:effectLst/>
                <a:latin typeface="Times New Roman" panose="02020603050405020304" pitchFamily="18" charset="0"/>
                <a:cs typeface="Times New Roman" panose="02020603050405020304" pitchFamily="18" charset="0"/>
              </a:rPr>
              <a:t>предусмотренные </a:t>
            </a:r>
            <a:r>
              <a:rPr lang="ru-RU" sz="7200" b="0" i="0" u="none" strike="noStrike" dirty="0">
                <a:effectLst/>
                <a:latin typeface="Times New Roman" panose="02020603050405020304" pitchFamily="18" charset="0"/>
                <a:cs typeface="Times New Roman" panose="02020603050405020304" pitchFamily="18" charset="0"/>
              </a:rPr>
              <a:t>абзацем вторым пункта 1</a:t>
            </a:r>
            <a:r>
              <a:rPr lang="ru-RU" sz="7200" b="0" i="0" dirty="0">
                <a:effectLst/>
                <a:latin typeface="Times New Roman" panose="02020603050405020304" pitchFamily="18" charset="0"/>
                <a:cs typeface="Times New Roman" panose="02020603050405020304" pitchFamily="18" charset="0"/>
              </a:rPr>
              <a:t> настоящего постановления и </a:t>
            </a:r>
            <a:r>
              <a:rPr lang="ru-RU" sz="7200" b="0" i="0" u="none" strike="noStrike" dirty="0">
                <a:effectLst/>
                <a:latin typeface="Times New Roman" panose="02020603050405020304" pitchFamily="18" charset="0"/>
                <a:cs typeface="Times New Roman" panose="02020603050405020304" pitchFamily="18" charset="0"/>
              </a:rPr>
              <a:t>подпунктом "ж"</a:t>
            </a:r>
            <a:r>
              <a:rPr lang="ru-RU" sz="7200" b="0" i="0" dirty="0">
                <a:effectLst/>
                <a:latin typeface="Times New Roman" panose="02020603050405020304" pitchFamily="18" charset="0"/>
                <a:cs typeface="Times New Roman" panose="02020603050405020304" pitchFamily="18" charset="0"/>
              </a:rPr>
              <a:t> настоящего пункта </a:t>
            </a:r>
            <a:r>
              <a:rPr lang="ru-RU" sz="7200" b="1" i="0" dirty="0">
                <a:effectLst/>
                <a:latin typeface="Times New Roman" panose="02020603050405020304" pitchFamily="18" charset="0"/>
                <a:cs typeface="Times New Roman" panose="02020603050405020304" pitchFamily="18" charset="0"/>
              </a:rPr>
              <a:t>запреты,</a:t>
            </a:r>
            <a:r>
              <a:rPr lang="ru-RU" sz="7200" b="0" i="0" dirty="0">
                <a:effectLst/>
                <a:latin typeface="Times New Roman" panose="02020603050405020304" pitchFamily="18" charset="0"/>
                <a:cs typeface="Times New Roman" panose="02020603050405020304" pitchFamily="18" charset="0"/>
              </a:rPr>
              <a:t> а также предусмотренные </a:t>
            </a:r>
            <a:r>
              <a:rPr lang="ru-RU" sz="7200" b="0" i="0" u="none" strike="noStrike" dirty="0">
                <a:effectLst/>
                <a:latin typeface="Times New Roman" panose="02020603050405020304" pitchFamily="18" charset="0"/>
                <a:cs typeface="Times New Roman" panose="02020603050405020304" pitchFamily="18" charset="0"/>
              </a:rPr>
              <a:t>абзацами третьим</a:t>
            </a:r>
            <a:r>
              <a:rPr lang="ru-RU" sz="7200" b="0" i="0" dirty="0">
                <a:effectLst/>
                <a:latin typeface="Times New Roman" panose="02020603050405020304" pitchFamily="18" charset="0"/>
                <a:cs typeface="Times New Roman" panose="02020603050405020304" pitchFamily="18" charset="0"/>
              </a:rPr>
              <a:t> и </a:t>
            </a:r>
            <a:r>
              <a:rPr lang="ru-RU" sz="7200" b="0" i="0" u="none" strike="noStrike" dirty="0">
                <a:effectLst/>
                <a:latin typeface="Times New Roman" panose="02020603050405020304" pitchFamily="18" charset="0"/>
                <a:cs typeface="Times New Roman" panose="02020603050405020304" pitchFamily="18" charset="0"/>
              </a:rPr>
              <a:t>четвертым пункта 1</a:t>
            </a:r>
            <a:r>
              <a:rPr lang="ru-RU" sz="7200" b="0" i="0" dirty="0">
                <a:effectLst/>
                <a:latin typeface="Times New Roman" panose="02020603050405020304" pitchFamily="18" charset="0"/>
                <a:cs typeface="Times New Roman" panose="02020603050405020304" pitchFamily="18" charset="0"/>
              </a:rPr>
              <a:t> настоящего постановления </a:t>
            </a:r>
            <a:r>
              <a:rPr lang="ru-RU" sz="7200" b="1" i="0" dirty="0">
                <a:effectLst/>
                <a:latin typeface="Times New Roman" panose="02020603050405020304" pitchFamily="18" charset="0"/>
                <a:cs typeface="Times New Roman" panose="02020603050405020304" pitchFamily="18" charset="0"/>
              </a:rPr>
              <a:t>ограничение и преимущество </a:t>
            </a:r>
            <a:r>
              <a:rPr lang="ru-RU" sz="7200" b="1" i="0" u="sng" dirty="0">
                <a:solidFill>
                  <a:srgbClr val="FF0000"/>
                </a:solidFill>
                <a:effectLst/>
                <a:latin typeface="Times New Roman" panose="02020603050405020304" pitchFamily="18" charset="0"/>
                <a:cs typeface="Times New Roman" panose="02020603050405020304" pitchFamily="18" charset="0"/>
              </a:rPr>
              <a:t>не применяются </a:t>
            </a:r>
            <a:r>
              <a:rPr lang="ru-RU" sz="7200" b="0" i="0" dirty="0">
                <a:effectLst/>
                <a:latin typeface="Times New Roman" panose="02020603050405020304" pitchFamily="18" charset="0"/>
                <a:cs typeface="Times New Roman" panose="02020603050405020304" pitchFamily="18" charset="0"/>
              </a:rPr>
              <a:t>при осуществлении:</a:t>
            </a:r>
          </a:p>
          <a:p>
            <a:pPr algn="just">
              <a:buNone/>
            </a:pPr>
            <a:r>
              <a:rPr lang="ru-RU" sz="7200" b="1" i="0" dirty="0">
                <a:solidFill>
                  <a:srgbClr val="FF0000"/>
                </a:solidFill>
                <a:effectLst/>
                <a:latin typeface="Times New Roman" panose="02020603050405020304" pitchFamily="18" charset="0"/>
                <a:cs typeface="Times New Roman" panose="02020603050405020304" pitchFamily="18" charset="0"/>
              </a:rPr>
              <a:t>закупки товара </a:t>
            </a:r>
            <a:r>
              <a:rPr lang="ru-RU" sz="7200" b="0" i="0" dirty="0">
                <a:effectLst/>
                <a:latin typeface="Times New Roman" panose="02020603050405020304" pitchFamily="18" charset="0"/>
                <a:cs typeface="Times New Roman" panose="02020603050405020304" pitchFamily="18" charset="0"/>
              </a:rPr>
              <a:t>(в том числе поставляемого при выполнении закупаемых работ, оказании закупаемых услуг), </a:t>
            </a:r>
            <a:r>
              <a:rPr lang="ru-RU" sz="7200" b="1" i="0" dirty="0">
                <a:solidFill>
                  <a:srgbClr val="FF0000"/>
                </a:solidFill>
                <a:effectLst/>
                <a:latin typeface="Times New Roman" panose="02020603050405020304" pitchFamily="18" charset="0"/>
                <a:cs typeface="Times New Roman" panose="02020603050405020304" pitchFamily="18" charset="0"/>
              </a:rPr>
              <a:t>не относящегося к товарам</a:t>
            </a:r>
            <a:r>
              <a:rPr lang="ru-RU" sz="7200" b="0" i="0" dirty="0">
                <a:effectLst/>
                <a:latin typeface="Times New Roman" panose="02020603050405020304" pitchFamily="18" charset="0"/>
                <a:cs typeface="Times New Roman" panose="02020603050405020304" pitchFamily="18" charset="0"/>
              </a:rPr>
              <a:t>, </a:t>
            </a:r>
            <a:r>
              <a:rPr lang="ru-RU" sz="7200" b="1" i="0" dirty="0">
                <a:effectLst/>
                <a:latin typeface="Times New Roman" panose="02020603050405020304" pitchFamily="18" charset="0"/>
                <a:cs typeface="Times New Roman" panose="02020603050405020304" pitchFamily="18" charset="0"/>
              </a:rPr>
              <a:t>указанным </a:t>
            </a:r>
          </a:p>
          <a:p>
            <a:pPr algn="just">
              <a:buNone/>
            </a:pPr>
            <a:r>
              <a:rPr lang="ru-RU" sz="7200" b="0" i="0" dirty="0">
                <a:effectLst/>
                <a:latin typeface="Times New Roman" panose="02020603050405020304" pitchFamily="18" charset="0"/>
                <a:cs typeface="Times New Roman" panose="02020603050405020304" pitchFamily="18" charset="0"/>
              </a:rPr>
              <a:t>в </a:t>
            </a:r>
            <a:r>
              <a:rPr lang="ru-RU" sz="7200" b="0" i="0" u="none" strike="noStrike" dirty="0">
                <a:effectLst/>
                <a:latin typeface="Times New Roman" panose="02020603050405020304" pitchFamily="18" charset="0"/>
                <a:cs typeface="Times New Roman" panose="02020603050405020304" pitchFamily="18" charset="0"/>
              </a:rPr>
              <a:t>позициях 1 - 3</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5</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7</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10</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13</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16 - 17</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137</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140 - 141</a:t>
            </a:r>
            <a:r>
              <a:rPr lang="ru-RU" sz="7200" b="0" i="0" dirty="0">
                <a:effectLst/>
                <a:latin typeface="Times New Roman" panose="02020603050405020304" pitchFamily="18" charset="0"/>
                <a:cs typeface="Times New Roman" panose="02020603050405020304" pitchFamily="18" charset="0"/>
              </a:rPr>
              <a:t> и </a:t>
            </a:r>
            <a:r>
              <a:rPr lang="ru-RU" sz="7200" b="0" i="0" u="none" strike="noStrike" dirty="0">
                <a:effectLst/>
                <a:latin typeface="Times New Roman" panose="02020603050405020304" pitchFamily="18" charset="0"/>
                <a:cs typeface="Times New Roman" panose="02020603050405020304" pitchFamily="18" charset="0"/>
              </a:rPr>
              <a:t>144</a:t>
            </a:r>
            <a:r>
              <a:rPr lang="ru-RU" sz="7200" b="0" i="0" dirty="0">
                <a:effectLst/>
                <a:latin typeface="Times New Roman" panose="02020603050405020304" pitchFamily="18" charset="0"/>
                <a:cs typeface="Times New Roman" panose="02020603050405020304" pitchFamily="18" charset="0"/>
              </a:rPr>
              <a:t> приложения N 1 к настоящему постановлению, </a:t>
            </a:r>
            <a:r>
              <a:rPr lang="ru-RU" sz="7200" b="0" i="0" u="none" strike="noStrike" dirty="0">
                <a:effectLst/>
                <a:latin typeface="Times New Roman" panose="02020603050405020304" pitchFamily="18" charset="0"/>
                <a:cs typeface="Times New Roman" panose="02020603050405020304" pitchFamily="18" charset="0"/>
              </a:rPr>
              <a:t>позициях 172 - 179</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189</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362 - 378</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383 - 388</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390 - 415</a:t>
            </a:r>
            <a:r>
              <a:rPr lang="ru-RU" sz="7200" b="0" i="0" dirty="0">
                <a:effectLst/>
                <a:latin typeface="Times New Roman" panose="02020603050405020304" pitchFamily="18" charset="0"/>
                <a:cs typeface="Times New Roman" panose="02020603050405020304" pitchFamily="18" charset="0"/>
              </a:rPr>
              <a:t>, </a:t>
            </a:r>
            <a:r>
              <a:rPr lang="ru-RU" sz="7200" b="0" i="0" u="none" strike="noStrike" dirty="0">
                <a:effectLst/>
                <a:latin typeface="Times New Roman" panose="02020603050405020304" pitchFamily="18" charset="0"/>
                <a:cs typeface="Times New Roman" panose="02020603050405020304" pitchFamily="18" charset="0"/>
              </a:rPr>
              <a:t>429 - 433</a:t>
            </a:r>
            <a:r>
              <a:rPr lang="ru-RU" sz="7200" b="0" i="0" dirty="0">
                <a:effectLst/>
                <a:latin typeface="Times New Roman" panose="02020603050405020304" pitchFamily="18" charset="0"/>
                <a:cs typeface="Times New Roman" panose="02020603050405020304" pitchFamily="18" charset="0"/>
              </a:rPr>
              <a:t> приложения N 2 к настоящему постановлению, </a:t>
            </a:r>
            <a:r>
              <a:rPr lang="ru-RU" sz="7200" b="1" i="0" dirty="0">
                <a:effectLst/>
                <a:latin typeface="Times New Roman" panose="02020603050405020304" pitchFamily="18" charset="0"/>
                <a:cs typeface="Times New Roman" panose="02020603050405020304" pitchFamily="18" charset="0"/>
              </a:rPr>
              <a:t>в целях исполнения заказчиком </a:t>
            </a:r>
            <a:r>
              <a:rPr lang="ru-RU" sz="7200" b="0" i="0" dirty="0">
                <a:effectLst/>
                <a:latin typeface="Times New Roman" panose="02020603050405020304" pitchFamily="18" charset="0"/>
                <a:cs typeface="Times New Roman" panose="02020603050405020304" pitchFamily="18" charset="0"/>
              </a:rPr>
              <a:t>в соответствии с </a:t>
            </a:r>
            <a:r>
              <a:rPr lang="ru-RU" sz="7200" b="0" i="0" u="none" strike="noStrike" dirty="0">
                <a:effectLst/>
                <a:latin typeface="Times New Roman" panose="02020603050405020304" pitchFamily="18" charset="0"/>
                <a:cs typeface="Times New Roman" panose="02020603050405020304" pitchFamily="18" charset="0"/>
              </a:rPr>
              <a:t>Федеральным законом</a:t>
            </a:r>
            <a:r>
              <a:rPr lang="ru-RU" sz="7200" b="0" i="0" dirty="0">
                <a:effectLst/>
                <a:latin typeface="Times New Roman" panose="02020603050405020304" pitchFamily="18" charset="0"/>
                <a:cs typeface="Times New Roman" panose="02020603050405020304" pitchFamily="18" charset="0"/>
              </a:rPr>
              <a:t> "О контрактной системе в сфере закупок товаров, работ, услуг для обеспечения государственных и муниципальных нужд" и </a:t>
            </a:r>
            <a:r>
              <a:rPr lang="ru-RU" sz="7200" b="0" i="0" u="none" strike="noStrike" dirty="0">
                <a:effectLst/>
                <a:latin typeface="Times New Roman" panose="02020603050405020304" pitchFamily="18" charset="0"/>
                <a:cs typeface="Times New Roman" panose="02020603050405020304" pitchFamily="18" charset="0"/>
              </a:rPr>
              <a:t>Федеральным законом</a:t>
            </a:r>
            <a:r>
              <a:rPr lang="ru-RU" sz="7200" b="0" i="0" dirty="0">
                <a:effectLst/>
                <a:latin typeface="Times New Roman" panose="02020603050405020304" pitchFamily="18" charset="0"/>
                <a:cs typeface="Times New Roman" panose="02020603050405020304" pitchFamily="18" charset="0"/>
              </a:rPr>
              <a:t> "О закупках товаров, работ, услуг отдельными видами юридических лиц" </a:t>
            </a:r>
            <a:r>
              <a:rPr lang="ru-RU" sz="7200" b="1" i="0" dirty="0">
                <a:effectLst/>
                <a:latin typeface="Times New Roman" panose="02020603050405020304" pitchFamily="18" charset="0"/>
                <a:cs typeface="Times New Roman" panose="02020603050405020304" pitchFamily="18" charset="0"/>
              </a:rPr>
              <a:t>обязательств, предусмотренных специальным инвестиционным контрактом, стороной которого является такой заказчик;</a:t>
            </a:r>
          </a:p>
          <a:p>
            <a:pPr algn="just">
              <a:buNone/>
            </a:pPr>
            <a:endParaRPr lang="ru-RU" sz="7200" b="0" i="0" dirty="0">
              <a:effectLst/>
              <a:latin typeface="Times New Roman" panose="02020603050405020304" pitchFamily="18" charset="0"/>
              <a:cs typeface="Times New Roman" panose="02020603050405020304" pitchFamily="18" charset="0"/>
            </a:endParaRPr>
          </a:p>
          <a:p>
            <a:pPr algn="just">
              <a:buNone/>
            </a:pPr>
            <a:r>
              <a:rPr lang="ru-RU" sz="7200" b="1" i="0" dirty="0">
                <a:solidFill>
                  <a:srgbClr val="FF0000"/>
                </a:solidFill>
                <a:effectLst/>
                <a:latin typeface="Times New Roman" panose="02020603050405020304" pitchFamily="18" charset="0"/>
                <a:cs typeface="Times New Roman" panose="02020603050405020304" pitchFamily="18" charset="0"/>
              </a:rPr>
              <a:t>закупки товара, поставляемого при выполнении закупаемых работ, оказании закупаемых услуг </a:t>
            </a:r>
            <a:r>
              <a:rPr lang="ru-RU" sz="7200" b="1" i="0" u="sng" dirty="0">
                <a:effectLst/>
                <a:latin typeface="Times New Roman" panose="02020603050405020304" pitchFamily="18" charset="0"/>
                <a:cs typeface="Times New Roman" panose="02020603050405020304" pitchFamily="18" charset="0"/>
              </a:rPr>
              <a:t>по изготовлению</a:t>
            </a:r>
            <a:r>
              <a:rPr lang="ru-RU" sz="7200" b="1" i="0" dirty="0">
                <a:effectLst/>
                <a:latin typeface="Times New Roman" panose="02020603050405020304" pitchFamily="18" charset="0"/>
                <a:cs typeface="Times New Roman" panose="02020603050405020304" pitchFamily="18" charset="0"/>
              </a:rPr>
              <a:t> такого товара по индивидуальному заказу заказчика, </a:t>
            </a:r>
            <a:r>
              <a:rPr lang="ru-RU" sz="7200" b="0" i="0" dirty="0">
                <a:effectLst/>
                <a:latin typeface="Times New Roman" panose="02020603050405020304" pitchFamily="18" charset="0"/>
                <a:cs typeface="Times New Roman" panose="02020603050405020304" pitchFamily="18" charset="0"/>
              </a:rPr>
              <a:t>осуществляющего закупку </a:t>
            </a:r>
            <a:r>
              <a:rPr lang="ru-RU" sz="7200" b="0" i="1" dirty="0">
                <a:solidFill>
                  <a:srgbClr val="7030A0"/>
                </a:solidFill>
                <a:effectLst/>
                <a:latin typeface="Times New Roman" panose="02020603050405020304" pitchFamily="18" charset="0"/>
                <a:cs typeface="Times New Roman" panose="02020603050405020304" pitchFamily="18" charset="0"/>
              </a:rPr>
              <a:t>(Например, индивидуальный заказ по мебели, одежде);</a:t>
            </a:r>
          </a:p>
          <a:p>
            <a:pPr algn="just">
              <a:buNone/>
            </a:pPr>
            <a:endParaRPr lang="ru-RU" sz="7200" b="0" i="0" dirty="0">
              <a:effectLst/>
              <a:latin typeface="Times New Roman" panose="02020603050405020304" pitchFamily="18" charset="0"/>
              <a:cs typeface="Times New Roman" panose="02020603050405020304" pitchFamily="18" charset="0"/>
            </a:endParaRPr>
          </a:p>
          <a:p>
            <a:pPr marL="0" indent="0" algn="just">
              <a:buNone/>
            </a:pPr>
            <a:r>
              <a:rPr lang="ru-RU" sz="7200" b="1" i="0" dirty="0">
                <a:effectLst/>
                <a:latin typeface="Times New Roman" panose="02020603050405020304" pitchFamily="18" charset="0"/>
                <a:cs typeface="Times New Roman" panose="02020603050405020304" pitchFamily="18" charset="0"/>
              </a:rPr>
              <a:t>закупки, при которой заключается контракт (договор) со встречными инвестиционными обязательствами,</a:t>
            </a:r>
            <a:r>
              <a:rPr lang="ru-RU" sz="7200" b="0" i="0" dirty="0">
                <a:effectLst/>
                <a:latin typeface="Times New Roman" panose="02020603050405020304" pitchFamily="18" charset="0"/>
                <a:cs typeface="Times New Roman" panose="02020603050405020304" pitchFamily="18" charset="0"/>
              </a:rPr>
              <a:t> предусматривающий поставку товара, произведенного исключительно на создаваемом, модернизируемом, осваиваемом в  соответствии с таким контрактом (договором) производстве </a:t>
            </a:r>
            <a:r>
              <a:rPr lang="ru-RU" sz="7200" b="0" i="1" dirty="0">
                <a:solidFill>
                  <a:srgbClr val="7030A0"/>
                </a:solidFill>
                <a:effectLst/>
                <a:latin typeface="Times New Roman" panose="02020603050405020304" pitchFamily="18" charset="0"/>
                <a:cs typeface="Times New Roman" panose="02020603050405020304" pitchFamily="18" charset="0"/>
              </a:rPr>
              <a:t>(было и раньше);</a:t>
            </a:r>
          </a:p>
          <a:p>
            <a:endParaRPr lang="ru-RU" dirty="0"/>
          </a:p>
        </p:txBody>
      </p:sp>
    </p:spTree>
    <p:extLst>
      <p:ext uri="{BB962C8B-B14F-4D97-AF65-F5344CB8AC3E}">
        <p14:creationId xmlns:p14="http://schemas.microsoft.com/office/powerpoint/2010/main" val="35539766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B4557-1107-BD49-D861-89BEB0830FD1}"/>
            </a:ext>
          </a:extLst>
        </p:cNvPr>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06AB4561-E49B-A0FF-9B21-D8F5FE867AFF}"/>
              </a:ext>
            </a:extLst>
          </p:cNvPr>
          <p:cNvGraphicFramePr>
            <a:graphicFrameLocks noGrp="1"/>
          </p:cNvGraphicFramePr>
          <p:nvPr>
            <p:ph idx="1"/>
          </p:nvPr>
        </p:nvGraphicFramePr>
        <p:xfrm>
          <a:off x="267809" y="228600"/>
          <a:ext cx="11656381" cy="6370320"/>
        </p:xfrm>
        <a:graphic>
          <a:graphicData uri="http://schemas.openxmlformats.org/drawingml/2006/table">
            <a:tbl>
              <a:tblPr firstRow="1" bandRow="1">
                <a:tableStyleId>{F5AB1C69-6EDB-4FF4-983F-18BD219EF322}</a:tableStyleId>
              </a:tblPr>
              <a:tblGrid>
                <a:gridCol w="2404370">
                  <a:extLst>
                    <a:ext uri="{9D8B030D-6E8A-4147-A177-3AD203B41FA5}">
                      <a16:colId xmlns:a16="http://schemas.microsoft.com/office/drawing/2014/main" val="1491232873"/>
                    </a:ext>
                  </a:extLst>
                </a:gridCol>
                <a:gridCol w="2050741">
                  <a:extLst>
                    <a:ext uri="{9D8B030D-6E8A-4147-A177-3AD203B41FA5}">
                      <a16:colId xmlns:a16="http://schemas.microsoft.com/office/drawing/2014/main" val="676634286"/>
                    </a:ext>
                  </a:extLst>
                </a:gridCol>
                <a:gridCol w="7201270">
                  <a:extLst>
                    <a:ext uri="{9D8B030D-6E8A-4147-A177-3AD203B41FA5}">
                      <a16:colId xmlns:a16="http://schemas.microsoft.com/office/drawing/2014/main" val="336027265"/>
                    </a:ext>
                  </a:extLst>
                </a:gridCol>
              </a:tblGrid>
              <a:tr h="1403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Предмет закупки </a:t>
                      </a:r>
                    </a:p>
                  </a:txBody>
                  <a:tcPr/>
                </a:tc>
                <a:tc>
                  <a:txBody>
                    <a:bodyPr/>
                    <a:lstStyle/>
                    <a:p>
                      <a:pPr algn="ctr"/>
                      <a:r>
                        <a:rPr lang="ru-RU" sz="1600" dirty="0"/>
                        <a:t>Суть жалобы</a:t>
                      </a:r>
                    </a:p>
                  </a:txBody>
                  <a:tcPr/>
                </a:tc>
                <a:tc>
                  <a:txBody>
                    <a:bodyPr/>
                    <a:lstStyle/>
                    <a:p>
                      <a:pPr algn="ctr"/>
                      <a:r>
                        <a:rPr lang="ru-RU" sz="1600" dirty="0"/>
                        <a:t>Суть решения</a:t>
                      </a:r>
                    </a:p>
                  </a:txBody>
                  <a:tcPr/>
                </a:tc>
                <a:extLst>
                  <a:ext uri="{0D108BD9-81ED-4DB2-BD59-A6C34878D82A}">
                    <a16:rowId xmlns:a16="http://schemas.microsoft.com/office/drawing/2014/main" val="4122470066"/>
                  </a:ext>
                </a:extLst>
              </a:tr>
              <a:tr h="370840">
                <a:tc gridSpan="3">
                  <a:txBody>
                    <a:bodyPr/>
                    <a:lstStyle/>
                    <a:p>
                      <a:pPr algn="ctr"/>
                      <a:r>
                        <a:rPr lang="ru-RU" sz="1600" b="0" dirty="0"/>
                        <a:t>РЕШЕНИЕ Московского УФАС  по делу №077/06/106-1451/2025 </a:t>
                      </a:r>
                      <a:br>
                        <a:rPr lang="ru-RU" sz="1600" b="0" dirty="0"/>
                      </a:br>
                      <a:r>
                        <a:rPr lang="ru-RU" sz="1600" b="0" dirty="0"/>
                        <a:t>о нарушении законодательства о контрактной системе </a:t>
                      </a:r>
                      <a:r>
                        <a:rPr lang="ru-RU" sz="1600" b="1" dirty="0"/>
                        <a:t>от 10.02.2025</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501106614"/>
                  </a:ext>
                </a:extLst>
              </a:tr>
              <a:tr h="370840">
                <a:tc>
                  <a:txBody>
                    <a:bodyPr/>
                    <a:lstStyle/>
                    <a:p>
                      <a:r>
                        <a:rPr lang="ru-RU" sz="1600" dirty="0"/>
                        <a:t>Выполнение работ по</a:t>
                      </a:r>
                    </a:p>
                    <a:p>
                      <a:r>
                        <a:rPr lang="ru-RU" sz="1600" dirty="0"/>
                        <a:t>изготовлению и поставке сувенирной продукции для проведения научно-практической конференции «Ассамблея молодых экспертов» (Нагрудный знак)</a:t>
                      </a:r>
                    </a:p>
                    <a:p>
                      <a:endParaRPr lang="ru-RU" sz="1600" dirty="0"/>
                    </a:p>
                    <a:p>
                      <a:r>
                        <a:rPr lang="ru-RU" sz="1600" dirty="0"/>
                        <a:t>Закупка №0373200632325000002</a:t>
                      </a:r>
                    </a:p>
                  </a:txBody>
                  <a:tcPr/>
                </a:tc>
                <a:tc>
                  <a:txBody>
                    <a:bodyPr/>
                    <a:lstStyle/>
                    <a:p>
                      <a:r>
                        <a:rPr lang="ru-RU" sz="1600" dirty="0"/>
                        <a:t>Комиссия Заказчика</a:t>
                      </a:r>
                    </a:p>
                    <a:p>
                      <a:r>
                        <a:rPr lang="ru-RU" sz="1600" dirty="0"/>
                        <a:t>неправомерно применила преимущества к заявке участника признанного</a:t>
                      </a:r>
                    </a:p>
                    <a:p>
                      <a:r>
                        <a:rPr lang="ru-RU" sz="1600" dirty="0"/>
                        <a:t>победителем </a:t>
                      </a:r>
                    </a:p>
                  </a:txBody>
                  <a:tcPr/>
                </a:tc>
                <a:tc>
                  <a:txBody>
                    <a:bodyPr/>
                    <a:lstStyle/>
                    <a:p>
                      <a:pPr marL="285750" indent="-285750">
                        <a:buFont typeface="Arial" panose="020B0604020202020204" pitchFamily="34" charset="0"/>
                        <a:buChar char="•"/>
                      </a:pPr>
                      <a:r>
                        <a:rPr lang="ru-RU" sz="1600" b="0" dirty="0">
                          <a:solidFill>
                            <a:schemeClr val="tx1"/>
                          </a:solidFill>
                        </a:rPr>
                        <a:t>В составе заявки участника, признанного по результатам подведения итогов победителем, продекларировано, что при выполнении работ будут использоваться товары со страной происхождения РФ, при этом в составе заявке Заявителя представлена информация о стране происхождения необходимых к использованию товаров КНР.</a:t>
                      </a:r>
                    </a:p>
                    <a:p>
                      <a:pPr marL="285750" indent="-285750">
                        <a:buFont typeface="Arial" panose="020B0604020202020204" pitchFamily="34" charset="0"/>
                        <a:buChar char="•"/>
                      </a:pPr>
                      <a:r>
                        <a:rPr lang="ru-RU" sz="1600" b="0" dirty="0">
                          <a:solidFill>
                            <a:schemeClr val="tx1"/>
                          </a:solidFill>
                        </a:rPr>
                        <a:t>Так как в извещении было установлено преимущество, комиссия заказчика правильно предоставила преимущество в виде снижения на 15% от поданного ценового предложения.</a:t>
                      </a:r>
                    </a:p>
                    <a:p>
                      <a:pPr marL="285750" indent="-285750">
                        <a:buFont typeface="Arial" panose="020B0604020202020204" pitchFamily="34" charset="0"/>
                        <a:buChar char="•"/>
                      </a:pPr>
                      <a:r>
                        <a:rPr lang="ru-RU" sz="1600" b="1" dirty="0">
                          <a:solidFill>
                            <a:srgbClr val="00B050"/>
                          </a:solidFill>
                        </a:rPr>
                        <a:t>Жалоба не обоснована</a:t>
                      </a:r>
                      <a:r>
                        <a:rPr lang="ru-RU" sz="1600" b="0" dirty="0">
                          <a:solidFill>
                            <a:schemeClr val="tx1"/>
                          </a:solidFill>
                        </a:rPr>
                        <a:t>, </a:t>
                      </a:r>
                      <a:r>
                        <a:rPr lang="ru-RU" sz="1600" b="0" dirty="0">
                          <a:solidFill>
                            <a:srgbClr val="FF0000"/>
                          </a:solidFill>
                        </a:rPr>
                        <a:t>но заказчик признан нарушившим статью 14, так как объектом закупочной процедуры является не поставка товаров, а выполнение работ по изготовлению и поставке сувенирной продукции.</a:t>
                      </a:r>
                    </a:p>
                    <a:p>
                      <a:pPr marL="285750" indent="-285750">
                        <a:buFont typeface="Arial" panose="020B0604020202020204" pitchFamily="34" charset="0"/>
                        <a:buChar char="•"/>
                      </a:pPr>
                      <a:endParaRPr lang="ru-RU" sz="1600" b="0" dirty="0">
                        <a:solidFill>
                          <a:schemeClr val="tx1"/>
                        </a:solidFill>
                      </a:endParaRPr>
                    </a:p>
                    <a:p>
                      <a:pPr marL="285750" indent="-285750">
                        <a:buFont typeface="Arial" panose="020B0604020202020204" pitchFamily="34" charset="0"/>
                        <a:buChar char="•"/>
                      </a:pPr>
                      <a:r>
                        <a:rPr lang="ru-RU" sz="1600" b="0" dirty="0">
                          <a:solidFill>
                            <a:schemeClr val="tx1"/>
                          </a:solidFill>
                        </a:rPr>
                        <a:t>Заказчиком выбран код ОКПД2 32.13.99.100 «Услуги по производству бижутерии и подобных изделий отдельные, выполняемые субподрядчиком».</a:t>
                      </a:r>
                    </a:p>
                    <a:p>
                      <a:pPr marL="285750" indent="-285750">
                        <a:buFont typeface="Arial" panose="020B0604020202020204" pitchFamily="34" charset="0"/>
                        <a:buChar char="•"/>
                      </a:pPr>
                      <a:r>
                        <a:rPr lang="ru-RU" sz="1600" b="0" dirty="0">
                          <a:solidFill>
                            <a:schemeClr val="tx1"/>
                          </a:solidFill>
                        </a:rPr>
                        <a:t>Требования по указанию участниками характеристик Нагрудного знака не установлено, следовательно Нагрудной знак не является поставляемым товаром и под национальный режим не попадает. </a:t>
                      </a:r>
                    </a:p>
                    <a:p>
                      <a:pPr marL="285750" indent="-285750">
                        <a:buFont typeface="Arial" panose="020B0604020202020204" pitchFamily="34" charset="0"/>
                        <a:buChar char="•"/>
                      </a:pPr>
                      <a:r>
                        <a:rPr lang="ru-RU" sz="1600" b="0" dirty="0">
                          <a:solidFill>
                            <a:schemeClr val="tx1"/>
                          </a:solidFill>
                        </a:rPr>
                        <a:t>Преимущества не применяются, если объектом закупки (предметом закупки) являются исключительно работы, услуги, при выполнении, оказании которых поставка товара заказчику не осуществляется</a:t>
                      </a:r>
                    </a:p>
                    <a:p>
                      <a:pPr marL="285750" indent="-285750">
                        <a:buFont typeface="Arial" panose="020B0604020202020204" pitchFamily="34" charset="0"/>
                        <a:buChar char="•"/>
                      </a:pPr>
                      <a:endParaRPr lang="ru-RU" sz="1600" b="0" dirty="0">
                        <a:solidFill>
                          <a:schemeClr val="tx1"/>
                        </a:solidFill>
                      </a:endParaRPr>
                    </a:p>
                  </a:txBody>
                  <a:tcPr/>
                </a:tc>
                <a:extLst>
                  <a:ext uri="{0D108BD9-81ED-4DB2-BD59-A6C34878D82A}">
                    <a16:rowId xmlns:a16="http://schemas.microsoft.com/office/drawing/2014/main" val="3429371164"/>
                  </a:ext>
                </a:extLst>
              </a:tr>
            </a:tbl>
          </a:graphicData>
        </a:graphic>
      </p:graphicFrame>
    </p:spTree>
    <p:extLst>
      <p:ext uri="{BB962C8B-B14F-4D97-AF65-F5344CB8AC3E}">
        <p14:creationId xmlns:p14="http://schemas.microsoft.com/office/powerpoint/2010/main" val="13665255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5817049-23C6-509D-4A9A-FF81E03299A0}"/>
              </a:ext>
            </a:extLst>
          </p:cNvPr>
          <p:cNvSpPr>
            <a:spLocks noGrp="1"/>
          </p:cNvSpPr>
          <p:nvPr>
            <p:ph idx="1"/>
          </p:nvPr>
        </p:nvSpPr>
        <p:spPr>
          <a:xfrm>
            <a:off x="407368" y="260648"/>
            <a:ext cx="10515600" cy="6336704"/>
          </a:xfrm>
        </p:spPr>
        <p:txBody>
          <a:bodyPr>
            <a:normAutofit fontScale="85000" lnSpcReduction="20000"/>
          </a:bodyPr>
          <a:lstStyle/>
          <a:p>
            <a:r>
              <a:rPr lang="ru-RU" sz="2300" dirty="0">
                <a:solidFill>
                  <a:srgbClr val="FF0000"/>
                </a:solidFill>
              </a:rPr>
              <a:t>Есть экспертная позиция</a:t>
            </a:r>
            <a:r>
              <a:rPr lang="ru-RU" sz="2300" dirty="0"/>
              <a:t> (</a:t>
            </a:r>
            <a:r>
              <a:rPr lang="en-US" sz="2300" dirty="0"/>
              <a:t>https://223-expert.ru/analytics/vazhno-s-19-06-2025-goda-razresheny-zakupki-rabot-uslug-po-sborke-radioelektronnoy-produktsii-v-tom-/</a:t>
            </a:r>
            <a:r>
              <a:rPr lang="ru-RU" sz="2300" dirty="0"/>
              <a:t>), что сборка радиоэлектронной продукции (например, компьютера) по индивидуальному заказу заказчика является изготовлением сложной вещи, и что такую сборку можно заказывать без применения </a:t>
            </a:r>
            <a:r>
              <a:rPr lang="ru-RU" sz="2300" dirty="0" err="1"/>
              <a:t>нацрежима</a:t>
            </a:r>
            <a:r>
              <a:rPr lang="ru-RU" sz="2300" dirty="0"/>
              <a:t>, потому что:</a:t>
            </a:r>
          </a:p>
          <a:p>
            <a:r>
              <a:rPr lang="ru-RU" sz="2300" dirty="0"/>
              <a:t> 1) в соответствии с Соглашением от 20.11.2009 г. о правилах определения страны происхождения товаров в Содружестве Независимых Государств:</a:t>
            </a:r>
          </a:p>
          <a:p>
            <a:r>
              <a:rPr lang="ru-RU" sz="2300" dirty="0"/>
              <a:t>«изготовление/производство - выполнение любых видов производственных или технологических операций, включая сборку или какие-либо особые операции, целью которых является получение продукта»</a:t>
            </a:r>
          </a:p>
          <a:p>
            <a:r>
              <a:rPr lang="ru-RU" sz="2300" dirty="0"/>
              <a:t>Таким образом, изготовление товара может состоять только из одной технологической операции по его сборке.</a:t>
            </a:r>
          </a:p>
          <a:p>
            <a:r>
              <a:rPr lang="ru-RU" sz="2300" dirty="0"/>
              <a:t>2) Сборка компьютера по индивидуальному заказу – это определение конкретной конфигурации, то есть требуемого заказчику набора компонентов и их характеристик, а также процесс сборки этих выбранных компонентов </a:t>
            </a:r>
            <a:r>
              <a:rPr lang="ru-RU" sz="2300" b="1" dirty="0"/>
              <a:t>в сложную вещь.</a:t>
            </a:r>
          </a:p>
          <a:p>
            <a:r>
              <a:rPr lang="ru-RU" sz="2300" dirty="0"/>
              <a:t>Сам процесс по сборке компьютера по заказу включает в себя соединение и настройку различных компонентов (процессор, материнская плата, оперативная память, видеокарта, накопители, блок питания, корпус и др.). которые в совокупности образуют сложную вещь.</a:t>
            </a:r>
          </a:p>
          <a:p>
            <a:endParaRPr lang="ru-RU" sz="2300" dirty="0"/>
          </a:p>
          <a:p>
            <a:r>
              <a:rPr lang="ru-RU" sz="2300" dirty="0">
                <a:solidFill>
                  <a:srgbClr val="FF0000"/>
                </a:solidFill>
              </a:rPr>
              <a:t>Моя позиция иная: </a:t>
            </a:r>
            <a:r>
              <a:rPr lang="ru-RU" sz="2300" dirty="0"/>
              <a:t>даже АРМ имеет единый код ОКПД2  </a:t>
            </a:r>
            <a:r>
              <a:rPr lang="ru-RU" sz="2300" i="1" dirty="0">
                <a:solidFill>
                  <a:srgbClr val="7030A0"/>
                </a:solidFill>
              </a:rPr>
              <a:t>- рассматривали ранее  </a:t>
            </a:r>
            <a:r>
              <a:rPr lang="ru-RU" sz="2300" dirty="0">
                <a:solidFill>
                  <a:srgbClr val="FF0000"/>
                </a:solidFill>
              </a:rPr>
              <a:t>- </a:t>
            </a:r>
            <a:r>
              <a:rPr lang="ru-RU" sz="2300" dirty="0"/>
              <a:t>26.20.15.150 «Автоматизированное рабочее место», поэтому считать системный блок «сложной вещью» рискованно.</a:t>
            </a:r>
          </a:p>
          <a:p>
            <a:r>
              <a:rPr lang="ru-RU" sz="2300" dirty="0"/>
              <a:t>Сборку без каких-либо еще операций подводить под «изготовление» рискованно, так как – </a:t>
            </a:r>
            <a:r>
              <a:rPr lang="ru-RU" sz="2300" i="1" dirty="0">
                <a:solidFill>
                  <a:srgbClr val="7030A0"/>
                </a:solidFill>
              </a:rPr>
              <a:t>см. следующий слайд</a:t>
            </a:r>
          </a:p>
          <a:p>
            <a:endParaRPr lang="ru-RU" dirty="0"/>
          </a:p>
          <a:p>
            <a:endParaRPr lang="ru-RU" dirty="0"/>
          </a:p>
        </p:txBody>
      </p:sp>
    </p:spTree>
    <p:extLst>
      <p:ext uri="{BB962C8B-B14F-4D97-AF65-F5344CB8AC3E}">
        <p14:creationId xmlns:p14="http://schemas.microsoft.com/office/powerpoint/2010/main" val="2345771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7748</TotalTime>
  <Words>27633</Words>
  <Application>Microsoft Office PowerPoint</Application>
  <PresentationFormat>Широкоэкранный</PresentationFormat>
  <Paragraphs>941</Paragraphs>
  <Slides>150</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6</vt:i4>
      </vt:variant>
      <vt:variant>
        <vt:lpstr>Заголовки слайдов</vt:lpstr>
      </vt:variant>
      <vt:variant>
        <vt:i4>150</vt:i4>
      </vt:variant>
    </vt:vector>
  </HeadingPairs>
  <TitlesOfParts>
    <vt:vector size="161" baseType="lpstr">
      <vt:lpstr>Arial</vt:lpstr>
      <vt:lpstr>Calibri</vt:lpstr>
      <vt:lpstr>Calibri Light</vt:lpstr>
      <vt:lpstr>Segoe UI Emoji</vt:lpstr>
      <vt:lpstr>Times New Roman</vt:lpstr>
      <vt:lpstr>Тема Office</vt:lpstr>
      <vt:lpstr>Office Theme</vt:lpstr>
      <vt:lpstr>8_Оформление по умолчанию</vt:lpstr>
      <vt:lpstr>11_Тема Office</vt:lpstr>
      <vt:lpstr>1_Office Theme</vt:lpstr>
      <vt:lpstr>1_Тема Office</vt:lpstr>
      <vt:lpstr>«Изменения  в порядке применения национального режима во втором полугодии 2025 года» ( в связи с принятием Постановления Правительства от 10 июня 2025 г. N 879  «О внесении изменений в некоторые акты Правительства Российской Федерации по вопросам предоставления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  </vt:lpstr>
      <vt:lpstr>Изменения технического плана</vt:lpstr>
      <vt:lpstr>Постановление Правительства РФ от 8 июня 2018 г. N 656  «О требованиях к операторам электронных площадок, операторам специализированных электронных площадок, электронным площадкам, специализированным электронным площадкам и функционированию электронных площадок, специализированных электронных площадок, подтверждении соответствия таким требованиям, об утрате юридическим лицом статуса оператора электронной площадки, оператора специализированной электронной площадки» (в рамках 44-ФЗ)  </vt:lpstr>
      <vt:lpstr>Презентация PowerPoint</vt:lpstr>
      <vt:lpstr>Презентация PowerPoint</vt:lpstr>
      <vt:lpstr>Презентация PowerPoint</vt:lpstr>
      <vt:lpstr>Презентация PowerPoint</vt:lpstr>
      <vt:lpstr>Презентация PowerPoint</vt:lpstr>
      <vt:lpstr>ОБЯЗАН ЛИ УЧАСТНИК ЗАКУПКИ УКАЗЫВАТЬ НОМЕР РЕЕСТРОВОЙ ЗАПИСИ ИЗ  РЕЕСТРА РОССИЙСКОЙ ПРОМЫШЛЕННОЙ ПРОДУКЦИИ В СТРУКТУРИРОВАННОЙ  ФОРМЕ ЗАЯВКИ ИЛИ ДОСТАТОЧНО ПРИЛОЖИТЬ ВЫПИСКУ ИЗ ТАКОГО РЕЕСТРА  В СОСТАВЕ ЗАЯВКИ?</vt:lpstr>
      <vt:lpstr>Презентация PowerPoint</vt:lpstr>
      <vt:lpstr>Презентация PowerPoint</vt:lpstr>
      <vt:lpstr>Презентация PowerPoint</vt:lpstr>
      <vt:lpstr>Постановление Правительства РФ от 27 января 2022 г. N 60  «О мерах по информационному обеспечению контрактной системы в сфере закупок товаров, работ, услуг для обеспечения государственных и муниципальных нужд, по организации в ней документооборота, о внесении изменений в некоторые акты Правительства Российской Федерации и признании утратившими силу актов и отдельных положений актов Правительства Российской Федерации» (Изменения применяются с 01.01.2026)  </vt:lpstr>
      <vt:lpstr>Презентация PowerPoint</vt:lpstr>
      <vt:lpstr>Презентация PowerPoint</vt:lpstr>
      <vt:lpstr>Презентация PowerPoint</vt:lpstr>
      <vt:lpstr>Комментарии</vt:lpstr>
      <vt:lpstr>Презентация PowerPoint</vt:lpstr>
      <vt:lpstr>Изменения содержательного плана:  1. Изменения в составе документов, подтверждающих страну происхождения товаров </vt:lpstr>
      <vt:lpstr>Презентация PowerPoint</vt:lpstr>
      <vt:lpstr>Презентация PowerPoint</vt:lpstr>
      <vt:lpstr>Презентация PowerPoint</vt:lpstr>
      <vt:lpstr>«Встречное» Р Е Ш Е Н И Е Ставропольского УФАС по делу № 026/06/106-672/2025 о нарушении законодательства о закупках 03.04.2025 года (1 из 3 – 44-ФЗ)</vt:lpstr>
      <vt:lpstr>Р Е Ш Е Н И Е Ставропольского УФАС по делу № 026/06/106-672/2025 о нарушении законодательства о закупках 03.04.2025 года (2 из 3)</vt:lpstr>
      <vt:lpstr>Р Е Ш Е Н И Е Ставропольского УФАС по делу № 026/06/106-672/2025 о нарушении законодательства о закупках 03.04.2025 года (3 из 3)</vt:lpstr>
      <vt:lpstr>НЕОБХОДИМО ЛИ КОМИССИИ ПО ОСУЩЕСТВЛЕНИЮ ЗАКУПОК ПРИ РАССМОТРЕНИИ  ЗАЯВОК УЧАСТНИКОВ СООТНОСИТЬ НАИМЕНОВАНИЕ ТОВАРА И КОДА ОКПД2,  УКАЗАННЫХ В ИЗВЕЩЕНИИ С НАИМЕНОВАНИЕМ ТОВАРА И КОДОМ ОКПД2,  СОДЕРЖАЩИХСЯ В ПРЕДСТАВЛЕННОЙ РЕЕСТРОВОЙ ЗАПИСИ? ПОДЛЕЖИТ ЛИ ОТКЛОНЕНИЮ ЗАЯВКА В СЛУЧАЕ РАЗЛИЧИЯ КОДОВ ОКПД 2?</vt:lpstr>
      <vt:lpstr>Пример «из зала»</vt:lpstr>
      <vt:lpstr>Постановление Правительства РФ от 17 июля 2015 г. N 719 "О подтверждении производства российской промышленной продукции" </vt:lpstr>
      <vt:lpstr>Какие специальные инвестиционные контракты заключены с 2023 года  (за исключением ДСП)</vt:lpstr>
      <vt:lpstr>Какие конкурсные отборы на право заключения СПИК были проведены  в 2023 – 1-м полугодии 2025 года</vt:lpstr>
      <vt:lpstr>Какие конкурсные отборы на право заключения СПИК были проведены  в 2023 – 1-м полугодии 2025 года</vt:lpstr>
      <vt:lpstr>Какие конкурсные отборы на право заключения СПИК были проведены  в 2023 – 1-м полугодии 2025 года</vt:lpstr>
      <vt:lpstr>Презентация PowerPoint</vt:lpstr>
      <vt:lpstr>Презентация PowerPoint</vt:lpstr>
      <vt:lpstr>Презентация PowerPoint</vt:lpstr>
      <vt:lpstr>Презентация PowerPoint</vt:lpstr>
      <vt:lpstr>О совокупном количестве баллов за выполнение (освоение) на территории Российской Федерации (ЕАЭС) соответствующих операций (условий)  </vt:lpstr>
      <vt:lpstr>Презентация PowerPoint</vt:lpstr>
      <vt:lpstr>Презентация PowerPoint</vt:lpstr>
      <vt:lpstr>Презентация PowerPoint</vt:lpstr>
      <vt:lpstr>Презентация PowerPoint</vt:lpstr>
      <vt:lpstr>Презентация PowerPoint</vt:lpstr>
      <vt:lpstr>Решение Тульского УФАС от 3 марта 2025 г. N 071/06/106-187/2025 (1 из 5- по 44-ФЗ)</vt:lpstr>
      <vt:lpstr>Решение Тульского УФАС от 3 марта 2025 г. N 071/06/106-187/2025 (2 из 5)</vt:lpstr>
      <vt:lpstr>Решение Тульского УФАС от 3 марта 2025 г. N 071/06/106-187/2025 (3 из 5)</vt:lpstr>
      <vt:lpstr>Решение Тульского УФАС от 3 марта 2025 г. N 071/06/106-187/2025 (4 из 5)</vt:lpstr>
      <vt:lpstr>Решение Тульского УФАС от 3 марта 2025 г. N 071/06/106-187/2025 (5 из 5)</vt:lpstr>
      <vt:lpstr>«Условно Встречное» РЕШЕНИЕ Комиссии Марийского УФАС по контролю в сфере закупок по делу № 012/06/105-209/2025  8 апреля 2025 года (1 из 3) (44-ФЗ)</vt:lpstr>
      <vt:lpstr>РЕШЕНИЕ Комиссии Марийского УФАС по контролю в сфере закупок по делу № 012/06/105-209/2025  8 апреля 2025 года (2 из 3)</vt:lpstr>
      <vt:lpstr>РЕШЕНИЕ Комиссии Марийского УФАС по контролю в сфере закупок по делу № 012/06/105-209/2025  8 апреля 2025 года (3 из 3)</vt:lpstr>
      <vt:lpstr>Решение Красноярского УФАС по жалобе № 024/06/106-658/2025 24 марта 2025 (1 из 2) (в рамках 44-ФЗ) (1 из 2)</vt:lpstr>
      <vt:lpstr>Решение Красноярского УФАС по жалобе № 024/06/106-658/2025 24 марта 2025 (2 из 2)</vt:lpstr>
      <vt:lpstr>Презентация PowerPoint</vt:lpstr>
      <vt:lpstr>Пример из 105 Решения</vt:lpstr>
      <vt:lpstr>Презентация PowerPoint</vt:lpstr>
      <vt:lpstr>Те же трактора, но в 719 ПП</vt:lpstr>
      <vt:lpstr>Презентация PowerPoint</vt:lpstr>
      <vt:lpstr>Презентация PowerPoint</vt:lpstr>
      <vt:lpstr>Презентация PowerPoint</vt:lpstr>
      <vt:lpstr>Презентация PowerPoint</vt:lpstr>
      <vt:lpstr>Еще учебные примеры:</vt:lpstr>
      <vt:lpstr>Изменения содержательного плана:  2. Изменения в кодах ОКПД2 по программному обеспечению  + изменения по случаям применения запрета на допуск по ПО  + уточнения по содержанию контракта при закупке радиоэлектронной продукции </vt:lpstr>
      <vt:lpstr>Презентация PowerPoint</vt:lpstr>
      <vt:lpstr>Вопрос «из зала»</vt:lpstr>
      <vt:lpstr>Презентация PowerPoint</vt:lpstr>
      <vt:lpstr>Презентация PowerPoint</vt:lpstr>
      <vt:lpstr>Презентация PowerPoint</vt:lpstr>
      <vt:lpstr>Административная практика по закупке ПО (в рамках 44-ФЗ)</vt:lpstr>
      <vt:lpstr>Решение Управления Федеральной антимонопольной службы по Москве от 8 апреля 2025 г. N 077/06/106-4522/2025 (1 из 2 – 44-ФЗ)</vt:lpstr>
      <vt:lpstr>Решение Управления Федеральной антимонопольной службы по Москве от 8 апреля 2025 г. N 077/06/106-4522/2025 (2 из 2)</vt:lpstr>
      <vt:lpstr>Решение Управления Федеральной антимонопольной службы по Камчатскому краю от 29 апреля 2025 г. N 041/06/105-211/2025</vt:lpstr>
      <vt:lpstr>Решение Управления Федеральной антимонопольной службы по Камчатскому краю от 29 апреля 2025 г. N 041/06/105-211/2025</vt:lpstr>
      <vt:lpstr>Похожее Решение Управления Федеральной антимонопольной службы по Москве от 24 марта 2025 г. N 077/06/106-3444/2025</vt:lpstr>
      <vt:lpstr>Постановление Правительства РФ от 23 марта 2017 г. N 325 "Об утверждении дополнительных требований к программам для электронных вычислительных машин и базам данных, сведения о которых включены в реестр российского программного обеспечения, и внесении изменений в Правила формирования и ведения единого реестра российских программ для электронных вычислительных машин и баз данных"</vt:lpstr>
      <vt:lpstr>Презентация PowerPoint</vt:lpstr>
      <vt:lpstr>Презентация PowerPoint</vt:lpstr>
      <vt:lpstr>Презентация PowerPoint</vt:lpstr>
      <vt:lpstr>Изменения содержательного плана:  3. Изменения в закупках лекарственных средств и медицинских изделий </vt:lpstr>
      <vt:lpstr>Презентация PowerPoint</vt:lpstr>
      <vt:lpstr>Презентация PowerPoint</vt:lpstr>
      <vt:lpstr>Презентация PowerPoint</vt:lpstr>
      <vt:lpstr>Презентация PowerPoint</vt:lpstr>
      <vt:lpstr>Письмо Минфина России от 17 июля 2025 г. N 24-06-09/69333</vt:lpstr>
      <vt:lpstr>Письмо Минпромторга  от 9 июля 2025 г. N ПГ-19-6441 (извлечение)</vt:lpstr>
      <vt:lpstr>Презентация PowerPoint</vt:lpstr>
      <vt:lpstr>Презентация PowerPoint</vt:lpstr>
      <vt:lpstr>Презентация PowerPoint</vt:lpstr>
      <vt:lpstr>Вопрос «из зала»</vt:lpstr>
      <vt:lpstr>Особенности закупок сложной вещи (когда в составе комплекта на разные позиции должен устанавливаться разный нацрежим)</vt:lpstr>
      <vt:lpstr>Московское УФАС России обращает внимание на особенности предоставления реестровых записей на комплекты изделий</vt:lpstr>
      <vt:lpstr>Решение Управления Федеральной антимонопольной службы по Москве от 20 марта 2025 г. N 077/06/106-3668/2025 (44-ФЗ)</vt:lpstr>
      <vt:lpstr>Решение Курганского УФАС № 045/06/105-196/2025 по делу о нарушении законодательства о контрактной системе в сфере закупок 31.03.2025</vt:lpstr>
      <vt:lpstr>Решение Управления Федеральной антимонопольной службы по Воронежской области от 10 марта 2025 г. N 036/06/42-228/2025 (44-ФЗ)</vt:lpstr>
      <vt:lpstr>Изменения содержательного плана:  4. Изменения в случаях применения/неприменения запрета, ограничения, преимущества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соответствии с подпунктом «и» пункта 5 Постановления № 1875 запрет может не применяться,если осуществляется закупка товаров, не относящихся к товарам и программному обеспечению, указанным в позициях 17, 27, 35, 53, 140, 141, 144 и 146 приложения N 1 к настоящему постановлению, при которой начальная (максимальная) цена контракта (начальная (максимальная) цена договора) или цена контракта, заключаемого с единственным поставщиком (подрядчиком, исполнителем) (цена, заключаемого с единственным поставщиком (исполнителем, подрядчиком) договора), не превышает 1 млн. рублей и при этом ни одна из использованных при определении таких цен цена единицы товара не превышает 300 тыс. рублей;</vt:lpstr>
      <vt:lpstr>Письмо Минфина России от 3 марта 2025 г. N 24-03-09/20370</vt:lpstr>
      <vt:lpstr>Постановление Правительства РФ от 30 апреля 2020 г. N 616 "Об установлении запрета на допуск промышленных товаров, происходящих из иностранных государств, для целей осуществления закупок для государственных и муниципальных нужд, а также промышленных товаров, происходящих из иностранных государств, работ (услуг), выполняемых (оказываемых) иностранными лицами, для целей осуществления закупок для нужд обороны страны и безопасности государства (утратило силу с 01.01.2025)</vt:lpstr>
      <vt:lpstr>Презентация PowerPoint</vt:lpstr>
      <vt:lpstr>Изменения содержательного плана:  5. Изменения в кодах ОКПД2</vt:lpstr>
      <vt:lpstr>Презентация PowerPoint</vt:lpstr>
      <vt:lpstr>Изменения содержательного плана:  6. Новые правила описания объекта закупки + измененные правила обоснования цены</vt:lpstr>
      <vt:lpstr>Презентация PowerPoint</vt:lpstr>
      <vt:lpstr>Презентация PowerPoint</vt:lpstr>
      <vt:lpstr>Об истории вопроса про эту декларацию</vt:lpstr>
      <vt:lpstr>А как заказчик узнает, что в РПП точно нет российского товара с нужными ему характеристиками, с учетом нижеприведенной позиции ФАС?</vt:lpstr>
      <vt:lpstr>Презентация PowerPoint</vt:lpstr>
      <vt:lpstr>На всякий случай…</vt:lpstr>
      <vt:lpstr>Презентация PowerPoint</vt:lpstr>
      <vt:lpstr>На всякий случай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Первые судебные решения по новому национальному режиму</vt:lpstr>
      <vt:lpstr>АС Чувашской Республики Решение от 03.07.2025 года  по Делу № А79-3384/2025 (1 из 3)</vt:lpstr>
      <vt:lpstr>АС Чувашской Республики Решение от 03 июля 2025 года  по Делу № А79-3384/2025  (2 из 3)</vt:lpstr>
      <vt:lpstr>АС Чувашской Республики Решение от 03 июля 2025 года  по Делу № А79-3384/2025  (3 из 3)</vt:lpstr>
      <vt:lpstr>АС Хабаровского края Решение от 24 июня 2025 года по Делу № А73-6120/2025 (1 из 2)</vt:lpstr>
      <vt:lpstr>АС Хабаровского края Решение от 24 июня 2025 года по Делу № А73-6120/2025 (2 из 2)</vt:lpstr>
      <vt:lpstr>АС Калужской области Решение от 11 июня 2025 года по Делу № А23-2180/2025</vt:lpstr>
      <vt:lpstr>АС г. Москвы Решение от 28 июля 2025 года по Делу №  А40-121315/25-72-856 (1 из 2)</vt:lpstr>
      <vt:lpstr>АС г. Москвы Решение от 28 июля 2025 года по Делу №  А40-121315/25-72-856 (2 из 2)</vt:lpstr>
      <vt:lpstr>АС г. Москвы Решение по Делу № А40-85698/25-121-332 от 31 июля 2025 года (1 из 3)</vt:lpstr>
      <vt:lpstr>АС г. Москвы Решение по Делу № А40-85698/25-121-332 от 31 июля 2025 года (2 из 3)</vt:lpstr>
      <vt:lpstr>АС г. Москвы Решение по Делу № А40-85698/25-121-332 от 31 июля 2025 года (3 из 3)</vt:lpstr>
      <vt:lpstr>АС г.Санкт-Петербурга и Ленинградской области Решение от 31.07.2025  Дело № А56-44928/2025 (1 из 3)</vt:lpstr>
      <vt:lpstr>АС г.Санкт-Петербурга и Ленинградской области Решение от 31.07.2025  Дело № А56-44928/2025 (2 из 3)</vt:lpstr>
      <vt:lpstr>АС г.Санкт-Петербурга и Ленинградской области Решение от 31.07.2025  Дело № А56-44928/2025 (3 из 3)</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Татьяна</dc:creator>
  <cp:lastModifiedBy>Даниил Еленцов</cp:lastModifiedBy>
  <cp:revision>1059</cp:revision>
  <dcterms:created xsi:type="dcterms:W3CDTF">2024-10-19T13:05:20Z</dcterms:created>
  <dcterms:modified xsi:type="dcterms:W3CDTF">2025-08-05T20:44:25Z</dcterms:modified>
</cp:coreProperties>
</file>